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50.png" Type="http://schemas.openxmlformats.org/officeDocument/2006/relationships/image"/><Relationship Id="rId16" Target="../media/image51.png" Type="http://schemas.openxmlformats.org/officeDocument/2006/relationships/image"/><Relationship Id="rId17" Target="../media/image52.png" Type="http://schemas.openxmlformats.org/officeDocument/2006/relationships/image"/><Relationship Id="rId18" Target="../media/image53.png" Type="http://schemas.openxmlformats.org/officeDocument/2006/relationships/image"/><Relationship Id="rId19" Target="../media/image54.png" Type="http://schemas.openxmlformats.org/officeDocument/2006/relationships/image"/><Relationship Id="rId2" Target="../media/image1.png" Type="http://schemas.openxmlformats.org/officeDocument/2006/relationships/image"/><Relationship Id="rId20" Target="../media/image55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471955" y="2890544"/>
            <a:ext cx="11596201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Water Quality Monitoring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Kratika Nigam &amp; Rishika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Kratika Nigam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20270" y="2981637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5" y="0"/>
                </a:lnTo>
                <a:lnTo>
                  <a:pt x="6264365" y="6104909"/>
                </a:lnTo>
                <a:lnTo>
                  <a:pt x="0" y="610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488242"/>
            <a:ext cx="869592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432142"/>
            <a:ext cx="15407356" cy="4714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162" indent="-431581" lvl="1">
              <a:lnSpc>
                <a:spcPts val="5397"/>
              </a:lnSpc>
              <a:buFont typeface="Arial"/>
              <a:buChar char="•"/>
            </a:pPr>
            <a:r>
              <a:rPr lang="en-US" sz="3997" spc="239">
                <a:solidFill>
                  <a:srgbClr val="000000"/>
                </a:solidFill>
                <a:latin typeface="DM Sans"/>
              </a:rPr>
              <a:t>What is water monitoring System?</a:t>
            </a:r>
          </a:p>
          <a:p>
            <a:pPr algn="l">
              <a:lnSpc>
                <a:spcPts val="5397"/>
              </a:lnSpc>
            </a:pPr>
          </a:p>
          <a:p>
            <a:pPr algn="l" marL="863162" indent="-431581" lvl="1">
              <a:lnSpc>
                <a:spcPts val="5397"/>
              </a:lnSpc>
              <a:buFont typeface="Arial"/>
              <a:buChar char="•"/>
            </a:pPr>
            <a:r>
              <a:rPr lang="en-US" sz="3997" spc="239">
                <a:solidFill>
                  <a:srgbClr val="000000"/>
                </a:solidFill>
                <a:latin typeface="DM Sans"/>
              </a:rPr>
              <a:t>Importance of Water Quality Monitoring.</a:t>
            </a:r>
          </a:p>
          <a:p>
            <a:pPr algn="l">
              <a:lnSpc>
                <a:spcPts val="5397"/>
              </a:lnSpc>
            </a:pPr>
          </a:p>
          <a:p>
            <a:pPr algn="l" marL="863162" indent="-431581" lvl="1">
              <a:lnSpc>
                <a:spcPts val="5397"/>
              </a:lnSpc>
              <a:buFont typeface="Arial"/>
              <a:buChar char="•"/>
            </a:pPr>
            <a:r>
              <a:rPr lang="en-US" sz="3997" spc="239">
                <a:solidFill>
                  <a:srgbClr val="000000"/>
                </a:solidFill>
                <a:latin typeface="DM Sans"/>
              </a:rPr>
              <a:t>Challenges with Previous Work.</a:t>
            </a:r>
          </a:p>
          <a:p>
            <a:pPr algn="l">
              <a:lnSpc>
                <a:spcPts val="5397"/>
              </a:lnSpc>
            </a:pPr>
          </a:p>
          <a:p>
            <a:pPr algn="l" marL="863162" indent="-431581" lvl="1">
              <a:lnSpc>
                <a:spcPts val="5397"/>
              </a:lnSpc>
              <a:buFont typeface="Arial"/>
              <a:buChar char="•"/>
            </a:pPr>
            <a:r>
              <a:rPr lang="en-US" sz="3997" spc="239">
                <a:solidFill>
                  <a:srgbClr val="000000"/>
                </a:solidFill>
                <a:latin typeface="DM Sans"/>
              </a:rPr>
              <a:t>Solving Challenges with IoT.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446505" y="2090475"/>
            <a:ext cx="13394989" cy="8196525"/>
          </a:xfrm>
          <a:custGeom>
            <a:avLst/>
            <a:gdLst/>
            <a:ahLst/>
            <a:cxnLst/>
            <a:rect r="r" b="b" t="t" l="l"/>
            <a:pathLst>
              <a:path h="8196525" w="13394989">
                <a:moveTo>
                  <a:pt x="0" y="0"/>
                </a:moveTo>
                <a:lnTo>
                  <a:pt x="13394990" y="0"/>
                </a:lnTo>
                <a:lnTo>
                  <a:pt x="13394990" y="8196525"/>
                </a:lnTo>
                <a:lnTo>
                  <a:pt x="0" y="81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117343" t="-56564" r="-64266" b="-10230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46505" y="852085"/>
            <a:ext cx="8095228" cy="93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3"/>
              </a:lnSpc>
            </a:pPr>
            <a:r>
              <a:rPr lang="en-US" sz="7147">
                <a:solidFill>
                  <a:srgbClr val="000000"/>
                </a:solidFill>
                <a:latin typeface="DM Sans Bold"/>
              </a:rPr>
              <a:t>Literature Survey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6616213" y="2120306"/>
            <a:ext cx="1921434" cy="862899"/>
          </a:xfrm>
          <a:custGeom>
            <a:avLst/>
            <a:gdLst/>
            <a:ahLst/>
            <a:cxnLst/>
            <a:rect r="r" b="b" t="t" l="l"/>
            <a:pathLst>
              <a:path h="862899" w="1921434">
                <a:moveTo>
                  <a:pt x="0" y="0"/>
                </a:moveTo>
                <a:lnTo>
                  <a:pt x="1921435" y="0"/>
                </a:lnTo>
                <a:lnTo>
                  <a:pt x="1921435" y="862899"/>
                </a:lnTo>
                <a:lnTo>
                  <a:pt x="0" y="862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9832233" y="2248976"/>
            <a:ext cx="1817418" cy="816186"/>
          </a:xfrm>
          <a:custGeom>
            <a:avLst/>
            <a:gdLst/>
            <a:ahLst/>
            <a:cxnLst/>
            <a:rect r="r" b="b" t="t" l="l"/>
            <a:pathLst>
              <a:path h="816186" w="1817418">
                <a:moveTo>
                  <a:pt x="0" y="0"/>
                </a:moveTo>
                <a:lnTo>
                  <a:pt x="1817417" y="0"/>
                </a:lnTo>
                <a:lnTo>
                  <a:pt x="1817417" y="816186"/>
                </a:lnTo>
                <a:lnTo>
                  <a:pt x="0" y="816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103874">
            <a:off x="9126227" y="7104048"/>
            <a:ext cx="2059681" cy="924984"/>
          </a:xfrm>
          <a:custGeom>
            <a:avLst/>
            <a:gdLst/>
            <a:ahLst/>
            <a:cxnLst/>
            <a:rect r="r" b="b" t="t" l="l"/>
            <a:pathLst>
              <a:path h="924984" w="2059681">
                <a:moveTo>
                  <a:pt x="0" y="0"/>
                </a:moveTo>
                <a:lnTo>
                  <a:pt x="2059681" y="0"/>
                </a:lnTo>
                <a:lnTo>
                  <a:pt x="2059681" y="924984"/>
                </a:lnTo>
                <a:lnTo>
                  <a:pt x="0" y="9249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6954314" y="7029772"/>
            <a:ext cx="1861783" cy="836110"/>
          </a:xfrm>
          <a:custGeom>
            <a:avLst/>
            <a:gdLst/>
            <a:ahLst/>
            <a:cxnLst/>
            <a:rect r="r" b="b" t="t" l="l"/>
            <a:pathLst>
              <a:path h="836110" w="1861783">
                <a:moveTo>
                  <a:pt x="0" y="0"/>
                </a:moveTo>
                <a:lnTo>
                  <a:pt x="1861783" y="0"/>
                </a:lnTo>
                <a:lnTo>
                  <a:pt x="1861783" y="836110"/>
                </a:lnTo>
                <a:lnTo>
                  <a:pt x="0" y="836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06092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18917" y="1547255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944417" y="7131683"/>
            <a:ext cx="1907691" cy="1635845"/>
          </a:xfrm>
          <a:custGeom>
            <a:avLst/>
            <a:gdLst/>
            <a:ahLst/>
            <a:cxnLst/>
            <a:rect r="r" b="b" t="t" l="l"/>
            <a:pathLst>
              <a:path h="1635845" w="1907691">
                <a:moveTo>
                  <a:pt x="0" y="0"/>
                </a:moveTo>
                <a:lnTo>
                  <a:pt x="1907692" y="0"/>
                </a:lnTo>
                <a:lnTo>
                  <a:pt x="1907692" y="1635845"/>
                </a:lnTo>
                <a:lnTo>
                  <a:pt x="0" y="16358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4101836" y="1509155"/>
            <a:ext cx="2816627" cy="94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DM Sans Bold"/>
              </a:rPr>
              <a:t>Implementation of a toxicity detection algorithm to promptly alert authorities of water contamination or pollution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01836" y="4295902"/>
            <a:ext cx="2816627" cy="94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DM Sans Bold"/>
              </a:rPr>
              <a:t>Deployment of sensors in water bodies such as ponds and rivers to collect real-time data on key parameters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01836" y="7045319"/>
            <a:ext cx="2816627" cy="141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DM Sans Bold"/>
              </a:rPr>
              <a:t>Collaboration with stakeholders including local authorities, communities, and environmental organizations to ensure the sustainability and scalability of the project.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58475" y="1509155"/>
            <a:ext cx="2816627" cy="126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0668" indent="-140334" lvl="1">
              <a:lnSpc>
                <a:spcPts val="1936"/>
              </a:lnSpc>
              <a:buAutoNum type="arabicPeriod" startAt="1"/>
            </a:pPr>
            <a:r>
              <a:rPr lang="en-US" sz="1299">
                <a:solidFill>
                  <a:srgbClr val="000000"/>
                </a:solidFill>
                <a:latin typeface="DM Sans Bold"/>
              </a:rPr>
              <a:t>I</a:t>
            </a:r>
            <a:r>
              <a:rPr lang="en-US" sz="1299" strike="noStrike" u="none">
                <a:solidFill>
                  <a:srgbClr val="000000"/>
                </a:solidFill>
                <a:latin typeface="DM Sans Bold"/>
              </a:rPr>
              <a:t>dentification of key challenges in water quality monitoring near human settlements.</a:t>
            </a:r>
          </a:p>
          <a:p>
            <a:pPr algn="l" marL="0" indent="0" lvl="0">
              <a:lnSpc>
                <a:spcPts val="476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3458475" y="4292494"/>
            <a:ext cx="2816627" cy="1180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</a:pPr>
            <a:r>
              <a:rPr lang="en-US" sz="1299">
                <a:solidFill>
                  <a:srgbClr val="000000"/>
                </a:solidFill>
                <a:latin typeface="DM Sans Bold"/>
              </a:rPr>
              <a:t>Development of an improved architecture for water quality monitoring systems tailored for areas near towns, villages, and cities.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458475" y="7069451"/>
            <a:ext cx="2816627" cy="70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</a:pPr>
            <a:r>
              <a:rPr lang="en-US" sz="1299">
                <a:solidFill>
                  <a:srgbClr val="000000"/>
                </a:solidFill>
                <a:latin typeface="DM Sans Bold"/>
              </a:rPr>
              <a:t>Integration of IoT-based techniques for real-time data collection and transmission.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995244" y="3721538"/>
            <a:ext cx="4297511" cy="233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Objectives</a:t>
            </a:r>
          </a:p>
          <a:p>
            <a:pPr algn="ctr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of</a:t>
            </a:r>
          </a:p>
          <a:p>
            <a:pPr algn="ctr" marL="0" indent="0" lvl="1">
              <a:lnSpc>
                <a:spcPts val="6014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Research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64401" y="4857829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078075" y="4857829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9265175" cy="10287000"/>
          </a:xfrm>
          <a:custGeom>
            <a:avLst/>
            <a:gdLst/>
            <a:ahLst/>
            <a:cxnLst/>
            <a:rect r="r" b="b" t="t" l="l"/>
            <a:pathLst>
              <a:path h="10287000" w="9265175">
                <a:moveTo>
                  <a:pt x="0" y="0"/>
                </a:moveTo>
                <a:lnTo>
                  <a:pt x="9265175" y="0"/>
                </a:lnTo>
                <a:lnTo>
                  <a:pt x="92651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5248" t="-75978" r="-122820" b="-3582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1705461"/>
            <a:ext cx="8095228" cy="1808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33"/>
              </a:lnSpc>
            </a:pPr>
            <a:r>
              <a:rPr lang="en-US" sz="7147">
                <a:solidFill>
                  <a:srgbClr val="000000"/>
                </a:solidFill>
                <a:latin typeface="DM Sans Bold"/>
              </a:rPr>
              <a:t>Research 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3335" y="2729845"/>
            <a:ext cx="4487963" cy="3170629"/>
            <a:chOff x="0" y="0"/>
            <a:chExt cx="1048738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8651" y="0"/>
                  </a:moveTo>
                  <a:lnTo>
                    <a:pt x="990086" y="0"/>
                  </a:lnTo>
                  <a:cubicBezTo>
                    <a:pt x="1005641" y="0"/>
                    <a:pt x="1020560" y="6179"/>
                    <a:pt x="1031559" y="17179"/>
                  </a:cubicBezTo>
                  <a:cubicBezTo>
                    <a:pt x="1042558" y="28178"/>
                    <a:pt x="1048738" y="43096"/>
                    <a:pt x="1048738" y="58651"/>
                  </a:cubicBezTo>
                  <a:lnTo>
                    <a:pt x="1048738" y="682254"/>
                  </a:lnTo>
                  <a:cubicBezTo>
                    <a:pt x="1048738" y="714647"/>
                    <a:pt x="1022478" y="740906"/>
                    <a:pt x="990086" y="740906"/>
                  </a:cubicBezTo>
                  <a:lnTo>
                    <a:pt x="58651" y="740906"/>
                  </a:lnTo>
                  <a:cubicBezTo>
                    <a:pt x="26259" y="740906"/>
                    <a:pt x="0" y="714647"/>
                    <a:pt x="0" y="682254"/>
                  </a:cubicBezTo>
                  <a:lnTo>
                    <a:pt x="0" y="58651"/>
                  </a:lnTo>
                  <a:cubicBezTo>
                    <a:pt x="0" y="26259"/>
                    <a:pt x="26259" y="0"/>
                    <a:pt x="5865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53335" y="6390032"/>
            <a:ext cx="4487963" cy="3170629"/>
            <a:chOff x="0" y="0"/>
            <a:chExt cx="1048738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8651" y="0"/>
                  </a:moveTo>
                  <a:lnTo>
                    <a:pt x="990086" y="0"/>
                  </a:lnTo>
                  <a:cubicBezTo>
                    <a:pt x="1005641" y="0"/>
                    <a:pt x="1020560" y="6179"/>
                    <a:pt x="1031559" y="17179"/>
                  </a:cubicBezTo>
                  <a:cubicBezTo>
                    <a:pt x="1042558" y="28178"/>
                    <a:pt x="1048738" y="43096"/>
                    <a:pt x="1048738" y="58651"/>
                  </a:cubicBezTo>
                  <a:lnTo>
                    <a:pt x="1048738" y="682254"/>
                  </a:lnTo>
                  <a:cubicBezTo>
                    <a:pt x="1048738" y="714647"/>
                    <a:pt x="1022478" y="740906"/>
                    <a:pt x="990086" y="740906"/>
                  </a:cubicBezTo>
                  <a:lnTo>
                    <a:pt x="58651" y="740906"/>
                  </a:lnTo>
                  <a:cubicBezTo>
                    <a:pt x="26259" y="740906"/>
                    <a:pt x="0" y="714647"/>
                    <a:pt x="0" y="682254"/>
                  </a:cubicBezTo>
                  <a:lnTo>
                    <a:pt x="0" y="58651"/>
                  </a:lnTo>
                  <a:cubicBezTo>
                    <a:pt x="0" y="26259"/>
                    <a:pt x="26259" y="0"/>
                    <a:pt x="5865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98731" y="2729845"/>
            <a:ext cx="4487963" cy="3170629"/>
            <a:chOff x="0" y="0"/>
            <a:chExt cx="1048738" cy="7409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8651" y="0"/>
                  </a:moveTo>
                  <a:lnTo>
                    <a:pt x="990086" y="0"/>
                  </a:lnTo>
                  <a:cubicBezTo>
                    <a:pt x="1005641" y="0"/>
                    <a:pt x="1020560" y="6179"/>
                    <a:pt x="1031559" y="17179"/>
                  </a:cubicBezTo>
                  <a:cubicBezTo>
                    <a:pt x="1042558" y="28178"/>
                    <a:pt x="1048738" y="43096"/>
                    <a:pt x="1048738" y="58651"/>
                  </a:cubicBezTo>
                  <a:lnTo>
                    <a:pt x="1048738" y="682254"/>
                  </a:lnTo>
                  <a:cubicBezTo>
                    <a:pt x="1048738" y="714647"/>
                    <a:pt x="1022478" y="740906"/>
                    <a:pt x="990086" y="740906"/>
                  </a:cubicBezTo>
                  <a:lnTo>
                    <a:pt x="58651" y="740906"/>
                  </a:lnTo>
                  <a:cubicBezTo>
                    <a:pt x="26259" y="740906"/>
                    <a:pt x="0" y="714647"/>
                    <a:pt x="0" y="682254"/>
                  </a:cubicBezTo>
                  <a:lnTo>
                    <a:pt x="0" y="58651"/>
                  </a:lnTo>
                  <a:cubicBezTo>
                    <a:pt x="0" y="26259"/>
                    <a:pt x="26259" y="0"/>
                    <a:pt x="5865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98731" y="6390032"/>
            <a:ext cx="4487963" cy="3170629"/>
            <a:chOff x="0" y="0"/>
            <a:chExt cx="1048738" cy="740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8651" y="0"/>
                  </a:moveTo>
                  <a:lnTo>
                    <a:pt x="990086" y="0"/>
                  </a:lnTo>
                  <a:cubicBezTo>
                    <a:pt x="1005641" y="0"/>
                    <a:pt x="1020560" y="6179"/>
                    <a:pt x="1031559" y="17179"/>
                  </a:cubicBezTo>
                  <a:cubicBezTo>
                    <a:pt x="1042558" y="28178"/>
                    <a:pt x="1048738" y="43096"/>
                    <a:pt x="1048738" y="58651"/>
                  </a:cubicBezTo>
                  <a:lnTo>
                    <a:pt x="1048738" y="682254"/>
                  </a:lnTo>
                  <a:cubicBezTo>
                    <a:pt x="1048738" y="714647"/>
                    <a:pt x="1022478" y="740906"/>
                    <a:pt x="990086" y="740906"/>
                  </a:cubicBezTo>
                  <a:lnTo>
                    <a:pt x="58651" y="740906"/>
                  </a:lnTo>
                  <a:cubicBezTo>
                    <a:pt x="26259" y="740906"/>
                    <a:pt x="0" y="714647"/>
                    <a:pt x="0" y="682254"/>
                  </a:cubicBezTo>
                  <a:lnTo>
                    <a:pt x="0" y="58651"/>
                  </a:lnTo>
                  <a:cubicBezTo>
                    <a:pt x="0" y="26259"/>
                    <a:pt x="26259" y="0"/>
                    <a:pt x="5865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853335" y="2729845"/>
            <a:ext cx="4487963" cy="595717"/>
            <a:chOff x="0" y="0"/>
            <a:chExt cx="1048738" cy="1392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9326" y="0"/>
                  </a:moveTo>
                  <a:lnTo>
                    <a:pt x="1019412" y="0"/>
                  </a:lnTo>
                  <a:cubicBezTo>
                    <a:pt x="1027190" y="0"/>
                    <a:pt x="1034649" y="3090"/>
                    <a:pt x="1040148" y="8589"/>
                  </a:cubicBezTo>
                  <a:cubicBezTo>
                    <a:pt x="1045648" y="14089"/>
                    <a:pt x="1048738" y="21548"/>
                    <a:pt x="1048738" y="29326"/>
                  </a:cubicBezTo>
                  <a:lnTo>
                    <a:pt x="1048738" y="109880"/>
                  </a:lnTo>
                  <a:cubicBezTo>
                    <a:pt x="1048738" y="126076"/>
                    <a:pt x="1035608" y="139206"/>
                    <a:pt x="1019412" y="139206"/>
                  </a:cubicBezTo>
                  <a:lnTo>
                    <a:pt x="29326" y="139206"/>
                  </a:lnTo>
                  <a:cubicBezTo>
                    <a:pt x="21548" y="139206"/>
                    <a:pt x="14089" y="136116"/>
                    <a:pt x="8589" y="130617"/>
                  </a:cubicBezTo>
                  <a:cubicBezTo>
                    <a:pt x="3090" y="125117"/>
                    <a:pt x="0" y="117658"/>
                    <a:pt x="0" y="109880"/>
                  </a:cubicBezTo>
                  <a:lnTo>
                    <a:pt x="0" y="29326"/>
                  </a:lnTo>
                  <a:cubicBezTo>
                    <a:pt x="0" y="13130"/>
                    <a:pt x="13130" y="0"/>
                    <a:pt x="293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853335" y="6390032"/>
            <a:ext cx="4487963" cy="595717"/>
            <a:chOff x="0" y="0"/>
            <a:chExt cx="1048738" cy="1392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9326" y="0"/>
                  </a:moveTo>
                  <a:lnTo>
                    <a:pt x="1019412" y="0"/>
                  </a:lnTo>
                  <a:cubicBezTo>
                    <a:pt x="1027190" y="0"/>
                    <a:pt x="1034649" y="3090"/>
                    <a:pt x="1040148" y="8589"/>
                  </a:cubicBezTo>
                  <a:cubicBezTo>
                    <a:pt x="1045648" y="14089"/>
                    <a:pt x="1048738" y="21548"/>
                    <a:pt x="1048738" y="29326"/>
                  </a:cubicBezTo>
                  <a:lnTo>
                    <a:pt x="1048738" y="109880"/>
                  </a:lnTo>
                  <a:cubicBezTo>
                    <a:pt x="1048738" y="126076"/>
                    <a:pt x="1035608" y="139206"/>
                    <a:pt x="1019412" y="139206"/>
                  </a:cubicBezTo>
                  <a:lnTo>
                    <a:pt x="29326" y="139206"/>
                  </a:lnTo>
                  <a:cubicBezTo>
                    <a:pt x="21548" y="139206"/>
                    <a:pt x="14089" y="136116"/>
                    <a:pt x="8589" y="130617"/>
                  </a:cubicBezTo>
                  <a:cubicBezTo>
                    <a:pt x="3090" y="125117"/>
                    <a:pt x="0" y="117658"/>
                    <a:pt x="0" y="109880"/>
                  </a:cubicBezTo>
                  <a:lnTo>
                    <a:pt x="0" y="29326"/>
                  </a:lnTo>
                  <a:cubicBezTo>
                    <a:pt x="0" y="13130"/>
                    <a:pt x="13130" y="0"/>
                    <a:pt x="293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898731" y="2729845"/>
            <a:ext cx="4487963" cy="595717"/>
            <a:chOff x="0" y="0"/>
            <a:chExt cx="1048738" cy="1392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9326" y="0"/>
                  </a:moveTo>
                  <a:lnTo>
                    <a:pt x="1019412" y="0"/>
                  </a:lnTo>
                  <a:cubicBezTo>
                    <a:pt x="1027190" y="0"/>
                    <a:pt x="1034649" y="3090"/>
                    <a:pt x="1040148" y="8589"/>
                  </a:cubicBezTo>
                  <a:cubicBezTo>
                    <a:pt x="1045648" y="14089"/>
                    <a:pt x="1048738" y="21548"/>
                    <a:pt x="1048738" y="29326"/>
                  </a:cubicBezTo>
                  <a:lnTo>
                    <a:pt x="1048738" y="109880"/>
                  </a:lnTo>
                  <a:cubicBezTo>
                    <a:pt x="1048738" y="126076"/>
                    <a:pt x="1035608" y="139206"/>
                    <a:pt x="1019412" y="139206"/>
                  </a:cubicBezTo>
                  <a:lnTo>
                    <a:pt x="29326" y="139206"/>
                  </a:lnTo>
                  <a:cubicBezTo>
                    <a:pt x="21548" y="139206"/>
                    <a:pt x="14089" y="136116"/>
                    <a:pt x="8589" y="130617"/>
                  </a:cubicBezTo>
                  <a:cubicBezTo>
                    <a:pt x="3090" y="125117"/>
                    <a:pt x="0" y="117658"/>
                    <a:pt x="0" y="109880"/>
                  </a:cubicBezTo>
                  <a:lnTo>
                    <a:pt x="0" y="29326"/>
                  </a:lnTo>
                  <a:cubicBezTo>
                    <a:pt x="0" y="13130"/>
                    <a:pt x="13130" y="0"/>
                    <a:pt x="293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98731" y="6390032"/>
            <a:ext cx="4487963" cy="595717"/>
            <a:chOff x="0" y="0"/>
            <a:chExt cx="1048738" cy="1392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9326" y="0"/>
                  </a:moveTo>
                  <a:lnTo>
                    <a:pt x="1019412" y="0"/>
                  </a:lnTo>
                  <a:cubicBezTo>
                    <a:pt x="1027190" y="0"/>
                    <a:pt x="1034649" y="3090"/>
                    <a:pt x="1040148" y="8589"/>
                  </a:cubicBezTo>
                  <a:cubicBezTo>
                    <a:pt x="1045648" y="14089"/>
                    <a:pt x="1048738" y="21548"/>
                    <a:pt x="1048738" y="29326"/>
                  </a:cubicBezTo>
                  <a:lnTo>
                    <a:pt x="1048738" y="109880"/>
                  </a:lnTo>
                  <a:cubicBezTo>
                    <a:pt x="1048738" y="126076"/>
                    <a:pt x="1035608" y="139206"/>
                    <a:pt x="1019412" y="139206"/>
                  </a:cubicBezTo>
                  <a:lnTo>
                    <a:pt x="29326" y="139206"/>
                  </a:lnTo>
                  <a:cubicBezTo>
                    <a:pt x="21548" y="139206"/>
                    <a:pt x="14089" y="136116"/>
                    <a:pt x="8589" y="130617"/>
                  </a:cubicBezTo>
                  <a:cubicBezTo>
                    <a:pt x="3090" y="125117"/>
                    <a:pt x="0" y="117658"/>
                    <a:pt x="0" y="109880"/>
                  </a:cubicBezTo>
                  <a:lnTo>
                    <a:pt x="0" y="29326"/>
                  </a:lnTo>
                  <a:cubicBezTo>
                    <a:pt x="0" y="13130"/>
                    <a:pt x="13130" y="0"/>
                    <a:pt x="293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2639956" y="3565687"/>
            <a:ext cx="2677681" cy="2010515"/>
          </a:xfrm>
          <a:custGeom>
            <a:avLst/>
            <a:gdLst/>
            <a:ahLst/>
            <a:cxnLst/>
            <a:rect r="r" b="b" t="t" l="l"/>
            <a:pathLst>
              <a:path h="2010515" w="2677681">
                <a:moveTo>
                  <a:pt x="0" y="0"/>
                </a:moveTo>
                <a:lnTo>
                  <a:pt x="2677681" y="0"/>
                </a:lnTo>
                <a:lnTo>
                  <a:pt x="2677681" y="2010515"/>
                </a:lnTo>
                <a:lnTo>
                  <a:pt x="0" y="201051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107620" y="3581755"/>
            <a:ext cx="2070185" cy="1994447"/>
          </a:xfrm>
          <a:custGeom>
            <a:avLst/>
            <a:gdLst/>
            <a:ahLst/>
            <a:cxnLst/>
            <a:rect r="r" b="b" t="t" l="l"/>
            <a:pathLst>
              <a:path h="1994447" w="2070185">
                <a:moveTo>
                  <a:pt x="0" y="0"/>
                </a:moveTo>
                <a:lnTo>
                  <a:pt x="2070185" y="0"/>
                </a:lnTo>
                <a:lnTo>
                  <a:pt x="2070185" y="1994447"/>
                </a:lnTo>
                <a:lnTo>
                  <a:pt x="0" y="19944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085086" y="7223327"/>
            <a:ext cx="2024460" cy="2024460"/>
          </a:xfrm>
          <a:custGeom>
            <a:avLst/>
            <a:gdLst/>
            <a:ahLst/>
            <a:cxnLst/>
            <a:rect r="r" b="b" t="t" l="l"/>
            <a:pathLst>
              <a:path h="2024460" w="2024460">
                <a:moveTo>
                  <a:pt x="0" y="0"/>
                </a:moveTo>
                <a:lnTo>
                  <a:pt x="2024460" y="0"/>
                </a:lnTo>
                <a:lnTo>
                  <a:pt x="2024460" y="2024460"/>
                </a:lnTo>
                <a:lnTo>
                  <a:pt x="0" y="202446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193005" y="7285850"/>
            <a:ext cx="1899414" cy="1899414"/>
          </a:xfrm>
          <a:custGeom>
            <a:avLst/>
            <a:gdLst/>
            <a:ahLst/>
            <a:cxnLst/>
            <a:rect r="r" b="b" t="t" l="l"/>
            <a:pathLst>
              <a:path h="1899414" w="1899414">
                <a:moveTo>
                  <a:pt x="0" y="0"/>
                </a:moveTo>
                <a:lnTo>
                  <a:pt x="1899415" y="0"/>
                </a:lnTo>
                <a:lnTo>
                  <a:pt x="1899415" y="1899415"/>
                </a:lnTo>
                <a:lnTo>
                  <a:pt x="0" y="189941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1946702" y="2729845"/>
            <a:ext cx="4487963" cy="3170629"/>
            <a:chOff x="0" y="0"/>
            <a:chExt cx="1048738" cy="74090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8651" y="0"/>
                  </a:moveTo>
                  <a:lnTo>
                    <a:pt x="990086" y="0"/>
                  </a:lnTo>
                  <a:cubicBezTo>
                    <a:pt x="1005641" y="0"/>
                    <a:pt x="1020560" y="6179"/>
                    <a:pt x="1031559" y="17179"/>
                  </a:cubicBezTo>
                  <a:cubicBezTo>
                    <a:pt x="1042558" y="28178"/>
                    <a:pt x="1048738" y="43096"/>
                    <a:pt x="1048738" y="58651"/>
                  </a:cubicBezTo>
                  <a:lnTo>
                    <a:pt x="1048738" y="682254"/>
                  </a:lnTo>
                  <a:cubicBezTo>
                    <a:pt x="1048738" y="714647"/>
                    <a:pt x="1022478" y="740906"/>
                    <a:pt x="990086" y="740906"/>
                  </a:cubicBezTo>
                  <a:lnTo>
                    <a:pt x="58651" y="740906"/>
                  </a:lnTo>
                  <a:cubicBezTo>
                    <a:pt x="26259" y="740906"/>
                    <a:pt x="0" y="714647"/>
                    <a:pt x="0" y="682254"/>
                  </a:cubicBezTo>
                  <a:lnTo>
                    <a:pt x="0" y="58651"/>
                  </a:lnTo>
                  <a:cubicBezTo>
                    <a:pt x="0" y="26259"/>
                    <a:pt x="26259" y="0"/>
                    <a:pt x="5865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946702" y="2729845"/>
            <a:ext cx="4487963" cy="595717"/>
            <a:chOff x="0" y="0"/>
            <a:chExt cx="1048738" cy="13920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9326" y="0"/>
                  </a:moveTo>
                  <a:lnTo>
                    <a:pt x="1019412" y="0"/>
                  </a:lnTo>
                  <a:cubicBezTo>
                    <a:pt x="1027190" y="0"/>
                    <a:pt x="1034649" y="3090"/>
                    <a:pt x="1040148" y="8589"/>
                  </a:cubicBezTo>
                  <a:cubicBezTo>
                    <a:pt x="1045648" y="14089"/>
                    <a:pt x="1048738" y="21548"/>
                    <a:pt x="1048738" y="29326"/>
                  </a:cubicBezTo>
                  <a:lnTo>
                    <a:pt x="1048738" y="109880"/>
                  </a:lnTo>
                  <a:cubicBezTo>
                    <a:pt x="1048738" y="126076"/>
                    <a:pt x="1035608" y="139206"/>
                    <a:pt x="1019412" y="139206"/>
                  </a:cubicBezTo>
                  <a:lnTo>
                    <a:pt x="29326" y="139206"/>
                  </a:lnTo>
                  <a:cubicBezTo>
                    <a:pt x="21548" y="139206"/>
                    <a:pt x="14089" y="136116"/>
                    <a:pt x="8589" y="130617"/>
                  </a:cubicBezTo>
                  <a:cubicBezTo>
                    <a:pt x="3090" y="125117"/>
                    <a:pt x="0" y="117658"/>
                    <a:pt x="0" y="109880"/>
                  </a:cubicBezTo>
                  <a:lnTo>
                    <a:pt x="0" y="29326"/>
                  </a:lnTo>
                  <a:cubicBezTo>
                    <a:pt x="0" y="13130"/>
                    <a:pt x="13130" y="0"/>
                    <a:pt x="293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8025973" y="-2847003"/>
            <a:ext cx="5038071" cy="3559266"/>
            <a:chOff x="0" y="0"/>
            <a:chExt cx="1048738" cy="74090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1901900" y="6390032"/>
            <a:ext cx="4487963" cy="3170629"/>
            <a:chOff x="0" y="0"/>
            <a:chExt cx="1048738" cy="74090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8651" y="0"/>
                  </a:moveTo>
                  <a:lnTo>
                    <a:pt x="990086" y="0"/>
                  </a:lnTo>
                  <a:cubicBezTo>
                    <a:pt x="1005641" y="0"/>
                    <a:pt x="1020560" y="6179"/>
                    <a:pt x="1031559" y="17179"/>
                  </a:cubicBezTo>
                  <a:cubicBezTo>
                    <a:pt x="1042558" y="28178"/>
                    <a:pt x="1048738" y="43096"/>
                    <a:pt x="1048738" y="58651"/>
                  </a:cubicBezTo>
                  <a:lnTo>
                    <a:pt x="1048738" y="682254"/>
                  </a:lnTo>
                  <a:cubicBezTo>
                    <a:pt x="1048738" y="714647"/>
                    <a:pt x="1022478" y="740906"/>
                    <a:pt x="990086" y="740906"/>
                  </a:cubicBezTo>
                  <a:lnTo>
                    <a:pt x="58651" y="740906"/>
                  </a:lnTo>
                  <a:cubicBezTo>
                    <a:pt x="26259" y="740906"/>
                    <a:pt x="0" y="714647"/>
                    <a:pt x="0" y="682254"/>
                  </a:cubicBezTo>
                  <a:lnTo>
                    <a:pt x="0" y="58651"/>
                  </a:lnTo>
                  <a:cubicBezTo>
                    <a:pt x="0" y="26259"/>
                    <a:pt x="26259" y="0"/>
                    <a:pt x="5865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1901900" y="6390032"/>
            <a:ext cx="4487963" cy="595717"/>
            <a:chOff x="0" y="0"/>
            <a:chExt cx="1048738" cy="13920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9326" y="0"/>
                  </a:moveTo>
                  <a:lnTo>
                    <a:pt x="1019412" y="0"/>
                  </a:lnTo>
                  <a:cubicBezTo>
                    <a:pt x="1027190" y="0"/>
                    <a:pt x="1034649" y="3090"/>
                    <a:pt x="1040148" y="8589"/>
                  </a:cubicBezTo>
                  <a:cubicBezTo>
                    <a:pt x="1045648" y="14089"/>
                    <a:pt x="1048738" y="21548"/>
                    <a:pt x="1048738" y="29326"/>
                  </a:cubicBezTo>
                  <a:lnTo>
                    <a:pt x="1048738" y="109880"/>
                  </a:lnTo>
                  <a:cubicBezTo>
                    <a:pt x="1048738" y="126076"/>
                    <a:pt x="1035608" y="139206"/>
                    <a:pt x="1019412" y="139206"/>
                  </a:cubicBezTo>
                  <a:lnTo>
                    <a:pt x="29326" y="139206"/>
                  </a:lnTo>
                  <a:cubicBezTo>
                    <a:pt x="21548" y="139206"/>
                    <a:pt x="14089" y="136116"/>
                    <a:pt x="8589" y="130617"/>
                  </a:cubicBezTo>
                  <a:cubicBezTo>
                    <a:pt x="3090" y="125117"/>
                    <a:pt x="0" y="117658"/>
                    <a:pt x="0" y="109880"/>
                  </a:cubicBezTo>
                  <a:lnTo>
                    <a:pt x="0" y="29326"/>
                  </a:lnTo>
                  <a:cubicBezTo>
                    <a:pt x="0" y="13130"/>
                    <a:pt x="13130" y="0"/>
                    <a:pt x="293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0">
            <a:off x="13151567" y="3608008"/>
            <a:ext cx="2111711" cy="2111711"/>
          </a:xfrm>
          <a:custGeom>
            <a:avLst/>
            <a:gdLst/>
            <a:ahLst/>
            <a:cxnLst/>
            <a:rect r="r" b="b" t="t" l="l"/>
            <a:pathLst>
              <a:path h="2111711" w="2111711">
                <a:moveTo>
                  <a:pt x="0" y="0"/>
                </a:moveTo>
                <a:lnTo>
                  <a:pt x="2111711" y="0"/>
                </a:lnTo>
                <a:lnTo>
                  <a:pt x="2111711" y="2111711"/>
                </a:lnTo>
                <a:lnTo>
                  <a:pt x="0" y="211171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3123352" y="7446937"/>
            <a:ext cx="2423565" cy="1577241"/>
          </a:xfrm>
          <a:custGeom>
            <a:avLst/>
            <a:gdLst/>
            <a:ahLst/>
            <a:cxnLst/>
            <a:rect r="r" b="b" t="t" l="l"/>
            <a:pathLst>
              <a:path h="1577241" w="2423565">
                <a:moveTo>
                  <a:pt x="0" y="0"/>
                </a:moveTo>
                <a:lnTo>
                  <a:pt x="2423565" y="0"/>
                </a:lnTo>
                <a:lnTo>
                  <a:pt x="2423565" y="1577241"/>
                </a:lnTo>
                <a:lnTo>
                  <a:pt x="0" y="1577241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2135732" y="2891243"/>
            <a:ext cx="3331114" cy="2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899">
                <a:solidFill>
                  <a:srgbClr val="000000"/>
                </a:solidFill>
                <a:latin typeface="DM Sans"/>
              </a:rPr>
              <a:t>PH Sensor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228594" y="2891243"/>
            <a:ext cx="3331114" cy="2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899">
                <a:solidFill>
                  <a:srgbClr val="000000"/>
                </a:solidFill>
                <a:latin typeface="DM Sans"/>
              </a:rPr>
              <a:t>Lead Sensor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135732" y="6544914"/>
            <a:ext cx="3686128" cy="2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899">
                <a:solidFill>
                  <a:srgbClr val="000000"/>
                </a:solidFill>
                <a:latin typeface="DM Sans"/>
              </a:rPr>
              <a:t>Chlorine Sensor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228594" y="6544914"/>
            <a:ext cx="3169524" cy="2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899">
                <a:solidFill>
                  <a:srgbClr val="000000"/>
                </a:solidFill>
                <a:latin typeface="DM Sans"/>
              </a:rPr>
              <a:t>TDS Sensor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276565" y="2884728"/>
            <a:ext cx="3169524" cy="2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899">
                <a:solidFill>
                  <a:srgbClr val="000000"/>
                </a:solidFill>
                <a:latin typeface="DM Sans"/>
              </a:rPr>
              <a:t>Turbidity Sensor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231763" y="6544914"/>
            <a:ext cx="3169524" cy="2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899">
                <a:solidFill>
                  <a:srgbClr val="000000"/>
                </a:solidFill>
                <a:latin typeface="DM Sans"/>
              </a:rPr>
              <a:t>Temperature Sensor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853335" y="1181100"/>
            <a:ext cx="8095228" cy="93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3"/>
              </a:lnSpc>
            </a:pPr>
            <a:r>
              <a:rPr lang="en-US" sz="7147">
                <a:solidFill>
                  <a:srgbClr val="000000"/>
                </a:solidFill>
                <a:latin typeface="DM Sans Bold"/>
              </a:rPr>
              <a:t>Sensors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415772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Research Outcome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696772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550812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702360"/>
            <a:ext cx="413212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89"/>
              </a:lnSpc>
              <a:spcBef>
                <a:spcPct val="0"/>
              </a:spcBef>
            </a:pPr>
            <a:r>
              <a:rPr lang="en-US" sz="3399" spc="54">
                <a:solidFill>
                  <a:srgbClr val="000000"/>
                </a:solidFill>
                <a:latin typeface="DM Sans"/>
              </a:rPr>
              <a:t>Proposed Improved Architecture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12218908" y="4607300"/>
            <a:ext cx="413212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89"/>
              </a:lnSpc>
              <a:spcBef>
                <a:spcPct val="0"/>
              </a:spcBef>
            </a:pPr>
            <a:r>
              <a:rPr lang="en-US" sz="3399" spc="54">
                <a:solidFill>
                  <a:srgbClr val="000000"/>
                </a:solidFill>
                <a:latin typeface="DM Sans"/>
              </a:rPr>
              <a:t>Enhanced Toxicity Detection: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51738" y="7381271"/>
            <a:ext cx="413212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89"/>
              </a:lnSpc>
              <a:spcBef>
                <a:spcPct val="0"/>
              </a:spcBef>
            </a:pPr>
            <a:r>
              <a:rPr lang="en-US" sz="3399" spc="54">
                <a:solidFill>
                  <a:srgbClr val="000000"/>
                </a:solidFill>
                <a:latin typeface="DM Sans"/>
              </a:rPr>
              <a:t>Improved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20270" y="2774940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5" y="0"/>
                </a:lnTo>
                <a:lnTo>
                  <a:pt x="6264365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159765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2943537"/>
            <a:ext cx="11503051" cy="679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1: Yasin, S. N. T. M., Mohd Fauzi Mohd Yunus, and Nur Bahiyah Abdul Wahab. "The development of water quality monitoring system using internet of things." J. Educ. Learn. Stud 3 (2020): 14. </a:t>
            </a: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2: Sengupta, Bharati, et al. "Water quality monitoring using IoT." Int. Res. J. Eng. Technol. 6 (2019): 695-701 </a:t>
            </a: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3: Vergina, S. Angel, et al. "A real time water quality monitoring using machine learning algorithm." Eur. J. Mol. Clin. Med 7 (2020): 2035-2041.</a:t>
            </a: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4: Chaudhari, Neha, et al. "Water Monitoring System-IoT." (2020).</a:t>
            </a: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 5: Punpale, Abhijeet S., and P. B. Borole. "Water quality monitoring and control using IoT and industrial automation." IJSTE 4.12 (2018): 133-238.</a:t>
            </a: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6: Madhavireddy, Vennam, and Bonagiri Koteswarrao. "Smart water quality monitoring system using IoT technology." Int. J. Eng. Technol 7.4.36 (2018): 636. 7: Gowthamy, J. C. R. R., et al. "Smart water</a:t>
            </a: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monitoring system using IoT." International Research Journal of Engineering and Technology 5.10 (2018): 1170-1173.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0031" y="927519"/>
            <a:ext cx="16507939" cy="839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8: Pasika, Sathish, and Sai Teja Gandla. "Smart water quality monitoring system with cost-effective using IoT." Heliyon 6.7 (2020): e04096. </a:t>
            </a:r>
          </a:p>
          <a:p>
            <a:pPr algn="just">
              <a:lnSpc>
                <a:spcPts val="3209"/>
              </a:lnSpc>
            </a:pP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9: Jamroen, Chaowanan, et al. "A standalone photovoltaic/battery energy-powered water quality monitoring system based on narrowband internet of things for aquaculture: Design and implementation." Smart Agricultural Technology 3 (2023): 100072.</a:t>
            </a:r>
          </a:p>
          <a:p>
            <a:pPr algn="just">
              <a:lnSpc>
                <a:spcPts val="3209"/>
              </a:lnSpc>
            </a:pP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 10: Pasika, Sathish, and Sai Teja Gandla. "Smart water quality monitoring system with cost-effective using IoT." Heliyon 6.7 (2020): e04096 </a:t>
            </a:r>
          </a:p>
          <a:p>
            <a:pPr algn="just">
              <a:lnSpc>
                <a:spcPts val="3209"/>
              </a:lnSpc>
            </a:pP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11:Doni, Ashwini, Chidananda Murthy, and M. Z. Kurian. "Survey on multi sensor based air and water quality monitoring using IOT." Indian J. Sci. Res 17.2 (2018): 147-153. </a:t>
            </a:r>
          </a:p>
          <a:p>
            <a:pPr algn="just">
              <a:lnSpc>
                <a:spcPts val="3209"/>
              </a:lnSpc>
            </a:pP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12: Ashwini, C., Uday Pratap Singh, and Ekta Pawar. "Shristi Water quality monitoring using machine learning and iot." Int. J. Sci. Technol. Res 8 (2019): 1046-1048.</a:t>
            </a:r>
          </a:p>
          <a:p>
            <a:pPr algn="just">
              <a:lnSpc>
                <a:spcPts val="3209"/>
              </a:lnSpc>
            </a:pP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13: Haque, Halima, et al. "IoT based water quality monitoring system by using Zigbee protocol." 2021 International Conference on Emerging Smart Computing and Informatics (ESCI). IEEE, 2021. </a:t>
            </a:r>
          </a:p>
          <a:p>
            <a:pPr algn="just">
              <a:lnSpc>
                <a:spcPts val="3209"/>
              </a:lnSpc>
            </a:pPr>
          </a:p>
          <a:p>
            <a:pPr algn="just" marL="513270" indent="-256635" lvl="1">
              <a:lnSpc>
                <a:spcPts val="3209"/>
              </a:lnSpc>
              <a:buFont typeface="Arial"/>
              <a:buChar char="•"/>
            </a:pPr>
            <a:r>
              <a:rPr lang="en-US" sz="2377" spc="142">
                <a:solidFill>
                  <a:srgbClr val="000000"/>
                </a:solidFill>
                <a:latin typeface="DM Sans"/>
              </a:rPr>
              <a:t>14: Daigavane, Vaishnavi V., and M. A. Gaikwad. "Water quality monitoring system based on IoT." Advances in wireless and mobile communications 10.5 (2017): 1107-1116.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844059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DAGCO1GEoTU</dc:identifier>
  <dcterms:modified xsi:type="dcterms:W3CDTF">2011-08-01T06:04:30Z</dcterms:modified>
  <cp:revision>1</cp:revision>
  <dc:title>Water Quality Monitoring</dc:title>
</cp:coreProperties>
</file>