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3" r:id="rId7"/>
    <p:sldId id="272" r:id="rId8"/>
    <p:sldId id="273" r:id="rId9"/>
    <p:sldId id="27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66" d="100"/>
          <a:sy n="66" d="100"/>
        </p:scale>
        <p:origin x="1282"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tle"/>
          <p:cNvPicPr>
            <a:picLocks noChangeAspect="1"/>
          </p:cNvPicPr>
          <p:nvPr/>
        </p:nvPicPr>
        <p:blipFill>
          <a:blip r:embed="rId2"/>
          <a:stretch>
            <a:fillRect/>
          </a:stretch>
        </p:blipFill>
        <p:spPr>
          <a:xfrm>
            <a:off x="635" y="635"/>
            <a:ext cx="12191365" cy="6857365"/>
          </a:xfrm>
          <a:prstGeom prst="rect">
            <a:avLst/>
          </a:prstGeom>
        </p:spPr>
      </p:pic>
      <p:sp>
        <p:nvSpPr>
          <p:cNvPr id="5" name="Text Box 4"/>
          <p:cNvSpPr txBox="1"/>
          <p:nvPr/>
        </p:nvSpPr>
        <p:spPr>
          <a:xfrm>
            <a:off x="4057650" y="2420892"/>
            <a:ext cx="7881620" cy="1511300"/>
          </a:xfrm>
          <a:prstGeom prst="rect">
            <a:avLst/>
          </a:prstGeom>
          <a:noFill/>
        </p:spPr>
        <p:txBody>
          <a:bodyPr wrap="square" rtlCol="0">
            <a:noAutofit/>
          </a:bodyPr>
          <a:lstStyle/>
          <a:p>
            <a:pPr algn="ctr"/>
            <a:r>
              <a:rPr lang="en-US" sz="4800" dirty="0" smtClean="0">
                <a:solidFill>
                  <a:schemeClr val="accent1"/>
                </a:solidFill>
                <a:effectLst>
                  <a:outerShdw blurRad="38100" dist="25400" dir="5400000" algn="ctr" rotWithShape="0">
                    <a:srgbClr val="6E747A">
                      <a:alpha val="43000"/>
                    </a:srgbClr>
                  </a:outerShdw>
                </a:effectLst>
              </a:rPr>
              <a:t>Clarify-Image</a:t>
            </a:r>
            <a:endParaRPr lang="en-US" sz="3200" dirty="0">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5881370" y="3732802"/>
            <a:ext cx="4291330" cy="461665"/>
          </a:xfrm>
          <a:prstGeom prst="rect">
            <a:avLst/>
          </a:prstGeom>
          <a:noFill/>
        </p:spPr>
        <p:txBody>
          <a:bodyPr wrap="square" rtlCol="0">
            <a:spAutoFit/>
          </a:bodyPr>
          <a:lstStyle/>
          <a:p>
            <a:pPr algn="ctr"/>
            <a:r>
              <a:rPr lang="en-US" sz="2400" dirty="0"/>
              <a:t>Developed by : </a:t>
            </a:r>
            <a:r>
              <a:rPr lang="en-US" sz="2400" dirty="0" smtClean="0"/>
              <a:t>Prashant Gupta</a:t>
            </a:r>
            <a:endParaRPr lang="en-US" sz="2400" dirty="0"/>
          </a:p>
        </p:txBody>
      </p:sp>
      <p:sp>
        <p:nvSpPr>
          <p:cNvPr id="7" name="Text Box 6"/>
          <p:cNvSpPr txBox="1"/>
          <p:nvPr/>
        </p:nvSpPr>
        <p:spPr>
          <a:xfrm>
            <a:off x="6366510" y="4846320"/>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zgif.com-gif-maker (14)"/>
          <p:cNvPicPr>
            <a:picLocks noGrp="1" noChangeAspect="1"/>
          </p:cNvPicPr>
          <p:nvPr>
            <p:ph idx="1"/>
          </p:nvPr>
        </p:nvPicPr>
        <p:blipFill>
          <a:blip r:embed="rId2"/>
          <a:stretch>
            <a:fillRect/>
          </a:stretch>
        </p:blipFill>
        <p:spPr>
          <a:xfrm>
            <a:off x="635" y="635"/>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4"/>
          <p:cNvPicPr>
            <a:picLocks noGrp="1" noChangeAspect="1"/>
          </p:cNvPicPr>
          <p:nvPr>
            <p:ph sz="half" idx="2"/>
          </p:nvPr>
        </p:nvPicPr>
        <p:blipFill>
          <a:blip r:embed="rId2"/>
          <a:stretch>
            <a:fillRect/>
          </a:stretch>
        </p:blipFill>
        <p:spPr>
          <a:xfrm>
            <a:off x="-31115" y="75565"/>
            <a:ext cx="12223115" cy="6856730"/>
          </a:xfrm>
          <a:prstGeom prst="rect">
            <a:avLst/>
          </a:prstGeom>
        </p:spPr>
      </p:pic>
      <p:sp>
        <p:nvSpPr>
          <p:cNvPr id="15" name="Text Box 14"/>
          <p:cNvSpPr txBox="1"/>
          <p:nvPr/>
        </p:nvSpPr>
        <p:spPr>
          <a:xfrm>
            <a:off x="1552938" y="3814204"/>
            <a:ext cx="6310902" cy="560070"/>
          </a:xfrm>
          <a:prstGeom prst="rect">
            <a:avLst/>
          </a:prstGeom>
          <a:noFill/>
        </p:spPr>
        <p:txBody>
          <a:bodyPr wrap="square" rtlCol="0">
            <a:noAutofit/>
          </a:bodyPr>
          <a:lstStyle/>
          <a:p>
            <a:pPr algn="l"/>
            <a:r>
              <a:rPr lang="en-US" sz="2800" b="1" dirty="0" smtClean="0">
                <a:sym typeface="+mn-ea"/>
              </a:rPr>
              <a:t>Project </a:t>
            </a:r>
            <a:r>
              <a:rPr lang="en-US" sz="2800" b="1" dirty="0">
                <a:sym typeface="+mn-ea"/>
              </a:rPr>
              <a:t>Supervisor : </a:t>
            </a:r>
            <a:r>
              <a:rPr lang="en-US" sz="2800" b="1" dirty="0" smtClean="0">
                <a:sym typeface="+mn-ea"/>
              </a:rPr>
              <a:t>Ms. Komal Salgotra</a:t>
            </a:r>
            <a:endParaRPr lang="en-US" sz="2800" b="1" dirty="0"/>
          </a:p>
          <a:p>
            <a:pPr algn="l"/>
            <a:r>
              <a:rPr lang="en-US" sz="2800" b="1" dirty="0" smtClean="0"/>
              <a:t>                                 </a:t>
            </a:r>
            <a:r>
              <a:rPr lang="en-US" sz="2000" b="1" dirty="0" smtClean="0"/>
              <a:t>               ( Teaching Assistant)</a:t>
            </a:r>
            <a:endParaRPr lang="en-US" sz="2000" b="1" dirty="0"/>
          </a:p>
        </p:txBody>
      </p:sp>
      <p:sp>
        <p:nvSpPr>
          <p:cNvPr id="16" name="Text Box 15"/>
          <p:cNvSpPr txBox="1"/>
          <p:nvPr/>
        </p:nvSpPr>
        <p:spPr>
          <a:xfrm>
            <a:off x="1552938" y="2166202"/>
            <a:ext cx="7973027" cy="822960"/>
          </a:xfrm>
          <a:prstGeom prst="rect">
            <a:avLst/>
          </a:prstGeom>
          <a:noFill/>
        </p:spPr>
        <p:txBody>
          <a:bodyPr wrap="square" rtlCol="0">
            <a:noAutofit/>
          </a:bodyPr>
          <a:lstStyle/>
          <a:p>
            <a:pPr algn="l"/>
            <a:r>
              <a:rPr lang="en-US" sz="2400" dirty="0">
                <a:solidFill>
                  <a:schemeClr val="accent1">
                    <a:lumMod val="50000"/>
                  </a:schemeClr>
                </a:solidFill>
                <a:effectLst>
                  <a:outerShdw blurRad="38100" dist="19050" dir="2700000" algn="tl" rotWithShape="0">
                    <a:schemeClr val="dk1">
                      <a:alpha val="40000"/>
                    </a:schemeClr>
                  </a:outerShdw>
                </a:effectLst>
                <a:sym typeface="+mn-ea"/>
              </a:rPr>
              <a:t>Team Leader : </a:t>
            </a:r>
            <a:r>
              <a:rPr lang="en-US" sz="2400" dirty="0" smtClean="0">
                <a:solidFill>
                  <a:schemeClr val="accent1">
                    <a:lumMod val="50000"/>
                  </a:schemeClr>
                </a:solidFill>
                <a:effectLst>
                  <a:outerShdw blurRad="38100" dist="19050" dir="2700000" algn="tl" rotWithShape="0">
                    <a:schemeClr val="dk1">
                      <a:alpha val="40000"/>
                    </a:schemeClr>
                  </a:outerShdw>
                </a:effectLst>
                <a:sym typeface="+mn-ea"/>
              </a:rPr>
              <a:t>Prashant Gupta</a:t>
            </a:r>
          </a:p>
          <a:p>
            <a:pPr algn="l"/>
            <a:endParaRPr lang="en-US" sz="2400" dirty="0" smtClean="0">
              <a:solidFill>
                <a:schemeClr val="accent1">
                  <a:lumMod val="50000"/>
                </a:schemeClr>
              </a:solidFill>
              <a:effectLst>
                <a:outerShdw blurRad="38100" dist="19050" dir="2700000" algn="tl" rotWithShape="0">
                  <a:schemeClr val="dk1">
                    <a:alpha val="40000"/>
                  </a:schemeClr>
                </a:outerShdw>
              </a:effectLst>
              <a:sym typeface="+mn-ea"/>
            </a:endParaRPr>
          </a:p>
          <a:p>
            <a:r>
              <a:rPr lang="en-IN" sz="2400" dirty="0">
                <a:solidFill>
                  <a:schemeClr val="accent1">
                    <a:lumMod val="50000"/>
                  </a:schemeClr>
                </a:solidFill>
                <a:effectLst>
                  <a:outerShdw blurRad="38100" dist="19050" dir="2700000" algn="tl" rotWithShape="0">
                    <a:schemeClr val="dk1">
                      <a:alpha val="40000"/>
                    </a:schemeClr>
                  </a:outerShdw>
                </a:effectLst>
              </a:rPr>
              <a:t>Roll </a:t>
            </a:r>
            <a:r>
              <a:rPr lang="en-IN" sz="2400" dirty="0">
                <a:solidFill>
                  <a:schemeClr val="accent1">
                    <a:lumMod val="50000"/>
                  </a:schemeClr>
                </a:solidFill>
                <a:effectLst>
                  <a:outerShdw blurRad="38100" dist="19050" dir="2700000" algn="tl" rotWithShape="0">
                    <a:schemeClr val="dk1">
                      <a:alpha val="40000"/>
                    </a:schemeClr>
                  </a:outerShdw>
                </a:effectLst>
              </a:rPr>
              <a:t>No: </a:t>
            </a:r>
            <a:r>
              <a:rPr lang="en-IN" sz="2400" dirty="0" smtClean="0">
                <a:solidFill>
                  <a:schemeClr val="accent1">
                    <a:lumMod val="50000"/>
                  </a:schemeClr>
                </a:solidFill>
                <a:effectLst>
                  <a:outerShdw blurRad="38100" dist="19050" dir="2700000" algn="tl" rotWithShape="0">
                    <a:schemeClr val="dk1">
                      <a:alpha val="40000"/>
                    </a:schemeClr>
                  </a:outerShdw>
                </a:effectLst>
              </a:rPr>
              <a:t>2200290140113         Session</a:t>
            </a:r>
            <a:r>
              <a:rPr lang="en-IN" sz="2400" dirty="0">
                <a:solidFill>
                  <a:schemeClr val="accent1">
                    <a:lumMod val="50000"/>
                  </a:schemeClr>
                </a:solidFill>
                <a:effectLst>
                  <a:outerShdw blurRad="38100" dist="19050" dir="2700000" algn="tl" rotWithShape="0">
                    <a:schemeClr val="dk1">
                      <a:alpha val="40000"/>
                    </a:schemeClr>
                  </a:outerShdw>
                </a:effectLst>
              </a:rPr>
              <a:t>: 2024-2025 (IV Semester)</a:t>
            </a:r>
          </a:p>
          <a:p>
            <a:endParaRPr lang="en-IN" sz="2400" dirty="0">
              <a:solidFill>
                <a:schemeClr val="accent1">
                  <a:lumMod val="50000"/>
                </a:schemeClr>
              </a:solidFill>
              <a:effectLst>
                <a:outerShdw blurRad="38100" dist="19050" dir="2700000" algn="tl" rotWithShape="0">
                  <a:schemeClr val="dk1">
                    <a:alpha val="40000"/>
                  </a:schemeClr>
                </a:outerShdw>
              </a:effectLst>
            </a:endParaRPr>
          </a:p>
          <a:p>
            <a:pPr algn="l"/>
            <a:endParaRPr lang="en-US" sz="2400" dirty="0">
              <a:solidFill>
                <a:schemeClr val="accent1">
                  <a:lumMod val="50000"/>
                </a:schemeClr>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360_F_468509203_USzTwLGFzBd39fu7q0OfV59y57BGDvZ7"/>
          <p:cNvPicPr>
            <a:picLocks noGrp="1" noChangeAspect="1"/>
          </p:cNvPicPr>
          <p:nvPr>
            <p:ph idx="1"/>
          </p:nvPr>
        </p:nvPicPr>
        <p:blipFill>
          <a:blip r:embed="rId2"/>
          <a:stretch>
            <a:fillRect/>
          </a:stretch>
        </p:blipFill>
        <p:spPr>
          <a:xfrm>
            <a:off x="0" y="0"/>
            <a:ext cx="12191365" cy="6857365"/>
          </a:xfrm>
          <a:prstGeom prst="rect">
            <a:avLst/>
          </a:prstGeom>
        </p:spPr>
      </p:pic>
      <p:sp>
        <p:nvSpPr>
          <p:cNvPr id="12" name="Text Box 11"/>
          <p:cNvSpPr txBox="1"/>
          <p:nvPr/>
        </p:nvSpPr>
        <p:spPr>
          <a:xfrm>
            <a:off x="4254500" y="1066165"/>
            <a:ext cx="3681730" cy="583565"/>
          </a:xfrm>
          <a:prstGeom prst="rect">
            <a:avLst/>
          </a:prstGeom>
          <a:noFill/>
        </p:spPr>
        <p:txBody>
          <a:bodyPr wrap="square" rtlCol="0">
            <a:spAutoFit/>
          </a:bodyPr>
          <a:lstStyle/>
          <a:p>
            <a:pPr algn="ctr"/>
            <a:r>
              <a:rPr lang="en-US" sz="3200" b="1"/>
              <a:t>INTRODUCTION</a:t>
            </a:r>
          </a:p>
        </p:txBody>
      </p:sp>
      <p:sp>
        <p:nvSpPr>
          <p:cNvPr id="13" name="Text Box 12"/>
          <p:cNvSpPr txBox="1"/>
          <p:nvPr/>
        </p:nvSpPr>
        <p:spPr>
          <a:xfrm>
            <a:off x="1652180" y="2178050"/>
            <a:ext cx="8266884" cy="2554545"/>
          </a:xfrm>
          <a:prstGeom prst="rect">
            <a:avLst/>
          </a:prstGeom>
          <a:noFill/>
        </p:spPr>
        <p:txBody>
          <a:bodyPr wrap="square" rtlCol="0">
            <a:spAutoFit/>
          </a:bodyPr>
          <a:lstStyle/>
          <a:p>
            <a:r>
              <a:rPr lang="en-US" sz="2000" dirty="0"/>
              <a:t>“</a:t>
            </a:r>
            <a:r>
              <a:rPr lang="en-US" sz="2000" dirty="0" smtClean="0"/>
              <a:t>Clarify-Image</a:t>
            </a:r>
            <a:r>
              <a:rPr lang="en-US" sz="2000" dirty="0"/>
              <a:t>” contains all the tools you need for creating, editing, and retouching your images. It is friendly enough for the casual user who wants to enhance family photographs, yet powerful enough for the professional who needs to work with Images containing maps or with Image Processing or Artificial Intelligence.</a:t>
            </a:r>
            <a:endParaRPr lang="en-IN" sz="2000" dirty="0"/>
          </a:p>
          <a:p>
            <a:r>
              <a:rPr lang="en-US" sz="2000" dirty="0"/>
              <a:t> </a:t>
            </a:r>
            <a:endParaRPr lang="en-IN" sz="2000" dirty="0"/>
          </a:p>
          <a:p>
            <a:r>
              <a:rPr lang="en-US" sz="2000" dirty="0"/>
              <a:t>Several features have been added to the “Image Processor” that helps in efficient processing of all kinds of Images. </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8709" y="8255"/>
            <a:ext cx="12192000" cy="6849745"/>
          </a:xfrm>
          <a:prstGeom prst="rect">
            <a:avLst/>
          </a:prstGeom>
        </p:spPr>
      </p:pic>
      <p:sp>
        <p:nvSpPr>
          <p:cNvPr id="6" name="Text Box 5"/>
          <p:cNvSpPr txBox="1"/>
          <p:nvPr/>
        </p:nvSpPr>
        <p:spPr>
          <a:xfrm>
            <a:off x="2130425" y="1036320"/>
            <a:ext cx="8087360" cy="583565"/>
          </a:xfrm>
          <a:prstGeom prst="rect">
            <a:avLst/>
          </a:prstGeom>
          <a:noFill/>
        </p:spPr>
        <p:txBody>
          <a:bodyPr wrap="square" rtlCol="0">
            <a:spAutoFit/>
          </a:bodyPr>
          <a:lstStyle/>
          <a:p>
            <a:pPr algn="ctr"/>
            <a:r>
              <a:rPr lang="en-US" sz="3200" b="1"/>
              <a:t>Technologies / Software Requirements</a:t>
            </a:r>
          </a:p>
        </p:txBody>
      </p:sp>
      <p:sp>
        <p:nvSpPr>
          <p:cNvPr id="7" name="Text Box 6"/>
          <p:cNvSpPr txBox="1"/>
          <p:nvPr/>
        </p:nvSpPr>
        <p:spPr>
          <a:xfrm>
            <a:off x="301625" y="1838325"/>
            <a:ext cx="11476990" cy="646331"/>
          </a:xfrm>
          <a:prstGeom prst="rect">
            <a:avLst/>
          </a:prstGeom>
          <a:noFill/>
        </p:spPr>
        <p:txBody>
          <a:bodyPr wrap="square" rtlCol="0">
            <a:spAutoFit/>
          </a:bodyPr>
          <a:lstStyle/>
          <a:p>
            <a:r>
              <a:rPr lang="en-US" dirty="0"/>
              <a:t>The software requirements for a </a:t>
            </a:r>
            <a:r>
              <a:rPr lang="en-US" dirty="0" smtClean="0"/>
              <a:t>Clarify-Image </a:t>
            </a:r>
            <a:r>
              <a:rPr lang="en-US" dirty="0"/>
              <a:t>project will depend on the specific technology stack chosen for development. However, here is a general list of software requirements that are typically needed for such a project:</a:t>
            </a:r>
          </a:p>
        </p:txBody>
      </p:sp>
      <p:sp>
        <p:nvSpPr>
          <p:cNvPr id="8" name="Text Box 7"/>
          <p:cNvSpPr txBox="1"/>
          <p:nvPr/>
        </p:nvSpPr>
        <p:spPr>
          <a:xfrm>
            <a:off x="300990" y="2846070"/>
            <a:ext cx="10829925" cy="1368879"/>
          </a:xfrm>
          <a:prstGeom prst="rect">
            <a:avLst/>
          </a:prstGeom>
          <a:noFill/>
        </p:spPr>
        <p:txBody>
          <a:bodyPr wrap="square" rtlCol="0">
            <a:noAutofit/>
          </a:bodyPr>
          <a:lstStyle/>
          <a:p>
            <a:pPr marL="285750" indent="-285750">
              <a:buFont typeface="Wingdings" panose="05000000000000000000" charset="0"/>
              <a:buChar char="Ø"/>
            </a:pPr>
            <a:r>
              <a:rPr lang="en-US" b="1" dirty="0"/>
              <a:t>Operating System (OS):</a:t>
            </a:r>
          </a:p>
          <a:p>
            <a:pPr indent="0">
              <a:buFont typeface="+mj-lt"/>
              <a:buNone/>
            </a:pPr>
            <a:r>
              <a:rPr lang="en-US" dirty="0"/>
              <a:t>Depending on the technology stack, the project may require server operating systems (e.g., Linux, Windows Server) for hosting the </a:t>
            </a:r>
            <a:r>
              <a:rPr lang="en-US" dirty="0" smtClean="0"/>
              <a:t>Clarify-Image and </a:t>
            </a:r>
            <a:r>
              <a:rPr lang="en-US" dirty="0"/>
              <a:t>client operating systems (e.g., Windows, </a:t>
            </a:r>
            <a:r>
              <a:rPr lang="en-US" dirty="0" err="1"/>
              <a:t>macOS</a:t>
            </a:r>
            <a:r>
              <a:rPr lang="en-US" dirty="0"/>
              <a:t>) for user access.</a:t>
            </a:r>
          </a:p>
          <a:p>
            <a:pPr indent="0">
              <a:buFont typeface="+mj-lt"/>
              <a:buNone/>
            </a:pPr>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635" y="36830"/>
            <a:ext cx="12193270" cy="6821170"/>
          </a:xfrm>
          <a:prstGeom prst="rect">
            <a:avLst/>
          </a:prstGeom>
        </p:spPr>
      </p:pic>
      <p:sp>
        <p:nvSpPr>
          <p:cNvPr id="6" name="Text Box 5"/>
          <p:cNvSpPr txBox="1"/>
          <p:nvPr/>
        </p:nvSpPr>
        <p:spPr>
          <a:xfrm>
            <a:off x="203200" y="1266899"/>
            <a:ext cx="11778615" cy="646331"/>
          </a:xfrm>
          <a:prstGeom prst="rect">
            <a:avLst/>
          </a:prstGeom>
          <a:noFill/>
        </p:spPr>
        <p:txBody>
          <a:bodyPr wrap="square" rtlCol="0">
            <a:spAutoFit/>
          </a:bodyPr>
          <a:lstStyle/>
          <a:p>
            <a:pPr marL="285750" indent="-285750">
              <a:buFont typeface="Wingdings" panose="05000000000000000000" charset="0"/>
              <a:buChar char="Ø"/>
            </a:pPr>
            <a:r>
              <a:rPr lang="en-US" b="1" dirty="0"/>
              <a:t>Database Management System (DBMS):</a:t>
            </a:r>
          </a:p>
          <a:p>
            <a:r>
              <a:rPr lang="en-US" dirty="0"/>
              <a:t>Choose a relational database management system </a:t>
            </a:r>
            <a:r>
              <a:rPr lang="en-US" dirty="0" smtClean="0"/>
              <a:t>a </a:t>
            </a:r>
            <a:r>
              <a:rPr lang="en-US" dirty="0"/>
              <a:t>NoSQL database (e.g., MongoDB) for storing and managing </a:t>
            </a:r>
            <a:r>
              <a:rPr lang="en-US" dirty="0" smtClean="0"/>
              <a:t>Photos data.</a:t>
            </a:r>
            <a:endParaRPr lang="en-US" dirty="0"/>
          </a:p>
        </p:txBody>
      </p:sp>
      <p:sp>
        <p:nvSpPr>
          <p:cNvPr id="7" name="Text Box 6"/>
          <p:cNvSpPr txBox="1"/>
          <p:nvPr/>
        </p:nvSpPr>
        <p:spPr>
          <a:xfrm>
            <a:off x="203200" y="1982915"/>
            <a:ext cx="11777345" cy="646331"/>
          </a:xfrm>
          <a:prstGeom prst="rect">
            <a:avLst/>
          </a:prstGeom>
          <a:noFill/>
        </p:spPr>
        <p:txBody>
          <a:bodyPr wrap="square" rtlCol="0">
            <a:spAutoFit/>
          </a:bodyPr>
          <a:lstStyle/>
          <a:p>
            <a:pPr marL="285750" indent="-285750">
              <a:buFont typeface="Wingdings" panose="05000000000000000000" charset="0"/>
              <a:buChar char="Ø"/>
            </a:pPr>
            <a:r>
              <a:rPr lang="en-US" b="1" dirty="0"/>
              <a:t>Programming Languages:</a:t>
            </a:r>
          </a:p>
          <a:p>
            <a:r>
              <a:rPr lang="en-US" dirty="0"/>
              <a:t>Depending on the chosen framework, programming languages </a:t>
            </a:r>
            <a:r>
              <a:rPr lang="en-US" dirty="0" smtClean="0"/>
              <a:t>like </a:t>
            </a:r>
            <a:r>
              <a:rPr lang="en-US" dirty="0"/>
              <a:t>Node.js, or Java may be required for development.</a:t>
            </a:r>
          </a:p>
        </p:txBody>
      </p:sp>
      <p:sp>
        <p:nvSpPr>
          <p:cNvPr id="8" name="Text Box 7"/>
          <p:cNvSpPr txBox="1"/>
          <p:nvPr/>
        </p:nvSpPr>
        <p:spPr>
          <a:xfrm>
            <a:off x="203835" y="2698931"/>
            <a:ext cx="11776710" cy="923330"/>
          </a:xfrm>
          <a:prstGeom prst="rect">
            <a:avLst/>
          </a:prstGeom>
          <a:noFill/>
        </p:spPr>
        <p:txBody>
          <a:bodyPr wrap="square" rtlCol="0">
            <a:spAutoFit/>
          </a:bodyPr>
          <a:lstStyle/>
          <a:p>
            <a:pPr marL="285750" indent="-285750">
              <a:buFont typeface="Wingdings" panose="05000000000000000000" charset="0"/>
              <a:buChar char="Ø"/>
            </a:pPr>
            <a:r>
              <a:rPr lang="en-US" b="1" dirty="0"/>
              <a:t>Integrated Development Environment (IDE):</a:t>
            </a:r>
          </a:p>
          <a:p>
            <a:r>
              <a:rPr lang="en-US" dirty="0"/>
              <a:t>Developers will need appropriate IDEs such as Visual Studio Code, </a:t>
            </a:r>
            <a:r>
              <a:rPr lang="en-US" dirty="0" err="1"/>
              <a:t>PyCharm</a:t>
            </a:r>
            <a:r>
              <a:rPr lang="en-US" dirty="0"/>
              <a:t>, or Eclipse for coding, debugging, and testing.</a:t>
            </a:r>
          </a:p>
          <a:p>
            <a:endParaRPr lang="en-US" dirty="0"/>
          </a:p>
        </p:txBody>
      </p:sp>
      <p:sp>
        <p:nvSpPr>
          <p:cNvPr id="9" name="Text Box 8"/>
          <p:cNvSpPr txBox="1"/>
          <p:nvPr/>
        </p:nvSpPr>
        <p:spPr>
          <a:xfrm>
            <a:off x="203200" y="3428167"/>
            <a:ext cx="11256645" cy="1198880"/>
          </a:xfrm>
          <a:prstGeom prst="rect">
            <a:avLst/>
          </a:prstGeom>
          <a:noFill/>
        </p:spPr>
        <p:txBody>
          <a:bodyPr wrap="square" rtlCol="0">
            <a:spAutoFit/>
          </a:bodyPr>
          <a:lstStyle/>
          <a:p>
            <a:pPr marL="285750" indent="-285750">
              <a:buFont typeface="Wingdings" panose="05000000000000000000" charset="0"/>
              <a:buChar char="Ø"/>
            </a:pPr>
            <a:r>
              <a:rPr lang="en-US" b="1" dirty="0"/>
              <a:t>Database Server:</a:t>
            </a:r>
          </a:p>
          <a:p>
            <a:pPr marL="285750" indent="-285750"/>
            <a:r>
              <a:rPr lang="en-IN" altLang="en-US" dirty="0"/>
              <a:t>      </a:t>
            </a:r>
            <a:r>
              <a:rPr lang="en-US" dirty="0"/>
              <a:t>Depending on the size of the database and the number of concurrent users, you may need a dedicated </a:t>
            </a:r>
            <a:r>
              <a:rPr lang="en-US" dirty="0" smtClean="0"/>
              <a:t>database server. Database </a:t>
            </a:r>
            <a:r>
              <a:rPr lang="en-US" dirty="0"/>
              <a:t>Management System (DBMS): Choose a robust DBMS like MySQL, PostgreSQL, Microsoft SQL Server, or Oracle, depending on your organization's preferences and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lstStyle/>
          <a:p>
            <a:pPr algn="ctr"/>
            <a:r>
              <a:rPr lang="en-IN" altLang="en-US" sz="3200" b="1"/>
              <a:t>Hardware requirements / Hardware Used</a:t>
            </a:r>
          </a:p>
        </p:txBody>
      </p:sp>
      <p:sp>
        <p:nvSpPr>
          <p:cNvPr id="7" name="Text Box 6"/>
          <p:cNvSpPr txBox="1"/>
          <p:nvPr/>
        </p:nvSpPr>
        <p:spPr>
          <a:xfrm>
            <a:off x="400685" y="1924050"/>
            <a:ext cx="11586210" cy="923330"/>
          </a:xfrm>
          <a:prstGeom prst="rect">
            <a:avLst/>
          </a:prstGeom>
          <a:noFill/>
        </p:spPr>
        <p:txBody>
          <a:bodyPr wrap="square" rtlCol="0">
            <a:spAutoFit/>
          </a:bodyPr>
          <a:lstStyle/>
          <a:p>
            <a:r>
              <a:rPr lang="en-US" dirty="0"/>
              <a:t>The hardware requirements for a </a:t>
            </a:r>
            <a:r>
              <a:rPr lang="en-US" dirty="0" smtClean="0"/>
              <a:t>Clarify-Image can </a:t>
            </a:r>
            <a:r>
              <a:rPr lang="en-US" dirty="0"/>
              <a:t>vary depending on the scale and complexity of the system, as well as the number of users it needs to support. Here are some general hardware requirements to consider when planning for an </a:t>
            </a:r>
            <a:r>
              <a:rPr lang="en-US" dirty="0" smtClean="0"/>
              <a:t>Clarify-Image project</a:t>
            </a:r>
            <a:r>
              <a:rPr lang="en-US" dirty="0"/>
              <a:t>:</a:t>
            </a:r>
          </a:p>
        </p:txBody>
      </p:sp>
      <p:sp>
        <p:nvSpPr>
          <p:cNvPr id="8" name="Text Box 7"/>
          <p:cNvSpPr txBox="1"/>
          <p:nvPr/>
        </p:nvSpPr>
        <p:spPr>
          <a:xfrm>
            <a:off x="340995" y="2973070"/>
            <a:ext cx="11510010" cy="1753235"/>
          </a:xfrm>
          <a:prstGeom prst="rect">
            <a:avLst/>
          </a:prstGeom>
          <a:noFill/>
        </p:spPr>
        <p:txBody>
          <a:bodyPr wrap="square" rtlCol="0">
            <a:spAutoFit/>
          </a:bodyPr>
          <a:lstStyle/>
          <a:p>
            <a:pPr marL="285750" indent="-285750">
              <a:buFont typeface="Wingdings" panose="05000000000000000000" charset="0"/>
              <a:buChar char="Ø"/>
            </a:pPr>
            <a:r>
              <a:rPr lang="en-US" b="1" dirty="0"/>
              <a:t>Server Hardware:</a:t>
            </a:r>
          </a:p>
          <a:p>
            <a:pPr marL="342900" indent="-342900">
              <a:buFont typeface="Arial" panose="020B0604020202020204" pitchFamily="34" charset="0"/>
              <a:buChar char="•"/>
            </a:pPr>
            <a:r>
              <a:rPr lang="en-US" b="1" dirty="0"/>
              <a:t>Processor:</a:t>
            </a:r>
            <a:r>
              <a:rPr lang="en-US" dirty="0"/>
              <a:t> A modern multi-core processor (e.g., Intel Xeon, AMD Ryzen) to handle the server-side processing efficiently.</a:t>
            </a:r>
          </a:p>
          <a:p>
            <a:pPr marL="285750" indent="-285750">
              <a:buFont typeface="Arial" panose="020B0604020202020204" pitchFamily="34" charset="0"/>
              <a:buChar char="•"/>
            </a:pPr>
            <a:r>
              <a:rPr lang="en-US" b="1" dirty="0"/>
              <a:t>Memory (RAM): </a:t>
            </a:r>
            <a:r>
              <a:rPr lang="en-US" dirty="0"/>
              <a:t>At least 8GB of RAM, but more may be necessary for larger systems or concurrent users.</a:t>
            </a:r>
          </a:p>
          <a:p>
            <a:pPr marL="285750" indent="-285750">
              <a:buFont typeface="Arial" panose="020B0604020202020204" pitchFamily="34" charset="0"/>
              <a:buChar char="•"/>
            </a:pPr>
            <a:r>
              <a:rPr lang="en-US" b="1" dirty="0"/>
              <a:t>Storage:</a:t>
            </a:r>
            <a:r>
              <a:rPr lang="en-US" dirty="0"/>
              <a:t> Sufficient storage capacity for the database and application files. You can use traditional HDDs or faster SSDs, depending on budget and performance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lstStyle/>
          <a:p>
            <a:pPr algn="ctr"/>
            <a:r>
              <a:rPr lang="en-IN" altLang="en-US" sz="3200" b="1" dirty="0" smtClean="0"/>
              <a:t>Features of the Clarify-Image</a:t>
            </a:r>
            <a:endParaRPr lang="en-IN" altLang="en-US" sz="3200" b="1" dirty="0"/>
          </a:p>
        </p:txBody>
      </p:sp>
      <p:sp>
        <p:nvSpPr>
          <p:cNvPr id="7" name="Text Box 6"/>
          <p:cNvSpPr txBox="1"/>
          <p:nvPr/>
        </p:nvSpPr>
        <p:spPr>
          <a:xfrm>
            <a:off x="400685" y="1924050"/>
            <a:ext cx="11586210" cy="369332"/>
          </a:xfrm>
          <a:prstGeom prst="rect">
            <a:avLst/>
          </a:prstGeom>
          <a:noFill/>
        </p:spPr>
        <p:txBody>
          <a:bodyPr wrap="square" rtlCol="0">
            <a:spAutoFit/>
          </a:bodyPr>
          <a:lstStyle/>
          <a:p>
            <a:endParaRPr lang="en-US" dirty="0"/>
          </a:p>
        </p:txBody>
      </p:sp>
      <p:sp>
        <p:nvSpPr>
          <p:cNvPr id="8" name="Text Box 7"/>
          <p:cNvSpPr txBox="1"/>
          <p:nvPr/>
        </p:nvSpPr>
        <p:spPr>
          <a:xfrm>
            <a:off x="2391594" y="1809403"/>
            <a:ext cx="8500183" cy="3416320"/>
          </a:xfrm>
          <a:prstGeom prst="rect">
            <a:avLst/>
          </a:prstGeom>
          <a:noFill/>
        </p:spPr>
        <p:txBody>
          <a:bodyPr wrap="square" rtlCol="0">
            <a:spAutoFit/>
          </a:bodyPr>
          <a:lstStyle/>
          <a:p>
            <a:r>
              <a:rPr lang="en-US" u="sng" dirty="0"/>
              <a:t>Image Enhancement:</a:t>
            </a:r>
            <a:endParaRPr lang="en-IN" dirty="0"/>
          </a:p>
          <a:p>
            <a:r>
              <a:rPr lang="en-US" dirty="0"/>
              <a:t> </a:t>
            </a:r>
            <a:endParaRPr lang="en-IN" dirty="0"/>
          </a:p>
          <a:p>
            <a:pPr marL="285750" lvl="0" indent="-285750">
              <a:buFont typeface="Arial" panose="020B0604020202020204" pitchFamily="34" charset="0"/>
              <a:buChar char="•"/>
            </a:pPr>
            <a:r>
              <a:rPr lang="en-US" dirty="0"/>
              <a:t>Automatically adjust color balance, contrast, and saturation.</a:t>
            </a:r>
            <a:endParaRPr lang="en-IN" dirty="0"/>
          </a:p>
          <a:p>
            <a:pPr marL="285750" indent="-285750">
              <a:buFont typeface="Arial" panose="020B0604020202020204" pitchFamily="34" charset="0"/>
              <a:buChar char="•"/>
            </a:pPr>
            <a:r>
              <a:rPr lang="en-US" dirty="0"/>
              <a:t> </a:t>
            </a:r>
            <a:endParaRPr lang="en-IN" dirty="0"/>
          </a:p>
          <a:p>
            <a:pPr marL="285750" lvl="0" indent="-285750">
              <a:buFont typeface="Arial" panose="020B0604020202020204" pitchFamily="34" charset="0"/>
              <a:buChar char="•"/>
            </a:pPr>
            <a:r>
              <a:rPr lang="en-US" dirty="0"/>
              <a:t>Remove unnecessary noise from the Photograph using the Blur Tool.</a:t>
            </a:r>
            <a:endParaRPr lang="en-IN" dirty="0"/>
          </a:p>
          <a:p>
            <a:pPr marL="285750" indent="-285750">
              <a:buFont typeface="Arial" panose="020B0604020202020204" pitchFamily="34" charset="0"/>
              <a:buChar char="•"/>
            </a:pPr>
            <a:r>
              <a:rPr lang="en-US" dirty="0"/>
              <a:t> </a:t>
            </a:r>
            <a:endParaRPr lang="en-IN" dirty="0"/>
          </a:p>
          <a:p>
            <a:pPr marL="285750" lvl="0" indent="-285750">
              <a:buFont typeface="Arial" panose="020B0604020202020204" pitchFamily="34" charset="0"/>
              <a:buChar char="•"/>
            </a:pPr>
            <a:r>
              <a:rPr lang="en-US" dirty="0"/>
              <a:t>Sharpening Utility for sharpening blurred Images or Unclear Images.</a:t>
            </a:r>
            <a:endParaRPr lang="en-IN" dirty="0"/>
          </a:p>
          <a:p>
            <a:pPr marL="285750" indent="-285750">
              <a:buFont typeface="Arial" panose="020B0604020202020204" pitchFamily="34" charset="0"/>
              <a:buChar char="•"/>
            </a:pPr>
            <a:r>
              <a:rPr lang="en-US" dirty="0"/>
              <a:t> </a:t>
            </a:r>
            <a:endParaRPr lang="en-IN" dirty="0"/>
          </a:p>
          <a:p>
            <a:pPr marL="285750" lvl="0" indent="-285750">
              <a:buFont typeface="Arial" panose="020B0604020202020204" pitchFamily="34" charset="0"/>
              <a:buChar char="•"/>
            </a:pPr>
            <a:r>
              <a:rPr lang="en-US" dirty="0"/>
              <a:t>Edge Detection and Differentiation Utilities for detecting sharp edges in an Image.</a:t>
            </a:r>
            <a:endParaRPr lang="en-IN" dirty="0"/>
          </a:p>
          <a:p>
            <a:pPr marL="285750" indent="-285750">
              <a:buFont typeface="Arial" panose="020B0604020202020204" pitchFamily="34" charset="0"/>
              <a:buChar char="•"/>
            </a:pPr>
            <a:r>
              <a:rPr lang="en-US" dirty="0"/>
              <a:t> </a:t>
            </a:r>
            <a:endParaRPr lang="en-IN" dirty="0"/>
          </a:p>
          <a:p>
            <a:pPr marL="285750" lvl="0" indent="-285750">
              <a:buFont typeface="Arial" panose="020B0604020202020204" pitchFamily="34" charset="0"/>
              <a:buChar char="•"/>
            </a:pPr>
            <a:r>
              <a:rPr lang="en-US" dirty="0"/>
              <a:t>Adjustable Histogram enhances details without loss of information.</a:t>
            </a:r>
            <a:endParaRPr lang="en-IN" dirty="0"/>
          </a:p>
          <a:p>
            <a:r>
              <a:rPr lang="en-US" dirty="0"/>
              <a:t> </a:t>
            </a:r>
          </a:p>
        </p:txBody>
      </p:sp>
    </p:spTree>
    <p:extLst>
      <p:ext uri="{BB962C8B-B14F-4D97-AF65-F5344CB8AC3E}">
        <p14:creationId xmlns:p14="http://schemas.microsoft.com/office/powerpoint/2010/main" val="368883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lstStyle/>
          <a:p>
            <a:pPr algn="ctr"/>
            <a:r>
              <a:rPr lang="en-IN" altLang="en-US" sz="3200" b="1" dirty="0" smtClean="0"/>
              <a:t>Features of the Clarify-Image</a:t>
            </a:r>
            <a:endParaRPr lang="en-IN" altLang="en-US" sz="3200" b="1" dirty="0"/>
          </a:p>
        </p:txBody>
      </p:sp>
      <p:sp>
        <p:nvSpPr>
          <p:cNvPr id="7" name="Text Box 6"/>
          <p:cNvSpPr txBox="1"/>
          <p:nvPr/>
        </p:nvSpPr>
        <p:spPr>
          <a:xfrm>
            <a:off x="400685" y="1924050"/>
            <a:ext cx="11586210" cy="369332"/>
          </a:xfrm>
          <a:prstGeom prst="rect">
            <a:avLst/>
          </a:prstGeom>
          <a:noFill/>
        </p:spPr>
        <p:txBody>
          <a:bodyPr wrap="square" rtlCol="0">
            <a:spAutoFit/>
          </a:bodyPr>
          <a:lstStyle/>
          <a:p>
            <a:endParaRPr lang="en-US" dirty="0"/>
          </a:p>
        </p:txBody>
      </p:sp>
      <p:sp>
        <p:nvSpPr>
          <p:cNvPr id="8" name="Text Box 7"/>
          <p:cNvSpPr txBox="1"/>
          <p:nvPr/>
        </p:nvSpPr>
        <p:spPr>
          <a:xfrm>
            <a:off x="2380020" y="1787814"/>
            <a:ext cx="9229387" cy="3539430"/>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t>Automatically improve image, scanned, and overly compressed images. </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Automatically remove noise, scratches, dust, or specks and improve crispness and impact.</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Negative Utility for converting the negative Images to its Positive Images.</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Converting a Color Image to a Grayscale Image.</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Utilities for Flipping the Image sideways or downwards.</a:t>
            </a:r>
            <a:endParaRPr lang="en-IN" sz="1600" dirty="0"/>
          </a:p>
          <a:p>
            <a:pPr marL="285750" indent="-285750">
              <a:buFont typeface="Arial" panose="020B0604020202020204" pitchFamily="34" charset="0"/>
              <a:buChar char="•"/>
            </a:pPr>
            <a:r>
              <a:rPr lang="en-US" sz="1600" dirty="0"/>
              <a:t> </a:t>
            </a:r>
            <a:endParaRPr lang="en-IN" sz="1600" dirty="0"/>
          </a:p>
          <a:p>
            <a:pPr marL="285750" lvl="0" indent="-285750">
              <a:buFont typeface="Arial" panose="020B0604020202020204" pitchFamily="34" charset="0"/>
              <a:buChar char="•"/>
            </a:pPr>
            <a:r>
              <a:rPr lang="en-US" sz="1600" dirty="0"/>
              <a:t>Shapes Utility for changing the shape of the Image to a Hexagon or a circle.</a:t>
            </a:r>
            <a:endParaRPr lang="en-IN" sz="1600" dirty="0"/>
          </a:p>
          <a:p>
            <a:r>
              <a:rPr lang="en-US" sz="1600" dirty="0"/>
              <a:t> </a:t>
            </a:r>
            <a:endParaRPr lang="en-IN" sz="1600" dirty="0"/>
          </a:p>
          <a:p>
            <a:r>
              <a:rPr lang="en-US" sz="1600" dirty="0"/>
              <a:t>Therefore, Image Processor provides all the facilities that are required to effectively perform Image Processing.</a:t>
            </a:r>
            <a:endParaRPr lang="en-IN" sz="1600" dirty="0"/>
          </a:p>
        </p:txBody>
      </p:sp>
    </p:spTree>
    <p:extLst>
      <p:ext uri="{BB962C8B-B14F-4D97-AF65-F5344CB8AC3E}">
        <p14:creationId xmlns:p14="http://schemas.microsoft.com/office/powerpoint/2010/main" val="77794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60_F_468509203_USzTwLGFzBd39fu7q0OfV59y57BGDvZ7"/>
          <p:cNvPicPr>
            <a:picLocks noGrp="1" noChangeAspect="1"/>
          </p:cNvPicPr>
          <p:nvPr>
            <p:ph idx="1"/>
          </p:nvPr>
        </p:nvPicPr>
        <p:blipFill>
          <a:blip r:embed="rId2"/>
          <a:stretch>
            <a:fillRect/>
          </a:stretch>
        </p:blipFill>
        <p:spPr>
          <a:xfrm>
            <a:off x="0" y="18000"/>
            <a:ext cx="12205841" cy="6840000"/>
          </a:xfrm>
          <a:prstGeom prst="rect">
            <a:avLst/>
          </a:prstGeom>
        </p:spPr>
      </p:pic>
      <p:sp>
        <p:nvSpPr>
          <p:cNvPr id="6" name="Text Box 5"/>
          <p:cNvSpPr txBox="1"/>
          <p:nvPr/>
        </p:nvSpPr>
        <p:spPr>
          <a:xfrm>
            <a:off x="1886585" y="946150"/>
            <a:ext cx="8067675" cy="583565"/>
          </a:xfrm>
          <a:prstGeom prst="rect">
            <a:avLst/>
          </a:prstGeom>
          <a:noFill/>
        </p:spPr>
        <p:txBody>
          <a:bodyPr wrap="square" rtlCol="0">
            <a:spAutoFit/>
          </a:bodyPr>
          <a:lstStyle/>
          <a:p>
            <a:pPr algn="ctr"/>
            <a:r>
              <a:rPr lang="en-US" sz="3200" b="1"/>
              <a:t>Conclusion</a:t>
            </a:r>
          </a:p>
        </p:txBody>
      </p:sp>
      <p:sp>
        <p:nvSpPr>
          <p:cNvPr id="7" name="Text Box 6"/>
          <p:cNvSpPr txBox="1"/>
          <p:nvPr/>
        </p:nvSpPr>
        <p:spPr>
          <a:xfrm>
            <a:off x="578918" y="1851932"/>
            <a:ext cx="11396345" cy="2554545"/>
          </a:xfrm>
          <a:prstGeom prst="rect">
            <a:avLst/>
          </a:prstGeom>
          <a:noFill/>
        </p:spPr>
        <p:txBody>
          <a:bodyPr wrap="square" rtlCol="0">
            <a:spAutoFit/>
          </a:bodyPr>
          <a:lstStyle/>
          <a:p>
            <a:r>
              <a:rPr lang="en-IN" sz="1600" dirty="0"/>
              <a:t>The outcomes of a Clarify-Image project can vary depending on the goals and execution of the project. Here are some potential outcomes and benefits that you can expect from a successful Clarify-Image project:</a:t>
            </a:r>
          </a:p>
          <a:p>
            <a:r>
              <a:rPr lang="en-IN" sz="1600" dirty="0"/>
              <a:t> </a:t>
            </a:r>
          </a:p>
          <a:p>
            <a:r>
              <a:rPr lang="en-IN" sz="1600" dirty="0"/>
              <a:t>1. </a:t>
            </a:r>
            <a:r>
              <a:rPr lang="en-IN" sz="1600" b="1" dirty="0"/>
              <a:t>User Engagement:</a:t>
            </a:r>
            <a:r>
              <a:rPr lang="en-IN" sz="1600" dirty="0"/>
              <a:t> With the right features and design, you can expect high user engagement. Users should be actively Edit the Images, commenting on images</a:t>
            </a:r>
            <a:r>
              <a:rPr lang="en-IN" sz="1600" dirty="0" smtClean="0"/>
              <a:t>.</a:t>
            </a:r>
            <a:endParaRPr lang="en-IN" sz="1600" dirty="0"/>
          </a:p>
          <a:p>
            <a:r>
              <a:rPr lang="en-IN" sz="1600" dirty="0" smtClean="0"/>
              <a:t>4</a:t>
            </a:r>
            <a:r>
              <a:rPr lang="en-IN" sz="1600" dirty="0"/>
              <a:t>. </a:t>
            </a:r>
            <a:r>
              <a:rPr lang="en-IN" sz="1600" b="1" dirty="0"/>
              <a:t>User Satisfaction:</a:t>
            </a:r>
            <a:r>
              <a:rPr lang="en-IN" sz="1600" dirty="0"/>
              <a:t> High user satisfaction, as evidenced by positive reviews, feedback, and user retention rates, is a key indicator of a successful Clarify-Image.</a:t>
            </a:r>
          </a:p>
          <a:p>
            <a:r>
              <a:rPr lang="en-IN" sz="1600" dirty="0"/>
              <a:t>5. </a:t>
            </a:r>
            <a:r>
              <a:rPr lang="en-IN" sz="1600" b="1" dirty="0"/>
              <a:t>Innovation and Differentiation:</a:t>
            </a:r>
            <a:r>
              <a:rPr lang="en-IN" sz="1600" dirty="0"/>
              <a:t> Depending on your unique features and innovations, your project may stand out from other image-editing platforms, contributing to its success.</a:t>
            </a:r>
          </a:p>
          <a:p>
            <a:r>
              <a:rPr lang="en-IN" sz="1600" dirty="0"/>
              <a:t>6</a:t>
            </a:r>
            <a:r>
              <a:rPr lang="en-IN" sz="1600" b="1" dirty="0"/>
              <a:t>. Continuous Improvement:</a:t>
            </a:r>
            <a:r>
              <a:rPr lang="en-IN" sz="1600" dirty="0"/>
              <a:t> Successful projects continue to evolve and improve based on user feedback and changing industry trends</a:t>
            </a:r>
            <a:r>
              <a:rPr lang="en-IN" sz="1600" dirty="0" smtClean="0"/>
              <a:t>.</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493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Lucifer</dc:creator>
  <cp:lastModifiedBy>Microsoft account</cp:lastModifiedBy>
  <cp:revision>8</cp:revision>
  <dcterms:created xsi:type="dcterms:W3CDTF">2023-09-28T18:27:00Z</dcterms:created>
  <dcterms:modified xsi:type="dcterms:W3CDTF">2024-04-22T07:05:22Z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2065E55F1FCF4C458F72678DB322C47D_11</vt:lpwstr>
  </property>
  <property fmtid="{D5CDD505-2E9C-101B-9397-08002B2CF9AE}" pid="3" name="KSOProductBuildVer">
    <vt:lpwstr>1033-11.2.0.11225</vt:lpwstr>
  </property>
</Properties>
</file>