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8" r:id="rId11"/>
    <p:sldId id="289" r:id="rId12"/>
    <p:sldId id="290" r:id="rId13"/>
    <p:sldId id="291" r:id="rId14"/>
    <p:sldId id="260" r:id="rId15"/>
    <p:sldId id="261" r:id="rId16"/>
    <p:sldId id="263" r:id="rId17"/>
    <p:sldId id="26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8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EC010-51A1-4D28-8E95-B75637315D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4BAB4-2EE8-4E7E-96B1-FC042C8B97E0}">
      <dgm:prSet phldrT="[Text]"/>
      <dgm:spPr/>
      <dgm:t>
        <a:bodyPr/>
        <a:lstStyle/>
        <a:p>
          <a:r>
            <a:rPr lang="en-US" b="1" i="1" dirty="0" smtClean="0"/>
            <a:t>Gross profit = Sale Price – Cost price for the transaction</a:t>
          </a:r>
          <a:endParaRPr lang="en-US" dirty="0" smtClean="0"/>
        </a:p>
        <a:p>
          <a:r>
            <a:rPr lang="en-US" b="1" i="1" dirty="0" smtClean="0"/>
            <a:t>Sale Price = price1 or price2 * </a:t>
          </a:r>
          <a:r>
            <a:rPr lang="en-US" b="1" i="1" dirty="0" err="1" smtClean="0"/>
            <a:t>qty</a:t>
          </a:r>
          <a:endParaRPr lang="en-US" dirty="0" smtClean="0"/>
        </a:p>
        <a:p>
          <a:r>
            <a:rPr lang="en-US" b="1" i="1" dirty="0" smtClean="0"/>
            <a:t>Where price 1 – sale price when discounted = 0</a:t>
          </a:r>
          <a:endParaRPr lang="en-US" dirty="0" smtClean="0"/>
        </a:p>
        <a:p>
          <a:r>
            <a:rPr lang="en-US" b="1" i="1" dirty="0" smtClean="0"/>
            <a:t>Where price 2 – sale price when discounted = 1</a:t>
          </a:r>
          <a:endParaRPr lang="en-US" dirty="0" smtClean="0"/>
        </a:p>
        <a:p>
          <a:r>
            <a:rPr lang="en-US" b="1" i="1" dirty="0" smtClean="0"/>
            <a:t>Cost Price = [(Manufacturing cost for a month, year for that </a:t>
          </a:r>
          <a:r>
            <a:rPr lang="en-US" b="1" i="1" dirty="0" err="1" smtClean="0"/>
            <a:t>productId</a:t>
          </a:r>
          <a:r>
            <a:rPr lang="en-US" b="1" i="1" dirty="0" smtClean="0"/>
            <a:t>)/(aggregation of </a:t>
          </a:r>
          <a:r>
            <a:rPr lang="en-US" b="1" i="1" dirty="0" err="1" smtClean="0"/>
            <a:t>qty</a:t>
          </a:r>
          <a:r>
            <a:rPr lang="en-US" b="1" i="1" dirty="0" smtClean="0"/>
            <a:t> that </a:t>
          </a:r>
          <a:r>
            <a:rPr lang="en-US" b="1" i="1" dirty="0" err="1" smtClean="0"/>
            <a:t>productId</a:t>
          </a:r>
          <a:r>
            <a:rPr lang="en-US" b="1" i="1" dirty="0" smtClean="0"/>
            <a:t> sold for that month and year)] * </a:t>
          </a:r>
          <a:r>
            <a:rPr lang="en-US" b="1" i="1" dirty="0" err="1" smtClean="0"/>
            <a:t>qty</a:t>
          </a:r>
          <a:r>
            <a:rPr lang="en-US" b="1" i="1" dirty="0" smtClean="0"/>
            <a:t>;</a:t>
          </a:r>
          <a:endParaRPr lang="en-US" dirty="0"/>
        </a:p>
      </dgm:t>
    </dgm:pt>
    <dgm:pt modelId="{12F9E18C-AA43-4AF2-9967-082609CAD67B}" type="parTrans" cxnId="{FD6AA232-D8C1-42E8-BE58-08A6A77EA25A}">
      <dgm:prSet/>
      <dgm:spPr/>
      <dgm:t>
        <a:bodyPr/>
        <a:lstStyle/>
        <a:p>
          <a:endParaRPr lang="en-US"/>
        </a:p>
      </dgm:t>
    </dgm:pt>
    <dgm:pt modelId="{EC3BDCD2-3416-42FD-8AC6-1D70FDC898EF}" type="sibTrans" cxnId="{FD6AA232-D8C1-42E8-BE58-08A6A77EA25A}">
      <dgm:prSet/>
      <dgm:spPr/>
      <dgm:t>
        <a:bodyPr/>
        <a:lstStyle/>
        <a:p>
          <a:endParaRPr lang="en-US"/>
        </a:p>
      </dgm:t>
    </dgm:pt>
    <dgm:pt modelId="{7BC43E54-2FCD-4F90-A323-9D891E04E2E3}">
      <dgm:prSet/>
      <dgm:spPr/>
      <dgm:t>
        <a:bodyPr/>
        <a:lstStyle/>
        <a:p>
          <a:r>
            <a:rPr lang="en-US" b="1" i="1" dirty="0" err="1" smtClean="0"/>
            <a:t>Daystocompleteorder</a:t>
          </a:r>
          <a:endParaRPr lang="en-US" b="1" i="1" dirty="0" smtClean="0"/>
        </a:p>
        <a:p>
          <a:r>
            <a:rPr lang="en-US" b="1" i="1" dirty="0" err="1" smtClean="0"/>
            <a:t>SaleDate</a:t>
          </a:r>
          <a:r>
            <a:rPr lang="en-US" b="1" i="1" dirty="0" smtClean="0"/>
            <a:t> - OrderDate</a:t>
          </a:r>
          <a:endParaRPr lang="en-US" b="1" i="1" dirty="0"/>
        </a:p>
      </dgm:t>
    </dgm:pt>
    <dgm:pt modelId="{61C6F0A2-C438-4FB4-BF82-56A3162E15AB}" type="parTrans" cxnId="{2DA3D7C1-E18D-4535-8A77-997579BB7747}">
      <dgm:prSet/>
      <dgm:spPr/>
      <dgm:t>
        <a:bodyPr/>
        <a:lstStyle/>
        <a:p>
          <a:endParaRPr lang="en-US"/>
        </a:p>
      </dgm:t>
    </dgm:pt>
    <dgm:pt modelId="{2EA15A0A-61B5-48D2-9EFC-D1BCF2AC9554}" type="sibTrans" cxnId="{2DA3D7C1-E18D-4535-8A77-997579BB7747}">
      <dgm:prSet/>
      <dgm:spPr/>
      <dgm:t>
        <a:bodyPr/>
        <a:lstStyle/>
        <a:p>
          <a:endParaRPr lang="en-US"/>
        </a:p>
      </dgm:t>
    </dgm:pt>
    <dgm:pt modelId="{F9F2817A-99F6-43EF-A416-3CB5FB1C1287}" type="pres">
      <dgm:prSet presAssocID="{6BBEC010-51A1-4D28-8E95-B75637315D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DCA750-03BF-4D3E-8D44-CE184E0770F0}" type="pres">
      <dgm:prSet presAssocID="{2324BAB4-2EE8-4E7E-96B1-FC042C8B97E0}" presName="node" presStyleLbl="node1" presStyleIdx="0" presStyleCnt="2" custScaleX="191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8F562-6EF4-4894-95A8-EECE0BA80CF8}" type="pres">
      <dgm:prSet presAssocID="{EC3BDCD2-3416-42FD-8AC6-1D70FDC898EF}" presName="sibTrans" presStyleCnt="0"/>
      <dgm:spPr/>
    </dgm:pt>
    <dgm:pt modelId="{439CE16E-722F-4A3D-B2FE-B30D57964EA5}" type="pres">
      <dgm:prSet presAssocID="{7BC43E54-2FCD-4F90-A323-9D891E04E2E3}" presName="node" presStyleLbl="node1" presStyleIdx="1" presStyleCnt="2" custLinFactNeighborX="-45082" custLinFactNeighborY="-7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6AA232-D8C1-42E8-BE58-08A6A77EA25A}" srcId="{6BBEC010-51A1-4D28-8E95-B75637315D2C}" destId="{2324BAB4-2EE8-4E7E-96B1-FC042C8B97E0}" srcOrd="0" destOrd="0" parTransId="{12F9E18C-AA43-4AF2-9967-082609CAD67B}" sibTransId="{EC3BDCD2-3416-42FD-8AC6-1D70FDC898EF}"/>
    <dgm:cxn modelId="{2DA3D7C1-E18D-4535-8A77-997579BB7747}" srcId="{6BBEC010-51A1-4D28-8E95-B75637315D2C}" destId="{7BC43E54-2FCD-4F90-A323-9D891E04E2E3}" srcOrd="1" destOrd="0" parTransId="{61C6F0A2-C438-4FB4-BF82-56A3162E15AB}" sibTransId="{2EA15A0A-61B5-48D2-9EFC-D1BCF2AC9554}"/>
    <dgm:cxn modelId="{C4CF4DE9-8E40-47D1-AAD0-5A0651339BD8}" type="presOf" srcId="{6BBEC010-51A1-4D28-8E95-B75637315D2C}" destId="{F9F2817A-99F6-43EF-A416-3CB5FB1C1287}" srcOrd="0" destOrd="0" presId="urn:microsoft.com/office/officeart/2005/8/layout/default"/>
    <dgm:cxn modelId="{77FE1A26-903C-4CFF-9A21-A8A451DC95AA}" type="presOf" srcId="{7BC43E54-2FCD-4F90-A323-9D891E04E2E3}" destId="{439CE16E-722F-4A3D-B2FE-B30D57964EA5}" srcOrd="0" destOrd="0" presId="urn:microsoft.com/office/officeart/2005/8/layout/default"/>
    <dgm:cxn modelId="{AC69A482-BEAE-4ED4-AB84-63622870113B}" type="presOf" srcId="{2324BAB4-2EE8-4E7E-96B1-FC042C8B97E0}" destId="{8ADCA750-03BF-4D3E-8D44-CE184E0770F0}" srcOrd="0" destOrd="0" presId="urn:microsoft.com/office/officeart/2005/8/layout/default"/>
    <dgm:cxn modelId="{450BF7BA-1695-48F0-AA0D-B1BAD39AFD98}" type="presParOf" srcId="{F9F2817A-99F6-43EF-A416-3CB5FB1C1287}" destId="{8ADCA750-03BF-4D3E-8D44-CE184E0770F0}" srcOrd="0" destOrd="0" presId="urn:microsoft.com/office/officeart/2005/8/layout/default"/>
    <dgm:cxn modelId="{FC162456-C30D-473C-8C78-165695F7E144}" type="presParOf" srcId="{F9F2817A-99F6-43EF-A416-3CB5FB1C1287}" destId="{9498F562-6EF4-4894-95A8-EECE0BA80CF8}" srcOrd="1" destOrd="0" presId="urn:microsoft.com/office/officeart/2005/8/layout/default"/>
    <dgm:cxn modelId="{B5A945B5-4A3D-47CB-9143-37FB8C3B78C9}" type="presParOf" srcId="{F9F2817A-99F6-43EF-A416-3CB5FB1C1287}" destId="{439CE16E-722F-4A3D-B2FE-B30D57964EA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B545B-C2A0-4E26-90E9-4F1629B5F05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448D36D-0AC5-4C3C-BE93-E9215E183E67}">
      <dgm:prSet phldrT="[Text]" custT="1"/>
      <dgm:spPr/>
      <dgm:t>
        <a:bodyPr/>
        <a:lstStyle/>
        <a:p>
          <a:r>
            <a:rPr lang="en-US" sz="2000" dirty="0" smtClean="0"/>
            <a:t>DATA CLEANING</a:t>
          </a:r>
          <a:endParaRPr lang="en-US" sz="2000" dirty="0"/>
        </a:p>
      </dgm:t>
    </dgm:pt>
    <dgm:pt modelId="{30103386-9636-415C-B3C3-B8992EAD6CD2}" type="parTrans" cxnId="{A317C0A3-A04B-460E-90C3-571A8A2346E6}">
      <dgm:prSet/>
      <dgm:spPr/>
      <dgm:t>
        <a:bodyPr/>
        <a:lstStyle/>
        <a:p>
          <a:endParaRPr lang="en-US"/>
        </a:p>
      </dgm:t>
    </dgm:pt>
    <dgm:pt modelId="{6DF7E998-0172-4043-99F2-C562AA46CFFE}" type="sibTrans" cxnId="{A317C0A3-A04B-460E-90C3-571A8A2346E6}">
      <dgm:prSet/>
      <dgm:spPr/>
      <dgm:t>
        <a:bodyPr/>
        <a:lstStyle/>
        <a:p>
          <a:endParaRPr lang="en-US"/>
        </a:p>
      </dgm:t>
    </dgm:pt>
    <dgm:pt modelId="{BD821559-3DB2-4D84-9ADC-0A07ACC4E5BD}">
      <dgm:prSet phldrT="[Text]" custT="1"/>
      <dgm:spPr/>
      <dgm:t>
        <a:bodyPr/>
        <a:lstStyle/>
        <a:p>
          <a:r>
            <a:rPr lang="en-US" sz="2000" dirty="0" smtClean="0"/>
            <a:t>DATA TRANFORMATION</a:t>
          </a:r>
          <a:endParaRPr lang="en-US" sz="2000" dirty="0"/>
        </a:p>
      </dgm:t>
    </dgm:pt>
    <dgm:pt modelId="{73D9F22C-D495-4E1A-91F0-331C3CCA2299}" type="parTrans" cxnId="{E4CFE005-E13F-4EFB-B71D-02264807423A}">
      <dgm:prSet/>
      <dgm:spPr/>
      <dgm:t>
        <a:bodyPr/>
        <a:lstStyle/>
        <a:p>
          <a:endParaRPr lang="en-US"/>
        </a:p>
      </dgm:t>
    </dgm:pt>
    <dgm:pt modelId="{274FC9A6-B439-411D-AECE-6FE48379364C}" type="sibTrans" cxnId="{E4CFE005-E13F-4EFB-B71D-02264807423A}">
      <dgm:prSet/>
      <dgm:spPr/>
      <dgm:t>
        <a:bodyPr/>
        <a:lstStyle/>
        <a:p>
          <a:endParaRPr lang="en-US"/>
        </a:p>
      </dgm:t>
    </dgm:pt>
    <dgm:pt modelId="{FC17194B-238D-4B3D-B0B9-64695D33D01B}">
      <dgm:prSet phldrT="[Text]" custT="1"/>
      <dgm:spPr/>
      <dgm:t>
        <a:bodyPr/>
        <a:lstStyle/>
        <a:p>
          <a:r>
            <a:rPr lang="en-US" sz="2000" dirty="0" smtClean="0"/>
            <a:t>DATA LOADING</a:t>
          </a:r>
          <a:endParaRPr lang="en-US" sz="2000" dirty="0"/>
        </a:p>
      </dgm:t>
    </dgm:pt>
    <dgm:pt modelId="{30382DEF-CBC8-4B22-AE82-8C7A7B010B9C}" type="parTrans" cxnId="{43C33A4D-DB6E-4A62-B00C-1E2A2448A942}">
      <dgm:prSet/>
      <dgm:spPr/>
      <dgm:t>
        <a:bodyPr/>
        <a:lstStyle/>
        <a:p>
          <a:endParaRPr lang="en-US"/>
        </a:p>
      </dgm:t>
    </dgm:pt>
    <dgm:pt modelId="{678C0DB1-19CE-4127-A330-7D1250BB80E8}" type="sibTrans" cxnId="{43C33A4D-DB6E-4A62-B00C-1E2A2448A942}">
      <dgm:prSet/>
      <dgm:spPr/>
      <dgm:t>
        <a:bodyPr/>
        <a:lstStyle/>
        <a:p>
          <a:endParaRPr lang="en-US"/>
        </a:p>
      </dgm:t>
    </dgm:pt>
    <dgm:pt modelId="{83C64C66-07B3-44FE-BB94-979C9872EDA3}" type="pres">
      <dgm:prSet presAssocID="{3BAB545B-C2A0-4E26-90E9-4F1629B5F05E}" presName="CompostProcess" presStyleCnt="0">
        <dgm:presLayoutVars>
          <dgm:dir/>
          <dgm:resizeHandles val="exact"/>
        </dgm:presLayoutVars>
      </dgm:prSet>
      <dgm:spPr/>
    </dgm:pt>
    <dgm:pt modelId="{4D8280DD-99D4-4EBC-82FC-8A1FDFF84E1E}" type="pres">
      <dgm:prSet presAssocID="{3BAB545B-C2A0-4E26-90E9-4F1629B5F05E}" presName="arrow" presStyleLbl="bgShp" presStyleIdx="0" presStyleCnt="1"/>
      <dgm:spPr/>
    </dgm:pt>
    <dgm:pt modelId="{6ED25082-D424-414B-A501-C4D47EC783B7}" type="pres">
      <dgm:prSet presAssocID="{3BAB545B-C2A0-4E26-90E9-4F1629B5F05E}" presName="linearProcess" presStyleCnt="0"/>
      <dgm:spPr/>
    </dgm:pt>
    <dgm:pt modelId="{A7BF36F9-AD93-43FF-8C93-AB00E494EB8D}" type="pres">
      <dgm:prSet presAssocID="{1448D36D-0AC5-4C3C-BE93-E9215E183E67}" presName="textNode" presStyleLbl="node1" presStyleIdx="0" presStyleCnt="3" custScaleX="115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98FB4-AD1D-4120-9FC6-4AF5F1C7D97C}" type="pres">
      <dgm:prSet presAssocID="{6DF7E998-0172-4043-99F2-C562AA46CFFE}" presName="sibTrans" presStyleCnt="0"/>
      <dgm:spPr/>
    </dgm:pt>
    <dgm:pt modelId="{06B5B3E4-F131-4CCF-967E-4F9890FEF9A9}" type="pres">
      <dgm:prSet presAssocID="{BD821559-3DB2-4D84-9ADC-0A07ACC4E5BD}" presName="textNode" presStyleLbl="node1" presStyleIdx="1" presStyleCnt="3" custScaleX="171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0A8EE-89AB-4A9E-874C-97A27A608CFE}" type="pres">
      <dgm:prSet presAssocID="{274FC9A6-B439-411D-AECE-6FE48379364C}" presName="sibTrans" presStyleCnt="0"/>
      <dgm:spPr/>
    </dgm:pt>
    <dgm:pt modelId="{4C28EA47-52F7-4AEC-96B0-61B295EDDBA9}" type="pres">
      <dgm:prSet presAssocID="{FC17194B-238D-4B3D-B0B9-64695D33D01B}" presName="textNode" presStyleLbl="node1" presStyleIdx="2" presStyleCnt="3" custScaleX="115209" custLinFactX="14162" custLinFactNeighborX="100000" custLinFactNeighborY="-1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CFE005-E13F-4EFB-B71D-02264807423A}" srcId="{3BAB545B-C2A0-4E26-90E9-4F1629B5F05E}" destId="{BD821559-3DB2-4D84-9ADC-0A07ACC4E5BD}" srcOrd="1" destOrd="0" parTransId="{73D9F22C-D495-4E1A-91F0-331C3CCA2299}" sibTransId="{274FC9A6-B439-411D-AECE-6FE48379364C}"/>
    <dgm:cxn modelId="{16040822-0256-428B-8C02-592B724BF91C}" type="presOf" srcId="{3BAB545B-C2A0-4E26-90E9-4F1629B5F05E}" destId="{83C64C66-07B3-44FE-BB94-979C9872EDA3}" srcOrd="0" destOrd="0" presId="urn:microsoft.com/office/officeart/2005/8/layout/hProcess9"/>
    <dgm:cxn modelId="{7809B7E2-7A96-4ED8-A93C-574FB5682783}" type="presOf" srcId="{1448D36D-0AC5-4C3C-BE93-E9215E183E67}" destId="{A7BF36F9-AD93-43FF-8C93-AB00E494EB8D}" srcOrd="0" destOrd="0" presId="urn:microsoft.com/office/officeart/2005/8/layout/hProcess9"/>
    <dgm:cxn modelId="{A317C0A3-A04B-460E-90C3-571A8A2346E6}" srcId="{3BAB545B-C2A0-4E26-90E9-4F1629B5F05E}" destId="{1448D36D-0AC5-4C3C-BE93-E9215E183E67}" srcOrd="0" destOrd="0" parTransId="{30103386-9636-415C-B3C3-B8992EAD6CD2}" sibTransId="{6DF7E998-0172-4043-99F2-C562AA46CFFE}"/>
    <dgm:cxn modelId="{8A633E00-01AE-4E33-81C1-071AE0E1142A}" type="presOf" srcId="{BD821559-3DB2-4D84-9ADC-0A07ACC4E5BD}" destId="{06B5B3E4-F131-4CCF-967E-4F9890FEF9A9}" srcOrd="0" destOrd="0" presId="urn:microsoft.com/office/officeart/2005/8/layout/hProcess9"/>
    <dgm:cxn modelId="{43C33A4D-DB6E-4A62-B00C-1E2A2448A942}" srcId="{3BAB545B-C2A0-4E26-90E9-4F1629B5F05E}" destId="{FC17194B-238D-4B3D-B0B9-64695D33D01B}" srcOrd="2" destOrd="0" parTransId="{30382DEF-CBC8-4B22-AE82-8C7A7B010B9C}" sibTransId="{678C0DB1-19CE-4127-A330-7D1250BB80E8}"/>
    <dgm:cxn modelId="{B421A44D-AD27-4C2D-B053-024DB068F647}" type="presOf" srcId="{FC17194B-238D-4B3D-B0B9-64695D33D01B}" destId="{4C28EA47-52F7-4AEC-96B0-61B295EDDBA9}" srcOrd="0" destOrd="0" presId="urn:microsoft.com/office/officeart/2005/8/layout/hProcess9"/>
    <dgm:cxn modelId="{24DC2F05-9E78-493A-83A8-F863A97BE9D4}" type="presParOf" srcId="{83C64C66-07B3-44FE-BB94-979C9872EDA3}" destId="{4D8280DD-99D4-4EBC-82FC-8A1FDFF84E1E}" srcOrd="0" destOrd="0" presId="urn:microsoft.com/office/officeart/2005/8/layout/hProcess9"/>
    <dgm:cxn modelId="{22059ADA-6155-4A09-81FB-E9B4FF422612}" type="presParOf" srcId="{83C64C66-07B3-44FE-BB94-979C9872EDA3}" destId="{6ED25082-D424-414B-A501-C4D47EC783B7}" srcOrd="1" destOrd="0" presId="urn:microsoft.com/office/officeart/2005/8/layout/hProcess9"/>
    <dgm:cxn modelId="{B69539B2-F490-4023-8B3B-4C648732DD82}" type="presParOf" srcId="{6ED25082-D424-414B-A501-C4D47EC783B7}" destId="{A7BF36F9-AD93-43FF-8C93-AB00E494EB8D}" srcOrd="0" destOrd="0" presId="urn:microsoft.com/office/officeart/2005/8/layout/hProcess9"/>
    <dgm:cxn modelId="{5B0F81F9-67E3-4847-9EBB-7DB8AFBDCB60}" type="presParOf" srcId="{6ED25082-D424-414B-A501-C4D47EC783B7}" destId="{EED98FB4-AD1D-4120-9FC6-4AF5F1C7D97C}" srcOrd="1" destOrd="0" presId="urn:microsoft.com/office/officeart/2005/8/layout/hProcess9"/>
    <dgm:cxn modelId="{CBDC6EC5-24A6-4923-9E5F-4BC1D3C0F01C}" type="presParOf" srcId="{6ED25082-D424-414B-A501-C4D47EC783B7}" destId="{06B5B3E4-F131-4CCF-967E-4F9890FEF9A9}" srcOrd="2" destOrd="0" presId="urn:microsoft.com/office/officeart/2005/8/layout/hProcess9"/>
    <dgm:cxn modelId="{87809945-7178-49B0-8EDC-CCC824AAA731}" type="presParOf" srcId="{6ED25082-D424-414B-A501-C4D47EC783B7}" destId="{B0D0A8EE-89AB-4A9E-874C-97A27A608CFE}" srcOrd="3" destOrd="0" presId="urn:microsoft.com/office/officeart/2005/8/layout/hProcess9"/>
    <dgm:cxn modelId="{EEA983E4-8015-4273-9F93-2C122A21F50E}" type="presParOf" srcId="{6ED25082-D424-414B-A501-C4D47EC783B7}" destId="{4C28EA47-52F7-4AEC-96B0-61B295EDDBA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E833B-E45D-43B4-BEE4-521A61B5FF3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C336E423-8705-48FD-ABEB-5F2008BD5C6A}">
      <dgm:prSet phldrT="[Text]" custT="1"/>
      <dgm:spPr/>
      <dgm:t>
        <a:bodyPr/>
        <a:lstStyle/>
        <a:p>
          <a:r>
            <a:rPr lang="en-US" sz="1400" dirty="0" smtClean="0"/>
            <a:t>TPCE_consolidated.csv</a:t>
          </a:r>
          <a:endParaRPr lang="en-US" sz="1400" dirty="0"/>
        </a:p>
      </dgm:t>
    </dgm:pt>
    <dgm:pt modelId="{74E6DB7C-72C4-45CD-A3BE-B49FDD339C29}" type="parTrans" cxnId="{88CF038D-E57E-4A47-8049-543EA61FD3F8}">
      <dgm:prSet/>
      <dgm:spPr/>
      <dgm:t>
        <a:bodyPr/>
        <a:lstStyle/>
        <a:p>
          <a:endParaRPr lang="en-US"/>
        </a:p>
      </dgm:t>
    </dgm:pt>
    <dgm:pt modelId="{28CA13AA-01DC-44A3-B8F3-B2F325BCA95B}" type="sibTrans" cxnId="{88CF038D-E57E-4A47-8049-543EA61FD3F8}">
      <dgm:prSet/>
      <dgm:spPr/>
      <dgm:t>
        <a:bodyPr/>
        <a:lstStyle/>
        <a:p>
          <a:endParaRPr lang="en-US"/>
        </a:p>
      </dgm:t>
    </dgm:pt>
    <dgm:pt modelId="{5C621002-C3FB-4F9C-90DF-5B24FC8D9314}">
      <dgm:prSet phldrT="[Text]" custT="1"/>
      <dgm:spPr/>
      <dgm:t>
        <a:bodyPr/>
        <a:lstStyle/>
        <a:p>
          <a:r>
            <a:rPr lang="en-US" sz="1400" dirty="0" smtClean="0"/>
            <a:t>STAGING TABLE in MySQL WORKBENCH</a:t>
          </a:r>
          <a:endParaRPr lang="en-US" sz="1400" dirty="0"/>
        </a:p>
      </dgm:t>
    </dgm:pt>
    <dgm:pt modelId="{B15ECDAC-0FE9-4EF8-84F2-136BFDD8E6B2}" type="parTrans" cxnId="{A9C12A6A-0F41-4D66-9709-F744D6F8650A}">
      <dgm:prSet/>
      <dgm:spPr/>
      <dgm:t>
        <a:bodyPr/>
        <a:lstStyle/>
        <a:p>
          <a:endParaRPr lang="en-US"/>
        </a:p>
      </dgm:t>
    </dgm:pt>
    <dgm:pt modelId="{115655E2-DFC6-4AFD-B981-5EC9F7E2F18B}" type="sibTrans" cxnId="{A9C12A6A-0F41-4D66-9709-F744D6F8650A}">
      <dgm:prSet/>
      <dgm:spPr/>
      <dgm:t>
        <a:bodyPr/>
        <a:lstStyle/>
        <a:p>
          <a:endParaRPr lang="en-US"/>
        </a:p>
      </dgm:t>
    </dgm:pt>
    <dgm:pt modelId="{3FBB803E-1B61-4CE7-8A78-2692F870BBBF}">
      <dgm:prSet phldrT="[Text]"/>
      <dgm:spPr/>
      <dgm:t>
        <a:bodyPr/>
        <a:lstStyle/>
        <a:p>
          <a:r>
            <a:rPr lang="en-US" dirty="0" smtClean="0"/>
            <a:t>PEC_consolidated.csv</a:t>
          </a:r>
          <a:endParaRPr lang="en-US" dirty="0"/>
        </a:p>
      </dgm:t>
    </dgm:pt>
    <dgm:pt modelId="{82F4A4D8-ACE3-4327-BEA5-386BDC61B14E}" type="sibTrans" cxnId="{02A2CB17-A79F-497E-90B9-E73417ADF92C}">
      <dgm:prSet/>
      <dgm:spPr/>
      <dgm:t>
        <a:bodyPr/>
        <a:lstStyle/>
        <a:p>
          <a:endParaRPr lang="en-US"/>
        </a:p>
      </dgm:t>
    </dgm:pt>
    <dgm:pt modelId="{1FD5D0E0-0604-48C4-9868-1BEE906076D1}" type="parTrans" cxnId="{02A2CB17-A79F-497E-90B9-E73417ADF92C}">
      <dgm:prSet/>
      <dgm:spPr/>
      <dgm:t>
        <a:bodyPr/>
        <a:lstStyle/>
        <a:p>
          <a:endParaRPr lang="en-US"/>
        </a:p>
      </dgm:t>
    </dgm:pt>
    <dgm:pt modelId="{3B222318-608A-4EB4-AC7E-15DAD70E29A6}">
      <dgm:prSet phldrT="[Text]"/>
      <dgm:spPr/>
      <dgm:t>
        <a:bodyPr/>
        <a:lstStyle/>
        <a:p>
          <a:r>
            <a:rPr lang="en-US" dirty="0" smtClean="0"/>
            <a:t>TPW_consolidated.csv</a:t>
          </a:r>
          <a:endParaRPr lang="en-US" dirty="0"/>
        </a:p>
      </dgm:t>
    </dgm:pt>
    <dgm:pt modelId="{0BF98EEB-D134-46F5-9D0E-7C14BBA76628}" type="sibTrans" cxnId="{A2F72B39-D36C-4856-83E9-0C4E2647F17B}">
      <dgm:prSet/>
      <dgm:spPr/>
      <dgm:t>
        <a:bodyPr/>
        <a:lstStyle/>
        <a:p>
          <a:endParaRPr lang="en-US"/>
        </a:p>
      </dgm:t>
    </dgm:pt>
    <dgm:pt modelId="{5684D6B8-8212-4E7F-B947-6D4F349A1323}" type="parTrans" cxnId="{A2F72B39-D36C-4856-83E9-0C4E2647F17B}">
      <dgm:prSet/>
      <dgm:spPr/>
      <dgm:t>
        <a:bodyPr/>
        <a:lstStyle/>
        <a:p>
          <a:endParaRPr lang="en-US"/>
        </a:p>
      </dgm:t>
    </dgm:pt>
    <dgm:pt modelId="{233B7996-90DC-4042-874F-DCF1DEEE857F}" type="pres">
      <dgm:prSet presAssocID="{E27E833B-E45D-43B4-BEE4-521A61B5FF3B}" presName="Name0" presStyleCnt="0">
        <dgm:presLayoutVars>
          <dgm:dir/>
          <dgm:resizeHandles val="exact"/>
        </dgm:presLayoutVars>
      </dgm:prSet>
      <dgm:spPr/>
    </dgm:pt>
    <dgm:pt modelId="{1A25B3D9-AA8A-4212-B4FF-7EEFC334EF0C}" type="pres">
      <dgm:prSet presAssocID="{E27E833B-E45D-43B4-BEE4-521A61B5FF3B}" presName="vNodes" presStyleCnt="0"/>
      <dgm:spPr/>
    </dgm:pt>
    <dgm:pt modelId="{D46D6FE8-4419-432F-8CE1-0AE6C27102E8}" type="pres">
      <dgm:prSet presAssocID="{C336E423-8705-48FD-ABEB-5F2008BD5C6A}" presName="node" presStyleLbl="node1" presStyleIdx="0" presStyleCnt="4" custScaleX="325220" custLinFactNeighborX="-9162" custLinFactNeighborY="-1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96C69-6D68-446C-ACFF-9BCF6C7BB04E}" type="pres">
      <dgm:prSet presAssocID="{28CA13AA-01DC-44A3-B8F3-B2F325BCA95B}" presName="spacerT" presStyleCnt="0"/>
      <dgm:spPr/>
    </dgm:pt>
    <dgm:pt modelId="{50CBA5B3-601E-448B-82A8-1051804B64B5}" type="pres">
      <dgm:prSet presAssocID="{28CA13AA-01DC-44A3-B8F3-B2F325BCA95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E5F4E3E-CFD1-4058-B08E-846893BA2B53}" type="pres">
      <dgm:prSet presAssocID="{28CA13AA-01DC-44A3-B8F3-B2F325BCA95B}" presName="spacerB" presStyleCnt="0"/>
      <dgm:spPr/>
    </dgm:pt>
    <dgm:pt modelId="{B2F9E217-8A70-4AD8-ADA7-7EF579CBDBE9}" type="pres">
      <dgm:prSet presAssocID="{3B222318-608A-4EB4-AC7E-15DAD70E29A6}" presName="node" presStyleLbl="node1" presStyleIdx="1" presStyleCnt="4" custScaleX="325220" custLinFactNeighborX="8437" custLinFactNeighborY="19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6193E-684E-48D1-BEB6-00D86792D25F}" type="pres">
      <dgm:prSet presAssocID="{0BF98EEB-D134-46F5-9D0E-7C14BBA76628}" presName="spacerT" presStyleCnt="0"/>
      <dgm:spPr/>
    </dgm:pt>
    <dgm:pt modelId="{75DA6310-ACAE-425D-BA45-02E6D4DAD65C}" type="pres">
      <dgm:prSet presAssocID="{0BF98EEB-D134-46F5-9D0E-7C14BBA766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EF688C5-59C4-4B8C-9CF1-3EB0D9BAE1D0}" type="pres">
      <dgm:prSet presAssocID="{0BF98EEB-D134-46F5-9D0E-7C14BBA76628}" presName="spacerB" presStyleCnt="0"/>
      <dgm:spPr/>
    </dgm:pt>
    <dgm:pt modelId="{2FFCF7D4-E35F-4238-A96F-9555F0D29394}" type="pres">
      <dgm:prSet presAssocID="{3FBB803E-1B61-4CE7-8A78-2692F870BBBF}" presName="node" presStyleLbl="node1" presStyleIdx="2" presStyleCnt="4" custScaleX="325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FC04E-F95A-409F-9DB2-CE8272963951}" type="pres">
      <dgm:prSet presAssocID="{E27E833B-E45D-43B4-BEE4-521A61B5FF3B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EB42101E-CDBB-4351-9058-247957824D53}" type="pres">
      <dgm:prSet presAssocID="{E27E833B-E45D-43B4-BEE4-521A61B5FF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EC8F517-E490-4540-93CC-59555014E682}" type="pres">
      <dgm:prSet presAssocID="{E27E833B-E45D-43B4-BEE4-521A61B5FF3B}" presName="lastNode" presStyleLbl="node1" presStyleIdx="3" presStyleCnt="4" custScaleX="139532" custScaleY="114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C12A6A-0F41-4D66-9709-F744D6F8650A}" srcId="{E27E833B-E45D-43B4-BEE4-521A61B5FF3B}" destId="{5C621002-C3FB-4F9C-90DF-5B24FC8D9314}" srcOrd="3" destOrd="0" parTransId="{B15ECDAC-0FE9-4EF8-84F2-136BFDD8E6B2}" sibTransId="{115655E2-DFC6-4AFD-B981-5EC9F7E2F18B}"/>
    <dgm:cxn modelId="{96813F28-F508-48BC-A70E-C566066FF19C}" type="presOf" srcId="{E27E833B-E45D-43B4-BEE4-521A61B5FF3B}" destId="{233B7996-90DC-4042-874F-DCF1DEEE857F}" srcOrd="0" destOrd="0" presId="urn:microsoft.com/office/officeart/2005/8/layout/equation2"/>
    <dgm:cxn modelId="{88CF038D-E57E-4A47-8049-543EA61FD3F8}" srcId="{E27E833B-E45D-43B4-BEE4-521A61B5FF3B}" destId="{C336E423-8705-48FD-ABEB-5F2008BD5C6A}" srcOrd="0" destOrd="0" parTransId="{74E6DB7C-72C4-45CD-A3BE-B49FDD339C29}" sibTransId="{28CA13AA-01DC-44A3-B8F3-B2F325BCA95B}"/>
    <dgm:cxn modelId="{5E120FF4-25B4-43F1-9907-38A6FFB01A68}" type="presOf" srcId="{3FBB803E-1B61-4CE7-8A78-2692F870BBBF}" destId="{2FFCF7D4-E35F-4238-A96F-9555F0D29394}" srcOrd="0" destOrd="0" presId="urn:microsoft.com/office/officeart/2005/8/layout/equation2"/>
    <dgm:cxn modelId="{A2F72B39-D36C-4856-83E9-0C4E2647F17B}" srcId="{E27E833B-E45D-43B4-BEE4-521A61B5FF3B}" destId="{3B222318-608A-4EB4-AC7E-15DAD70E29A6}" srcOrd="1" destOrd="0" parTransId="{5684D6B8-8212-4E7F-B947-6D4F349A1323}" sibTransId="{0BF98EEB-D134-46F5-9D0E-7C14BBA76628}"/>
    <dgm:cxn modelId="{5336E0B3-6759-4A68-952B-6C49D728B439}" type="presOf" srcId="{3B222318-608A-4EB4-AC7E-15DAD70E29A6}" destId="{B2F9E217-8A70-4AD8-ADA7-7EF579CBDBE9}" srcOrd="0" destOrd="0" presId="urn:microsoft.com/office/officeart/2005/8/layout/equation2"/>
    <dgm:cxn modelId="{5F4D8F41-2EC6-4B2F-89FF-E9CCCB217805}" type="presOf" srcId="{C336E423-8705-48FD-ABEB-5F2008BD5C6A}" destId="{D46D6FE8-4419-432F-8CE1-0AE6C27102E8}" srcOrd="0" destOrd="0" presId="urn:microsoft.com/office/officeart/2005/8/layout/equation2"/>
    <dgm:cxn modelId="{88F049F7-70B4-449B-8184-2185F8CF892C}" type="presOf" srcId="{82F4A4D8-ACE3-4327-BEA5-386BDC61B14E}" destId="{EB42101E-CDBB-4351-9058-247957824D53}" srcOrd="1" destOrd="0" presId="urn:microsoft.com/office/officeart/2005/8/layout/equation2"/>
    <dgm:cxn modelId="{EA51E126-D533-4CBF-BFEA-E6158F23B4E8}" type="presOf" srcId="{82F4A4D8-ACE3-4327-BEA5-386BDC61B14E}" destId="{79FFC04E-F95A-409F-9DB2-CE8272963951}" srcOrd="0" destOrd="0" presId="urn:microsoft.com/office/officeart/2005/8/layout/equation2"/>
    <dgm:cxn modelId="{9E6D9399-9508-4A10-A480-5891978BDAED}" type="presOf" srcId="{28CA13AA-01DC-44A3-B8F3-B2F325BCA95B}" destId="{50CBA5B3-601E-448B-82A8-1051804B64B5}" srcOrd="0" destOrd="0" presId="urn:microsoft.com/office/officeart/2005/8/layout/equation2"/>
    <dgm:cxn modelId="{7F256E2A-F89C-491F-A632-ED2632F5067C}" type="presOf" srcId="{5C621002-C3FB-4F9C-90DF-5B24FC8D9314}" destId="{3EC8F517-E490-4540-93CC-59555014E682}" srcOrd="0" destOrd="0" presId="urn:microsoft.com/office/officeart/2005/8/layout/equation2"/>
    <dgm:cxn modelId="{02A2CB17-A79F-497E-90B9-E73417ADF92C}" srcId="{E27E833B-E45D-43B4-BEE4-521A61B5FF3B}" destId="{3FBB803E-1B61-4CE7-8A78-2692F870BBBF}" srcOrd="2" destOrd="0" parTransId="{1FD5D0E0-0604-48C4-9868-1BEE906076D1}" sibTransId="{82F4A4D8-ACE3-4327-BEA5-386BDC61B14E}"/>
    <dgm:cxn modelId="{ECDA6D47-6EBB-46BD-B679-2C452F450EFA}" type="presOf" srcId="{0BF98EEB-D134-46F5-9D0E-7C14BBA76628}" destId="{75DA6310-ACAE-425D-BA45-02E6D4DAD65C}" srcOrd="0" destOrd="0" presId="urn:microsoft.com/office/officeart/2005/8/layout/equation2"/>
    <dgm:cxn modelId="{766DD19D-A672-40EE-963B-E05640236199}" type="presParOf" srcId="{233B7996-90DC-4042-874F-DCF1DEEE857F}" destId="{1A25B3D9-AA8A-4212-B4FF-7EEFC334EF0C}" srcOrd="0" destOrd="0" presId="urn:microsoft.com/office/officeart/2005/8/layout/equation2"/>
    <dgm:cxn modelId="{A11A15E0-B66E-4A14-BE92-1D60A55CDAF1}" type="presParOf" srcId="{1A25B3D9-AA8A-4212-B4FF-7EEFC334EF0C}" destId="{D46D6FE8-4419-432F-8CE1-0AE6C27102E8}" srcOrd="0" destOrd="0" presId="urn:microsoft.com/office/officeart/2005/8/layout/equation2"/>
    <dgm:cxn modelId="{A9E7BBFE-9610-43EC-92EE-F343D5EFF918}" type="presParOf" srcId="{1A25B3D9-AA8A-4212-B4FF-7EEFC334EF0C}" destId="{68796C69-6D68-446C-ACFF-9BCF6C7BB04E}" srcOrd="1" destOrd="0" presId="urn:microsoft.com/office/officeart/2005/8/layout/equation2"/>
    <dgm:cxn modelId="{AEB75D4F-1E75-4BD7-9A86-4A57935FD866}" type="presParOf" srcId="{1A25B3D9-AA8A-4212-B4FF-7EEFC334EF0C}" destId="{50CBA5B3-601E-448B-82A8-1051804B64B5}" srcOrd="2" destOrd="0" presId="urn:microsoft.com/office/officeart/2005/8/layout/equation2"/>
    <dgm:cxn modelId="{7F8AD83D-1501-431A-BA06-AE06C0A1AB9D}" type="presParOf" srcId="{1A25B3D9-AA8A-4212-B4FF-7EEFC334EF0C}" destId="{4E5F4E3E-CFD1-4058-B08E-846893BA2B53}" srcOrd="3" destOrd="0" presId="urn:microsoft.com/office/officeart/2005/8/layout/equation2"/>
    <dgm:cxn modelId="{368AD4DE-C859-4BB8-BD5B-258E1BB1709F}" type="presParOf" srcId="{1A25B3D9-AA8A-4212-B4FF-7EEFC334EF0C}" destId="{B2F9E217-8A70-4AD8-ADA7-7EF579CBDBE9}" srcOrd="4" destOrd="0" presId="urn:microsoft.com/office/officeart/2005/8/layout/equation2"/>
    <dgm:cxn modelId="{B477F95A-3946-4FE7-8A22-FCAFDD527C93}" type="presParOf" srcId="{1A25B3D9-AA8A-4212-B4FF-7EEFC334EF0C}" destId="{DB66193E-684E-48D1-BEB6-00D86792D25F}" srcOrd="5" destOrd="0" presId="urn:microsoft.com/office/officeart/2005/8/layout/equation2"/>
    <dgm:cxn modelId="{B56B2B7A-6694-4D96-9CA7-9B1F30D75F4E}" type="presParOf" srcId="{1A25B3D9-AA8A-4212-B4FF-7EEFC334EF0C}" destId="{75DA6310-ACAE-425D-BA45-02E6D4DAD65C}" srcOrd="6" destOrd="0" presId="urn:microsoft.com/office/officeart/2005/8/layout/equation2"/>
    <dgm:cxn modelId="{00095734-49B2-4421-AA47-9F404FCDC595}" type="presParOf" srcId="{1A25B3D9-AA8A-4212-B4FF-7EEFC334EF0C}" destId="{CEF688C5-59C4-4B8C-9CF1-3EB0D9BAE1D0}" srcOrd="7" destOrd="0" presId="urn:microsoft.com/office/officeart/2005/8/layout/equation2"/>
    <dgm:cxn modelId="{4899DF63-6C2A-4E9B-956B-05E8E49A7174}" type="presParOf" srcId="{1A25B3D9-AA8A-4212-B4FF-7EEFC334EF0C}" destId="{2FFCF7D4-E35F-4238-A96F-9555F0D29394}" srcOrd="8" destOrd="0" presId="urn:microsoft.com/office/officeart/2005/8/layout/equation2"/>
    <dgm:cxn modelId="{255EF145-A52C-45E4-8994-106CB9794039}" type="presParOf" srcId="{233B7996-90DC-4042-874F-DCF1DEEE857F}" destId="{79FFC04E-F95A-409F-9DB2-CE8272963951}" srcOrd="1" destOrd="0" presId="urn:microsoft.com/office/officeart/2005/8/layout/equation2"/>
    <dgm:cxn modelId="{78FCFFA3-D0D6-46E5-B881-8DABEF4B923C}" type="presParOf" srcId="{79FFC04E-F95A-409F-9DB2-CE8272963951}" destId="{EB42101E-CDBB-4351-9058-247957824D53}" srcOrd="0" destOrd="0" presId="urn:microsoft.com/office/officeart/2005/8/layout/equation2"/>
    <dgm:cxn modelId="{51590D0F-1D21-4ECF-8D7C-B03CC8D6EB4C}" type="presParOf" srcId="{233B7996-90DC-4042-874F-DCF1DEEE857F}" destId="{3EC8F517-E490-4540-93CC-59555014E68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A750-03BF-4D3E-8D44-CE184E0770F0}">
      <dsp:nvSpPr>
        <dsp:cNvPr id="0" name=""/>
        <dsp:cNvSpPr/>
      </dsp:nvSpPr>
      <dsp:spPr>
        <a:xfrm>
          <a:off x="210668" y="634"/>
          <a:ext cx="4455462" cy="1394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Gross profit = Sale Price – Cost price for the transaction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Sale Price = price1 or price2 * </a:t>
          </a:r>
          <a:r>
            <a:rPr lang="en-US" sz="1100" b="1" i="1" kern="1200" dirty="0" err="1" smtClean="0"/>
            <a:t>qty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Where price 1 – sale price when discounted = 0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Where price 2 – sale price when discounted = 1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smtClean="0"/>
            <a:t>Cost Price = [(Manufacturing cost for a month, year for that </a:t>
          </a:r>
          <a:r>
            <a:rPr lang="en-US" sz="1100" b="1" i="1" kern="1200" dirty="0" err="1" smtClean="0"/>
            <a:t>productId</a:t>
          </a:r>
          <a:r>
            <a:rPr lang="en-US" sz="1100" b="1" i="1" kern="1200" dirty="0" smtClean="0"/>
            <a:t>)/(aggregation of </a:t>
          </a:r>
          <a:r>
            <a:rPr lang="en-US" sz="1100" b="1" i="1" kern="1200" dirty="0" err="1" smtClean="0"/>
            <a:t>qty</a:t>
          </a:r>
          <a:r>
            <a:rPr lang="en-US" sz="1100" b="1" i="1" kern="1200" dirty="0" smtClean="0"/>
            <a:t> that </a:t>
          </a:r>
          <a:r>
            <a:rPr lang="en-US" sz="1100" b="1" i="1" kern="1200" dirty="0" err="1" smtClean="0"/>
            <a:t>productId</a:t>
          </a:r>
          <a:r>
            <a:rPr lang="en-US" sz="1100" b="1" i="1" kern="1200" dirty="0" smtClean="0"/>
            <a:t> sold for that month and year)] * </a:t>
          </a:r>
          <a:r>
            <a:rPr lang="en-US" sz="1100" b="1" i="1" kern="1200" dirty="0" err="1" smtClean="0"/>
            <a:t>qty</a:t>
          </a:r>
          <a:r>
            <a:rPr lang="en-US" sz="1100" b="1" i="1" kern="1200" dirty="0" smtClean="0"/>
            <a:t>;</a:t>
          </a:r>
          <a:endParaRPr lang="en-US" sz="1100" kern="1200" dirty="0"/>
        </a:p>
      </dsp:txBody>
      <dsp:txXfrm>
        <a:off x="210668" y="634"/>
        <a:ext cx="4455462" cy="1394460"/>
      </dsp:txXfrm>
    </dsp:sp>
    <dsp:sp modelId="{439CE16E-722F-4A3D-B2FE-B30D57964EA5}">
      <dsp:nvSpPr>
        <dsp:cNvPr id="0" name=""/>
        <dsp:cNvSpPr/>
      </dsp:nvSpPr>
      <dsp:spPr>
        <a:xfrm>
          <a:off x="228599" y="1523994"/>
          <a:ext cx="2324100" cy="1394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err="1" smtClean="0"/>
            <a:t>Daystocompleteorder</a:t>
          </a:r>
          <a:endParaRPr lang="en-US" sz="1100" b="1" i="1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1" kern="1200" dirty="0" err="1" smtClean="0"/>
            <a:t>SaleDate</a:t>
          </a:r>
          <a:r>
            <a:rPr lang="en-US" sz="1100" b="1" i="1" kern="1200" dirty="0" smtClean="0"/>
            <a:t> - OrderDate</a:t>
          </a:r>
          <a:endParaRPr lang="en-US" sz="1100" b="1" i="1" kern="1200" dirty="0"/>
        </a:p>
      </dsp:txBody>
      <dsp:txXfrm>
        <a:off x="228599" y="1523994"/>
        <a:ext cx="2324100" cy="1394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280DD-99D4-4EBC-82FC-8A1FDFF84E1E}">
      <dsp:nvSpPr>
        <dsp:cNvPr id="0" name=""/>
        <dsp:cNvSpPr/>
      </dsp:nvSpPr>
      <dsp:spPr>
        <a:xfrm>
          <a:off x="485774" y="0"/>
          <a:ext cx="550545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F36F9-AD93-43FF-8C93-AB00E494EB8D}">
      <dsp:nvSpPr>
        <dsp:cNvPr id="0" name=""/>
        <dsp:cNvSpPr/>
      </dsp:nvSpPr>
      <dsp:spPr>
        <a:xfrm>
          <a:off x="3139" y="1219199"/>
          <a:ext cx="174564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CLEANING</a:t>
          </a:r>
          <a:endParaRPr lang="en-US" sz="2000" kern="1200" dirty="0"/>
        </a:p>
      </dsp:txBody>
      <dsp:txXfrm>
        <a:off x="82494" y="1298554"/>
        <a:ext cx="1586933" cy="1466890"/>
      </dsp:txXfrm>
    </dsp:sp>
    <dsp:sp modelId="{06B5B3E4-F131-4CCF-967E-4F9890FEF9A9}">
      <dsp:nvSpPr>
        <dsp:cNvPr id="0" name=""/>
        <dsp:cNvSpPr/>
      </dsp:nvSpPr>
      <dsp:spPr>
        <a:xfrm>
          <a:off x="1943599" y="1219199"/>
          <a:ext cx="259599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TRANFORMATION</a:t>
          </a:r>
          <a:endParaRPr lang="en-US" sz="2000" kern="1200" dirty="0"/>
        </a:p>
      </dsp:txBody>
      <dsp:txXfrm>
        <a:off x="2022954" y="1298554"/>
        <a:ext cx="2437281" cy="1466890"/>
      </dsp:txXfrm>
    </dsp:sp>
    <dsp:sp modelId="{4C28EA47-52F7-4AEC-96B0-61B295EDDBA9}">
      <dsp:nvSpPr>
        <dsp:cNvPr id="0" name=""/>
        <dsp:cNvSpPr/>
      </dsp:nvSpPr>
      <dsp:spPr>
        <a:xfrm>
          <a:off x="4737546" y="1193808"/>
          <a:ext cx="173945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LOADING</a:t>
          </a:r>
          <a:endParaRPr lang="en-US" sz="2000" kern="1200" dirty="0"/>
        </a:p>
      </dsp:txBody>
      <dsp:txXfrm>
        <a:off x="4816901" y="1273163"/>
        <a:ext cx="1580743" cy="14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D6FE8-4419-432F-8CE1-0AE6C27102E8}">
      <dsp:nvSpPr>
        <dsp:cNvPr id="0" name=""/>
        <dsp:cNvSpPr/>
      </dsp:nvSpPr>
      <dsp:spPr>
        <a:xfrm>
          <a:off x="676436" y="0"/>
          <a:ext cx="3037146" cy="9338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TPCE_consolidated.csv</a:t>
          </a:r>
          <a:endParaRPr lang="en-US" sz="1400" kern="1200" dirty="0"/>
        </a:p>
      </dsp:txBody>
      <dsp:txXfrm>
        <a:off x="1121216" y="136763"/>
        <a:ext cx="2147586" cy="660348"/>
      </dsp:txXfrm>
    </dsp:sp>
    <dsp:sp modelId="{50CBA5B3-601E-448B-82A8-1051804B64B5}">
      <dsp:nvSpPr>
        <dsp:cNvPr id="0" name=""/>
        <dsp:cNvSpPr/>
      </dsp:nvSpPr>
      <dsp:spPr>
        <a:xfrm>
          <a:off x="2009748" y="1011084"/>
          <a:ext cx="541647" cy="54164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081543" y="1218210"/>
        <a:ext cx="398057" cy="127395"/>
      </dsp:txXfrm>
    </dsp:sp>
    <dsp:sp modelId="{B2F9E217-8A70-4AD8-ADA7-7EF579CBDBE9}">
      <dsp:nvSpPr>
        <dsp:cNvPr id="0" name=""/>
        <dsp:cNvSpPr/>
      </dsp:nvSpPr>
      <dsp:spPr>
        <a:xfrm>
          <a:off x="840789" y="1643530"/>
          <a:ext cx="3037146" cy="9338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TPW_consolidated.csv</a:t>
          </a:r>
          <a:endParaRPr lang="en-US" sz="1500" kern="1200" dirty="0"/>
        </a:p>
      </dsp:txBody>
      <dsp:txXfrm>
        <a:off x="1285569" y="1780293"/>
        <a:ext cx="2147586" cy="660348"/>
      </dsp:txXfrm>
    </dsp:sp>
    <dsp:sp modelId="{75DA6310-ACAE-425D-BA45-02E6D4DAD65C}">
      <dsp:nvSpPr>
        <dsp:cNvPr id="0" name=""/>
        <dsp:cNvSpPr/>
      </dsp:nvSpPr>
      <dsp:spPr>
        <a:xfrm>
          <a:off x="2009748" y="2638267"/>
          <a:ext cx="541647" cy="54164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081543" y="2845393"/>
        <a:ext cx="398057" cy="127395"/>
      </dsp:txXfrm>
    </dsp:sp>
    <dsp:sp modelId="{2FFCF7D4-E35F-4238-A96F-9555F0D29394}">
      <dsp:nvSpPr>
        <dsp:cNvPr id="0" name=""/>
        <dsp:cNvSpPr/>
      </dsp:nvSpPr>
      <dsp:spPr>
        <a:xfrm>
          <a:off x="761998" y="3255745"/>
          <a:ext cx="3037146" cy="9338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PEC_consolidated.csv</a:t>
          </a:r>
          <a:endParaRPr lang="en-US" sz="1500" kern="1200" dirty="0"/>
        </a:p>
      </dsp:txBody>
      <dsp:txXfrm>
        <a:off x="1206778" y="3392508"/>
        <a:ext cx="2147586" cy="660348"/>
      </dsp:txXfrm>
    </dsp:sp>
    <dsp:sp modelId="{79FFC04E-F95A-409F-9DB2-CE8272963951}">
      <dsp:nvSpPr>
        <dsp:cNvPr id="0" name=""/>
        <dsp:cNvSpPr/>
      </dsp:nvSpPr>
      <dsp:spPr>
        <a:xfrm rot="700">
          <a:off x="3998319" y="1921486"/>
          <a:ext cx="255212" cy="347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98319" y="1990958"/>
        <a:ext cx="178648" cy="208441"/>
      </dsp:txXfrm>
    </dsp:sp>
    <dsp:sp modelId="{3EC8F517-E490-4540-93CC-59555014E682}">
      <dsp:nvSpPr>
        <dsp:cNvPr id="0" name=""/>
        <dsp:cNvSpPr/>
      </dsp:nvSpPr>
      <dsp:spPr>
        <a:xfrm>
          <a:off x="4359469" y="1030584"/>
          <a:ext cx="2606107" cy="2129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STAGING TABLE in MySQL WORKBENCH</a:t>
          </a:r>
          <a:endParaRPr lang="en-US" sz="1400" kern="1200" dirty="0"/>
        </a:p>
      </dsp:txBody>
      <dsp:txXfrm>
        <a:off x="4741125" y="1342491"/>
        <a:ext cx="1842795" cy="1506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CAC6-1E04-4872-A4E7-E8869825B53D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776B9-3B34-4D5C-9830-1AA9CBF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776B9-3B34-4D5C-9830-1AA9CBFCD8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776B9-3B34-4D5C-9830-1AA9CBFCD8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8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23168B-3404-4553-BDC0-FF391FBD2ABF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7DC65DE-0D78-4580-BB70-5BF89675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cis.drexel.edu:8080/faculty/song/publications/p_Song_M_N_DMDW_final.pdf" TargetMode="External"/><Relationship Id="rId2" Type="http://schemas.openxmlformats.org/officeDocument/2006/relationships/hyperlink" Target="http://www.kimballgroup.com/2014/05/design-tip-166-potential-bridge-table-detou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s.itk.ppke.hu/~szoer/DW/Kimball%20&amp;%20Caserta%20-The%20Data%20Warehouse%20ETL%20Toolkit%20%5bWiley%202004%5d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s.itk.ppke.hu/~szoer/DW/Kimball%20&amp;%20Caserta%20-The%20Data%20Warehouse%20ETL%20Toolkit%20%5bWiley%202004%5d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593330" cy="3035808"/>
          </a:xfrm>
        </p:spPr>
        <p:txBody>
          <a:bodyPr/>
          <a:lstStyle/>
          <a:p>
            <a:r>
              <a:rPr lang="en-US" dirty="0" smtClean="0"/>
              <a:t>DW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2855214" cy="2087880"/>
          </a:xfrm>
        </p:spPr>
        <p:txBody>
          <a:bodyPr>
            <a:normAutofit/>
          </a:bodyPr>
          <a:lstStyle/>
          <a:p>
            <a:r>
              <a:rPr lang="en-US" b="1" dirty="0" smtClean="0"/>
              <a:t>Group 1</a:t>
            </a:r>
          </a:p>
          <a:p>
            <a:r>
              <a:rPr lang="en-US" dirty="0" smtClean="0"/>
              <a:t>Anshu Raina</a:t>
            </a:r>
          </a:p>
          <a:p>
            <a:r>
              <a:rPr lang="en-US" dirty="0" smtClean="0"/>
              <a:t>Haince Pen</a:t>
            </a:r>
          </a:p>
          <a:p>
            <a:r>
              <a:rPr lang="en-US" dirty="0" smtClean="0"/>
              <a:t>Monica Mantri</a:t>
            </a:r>
          </a:p>
          <a:p>
            <a:r>
              <a:rPr lang="en-US" dirty="0" err="1" smtClean="0"/>
              <a:t>Sindhu</a:t>
            </a:r>
            <a:r>
              <a:rPr lang="en-US" dirty="0" smtClean="0"/>
              <a:t> Srinivasan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6093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</a:t>
            </a:r>
            <a:r>
              <a:rPr lang="en-US" sz="4000" i="1" dirty="0" smtClean="0"/>
              <a:t> </a:t>
            </a:r>
            <a:r>
              <a:rPr lang="en-US" sz="4000" dirty="0"/>
              <a:t>Staging Activities - ETL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0035024"/>
              </p:ext>
            </p:extLst>
          </p:nvPr>
        </p:nvGraphicFramePr>
        <p:xfrm>
          <a:off x="1524000" y="13970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8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021"/>
            <a:ext cx="7772400" cy="81076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Pentaho Kettle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913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9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3256"/>
            <a:ext cx="7772400" cy="1304544"/>
          </a:xfrm>
        </p:spPr>
        <p:txBody>
          <a:bodyPr>
            <a:normAutofit/>
          </a:bodyPr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Microsoft Excel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67342" y="4191000"/>
            <a:ext cx="3202781" cy="1281112"/>
            <a:chOff x="0" y="1041405"/>
            <a:chExt cx="3202781" cy="1281112"/>
          </a:xfrm>
        </p:grpSpPr>
        <p:sp>
          <p:nvSpPr>
            <p:cNvPr id="13" name="Chevron 12"/>
            <p:cNvSpPr/>
            <p:nvPr/>
          </p:nvSpPr>
          <p:spPr>
            <a:xfrm>
              <a:off x="0" y="1041405"/>
              <a:ext cx="3202781" cy="128111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640556" y="1041405"/>
              <a:ext cx="1921669" cy="128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70676" rIns="70676" bIns="70676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94704" y="4190999"/>
            <a:ext cx="3202781" cy="1281112"/>
            <a:chOff x="0" y="1041405"/>
            <a:chExt cx="3202781" cy="1281112"/>
          </a:xfrm>
        </p:grpSpPr>
        <p:sp>
          <p:nvSpPr>
            <p:cNvPr id="16" name="Chevron 15"/>
            <p:cNvSpPr/>
            <p:nvPr/>
          </p:nvSpPr>
          <p:spPr>
            <a:xfrm>
              <a:off x="0" y="1041405"/>
              <a:ext cx="3202781" cy="128111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4"/>
            <p:cNvSpPr/>
            <p:nvPr/>
          </p:nvSpPr>
          <p:spPr>
            <a:xfrm>
              <a:off x="640556" y="1041405"/>
              <a:ext cx="1921669" cy="128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70676" rIns="70676" bIns="70676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1270" y="2590800"/>
            <a:ext cx="3202781" cy="1281112"/>
            <a:chOff x="0" y="1041405"/>
            <a:chExt cx="3202781" cy="1281112"/>
          </a:xfrm>
        </p:grpSpPr>
        <p:sp>
          <p:nvSpPr>
            <p:cNvPr id="19" name="Chevron 18"/>
            <p:cNvSpPr/>
            <p:nvPr/>
          </p:nvSpPr>
          <p:spPr>
            <a:xfrm>
              <a:off x="0" y="1041405"/>
              <a:ext cx="3202781" cy="128111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640556" y="1041405"/>
              <a:ext cx="1921669" cy="128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70676" rIns="70676" bIns="70676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73968" y="2590800"/>
            <a:ext cx="3202781" cy="1281112"/>
            <a:chOff x="0" y="1041405"/>
            <a:chExt cx="3202781" cy="1281112"/>
          </a:xfrm>
        </p:grpSpPr>
        <p:sp>
          <p:nvSpPr>
            <p:cNvPr id="22" name="Chevron 21"/>
            <p:cNvSpPr/>
            <p:nvPr/>
          </p:nvSpPr>
          <p:spPr>
            <a:xfrm>
              <a:off x="0" y="1041405"/>
              <a:ext cx="3202781" cy="128111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4"/>
            <p:cNvSpPr/>
            <p:nvPr/>
          </p:nvSpPr>
          <p:spPr>
            <a:xfrm>
              <a:off x="640556" y="1041405"/>
              <a:ext cx="1921669" cy="128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70676" rIns="70676" bIns="70676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17440" y="2819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Inc.,  </a:t>
            </a:r>
            <a:endParaRPr lang="en-US" dirty="0"/>
          </a:p>
          <a:p>
            <a:r>
              <a:rPr lang="en-US" dirty="0"/>
              <a:t>Corp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81600" y="297752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Incorporated,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8827" y="4508389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Empty Address field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1600" y="4572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Substituted with ‘Suite #111’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6868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TPC E, TPC W and PEC, merged the clean output files wherever needed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Pentaho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de-normalize the schema.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Customer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Customertype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Customer Dimension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TPC E, TPC W and PEC, checked the attribute names were consistent for all the csv files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After having clean data from each department, we created a consolidated Microsoft Excel file for each division using the VLOOKUP formula. The VLOOKUP formula is as follows: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VLOOKUP( A2,[entire table to be looked upon ] ,integer value, False)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368" y="4933725"/>
            <a:ext cx="1917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TPCE_consolidated.csv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46394" y="4933725"/>
            <a:ext cx="201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TPCW_consolidated.csv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6988" y="4923634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PEC_consolidated.csv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68" y="3407257"/>
            <a:ext cx="1765032" cy="14733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84" y="3420705"/>
            <a:ext cx="1765032" cy="14733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88" y="3420704"/>
            <a:ext cx="1765032" cy="14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155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TABLE POPULATION</a:t>
            </a:r>
            <a:endParaRPr lang="en-US" sz="40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77579853"/>
              </p:ext>
            </p:extLst>
          </p:nvPr>
        </p:nvGraphicFramePr>
        <p:xfrm>
          <a:off x="730624" y="1905000"/>
          <a:ext cx="7727576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7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TABLE POPULATION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8" y="1142999"/>
            <a:ext cx="7772400" cy="45137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created dimension tables in MySQL by extracting the details from the staging table and populated it sequentially for all the divisions namely TPCE, TPCW and PEC.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 for creating the dimension table: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6" y="4953000"/>
            <a:ext cx="5791200" cy="1252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5" y="2438400"/>
            <a:ext cx="3257550" cy="240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End User Applications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9832"/>
            <a:ext cx="7467600" cy="1115568"/>
          </a:xfrm>
        </p:spPr>
        <p:txBody>
          <a:bodyPr>
            <a:normAutofit/>
          </a:bodyPr>
          <a:lstStyle/>
          <a:p>
            <a:r>
              <a:rPr lang="en-US" sz="4000" dirty="0"/>
              <a:t>End User Applications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6553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10768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67600" cy="472440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I.  </a:t>
            </a:r>
            <a:r>
              <a:rPr lang="en-US" dirty="0"/>
              <a:t>	</a:t>
            </a:r>
            <a:r>
              <a:rPr lang="en-US" sz="3100" dirty="0"/>
              <a:t>Data Mart Design Definition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1.	Universe of Discourse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2.	Information Package	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II.  	Dimensional Model	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III.  	Data Staging: ETL – Data Extract File Definitions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IV.  	Data Staging: ETL – Source-to-Target Mappings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V.  	SQL Code – Tables &amp; Constraints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VI.  	Data Staging Activities - ETL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1.	Data Cleansing	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2.	Data Transformation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3.	Table Population		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VII.  	End User Applications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1.	Queries	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2.	Materialized Views &amp; Summaries 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VIII.	Handling Slowly Changing Dimensions (SCD)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/>
              <a:t>IX.	N-M Implementation Option	</a:t>
            </a:r>
            <a:r>
              <a:rPr lang="en-US" dirty="0"/>
              <a:t>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34568"/>
          </a:xfrm>
        </p:spPr>
        <p:txBody>
          <a:bodyPr>
            <a:normAutofit/>
          </a:bodyPr>
          <a:lstStyle/>
          <a:p>
            <a:r>
              <a:rPr lang="en-US" sz="4000" dirty="0"/>
              <a:t>End User Applications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662940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End User Applications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6019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End User Applications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6324600" cy="57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86968"/>
          </a:xfrm>
        </p:spPr>
        <p:txBody>
          <a:bodyPr>
            <a:normAutofit/>
          </a:bodyPr>
          <a:lstStyle/>
          <a:p>
            <a:r>
              <a:rPr lang="en-US" sz="4000" dirty="0"/>
              <a:t>Views &amp; Summaries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77861"/>
            <a:ext cx="5334000" cy="3417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495800"/>
            <a:ext cx="5276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772400" cy="990600"/>
          </a:xfrm>
        </p:spPr>
        <p:txBody>
          <a:bodyPr/>
          <a:lstStyle/>
          <a:p>
            <a:r>
              <a:rPr lang="en-US" dirty="0" smtClean="0"/>
              <a:t>SCD’s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3742"/>
            <a:ext cx="7772400" cy="5407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SCD Type1 </a:t>
            </a:r>
          </a:p>
          <a:p>
            <a:pPr marL="0" indent="0">
              <a:buNone/>
            </a:pPr>
            <a:r>
              <a:rPr lang="en-US" dirty="0" smtClean="0"/>
              <a:t>Fairfax </a:t>
            </a:r>
            <a:r>
              <a:rPr lang="en-US" dirty="0" smtClean="0">
                <a:sym typeface="Wingdings" panose="05000000000000000000" pitchFamily="2" charset="2"/>
              </a:rPr>
              <a:t> Fairport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SCD Type 2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625792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87904"/>
            <a:ext cx="5905500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56165"/>
            <a:ext cx="6181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772400" cy="6324600"/>
          </a:xfrm>
        </p:spPr>
        <p:txBody>
          <a:bodyPr/>
          <a:lstStyle/>
          <a:p>
            <a:r>
              <a:rPr lang="en-US" dirty="0" smtClean="0"/>
              <a:t>Similarly we implemented SCD type 2 and 19 rows were generated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335742"/>
            <a:ext cx="5181600" cy="324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400"/>
            <a:ext cx="4267199" cy="2227491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4838699" y="1892447"/>
            <a:ext cx="1447800" cy="106680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7772400" cy="6400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SCD Type 3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SCD Type 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95819"/>
            <a:ext cx="6124575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658413"/>
            <a:ext cx="5953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772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Many-to-Many (N-M) Relationship Implementation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Bridge table </a:t>
            </a:r>
            <a:r>
              <a:rPr lang="en-US" dirty="0" smtClean="0"/>
              <a:t>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2457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6093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Many-to-Many (N-M) Relationship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5943600" cy="541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1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r>
              <a:rPr lang="en-US" dirty="0" smtClean="0"/>
              <a:t>Tableau Demonstration &amp; results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057400" y="2819400"/>
            <a:ext cx="41910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Mart Design Definition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" y="2111905"/>
            <a:ext cx="3657600" cy="25146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1. U</a:t>
            </a:r>
            <a:r>
              <a:rPr lang="en-US" sz="1000" b="1" dirty="0" smtClean="0"/>
              <a:t>niverse </a:t>
            </a:r>
            <a:r>
              <a:rPr lang="en-US" sz="1000" b="1" dirty="0"/>
              <a:t>of discourse </a:t>
            </a:r>
            <a:endParaRPr lang="en-US" sz="1000" b="1" dirty="0" smtClean="0"/>
          </a:p>
          <a:p>
            <a:pPr algn="ctr"/>
            <a:r>
              <a:rPr lang="en-US" sz="1000" dirty="0"/>
              <a:t>F</a:t>
            </a:r>
            <a:r>
              <a:rPr lang="en-US" sz="1000" dirty="0" smtClean="0"/>
              <a:t>or </a:t>
            </a:r>
            <a:r>
              <a:rPr lang="en-US" sz="1000" dirty="0"/>
              <a:t>this data mart is financial analysis and control for all divisions of TPC, namely TPC-E, TPC-W and PEC, including sales by divisions to external clients as well as among themselves over year, quarter, month &amp; day.</a:t>
            </a:r>
          </a:p>
          <a:p>
            <a:pPr algn="ctr"/>
            <a:r>
              <a:rPr lang="en-US" sz="1000" b="1" dirty="0"/>
              <a:t>Scope</a:t>
            </a:r>
          </a:p>
          <a:p>
            <a:pPr algn="ctr"/>
            <a:r>
              <a:rPr lang="en-US" sz="1000" dirty="0"/>
              <a:t>Sales and manufacturing of products by each division of TPC to external clients as well as among themselves over year, quarter, month or day.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61754"/>
            <a:ext cx="4965235" cy="25478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59462"/>
            <a:ext cx="3276600" cy="6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3168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Design Tip #166 Potential Bridge (Table) Detours | Kimball Group. (</a:t>
            </a:r>
            <a:r>
              <a:rPr lang="en-US" dirty="0" err="1"/>
              <a:t>n.d.</a:t>
            </a:r>
            <a:r>
              <a:rPr lang="en-US" dirty="0"/>
              <a:t>). Retrieved from </a:t>
            </a:r>
            <a:r>
              <a:rPr lang="en-US" u="sng" dirty="0">
                <a:hlinkClick r:id="rId2"/>
              </a:rPr>
              <a:t>http://www.kimballgroup.com/2014/05/design-tip-166-potential-bridge-table-detours</a:t>
            </a:r>
            <a:r>
              <a:rPr lang="en-US" dirty="0"/>
              <a:t>.</a:t>
            </a:r>
          </a:p>
          <a:p>
            <a:r>
              <a:rPr lang="en-US" dirty="0"/>
              <a:t>[2] Retrieved from </a:t>
            </a:r>
            <a:r>
              <a:rPr lang="en-US" u="sng" dirty="0">
                <a:hlinkClick r:id="rId3"/>
              </a:rPr>
              <a:t>http://intranet.cis.drexel.edu:8080/faculty/song/publications/p_Song_M_N_DMDW_final.pdf</a:t>
            </a:r>
            <a:endParaRPr lang="en-US" dirty="0"/>
          </a:p>
          <a:p>
            <a:r>
              <a:rPr lang="en-US" dirty="0"/>
              <a:t>[3] Retrieved from </a:t>
            </a:r>
            <a:r>
              <a:rPr lang="en-US" u="sng" dirty="0">
                <a:hlinkClick r:id="rId4"/>
              </a:rPr>
              <a:t>http://users.itk.ppke.hu/~szoer/DW/Kimball%20&amp;%20Caserta%20-The%20Data%20Warehouse%20ETL%20Toolkit%20%5BWiley%202004%5D.pdf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772400" cy="138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    Thank    You 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952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Mart Design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Supplier</a:t>
            </a:r>
          </a:p>
          <a:p>
            <a:r>
              <a:rPr lang="en-US" dirty="0" smtClean="0"/>
              <a:t>SalesDate</a:t>
            </a:r>
          </a:p>
          <a:p>
            <a:r>
              <a:rPr lang="en-US" dirty="0" smtClean="0"/>
              <a:t>OrderDate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Product_Sale (Fact)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362200"/>
            <a:ext cx="4800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Mart Design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Product_Sales</a:t>
            </a:r>
            <a:r>
              <a:rPr lang="en-US" dirty="0" smtClean="0"/>
              <a:t> (Fact table)</a:t>
            </a:r>
          </a:p>
          <a:p>
            <a:r>
              <a:rPr lang="en-US" dirty="0"/>
              <a:t> </a:t>
            </a:r>
            <a:r>
              <a:rPr lang="en-US" dirty="0" smtClean="0"/>
              <a:t>All SKs and 2 facts:</a:t>
            </a:r>
          </a:p>
          <a:p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Gross Profit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Daystocompleteorder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9935874"/>
              </p:ext>
            </p:extLst>
          </p:nvPr>
        </p:nvGraphicFramePr>
        <p:xfrm>
          <a:off x="3886200" y="2971800"/>
          <a:ext cx="48768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0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609344"/>
          </a:xfrm>
        </p:spPr>
        <p:txBody>
          <a:bodyPr/>
          <a:lstStyle/>
          <a:p>
            <a:r>
              <a:rPr lang="en-US" sz="4400" dirty="0"/>
              <a:t>Dimensional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89590"/>
            <a:ext cx="6019800" cy="508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0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609344"/>
          </a:xfrm>
        </p:spPr>
        <p:txBody>
          <a:bodyPr>
            <a:normAutofit/>
          </a:bodyPr>
          <a:lstStyle/>
          <a:p>
            <a:r>
              <a:rPr lang="en-US" sz="3600" dirty="0"/>
              <a:t>Data Staging: ETL – Source-to-Target Mappings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371600"/>
            <a:ext cx="5943600" cy="4576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01980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Retrieved from </a:t>
            </a:r>
            <a:r>
              <a:rPr lang="en-US" sz="800" u="sng" dirty="0">
                <a:hlinkClick r:id="rId4"/>
              </a:rPr>
              <a:t>http://users.itk.ppke.hu/~szoer/DW/Kimball%20&amp;%20Caserta%20-The%20Data%20Warehouse%20ETL%20Toolkit%20%5BWiley%202004%5D.pdf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35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SQL Code – Tables &amp;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6781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447" y="0"/>
            <a:ext cx="7772400" cy="1609344"/>
          </a:xfrm>
        </p:spPr>
        <p:txBody>
          <a:bodyPr/>
          <a:lstStyle/>
          <a:p>
            <a:r>
              <a:rPr lang="en-US" sz="4000" dirty="0"/>
              <a:t>SQL Code – Tables &amp;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9" y="1553071"/>
            <a:ext cx="4419600" cy="5096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1524000"/>
            <a:ext cx="4191000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364</TotalTime>
  <Words>513</Words>
  <Application>Microsoft Office PowerPoint</Application>
  <PresentationFormat>On-screen Show (4:3)</PresentationFormat>
  <Paragraphs>137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Rockwell</vt:lpstr>
      <vt:lpstr>Rockwell Condensed</vt:lpstr>
      <vt:lpstr>Times New Roman</vt:lpstr>
      <vt:lpstr>Wingdings</vt:lpstr>
      <vt:lpstr>Wood Type</vt:lpstr>
      <vt:lpstr>DW Final Project</vt:lpstr>
      <vt:lpstr>Contents</vt:lpstr>
      <vt:lpstr>Data Mart Design Definition</vt:lpstr>
      <vt:lpstr>Data Mart Design Definition</vt:lpstr>
      <vt:lpstr>Data Mart Design Definition</vt:lpstr>
      <vt:lpstr>Dimensional Model</vt:lpstr>
      <vt:lpstr>Data Staging: ETL – Source-to-Target Mappings</vt:lpstr>
      <vt:lpstr>SQL Code – Tables &amp; Constraints</vt:lpstr>
      <vt:lpstr>SQL Code – Tables &amp; Constraints</vt:lpstr>
      <vt:lpstr>Data Staging Activities - ETL</vt:lpstr>
      <vt:lpstr>DATA CLEANSING</vt:lpstr>
      <vt:lpstr>DATA CLEANSING</vt:lpstr>
      <vt:lpstr>DATA CLEANSING</vt:lpstr>
      <vt:lpstr>DATA TRANSFORMATION</vt:lpstr>
      <vt:lpstr>DATA TRANSFORMATION</vt:lpstr>
      <vt:lpstr>TABLE POPULATION</vt:lpstr>
      <vt:lpstr>TABLE POPULATION</vt:lpstr>
      <vt:lpstr>End User Applications </vt:lpstr>
      <vt:lpstr>End User Applications </vt:lpstr>
      <vt:lpstr>End User Applications </vt:lpstr>
      <vt:lpstr>End User Applications </vt:lpstr>
      <vt:lpstr>End User Applications </vt:lpstr>
      <vt:lpstr>Views &amp; Summaries</vt:lpstr>
      <vt:lpstr>SCD’s &amp; Implementation</vt:lpstr>
      <vt:lpstr>PowerPoint Presentation</vt:lpstr>
      <vt:lpstr>PowerPoint Presentation</vt:lpstr>
      <vt:lpstr>Many-to-Many (N-M) Relationship Implementation Option</vt:lpstr>
      <vt:lpstr>Many-to-Many (N-M) Relationship</vt:lpstr>
      <vt:lpstr>Tableau Demonstration &amp; results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Final Project</dc:title>
  <dc:creator>Monica</dc:creator>
  <cp:lastModifiedBy>Anshu Raina</cp:lastModifiedBy>
  <cp:revision>79</cp:revision>
  <dcterms:created xsi:type="dcterms:W3CDTF">2014-12-17T13:56:16Z</dcterms:created>
  <dcterms:modified xsi:type="dcterms:W3CDTF">2014-12-18T05:48:55Z</dcterms:modified>
</cp:coreProperties>
</file>