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1" r:id="rId9"/>
    <p:sldId id="273" r:id="rId10"/>
    <p:sldId id="262" r:id="rId11"/>
    <p:sldId id="268" r:id="rId12"/>
    <p:sldId id="269" r:id="rId13"/>
    <p:sldId id="270" r:id="rId14"/>
    <p:sldId id="274" r:id="rId15"/>
    <p:sldId id="26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3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8187-97DD-482B-9919-5C7B0C3455B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5C74-6EC6-48A0-BA70-05D9CB5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0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8187-97DD-482B-9919-5C7B0C3455B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5C74-6EC6-48A0-BA70-05D9CB5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4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8187-97DD-482B-9919-5C7B0C3455B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5C74-6EC6-48A0-BA70-05D9CB5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1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8187-97DD-482B-9919-5C7B0C3455B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5C74-6EC6-48A0-BA70-05D9CB5F2B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338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8187-97DD-482B-9919-5C7B0C3455B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5C74-6EC6-48A0-BA70-05D9CB5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6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8187-97DD-482B-9919-5C7B0C3455B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5C74-6EC6-48A0-BA70-05D9CB5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84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8187-97DD-482B-9919-5C7B0C3455B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5C74-6EC6-48A0-BA70-05D9CB5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17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8187-97DD-482B-9919-5C7B0C3455B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5C74-6EC6-48A0-BA70-05D9CB5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66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8187-97DD-482B-9919-5C7B0C3455B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5C74-6EC6-48A0-BA70-05D9CB5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9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8187-97DD-482B-9919-5C7B0C3455B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5C74-6EC6-48A0-BA70-05D9CB5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2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8187-97DD-482B-9919-5C7B0C3455B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5C74-6EC6-48A0-BA70-05D9CB5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8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8187-97DD-482B-9919-5C7B0C3455B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5C74-6EC6-48A0-BA70-05D9CB5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4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8187-97DD-482B-9919-5C7B0C3455B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5C74-6EC6-48A0-BA70-05D9CB5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8187-97DD-482B-9919-5C7B0C3455B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5C74-6EC6-48A0-BA70-05D9CB5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9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8187-97DD-482B-9919-5C7B0C3455B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5C74-6EC6-48A0-BA70-05D9CB5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8187-97DD-482B-9919-5C7B0C3455B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5C74-6EC6-48A0-BA70-05D9CB5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8187-97DD-482B-9919-5C7B0C3455B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5C74-6EC6-48A0-BA70-05D9CB5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2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748187-97DD-482B-9919-5C7B0C3455B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85C74-6EC6-48A0-BA70-05D9CB5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14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99127"/>
            <a:ext cx="9199009" cy="1136073"/>
          </a:xfrm>
        </p:spPr>
        <p:txBody>
          <a:bodyPr/>
          <a:lstStyle/>
          <a:p>
            <a:r>
              <a:rPr lang="en-US" sz="4800" dirty="0" smtClean="0"/>
              <a:t>The Walmart Sales Analysis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646" y="4230254"/>
            <a:ext cx="8825658" cy="2489200"/>
          </a:xfrm>
        </p:spPr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Anshu raina</a:t>
            </a:r>
          </a:p>
          <a:p>
            <a:r>
              <a:rPr lang="en-US" dirty="0" smtClean="0"/>
              <a:t>Gopalakrishnan Kailasanathan</a:t>
            </a:r>
          </a:p>
          <a:p>
            <a:r>
              <a:rPr lang="en-US" dirty="0" err="1" smtClean="0"/>
              <a:t>Sarath</a:t>
            </a:r>
            <a:r>
              <a:rPr lang="en-US" dirty="0" smtClean="0"/>
              <a:t> joseph</a:t>
            </a:r>
          </a:p>
          <a:p>
            <a:r>
              <a:rPr lang="en-US" dirty="0" smtClean="0"/>
              <a:t>Sneha chitturi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Checkpoint 1:</a:t>
            </a:r>
          </a:p>
          <a:p>
            <a:pPr marL="0" indent="0">
              <a:buNone/>
            </a:pPr>
            <a:r>
              <a:rPr lang="en-US" dirty="0"/>
              <a:t>	We understood and established the information and data that we      	needed to work for this project in all the elements of the logic of 	problem.</a:t>
            </a:r>
          </a:p>
          <a:p>
            <a:pPr marL="0" indent="0">
              <a:buNone/>
            </a:pPr>
            <a:r>
              <a:rPr lang="en-US" dirty="0"/>
              <a:t>      The analytical thinking tool helped us to discover all the 8 elements 	embedded in our project.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Checkpoint 2:</a:t>
            </a:r>
          </a:p>
          <a:p>
            <a:pPr marL="0" indent="0">
              <a:buNone/>
            </a:pPr>
            <a:r>
              <a:rPr lang="en-US" dirty="0"/>
              <a:t>      We have updated most of the elements in the logic of problem 	keeping in mind about data exploration phase. </a:t>
            </a:r>
          </a:p>
          <a:p>
            <a:pPr marL="0" indent="0">
              <a:buNone/>
            </a:pPr>
            <a:r>
              <a:rPr lang="en-US" dirty="0"/>
              <a:t>      We analyzed that we have missing values and correlation between 	attributes.</a:t>
            </a:r>
          </a:p>
        </p:txBody>
      </p:sp>
    </p:spTree>
    <p:extLst>
      <p:ext uri="{BB962C8B-B14F-4D97-AF65-F5344CB8AC3E}">
        <p14:creationId xmlns:p14="http://schemas.microsoft.com/office/powerpoint/2010/main" val="24823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338" y="1635618"/>
            <a:ext cx="9341515" cy="46127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Checkpoint 3:</a:t>
            </a:r>
          </a:p>
          <a:p>
            <a:pPr marL="0" indent="0">
              <a:buNone/>
            </a:pPr>
            <a:r>
              <a:rPr lang="en-US" dirty="0"/>
              <a:t>	Continuing with preprocessing steps and algorithm selection process, 	we updated the information and concept steps in the logic of 	problem.</a:t>
            </a:r>
          </a:p>
          <a:p>
            <a:pPr marL="0" indent="0">
              <a:buNone/>
            </a:pPr>
            <a:r>
              <a:rPr lang="en-US" dirty="0"/>
              <a:t>	After comparing different regression algorithms we found </a:t>
            </a:r>
            <a:r>
              <a:rPr lang="en-US" dirty="0" err="1"/>
              <a:t>SMOreg</a:t>
            </a:r>
            <a:r>
              <a:rPr lang="en-US" dirty="0"/>
              <a:t> best 	fits to our data.  </a:t>
            </a:r>
          </a:p>
        </p:txBody>
      </p:sp>
    </p:spTree>
    <p:extLst>
      <p:ext uri="{BB962C8B-B14F-4D97-AF65-F5344CB8AC3E}">
        <p14:creationId xmlns:p14="http://schemas.microsoft.com/office/powerpoint/2010/main" val="38681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“Logic of problem”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tool gave us an idea on how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think analytically </a:t>
            </a:r>
            <a:r>
              <a:rPr lang="en-US" dirty="0"/>
              <a:t>for a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Eight elements help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understanding the core concepts</a:t>
            </a:r>
            <a:r>
              <a:rPr lang="en-US" dirty="0"/>
              <a:t> and the   ideology behind the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gives the analyst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disciplinary approach </a:t>
            </a:r>
            <a:r>
              <a:rPr lang="en-US" dirty="0"/>
              <a:t>in converging on a solution to a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tool helped us to understand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emphasis of particular elements</a:t>
            </a:r>
            <a:r>
              <a:rPr lang="en-US" dirty="0"/>
              <a:t> at each phase of the project.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phase of project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required constant update </a:t>
            </a:r>
            <a:r>
              <a:rPr lang="en-US" dirty="0"/>
              <a:t>in all the elements of the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 way to navigate to previous </a:t>
            </a:r>
            <a:r>
              <a:rPr lang="en-US" dirty="0"/>
              <a:t>updates done.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user interface is not friendly </a:t>
            </a:r>
            <a:r>
              <a:rPr lang="en-US" dirty="0"/>
              <a:t>on navigating to a particular </a:t>
            </a:r>
            <a:r>
              <a:rPr lang="en-US" dirty="0" smtClean="0"/>
              <a:t>element, it </a:t>
            </a:r>
            <a:r>
              <a:rPr lang="en-US" dirty="0"/>
              <a:t>doesn’t stay there.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Content Placeholder 3" descr="H:\Pictures\Store-20-pic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74" y="1790163"/>
            <a:ext cx="9362940" cy="4458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1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analyzing the results through </a:t>
            </a:r>
            <a:r>
              <a:rPr lang="en-US" dirty="0" smtClean="0"/>
              <a:t>graph, linear </a:t>
            </a:r>
            <a:r>
              <a:rPr lang="en-US" dirty="0"/>
              <a:t>predicts lots of negative </a:t>
            </a:r>
            <a:r>
              <a:rPr lang="en-US" dirty="0" smtClean="0"/>
              <a:t>values when compared with </a:t>
            </a:r>
            <a:r>
              <a:rPr lang="en-US" dirty="0" err="1" smtClean="0"/>
              <a:t>SMOreg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SMOreg</a:t>
            </a:r>
            <a:r>
              <a:rPr lang="en-US" dirty="0" smtClean="0"/>
              <a:t> gave closer prediction for selected stores and departments.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Linear gave huge variations in predicted weekly sales.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Retrieved </a:t>
            </a:r>
            <a:r>
              <a:rPr lang="en-US" dirty="0"/>
              <a:t>from • www.kaggle.com/c/walmart-recruiting-store-sales-forecasting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Ezekiel, M., &amp; Fox, K. A. (1959). </a:t>
            </a:r>
            <a:r>
              <a:rPr lang="en-US" i="1" dirty="0"/>
              <a:t>Methods of Correlation and Regression Analysis</a:t>
            </a:r>
            <a:r>
              <a:rPr lang="en-US" dirty="0"/>
              <a:t>. London: John Wiley &amp; Sons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Murray, D. (2013). </a:t>
            </a:r>
            <a:r>
              <a:rPr lang="en-US" i="1" dirty="0"/>
              <a:t>Tableau Your Data!: Fast and Easy Visual Analysis with Tableau Software</a:t>
            </a:r>
            <a:r>
              <a:rPr lang="en-US" dirty="0"/>
              <a:t>. Hoboken: Wiley.</a:t>
            </a:r>
          </a:p>
          <a:p>
            <a:pPr marL="0" indent="0">
              <a:buNone/>
            </a:pPr>
            <a:r>
              <a:rPr lang="en-US" dirty="0" smtClean="0"/>
              <a:t>Provost</a:t>
            </a:r>
            <a:r>
              <a:rPr lang="en-US" dirty="0"/>
              <a:t>, F., &amp; Fawcett, T. (2013). </a:t>
            </a:r>
            <a:r>
              <a:rPr lang="en-US" i="1" dirty="0"/>
              <a:t>Data science for business: [what you need to know about data mining and data-analytic thinking]</a:t>
            </a:r>
            <a:r>
              <a:rPr lang="en-US" dirty="0"/>
              <a:t>. Sebastopol, </a:t>
            </a:r>
            <a:r>
              <a:rPr lang="en-US" dirty="0" err="1"/>
              <a:t>Calif</a:t>
            </a:r>
            <a:r>
              <a:rPr lang="en-US" dirty="0"/>
              <a:t>: O'Reilly.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80427"/>
            <a:ext cx="9404723" cy="140053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964085"/>
            <a:ext cx="9404723" cy="39102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Walmart is one of the biggest retail stores in the U.S.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They have various markdown events which have a great impact on their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Our goal is to predict weekly sales for stores and departments in the Walmart for the year 2013.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Using the historical data, We have to predict which departments would be affected and the extent of the impact on weekly sales.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94630"/>
            <a:ext cx="8946541" cy="500013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got the following data sets from KAGGLE website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1. Features.csv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2. Store.csv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3. train.csv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4. test.csv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Features data set contains external features affecting the weekly sales such as markdowns,CPI,temperature,fuel price,unemployement</a:t>
            </a:r>
            <a:r>
              <a:rPr lang="en-US" dirty="0"/>
              <a:t> </a:t>
            </a:r>
            <a:r>
              <a:rPr lang="en-US" dirty="0" smtClean="0"/>
              <a:t>and Isholiday.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Store contains the store and respective department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Train data set contains historical information from 05/02/2010 to 01/11/2012.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data set is the input file given to model to have predicted weekly sales for year 2013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1782"/>
            <a:ext cx="8946541" cy="45766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need features in our train data set as they have a great impact on the weekly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merged the two data sets based on store number and date. This helps us in analyzing the weekly sales with respect to other factors that impact the sales. We used </a:t>
            </a:r>
            <a:r>
              <a:rPr lang="en-US" dirty="0" err="1"/>
              <a:t>VLookup</a:t>
            </a:r>
            <a:r>
              <a:rPr lang="en-US" dirty="0"/>
              <a:t> function in Excel to merge the two files.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also have missing values in markdowns. We used “replace missing values” filter in WEKA to replace all the missing values with modes and means from the training data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date attribute is recognized as nominal by WEKA. So, we converted it to date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80" y="1571224"/>
            <a:ext cx="9367273" cy="46771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used regression technique to predict weekly sales for Stores 3,5,14, 18,20 and departments 11,12,13,92 based on highest –lowest weekly sales from train data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mining techniques used:</a:t>
            </a:r>
          </a:p>
          <a:p>
            <a:pPr marL="0" indent="0">
              <a:buNone/>
            </a:pPr>
            <a:r>
              <a:rPr lang="en-US" dirty="0"/>
              <a:t>	a. Linear regression under </a:t>
            </a:r>
            <a:r>
              <a:rPr lang="en-US" dirty="0">
                <a:solidFill>
                  <a:srgbClr val="FFFF00"/>
                </a:solidFill>
              </a:rPr>
              <a:t>classification tab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Relative absolute error was 99% </a:t>
            </a:r>
          </a:p>
          <a:p>
            <a:pPr marL="0" indent="0">
              <a:buNone/>
            </a:pPr>
            <a:r>
              <a:rPr lang="en-US" dirty="0"/>
              <a:t>	b.1. Linear regression under </a:t>
            </a:r>
            <a:r>
              <a:rPr lang="en-US" dirty="0">
                <a:solidFill>
                  <a:srgbClr val="FFFF00"/>
                </a:solidFill>
              </a:rPr>
              <a:t>forecast tab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b.2. </a:t>
            </a:r>
            <a:r>
              <a:rPr lang="en-US" dirty="0" err="1"/>
              <a:t>SMOreg</a:t>
            </a:r>
            <a:r>
              <a:rPr lang="en-US" dirty="0"/>
              <a:t> under </a:t>
            </a:r>
            <a:r>
              <a:rPr lang="en-US" dirty="0">
                <a:solidFill>
                  <a:srgbClr val="FFFF00"/>
                </a:solidFill>
              </a:rPr>
              <a:t>forecast tab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50"/>
                </a:solidFill>
              </a:rPr>
              <a:t>On comparison </a:t>
            </a:r>
            <a:r>
              <a:rPr lang="en-US" dirty="0" err="1">
                <a:solidFill>
                  <a:srgbClr val="00B050"/>
                </a:solidFill>
              </a:rPr>
              <a:t>SMOreg</a:t>
            </a:r>
            <a:r>
              <a:rPr lang="en-US" dirty="0">
                <a:solidFill>
                  <a:srgbClr val="00B050"/>
                </a:solidFill>
              </a:rPr>
              <a:t> gave closer prediction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4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88" y="426961"/>
            <a:ext cx="9404723" cy="1400530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1485444"/>
            <a:ext cx="9878096" cy="4762956"/>
          </a:xfrm>
        </p:spPr>
      </p:pic>
    </p:spTree>
    <p:extLst>
      <p:ext uri="{BB962C8B-B14F-4D97-AF65-F5344CB8AC3E}">
        <p14:creationId xmlns:p14="http://schemas.microsoft.com/office/powerpoint/2010/main" val="23221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1026" name="Picture 2" descr="C:\Users\sneha\Desktop\Analysis_Results\department-smor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99" y="1579764"/>
            <a:ext cx="8783391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3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278" y="1700213"/>
            <a:ext cx="4323293" cy="4470400"/>
          </a:xfrm>
        </p:spPr>
      </p:pic>
    </p:spTree>
    <p:extLst>
      <p:ext uri="{BB962C8B-B14F-4D97-AF65-F5344CB8AC3E}">
        <p14:creationId xmlns:p14="http://schemas.microsoft.com/office/powerpoint/2010/main" val="168905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061412"/>
              </p:ext>
            </p:extLst>
          </p:nvPr>
        </p:nvGraphicFramePr>
        <p:xfrm>
          <a:off x="1508476" y="2253804"/>
          <a:ext cx="8266588" cy="3275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7778"/>
                <a:gridCol w="2929405"/>
                <a:gridCol w="2929405"/>
              </a:tblGrid>
              <a:tr h="401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Store 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Linear MAE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SMOreg</a:t>
                      </a:r>
                      <a:r>
                        <a:rPr lang="en-US" sz="1100" dirty="0">
                          <a:effectLst/>
                        </a:rPr>
                        <a:t> MAE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4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13037.41436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3835.709204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4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1512.015854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1095.24153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4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12954.22138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10337.50745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4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4818.274806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4407.581072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4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12557.98397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5991.152678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1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1881</TotalTime>
  <Words>456</Words>
  <Application>Microsoft Office PowerPoint</Application>
  <PresentationFormat>Custom</PresentationFormat>
  <Paragraphs>88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The Walmart Sales Analysis</vt:lpstr>
      <vt:lpstr>INTRODUCTION</vt:lpstr>
      <vt:lpstr>DATA EXPLORATION</vt:lpstr>
      <vt:lpstr>DATA PREPROCESSING</vt:lpstr>
      <vt:lpstr>MINING THE DATA</vt:lpstr>
      <vt:lpstr>Data Analysis</vt:lpstr>
      <vt:lpstr>Data Analysis</vt:lpstr>
      <vt:lpstr>MODEL PERFORMANCE</vt:lpstr>
      <vt:lpstr>Model Performance</vt:lpstr>
      <vt:lpstr>LOGIC OF PROBLEM</vt:lpstr>
      <vt:lpstr>Contd..</vt:lpstr>
      <vt:lpstr>Advantages of “Logic of problem”</vt:lpstr>
      <vt:lpstr>Disadvantages</vt:lpstr>
      <vt:lpstr>Conclusion</vt:lpstr>
      <vt:lpstr>CONCLUSION</vt:lpstr>
      <vt:lpstr>References</vt:lpstr>
    </vt:vector>
  </TitlesOfParts>
  <Company>Rochester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Walmart Sales Analysis</dc:title>
  <dc:creator>IST Labs</dc:creator>
  <cp:lastModifiedBy>Sneha Chitturi</cp:lastModifiedBy>
  <cp:revision>31</cp:revision>
  <dcterms:created xsi:type="dcterms:W3CDTF">2014-05-05T17:41:23Z</dcterms:created>
  <dcterms:modified xsi:type="dcterms:W3CDTF">2014-05-07T23:56:47Z</dcterms:modified>
</cp:coreProperties>
</file>