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Lexend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LexendMedium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27b37eb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27b37eb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c27b37eb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c27b37eb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27b37ebf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27b37ebf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27b37ebf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27b37ebf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c27b37ebf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c27b37ebf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c27b37ebf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c27b37ebf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27b37ebf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27b37ebf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c27b37ebf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c27b37ebf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c27b37ebf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c27b37ebf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c27b37eb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c27b37eb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27b37eb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27b37eb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c27b37eb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c27b37eb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c27b37ebf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c27b37ebf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27b37ebf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27b37ebf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c27b37eb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c27b37eb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c27b37eb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c27b37eb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c27b37ebf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c27b37ebf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c27b37ebf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c27b37ebf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c27b37ebf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c27b37ebf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c27b37ebf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c27b37ebf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d138e5f9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d138e5f9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c27b37ebf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c27b37eb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27b37ebf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27b37ebf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27b37ebf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27b37ebf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27b37ebf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27b37ebf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27b37ebf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27b37ebf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c27b37ebf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c27b37ebf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24e3de4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24e3de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00"/>
              <a:t> </a:t>
            </a:r>
            <a:endParaRPr sz="6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453950" y="3470850"/>
            <a:ext cx="32646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exend Medium"/>
                <a:ea typeface="Lexend Medium"/>
                <a:cs typeface="Lexend Medium"/>
                <a:sym typeface="Lexend Medium"/>
              </a:rPr>
              <a:t>Anshu Reddy Ashanna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exend Medium"/>
                <a:ea typeface="Lexend Medium"/>
                <a:cs typeface="Lexend Medium"/>
                <a:sym typeface="Lexend Medium"/>
              </a:rPr>
              <a:t>Naiyani Paladugu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exend Medium"/>
                <a:ea typeface="Lexend Medium"/>
                <a:cs typeface="Lexend Medium"/>
                <a:sym typeface="Lexend Medium"/>
              </a:rPr>
              <a:t>Krithika Reddy Sangireddy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exend Medium"/>
                <a:ea typeface="Lexend Medium"/>
                <a:cs typeface="Lexend Medium"/>
                <a:sym typeface="Lexend Medium"/>
              </a:rPr>
              <a:t>Kush Palkesh Dudhia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25" y="1478637"/>
            <a:ext cx="4661399" cy="2136475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>
                <a:alpha val="47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LITERAL EXPRESSION</a:t>
            </a:r>
            <a:endParaRPr b="1"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639250"/>
            <a:ext cx="75057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literal expression represents a fixed value that stands “for itself”.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SYNTAX: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42  // A literal expression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EXAMPLE: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val num = 42 // res0: Int = 42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literal 42 is the textual representation, while the value is what exists in memory after evaluation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COMPOUND EXPRESSIONS</a:t>
            </a:r>
            <a:endParaRPr b="1"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529500"/>
            <a:ext cx="75057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b="1" lang="en" sz="1600"/>
              <a:t>CONDITIONAL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It allows us to choose which expression to evaluate based on a condition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SYNTAX: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if (condition) trueExpression else falseExpression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EXAMPLE: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val result = if (1 &lt; 2) "Yes" else "No"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// result: String = "Yes"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COMPOUND EXPRESSIONS</a:t>
            </a:r>
            <a:endParaRPr b="1"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355475"/>
            <a:ext cx="75057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b) </a:t>
            </a:r>
            <a:r>
              <a:rPr b="1" lang="en" sz="1600"/>
              <a:t>BLOCKS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 Blocks are expressions that allow us to sequence computations together.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SYNTAX:  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        </a:t>
            </a:r>
            <a:r>
              <a:rPr lang="en" sz="1600">
                <a:solidFill>
                  <a:srgbClr val="000000"/>
                </a:solidFill>
              </a:rPr>
              <a:t>{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declarationOrExpression …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Expression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}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3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EXAMPLE:   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     </a:t>
            </a:r>
            <a:r>
              <a:rPr lang="en" sz="1600">
                <a:solidFill>
                  <a:srgbClr val="000000"/>
                </a:solidFill>
              </a:rPr>
              <a:t>val blockResult = {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 val a = 10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 val b = 20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 a  + b  // This is the final expression in the block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}  // blockResult: Int = 30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3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to Object Oriented 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Programming</a:t>
            </a:r>
            <a:endParaRPr b="1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990725"/>
            <a:ext cx="7505700" cy="26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700">
                <a:solidFill>
                  <a:srgbClr val="000000"/>
                </a:solidFill>
              </a:rPr>
              <a:t>Scala is a hybrid between functional and object-oriented programming, and it smoothly integrates the features of object-oriented and functional languages.</a:t>
            </a:r>
            <a:endParaRPr sz="17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00">
                <a:solidFill>
                  <a:srgbClr val="000000"/>
                </a:solidFill>
              </a:rPr>
              <a:t>Object-oriented programming concepts in Scala: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lphaLcParenR"/>
            </a:pPr>
            <a:r>
              <a:rPr lang="en" sz="1700">
                <a:solidFill>
                  <a:srgbClr val="000000"/>
                </a:solidFill>
              </a:rPr>
              <a:t>Classes and Objects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lphaLcParenR"/>
            </a:pPr>
            <a:r>
              <a:rPr lang="en" sz="1700">
                <a:solidFill>
                  <a:srgbClr val="000000"/>
                </a:solidFill>
              </a:rPr>
              <a:t>Encapsulation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lphaLcParenR"/>
            </a:pPr>
            <a:r>
              <a:rPr lang="en" sz="1700">
                <a:solidFill>
                  <a:srgbClr val="000000"/>
                </a:solidFill>
              </a:rPr>
              <a:t>Inheritance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lphaLcParenR"/>
            </a:pPr>
            <a:r>
              <a:rPr lang="en" sz="1700">
                <a:solidFill>
                  <a:srgbClr val="000000"/>
                </a:solidFill>
              </a:rPr>
              <a:t>Polymorphism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lphaLcParenR"/>
            </a:pPr>
            <a:r>
              <a:rPr lang="en" sz="1700">
                <a:solidFill>
                  <a:srgbClr val="000000"/>
                </a:solidFill>
              </a:rPr>
              <a:t>Traits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CLASSES AND OBJECTS</a:t>
            </a:r>
            <a:endParaRPr b="1"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564650"/>
            <a:ext cx="75057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Defining Classes: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Example:    class Bread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Creating Objects: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Example:     val whiteBread= new Bread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Defining Fields: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class Bread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	val name: String = "white“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	var weight: Int = 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	}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ENCAPSULATION</a:t>
            </a:r>
            <a:endParaRPr b="1"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It describes the idea of bundling data and methods that work on that data within a class.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Example: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class Sandwich(bread: Bread, filling: ArrayBuffer[String]) {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	private def getFillingsName: String = {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   filling.mkString(", ")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	         }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}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INHERITANCE</a:t>
            </a:r>
            <a:endParaRPr b="1"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19150" y="1579875"/>
            <a:ext cx="40095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Inheritance</a:t>
            </a:r>
            <a:r>
              <a:rPr lang="en" sz="1600">
                <a:solidFill>
                  <a:srgbClr val="000000"/>
                </a:solidFill>
              </a:rPr>
              <a:t> is a mechanism where one class can inherit the properties and behaviors of another class.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allows for code reuse and the creation of more specialized classes based on more general ones.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Drawback: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Does not support Multiple Inheritance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828650" y="1680675"/>
            <a:ext cx="37974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Example:</a:t>
            </a:r>
            <a:endParaRPr b="1"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class Animal {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def speak(): Unit = {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println("Animal makes a sound")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}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class Dog extends Animal {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override def speak(): Unit = {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       println("Dog barks")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}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892050" y="1579875"/>
            <a:ext cx="444600" cy="306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POLYMORPHISM</a:t>
            </a:r>
            <a:endParaRPr b="1"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819150" y="1529075"/>
            <a:ext cx="7505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The ability of different types (classes) to be treated as if they were the same type, typically through inheritance or interfaces (traits in Scala).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There are two main types of polymorphism in Scala: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 a)</a:t>
            </a:r>
            <a:r>
              <a:rPr b="1" lang="en" sz="1600">
                <a:solidFill>
                  <a:srgbClr val="333333"/>
                </a:solidFill>
              </a:rPr>
              <a:t> Method Overloading: </a:t>
            </a:r>
            <a:r>
              <a:rPr lang="en" sz="1600">
                <a:solidFill>
                  <a:srgbClr val="000000"/>
                </a:solidFill>
              </a:rPr>
              <a:t>Overloading a method means using a method name but 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applying different logic, depending on the parameters defined in the methods.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 b)</a:t>
            </a:r>
            <a:r>
              <a:rPr b="1" lang="en" sz="1600">
                <a:solidFill>
                  <a:srgbClr val="333333"/>
                </a:solidFill>
              </a:rPr>
              <a:t> Method Overriding:</a:t>
            </a:r>
            <a:r>
              <a:rPr lang="en" sz="1600">
                <a:solidFill>
                  <a:srgbClr val="333333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Overriding is used in a subclass to redefine the 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implementation of a method provided by its superclass.</a:t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TRAITS</a:t>
            </a:r>
            <a:endParaRPr b="1"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819150" y="1493700"/>
            <a:ext cx="75057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A </a:t>
            </a:r>
            <a:r>
              <a:rPr b="1" lang="en" sz="1600">
                <a:solidFill>
                  <a:srgbClr val="05192D"/>
                </a:solidFill>
                <a:highlight>
                  <a:srgbClr val="FFFFFF"/>
                </a:highlight>
              </a:rPr>
              <a:t>trait</a:t>
            </a: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 is used to define an object is created as a mixture of methods that can be used by different classes without requiring multiple inheritances. </a:t>
            </a:r>
            <a:endParaRPr sz="16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600"/>
              <a:buChar char="●"/>
            </a:pP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Traits can have both </a:t>
            </a:r>
            <a:r>
              <a:rPr b="1" lang="en" sz="1600">
                <a:solidFill>
                  <a:srgbClr val="05192D"/>
                </a:solidFill>
                <a:highlight>
                  <a:srgbClr val="FFFFFF"/>
                </a:highlight>
              </a:rPr>
              <a:t>abstract</a:t>
            </a: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 and </a:t>
            </a:r>
            <a:r>
              <a:rPr b="1" lang="en" sz="1600">
                <a:solidFill>
                  <a:srgbClr val="05192D"/>
                </a:solidFill>
                <a:highlight>
                  <a:srgbClr val="FFFFFF"/>
                </a:highlight>
              </a:rPr>
              <a:t>non-abstract</a:t>
            </a: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 methods, fields as its members. When you do not initialize a method in a trait, then they are abstract, while the ones that are initialized are called non-abstract.</a:t>
            </a:r>
            <a:endParaRPr sz="16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600"/>
              <a:buChar char="●"/>
            </a:pPr>
            <a:r>
              <a:rPr b="1" lang="en" sz="1600">
                <a:solidFill>
                  <a:srgbClr val="05192D"/>
                </a:solidFill>
                <a:highlight>
                  <a:srgbClr val="FFFFFF"/>
                </a:highlight>
              </a:rPr>
              <a:t>SYNTAX:</a:t>
            </a:r>
            <a:endParaRPr b="1" sz="16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 trait Trait_Name{</a:t>
            </a:r>
            <a:endParaRPr sz="16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       // Variables</a:t>
            </a:r>
            <a:endParaRPr sz="16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      // Method</a:t>
            </a:r>
            <a:endParaRPr sz="16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5192D"/>
                </a:solidFill>
                <a:highlight>
                  <a:srgbClr val="FFFFFF"/>
                </a:highlight>
              </a:rPr>
              <a:t>}</a:t>
            </a:r>
            <a:endParaRPr sz="1600">
              <a:solidFill>
                <a:srgbClr val="0519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819150" y="539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CONCURRENCY</a:t>
            </a:r>
            <a:endParaRPr b="1"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819150" y="1355475"/>
            <a:ext cx="75057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When developing parallel and concurrent applications in Scala, you can utilize the native Java Thread. However, the Scala Future provides a more high-level and idiomatic solution, making it the preferred choice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A5659"/>
                </a:solidFill>
              </a:rPr>
              <a:t>“A Future represents a value which may or may not currently be available, but will be available at some point, or an exception if that value could not be made available.”</a:t>
            </a:r>
            <a:endParaRPr i="1" sz="1600">
              <a:solidFill>
                <a:srgbClr val="4A5659"/>
              </a:solidFill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example, we call a method wrapped in a Future, the main thread proceeds to execute the following code while the Future processes the task in the background. This </a:t>
            </a:r>
            <a:r>
              <a:rPr b="1" lang="en" sz="1600">
                <a:solidFill>
                  <a:srgbClr val="000000"/>
                </a:solidFill>
              </a:rPr>
              <a:t>non-blocking behavior</a:t>
            </a:r>
            <a:r>
              <a:rPr lang="en" sz="1600">
                <a:solidFill>
                  <a:srgbClr val="000000"/>
                </a:solidFill>
              </a:rPr>
              <a:t> is essential for creating responsive applications, particularly in situations like web services or user interfaces, where delays can negatively impact the user experience.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84525" y="657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84525" y="1508050"/>
            <a:ext cx="76404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Scala is a versatile, high-level programming language that combines object-oriented and functional programming paradigms.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It runs on the Java Virtual Machine (JVM) and is designed to be concise, expressive, and scalable.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Scala addresses some limitations of Java while maintaining standards with Java libraries.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Scala is widely used for building high-performance systems in big data processing, web services, and machine learning, with companies like Twitter, Netflix, and LinkedIn leveraging it for their backend infrastructure.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767425" y="28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FEATURES OF </a:t>
            </a:r>
            <a:r>
              <a:rPr b="1" lang="en"/>
              <a:t>CONCURRENCY</a:t>
            </a:r>
            <a:endParaRPr b="1"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767425" y="1019825"/>
            <a:ext cx="75057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Promising Non-Blocking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Futures enables non-blocking behavior, allowing the main thread to continue executing while waiting for tasks to complete.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Composability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easily composed using methods like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map, flatMap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making it simple to chain asynchronous operations.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Futures provide mechanisms for handling exceptions, enabling developers to specify fallback behavior using methods like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recover.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Collections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Scala offers parallel collections that allow developers to easily parallelize operations on collections, making it easier to take advantage of multi-core processors.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Simplicity and Readability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concurrency model in Scala is designed to be more intuitive and easier to read than traditional thread management in Java.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Safety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Scala encourages immutability and functional programming principles, which help in writing thread-safe code by minimizing shared mutable state.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Java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concurrency features integrate well with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concurrency utilities, allowing developers to leverage existing Java frameworks and libraries.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88375" y="255150"/>
            <a:ext cx="3735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5812400" y="255150"/>
            <a:ext cx="28887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0" y="885475"/>
            <a:ext cx="5370476" cy="393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400" y="885475"/>
            <a:ext cx="3025949" cy="8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819150" y="311950"/>
            <a:ext cx="7505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EXPLAINED</a:t>
            </a:r>
            <a:endParaRPr b="1"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05750" y="878600"/>
            <a:ext cx="83325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program showcases the use of </a:t>
            </a:r>
            <a:r>
              <a:rPr b="1" lang="en" sz="1600">
                <a:solidFill>
                  <a:srgbClr val="000000"/>
                </a:solidFill>
              </a:rPr>
              <a:t>Future</a:t>
            </a:r>
            <a:r>
              <a:rPr lang="en" sz="1600">
                <a:solidFill>
                  <a:srgbClr val="000000"/>
                </a:solidFill>
              </a:rPr>
              <a:t> for asynchronous computation by calculating the factorial of a specified number, in this case, 5. It defines a recursive </a:t>
            </a:r>
            <a:r>
              <a:rPr b="1" lang="en" sz="1600">
                <a:solidFill>
                  <a:srgbClr val="000000"/>
                </a:solidFill>
              </a:rPr>
              <a:t>factorial</a:t>
            </a:r>
            <a:r>
              <a:rPr lang="en" sz="1600">
                <a:solidFill>
                  <a:srgbClr val="000000"/>
                </a:solidFill>
              </a:rPr>
              <a:t> function that returns the factorial value. By wrapping this computation in a </a:t>
            </a:r>
            <a:r>
              <a:rPr b="1" lang="en" sz="1600">
                <a:solidFill>
                  <a:srgbClr val="000000"/>
                </a:solidFill>
              </a:rPr>
              <a:t>Future</a:t>
            </a:r>
            <a:r>
              <a:rPr lang="en" sz="1600">
                <a:solidFill>
                  <a:srgbClr val="000000"/>
                </a:solidFill>
              </a:rPr>
              <a:t>, the program allows the calculation to run in the background without blocking the main thread, enabling the application to remain responsive. While the factorial is being computed, a message is displayed to indicate that the calculation is in progress.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program employs the </a:t>
            </a:r>
            <a:r>
              <a:rPr b="1" lang="en" sz="1600">
                <a:solidFill>
                  <a:srgbClr val="000000"/>
                </a:solidFill>
              </a:rPr>
              <a:t>onComplete</a:t>
            </a:r>
            <a:r>
              <a:rPr lang="en" sz="1600">
                <a:solidFill>
                  <a:srgbClr val="000000"/>
                </a:solidFill>
              </a:rPr>
              <a:t> , method to manage the result of the </a:t>
            </a:r>
            <a:r>
              <a:rPr b="1" lang="en" sz="1600">
                <a:solidFill>
                  <a:srgbClr val="000000"/>
                </a:solidFill>
              </a:rPr>
              <a:t>Future</a:t>
            </a:r>
            <a:r>
              <a:rPr lang="en" sz="1600">
                <a:solidFill>
                  <a:srgbClr val="000000"/>
                </a:solidFill>
              </a:rPr>
              <a:t>, either printing the calculated factorial or an error message if an exception occurs. To ensure the main thread stays alive long enough for the computation to finish, a </a:t>
            </a:r>
            <a:r>
              <a:rPr b="1" lang="en" sz="1600">
                <a:solidFill>
                  <a:srgbClr val="000000"/>
                </a:solidFill>
              </a:rPr>
              <a:t>Thread.sleep(5000) </a:t>
            </a:r>
            <a:r>
              <a:rPr lang="en" sz="1600">
                <a:solidFill>
                  <a:srgbClr val="000000"/>
                </a:solidFill>
              </a:rPr>
              <a:t>call is included.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example effectively illustrates the advantages of using </a:t>
            </a:r>
            <a:r>
              <a:rPr b="1" lang="en" sz="1600">
                <a:solidFill>
                  <a:srgbClr val="000000"/>
                </a:solidFill>
              </a:rPr>
              <a:t>Future</a:t>
            </a:r>
            <a:r>
              <a:rPr lang="en" sz="1600">
                <a:solidFill>
                  <a:srgbClr val="000000"/>
                </a:solidFill>
              </a:rPr>
              <a:t> in Scala for concurrent tasks, allowing for efficient and responsive applications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819150" y="574750"/>
            <a:ext cx="75057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itter"/>
              <a:buNone/>
            </a:pPr>
            <a:r>
              <a:rPr b="1" lang="en"/>
              <a:t>Exception and Event Handling</a:t>
            </a:r>
            <a:endParaRPr b="1"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819150" y="1188450"/>
            <a:ext cx="75057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600">
                <a:solidFill>
                  <a:srgbClr val="000000"/>
                </a:solidFill>
              </a:rPr>
              <a:t>All exceptions are unchecked</a:t>
            </a:r>
            <a:r>
              <a:rPr lang="en" sz="1600">
                <a:solidFill>
                  <a:srgbClr val="000000"/>
                </a:solidFill>
              </a:rPr>
              <a:t> (no concept of checked exceptions).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Use </a:t>
            </a:r>
            <a:r>
              <a:rPr lang="en" sz="1600">
                <a:solidFill>
                  <a:srgbClr val="188038"/>
                </a:solidFill>
              </a:rPr>
              <a:t>try { ... } catch { ... }</a:t>
            </a:r>
            <a:r>
              <a:rPr lang="en" sz="1600">
                <a:solidFill>
                  <a:srgbClr val="000000"/>
                </a:solidFill>
              </a:rPr>
              <a:t> block similar to Java.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600">
                <a:solidFill>
                  <a:srgbClr val="000000"/>
                </a:solidFill>
              </a:rPr>
              <a:t>Catch block</a:t>
            </a:r>
            <a:r>
              <a:rPr lang="en" sz="1600">
                <a:solidFill>
                  <a:srgbClr val="000000"/>
                </a:solidFill>
              </a:rPr>
              <a:t> uses </a:t>
            </a:r>
            <a:r>
              <a:rPr b="1" lang="en" sz="1600">
                <a:solidFill>
                  <a:srgbClr val="000000"/>
                </a:solidFill>
              </a:rPr>
              <a:t>pattern matching</a:t>
            </a:r>
            <a:r>
              <a:rPr lang="en" sz="1600">
                <a:solidFill>
                  <a:srgbClr val="000000"/>
                </a:solidFill>
              </a:rPr>
              <a:t> to identify and handle exceptions.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Catching Exceptions</a:t>
            </a:r>
            <a:r>
              <a:rPr lang="en" sz="1800">
                <a:solidFill>
                  <a:srgbClr val="000000"/>
                </a:solidFill>
              </a:rPr>
              <a:t> 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Scala allows you to </a:t>
            </a:r>
            <a:r>
              <a:rPr b="1" lang="en" sz="1800">
                <a:solidFill>
                  <a:srgbClr val="000000"/>
                </a:solidFill>
              </a:rPr>
              <a:t>try/catch</a:t>
            </a:r>
            <a:r>
              <a:rPr lang="en" sz="1800">
                <a:solidFill>
                  <a:srgbClr val="000000"/>
                </a:solidFill>
              </a:rPr>
              <a:t> any exception in a single block and then perform pattern matching against it using </a:t>
            </a:r>
            <a:r>
              <a:rPr b="1" lang="en" sz="1800">
                <a:solidFill>
                  <a:srgbClr val="000000"/>
                </a:solidFill>
              </a:rPr>
              <a:t>case</a:t>
            </a:r>
            <a:r>
              <a:rPr lang="en" sz="1800">
                <a:solidFill>
                  <a:srgbClr val="000000"/>
                </a:solidFill>
              </a:rPr>
              <a:t> blocks.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Throwing Exceptions</a:t>
            </a:r>
            <a:r>
              <a:rPr lang="en" sz="1800">
                <a:solidFill>
                  <a:srgbClr val="000000"/>
                </a:solidFill>
              </a:rPr>
              <a:t> 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Throwing an exception looks the same as in Java. You create an exception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object  and then you throw it with the </a:t>
            </a:r>
            <a:r>
              <a:rPr b="1" lang="en" sz="1800">
                <a:solidFill>
                  <a:srgbClr val="000000"/>
                </a:solidFill>
              </a:rPr>
              <a:t>throw</a:t>
            </a:r>
            <a:r>
              <a:rPr lang="en" sz="1800">
                <a:solidFill>
                  <a:srgbClr val="000000"/>
                </a:solidFill>
              </a:rPr>
              <a:t> keyword as follows.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          Example:  throw new IllegalArgumentException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819150" y="358050"/>
            <a:ext cx="75057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 Programming</a:t>
            </a:r>
            <a:endParaRPr b="1"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819150" y="973050"/>
            <a:ext cx="78291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Higher-</a:t>
            </a:r>
            <a:r>
              <a:rPr b="1" lang="en">
                <a:solidFill>
                  <a:srgbClr val="000000"/>
                </a:solidFill>
              </a:rPr>
              <a:t>order</a:t>
            </a:r>
            <a:r>
              <a:rPr b="1" lang="en">
                <a:solidFill>
                  <a:srgbClr val="000000"/>
                </a:solidFill>
              </a:rPr>
              <a:t> Functions: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Definition</a:t>
            </a:r>
            <a:r>
              <a:rPr lang="en">
                <a:solidFill>
                  <a:srgbClr val="000000"/>
                </a:solidFill>
              </a:rPr>
              <a:t>: Functions that either </a:t>
            </a:r>
            <a:r>
              <a:rPr b="1" lang="en">
                <a:solidFill>
                  <a:srgbClr val="000000"/>
                </a:solidFill>
              </a:rPr>
              <a:t>accept functions</a:t>
            </a:r>
            <a:r>
              <a:rPr lang="en">
                <a:solidFill>
                  <a:srgbClr val="000000"/>
                </a:solidFill>
              </a:rPr>
              <a:t> as arguments or </a:t>
            </a:r>
            <a:r>
              <a:rPr b="1" lang="en">
                <a:solidFill>
                  <a:srgbClr val="000000"/>
                </a:solidFill>
              </a:rPr>
              <a:t>return functions</a:t>
            </a:r>
            <a:r>
              <a:rPr lang="en">
                <a:solidFill>
                  <a:srgbClr val="000000"/>
                </a:solidFill>
              </a:rPr>
              <a:t> as results.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Key Features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Can accept </a:t>
            </a:r>
            <a:r>
              <a:rPr b="1" lang="en" sz="1300">
                <a:solidFill>
                  <a:srgbClr val="000000"/>
                </a:solidFill>
              </a:rPr>
              <a:t>one or more parameters</a:t>
            </a:r>
            <a:r>
              <a:rPr lang="en" sz="1300">
                <a:solidFill>
                  <a:srgbClr val="000000"/>
                </a:solidFill>
              </a:rPr>
              <a:t> that are functions.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Offer </a:t>
            </a:r>
            <a:r>
              <a:rPr b="1" lang="en" sz="1300">
                <a:solidFill>
                  <a:srgbClr val="000000"/>
                </a:solidFill>
              </a:rPr>
              <a:t>flexibility</a:t>
            </a:r>
            <a:r>
              <a:rPr lang="en" sz="1300">
                <a:solidFill>
                  <a:srgbClr val="000000"/>
                </a:solidFill>
              </a:rPr>
              <a:t> in programming.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Use Case</a:t>
            </a:r>
            <a:r>
              <a:rPr lang="en">
                <a:solidFill>
                  <a:srgbClr val="000000"/>
                </a:solidFill>
              </a:rPr>
              <a:t>: Higher-order functions allow modular, reusable code by leveraging function arguments or results.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Currying in Scala: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Definition</a:t>
            </a:r>
            <a:r>
              <a:rPr lang="en">
                <a:solidFill>
                  <a:srgbClr val="000000"/>
                </a:solidFill>
              </a:rPr>
              <a:t>: The process of transforming a function with multiple arguments into a series of </a:t>
            </a:r>
            <a:r>
              <a:rPr b="1" lang="en">
                <a:solidFill>
                  <a:srgbClr val="000000"/>
                </a:solidFill>
              </a:rPr>
              <a:t>one-argument functions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Application</a:t>
            </a:r>
            <a:r>
              <a:rPr lang="en">
                <a:solidFill>
                  <a:srgbClr val="000000"/>
                </a:solidFill>
              </a:rPr>
              <a:t>: Commonly used in various </a:t>
            </a:r>
            <a:r>
              <a:rPr b="1" lang="en">
                <a:solidFill>
                  <a:srgbClr val="000000"/>
                </a:solidFill>
              </a:rPr>
              <a:t>functional programming languages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Benefit</a:t>
            </a:r>
            <a:r>
              <a:rPr lang="en">
                <a:solidFill>
                  <a:srgbClr val="000000"/>
                </a:solidFill>
              </a:rPr>
              <a:t>: Makes functions more flexible and easier to reuse in different contexts.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158175" y="1000700"/>
            <a:ext cx="528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819150" y="367225"/>
            <a:ext cx="75057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Functional Programming</a:t>
            </a:r>
            <a:endParaRPr b="1"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819150" y="982325"/>
            <a:ext cx="75057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Pure Functions: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Definition</a:t>
            </a:r>
            <a:r>
              <a:rPr lang="en">
                <a:solidFill>
                  <a:srgbClr val="000000"/>
                </a:solidFill>
              </a:rPr>
              <a:t>: Always return the same result for the same inputs.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Key Characteristics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No </a:t>
            </a:r>
            <a:r>
              <a:rPr b="1" lang="en" sz="1300">
                <a:solidFill>
                  <a:srgbClr val="000000"/>
                </a:solidFill>
              </a:rPr>
              <a:t>side effects</a:t>
            </a:r>
            <a:r>
              <a:rPr lang="en" sz="1300">
                <a:solidFill>
                  <a:srgbClr val="000000"/>
                </a:solidFill>
              </a:rPr>
              <a:t> (do not modify external state).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Depend </a:t>
            </a:r>
            <a:r>
              <a:rPr b="1" lang="en" sz="1300">
                <a:solidFill>
                  <a:srgbClr val="000000"/>
                </a:solidFill>
              </a:rPr>
              <a:t>only on input parameters</a:t>
            </a:r>
            <a:r>
              <a:rPr lang="en" sz="1300">
                <a:solidFill>
                  <a:srgbClr val="000000"/>
                </a:solidFill>
              </a:rPr>
              <a:t>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Example</a:t>
            </a:r>
            <a:r>
              <a:rPr lang="en">
                <a:solidFill>
                  <a:srgbClr val="000000"/>
                </a:solidFill>
              </a:rPr>
              <a:t>: A function that computes and returns a result based solely on the input.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Non-pure Functions: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Definition</a:t>
            </a:r>
            <a:r>
              <a:rPr lang="en">
                <a:solidFill>
                  <a:srgbClr val="000000"/>
                </a:solidFill>
              </a:rPr>
              <a:t>: May change internal or external state (allow context changes).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Characteristics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Can have </a:t>
            </a:r>
            <a:r>
              <a:rPr b="1" lang="en" sz="1300">
                <a:solidFill>
                  <a:srgbClr val="000000"/>
                </a:solidFill>
              </a:rPr>
              <a:t>side effects</a:t>
            </a:r>
            <a:r>
              <a:rPr lang="en" sz="1300">
                <a:solidFill>
                  <a:srgbClr val="000000"/>
                </a:solidFill>
              </a:rPr>
              <a:t> (e.g., modifying global variables, updating files, or databases).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000000"/>
                </a:solidFill>
              </a:rPr>
              <a:t>Results may vary depending on external factors.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Use Case</a:t>
            </a:r>
            <a:r>
              <a:rPr lang="en">
                <a:solidFill>
                  <a:srgbClr val="000000"/>
                </a:solidFill>
              </a:rPr>
              <a:t>: Necessary when actions need to affect state (e.g., file writing, database updates).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819150" y="477400"/>
            <a:ext cx="75057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Functional Programming</a:t>
            </a:r>
            <a:endParaRPr b="1"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819150" y="1230225"/>
            <a:ext cx="7505700" cy="3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Defines a function </a:t>
            </a:r>
            <a:r>
              <a:rPr lang="en" sz="2000">
                <a:solidFill>
                  <a:srgbClr val="188038"/>
                </a:solidFill>
              </a:rPr>
              <a:t>factorial(n)</a:t>
            </a:r>
            <a:r>
              <a:rPr lang="en" sz="2000">
                <a:solidFill>
                  <a:srgbClr val="000000"/>
                </a:solidFill>
              </a:rPr>
              <a:t> to compute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factorial of an integer </a:t>
            </a:r>
            <a:r>
              <a:rPr lang="en" sz="2000">
                <a:solidFill>
                  <a:srgbClr val="188038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If </a:t>
            </a:r>
            <a:r>
              <a:rPr lang="en" sz="2000">
                <a:solidFill>
                  <a:srgbClr val="188038"/>
                </a:solidFill>
              </a:rPr>
              <a:t>n == 0</a:t>
            </a:r>
            <a:r>
              <a:rPr lang="en" sz="2000">
                <a:solidFill>
                  <a:srgbClr val="000000"/>
                </a:solidFill>
              </a:rPr>
              <a:t>, the function returns </a:t>
            </a:r>
            <a:r>
              <a:rPr b="1" lang="en" sz="2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This is because </a:t>
            </a:r>
            <a:r>
              <a:rPr b="1" lang="en" sz="2000">
                <a:solidFill>
                  <a:srgbClr val="000000"/>
                </a:solidFill>
              </a:rPr>
              <a:t>0! = 1</a:t>
            </a:r>
            <a:endParaRPr sz="2000">
              <a:solidFill>
                <a:srgbClr val="37415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If </a:t>
            </a:r>
            <a:r>
              <a:rPr lang="en" sz="2000">
                <a:solidFill>
                  <a:srgbClr val="188038"/>
                </a:solidFill>
              </a:rPr>
              <a:t>n != 0</a:t>
            </a:r>
            <a:r>
              <a:rPr lang="en" sz="2000">
                <a:solidFill>
                  <a:srgbClr val="000000"/>
                </a:solidFill>
              </a:rPr>
              <a:t>, the function calls itself recursively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with </a:t>
            </a:r>
            <a:r>
              <a:rPr lang="en" sz="2000">
                <a:solidFill>
                  <a:srgbClr val="188038"/>
                </a:solidFill>
              </a:rPr>
              <a:t>(n-1)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Multiplies the result by </a:t>
            </a:r>
            <a:r>
              <a:rPr lang="en" sz="2000">
                <a:solidFill>
                  <a:srgbClr val="188038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(i.e., </a:t>
            </a:r>
            <a:r>
              <a:rPr lang="en" sz="2000">
                <a:solidFill>
                  <a:srgbClr val="188038"/>
                </a:solidFill>
              </a:rPr>
              <a:t>n * factorial(n-1)</a:t>
            </a:r>
            <a:r>
              <a:rPr lang="en" sz="2000">
                <a:solidFill>
                  <a:srgbClr val="000000"/>
                </a:solidFill>
              </a:rPr>
              <a:t>).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The recursion continues until </a:t>
            </a:r>
            <a:r>
              <a:rPr lang="en" sz="2000">
                <a:solidFill>
                  <a:srgbClr val="188038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reaches </a:t>
            </a:r>
            <a:r>
              <a:rPr b="1" lang="en" sz="2000">
                <a:solidFill>
                  <a:srgbClr val="000000"/>
                </a:solidFill>
              </a:rPr>
              <a:t>0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</a:rPr>
              <a:t>At that point, the recursion stops, and the final factorial result is returned.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Note that in Scala, the return keyword is optional if the last expression in the function body is the return value.</a:t>
            </a:r>
            <a:endParaRPr sz="1800"/>
          </a:p>
        </p:txBody>
      </p:sp>
      <p:pic>
        <p:nvPicPr>
          <p:cNvPr descr="Graphical user interface, text&#10;&#10;Description automatically generated"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274" y="1394725"/>
            <a:ext cx="3151576" cy="1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819150" y="539025"/>
            <a:ext cx="7505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33"/>
              <a:t>PROJECT DESCRIPTION</a:t>
            </a:r>
            <a:endParaRPr b="1" sz="23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88" u="sng"/>
              <a:t>TASKMATE</a:t>
            </a:r>
            <a:endParaRPr b="1" sz="2888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936575" y="1341775"/>
            <a:ext cx="70836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en" sz="1600">
                <a:solidFill>
                  <a:srgbClr val="333333"/>
                </a:solidFill>
              </a:rPr>
              <a:t>OBJECTIVE:</a:t>
            </a:r>
            <a:endParaRPr b="1" sz="16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create a web application for tracking daily tasks and activities, allowing users to view their lists and stay organized.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Scala </a:t>
            </a:r>
            <a:r>
              <a:rPr b="1" lang="en" sz="1600"/>
              <a:t>TASKMATE</a:t>
            </a:r>
            <a:r>
              <a:rPr lang="en" sz="1600"/>
              <a:t> web application is a project that aims to create a simple and intuitive task management tool for users. 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application is built using the Scala programming language and utilizes the Play Framework to provide a robust and scalable web application architecture.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819150" y="539025"/>
            <a:ext cx="7505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DESCRIPTION</a:t>
            </a:r>
            <a:endParaRPr b="1"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819150" y="1400900"/>
            <a:ext cx="78402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en" sz="1600">
                <a:solidFill>
                  <a:srgbClr val="333333"/>
                </a:solidFill>
              </a:rPr>
              <a:t>LIMITATIONS: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Calendar integration is not allowed.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Time logging is prohibited.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external File Uploads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TECHNOLOGIES USED: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Scala3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Play Framework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819150" y="539025"/>
            <a:ext cx="7505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DESCRIPTION</a:t>
            </a:r>
            <a:endParaRPr b="1"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819150" y="1400900"/>
            <a:ext cx="78402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b="1" lang="en" sz="1800">
                <a:solidFill>
                  <a:srgbClr val="333333"/>
                </a:solidFill>
              </a:rPr>
              <a:t>FEATURES: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lang="en" sz="1600">
                <a:solidFill>
                  <a:srgbClr val="333333"/>
                </a:solidFill>
              </a:rPr>
              <a:t>Login &amp; Register User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lang="en" sz="1600">
                <a:solidFill>
                  <a:srgbClr val="333333"/>
                </a:solidFill>
              </a:rPr>
              <a:t>Add, modify, or delete a task.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lang="en" sz="1600">
                <a:solidFill>
                  <a:srgbClr val="333333"/>
                </a:solidFill>
              </a:rPr>
              <a:t>Each task will include a checklist for marking completion.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lang="en" sz="1600">
                <a:solidFill>
                  <a:srgbClr val="333333"/>
                </a:solidFill>
              </a:rPr>
              <a:t>Adding Comments section to help remind any special thing for a particular event.</a:t>
            </a:r>
            <a:endParaRPr b="1" sz="16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0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NAMES, BINDING, SCOPES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28350" y="1113100"/>
            <a:ext cx="8069100" cy="3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Scala, like many other programming languages, names refer to </a:t>
            </a:r>
            <a:r>
              <a:rPr b="1" lang="en" sz="1600">
                <a:solidFill>
                  <a:srgbClr val="000000"/>
                </a:solidFill>
              </a:rPr>
              <a:t>identifiers</a:t>
            </a:r>
            <a:r>
              <a:rPr lang="en" sz="1600">
                <a:solidFill>
                  <a:srgbClr val="000000"/>
                </a:solidFill>
              </a:rPr>
              <a:t> which are used to specify various program elements such as </a:t>
            </a:r>
            <a:r>
              <a:rPr b="1" lang="en" sz="1600">
                <a:solidFill>
                  <a:srgbClr val="000000"/>
                </a:solidFill>
              </a:rPr>
              <a:t>variables,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classes, objects, methods, and functions.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Operator Identifiers</a:t>
            </a:r>
            <a:r>
              <a:rPr lang="en" sz="1600">
                <a:solidFill>
                  <a:srgbClr val="000000"/>
                </a:solidFill>
              </a:rPr>
              <a:t>: Scala allows the use of symbols as valid identifiers, which is not common in many languages. For example, +, ++,=, and :: are valid names for methods or functions in Scala.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Vector(val x: Int, val y: Int) 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def +(other: Vector) = new Vector(x + other.x, y + other.y)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val v1 = new Vector(1, 2)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6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val v2 = new Vector(3, 4)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val result = v1 + v2  // Uses the + operator defined in the Vector class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64000" y="1185000"/>
            <a:ext cx="80160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Scala allows you to use reserved keywords as variable names by enclosing them in </a:t>
            </a:r>
            <a:r>
              <a:rPr b="1" lang="en" sz="1600">
                <a:solidFill>
                  <a:srgbClr val="000000"/>
                </a:solidFill>
              </a:rPr>
              <a:t>backticks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 :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val `class` = "this is valid"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println(`class`)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Scala, </a:t>
            </a:r>
            <a:r>
              <a:rPr b="1" lang="en" sz="1600">
                <a:solidFill>
                  <a:srgbClr val="000000"/>
                </a:solidFill>
              </a:rPr>
              <a:t>singleton objects</a:t>
            </a:r>
            <a:r>
              <a:rPr lang="en" sz="1600">
                <a:solidFill>
                  <a:srgbClr val="000000"/>
                </a:solidFill>
              </a:rPr>
              <a:t> are used to define a single instance of a class. Unlike Java’s static members, Scala does not allow static methods or variables inside a class. Instead, Scala uses singleton objects to hold static-like members and methods.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 :  object MathHelper {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def square(x: Double): Double = x * x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8" name="Google Shape;148;p16"/>
          <p:cNvSpPr txBox="1"/>
          <p:nvPr/>
        </p:nvSpPr>
        <p:spPr>
          <a:xfrm>
            <a:off x="635850" y="426200"/>
            <a:ext cx="78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NAMES, BINDING, SCOPES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10400" y="1095325"/>
            <a:ext cx="81147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</a:t>
            </a:r>
            <a:r>
              <a:rPr b="1" lang="en" sz="1600">
                <a:solidFill>
                  <a:srgbClr val="000000"/>
                </a:solidFill>
              </a:rPr>
              <a:t>companion object</a:t>
            </a:r>
            <a:r>
              <a:rPr lang="en" sz="1600">
                <a:solidFill>
                  <a:srgbClr val="000000"/>
                </a:solidFill>
              </a:rPr>
              <a:t> is a singleton object that has the same name as a class and is defined in the same file. A class and its companion object can access each other’s private members.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Example: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class Person(val name: String, val age: Int)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	object Person {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	def apply(name: String): Person = new Person(name, 0) }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Lazy binding: </a:t>
            </a:r>
            <a:r>
              <a:rPr lang="en" sz="1600">
                <a:solidFill>
                  <a:srgbClr val="000000"/>
                </a:solidFill>
              </a:rPr>
              <a:t>Scala supports lazy evaluation of values using the lazy keyword. A lazy val is not evaluated until it is first accessed, providing a form of deferred or lazy initialization.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Example: lazy val expensiveComputation = {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println("Computing...") 42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860250" y="368000"/>
            <a:ext cx="74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NAMES, BINDING, SCOPES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65300" y="571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NAMES, BINDING, SCOPES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10150" y="1265675"/>
            <a:ext cx="81237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Scala, </a:t>
            </a:r>
            <a:r>
              <a:rPr b="1" lang="en" sz="1600">
                <a:solidFill>
                  <a:srgbClr val="000000"/>
                </a:solidFill>
              </a:rPr>
              <a:t>scope</a:t>
            </a:r>
            <a:r>
              <a:rPr lang="en" sz="1600">
                <a:solidFill>
                  <a:srgbClr val="000000"/>
                </a:solidFill>
              </a:rPr>
              <a:t> defines the visibility and lifetime of variables, methods, and objects. Scala has similar scoping rules as other languages (local, class-level, and global scope).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Nested Functions:</a:t>
            </a:r>
            <a:r>
              <a:rPr lang="en" sz="1600">
                <a:solidFill>
                  <a:srgbClr val="000000"/>
                </a:solidFill>
              </a:rPr>
              <a:t> Scala allows  to define functions within functions, giving inner functions access to variables from the outer function’s scope.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Example: def outer(x: Int): Int = {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def inner(y: Int): Int = x + y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inner(10)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}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729775" y="47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</a:t>
            </a:r>
            <a:endParaRPr b="1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28475" y="1259200"/>
            <a:ext cx="79083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In Scala, the data types are similar to Java in terms of length and storage. 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All data types are objects, even what are considered primitive types in other languages</a:t>
            </a:r>
            <a:r>
              <a:rPr lang="en" sz="1600"/>
              <a:t> (like Int, Boolean, and Double).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Unit</a:t>
            </a:r>
            <a:r>
              <a:rPr lang="en" sz="1600">
                <a:solidFill>
                  <a:srgbClr val="000000"/>
                </a:solidFill>
              </a:rPr>
              <a:t> is similar to void in other languages. It's used when a function doesn't return a meaningful value.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Example: def printHello(): Unit = println("Hello")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Option</a:t>
            </a:r>
            <a:r>
              <a:rPr lang="en" sz="1600"/>
              <a:t> type is used to represent optional values. It can either be Some(value) or None to handle absence of values safely.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 : val someVal: Option[Int] = Some(5)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val noneVal: Option[Int] = None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688725" y="37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33"/>
              <a:t>DATA TYPES</a:t>
            </a:r>
            <a:endParaRPr b="1"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70500" y="1012575"/>
            <a:ext cx="83430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Nothing</a:t>
            </a:r>
            <a:r>
              <a:rPr lang="en" sz="1600"/>
              <a:t> is a subtype of all types and represents an absence of value, often used for methods that never return (e.g., throw).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Example: def infiniteLoop(): Nothing = throw new Exception("Never returns")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Any</a:t>
            </a:r>
            <a:r>
              <a:rPr lang="en" sz="1600">
                <a:solidFill>
                  <a:srgbClr val="000000"/>
                </a:solidFill>
              </a:rPr>
              <a:t> is the supertype of all types, while </a:t>
            </a:r>
            <a:r>
              <a:rPr b="1" lang="en" sz="1600">
                <a:solidFill>
                  <a:srgbClr val="000000"/>
                </a:solidFill>
              </a:rPr>
              <a:t>AnyRef</a:t>
            </a:r>
            <a:r>
              <a:rPr lang="en" sz="1600">
                <a:solidFill>
                  <a:srgbClr val="000000"/>
                </a:solidFill>
              </a:rPr>
              <a:t> is the supertype of all reference types.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 : val anyValue: Any = 42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val </a:t>
            </a:r>
            <a:r>
              <a:rPr lang="en" sz="1600">
                <a:solidFill>
                  <a:srgbClr val="000000"/>
                </a:solidFill>
              </a:rPr>
              <a:t>anyRefValue</a:t>
            </a:r>
            <a:r>
              <a:rPr lang="en" sz="1600">
                <a:solidFill>
                  <a:srgbClr val="000000"/>
                </a:solidFill>
              </a:rPr>
              <a:t>: AnyRef = "Hello"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Case classes</a:t>
            </a:r>
            <a:r>
              <a:rPr lang="en" sz="1600"/>
              <a:t> in Scala are special types of classes that come with built-in features like immutability, pattern matching, and auto-generated methods (toString, equals, hashCode)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Example: case class Person(name: String, age: Int)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val person = Person("Alice", 30)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</a:t>
            </a:r>
            <a:r>
              <a:rPr lang="en" sz="1600">
                <a:solidFill>
                  <a:srgbClr val="000000"/>
                </a:solidFill>
              </a:rPr>
              <a:t>println</a:t>
            </a:r>
            <a:r>
              <a:rPr lang="en" sz="1600">
                <a:solidFill>
                  <a:srgbClr val="000000"/>
                </a:solidFill>
              </a:rPr>
              <a:t>(person.name)  // Outputs: Alice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757575"/>
            <a:ext cx="75057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EXPRESSIONS</a:t>
            </a:r>
            <a:endParaRPr b="1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444250"/>
            <a:ext cx="75057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Expressions are the main components of a Scala program that evaluate to a value.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Expressions exist at compile-time for type checking, but they evaluate to values at run-time.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Example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val x = 2                  // x is an expression that evaluates to the value 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value is information stored in the computer’s memory. It exists at run-time.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Types Of Expression: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a)Literal Expression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b)Compound Expression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