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5"/>
  </p:notesMasterIdLst>
  <p:sldIdLst>
    <p:sldId id="281" r:id="rId2"/>
    <p:sldId id="256" r:id="rId3"/>
    <p:sldId id="268" r:id="rId4"/>
    <p:sldId id="266" r:id="rId5"/>
    <p:sldId id="269" r:id="rId6"/>
    <p:sldId id="270" r:id="rId7"/>
    <p:sldId id="271" r:id="rId8"/>
    <p:sldId id="260" r:id="rId9"/>
    <p:sldId id="261" r:id="rId10"/>
    <p:sldId id="262" r:id="rId11"/>
    <p:sldId id="263" r:id="rId12"/>
    <p:sldId id="264" r:id="rId13"/>
    <p:sldId id="265" r:id="rId14"/>
    <p:sldId id="272" r:id="rId15"/>
    <p:sldId id="273" r:id="rId16"/>
    <p:sldId id="274" r:id="rId17"/>
    <p:sldId id="275" r:id="rId18"/>
    <p:sldId id="276" r:id="rId19"/>
    <p:sldId id="277" r:id="rId20"/>
    <p:sldId id="278" r:id="rId21"/>
    <p:sldId id="279" r:id="rId22"/>
    <p:sldId id="280" r:id="rId23"/>
    <p:sldId id="267" r:id="rId2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5EEC3C"/>
    <a:srgbClr val="9EFF29"/>
    <a:srgbClr val="A4660C"/>
    <a:srgbClr val="952F69"/>
    <a:srgbClr val="FF856D"/>
    <a:srgbClr val="FF2549"/>
    <a:srgbClr val="003635"/>
    <a:srgbClr val="005856"/>
    <a:srgbClr val="007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035"/>
    <p:restoredTop sz="94608"/>
  </p:normalViewPr>
  <p:slideViewPr>
    <p:cSldViewPr snapToGrid="0">
      <p:cViewPr>
        <p:scale>
          <a:sx n="82" d="100"/>
          <a:sy n="82" d="100"/>
        </p:scale>
        <p:origin x="116" y="-27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5960" y="2949677"/>
            <a:ext cx="8048717" cy="1637071"/>
          </a:xfrm>
          <a:noFill/>
          <a:effectLst>
            <a:outerShdw blurRad="50800" dist="38100" dir="2700000" algn="tl" rotWithShape="0">
              <a:prstClr val="black">
                <a:alpha val="40000"/>
              </a:prstClr>
            </a:outerShdw>
          </a:effectLst>
        </p:spPr>
        <p:txBody>
          <a:bodyPr>
            <a:normAutofit/>
          </a:bodyPr>
          <a:lstStyle>
            <a:lvl1pPr algn="r">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67583" y="1998415"/>
            <a:ext cx="7975483" cy="685791"/>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3713" y="194838"/>
            <a:ext cx="8246070" cy="763526"/>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26843" y="1275735"/>
            <a:ext cx="8246070" cy="3262122"/>
          </a:xfrm>
        </p:spPr>
        <p:txBody>
          <a:bodyPr/>
          <a:lstStyle>
            <a:lvl1pPr algn="l">
              <a:defRPr sz="2800">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25500" y="605639"/>
            <a:ext cx="6461299" cy="725349"/>
          </a:xfrm>
        </p:spPr>
        <p:txBody>
          <a:bodyPr>
            <a:normAutofit/>
          </a:bodyPr>
          <a:lstStyle>
            <a:lvl1pPr algn="l">
              <a:defRPr sz="360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225500" y="1519084"/>
            <a:ext cx="6461299" cy="3221032"/>
          </a:xfrm>
        </p:spPr>
        <p:txBody>
          <a:bodyPr/>
          <a:lstStyle>
            <a:lvl1pPr>
              <a:defRPr sz="28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2693" y="220024"/>
            <a:ext cx="8093365" cy="763525"/>
          </a:xfrm>
        </p:spPr>
        <p:txBody>
          <a:bodyPr>
            <a:normAutofit/>
          </a:bodyPr>
          <a:lstStyle>
            <a:lvl1pPr algn="r">
              <a:defRPr sz="3600" baseline="0">
                <a:solidFill>
                  <a:schemeClr val="bg1"/>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552291"/>
            <a:ext cx="4040188"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024688"/>
            <a:ext cx="4040188"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552291"/>
            <a:ext cx="4041775" cy="479822"/>
          </a:xfrm>
        </p:spPr>
        <p:txBody>
          <a:bodyPr anchor="b"/>
          <a:lstStyle>
            <a:lvl1pPr marL="0" indent="0" algn="ctr">
              <a:buNone/>
              <a:defRPr sz="24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024688"/>
            <a:ext cx="4041775" cy="2276294"/>
          </a:xfrm>
        </p:spPr>
        <p:txBody>
          <a:bodyPr/>
          <a:lstStyle>
            <a:lvl1pPr algn="ctr">
              <a:defRPr sz="2400">
                <a:solidFill>
                  <a:schemeClr val="tx1"/>
                </a:solidFill>
              </a:defRPr>
            </a:lvl1pPr>
            <a:lvl2pPr algn="ctr">
              <a:defRPr sz="2000">
                <a:solidFill>
                  <a:schemeClr val="tx1"/>
                </a:solidFill>
              </a:defRPr>
            </a:lvl2pPr>
            <a:lvl3pPr algn="ctr">
              <a:defRPr sz="1800">
                <a:solidFill>
                  <a:schemeClr val="tx1"/>
                </a:solidFill>
              </a:defRPr>
            </a:lvl3pPr>
            <a:lvl4pPr algn="ctr">
              <a:defRPr sz="1600">
                <a:solidFill>
                  <a:schemeClr val="tx1"/>
                </a:solidFill>
              </a:defRPr>
            </a:lvl4pPr>
            <a:lvl5pPr algn="ctr">
              <a:defRPr sz="1600">
                <a:solidFill>
                  <a:schemeClr val="tx1"/>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4/4/2024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F05EE-5BEC-6C97-13FE-FA9579010A1C}"/>
              </a:ext>
            </a:extLst>
          </p:cNvPr>
          <p:cNvSpPr>
            <a:spLocks noGrp="1"/>
          </p:cNvSpPr>
          <p:nvPr>
            <p:ph type="title"/>
          </p:nvPr>
        </p:nvSpPr>
        <p:spPr>
          <a:xfrm>
            <a:off x="973393" y="605641"/>
            <a:ext cx="8524567" cy="647973"/>
          </a:xfrm>
        </p:spPr>
        <p:txBody>
          <a:bodyPr>
            <a:noAutofit/>
          </a:bodyPr>
          <a:lstStyle/>
          <a:p>
            <a:r>
              <a:rPr lang="en-IN" altLang="en-US" sz="20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itchFamily="18" charset="0"/>
              </a:rPr>
              <a:t>EARLIER DETECTION OF PARKINSON’S DISEASE FROM BRAIN MRI IMAGE USING DEEP LEARNING TECHNIQUIES</a:t>
            </a:r>
            <a:endParaRPr lang="en-US" sz="2000" dirty="0"/>
          </a:p>
        </p:txBody>
      </p:sp>
      <p:pic>
        <p:nvPicPr>
          <p:cNvPr id="4" name="Picture 2">
            <a:extLst>
              <a:ext uri="{FF2B5EF4-FFF2-40B4-BE49-F238E27FC236}">
                <a16:creationId xmlns:a16="http://schemas.microsoft.com/office/drawing/2014/main" id="{A943C194-41BD-0C88-9916-35A562786B1B}"/>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718102" y="1409521"/>
            <a:ext cx="3036659" cy="168703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B9E2BE2-F0F5-1FD0-AAF4-7C6EF60498E8}"/>
              </a:ext>
            </a:extLst>
          </p:cNvPr>
          <p:cNvSpPr txBox="1"/>
          <p:nvPr/>
        </p:nvSpPr>
        <p:spPr>
          <a:xfrm>
            <a:off x="2190136" y="3252462"/>
            <a:ext cx="6806380" cy="1200329"/>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Guided By                                                 Presented By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Dr. A Anny Leema                     </a:t>
            </a:r>
            <a:r>
              <a:rPr lang="en-IN" sz="1800" kern="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 Keerthi Reddy</a:t>
            </a:r>
            <a:r>
              <a:rPr lang="en-IN" dirty="0">
                <a:effectLst/>
                <a:latin typeface="Times New Roman" panose="02020603050405020304" pitchFamily="18" charset="0"/>
                <a:cs typeface="Times New Roman" panose="02020603050405020304" pitchFamily="18" charset="0"/>
              </a:rPr>
              <a:t> - 20BBS0023</a:t>
            </a:r>
          </a:p>
          <a:p>
            <a:r>
              <a:rPr lang="en-IN" dirty="0">
                <a:latin typeface="Times New Roman" panose="02020603050405020304" pitchFamily="18" charset="0"/>
                <a:cs typeface="Times New Roman" panose="02020603050405020304" pitchFamily="18" charset="0"/>
              </a:rPr>
              <a:t>                                                Anshu Reddy Ashanna -  20BBS0141</a:t>
            </a:r>
          </a:p>
        </p:txBody>
      </p:sp>
    </p:spTree>
    <p:extLst>
      <p:ext uri="{BB962C8B-B14F-4D97-AF65-F5344CB8AC3E}">
        <p14:creationId xmlns:p14="http://schemas.microsoft.com/office/powerpoint/2010/main" val="3030998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13934-7CC9-B630-2799-45CAE9A361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791351-8051-36A1-377D-0555088E37DD}"/>
              </a:ext>
            </a:extLst>
          </p:cNvPr>
          <p:cNvSpPr>
            <a:spLocks noGrp="1"/>
          </p:cNvSpPr>
          <p:nvPr>
            <p:ph type="title"/>
          </p:nvPr>
        </p:nvSpPr>
        <p:spPr/>
        <p:txBody>
          <a:bodyPr/>
          <a:lstStyle/>
          <a:p>
            <a:r>
              <a:rPr lang="en-US" dirty="0"/>
              <a:t>MODULES DESCRIPTION</a:t>
            </a:r>
            <a:endParaRPr lang="en-IN" dirty="0"/>
          </a:p>
        </p:txBody>
      </p:sp>
      <p:sp>
        <p:nvSpPr>
          <p:cNvPr id="3" name="Content Placeholder 2">
            <a:extLst>
              <a:ext uri="{FF2B5EF4-FFF2-40B4-BE49-F238E27FC236}">
                <a16:creationId xmlns:a16="http://schemas.microsoft.com/office/drawing/2014/main" id="{EFDDE28A-A722-B014-4B6C-FBD49EF084D0}"/>
              </a:ext>
            </a:extLst>
          </p:cNvPr>
          <p:cNvSpPr>
            <a:spLocks noGrp="1"/>
          </p:cNvSpPr>
          <p:nvPr>
            <p:ph idx="1"/>
          </p:nvPr>
        </p:nvSpPr>
        <p:spPr/>
        <p:txBody>
          <a:bodyPr>
            <a:normAutofit fontScale="70000" lnSpcReduction="20000"/>
          </a:bodyPr>
          <a:lstStyle/>
          <a:p>
            <a:pPr algn="just">
              <a:lnSpc>
                <a:spcPct val="150000"/>
              </a:lnSpc>
            </a:pPr>
            <a:r>
              <a:rPr lang="en-US" altLang="en-US" sz="1600" b="1" dirty="0">
                <a:latin typeface="Times New Roman" panose="02020603050405020304" pitchFamily="18" charset="0"/>
                <a:cs typeface="Times New Roman" panose="02020603050405020304" pitchFamily="18" charset="0"/>
              </a:rPr>
              <a:t>PREPROCESSING:</a:t>
            </a:r>
          </a:p>
          <a:p>
            <a:pPr lvl="1" algn="just">
              <a:lnSpc>
                <a:spcPct val="150000"/>
              </a:lnSpc>
            </a:pPr>
            <a:r>
              <a:rPr lang="en-US" sz="1600" dirty="0">
                <a:effectLst/>
                <a:latin typeface="Times New Roman" panose="02020603050405020304" pitchFamily="18" charset="0"/>
                <a:cs typeface="Times New Roman" panose="02020603050405020304" pitchFamily="18" charset="0"/>
              </a:rPr>
              <a:t>Preprocessing in image processing refers to the set of operations that are performed on an image before it is analyzed or processed further. </a:t>
            </a:r>
          </a:p>
          <a:p>
            <a:pPr lvl="1" algn="just">
              <a:lnSpc>
                <a:spcPct val="150000"/>
              </a:lnSpc>
            </a:pPr>
            <a:r>
              <a:rPr lang="en-US" sz="1600" dirty="0">
                <a:effectLst/>
                <a:latin typeface="Times New Roman" panose="02020603050405020304" pitchFamily="18" charset="0"/>
                <a:cs typeface="Times New Roman" panose="02020603050405020304" pitchFamily="18" charset="0"/>
              </a:rPr>
              <a:t>The goal of preprocessing is to enhance the image quality and to make it easier to extract meaningful information from the image. </a:t>
            </a:r>
          </a:p>
          <a:p>
            <a:pPr lvl="1" algn="just">
              <a:lnSpc>
                <a:spcPct val="150000"/>
              </a:lnSpc>
            </a:pPr>
            <a:r>
              <a:rPr lang="en-US" sz="1600" dirty="0">
                <a:effectLst/>
                <a:latin typeface="Times New Roman" panose="02020603050405020304" pitchFamily="18" charset="0"/>
                <a:cs typeface="Times New Roman" panose="02020603050405020304" pitchFamily="18" charset="0"/>
              </a:rPr>
              <a:t>Image resizing refers to the process of changing the size of an image, either by increasing or decreasing its dimensions. Image resizing is an important step in image preprocessing, as it can be used to adjust the size of an image to fit specific requirements or to make it easier to process and analyze.</a:t>
            </a:r>
            <a:endParaRPr lang="en-US" sz="1600" dirty="0">
              <a:latin typeface="Times New Roman" panose="02020603050405020304" pitchFamily="18" charset="0"/>
              <a:cs typeface="Times New Roman" panose="02020603050405020304" pitchFamily="18" charset="0"/>
            </a:endParaRPr>
          </a:p>
          <a:p>
            <a:pPr lvl="1" algn="just">
              <a:lnSpc>
                <a:spcPct val="150000"/>
              </a:lnSpc>
            </a:pPr>
            <a:r>
              <a:rPr lang="en-US" altLang="en-US" sz="1600" dirty="0">
                <a:latin typeface="Times New Roman" panose="02020603050405020304" pitchFamily="18" charset="0"/>
                <a:cs typeface="Times New Roman" panose="02020603050405020304" pitchFamily="18" charset="0"/>
              </a:rPr>
              <a:t>And then remove the noises using median filtering algorithm</a:t>
            </a:r>
          </a:p>
          <a:p>
            <a:pPr lvl="1" algn="just">
              <a:lnSpc>
                <a:spcPct val="150000"/>
              </a:lnSpc>
            </a:pPr>
            <a:r>
              <a:rPr lang="en-US" sz="1600" dirty="0">
                <a:effectLst/>
                <a:latin typeface="Times New Roman" panose="02020603050405020304" pitchFamily="18" charset="0"/>
                <a:cs typeface="Times New Roman" panose="02020603050405020304" pitchFamily="18" charset="0"/>
              </a:rPr>
              <a:t>Median filtering is a technique used for removing noise from images. It works by replacing each pixel in the image with the median value of the surrounding pixels in a local neighborhood. </a:t>
            </a:r>
            <a:endParaRPr lang="en-US" altLang="en-US" sz="1600" dirty="0">
              <a:latin typeface="Times New Roman" panose="02020603050405020304" pitchFamily="18" charset="0"/>
              <a:cs typeface="Times New Roman" panose="02020603050405020304" pitchFamily="18" charset="0"/>
            </a:endParaRPr>
          </a:p>
          <a:p>
            <a:endParaRPr lang="en-IN" dirty="0"/>
          </a:p>
          <a:p>
            <a:pPr algn="just">
              <a:lnSpc>
                <a:spcPct val="150000"/>
              </a:lnSpc>
            </a:pP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443697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57C59-6AFC-BA65-68B6-1FAF74C623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90F469-64EF-7EDB-498E-972F3CAFAC33}"/>
              </a:ext>
            </a:extLst>
          </p:cNvPr>
          <p:cNvSpPr>
            <a:spLocks noGrp="1"/>
          </p:cNvSpPr>
          <p:nvPr>
            <p:ph type="title"/>
          </p:nvPr>
        </p:nvSpPr>
        <p:spPr/>
        <p:txBody>
          <a:bodyPr/>
          <a:lstStyle/>
          <a:p>
            <a:r>
              <a:rPr lang="en-US" dirty="0"/>
              <a:t>MODULES DESCRIPTION</a:t>
            </a:r>
            <a:endParaRPr lang="en-IN" dirty="0"/>
          </a:p>
        </p:txBody>
      </p:sp>
      <p:sp>
        <p:nvSpPr>
          <p:cNvPr id="3" name="Content Placeholder 2">
            <a:extLst>
              <a:ext uri="{FF2B5EF4-FFF2-40B4-BE49-F238E27FC236}">
                <a16:creationId xmlns:a16="http://schemas.microsoft.com/office/drawing/2014/main" id="{65925836-D2F9-0C5D-B0C7-6A685D02B1A3}"/>
              </a:ext>
            </a:extLst>
          </p:cNvPr>
          <p:cNvSpPr>
            <a:spLocks noGrp="1"/>
          </p:cNvSpPr>
          <p:nvPr>
            <p:ph idx="1"/>
          </p:nvPr>
        </p:nvSpPr>
        <p:spPr/>
        <p:txBody>
          <a:bodyPr>
            <a:normAutofit fontScale="70000" lnSpcReduction="20000"/>
          </a:bodyPr>
          <a:lstStyle/>
          <a:p>
            <a:pPr algn="just">
              <a:lnSpc>
                <a:spcPct val="150000"/>
              </a:lnSpc>
            </a:pPr>
            <a:r>
              <a:rPr lang="en-US" altLang="en-US" sz="2000" b="1" dirty="0">
                <a:latin typeface="Times New Roman" panose="02020603050405020304" pitchFamily="18" charset="0"/>
                <a:cs typeface="Times New Roman" panose="02020603050405020304" pitchFamily="18" charset="0"/>
              </a:rPr>
              <a:t>FEATURES EXTRACTION</a:t>
            </a:r>
          </a:p>
          <a:p>
            <a:pPr lvl="1" algn="just">
              <a:lnSpc>
                <a:spcPct val="150000"/>
              </a:lnSpc>
            </a:pPr>
            <a:r>
              <a:rPr lang="en-US" sz="2000" b="0" i="0" dirty="0">
                <a:effectLst/>
                <a:latin typeface="Times New Roman" panose="02020603050405020304" pitchFamily="18" charset="0"/>
                <a:cs typeface="Times New Roman" panose="02020603050405020304" pitchFamily="18" charset="0"/>
              </a:rPr>
              <a:t>Feature extraction in images refers to the process of identifying and extracting meaningful information or characteristics from an image. The extracted features can be used to represent the image in a compact and descriptive manner, and they can be used as inputs to machine learning algorithms for image classification, segmentation, and other tasks.</a:t>
            </a:r>
            <a:endParaRPr lang="en-US" sz="2000" b="1" i="0" dirty="0">
              <a:effectLst/>
              <a:latin typeface="Times New Roman" panose="02020603050405020304" pitchFamily="18" charset="0"/>
              <a:cs typeface="Times New Roman" panose="02020603050405020304" pitchFamily="18" charset="0"/>
            </a:endParaRPr>
          </a:p>
          <a:p>
            <a:pPr lvl="1" algn="just">
              <a:lnSpc>
                <a:spcPct val="150000"/>
              </a:lnSpc>
            </a:pPr>
            <a:r>
              <a:rPr lang="en-US" sz="2000" b="0" i="0" dirty="0">
                <a:effectLst/>
                <a:latin typeface="Times New Roman" panose="02020603050405020304" pitchFamily="18" charset="0"/>
                <a:cs typeface="Times New Roman" panose="02020603050405020304" pitchFamily="18" charset="0"/>
              </a:rPr>
              <a:t>Image descriptors are a type of feature representation that captures the shape, texture, and/or color information of an image or image region.</a:t>
            </a:r>
            <a:endParaRPr lang="en-US" altLang="en-US" sz="2000" dirty="0">
              <a:latin typeface="Times New Roman" panose="02020603050405020304" pitchFamily="18" charset="0"/>
              <a:cs typeface="Times New Roman" panose="02020603050405020304" pitchFamily="18" charset="0"/>
            </a:endParaRPr>
          </a:p>
          <a:p>
            <a:pPr algn="just">
              <a:lnSpc>
                <a:spcPct val="150000"/>
              </a:lnSpc>
            </a:pP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576834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39B1E-4D1C-28A2-D841-025BC7440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6768CA-C5A7-C696-ECAC-C5DD8387C16A}"/>
              </a:ext>
            </a:extLst>
          </p:cNvPr>
          <p:cNvSpPr>
            <a:spLocks noGrp="1"/>
          </p:cNvSpPr>
          <p:nvPr>
            <p:ph type="title"/>
          </p:nvPr>
        </p:nvSpPr>
        <p:spPr/>
        <p:txBody>
          <a:bodyPr/>
          <a:lstStyle/>
          <a:p>
            <a:r>
              <a:rPr lang="en-US" dirty="0"/>
              <a:t>MODULES DESCRIPTION</a:t>
            </a:r>
            <a:endParaRPr lang="en-IN" dirty="0"/>
          </a:p>
        </p:txBody>
      </p:sp>
      <p:sp>
        <p:nvSpPr>
          <p:cNvPr id="3" name="Content Placeholder 2">
            <a:extLst>
              <a:ext uri="{FF2B5EF4-FFF2-40B4-BE49-F238E27FC236}">
                <a16:creationId xmlns:a16="http://schemas.microsoft.com/office/drawing/2014/main" id="{69BCCF2C-8182-BA76-7101-8D49AE2E0EC2}"/>
              </a:ext>
            </a:extLst>
          </p:cNvPr>
          <p:cNvSpPr>
            <a:spLocks noGrp="1"/>
          </p:cNvSpPr>
          <p:nvPr>
            <p:ph idx="1"/>
          </p:nvPr>
        </p:nvSpPr>
        <p:spPr/>
        <p:txBody>
          <a:bodyPr>
            <a:normAutofit fontScale="62500" lnSpcReduction="20000"/>
          </a:bodyPr>
          <a:lstStyle/>
          <a:p>
            <a:pPr algn="just">
              <a:lnSpc>
                <a:spcPct val="150000"/>
              </a:lnSpc>
            </a:pPr>
            <a:r>
              <a:rPr lang="en-IN" sz="2000" b="1" dirty="0">
                <a:latin typeface="Times New Roman" panose="02020603050405020304" pitchFamily="18" charset="0"/>
                <a:cs typeface="Times New Roman" pitchFamily="18" charset="0"/>
              </a:rPr>
              <a:t>MODEL TRAINING</a:t>
            </a:r>
          </a:p>
          <a:p>
            <a:pPr lvl="1" algn="just">
              <a:lnSpc>
                <a:spcPct val="150000"/>
              </a:lnSpc>
            </a:pPr>
            <a:r>
              <a:rPr lang="en-US" sz="2000" b="0" i="0" dirty="0">
                <a:effectLst/>
                <a:latin typeface="Times New Roman" panose="02020603050405020304" pitchFamily="18" charset="0"/>
                <a:cs typeface="Times New Roman" panose="02020603050405020304" pitchFamily="18" charset="0"/>
              </a:rPr>
              <a:t>Model training in classification is an important step in many computer vision and medical imaging applications, where accurate and efficient classifiers are crucial for making accurate predictions and decisions.</a:t>
            </a:r>
          </a:p>
          <a:p>
            <a:pPr lvl="1" algn="just">
              <a:lnSpc>
                <a:spcPct val="150000"/>
              </a:lnSpc>
            </a:pPr>
            <a:r>
              <a:rPr lang="en-US" sz="2000" b="0" i="0" dirty="0">
                <a:effectLst/>
                <a:latin typeface="Times New Roman" panose="02020603050405020304" pitchFamily="18" charset="0"/>
                <a:cs typeface="Times New Roman" panose="02020603050405020304" pitchFamily="18" charset="0"/>
              </a:rPr>
              <a:t>Model training in classification refers to the process of learning a classifier from labeled training data. </a:t>
            </a:r>
          </a:p>
          <a:p>
            <a:pPr lvl="1" algn="just">
              <a:lnSpc>
                <a:spcPct val="150000"/>
              </a:lnSpc>
            </a:pPr>
            <a:r>
              <a:rPr lang="en-US" sz="2000" b="0" i="0" dirty="0">
                <a:effectLst/>
                <a:latin typeface="Times New Roman" panose="02020603050405020304" pitchFamily="18" charset="0"/>
                <a:cs typeface="Times New Roman" panose="02020603050405020304" pitchFamily="18" charset="0"/>
              </a:rPr>
              <a:t>The goal of model training is to learn a mapping from the input features to the corresponding class labels, so that the classifier can be used to predict the class label of new, unseen data.</a:t>
            </a:r>
          </a:p>
          <a:p>
            <a:pPr lvl="1" algn="just">
              <a:lnSpc>
                <a:spcPct val="150000"/>
              </a:lnSpc>
            </a:pPr>
            <a:r>
              <a:rPr lang="en-US" sz="2000" dirty="0">
                <a:latin typeface="Times New Roman" panose="02020603050405020304" pitchFamily="18" charset="0"/>
                <a:cs typeface="Times New Roman" panose="02020603050405020304" pitchFamily="18" charset="0"/>
              </a:rPr>
              <a:t>In this module using Convolutional neural network algorithm to classify the pixels</a:t>
            </a:r>
            <a:endParaRPr lang="en-IN" sz="2000" b="1"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4265954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4ECA2-4378-1153-4763-6849E4C53C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199A91-8B18-4A2C-5B64-697FA4A96CB1}"/>
              </a:ext>
            </a:extLst>
          </p:cNvPr>
          <p:cNvSpPr>
            <a:spLocks noGrp="1"/>
          </p:cNvSpPr>
          <p:nvPr>
            <p:ph type="title"/>
          </p:nvPr>
        </p:nvSpPr>
        <p:spPr/>
        <p:txBody>
          <a:bodyPr/>
          <a:lstStyle/>
          <a:p>
            <a:r>
              <a:rPr lang="en-US" dirty="0"/>
              <a:t>MODULES DESCRIPTION</a:t>
            </a:r>
            <a:endParaRPr lang="en-IN" dirty="0"/>
          </a:p>
        </p:txBody>
      </p:sp>
      <p:sp>
        <p:nvSpPr>
          <p:cNvPr id="3" name="Content Placeholder 2">
            <a:extLst>
              <a:ext uri="{FF2B5EF4-FFF2-40B4-BE49-F238E27FC236}">
                <a16:creationId xmlns:a16="http://schemas.microsoft.com/office/drawing/2014/main" id="{0AB415E5-057B-4F39-7BEF-D9127E329221}"/>
              </a:ext>
            </a:extLst>
          </p:cNvPr>
          <p:cNvSpPr>
            <a:spLocks noGrp="1"/>
          </p:cNvSpPr>
          <p:nvPr>
            <p:ph idx="1"/>
          </p:nvPr>
        </p:nvSpPr>
        <p:spPr/>
        <p:txBody>
          <a:bodyPr>
            <a:normAutofit fontScale="70000" lnSpcReduction="20000"/>
          </a:bodyPr>
          <a:lstStyle/>
          <a:p>
            <a:pPr algn="just">
              <a:lnSpc>
                <a:spcPct val="150000"/>
              </a:lnSpc>
            </a:pPr>
            <a:r>
              <a:rPr lang="en-IN" sz="2800" b="1" dirty="0">
                <a:latin typeface="Times New Roman" panose="02020603050405020304" pitchFamily="18" charset="0"/>
                <a:cs typeface="Times New Roman" pitchFamily="18" charset="0"/>
              </a:rPr>
              <a:t>DISEASE CLASSIFICATION</a:t>
            </a:r>
          </a:p>
          <a:p>
            <a:pPr lvl="1" algn="just">
              <a:lnSpc>
                <a:spcPct val="150000"/>
              </a:lnSpc>
            </a:pPr>
            <a:r>
              <a:rPr lang="en-US" sz="2400" b="0" i="0" dirty="0">
                <a:effectLst/>
                <a:latin typeface="Times New Roman" panose="02020603050405020304" pitchFamily="18" charset="0"/>
                <a:cs typeface="Times New Roman" panose="02020603050405020304" pitchFamily="18" charset="0"/>
              </a:rPr>
              <a:t>Disease classification refers to the process of categorizing diseases into specific groups based on their features</a:t>
            </a:r>
          </a:p>
          <a:p>
            <a:pPr lvl="1" algn="just">
              <a:lnSpc>
                <a:spcPct val="150000"/>
              </a:lnSpc>
            </a:pPr>
            <a:r>
              <a:rPr lang="en-US" sz="2400" dirty="0">
                <a:latin typeface="Times New Roman" panose="02020603050405020304" pitchFamily="18" charset="0"/>
                <a:cs typeface="Times New Roman" panose="02020603050405020304" pitchFamily="18" charset="0"/>
              </a:rPr>
              <a:t>In this module, disease can be classified as Parkinson disease or not</a:t>
            </a:r>
          </a:p>
          <a:p>
            <a:pPr lvl="1" algn="just">
              <a:lnSpc>
                <a:spcPct val="150000"/>
              </a:lnSpc>
            </a:pPr>
            <a:r>
              <a:rPr lang="en-US" sz="2400" dirty="0">
                <a:latin typeface="Times New Roman" panose="02020603050405020304" pitchFamily="18" charset="0"/>
                <a:cs typeface="Times New Roman" panose="02020603050405020304" pitchFamily="18" charset="0"/>
              </a:rPr>
              <a:t>After that provide the precaution details about predicted disease</a:t>
            </a:r>
            <a:endParaRPr lang="en-IN" sz="24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204180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8705-E5CF-C142-1B8F-1A5F6122F41B}"/>
              </a:ext>
            </a:extLst>
          </p:cNvPr>
          <p:cNvSpPr>
            <a:spLocks noGrp="1"/>
          </p:cNvSpPr>
          <p:nvPr>
            <p:ph type="title"/>
          </p:nvPr>
        </p:nvSpPr>
        <p:spPr/>
        <p:txBody>
          <a:bodyPr/>
          <a:lstStyle/>
          <a:p>
            <a:r>
              <a:rPr lang="en-US" dirty="0"/>
              <a:t>IMPLEMENTATION</a:t>
            </a:r>
            <a:endParaRPr lang="en-IN" dirty="0"/>
          </a:p>
        </p:txBody>
      </p:sp>
      <p:pic>
        <p:nvPicPr>
          <p:cNvPr id="4" name="Content Placeholder 3">
            <a:extLst>
              <a:ext uri="{FF2B5EF4-FFF2-40B4-BE49-F238E27FC236}">
                <a16:creationId xmlns:a16="http://schemas.microsoft.com/office/drawing/2014/main" id="{97F9A037-1371-F73C-0872-FA2D2EFCCE09}"/>
              </a:ext>
            </a:extLst>
          </p:cNvPr>
          <p:cNvPicPr>
            <a:picLocks noGrp="1" noChangeAspect="1"/>
          </p:cNvPicPr>
          <p:nvPr>
            <p:ph idx="1"/>
          </p:nvPr>
        </p:nvPicPr>
        <p:blipFill rotWithShape="1">
          <a:blip r:embed="rId2"/>
          <a:srcRect b="5641"/>
          <a:stretch/>
        </p:blipFill>
        <p:spPr bwMode="auto">
          <a:xfrm>
            <a:off x="2421928" y="1519238"/>
            <a:ext cx="6068618" cy="32210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48202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8705-E5CF-C142-1B8F-1A5F6122F41B}"/>
              </a:ext>
            </a:extLst>
          </p:cNvPr>
          <p:cNvSpPr>
            <a:spLocks noGrp="1"/>
          </p:cNvSpPr>
          <p:nvPr>
            <p:ph type="title"/>
          </p:nvPr>
        </p:nvSpPr>
        <p:spPr>
          <a:xfrm>
            <a:off x="1622854" y="605640"/>
            <a:ext cx="7063945" cy="522944"/>
          </a:xfrm>
        </p:spPr>
        <p:txBody>
          <a:bodyPr>
            <a:normAutofit fontScale="90000"/>
          </a:bodyPr>
          <a:lstStyle/>
          <a:p>
            <a:pPr algn="ctr"/>
            <a:r>
              <a:rPr lang="en-US" dirty="0"/>
              <a:t>IMPLEMENTATION- TRAINING ACCURACY</a:t>
            </a:r>
            <a:endParaRPr lang="en-IN" dirty="0"/>
          </a:p>
        </p:txBody>
      </p:sp>
      <p:pic>
        <p:nvPicPr>
          <p:cNvPr id="6" name="Content Placeholder 5">
            <a:extLst>
              <a:ext uri="{FF2B5EF4-FFF2-40B4-BE49-F238E27FC236}">
                <a16:creationId xmlns:a16="http://schemas.microsoft.com/office/drawing/2014/main" id="{54061960-6954-A00A-51D4-88139E0A463E}"/>
              </a:ext>
            </a:extLst>
          </p:cNvPr>
          <p:cNvPicPr>
            <a:picLocks noGrp="1" noChangeAspect="1"/>
          </p:cNvPicPr>
          <p:nvPr>
            <p:ph idx="1"/>
          </p:nvPr>
        </p:nvPicPr>
        <p:blipFill>
          <a:blip r:embed="rId2"/>
          <a:srcRect/>
          <a:stretch>
            <a:fillRect/>
          </a:stretch>
        </p:blipFill>
        <p:spPr bwMode="auto">
          <a:xfrm>
            <a:off x="2411886" y="1642806"/>
            <a:ext cx="6089563" cy="3221037"/>
          </a:xfrm>
          <a:prstGeom prst="rect">
            <a:avLst/>
          </a:prstGeom>
          <a:noFill/>
          <a:ln w="9525">
            <a:noFill/>
            <a:miter lim="800000"/>
            <a:headEnd/>
            <a:tailEnd/>
          </a:ln>
        </p:spPr>
      </p:pic>
    </p:spTree>
    <p:extLst>
      <p:ext uri="{BB962C8B-B14F-4D97-AF65-F5344CB8AC3E}">
        <p14:creationId xmlns:p14="http://schemas.microsoft.com/office/powerpoint/2010/main" val="2377390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A8705-E5CF-C142-1B8F-1A5F6122F41B}"/>
              </a:ext>
            </a:extLst>
          </p:cNvPr>
          <p:cNvSpPr>
            <a:spLocks noGrp="1"/>
          </p:cNvSpPr>
          <p:nvPr>
            <p:ph type="title"/>
          </p:nvPr>
        </p:nvSpPr>
        <p:spPr/>
        <p:txBody>
          <a:bodyPr>
            <a:normAutofit fontScale="90000"/>
          </a:bodyPr>
          <a:lstStyle/>
          <a:p>
            <a:r>
              <a:rPr lang="en-US" dirty="0"/>
              <a:t>IMPLEMENTATION – TRAINING LOSS</a:t>
            </a:r>
            <a:endParaRPr lang="en-IN" dirty="0"/>
          </a:p>
        </p:txBody>
      </p:sp>
      <p:pic>
        <p:nvPicPr>
          <p:cNvPr id="7" name="Content Placeholder 6">
            <a:extLst>
              <a:ext uri="{FF2B5EF4-FFF2-40B4-BE49-F238E27FC236}">
                <a16:creationId xmlns:a16="http://schemas.microsoft.com/office/drawing/2014/main" id="{B955ACFA-3911-A9C7-622D-7556E4503967}"/>
              </a:ext>
            </a:extLst>
          </p:cNvPr>
          <p:cNvPicPr>
            <a:picLocks noGrp="1" noChangeAspect="1"/>
          </p:cNvPicPr>
          <p:nvPr>
            <p:ph idx="1"/>
          </p:nvPr>
        </p:nvPicPr>
        <p:blipFill>
          <a:blip r:embed="rId2"/>
          <a:srcRect/>
          <a:stretch>
            <a:fillRect/>
          </a:stretch>
        </p:blipFill>
        <p:spPr bwMode="auto">
          <a:xfrm>
            <a:off x="2726252" y="1568666"/>
            <a:ext cx="5960547" cy="3382275"/>
          </a:xfrm>
          <a:prstGeom prst="rect">
            <a:avLst/>
          </a:prstGeom>
          <a:noFill/>
          <a:ln w="9525">
            <a:noFill/>
            <a:miter lim="800000"/>
            <a:headEnd/>
            <a:tailEnd/>
          </a:ln>
        </p:spPr>
      </p:pic>
    </p:spTree>
    <p:extLst>
      <p:ext uri="{BB962C8B-B14F-4D97-AF65-F5344CB8AC3E}">
        <p14:creationId xmlns:p14="http://schemas.microsoft.com/office/powerpoint/2010/main" val="4160515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C194B-B7F8-75B0-DADA-5679FE046E5D}"/>
              </a:ext>
            </a:extLst>
          </p:cNvPr>
          <p:cNvSpPr>
            <a:spLocks noGrp="1"/>
          </p:cNvSpPr>
          <p:nvPr>
            <p:ph type="title"/>
          </p:nvPr>
        </p:nvSpPr>
        <p:spPr/>
        <p:txBody>
          <a:bodyPr/>
          <a:lstStyle/>
          <a:p>
            <a:r>
              <a:rPr lang="en-US" dirty="0"/>
              <a:t>CONFUSION MATRIX</a:t>
            </a:r>
            <a:endParaRPr lang="en-IN" dirty="0"/>
          </a:p>
        </p:txBody>
      </p:sp>
      <p:pic>
        <p:nvPicPr>
          <p:cNvPr id="4" name="Content Placeholder 3">
            <a:extLst>
              <a:ext uri="{FF2B5EF4-FFF2-40B4-BE49-F238E27FC236}">
                <a16:creationId xmlns:a16="http://schemas.microsoft.com/office/drawing/2014/main" id="{35F50B35-6767-937A-8362-77F7502F7037}"/>
              </a:ext>
            </a:extLst>
          </p:cNvPr>
          <p:cNvPicPr>
            <a:picLocks noGrp="1" noChangeAspect="1"/>
          </p:cNvPicPr>
          <p:nvPr>
            <p:ph idx="1"/>
          </p:nvPr>
        </p:nvPicPr>
        <p:blipFill>
          <a:blip r:embed="rId2"/>
          <a:srcRect/>
          <a:stretch>
            <a:fillRect/>
          </a:stretch>
        </p:blipFill>
        <p:spPr bwMode="auto">
          <a:xfrm>
            <a:off x="2914394" y="1585141"/>
            <a:ext cx="5364633" cy="3374037"/>
          </a:xfrm>
          <a:prstGeom prst="rect">
            <a:avLst/>
          </a:prstGeom>
          <a:noFill/>
          <a:ln w="9525">
            <a:noFill/>
            <a:miter lim="800000"/>
            <a:headEnd/>
            <a:tailEnd/>
          </a:ln>
        </p:spPr>
      </p:pic>
    </p:spTree>
    <p:extLst>
      <p:ext uri="{BB962C8B-B14F-4D97-AF65-F5344CB8AC3E}">
        <p14:creationId xmlns:p14="http://schemas.microsoft.com/office/powerpoint/2010/main" val="851983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43FC-3A5D-9438-AA1C-438B727D5B17}"/>
              </a:ext>
            </a:extLst>
          </p:cNvPr>
          <p:cNvSpPr>
            <a:spLocks noGrp="1"/>
          </p:cNvSpPr>
          <p:nvPr>
            <p:ph type="title"/>
          </p:nvPr>
        </p:nvSpPr>
        <p:spPr/>
        <p:txBody>
          <a:bodyPr/>
          <a:lstStyle/>
          <a:p>
            <a:r>
              <a:rPr lang="en-US" dirty="0"/>
              <a:t>PARKINSON DISEASE PREDICTION</a:t>
            </a:r>
            <a:endParaRPr lang="en-IN" dirty="0"/>
          </a:p>
        </p:txBody>
      </p:sp>
      <p:pic>
        <p:nvPicPr>
          <p:cNvPr id="4" name="Content Placeholder 3">
            <a:extLst>
              <a:ext uri="{FF2B5EF4-FFF2-40B4-BE49-F238E27FC236}">
                <a16:creationId xmlns:a16="http://schemas.microsoft.com/office/drawing/2014/main" id="{DB59D5A7-42DA-6AF1-2BB8-F479987C8F99}"/>
              </a:ext>
            </a:extLst>
          </p:cNvPr>
          <p:cNvPicPr>
            <a:picLocks noGrp="1" noChangeAspect="1"/>
          </p:cNvPicPr>
          <p:nvPr>
            <p:ph idx="1"/>
          </p:nvPr>
        </p:nvPicPr>
        <p:blipFill rotWithShape="1">
          <a:blip r:embed="rId2"/>
          <a:srcRect b="5128"/>
          <a:stretch/>
        </p:blipFill>
        <p:spPr bwMode="auto">
          <a:xfrm>
            <a:off x="2438335" y="1519238"/>
            <a:ext cx="6035804" cy="32210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15749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3FFE6-DB16-140F-E3CC-41E4ABEDDDF3}"/>
              </a:ext>
            </a:extLst>
          </p:cNvPr>
          <p:cNvSpPr>
            <a:spLocks noGrp="1"/>
          </p:cNvSpPr>
          <p:nvPr>
            <p:ph type="title"/>
          </p:nvPr>
        </p:nvSpPr>
        <p:spPr/>
        <p:txBody>
          <a:bodyPr/>
          <a:lstStyle/>
          <a:p>
            <a:r>
              <a:rPr lang="en-US" dirty="0"/>
              <a:t>BRAIN IMAGE</a:t>
            </a:r>
            <a:endParaRPr lang="en-IN" dirty="0"/>
          </a:p>
        </p:txBody>
      </p:sp>
      <p:pic>
        <p:nvPicPr>
          <p:cNvPr id="4" name="Content Placeholder 3">
            <a:extLst>
              <a:ext uri="{FF2B5EF4-FFF2-40B4-BE49-F238E27FC236}">
                <a16:creationId xmlns:a16="http://schemas.microsoft.com/office/drawing/2014/main" id="{A53C5551-A22C-7884-785C-BB7216C81745}"/>
              </a:ext>
            </a:extLst>
          </p:cNvPr>
          <p:cNvPicPr>
            <a:picLocks noGrp="1" noChangeAspect="1"/>
          </p:cNvPicPr>
          <p:nvPr>
            <p:ph idx="1"/>
          </p:nvPr>
        </p:nvPicPr>
        <p:blipFill rotWithShape="1">
          <a:blip r:embed="rId2"/>
          <a:srcRect b="4843"/>
          <a:stretch/>
        </p:blipFill>
        <p:spPr bwMode="auto">
          <a:xfrm>
            <a:off x="2447374" y="1519238"/>
            <a:ext cx="6017726" cy="32210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06560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77514" y="3355258"/>
            <a:ext cx="5766486" cy="1002890"/>
          </a:xfrm>
        </p:spPr>
        <p:txBody>
          <a:bodyPr>
            <a:noAutofit/>
          </a:bodyPr>
          <a:lstStyle/>
          <a:p>
            <a:pPr algn="ctr"/>
            <a:r>
              <a:rPr lang="en-IN" altLang="en-US" sz="2000" b="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itchFamily="18" charset="0"/>
              </a:rPr>
              <a:t>EARLIER DETECTION OF PARKINSON’S DISEASE FROM BRAIN MRI IMAGE USING DEEP LEARNING TECHNIQUES</a:t>
            </a:r>
            <a:endParaRPr lang="en-US" sz="2000" dirty="0">
              <a:solidFill>
                <a:srgbClr val="FFFF00"/>
              </a:solidFill>
            </a:endParaRPr>
          </a:p>
        </p:txBody>
      </p:sp>
    </p:spTree>
    <p:extLst>
      <p:ext uri="{BB962C8B-B14F-4D97-AF65-F5344CB8AC3E}">
        <p14:creationId xmlns:p14="http://schemas.microsoft.com/office/powerpoint/2010/main" val="363920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A1744-E234-86BE-33C3-8A5F670AA004}"/>
              </a:ext>
            </a:extLst>
          </p:cNvPr>
          <p:cNvSpPr>
            <a:spLocks noGrp="1"/>
          </p:cNvSpPr>
          <p:nvPr>
            <p:ph type="title"/>
          </p:nvPr>
        </p:nvSpPr>
        <p:spPr/>
        <p:txBody>
          <a:bodyPr/>
          <a:lstStyle/>
          <a:p>
            <a:r>
              <a:rPr lang="en-US" dirty="0"/>
              <a:t>DISEASE PREDICTION</a:t>
            </a:r>
            <a:endParaRPr lang="en-IN" dirty="0"/>
          </a:p>
        </p:txBody>
      </p:sp>
      <p:pic>
        <p:nvPicPr>
          <p:cNvPr id="4" name="Content Placeholder 3">
            <a:extLst>
              <a:ext uri="{FF2B5EF4-FFF2-40B4-BE49-F238E27FC236}">
                <a16:creationId xmlns:a16="http://schemas.microsoft.com/office/drawing/2014/main" id="{2AA1EE24-5E52-43AB-C362-89449E0D843D}"/>
              </a:ext>
            </a:extLst>
          </p:cNvPr>
          <p:cNvPicPr>
            <a:picLocks noGrp="1" noChangeAspect="1"/>
          </p:cNvPicPr>
          <p:nvPr>
            <p:ph idx="1"/>
          </p:nvPr>
        </p:nvPicPr>
        <p:blipFill rotWithShape="1">
          <a:blip r:embed="rId2"/>
          <a:srcRect b="4558"/>
          <a:stretch/>
        </p:blipFill>
        <p:spPr bwMode="auto">
          <a:xfrm>
            <a:off x="2456359" y="1519238"/>
            <a:ext cx="5999757" cy="32210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11805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3E6A9-56F8-68E8-996E-89268A2B679B}"/>
              </a:ext>
            </a:extLst>
          </p:cNvPr>
          <p:cNvSpPr>
            <a:spLocks noGrp="1"/>
          </p:cNvSpPr>
          <p:nvPr>
            <p:ph type="title"/>
          </p:nvPr>
        </p:nvSpPr>
        <p:spPr/>
        <p:txBody>
          <a:bodyPr/>
          <a:lstStyle/>
          <a:p>
            <a:r>
              <a:rPr lang="en-US" dirty="0"/>
              <a:t>NORMAL PERSON</a:t>
            </a:r>
            <a:endParaRPr lang="en-IN" dirty="0"/>
          </a:p>
        </p:txBody>
      </p:sp>
      <p:pic>
        <p:nvPicPr>
          <p:cNvPr id="4" name="Content Placeholder 3">
            <a:extLst>
              <a:ext uri="{FF2B5EF4-FFF2-40B4-BE49-F238E27FC236}">
                <a16:creationId xmlns:a16="http://schemas.microsoft.com/office/drawing/2014/main" id="{C12919F3-F59C-286B-9E10-A7145C7F9CCF}"/>
              </a:ext>
            </a:extLst>
          </p:cNvPr>
          <p:cNvPicPr>
            <a:picLocks noGrp="1" noChangeAspect="1"/>
          </p:cNvPicPr>
          <p:nvPr>
            <p:ph idx="1"/>
          </p:nvPr>
        </p:nvPicPr>
        <p:blipFill>
          <a:blip r:embed="rId2"/>
          <a:srcRect/>
          <a:stretch>
            <a:fillRect/>
          </a:stretch>
        </p:blipFill>
        <p:spPr bwMode="auto">
          <a:xfrm>
            <a:off x="2225675" y="1563797"/>
            <a:ext cx="6461125" cy="3131919"/>
          </a:xfrm>
          <a:prstGeom prst="rect">
            <a:avLst/>
          </a:prstGeom>
          <a:noFill/>
          <a:ln w="9525">
            <a:noFill/>
            <a:miter lim="800000"/>
            <a:headEnd/>
            <a:tailEnd/>
          </a:ln>
        </p:spPr>
      </p:pic>
    </p:spTree>
    <p:extLst>
      <p:ext uri="{BB962C8B-B14F-4D97-AF65-F5344CB8AC3E}">
        <p14:creationId xmlns:p14="http://schemas.microsoft.com/office/powerpoint/2010/main" val="2897812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88643-0755-D234-997E-5CD40888AA14}"/>
              </a:ext>
            </a:extLst>
          </p:cNvPr>
          <p:cNvSpPr>
            <a:spLocks noGrp="1"/>
          </p:cNvSpPr>
          <p:nvPr>
            <p:ph type="title"/>
          </p:nvPr>
        </p:nvSpPr>
        <p:spPr/>
        <p:txBody>
          <a:bodyPr/>
          <a:lstStyle/>
          <a:p>
            <a:r>
              <a:rPr lang="en-US" dirty="0"/>
              <a:t>NORMAL PERSON DETECTION</a:t>
            </a:r>
            <a:endParaRPr lang="en-IN" dirty="0"/>
          </a:p>
        </p:txBody>
      </p:sp>
      <p:pic>
        <p:nvPicPr>
          <p:cNvPr id="4" name="Content Placeholder 3">
            <a:extLst>
              <a:ext uri="{FF2B5EF4-FFF2-40B4-BE49-F238E27FC236}">
                <a16:creationId xmlns:a16="http://schemas.microsoft.com/office/drawing/2014/main" id="{00D61F1A-21E1-5614-CD6D-D657FC4410D1}"/>
              </a:ext>
            </a:extLst>
          </p:cNvPr>
          <p:cNvPicPr>
            <a:picLocks noGrp="1" noChangeAspect="1"/>
          </p:cNvPicPr>
          <p:nvPr>
            <p:ph idx="1"/>
          </p:nvPr>
        </p:nvPicPr>
        <p:blipFill rotWithShape="1">
          <a:blip r:embed="rId2"/>
          <a:srcRect b="4558"/>
          <a:stretch/>
        </p:blipFill>
        <p:spPr bwMode="auto">
          <a:xfrm>
            <a:off x="2456359" y="1519238"/>
            <a:ext cx="5999757" cy="322103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56346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FD93-70B6-72A1-8A34-BB86445451BD}"/>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6B297289-0612-2831-EE6D-58237D5B25B4}"/>
              </a:ext>
            </a:extLst>
          </p:cNvPr>
          <p:cNvSpPr>
            <a:spLocks noGrp="1"/>
          </p:cNvSpPr>
          <p:nvPr>
            <p:ph idx="1"/>
          </p:nvPr>
        </p:nvSpPr>
        <p:spPr/>
        <p:txBody>
          <a:bodyPr>
            <a:normAutofit fontScale="55000" lnSpcReduction="20000"/>
          </a:bodyPr>
          <a:lstStyle/>
          <a:p>
            <a:pPr marL="342900" indent="-342900" algn="just">
              <a:buFont typeface="Arial" panose="020B0604020202020204" pitchFamily="34" charset="0"/>
              <a:buChar char="•"/>
            </a:pPr>
            <a:r>
              <a:rPr lang="en-IN" sz="2900" b="0" dirty="0">
                <a:solidFill>
                  <a:srgbClr val="222222"/>
                </a:solidFill>
                <a:effectLst/>
                <a:latin typeface="Times New Roman" panose="02020603050405020304" pitchFamily="18" charset="0"/>
                <a:cs typeface="Times New Roman" panose="02020603050405020304" pitchFamily="18" charset="0"/>
              </a:rPr>
              <a:t>Ali, </a:t>
            </a:r>
            <a:r>
              <a:rPr lang="en-IN" sz="2900" b="0" dirty="0" err="1">
                <a:solidFill>
                  <a:srgbClr val="222222"/>
                </a:solidFill>
                <a:effectLst/>
                <a:latin typeface="Times New Roman" panose="02020603050405020304" pitchFamily="18" charset="0"/>
                <a:cs typeface="Times New Roman" panose="02020603050405020304" pitchFamily="18" charset="0"/>
              </a:rPr>
              <a:t>Mahnoor</a:t>
            </a:r>
            <a:r>
              <a:rPr lang="en-IN" sz="2900" b="0" dirty="0">
                <a:solidFill>
                  <a:srgbClr val="222222"/>
                </a:solidFill>
                <a:effectLst/>
                <a:latin typeface="Times New Roman" panose="02020603050405020304" pitchFamily="18" charset="0"/>
                <a:cs typeface="Times New Roman" panose="02020603050405020304" pitchFamily="18" charset="0"/>
              </a:rPr>
              <a:t>, et al. "Brain tumour image segmentation using deep networks." IEEE Access 8 (2020): 153589-153598.</a:t>
            </a:r>
          </a:p>
          <a:p>
            <a:pPr marL="342900" indent="-342900" algn="just">
              <a:buFont typeface="Arial" panose="020B0604020202020204" pitchFamily="34" charset="0"/>
              <a:buChar char="•"/>
            </a:pPr>
            <a:r>
              <a:rPr lang="en-IN" sz="2900" b="0" dirty="0" err="1">
                <a:solidFill>
                  <a:srgbClr val="222222"/>
                </a:solidFill>
                <a:effectLst/>
                <a:latin typeface="Times New Roman" panose="02020603050405020304" pitchFamily="18" charset="0"/>
                <a:cs typeface="Times New Roman" panose="02020603050405020304" pitchFamily="18" charset="0"/>
              </a:rPr>
              <a:t>Majib</a:t>
            </a:r>
            <a:r>
              <a:rPr lang="en-IN" sz="2900" b="0" dirty="0">
                <a:solidFill>
                  <a:srgbClr val="222222"/>
                </a:solidFill>
                <a:effectLst/>
                <a:latin typeface="Times New Roman" panose="02020603050405020304" pitchFamily="18" charset="0"/>
                <a:cs typeface="Times New Roman" panose="02020603050405020304" pitchFamily="18" charset="0"/>
              </a:rPr>
              <a:t>, Mohammad Shahjahan, et al. "</a:t>
            </a:r>
            <a:r>
              <a:rPr lang="en-IN" sz="2900" b="0" dirty="0" err="1">
                <a:solidFill>
                  <a:srgbClr val="222222"/>
                </a:solidFill>
                <a:effectLst/>
                <a:latin typeface="Times New Roman" panose="02020603050405020304" pitchFamily="18" charset="0"/>
                <a:cs typeface="Times New Roman" panose="02020603050405020304" pitchFamily="18" charset="0"/>
              </a:rPr>
              <a:t>Vgg-scnet</a:t>
            </a:r>
            <a:r>
              <a:rPr lang="en-IN" sz="2900" b="0" dirty="0">
                <a:solidFill>
                  <a:srgbClr val="222222"/>
                </a:solidFill>
                <a:effectLst/>
                <a:latin typeface="Times New Roman" panose="02020603050405020304" pitchFamily="18" charset="0"/>
                <a:cs typeface="Times New Roman" panose="02020603050405020304" pitchFamily="18" charset="0"/>
              </a:rPr>
              <a:t>: A </a:t>
            </a:r>
            <a:r>
              <a:rPr lang="en-IN" sz="2900" b="0" dirty="0" err="1">
                <a:solidFill>
                  <a:srgbClr val="222222"/>
                </a:solidFill>
                <a:effectLst/>
                <a:latin typeface="Times New Roman" panose="02020603050405020304" pitchFamily="18" charset="0"/>
                <a:cs typeface="Times New Roman" panose="02020603050405020304" pitchFamily="18" charset="0"/>
              </a:rPr>
              <a:t>vgg</a:t>
            </a:r>
            <a:r>
              <a:rPr lang="en-IN" sz="2900" b="0" dirty="0">
                <a:solidFill>
                  <a:srgbClr val="222222"/>
                </a:solidFill>
                <a:effectLst/>
                <a:latin typeface="Times New Roman" panose="02020603050405020304" pitchFamily="18" charset="0"/>
                <a:cs typeface="Times New Roman" panose="02020603050405020304" pitchFamily="18" charset="0"/>
              </a:rPr>
              <a:t> net-based deep learning framework for brain </a:t>
            </a:r>
            <a:r>
              <a:rPr lang="en-IN" sz="2900" b="0" dirty="0" err="1">
                <a:solidFill>
                  <a:srgbClr val="222222"/>
                </a:solidFill>
                <a:effectLst/>
                <a:latin typeface="Times New Roman" panose="02020603050405020304" pitchFamily="18" charset="0"/>
                <a:cs typeface="Times New Roman" panose="02020603050405020304" pitchFamily="18" charset="0"/>
              </a:rPr>
              <a:t>tumor</a:t>
            </a:r>
            <a:r>
              <a:rPr lang="en-IN" sz="2900" b="0" dirty="0">
                <a:solidFill>
                  <a:srgbClr val="222222"/>
                </a:solidFill>
                <a:effectLst/>
                <a:latin typeface="Times New Roman" panose="02020603050405020304" pitchFamily="18" charset="0"/>
                <a:cs typeface="Times New Roman" panose="02020603050405020304" pitchFamily="18" charset="0"/>
              </a:rPr>
              <a:t> detection on </a:t>
            </a:r>
            <a:r>
              <a:rPr lang="en-IN" sz="2900" b="0" dirty="0" err="1">
                <a:solidFill>
                  <a:srgbClr val="222222"/>
                </a:solidFill>
                <a:effectLst/>
                <a:latin typeface="Times New Roman" panose="02020603050405020304" pitchFamily="18" charset="0"/>
                <a:cs typeface="Times New Roman" panose="02020603050405020304" pitchFamily="18" charset="0"/>
              </a:rPr>
              <a:t>mri</a:t>
            </a:r>
            <a:r>
              <a:rPr lang="en-IN" sz="2900" b="0" dirty="0">
                <a:solidFill>
                  <a:srgbClr val="222222"/>
                </a:solidFill>
                <a:effectLst/>
                <a:latin typeface="Times New Roman" panose="02020603050405020304" pitchFamily="18" charset="0"/>
                <a:cs typeface="Times New Roman" panose="02020603050405020304" pitchFamily="18" charset="0"/>
              </a:rPr>
              <a:t> images." IEEE Access 9 (2021): 116942-116952.</a:t>
            </a:r>
            <a:endParaRPr lang="en-IN" sz="2900" dirty="0">
              <a:solidFill>
                <a:srgbClr val="222222"/>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900" b="0" dirty="0">
                <a:solidFill>
                  <a:srgbClr val="222222"/>
                </a:solidFill>
                <a:effectLst/>
                <a:latin typeface="Times New Roman" panose="02020603050405020304" pitchFamily="18" charset="0"/>
                <a:cs typeface="Times New Roman" panose="02020603050405020304" pitchFamily="18" charset="0"/>
              </a:rPr>
              <a:t>Ahmed, Md Rishad, et al. "Single volume image generator and deep learning-based ASD classification." IEEE Journal of Biomedical and Health Informatics 24.11 (2020): 3044-3054.</a:t>
            </a:r>
            <a:endParaRPr lang="en-IN" sz="2900" b="0" dirty="0">
              <a:solidFill>
                <a:srgbClr val="222222"/>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900" b="0" dirty="0">
                <a:solidFill>
                  <a:srgbClr val="222222"/>
                </a:solidFill>
                <a:effectLst/>
                <a:latin typeface="Times New Roman" panose="02020603050405020304" pitchFamily="18" charset="0"/>
                <a:cs typeface="Times New Roman" panose="02020603050405020304" pitchFamily="18" charset="0"/>
              </a:rPr>
              <a:t>Deng, Wu, et al. "Deep learning-based HCNN and CRF-RRNN model for brain </a:t>
            </a:r>
            <a:r>
              <a:rPr lang="en-IN" sz="2900" b="0" dirty="0" err="1">
                <a:solidFill>
                  <a:srgbClr val="222222"/>
                </a:solidFill>
                <a:effectLst/>
                <a:latin typeface="Times New Roman" panose="02020603050405020304" pitchFamily="18" charset="0"/>
                <a:cs typeface="Times New Roman" panose="02020603050405020304" pitchFamily="18" charset="0"/>
              </a:rPr>
              <a:t>tumor</a:t>
            </a:r>
            <a:r>
              <a:rPr lang="en-IN" sz="2900" b="0" dirty="0">
                <a:solidFill>
                  <a:srgbClr val="222222"/>
                </a:solidFill>
                <a:effectLst/>
                <a:latin typeface="Times New Roman" panose="02020603050405020304" pitchFamily="18" charset="0"/>
                <a:cs typeface="Times New Roman" panose="02020603050405020304" pitchFamily="18" charset="0"/>
              </a:rPr>
              <a:t> segmentation." IEEE Access 8 (2020): 26665-26675.</a:t>
            </a:r>
            <a:endParaRPr lang="en-IN" sz="2900" dirty="0">
              <a:solidFill>
                <a:srgbClr val="222222"/>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900" b="0" dirty="0">
                <a:solidFill>
                  <a:srgbClr val="222222"/>
                </a:solidFill>
                <a:effectLst/>
                <a:latin typeface="Times New Roman" panose="02020603050405020304" pitchFamily="18" charset="0"/>
                <a:cs typeface="Times New Roman" panose="02020603050405020304" pitchFamily="18" charset="0"/>
              </a:rPr>
              <a:t>Sravan, V., et al. "Magnetic resonance images based brain tumor segmentation-a critical survey." 2020 4th international conference on trends in electronics and informatics (ICOEI)(48184). IEEE, 2020.</a:t>
            </a:r>
          </a:p>
          <a:p>
            <a:endParaRPr lang="en-IN" sz="2400" dirty="0"/>
          </a:p>
          <a:p>
            <a:pPr algn="just">
              <a:lnSpc>
                <a:spcPct val="150000"/>
              </a:lnSpc>
            </a:pPr>
            <a:endParaRPr lang="en-US" sz="28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912149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42B20-5A0A-B2F9-3CF3-94BA3494678C}"/>
              </a:ext>
            </a:extLst>
          </p:cNvPr>
          <p:cNvSpPr>
            <a:spLocks noGrp="1"/>
          </p:cNvSpPr>
          <p:nvPr>
            <p:ph type="title"/>
          </p:nvPr>
        </p:nvSpPr>
        <p:spPr/>
        <p:txBody>
          <a:bodyPr/>
          <a:lstStyle/>
          <a:p>
            <a:r>
              <a:rPr lang="en-US" dirty="0"/>
              <a:t>INTRODUCTION TO THE DOMAIN</a:t>
            </a:r>
            <a:endParaRPr lang="en-IN" dirty="0"/>
          </a:p>
        </p:txBody>
      </p:sp>
      <p:sp>
        <p:nvSpPr>
          <p:cNvPr id="3" name="Content Placeholder 2">
            <a:extLst>
              <a:ext uri="{FF2B5EF4-FFF2-40B4-BE49-F238E27FC236}">
                <a16:creationId xmlns:a16="http://schemas.microsoft.com/office/drawing/2014/main" id="{72D1724A-6B7E-F591-7248-8DA7B80217D9}"/>
              </a:ext>
            </a:extLst>
          </p:cNvPr>
          <p:cNvSpPr>
            <a:spLocks noGrp="1"/>
          </p:cNvSpPr>
          <p:nvPr>
            <p:ph idx="1"/>
          </p:nvPr>
        </p:nvSpPr>
        <p:spPr/>
        <p:txBody>
          <a:bodyPr>
            <a:normAutofit lnSpcReduction="10000"/>
          </a:bodyPr>
          <a:lstStyle/>
          <a:p>
            <a:pPr algn="just"/>
            <a:r>
              <a:rPr lang="en-IN" sz="1800" kern="100" dirty="0">
                <a:solidFill>
                  <a:srgbClr val="000000"/>
                </a:solidFill>
                <a:effectLst/>
                <a:latin typeface="Times New Roman" panose="02020603050405020304" pitchFamily="18" charset="0"/>
                <a:ea typeface="Calibri" panose="020F0502020204030204" pitchFamily="34" charset="0"/>
                <a:cs typeface="Latha"/>
              </a:rPr>
              <a:t>Deep learning is a subset of machine learning, which is essentially a neural network with three or more layers. These neural networks attempt to simulate the behaviour of the human brain—albeit far from matching its ability—allowing it to “learn” from large amounts of data. While a neural network with a single layer can still make approximate predictions, additional hidden layers can help to optimize and refine for accuracy. </a:t>
            </a:r>
          </a:p>
          <a:p>
            <a:pPr algn="just"/>
            <a:r>
              <a:rPr lang="en-IN" sz="1800" kern="100" dirty="0">
                <a:solidFill>
                  <a:srgbClr val="000000"/>
                </a:solidFill>
                <a:effectLst/>
                <a:latin typeface="Times New Roman" panose="02020603050405020304" pitchFamily="18" charset="0"/>
                <a:ea typeface="Calibri" panose="020F0502020204030204" pitchFamily="34" charset="0"/>
                <a:cs typeface="Latha"/>
              </a:rPr>
              <a:t>Deep learning drives many artificial intelligence (AI) applications and services that improve automation, performing analytical and physical tasks without human intervention. </a:t>
            </a:r>
          </a:p>
          <a:p>
            <a:pPr algn="just"/>
            <a:r>
              <a:rPr lang="en-IN" sz="1800" kern="100" dirty="0">
                <a:solidFill>
                  <a:srgbClr val="000000"/>
                </a:solidFill>
                <a:effectLst/>
                <a:latin typeface="Times New Roman" panose="02020603050405020304" pitchFamily="18" charset="0"/>
                <a:ea typeface="Calibri" panose="020F0502020204030204" pitchFamily="34" charset="0"/>
                <a:cs typeface="Latha"/>
              </a:rPr>
              <a:t>Deep learning technology lies behind everyday products and services (such as digital assistants, voice-enabled TV remotes, and credit card fraud detection) as well as emerging technologies (such as self-driving cars).</a:t>
            </a:r>
            <a:endParaRPr lang="en-IN" sz="1800" kern="100" dirty="0">
              <a:effectLst/>
              <a:latin typeface="Calibri" panose="020F0502020204030204" pitchFamily="34" charset="0"/>
              <a:ea typeface="Calibri" panose="020F0502020204030204" pitchFamily="34" charset="0"/>
              <a:cs typeface="Latha"/>
            </a:endParaRPr>
          </a:p>
          <a:p>
            <a:pPr algn="just"/>
            <a:endParaRPr lang="en-IN" dirty="0"/>
          </a:p>
        </p:txBody>
      </p:sp>
    </p:spTree>
    <p:extLst>
      <p:ext uri="{BB962C8B-B14F-4D97-AF65-F5344CB8AC3E}">
        <p14:creationId xmlns:p14="http://schemas.microsoft.com/office/powerpoint/2010/main" val="3911989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6E8B-8F76-8336-83FE-FC5AF8993985}"/>
              </a:ext>
            </a:extLst>
          </p:cNvPr>
          <p:cNvSpPr>
            <a:spLocks noGrp="1"/>
          </p:cNvSpPr>
          <p:nvPr>
            <p:ph type="title"/>
          </p:nvPr>
        </p:nvSpPr>
        <p:spPr/>
        <p:txBody>
          <a:bodyPr/>
          <a:lstStyle/>
          <a:p>
            <a:r>
              <a:rPr lang="en-US" dirty="0"/>
              <a:t>SYSTEM ARCHITECTURE</a:t>
            </a:r>
            <a:endParaRPr lang="en-IN" dirty="0"/>
          </a:p>
        </p:txBody>
      </p:sp>
      <p:pic>
        <p:nvPicPr>
          <p:cNvPr id="4" name="Content Placeholder 3">
            <a:extLst>
              <a:ext uri="{FF2B5EF4-FFF2-40B4-BE49-F238E27FC236}">
                <a16:creationId xmlns:a16="http://schemas.microsoft.com/office/drawing/2014/main" id="{B5E95FA8-A2D7-430D-70E6-656D73AD6FD2}"/>
              </a:ext>
            </a:extLst>
          </p:cNvPr>
          <p:cNvPicPr>
            <a:picLocks noGrp="1" noChangeAspect="1"/>
          </p:cNvPicPr>
          <p:nvPr>
            <p:ph idx="1"/>
          </p:nvPr>
        </p:nvPicPr>
        <p:blipFill>
          <a:blip r:embed="rId2"/>
          <a:stretch>
            <a:fillRect/>
          </a:stretch>
        </p:blipFill>
        <p:spPr>
          <a:xfrm>
            <a:off x="403654" y="1292826"/>
            <a:ext cx="8048367" cy="3773444"/>
          </a:xfrm>
          <a:prstGeom prst="rect">
            <a:avLst/>
          </a:prstGeom>
        </p:spPr>
      </p:pic>
    </p:spTree>
    <p:extLst>
      <p:ext uri="{BB962C8B-B14F-4D97-AF65-F5344CB8AC3E}">
        <p14:creationId xmlns:p14="http://schemas.microsoft.com/office/powerpoint/2010/main" val="142130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45DF6-E1AE-88DA-AB6C-5C5D6B163A20}"/>
              </a:ext>
            </a:extLst>
          </p:cNvPr>
          <p:cNvSpPr>
            <a:spLocks noGrp="1"/>
          </p:cNvSpPr>
          <p:nvPr>
            <p:ph type="title"/>
          </p:nvPr>
        </p:nvSpPr>
        <p:spPr/>
        <p:txBody>
          <a:bodyPr/>
          <a:lstStyle/>
          <a:p>
            <a:r>
              <a:rPr lang="en-US" dirty="0"/>
              <a:t>METHODOLOGY ADAPTED</a:t>
            </a:r>
            <a:endParaRPr lang="en-IN" dirty="0"/>
          </a:p>
        </p:txBody>
      </p:sp>
      <p:sp>
        <p:nvSpPr>
          <p:cNvPr id="3" name="Content Placeholder 2">
            <a:extLst>
              <a:ext uri="{FF2B5EF4-FFF2-40B4-BE49-F238E27FC236}">
                <a16:creationId xmlns:a16="http://schemas.microsoft.com/office/drawing/2014/main" id="{15181926-BEEB-8B95-9EF5-FEDC3B1168A5}"/>
              </a:ext>
            </a:extLst>
          </p:cNvPr>
          <p:cNvSpPr>
            <a:spLocks noGrp="1"/>
          </p:cNvSpPr>
          <p:nvPr>
            <p:ph idx="1"/>
          </p:nvPr>
        </p:nvSpPr>
        <p:spPr/>
        <p:txBody>
          <a:bodyPr>
            <a:normAutofit fontScale="85000" lnSpcReduction="20000"/>
          </a:bodyPr>
          <a:lstStyle/>
          <a:p>
            <a:pPr algn="just" eaLnBrk="1" fontAlgn="auto" hangingPunct="1">
              <a:lnSpc>
                <a:spcPct val="150000"/>
              </a:lnSpc>
              <a:spcAft>
                <a:spcPts val="0"/>
              </a:spcAft>
              <a:defRPr/>
            </a:pPr>
            <a:r>
              <a:rPr lang="en-US" altLang="en-US" b="1" cap="none" dirty="0">
                <a:latin typeface="Times New Roman" panose="02020603050405020304" pitchFamily="18" charset="0"/>
                <a:cs typeface="Times New Roman" panose="02020603050405020304" pitchFamily="18" charset="0"/>
              </a:rPr>
              <a:t>Preprocessing – Median filtering algorithm</a:t>
            </a:r>
          </a:p>
          <a:p>
            <a:pPr lvl="1" algn="just" eaLnBrk="1" fontAlgn="auto" hangingPunct="1">
              <a:lnSpc>
                <a:spcPct val="150000"/>
              </a:lnSpc>
              <a:spcAft>
                <a:spcPts val="0"/>
              </a:spcAft>
              <a:defRPr/>
            </a:pPr>
            <a:r>
              <a:rPr lang="en-US" altLang="en-US" sz="2000" cap="none" dirty="0">
                <a:latin typeface="Times New Roman" panose="02020603050405020304" pitchFamily="18" charset="0"/>
                <a:cs typeface="Times New Roman" panose="02020603050405020304" pitchFamily="18" charset="0"/>
              </a:rPr>
              <a:t>Median filtering is a nonlinear process useful in reducing impulsive, or salt-and-pepper noise. </a:t>
            </a:r>
          </a:p>
          <a:p>
            <a:pPr lvl="1" algn="just" eaLnBrk="1" fontAlgn="auto" hangingPunct="1">
              <a:lnSpc>
                <a:spcPct val="150000"/>
              </a:lnSpc>
              <a:spcAft>
                <a:spcPts val="0"/>
              </a:spcAft>
              <a:defRPr/>
            </a:pPr>
            <a:r>
              <a:rPr lang="en-US" altLang="en-US" sz="2000" cap="none" dirty="0">
                <a:latin typeface="Times New Roman" panose="02020603050405020304" pitchFamily="18" charset="0"/>
                <a:cs typeface="Times New Roman" panose="02020603050405020304" pitchFamily="18" charset="0"/>
              </a:rPr>
              <a:t>The median filter is also used to preserve edge properties while reducing the noise. </a:t>
            </a:r>
          </a:p>
          <a:p>
            <a:pPr lvl="1" algn="just" eaLnBrk="1" fontAlgn="auto" hangingPunct="1">
              <a:lnSpc>
                <a:spcPct val="150000"/>
              </a:lnSpc>
              <a:spcAft>
                <a:spcPts val="0"/>
              </a:spcAft>
              <a:defRPr/>
            </a:pPr>
            <a:r>
              <a:rPr lang="en-US" altLang="en-US" sz="2000" cap="none" dirty="0">
                <a:latin typeface="Times New Roman" panose="02020603050405020304" pitchFamily="18" charset="0"/>
                <a:cs typeface="Times New Roman" panose="02020603050405020304" pitchFamily="18" charset="0"/>
              </a:rPr>
              <a:t>Also, the smoothing techniques, like gaussian blur is also used to reduce noise but it can’t preserve the edge properties. </a:t>
            </a:r>
          </a:p>
          <a:p>
            <a:pPr lvl="1" algn="just" eaLnBrk="1" fontAlgn="auto" hangingPunct="1">
              <a:lnSpc>
                <a:spcPct val="150000"/>
              </a:lnSpc>
              <a:spcAft>
                <a:spcPts val="0"/>
              </a:spcAft>
              <a:defRPr/>
            </a:pPr>
            <a:r>
              <a:rPr lang="en-US" altLang="en-US" sz="2000" cap="none" dirty="0">
                <a:latin typeface="Times New Roman" panose="02020603050405020304" pitchFamily="18" charset="0"/>
                <a:cs typeface="Times New Roman" panose="02020603050405020304" pitchFamily="18" charset="0"/>
              </a:rPr>
              <a:t>The median filter is widely used in digital image processing just because it preserves edge properties.</a:t>
            </a:r>
            <a:endParaRPr lang="en-IN" altLang="en-US" sz="2000" cap="none" dirty="0">
              <a:latin typeface="Times New Roman" panose="02020603050405020304" pitchFamily="18" charset="0"/>
              <a:cs typeface="Times New Roman" panose="02020603050405020304" pitchFamily="18" charset="0"/>
            </a:endParaRPr>
          </a:p>
          <a:p>
            <a:pPr eaLnBrk="1" fontAlgn="auto" hangingPunct="1">
              <a:spcAft>
                <a:spcPts val="0"/>
              </a:spcAft>
              <a:defRPr/>
            </a:pPr>
            <a:endParaRPr lang="en-IN" altLang="en-US" dirty="0"/>
          </a:p>
          <a:p>
            <a:pPr eaLnBrk="1" fontAlgn="auto" hangingPunct="1">
              <a:spcAft>
                <a:spcPts val="0"/>
              </a:spcAft>
              <a:defRPr/>
            </a:pPr>
            <a:endParaRPr lang="en-IN" altLang="en-US" dirty="0"/>
          </a:p>
          <a:p>
            <a:endParaRPr lang="en-IN" dirty="0"/>
          </a:p>
        </p:txBody>
      </p:sp>
    </p:spTree>
    <p:extLst>
      <p:ext uri="{BB962C8B-B14F-4D97-AF65-F5344CB8AC3E}">
        <p14:creationId xmlns:p14="http://schemas.microsoft.com/office/powerpoint/2010/main" val="3123329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33CB3-4D7B-2570-93AE-E7C447AEF0C5}"/>
              </a:ext>
            </a:extLst>
          </p:cNvPr>
          <p:cNvSpPr>
            <a:spLocks noGrp="1"/>
          </p:cNvSpPr>
          <p:nvPr>
            <p:ph type="title"/>
          </p:nvPr>
        </p:nvSpPr>
        <p:spPr>
          <a:xfrm>
            <a:off x="2990335" y="128935"/>
            <a:ext cx="5727686" cy="763526"/>
          </a:xfrm>
        </p:spPr>
        <p:txBody>
          <a:bodyPr>
            <a:normAutofit fontScale="90000"/>
          </a:bodyPr>
          <a:lstStyle/>
          <a:p>
            <a:r>
              <a:rPr lang="en-US" dirty="0"/>
              <a:t>CONVOLUTIONAL NEURAL NETWORK ALGORITHM</a:t>
            </a:r>
            <a:endParaRPr lang="en-IN" dirty="0"/>
          </a:p>
        </p:txBody>
      </p:sp>
      <p:pic>
        <p:nvPicPr>
          <p:cNvPr id="6" name="Picture 6" descr="Different Types of CNN Architectures Explained: Examples">
            <a:extLst>
              <a:ext uri="{FF2B5EF4-FFF2-40B4-BE49-F238E27FC236}">
                <a16:creationId xmlns:a16="http://schemas.microsoft.com/office/drawing/2014/main" id="{9AA9D083-F87C-FC3A-D146-8618E12B05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7221" y="1515247"/>
            <a:ext cx="8190800" cy="3260725"/>
          </a:xfr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109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DBA3-F535-79D6-A8D7-6193AD2B2C58}"/>
              </a:ext>
            </a:extLst>
          </p:cNvPr>
          <p:cNvSpPr>
            <a:spLocks noGrp="1"/>
          </p:cNvSpPr>
          <p:nvPr>
            <p:ph type="title"/>
          </p:nvPr>
        </p:nvSpPr>
        <p:spPr/>
        <p:txBody>
          <a:bodyPr/>
          <a:lstStyle/>
          <a:p>
            <a:r>
              <a:rPr lang="en-US" dirty="0"/>
              <a:t>ALGORITHM STEPS</a:t>
            </a:r>
            <a:endParaRPr lang="en-IN" dirty="0"/>
          </a:p>
        </p:txBody>
      </p:sp>
      <p:sp>
        <p:nvSpPr>
          <p:cNvPr id="3" name="Content Placeholder 2">
            <a:extLst>
              <a:ext uri="{FF2B5EF4-FFF2-40B4-BE49-F238E27FC236}">
                <a16:creationId xmlns:a16="http://schemas.microsoft.com/office/drawing/2014/main" id="{2CD1B23D-0D90-A37F-0AD9-BBA371BC7A12}"/>
              </a:ext>
            </a:extLst>
          </p:cNvPr>
          <p:cNvSpPr>
            <a:spLocks noGrp="1"/>
          </p:cNvSpPr>
          <p:nvPr>
            <p:ph idx="1"/>
          </p:nvPr>
        </p:nvSpPr>
        <p:spPr>
          <a:xfrm>
            <a:off x="426843" y="1275734"/>
            <a:ext cx="8246070" cy="3672927"/>
          </a:xfrm>
        </p:spPr>
        <p:txBody>
          <a:bodyPr>
            <a:normAutofit/>
          </a:bodyPr>
          <a:lstStyle/>
          <a:p>
            <a:pPr algn="just" eaLnBrk="1" fontAlgn="auto" hangingPunct="1">
              <a:lnSpc>
                <a:spcPct val="110000"/>
              </a:lnSpc>
              <a:spcAft>
                <a:spcPts val="0"/>
              </a:spcAft>
              <a:defRPr/>
            </a:pPr>
            <a:r>
              <a:rPr lang="en-US" sz="1600" b="1" dirty="0">
                <a:latin typeface="Times New Roman" panose="02020603050405020304" pitchFamily="18" charset="0"/>
                <a:cs typeface="Times New Roman" panose="02020603050405020304" pitchFamily="18" charset="0"/>
              </a:rPr>
              <a:t>Convolutional layer. </a:t>
            </a:r>
            <a:r>
              <a:rPr lang="en-US" sz="1600" cap="none" dirty="0">
                <a:latin typeface="Times New Roman" panose="02020603050405020304" pitchFamily="18" charset="0"/>
                <a:cs typeface="Times New Roman" panose="02020603050405020304" pitchFamily="18" charset="0"/>
              </a:rPr>
              <a:t>The majority of computations happen in the convolutional layer, which is the core building block of a CNN. A second convolutional layer can follow the initial convolutional layer. The process of convolution involves a kernel or filter inside this layer moving across the receptive fields of the image, checking if a feature is present in the image.</a:t>
            </a:r>
          </a:p>
          <a:p>
            <a:pPr algn="just" eaLnBrk="1" fontAlgn="auto" hangingPunct="1">
              <a:lnSpc>
                <a:spcPct val="110000"/>
              </a:lnSpc>
              <a:spcAft>
                <a:spcPts val="0"/>
              </a:spcAft>
              <a:defRPr/>
            </a:pPr>
            <a:r>
              <a:rPr lang="en-US" sz="1600" b="1" dirty="0">
                <a:latin typeface="Times New Roman" panose="02020603050405020304" pitchFamily="18" charset="0"/>
                <a:cs typeface="Times New Roman" panose="02020603050405020304" pitchFamily="18" charset="0"/>
              </a:rPr>
              <a:t>Pooling layer. </a:t>
            </a:r>
            <a:r>
              <a:rPr lang="en-US" sz="1600" cap="none" dirty="0">
                <a:latin typeface="Times New Roman" panose="02020603050405020304" pitchFamily="18" charset="0"/>
                <a:cs typeface="Times New Roman" panose="02020603050405020304" pitchFamily="18" charset="0"/>
              </a:rPr>
              <a:t>Like the convolutional layer, the pooling layer also sweeps a kernel or filter across the input image. But unlike the convolutional layer, the pooling layer reduces the number of parameters in the input and also results in some information loss. On the positive side, this layer reduces complexity and improves the efficiency of the CNN.</a:t>
            </a:r>
          </a:p>
          <a:p>
            <a:pPr algn="just" eaLnBrk="1" fontAlgn="auto" hangingPunct="1">
              <a:lnSpc>
                <a:spcPct val="110000"/>
              </a:lnSpc>
              <a:spcAft>
                <a:spcPts val="0"/>
              </a:spcAft>
              <a:defRPr/>
            </a:pPr>
            <a:r>
              <a:rPr lang="en-US" sz="1600" b="1" dirty="0">
                <a:latin typeface="Times New Roman" panose="02020603050405020304" pitchFamily="18" charset="0"/>
                <a:cs typeface="Times New Roman" panose="02020603050405020304" pitchFamily="18" charset="0"/>
              </a:rPr>
              <a:t>Fully connected layer. </a:t>
            </a:r>
            <a:r>
              <a:rPr lang="en-US" sz="1600" cap="none" dirty="0">
                <a:latin typeface="Times New Roman" panose="02020603050405020304" pitchFamily="18" charset="0"/>
                <a:cs typeface="Times New Roman" panose="02020603050405020304" pitchFamily="18" charset="0"/>
              </a:rPr>
              <a:t>The FC layer is where image classification happens in the CNN based on the features extracted in the previous layers. Here, fully connected means that all the inputs or nodes from one layer are connected to every activation unit or node of the next layer.</a:t>
            </a:r>
            <a:endParaRPr lang="en-IN" sz="1600" dirty="0">
              <a:latin typeface="Times New Roman" panose="02020603050405020304" pitchFamily="18" charset="0"/>
              <a:cs typeface="Times New Roman" panose="02020603050405020304" pitchFamily="18" charset="0"/>
            </a:endParaRPr>
          </a:p>
          <a:p>
            <a:endParaRPr lang="en-IN" sz="1200" dirty="0"/>
          </a:p>
        </p:txBody>
      </p:sp>
    </p:spTree>
    <p:extLst>
      <p:ext uri="{BB962C8B-B14F-4D97-AF65-F5344CB8AC3E}">
        <p14:creationId xmlns:p14="http://schemas.microsoft.com/office/powerpoint/2010/main" val="632144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C5EB-DC5D-55C0-9074-202F841F5164}"/>
              </a:ext>
            </a:extLst>
          </p:cNvPr>
          <p:cNvSpPr>
            <a:spLocks noGrp="1"/>
          </p:cNvSpPr>
          <p:nvPr>
            <p:ph type="title"/>
          </p:nvPr>
        </p:nvSpPr>
        <p:spPr/>
        <p:txBody>
          <a:bodyPr/>
          <a:lstStyle/>
          <a:p>
            <a:r>
              <a:rPr lang="en-US" dirty="0"/>
              <a:t>MODULES</a:t>
            </a:r>
            <a:endParaRPr lang="en-IN" dirty="0"/>
          </a:p>
        </p:txBody>
      </p:sp>
      <p:sp>
        <p:nvSpPr>
          <p:cNvPr id="3" name="Content Placeholder 2">
            <a:extLst>
              <a:ext uri="{FF2B5EF4-FFF2-40B4-BE49-F238E27FC236}">
                <a16:creationId xmlns:a16="http://schemas.microsoft.com/office/drawing/2014/main" id="{07C2C3D3-EF46-E8CB-C994-3D676D4657DC}"/>
              </a:ext>
            </a:extLst>
          </p:cNvPr>
          <p:cNvSpPr>
            <a:spLocks noGrp="1"/>
          </p:cNvSpPr>
          <p:nvPr>
            <p:ph idx="1"/>
          </p:nvPr>
        </p:nvSpPr>
        <p:spPr/>
        <p:txBody>
          <a:bodyPr>
            <a:normAutofit fontScale="92500" lnSpcReduction="10000"/>
          </a:bodyPr>
          <a:lstStyle/>
          <a:p>
            <a:pPr>
              <a:lnSpc>
                <a:spcPct val="150000"/>
              </a:lnSpc>
            </a:pPr>
            <a:r>
              <a:rPr lang="en-IN" sz="2800" dirty="0">
                <a:latin typeface="Times New Roman" pitchFamily="18" charset="0"/>
                <a:cs typeface="Times New Roman" pitchFamily="18" charset="0"/>
              </a:rPr>
              <a:t>Datasets Acquisition</a:t>
            </a:r>
          </a:p>
          <a:p>
            <a:pPr>
              <a:lnSpc>
                <a:spcPct val="150000"/>
              </a:lnSpc>
            </a:pPr>
            <a:r>
              <a:rPr lang="en-IN" sz="2800" dirty="0">
                <a:latin typeface="Times New Roman" pitchFamily="18" charset="0"/>
                <a:cs typeface="Times New Roman" pitchFamily="18" charset="0"/>
              </a:rPr>
              <a:t>Pre-processing</a:t>
            </a:r>
          </a:p>
          <a:p>
            <a:pPr>
              <a:lnSpc>
                <a:spcPct val="150000"/>
              </a:lnSpc>
            </a:pPr>
            <a:r>
              <a:rPr lang="en-IN" sz="2800" dirty="0">
                <a:latin typeface="Times New Roman" pitchFamily="18" charset="0"/>
                <a:cs typeface="Times New Roman" pitchFamily="18" charset="0"/>
              </a:rPr>
              <a:t>Features Extraction</a:t>
            </a:r>
          </a:p>
          <a:p>
            <a:pPr>
              <a:lnSpc>
                <a:spcPct val="150000"/>
              </a:lnSpc>
            </a:pPr>
            <a:r>
              <a:rPr lang="en-IN" sz="2800" dirty="0">
                <a:latin typeface="Times New Roman" pitchFamily="18" charset="0"/>
                <a:cs typeface="Times New Roman" pitchFamily="18" charset="0"/>
              </a:rPr>
              <a:t>Model Training</a:t>
            </a:r>
          </a:p>
          <a:p>
            <a:pPr>
              <a:lnSpc>
                <a:spcPct val="150000"/>
              </a:lnSpc>
            </a:pPr>
            <a:r>
              <a:rPr lang="en-IN" sz="2800" dirty="0">
                <a:latin typeface="Times New Roman" pitchFamily="18" charset="0"/>
                <a:cs typeface="Times New Roman" pitchFamily="18" charset="0"/>
              </a:rPr>
              <a:t>Disease Classification</a:t>
            </a:r>
          </a:p>
          <a:p>
            <a:endParaRPr lang="en-IN" sz="2400" dirty="0"/>
          </a:p>
          <a:p>
            <a:pPr algn="just">
              <a:lnSpc>
                <a:spcPct val="150000"/>
              </a:lnSpc>
            </a:pPr>
            <a:endParaRPr lang="en-IN" sz="2800"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020334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096B-5A43-2D3F-4F54-D90C6466D19A}"/>
              </a:ext>
            </a:extLst>
          </p:cNvPr>
          <p:cNvSpPr>
            <a:spLocks noGrp="1"/>
          </p:cNvSpPr>
          <p:nvPr>
            <p:ph type="title"/>
          </p:nvPr>
        </p:nvSpPr>
        <p:spPr/>
        <p:txBody>
          <a:bodyPr/>
          <a:lstStyle/>
          <a:p>
            <a:r>
              <a:rPr lang="en-US" dirty="0"/>
              <a:t>MODULES DESCRIPTION</a:t>
            </a:r>
            <a:endParaRPr lang="en-IN" dirty="0"/>
          </a:p>
        </p:txBody>
      </p:sp>
      <p:sp>
        <p:nvSpPr>
          <p:cNvPr id="3" name="Content Placeholder 2">
            <a:extLst>
              <a:ext uri="{FF2B5EF4-FFF2-40B4-BE49-F238E27FC236}">
                <a16:creationId xmlns:a16="http://schemas.microsoft.com/office/drawing/2014/main" id="{52655859-44E0-374F-E5F1-BFFE80AEF661}"/>
              </a:ext>
            </a:extLst>
          </p:cNvPr>
          <p:cNvSpPr>
            <a:spLocks noGrp="1"/>
          </p:cNvSpPr>
          <p:nvPr>
            <p:ph idx="1"/>
          </p:nvPr>
        </p:nvSpPr>
        <p:spPr/>
        <p:txBody>
          <a:bodyPr>
            <a:normAutofit fontScale="92500" lnSpcReduction="10000"/>
          </a:bodyPr>
          <a:lstStyle/>
          <a:p>
            <a:pPr algn="just">
              <a:lnSpc>
                <a:spcPct val="150000"/>
              </a:lnSpc>
            </a:pPr>
            <a:r>
              <a:rPr lang="en-US" altLang="en-US" sz="1400" b="1" dirty="0">
                <a:latin typeface="Times New Roman" panose="02020603050405020304" pitchFamily="18" charset="0"/>
                <a:cs typeface="Times New Roman" panose="02020603050405020304" pitchFamily="18" charset="0"/>
              </a:rPr>
              <a:t>DATASETS ACQUISITION</a:t>
            </a:r>
          </a:p>
          <a:p>
            <a:pPr lvl="1" algn="just">
              <a:lnSpc>
                <a:spcPct val="150000"/>
              </a:lnSpc>
            </a:pPr>
            <a:r>
              <a:rPr lang="en-US" sz="1400" b="0" i="0" dirty="0">
                <a:effectLst/>
                <a:latin typeface="Times New Roman" panose="02020603050405020304" pitchFamily="18" charset="0"/>
                <a:cs typeface="Times New Roman" panose="02020603050405020304" pitchFamily="18" charset="0"/>
              </a:rPr>
              <a:t>Parkinson's disease (PD) is a chronic and progressive neurodegenerative disorder that affects movement and motor control. It is caused by the degeneration of dopamine-producing cells in the brain, which leads to a reduction in the levels of dopamine, a neurotransmitter that is involved in the regulation of movement.</a:t>
            </a:r>
          </a:p>
          <a:p>
            <a:pPr lvl="1" algn="just">
              <a:lnSpc>
                <a:spcPct val="150000"/>
              </a:lnSpc>
            </a:pPr>
            <a:r>
              <a:rPr lang="en-US" sz="1400" b="0" i="0" dirty="0">
                <a:effectLst/>
                <a:latin typeface="Times New Roman" panose="02020603050405020304" pitchFamily="18" charset="0"/>
                <a:cs typeface="Times New Roman" panose="02020603050405020304" pitchFamily="18" charset="0"/>
              </a:rPr>
              <a:t>Brain image acquisition refers to the process of obtaining images of the brain for the purpose of diagnosis or research.</a:t>
            </a:r>
          </a:p>
          <a:p>
            <a:pPr lvl="1" algn="just">
              <a:lnSpc>
                <a:spcPct val="150000"/>
              </a:lnSpc>
            </a:pPr>
            <a:r>
              <a:rPr lang="en-US" sz="1400" b="0" i="0" dirty="0">
                <a:effectLst/>
                <a:latin typeface="Times New Roman" panose="02020603050405020304" pitchFamily="18" charset="0"/>
                <a:cs typeface="Times New Roman" panose="02020603050405020304" pitchFamily="18" charset="0"/>
              </a:rPr>
              <a:t>Magnetic Resonance Imaging (MRI): MRI uses a powerful magnetic field and radio waves to produce detailed images of the brain and other parts of the body.</a:t>
            </a:r>
          </a:p>
          <a:p>
            <a:pPr lvl="1" algn="just">
              <a:lnSpc>
                <a:spcPct val="150000"/>
              </a:lnSpc>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this module, we can input the brain image to predict the Parkinson diseases.</a:t>
            </a:r>
            <a:endParaRPr lang="en-US" sz="1400" b="0" i="0" dirty="0">
              <a:effectLst/>
              <a:latin typeface="Times New Roman" panose="02020603050405020304" pitchFamily="18" charset="0"/>
              <a:cs typeface="Times New Roman" panose="02020603050405020304" pitchFamily="18" charset="0"/>
            </a:endParaRPr>
          </a:p>
          <a:p>
            <a:pPr algn="just">
              <a:lnSpc>
                <a:spcPct val="150000"/>
              </a:lnSpc>
            </a:pPr>
            <a:endParaRPr lang="en-US" altLang="en-US" sz="1400" b="1"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29008406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1152</Words>
  <Application>Microsoft Office PowerPoint</Application>
  <PresentationFormat>On-screen Show (16:9)</PresentationFormat>
  <Paragraphs>75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Times New Roman</vt:lpstr>
      <vt:lpstr>Office Theme</vt:lpstr>
      <vt:lpstr>EARLIER DETECTION OF PARKINSON’S DISEASE FROM BRAIN MRI IMAGE USING DEEP LEARNING TECHNIQUIES</vt:lpstr>
      <vt:lpstr>EARLIER DETECTION OF PARKINSON’S DISEASE FROM BRAIN MRI IMAGE USING DEEP LEARNING TECHNIQUES</vt:lpstr>
      <vt:lpstr>INTRODUCTION TO THE DOMAIN</vt:lpstr>
      <vt:lpstr>SYSTEM ARCHITECTURE</vt:lpstr>
      <vt:lpstr>METHODOLOGY ADAPTED</vt:lpstr>
      <vt:lpstr>CONVOLUTIONAL NEURAL NETWORK ALGORITHM</vt:lpstr>
      <vt:lpstr>ALGORITHM STEPS</vt:lpstr>
      <vt:lpstr>MODULES</vt:lpstr>
      <vt:lpstr>MODULES DESCRIPTION</vt:lpstr>
      <vt:lpstr>MODULES DESCRIPTION</vt:lpstr>
      <vt:lpstr>MODULES DESCRIPTION</vt:lpstr>
      <vt:lpstr>MODULES DESCRIPTION</vt:lpstr>
      <vt:lpstr>MODULES DESCRIPTION</vt:lpstr>
      <vt:lpstr>IMPLEMENTATION</vt:lpstr>
      <vt:lpstr>IMPLEMENTATION- TRAINING ACCURACY</vt:lpstr>
      <vt:lpstr>IMPLEMENTATION – TRAINING LOSS</vt:lpstr>
      <vt:lpstr>CONFUSION MATRIX</vt:lpstr>
      <vt:lpstr>PARKINSON DISEASE PREDICTION</vt:lpstr>
      <vt:lpstr>BRAIN IMAGE</vt:lpstr>
      <vt:lpstr>DISEASE PREDICTION</vt:lpstr>
      <vt:lpstr>NORMAL PERSON</vt:lpstr>
      <vt:lpstr>NORMAL PERSON DETECTION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2024-04-04T12:20:57Z</dcterms:modified>
</cp:coreProperties>
</file>