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7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hul-DS/CourseraCapstone/blob/main/Final%20Project.ipynb" TargetMode="External"/><Relationship Id="rId2" Type="http://schemas.openxmlformats.org/officeDocument/2006/relationships/hyperlink" Target="https://www.linkedin.com/in/anshul-sharma-1444572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unset over 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934A124E-C1A5-6A46-8BF6-9B4A8C17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2045495"/>
            <a:ext cx="10066532" cy="2522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5FDF6-3B25-0F49-B89F-8DE9497BD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45494"/>
            <a:ext cx="10315576" cy="9972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INDIAN RESTAURANT IN TORONTO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2E4FE-85B1-0547-B7BC-E9E6F885A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977514"/>
            <a:ext cx="8791575" cy="165576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 DATA SCIENCE APPROACH </a:t>
            </a:r>
            <a:br>
              <a:rPr lang="en-IN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1F4EAB-D35C-EC45-BBD1-381CE8E36F91}"/>
              </a:ext>
            </a:extLst>
          </p:cNvPr>
          <p:cNvSpPr txBox="1">
            <a:spLocks/>
          </p:cNvSpPr>
          <p:nvPr/>
        </p:nvSpPr>
        <p:spPr>
          <a:xfrm>
            <a:off x="1876424" y="4961107"/>
            <a:ext cx="7790090" cy="1439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BY, </a:t>
            </a:r>
          </a:p>
          <a:p>
            <a:r>
              <a:rPr lang="en-IN" dirty="0"/>
              <a:t>Anshul Sharma </a:t>
            </a:r>
          </a:p>
          <a:p>
            <a:r>
              <a:rPr lang="en-IN" cap="none" dirty="0" err="1"/>
              <a:t>mail.ansh@gmail.com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5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3C2F5-BA6E-AC46-AC79-7F6695277FB8}"/>
              </a:ext>
            </a:extLst>
          </p:cNvPr>
          <p:cNvSpPr/>
          <p:nvPr/>
        </p:nvSpPr>
        <p:spPr>
          <a:xfrm>
            <a:off x="1149673" y="55689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cap="all" dirty="0">
                <a:solidFill>
                  <a:srgbClr val="2D5193"/>
                </a:solidFill>
                <a:latin typeface="TimesNewRomanPSMT"/>
              </a:rPr>
              <a:t>CONCLUSION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5E221-E0E3-864E-9743-65F4BF25D3C0}"/>
              </a:ext>
            </a:extLst>
          </p:cNvPr>
          <p:cNvSpPr/>
          <p:nvPr/>
        </p:nvSpPr>
        <p:spPr>
          <a:xfrm>
            <a:off x="1252653" y="1157934"/>
            <a:ext cx="8850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NewRomanPS"/>
              </a:rPr>
              <a:t>Only cluster 0 spread across 32 neighbourhoods and with no existing Indian Restaurant present in it is the ideal choice to start a new Indian Restaurant. </a:t>
            </a:r>
          </a:p>
          <a:p>
            <a:pPr algn="just"/>
            <a:endParaRPr lang="en-IN" b="1" dirty="0">
              <a:latin typeface="TimesNewRomanPS"/>
            </a:endParaRPr>
          </a:p>
          <a:p>
            <a:pPr algn="just"/>
            <a:r>
              <a:rPr lang="en-IN" b="1" dirty="0">
                <a:latin typeface="TimesNewRomanPS"/>
              </a:rPr>
              <a:t>Potential neighbourhoods with lots of parks and bars around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NewRomanPS"/>
              </a:rPr>
              <a:t>India Bazaar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NewRomanPS"/>
              </a:rPr>
              <a:t>The Beaches West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NewRomanPS"/>
              </a:rPr>
              <a:t>Little Portugal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TimesNewRomanPS"/>
              </a:rPr>
              <a:t>Trinity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B1EBB-8D7F-754B-BCE9-1ED0347508BD}"/>
              </a:ext>
            </a:extLst>
          </p:cNvPr>
          <p:cNvSpPr/>
          <p:nvPr/>
        </p:nvSpPr>
        <p:spPr>
          <a:xfrm>
            <a:off x="1252653" y="3720934"/>
            <a:ext cx="8850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NewRomanPS"/>
              </a:rPr>
              <a:t>This Analysis can be made more robust by adding demographic data. This will create clusters with more detailed features and will help us making more informed decisions.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13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1BFFDD-72B3-7D43-A35F-A1FD5129EC10}"/>
              </a:ext>
            </a:extLst>
          </p:cNvPr>
          <p:cNvSpPr/>
          <p:nvPr/>
        </p:nvSpPr>
        <p:spPr>
          <a:xfrm>
            <a:off x="2378925" y="5823828"/>
            <a:ext cx="6742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NewRomanPS"/>
              </a:rPr>
              <a:t>Find me on </a:t>
            </a:r>
            <a:r>
              <a:rPr lang="en-IN" b="1" dirty="0">
                <a:solidFill>
                  <a:srgbClr val="002060"/>
                </a:solidFill>
                <a:latin typeface="TimesNewRomanP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IN" b="1" dirty="0">
                <a:solidFill>
                  <a:srgbClr val="0000FF"/>
                </a:solidFill>
                <a:latin typeface="TimesNewRomanPS"/>
              </a:rPr>
              <a:t> </a:t>
            </a:r>
            <a:r>
              <a:rPr lang="en-IN" b="1" dirty="0">
                <a:latin typeface="TimesNewRomanPS"/>
              </a:rPr>
              <a:t>and the codes for this project on </a:t>
            </a:r>
            <a:r>
              <a:rPr lang="en-IN" b="1" dirty="0">
                <a:solidFill>
                  <a:srgbClr val="002060"/>
                </a:solidFill>
                <a:latin typeface="TimesNewRomanP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0D4BE-C4B4-5C43-8E39-D96B0A377C3C}"/>
              </a:ext>
            </a:extLst>
          </p:cNvPr>
          <p:cNvSpPr/>
          <p:nvPr/>
        </p:nvSpPr>
        <p:spPr>
          <a:xfrm>
            <a:off x="3290706" y="2854042"/>
            <a:ext cx="4626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cap="all" dirty="0">
                <a:solidFill>
                  <a:srgbClr val="2D5193"/>
                </a:solidFill>
                <a:latin typeface="TimesNewRomanPSM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6228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8959-EEA8-C84F-A8A8-ECA9A1DB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9278"/>
            <a:ext cx="9905998" cy="14062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2700" u="sng" dirty="0">
                <a:solidFill>
                  <a:srgbClr val="2D5193"/>
                </a:solidFill>
                <a:latin typeface="TimesNewRomanPSMT"/>
                <a:ea typeface="+mn-ea"/>
                <a:cs typeface="+mn-cs"/>
              </a:rPr>
              <a:t>INTRODUCTION</a:t>
            </a:r>
            <a:r>
              <a:rPr lang="en-IN" dirty="0"/>
              <a:t> </a:t>
            </a:r>
            <a:br>
              <a:rPr lang="en-IN" dirty="0"/>
            </a:br>
            <a:r>
              <a:rPr lang="en-IN" sz="2000" dirty="0">
                <a:latin typeface="TimesNewRomanPSMT"/>
                <a:ea typeface="+mn-ea"/>
                <a:cs typeface="+mn-cs"/>
              </a:rPr>
              <a:t>This report is intended to provide an insight on “how data science can be used to solve a business problem?”</a:t>
            </a:r>
            <a:br>
              <a:rPr lang="en-IN" sz="2000" dirty="0">
                <a:latin typeface="TimesNewRomanPSMT"/>
                <a:ea typeface="+mn-ea"/>
                <a:cs typeface="+mn-cs"/>
              </a:rPr>
            </a:br>
            <a:endParaRPr lang="en-US" sz="2000" dirty="0">
              <a:latin typeface="TimesNewRomanPSM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F1D9-45ED-3C4F-9600-A58887E7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37001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cap="all" dirty="0">
                <a:solidFill>
                  <a:srgbClr val="2D5193"/>
                </a:solidFill>
                <a:latin typeface="TimesNewRomanPSMT"/>
              </a:rPr>
              <a:t>BUSINESS SCENARIO BACKGROUND </a:t>
            </a:r>
          </a:p>
          <a:p>
            <a:pPr marL="0" indent="0">
              <a:buNone/>
            </a:pPr>
            <a:r>
              <a:rPr lang="en-IN" sz="1800" dirty="0">
                <a:latin typeface="TimesNewRomanPSMT"/>
              </a:rPr>
              <a:t>This report will try to address the following question for any entrepreneur who is planning to invest in opening a new Indian restaurant in Toronto city. </a:t>
            </a:r>
          </a:p>
          <a:p>
            <a:r>
              <a:rPr lang="en-IN" sz="1800" dirty="0">
                <a:latin typeface="TimesNewRomanPSMT"/>
              </a:rPr>
              <a:t>How many Indian restaurants are already present in Toronto City? </a:t>
            </a:r>
          </a:p>
          <a:p>
            <a:r>
              <a:rPr lang="en-IN" sz="1800" dirty="0">
                <a:latin typeface="TimesNewRomanPSMT"/>
              </a:rPr>
              <a:t>Which neighbourhoods in Toronto city has an Indian restaurant? </a:t>
            </a:r>
          </a:p>
          <a:p>
            <a:r>
              <a:rPr lang="en-IN" sz="1800" dirty="0">
                <a:latin typeface="TimesNewRomanPSMT"/>
              </a:rPr>
              <a:t>Which neighbourhoods in Toronto city will be ideal to start a new India Restaurant? </a:t>
            </a:r>
          </a:p>
          <a:p>
            <a:r>
              <a:rPr lang="en-IN" sz="1800" dirty="0">
                <a:latin typeface="TimesNewRomanPSMT"/>
              </a:rPr>
              <a:t>What are the descriptive highlights of these ideal neighbourhoods?</a:t>
            </a:r>
            <a:r>
              <a:rPr lang="en-IN" sz="1800" dirty="0">
                <a:solidFill>
                  <a:schemeClr val="bg1"/>
                </a:solidFill>
                <a:latin typeface="TimesNewRomanPSMT"/>
              </a:rPr>
              <a:t> </a:t>
            </a:r>
          </a:p>
        </p:txBody>
      </p:sp>
      <p:pic>
        <p:nvPicPr>
          <p:cNvPr id="2049" name="Picture 1" descr="page3image20898752">
            <a:extLst>
              <a:ext uri="{FF2B5EF4-FFF2-40B4-BE49-F238E27FC236}">
                <a16:creationId xmlns:a16="http://schemas.microsoft.com/office/drawing/2014/main" id="{9AD45AD5-FED1-4E4C-9DF0-9A2CD5F76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77" y="1875503"/>
            <a:ext cx="8613058" cy="135930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16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9744-EAB4-9942-A959-16FE6B05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7864"/>
            <a:ext cx="5673044" cy="424732"/>
          </a:xfrm>
        </p:spPr>
        <p:txBody>
          <a:bodyPr wrap="square">
            <a:spAutoFit/>
          </a:bodyPr>
          <a:lstStyle/>
          <a:p>
            <a:pPr defTabSz="457200"/>
            <a:r>
              <a:rPr lang="en-IN" sz="2400" u="sng" dirty="0">
                <a:solidFill>
                  <a:srgbClr val="2D5193"/>
                </a:solidFill>
                <a:latin typeface="TimesNewRomanPSMT"/>
                <a:ea typeface="+mn-ea"/>
                <a:cs typeface="+mn-cs"/>
              </a:rPr>
              <a:t>DATA OVERVIEW </a:t>
            </a:r>
            <a:endParaRPr lang="en-US" sz="2400" u="sng" dirty="0">
              <a:solidFill>
                <a:srgbClr val="2D5193"/>
              </a:solidFill>
              <a:latin typeface="TimesNewRomanPSM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5999-8467-7146-AC7C-B0C07BAC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865166"/>
            <a:ext cx="7882844" cy="1865126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IN" sz="1800" dirty="0">
                <a:latin typeface="TimesNewRomanPSMT"/>
              </a:rPr>
              <a:t>Below are the list of datasets used in the report and background study. </a:t>
            </a:r>
          </a:p>
          <a:p>
            <a:pPr marL="400050" indent="-400050" defTabSz="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1800" dirty="0">
                <a:latin typeface="TimesNewRomanPSMT"/>
              </a:rPr>
              <a:t>Postal codes of Canada </a:t>
            </a:r>
          </a:p>
          <a:p>
            <a:pPr marL="400050" indent="-400050" defTabSz="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1800" dirty="0">
                <a:latin typeface="TimesNewRomanPSMT"/>
              </a:rPr>
              <a:t>Geographical coordinates of the postal codes. </a:t>
            </a:r>
          </a:p>
          <a:p>
            <a:pPr marL="400050" indent="-400050" defTabSz="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1800" dirty="0">
                <a:latin typeface="TimesNewRomanPSMT"/>
              </a:rPr>
              <a:t>Venues data of Toronto city. 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buNone/>
            </a:pPr>
            <a:endParaRPr lang="en-US" sz="1800" dirty="0">
              <a:solidFill>
                <a:srgbClr val="2D5193"/>
              </a:solidFill>
              <a:latin typeface="TimesNewRomanPS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F7845-4AB9-CE49-849F-F6CE3CC09176}"/>
              </a:ext>
            </a:extLst>
          </p:cNvPr>
          <p:cNvSpPr/>
          <p:nvPr/>
        </p:nvSpPr>
        <p:spPr>
          <a:xfrm>
            <a:off x="1141413" y="2978503"/>
            <a:ext cx="5803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cap="all" dirty="0">
                <a:solidFill>
                  <a:srgbClr val="2D5193"/>
                </a:solidFill>
                <a:latin typeface="TimesNewRomanPSMT"/>
              </a:rPr>
              <a:t>DATA</a:t>
            </a:r>
            <a:r>
              <a:rPr lang="en-IN" dirty="0">
                <a:solidFill>
                  <a:srgbClr val="2D5193"/>
                </a:solidFill>
                <a:latin typeface="TimesNewRomanPSMT"/>
              </a:rPr>
              <a:t> </a:t>
            </a:r>
            <a:r>
              <a:rPr lang="en-IN" sz="2400" u="sng" cap="all" dirty="0">
                <a:solidFill>
                  <a:srgbClr val="2D5193"/>
                </a:solidFill>
                <a:latin typeface="TimesNewRomanPSMT"/>
              </a:rPr>
              <a:t>DESCRIPTION AND ACQUISITION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6AA51-8D1B-214E-A226-66A9D6249D1F}"/>
              </a:ext>
            </a:extLst>
          </p:cNvPr>
          <p:cNvSpPr/>
          <p:nvPr/>
        </p:nvSpPr>
        <p:spPr>
          <a:xfrm>
            <a:off x="1118481" y="3538248"/>
            <a:ext cx="647549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NewRomanPSMT"/>
              </a:rPr>
              <a:t>1. </a:t>
            </a:r>
            <a:r>
              <a:rPr lang="en-IN" u="sng" dirty="0">
                <a:latin typeface="TimesNewRomanPSMT"/>
              </a:rPr>
              <a:t>Postal Codes of Canada – Web Scraping</a:t>
            </a:r>
            <a:endParaRPr lang="en-IN" dirty="0">
              <a:latin typeface="TimesNewRomanPSMT"/>
            </a:endParaRPr>
          </a:p>
          <a:p>
            <a:r>
              <a:rPr lang="en-IN" dirty="0">
                <a:latin typeface="TimesNewRomanPSMT"/>
              </a:rPr>
              <a:t>A list of all the postal codes with assigned Boroughs and neighbourhoods is available on a wiki page.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hlinkClick r:id="rId2"/>
              </a:rPr>
              <a:t>https://en.wikipedia.org/wiki/List_of_postal_codes_of_Canada:_M</a:t>
            </a:r>
            <a:endParaRPr lang="en-IN" dirty="0"/>
          </a:p>
          <a:p>
            <a:endParaRPr lang="en-IN" dirty="0"/>
          </a:p>
          <a:p>
            <a:r>
              <a:rPr lang="en-IN" dirty="0">
                <a:latin typeface="TimesNewRomanPSMT"/>
              </a:rPr>
              <a:t>Web Scraping - Using pandas.read_html() </a:t>
            </a:r>
          </a:p>
          <a:p>
            <a:r>
              <a:rPr lang="en-IN" dirty="0">
                <a:solidFill>
                  <a:schemeClr val="bg1"/>
                </a:solidFill>
                <a:latin typeface="TimesNewRomanPSMT"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page4image20813296">
            <a:extLst>
              <a:ext uri="{FF2B5EF4-FFF2-40B4-BE49-F238E27FC236}">
                <a16:creationId xmlns:a16="http://schemas.microsoft.com/office/drawing/2014/main" id="{2C2086C4-E1B0-9640-AC27-57D4FB74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50" y="2730291"/>
            <a:ext cx="3864693" cy="351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page4image20813296">
            <a:extLst>
              <a:ext uri="{FF2B5EF4-FFF2-40B4-BE49-F238E27FC236}">
                <a16:creationId xmlns:a16="http://schemas.microsoft.com/office/drawing/2014/main" id="{22C8F20E-4FAA-7C4D-9B63-93DE4019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404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87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ge5image20655904">
            <a:extLst>
              <a:ext uri="{FF2B5EF4-FFF2-40B4-BE49-F238E27FC236}">
                <a16:creationId xmlns:a16="http://schemas.microsoft.com/office/drawing/2014/main" id="{5476E09D-94E1-5444-A378-CC7A3200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27" y="997749"/>
            <a:ext cx="3821559" cy="197427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EE1EAD-F54A-9A4E-8A55-45D6D6D250CD}"/>
              </a:ext>
            </a:extLst>
          </p:cNvPr>
          <p:cNvSpPr/>
          <p:nvPr/>
        </p:nvSpPr>
        <p:spPr>
          <a:xfrm>
            <a:off x="1119641" y="453017"/>
            <a:ext cx="5803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cap="all" dirty="0">
                <a:solidFill>
                  <a:srgbClr val="2D5193"/>
                </a:solidFill>
                <a:latin typeface="TimesNewRomanPSMT"/>
              </a:rPr>
              <a:t>DATA</a:t>
            </a:r>
            <a:r>
              <a:rPr lang="en-IN" dirty="0">
                <a:solidFill>
                  <a:srgbClr val="2D5193"/>
                </a:solidFill>
                <a:latin typeface="TimesNewRomanPSMT"/>
              </a:rPr>
              <a:t> </a:t>
            </a:r>
            <a:r>
              <a:rPr lang="en-IN" sz="2400" u="sng" cap="all" dirty="0">
                <a:solidFill>
                  <a:srgbClr val="2D5193"/>
                </a:solidFill>
                <a:latin typeface="TimesNewRomanPSMT"/>
              </a:rPr>
              <a:t>DESCRIPTION AND ACQUISITION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11DA4-11D1-B447-8862-63AFE35F834B}"/>
              </a:ext>
            </a:extLst>
          </p:cNvPr>
          <p:cNvSpPr/>
          <p:nvPr/>
        </p:nvSpPr>
        <p:spPr>
          <a:xfrm>
            <a:off x="1096709" y="1012762"/>
            <a:ext cx="675375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NewRomanPSMT"/>
              </a:rPr>
              <a:t>2. </a:t>
            </a:r>
            <a:r>
              <a:rPr lang="en-IN" u="sng" dirty="0">
                <a:latin typeface="TimesNewRomanPSMT"/>
              </a:rPr>
              <a:t>Geographical coordinates of the postal codes  – Web Scraping</a:t>
            </a:r>
            <a:r>
              <a:rPr lang="en-IN" dirty="0">
                <a:latin typeface="TimesNewRomanPSM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PSMT"/>
              </a:rPr>
              <a:t>This is the main input for acquiring other venue related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 This data can be extracted using </a:t>
            </a:r>
          </a:p>
          <a:p>
            <a:pPr marL="717550" indent="-342900">
              <a:buFont typeface="Wingdings" pitchFamily="2" charset="2"/>
              <a:buChar char="Ø"/>
            </a:pPr>
            <a:r>
              <a:rPr lang="en-IN" dirty="0">
                <a:latin typeface="TimesNewRomanPSMT"/>
              </a:rPr>
              <a:t>Geocoder Python package </a:t>
            </a:r>
          </a:p>
          <a:p>
            <a:pPr marL="717550" indent="-342900">
              <a:buFont typeface="Wingdings" pitchFamily="2" charset="2"/>
              <a:buChar char="Ø"/>
            </a:pPr>
            <a:r>
              <a:rPr lang="en-IN" dirty="0">
                <a:latin typeface="TimesNewRomanPSMT"/>
              </a:rPr>
              <a:t>Using a direct link to a csv file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http://cocl.us/Geospatial_data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F6EA2-A019-E84B-9EEA-FE604BC9B2CF}"/>
              </a:ext>
            </a:extLst>
          </p:cNvPr>
          <p:cNvSpPr/>
          <p:nvPr/>
        </p:nvSpPr>
        <p:spPr>
          <a:xfrm>
            <a:off x="1119641" y="3483991"/>
            <a:ext cx="69151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NewRomanPSMT"/>
              </a:rPr>
              <a:t>3. </a:t>
            </a:r>
            <a:r>
              <a:rPr lang="en-IN" u="sng" dirty="0">
                <a:latin typeface="TimesNewRomanPSMT"/>
              </a:rPr>
              <a:t>Venues data of Toronto City – Foursquare API</a:t>
            </a:r>
            <a:endParaRPr lang="en-IN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The venue data details all types of venues, their category and geo-coordinates for any desired location.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For this study, the venue data was extracted using the Foursquare API.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The venue data consists of the following as shown in figure below. </a:t>
            </a:r>
          </a:p>
          <a:p>
            <a:pPr marL="804863" indent="-441325">
              <a:buFont typeface="Wingdings" pitchFamily="2" charset="2"/>
              <a:buChar char="Ø"/>
            </a:pPr>
            <a:r>
              <a:rPr lang="en-IN" dirty="0">
                <a:latin typeface="TimesNewRomanPSMT"/>
              </a:rPr>
              <a:t>Venue Name</a:t>
            </a:r>
          </a:p>
          <a:p>
            <a:pPr marL="804863" indent="-441325">
              <a:buFont typeface="Wingdings" pitchFamily="2" charset="2"/>
              <a:buChar char="Ø"/>
            </a:pPr>
            <a:r>
              <a:rPr lang="en-IN" dirty="0">
                <a:latin typeface="TimesNewRomanPSMT"/>
              </a:rPr>
              <a:t>Venue Category </a:t>
            </a:r>
          </a:p>
          <a:p>
            <a:pPr marL="804863" indent="-441325">
              <a:buFont typeface="Wingdings" pitchFamily="2" charset="2"/>
              <a:buChar char="Ø"/>
            </a:pPr>
            <a:r>
              <a:rPr lang="en-IN" dirty="0">
                <a:latin typeface="TimesNewRomanPSMT"/>
              </a:rPr>
              <a:t>Venue Latitude </a:t>
            </a:r>
          </a:p>
          <a:p>
            <a:pPr marL="804863" indent="-441325">
              <a:buFont typeface="Wingdings" pitchFamily="2" charset="2"/>
              <a:buChar char="Ø"/>
            </a:pPr>
            <a:r>
              <a:rPr lang="en-IN" dirty="0">
                <a:latin typeface="TimesNewRomanPSMT"/>
              </a:rPr>
              <a:t>Venue Longitude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9CA06-6606-2146-8950-AB545AAE6249}"/>
              </a:ext>
            </a:extLst>
          </p:cNvPr>
          <p:cNvSpPr/>
          <p:nvPr/>
        </p:nvSpPr>
        <p:spPr>
          <a:xfrm>
            <a:off x="7737626" y="2987040"/>
            <a:ext cx="3821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>
                <a:latin typeface="TimesNewRomanPS"/>
              </a:rPr>
              <a:t>Boroughs of Toronto plotted on Map using Folium library. </a:t>
            </a:r>
            <a:endParaRPr lang="en-IN" sz="1200" dirty="0"/>
          </a:p>
        </p:txBody>
      </p:sp>
      <p:pic>
        <p:nvPicPr>
          <p:cNvPr id="3074" name="Picture 2" descr="page5image4037856">
            <a:extLst>
              <a:ext uri="{FF2B5EF4-FFF2-40B4-BE49-F238E27FC236}">
                <a16:creationId xmlns:a16="http://schemas.microsoft.com/office/drawing/2014/main" id="{CA343229-1FDD-8047-A1B2-161DCD097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61" y="5010167"/>
            <a:ext cx="4104990" cy="14732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D87050-4C00-9E45-846E-2D0956B33F9A}"/>
              </a:ext>
            </a:extLst>
          </p:cNvPr>
          <p:cNvSpPr/>
          <p:nvPr/>
        </p:nvSpPr>
        <p:spPr>
          <a:xfrm>
            <a:off x="1197797" y="1064171"/>
            <a:ext cx="85150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NewRomanPSMT"/>
              </a:rPr>
              <a:t>4. </a:t>
            </a:r>
            <a:r>
              <a:rPr lang="en-IN" u="sng" dirty="0">
                <a:latin typeface="TimesNewRomanPSMT"/>
              </a:rPr>
              <a:t>Final dataset for analysis</a:t>
            </a:r>
          </a:p>
          <a:p>
            <a:endParaRPr lang="en-IN" u="sng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The datasets 1-3 were merged together to create one data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the data frame had to be transformed to represent the venues in terms of the neighbourhoods.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the rows with same neighbourhood names were grouped together.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NewRomanPSMT"/>
              </a:rPr>
              <a:t>One hot encoding </a:t>
            </a:r>
            <a:r>
              <a:rPr lang="en-IN" dirty="0">
                <a:latin typeface="TimesNewRomanPSMT"/>
              </a:rPr>
              <a:t>was used for the same. </a:t>
            </a:r>
          </a:p>
        </p:txBody>
      </p:sp>
      <p:pic>
        <p:nvPicPr>
          <p:cNvPr id="4097" name="Picture 1" descr="page6image20771216">
            <a:extLst>
              <a:ext uri="{FF2B5EF4-FFF2-40B4-BE49-F238E27FC236}">
                <a16:creationId xmlns:a16="http://schemas.microsoft.com/office/drawing/2014/main" id="{8F0E1E56-6196-AE46-A6FC-F4E100E9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19" y="3158021"/>
            <a:ext cx="9788545" cy="322047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F2C817-F63F-E446-AB64-D0168F54B3FA}"/>
              </a:ext>
            </a:extLst>
          </p:cNvPr>
          <p:cNvSpPr/>
          <p:nvPr/>
        </p:nvSpPr>
        <p:spPr>
          <a:xfrm>
            <a:off x="1119641" y="453017"/>
            <a:ext cx="5803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cap="all" dirty="0">
                <a:solidFill>
                  <a:srgbClr val="2D5193"/>
                </a:solidFill>
                <a:latin typeface="TimesNewRomanPSMT"/>
              </a:rPr>
              <a:t>DATA</a:t>
            </a:r>
            <a:r>
              <a:rPr lang="en-IN" dirty="0">
                <a:solidFill>
                  <a:srgbClr val="2D5193"/>
                </a:solidFill>
                <a:latin typeface="TimesNewRomanPSMT"/>
              </a:rPr>
              <a:t> </a:t>
            </a:r>
            <a:r>
              <a:rPr lang="en-IN" sz="2400" u="sng" cap="all" dirty="0">
                <a:solidFill>
                  <a:srgbClr val="2D5193"/>
                </a:solidFill>
                <a:latin typeface="TimesNewRomanPSMT"/>
              </a:rPr>
              <a:t>DESCRIPTION AND ACQUISITION </a:t>
            </a:r>
          </a:p>
        </p:txBody>
      </p:sp>
    </p:spTree>
    <p:extLst>
      <p:ext uri="{BB962C8B-B14F-4D97-AF65-F5344CB8AC3E}">
        <p14:creationId xmlns:p14="http://schemas.microsoft.com/office/powerpoint/2010/main" val="21971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8B99E7-18B4-BE49-BF5A-6C1C655FF74B}"/>
              </a:ext>
            </a:extLst>
          </p:cNvPr>
          <p:cNvSpPr/>
          <p:nvPr/>
        </p:nvSpPr>
        <p:spPr>
          <a:xfrm>
            <a:off x="934851" y="389623"/>
            <a:ext cx="2767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cap="all" dirty="0">
                <a:solidFill>
                  <a:srgbClr val="2D5193"/>
                </a:solidFill>
                <a:latin typeface="TimesNewRomanPSMT"/>
              </a:rPr>
              <a:t>Methodology</a:t>
            </a:r>
            <a:r>
              <a:rPr lang="en-IN" dirty="0">
                <a:solidFill>
                  <a:srgbClr val="2D5193"/>
                </a:solidFill>
                <a:latin typeface="TimesNewRomanPSMT"/>
              </a:rPr>
              <a:t>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8718E-E57E-DC48-8F88-E6228A63045B}"/>
              </a:ext>
            </a:extLst>
          </p:cNvPr>
          <p:cNvSpPr/>
          <p:nvPr/>
        </p:nvSpPr>
        <p:spPr>
          <a:xfrm>
            <a:off x="934851" y="1058695"/>
            <a:ext cx="397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D5193"/>
                </a:solidFill>
                <a:latin typeface="TimesNewRomanPSMT"/>
              </a:rPr>
              <a:t>A. EXPLORATORY DATA ANALYSIS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4EE36-D373-3B4D-980E-9FA5AEA85918}"/>
              </a:ext>
            </a:extLst>
          </p:cNvPr>
          <p:cNvSpPr/>
          <p:nvPr/>
        </p:nvSpPr>
        <p:spPr>
          <a:xfrm>
            <a:off x="942435" y="1428027"/>
            <a:ext cx="5545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NewRomanPSMT"/>
              </a:rPr>
              <a:t>For the exploratory data analysis the following was done.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55443-3E11-D445-888D-C4098618E89A}"/>
              </a:ext>
            </a:extLst>
          </p:cNvPr>
          <p:cNvSpPr/>
          <p:nvPr/>
        </p:nvSpPr>
        <p:spPr>
          <a:xfrm>
            <a:off x="942435" y="19820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1E3560"/>
                </a:solidFill>
                <a:latin typeface="TimesNewRomanPSMT"/>
              </a:rPr>
              <a:t>A1. TOTAL VENUE CATEGORIES</a:t>
            </a:r>
            <a:r>
              <a:rPr lang="en-IN" dirty="0">
                <a:solidFill>
                  <a:srgbClr val="2D5193"/>
                </a:solidFill>
                <a:latin typeface="TimesNewRomanPSMT"/>
              </a:rPr>
              <a:t>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61690-E372-5546-B5FC-FCDA81F43294}"/>
              </a:ext>
            </a:extLst>
          </p:cNvPr>
          <p:cNvSpPr/>
          <p:nvPr/>
        </p:nvSpPr>
        <p:spPr>
          <a:xfrm>
            <a:off x="942435" y="2351357"/>
            <a:ext cx="5545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NewRomanPSMT"/>
              </a:rPr>
              <a:t>The number of ‘to-do’ options available to individual living in Toronto.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DEE71-8360-D44B-940A-2E0DE40FB22B}"/>
              </a:ext>
            </a:extLst>
          </p:cNvPr>
          <p:cNvSpPr/>
          <p:nvPr/>
        </p:nvSpPr>
        <p:spPr>
          <a:xfrm>
            <a:off x="934851" y="3215782"/>
            <a:ext cx="231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1E3560"/>
                </a:solidFill>
                <a:latin typeface="TimesNewRomanPSMT"/>
              </a:rPr>
              <a:t>A2. TOP 10 VENUES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A975A-16B9-8B4E-A878-BF99B13DBD72}"/>
              </a:ext>
            </a:extLst>
          </p:cNvPr>
          <p:cNvSpPr/>
          <p:nvPr/>
        </p:nvSpPr>
        <p:spPr>
          <a:xfrm>
            <a:off x="942435" y="3545436"/>
            <a:ext cx="5545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NewRomanPSMT"/>
              </a:rPr>
              <a:t>The top 10 venues by their occurrence in the neighbourhood.</a:t>
            </a:r>
          </a:p>
          <a:p>
            <a:r>
              <a:rPr lang="en-IN" dirty="0"/>
              <a:t>are any Indian restaurant in top 10 category in any neighbourhood?</a:t>
            </a:r>
            <a:r>
              <a:rPr lang="en-IN" dirty="0">
                <a:latin typeface="TimesNewRomanPSMT"/>
              </a:rPr>
              <a:t> 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6AA46-B7F6-9346-BFBD-25BB276377AD}"/>
              </a:ext>
            </a:extLst>
          </p:cNvPr>
          <p:cNvSpPr/>
          <p:nvPr/>
        </p:nvSpPr>
        <p:spPr>
          <a:xfrm>
            <a:off x="942435" y="5028731"/>
            <a:ext cx="4661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1E3560"/>
                </a:solidFill>
                <a:latin typeface="TimesNewRomanPSMT"/>
              </a:rPr>
              <a:t>A3. INDIAN RESTAURANTS IN TORONTO.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2C386B-F0F0-4A4E-AA4A-8E43F8762F1C}"/>
              </a:ext>
            </a:extLst>
          </p:cNvPr>
          <p:cNvSpPr/>
          <p:nvPr/>
        </p:nvSpPr>
        <p:spPr>
          <a:xfrm>
            <a:off x="942435" y="5308227"/>
            <a:ext cx="5545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NewRomanPSMT"/>
              </a:rPr>
              <a:t>The total number of Indian restaurants and their frequency of occurrence in each of the neighbourhoods. </a:t>
            </a:r>
            <a:endParaRPr lang="en-IN" dirty="0"/>
          </a:p>
        </p:txBody>
      </p:sp>
      <p:pic>
        <p:nvPicPr>
          <p:cNvPr id="5121" name="Picture 1" descr="page7image3776048">
            <a:extLst>
              <a:ext uri="{FF2B5EF4-FFF2-40B4-BE49-F238E27FC236}">
                <a16:creationId xmlns:a16="http://schemas.microsoft.com/office/drawing/2014/main" id="{699C2BFA-5702-8B44-9EB0-3AA56A6A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73" y="5100855"/>
            <a:ext cx="4661341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ge7image3771120">
            <a:extLst>
              <a:ext uri="{FF2B5EF4-FFF2-40B4-BE49-F238E27FC236}">
                <a16:creationId xmlns:a16="http://schemas.microsoft.com/office/drawing/2014/main" id="{8AC5C151-E273-2442-811B-2E11BC80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72" y="3098383"/>
            <a:ext cx="4661341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page6image3727120">
            <a:extLst>
              <a:ext uri="{FF2B5EF4-FFF2-40B4-BE49-F238E27FC236}">
                <a16:creationId xmlns:a16="http://schemas.microsoft.com/office/drawing/2014/main" id="{8CE34B2F-7853-9448-8C63-4D5308913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71" y="1527044"/>
            <a:ext cx="4661342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7EB073-749E-B14D-BCC2-112428A7C879}"/>
              </a:ext>
            </a:extLst>
          </p:cNvPr>
          <p:cNvSpPr/>
          <p:nvPr/>
        </p:nvSpPr>
        <p:spPr>
          <a:xfrm>
            <a:off x="934851" y="389623"/>
            <a:ext cx="2767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cap="all" dirty="0">
                <a:solidFill>
                  <a:srgbClr val="2D5193"/>
                </a:solidFill>
                <a:latin typeface="TimesNewRomanPSMT"/>
              </a:rPr>
              <a:t>Methodology</a:t>
            </a:r>
            <a:r>
              <a:rPr lang="en-IN" dirty="0">
                <a:solidFill>
                  <a:srgbClr val="2D5193"/>
                </a:solidFill>
                <a:latin typeface="TimesNewRomanPSMT"/>
              </a:rPr>
              <a:t>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CBA77-2B93-5441-8E6B-3232EDB9D186}"/>
              </a:ext>
            </a:extLst>
          </p:cNvPr>
          <p:cNvSpPr/>
          <p:nvPr/>
        </p:nvSpPr>
        <p:spPr>
          <a:xfrm>
            <a:off x="934851" y="1121365"/>
            <a:ext cx="5551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D5193"/>
                </a:solidFill>
                <a:latin typeface="TimesNewRomanPSMT"/>
              </a:rPr>
              <a:t>B. INFERENTIAL STATISTICS </a:t>
            </a:r>
            <a:r>
              <a:rPr lang="en-IN" sz="2000" dirty="0">
                <a:solidFill>
                  <a:srgbClr val="2D5193"/>
                </a:solidFill>
                <a:latin typeface="TimesNewRomanPSMT"/>
              </a:rPr>
              <a:t>- </a:t>
            </a:r>
            <a:r>
              <a:rPr lang="en-IN" sz="1600" dirty="0">
                <a:latin typeface="TimesNewRomanPSMT"/>
              </a:rPr>
              <a:t>MACHINE LEARNING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BFF7ED-B0C4-7A45-A93C-BD3EEA5FEEE9}"/>
              </a:ext>
            </a:extLst>
          </p:cNvPr>
          <p:cNvSpPr/>
          <p:nvPr/>
        </p:nvSpPr>
        <p:spPr>
          <a:xfrm>
            <a:off x="934851" y="1606886"/>
            <a:ext cx="730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NewRomanPSMT"/>
              </a:rPr>
              <a:t>I have used </a:t>
            </a:r>
            <a:r>
              <a:rPr lang="en-IN" b="1" dirty="0">
                <a:latin typeface="TimesNewRomanPS"/>
              </a:rPr>
              <a:t>K-mean clustering </a:t>
            </a:r>
            <a:r>
              <a:rPr lang="en-IN" dirty="0">
                <a:latin typeface="TimesNewRomanPSMT"/>
              </a:rPr>
              <a:t>method f</a:t>
            </a:r>
            <a:r>
              <a:rPr lang="en-IN" dirty="0"/>
              <a:t>or clustering the neighbourhoods</a:t>
            </a:r>
            <a:r>
              <a:rPr lang="en-IN" dirty="0">
                <a:latin typeface="TimesNewRomanPSMT"/>
              </a:rPr>
              <a:t>. </a:t>
            </a:r>
            <a:endParaRPr lang="en-IN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A53ED-00CA-0547-9DA4-0EB101096674}"/>
              </a:ext>
            </a:extLst>
          </p:cNvPr>
          <p:cNvSpPr/>
          <p:nvPr/>
        </p:nvSpPr>
        <p:spPr>
          <a:xfrm>
            <a:off x="934851" y="195167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NewRomanPSMT"/>
              </a:rPr>
              <a:t>Number of clusters - 4</a:t>
            </a:r>
          </a:p>
          <a:p>
            <a:r>
              <a:rPr lang="en-IN" dirty="0">
                <a:latin typeface="TimesNewRomanPSMT"/>
              </a:rPr>
              <a:t>The following clusters were created. 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>
                <a:latin typeface="TimesNewRomanPSMT"/>
              </a:rPr>
              <a:t>Cluster 1 – Red 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TimesNewRomanPSMT"/>
              </a:rPr>
              <a:t>Cluster 2 – Purple 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TimesNewRomanPSMT"/>
              </a:rPr>
              <a:t>Cluster 3 – Aquamarine 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TimesNewRomanPSMT"/>
              </a:rPr>
              <a:t>Cluster 4 – Dark khaki' 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05EC8FC7-9B3C-3940-AD8C-39AD22F3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51" y="2927334"/>
            <a:ext cx="7192720" cy="29828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2790C8-E36E-B444-A05C-2676D9C344BA}"/>
              </a:ext>
            </a:extLst>
          </p:cNvPr>
          <p:cNvSpPr/>
          <p:nvPr/>
        </p:nvSpPr>
        <p:spPr>
          <a:xfrm>
            <a:off x="5598805" y="5910146"/>
            <a:ext cx="4168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latin typeface="TimesNewRomanPS"/>
              </a:rPr>
              <a:t>Neighbourhoods clusters plotted on a map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4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D6174-9B26-E342-9194-2B9867BF430D}"/>
              </a:ext>
            </a:extLst>
          </p:cNvPr>
          <p:cNvSpPr/>
          <p:nvPr/>
        </p:nvSpPr>
        <p:spPr>
          <a:xfrm>
            <a:off x="1157096" y="470654"/>
            <a:ext cx="154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cap="all" dirty="0">
                <a:solidFill>
                  <a:srgbClr val="2D5193"/>
                </a:solidFill>
                <a:latin typeface="TimesNewRomanPSMT"/>
              </a:rPr>
              <a:t>RESULTS</a:t>
            </a:r>
            <a:r>
              <a:rPr lang="en-IN" dirty="0">
                <a:solidFill>
                  <a:srgbClr val="2D5193"/>
                </a:solidFill>
                <a:latin typeface="TimesNewRomanPSMT"/>
              </a:rPr>
              <a:t>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3A238-B7C5-424D-AB24-C982ABFEF1CB}"/>
              </a:ext>
            </a:extLst>
          </p:cNvPr>
          <p:cNvSpPr/>
          <p:nvPr/>
        </p:nvSpPr>
        <p:spPr>
          <a:xfrm>
            <a:off x="1157096" y="932319"/>
            <a:ext cx="943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NewRomanPSMT"/>
              </a:rPr>
              <a:t>Following analysis were done to identify the best neighbourhoods for opening an Indian Restaurant.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DE405-23A9-E142-A767-B481C2060FA5}"/>
              </a:ext>
            </a:extLst>
          </p:cNvPr>
          <p:cNvSpPr/>
          <p:nvPr/>
        </p:nvSpPr>
        <p:spPr>
          <a:xfrm>
            <a:off x="1157096" y="1271323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D5193"/>
                </a:solidFill>
                <a:latin typeface="TimesNewRomanPSMT"/>
              </a:rPr>
              <a:t>1. Neighbourhood in clusters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69175-3C97-1745-9293-E9385F01B803}"/>
              </a:ext>
            </a:extLst>
          </p:cNvPr>
          <p:cNvSpPr/>
          <p:nvPr/>
        </p:nvSpPr>
        <p:spPr>
          <a:xfrm>
            <a:off x="1189295" y="1558980"/>
            <a:ext cx="5780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NewRomanPSMT"/>
              </a:rPr>
              <a:t>Cluster 0 has highest number </a:t>
            </a:r>
            <a:r>
              <a:rPr lang="en-IN" dirty="0" err="1">
                <a:latin typeface="TimesNewRomanPSMT"/>
              </a:rPr>
              <a:t>ie</a:t>
            </a:r>
            <a:r>
              <a:rPr lang="en-IN" dirty="0">
                <a:latin typeface="TimesNewRomanPSMT"/>
              </a:rPr>
              <a:t> 32 neighbourhood in it. Followed by cluster 2 and 3 with 3 neighbourhoods each in them and finally cluster 1 with just one neighbourhood in it. </a:t>
            </a:r>
            <a:endParaRPr lang="en-IN" dirty="0"/>
          </a:p>
        </p:txBody>
      </p:sp>
      <p:pic>
        <p:nvPicPr>
          <p:cNvPr id="7169" name="Picture 1" descr="page8image4075776">
            <a:extLst>
              <a:ext uri="{FF2B5EF4-FFF2-40B4-BE49-F238E27FC236}">
                <a16:creationId xmlns:a16="http://schemas.microsoft.com/office/drawing/2014/main" id="{0F7F9FA8-9EFE-CF46-ACFF-86A7CB2D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68" y="1436506"/>
            <a:ext cx="2676432" cy="104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959C84-52CB-2843-913A-94DD3906F1C4}"/>
              </a:ext>
            </a:extLst>
          </p:cNvPr>
          <p:cNvSpPr/>
          <p:nvPr/>
        </p:nvSpPr>
        <p:spPr>
          <a:xfrm>
            <a:off x="1190621" y="2554973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D5193"/>
                </a:solidFill>
                <a:latin typeface="TimesNewRomanPSMT"/>
              </a:rPr>
              <a:t>2. Indian restaurants across clusters </a:t>
            </a:r>
            <a:endParaRPr lang="en-IN" dirty="0"/>
          </a:p>
        </p:txBody>
      </p:sp>
      <p:pic>
        <p:nvPicPr>
          <p:cNvPr id="7170" name="Picture 2" descr="page9image3914624">
            <a:extLst>
              <a:ext uri="{FF2B5EF4-FFF2-40B4-BE49-F238E27FC236}">
                <a16:creationId xmlns:a16="http://schemas.microsoft.com/office/drawing/2014/main" id="{6F84E15A-D1E2-684C-ABA2-AA220CD0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68" y="2543642"/>
            <a:ext cx="2676433" cy="116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A915E5-618C-F640-9303-9A1F5715525F}"/>
              </a:ext>
            </a:extLst>
          </p:cNvPr>
          <p:cNvSpPr/>
          <p:nvPr/>
        </p:nvSpPr>
        <p:spPr>
          <a:xfrm>
            <a:off x="1189295" y="2760070"/>
            <a:ext cx="5780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NewRomanPSMT"/>
              </a:rPr>
              <a:t>There are no Indian restaurants present in cluster 0. Also there are 3 Indian restaurants present in cluster 2 and 3 each and 1 in cluster 1.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8619B-9637-6C45-9F12-F2D22E56F482}"/>
              </a:ext>
            </a:extLst>
          </p:cNvPr>
          <p:cNvSpPr/>
          <p:nvPr/>
        </p:nvSpPr>
        <p:spPr>
          <a:xfrm>
            <a:off x="1211597" y="3888497"/>
            <a:ext cx="406292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NewRomanPSMT"/>
              </a:rPr>
              <a:t>Cluster 0 - Red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6E057-8B01-3641-8E88-A6D88AB8D766}"/>
              </a:ext>
            </a:extLst>
          </p:cNvPr>
          <p:cNvSpPr/>
          <p:nvPr/>
        </p:nvSpPr>
        <p:spPr>
          <a:xfrm>
            <a:off x="1211597" y="4257829"/>
            <a:ext cx="4062929" cy="954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 Indian restaurants in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across all 4 Borough 32 Neighbourhoods.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cluster</a:t>
            </a:r>
            <a:endParaRPr lang="en-I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A033B0-F8E8-3D44-9A3A-BE75CE79A57B}"/>
              </a:ext>
            </a:extLst>
          </p:cNvPr>
          <p:cNvSpPr/>
          <p:nvPr/>
        </p:nvSpPr>
        <p:spPr>
          <a:xfrm>
            <a:off x="5274526" y="3888497"/>
            <a:ext cx="406292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030A0"/>
                </a:solidFill>
                <a:latin typeface="TimesNewRomanPSMT"/>
              </a:rPr>
              <a:t>Cluster 1 - Purple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F3A6EF-3D37-A149-837F-985A6B8444C2}"/>
              </a:ext>
            </a:extLst>
          </p:cNvPr>
          <p:cNvSpPr/>
          <p:nvPr/>
        </p:nvSpPr>
        <p:spPr>
          <a:xfrm>
            <a:off x="5274526" y="4257828"/>
            <a:ext cx="4062929" cy="954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only 1 borough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2 neighbourhoods in this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Indian Restaurant already present in it</a:t>
            </a:r>
          </a:p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Not an ideal choice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C4CB7-B555-D547-A9BA-9EF68DC81AAE}"/>
              </a:ext>
            </a:extLst>
          </p:cNvPr>
          <p:cNvSpPr/>
          <p:nvPr/>
        </p:nvSpPr>
        <p:spPr>
          <a:xfrm>
            <a:off x="1211597" y="5581266"/>
            <a:ext cx="4062929" cy="954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only 3 borough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across 5 neighbourhoods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Indian Restaurant already present.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an ideal choice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8C3494-C92C-7A4A-95EC-ABF07E04880E}"/>
              </a:ext>
            </a:extLst>
          </p:cNvPr>
          <p:cNvSpPr/>
          <p:nvPr/>
        </p:nvSpPr>
        <p:spPr>
          <a:xfrm>
            <a:off x="1211597" y="5211935"/>
            <a:ext cx="406292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NewRomanPSMT"/>
              </a:rPr>
              <a:t>Cluster 2 - Aquamarine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9582DB-EE2E-BC44-B99A-18B3F054119C}"/>
              </a:ext>
            </a:extLst>
          </p:cNvPr>
          <p:cNvSpPr/>
          <p:nvPr/>
        </p:nvSpPr>
        <p:spPr>
          <a:xfrm>
            <a:off x="5274525" y="5211934"/>
            <a:ext cx="406292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B37526"/>
                </a:solidFill>
                <a:latin typeface="TimesNewRomanPSMT"/>
              </a:rPr>
              <a:t>Cluster 3 - Dark kaki'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08BCEB-2FB1-1B43-AA2F-0767BA868280}"/>
              </a:ext>
            </a:extLst>
          </p:cNvPr>
          <p:cNvSpPr/>
          <p:nvPr/>
        </p:nvSpPr>
        <p:spPr>
          <a:xfrm>
            <a:off x="5274524" y="5581265"/>
            <a:ext cx="4062929" cy="954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only 3 borough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across 5 neighbourhoods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Indian Restaurant already present.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an ideal choice</a:t>
            </a:r>
          </a:p>
        </p:txBody>
      </p:sp>
      <p:pic>
        <p:nvPicPr>
          <p:cNvPr id="7171" name="Picture 3" descr="page9image31375552">
            <a:extLst>
              <a:ext uri="{FF2B5EF4-FFF2-40B4-BE49-F238E27FC236}">
                <a16:creationId xmlns:a16="http://schemas.microsoft.com/office/drawing/2014/main" id="{23697F0F-A0E2-8149-A430-E6BC7747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79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page9image31375552">
            <a:extLst>
              <a:ext uri="{FF2B5EF4-FFF2-40B4-BE49-F238E27FC236}">
                <a16:creationId xmlns:a16="http://schemas.microsoft.com/office/drawing/2014/main" id="{A75CC55D-9B74-4F4E-953F-9E375FF7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79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page9image31375552">
            <a:extLst>
              <a:ext uri="{FF2B5EF4-FFF2-40B4-BE49-F238E27FC236}">
                <a16:creationId xmlns:a16="http://schemas.microsoft.com/office/drawing/2014/main" id="{5168688B-6A76-0B49-9B40-1230AFF3E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79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3" name="Picture 15" descr="page9image31375552">
            <a:extLst>
              <a:ext uri="{FF2B5EF4-FFF2-40B4-BE49-F238E27FC236}">
                <a16:creationId xmlns:a16="http://schemas.microsoft.com/office/drawing/2014/main" id="{E2A5E5A1-641C-564B-B7DA-42AED5AD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79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4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C5F774-AEC4-7F47-BF55-AEB8CA04A6D7}"/>
              </a:ext>
            </a:extLst>
          </p:cNvPr>
          <p:cNvSpPr/>
          <p:nvPr/>
        </p:nvSpPr>
        <p:spPr>
          <a:xfrm>
            <a:off x="1124583" y="489983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cap="all" dirty="0">
                <a:solidFill>
                  <a:srgbClr val="2D5193"/>
                </a:solidFill>
                <a:latin typeface="TimesNewRomanPSMT"/>
              </a:rPr>
              <a:t>DISCUSSION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9D237-A5C0-5E4B-86C1-7514A4A09ED9}"/>
              </a:ext>
            </a:extLst>
          </p:cNvPr>
          <p:cNvSpPr/>
          <p:nvPr/>
        </p:nvSpPr>
        <p:spPr>
          <a:xfrm>
            <a:off x="1124583" y="951648"/>
            <a:ext cx="10171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Clearly cluster 1, 2, 3 are not our preferred choices to start the Indian restaurant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Cluster 0 seems to be suitable.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Within cluster 0 there are few neighbourhoods which have very common venues like Parks and bars.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NewRomanPSMT"/>
              </a:rPr>
              <a:t>This would give us a good sense of which neighbourhood would be a better choice. 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474AF8-F87C-734C-9C13-4331D2271509}"/>
              </a:ext>
            </a:extLst>
          </p:cNvPr>
          <p:cNvGrpSpPr/>
          <p:nvPr/>
        </p:nvGrpSpPr>
        <p:grpSpPr>
          <a:xfrm>
            <a:off x="1415629" y="2253846"/>
            <a:ext cx="8966156" cy="3578240"/>
            <a:chOff x="1415629" y="2175789"/>
            <a:chExt cx="5727700" cy="2349500"/>
          </a:xfrm>
        </p:grpSpPr>
        <p:pic>
          <p:nvPicPr>
            <p:cNvPr id="8193" name="Picture 1" descr="page10image20821824">
              <a:extLst>
                <a:ext uri="{FF2B5EF4-FFF2-40B4-BE49-F238E27FC236}">
                  <a16:creationId xmlns:a16="http://schemas.microsoft.com/office/drawing/2014/main" id="{0B72B0AD-8D74-9D4E-8E98-56F309507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629" y="2175789"/>
              <a:ext cx="5727700" cy="17907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page10image20816416">
              <a:extLst>
                <a:ext uri="{FF2B5EF4-FFF2-40B4-BE49-F238E27FC236}">
                  <a16:creationId xmlns:a16="http://schemas.microsoft.com/office/drawing/2014/main" id="{DCD609F4-3344-704B-9DDA-59A30CC10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629" y="3966489"/>
              <a:ext cx="5727700" cy="558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295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96</TotalTime>
  <Words>883</Words>
  <Application>Microsoft Macintosh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TimesNewRomanPS</vt:lpstr>
      <vt:lpstr>TimesNewRomanPSMT</vt:lpstr>
      <vt:lpstr>Tw Cen MT</vt:lpstr>
      <vt:lpstr>Wingdings</vt:lpstr>
      <vt:lpstr>Circuit</vt:lpstr>
      <vt:lpstr>INDIAN RESTAURANT IN TORONTO </vt:lpstr>
      <vt:lpstr>INTRODUCTION  This report is intended to provide an insight on “how data science can be used to solve a business problem?” </vt:lpstr>
      <vt:lpstr>DATA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RESTAURANT IN TORONTO </dc:title>
  <dc:creator>Anshul Sharma</dc:creator>
  <cp:lastModifiedBy>Anshul Sharma</cp:lastModifiedBy>
  <cp:revision>13</cp:revision>
  <dcterms:created xsi:type="dcterms:W3CDTF">2020-11-06T15:12:29Z</dcterms:created>
  <dcterms:modified xsi:type="dcterms:W3CDTF">2020-11-06T19:24:29Z</dcterms:modified>
</cp:coreProperties>
</file>