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6" r:id="rId11"/>
    <p:sldId id="265" r:id="rId12"/>
    <p:sldId id="277"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Raleway"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959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042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Text to Features</a:t>
            </a:r>
            <a:endParaRPr lang="en" dirty="0"/>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  Named Entity Recognition (NER) </a:t>
            </a:r>
            <a:r>
              <a:rPr lang="en-US" sz="1400" dirty="0"/>
              <a:t>- </a:t>
            </a:r>
            <a:r>
              <a:rPr lang="en-US" sz="1400" dirty="0"/>
              <a:t>The process of detecting the named entities such as person names, location names, company names </a:t>
            </a:r>
            <a:r>
              <a:rPr lang="en-US" sz="1400" dirty="0" smtClean="0"/>
              <a:t>etc. </a:t>
            </a:r>
            <a:r>
              <a:rPr lang="en-US" sz="1400" dirty="0"/>
              <a:t>from the text is called as </a:t>
            </a:r>
            <a:r>
              <a:rPr lang="en-US" sz="1400" dirty="0" smtClean="0"/>
              <a:t>NER.</a:t>
            </a:r>
          </a:p>
          <a:p>
            <a:pPr marL="228600" lvl="0" indent="-228600">
              <a:buAutoNum type="arabicPeriod"/>
            </a:pPr>
            <a:r>
              <a:rPr lang="en-US" sz="1400" b="1" dirty="0" smtClean="0"/>
              <a:t>  Topic Modeling </a:t>
            </a:r>
            <a:r>
              <a:rPr lang="en-US" sz="1400" dirty="0"/>
              <a:t>- </a:t>
            </a:r>
            <a:r>
              <a:rPr lang="en-US" sz="1400" dirty="0"/>
              <a:t>Topic modeling is a process of automatically identifying the topics present in a text </a:t>
            </a:r>
            <a:r>
              <a:rPr lang="en-US" sz="1400" dirty="0" smtClean="0"/>
              <a:t>corpus</a:t>
            </a:r>
          </a:p>
          <a:p>
            <a:pPr marL="342900" lvl="0" indent="-342900">
              <a:buAutoNum type="arabicPeriod" startAt="3"/>
            </a:pPr>
            <a:r>
              <a:rPr lang="en-US" sz="1400" b="1" dirty="0" smtClean="0"/>
              <a:t>N-grams as features </a:t>
            </a:r>
            <a:r>
              <a:rPr lang="en-US" sz="1400" dirty="0" smtClean="0"/>
              <a:t>– </a:t>
            </a:r>
            <a:r>
              <a:rPr lang="en-US" sz="1400" dirty="0"/>
              <a:t>A combination of N words together are called N-Grams. N grams (N &gt; 1) are generally more informative as compared to words (Unigrams) as features</a:t>
            </a:r>
            <a:r>
              <a:rPr lang="en-US" sz="1400" dirty="0" smtClean="0"/>
              <a:t>.</a:t>
            </a:r>
          </a:p>
          <a:p>
            <a:pPr marL="342900" indent="-342900">
              <a:buFont typeface="Roboto"/>
              <a:buAutoNum type="arabicPeriod" startAt="3"/>
            </a:pPr>
            <a:r>
              <a:rPr lang="en-US" sz="1400" b="1" dirty="0"/>
              <a:t>Term Frequency – Inverse Document Frequency (TF – IDF</a:t>
            </a:r>
            <a:r>
              <a:rPr lang="en-US" sz="1400" b="1" dirty="0" smtClean="0"/>
              <a:t>)</a:t>
            </a:r>
            <a:r>
              <a:rPr lang="en-US" sz="1400" b="1" dirty="0"/>
              <a:t> </a:t>
            </a:r>
            <a:r>
              <a:rPr lang="en-US" sz="1400" dirty="0" smtClean="0"/>
              <a:t>- </a:t>
            </a:r>
            <a:r>
              <a:rPr lang="en-US" sz="1400" dirty="0"/>
              <a:t>TF-IDF is a weighted model commonly used for information retrieval problems.</a:t>
            </a:r>
          </a:p>
        </p:txBody>
      </p:sp>
      <p:pic>
        <p:nvPicPr>
          <p:cNvPr id="1026" name="Picture 2" descr="https://s3-ap-south-1.amazonaws.com/av-blog-media/wp-content/uploads/2017/01/11181616/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3713810"/>
            <a:ext cx="2393879" cy="10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4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buNone/>
            </a:pPr>
            <a:r>
              <a:rPr lang="en-US" sz="1400" dirty="0"/>
              <a:t>Sentiment analysis refers to a wide range of areas of natural language processing, text mining and computational linguistics</a:t>
            </a:r>
            <a:r>
              <a:rPr lang="en-US" sz="1400" dirty="0" smtClean="0"/>
              <a:t>. </a:t>
            </a:r>
            <a:r>
              <a:rPr lang="en-US" sz="1400" dirty="0"/>
              <a:t>The sentiment found within news articles and social media data provide useful indicators for many different purposes</a:t>
            </a:r>
            <a:r>
              <a:rPr lang="en-US" sz="1400" dirty="0" smtClean="0"/>
              <a:t>.</a:t>
            </a:r>
          </a:p>
          <a:p>
            <a:pPr lvl="0">
              <a:buNone/>
            </a:pPr>
            <a:r>
              <a:rPr lang="en-US" sz="1400" dirty="0" smtClean="0"/>
              <a:t>Some of the basic steps involved are : </a:t>
            </a:r>
          </a:p>
          <a:p>
            <a:pPr marL="285750" indent="-285750"/>
            <a:r>
              <a:rPr lang="en-US" sz="1400" dirty="0"/>
              <a:t>Generating a Sentiment Dictionary: A new sentiment dictionary would be generated specifically for financial domain sentiment analysis. Example: Words like bear and bull have different meanings in finance than their usual meanings.</a:t>
            </a:r>
            <a:endParaRPr lang="en"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dirty="0" smtClean="0"/>
              <a:t>Classification</a:t>
            </a:r>
            <a:r>
              <a:rPr lang="en-US" sz="1400" dirty="0"/>
              <a:t>: There are various classifiers that can be used for sentiment analysis. </a:t>
            </a:r>
            <a:r>
              <a:rPr lang="en" sz="1400" dirty="0"/>
              <a:t/>
            </a:r>
            <a:br>
              <a:rPr lang="en" sz="1400" dirty="0"/>
            </a:br>
            <a:r>
              <a:rPr lang="en" sz="1400" dirty="0" smtClean="0"/>
              <a:t>	</a:t>
            </a:r>
            <a:r>
              <a:rPr lang="en-US" sz="1400" dirty="0" smtClean="0"/>
              <a:t>a. Rule Based Classification : </a:t>
            </a:r>
            <a:r>
              <a:rPr lang="en-US" sz="1400" dirty="0"/>
              <a:t>A rule consists of an antecedent and </a:t>
            </a:r>
            <a:r>
              <a:rPr lang="en-US" sz="1400" dirty="0" smtClean="0"/>
              <a:t>its associated consequent    	that </a:t>
            </a:r>
            <a:r>
              <a:rPr lang="en-US" sz="1400" dirty="0"/>
              <a:t>have an ‘if-then ’relation</a:t>
            </a:r>
            <a:r>
              <a:rPr lang="en-US" sz="1400" dirty="0" smtClean="0"/>
              <a:t>:	 					antecedent </a:t>
            </a:r>
            <a:r>
              <a:rPr lang="en-US" sz="1400" dirty="0"/>
              <a:t>=⇒ </a:t>
            </a:r>
            <a:r>
              <a:rPr lang="en-US" sz="1400" dirty="0" smtClean="0"/>
              <a:t>consequent 						 	For </a:t>
            </a:r>
            <a:r>
              <a:rPr lang="en-US" sz="1400" dirty="0"/>
              <a:t>Example: Bull =&gt; {positive sentiment i.e. </a:t>
            </a:r>
            <a:r>
              <a:rPr lang="en-US" sz="1400" dirty="0" smtClean="0"/>
              <a:t>+}					         		    Bear </a:t>
            </a:r>
            <a:r>
              <a:rPr lang="en-US" sz="1400" dirty="0"/>
              <a:t>=&gt; {negative sentiment i.e., </a:t>
            </a:r>
            <a:r>
              <a:rPr lang="en-US" sz="1400" dirty="0" smtClean="0"/>
              <a:t>-}</a:t>
            </a:r>
            <a:br>
              <a:rPr lang="en-US" sz="1400" dirty="0" smtClean="0"/>
            </a:br>
            <a:r>
              <a:rPr lang="en-US" sz="1400" dirty="0" smtClean="0"/>
              <a:t>	b. Support Vector Machines</a:t>
            </a:r>
            <a:br>
              <a:rPr lang="en-US" sz="1400" dirty="0" smtClean="0"/>
            </a:br>
            <a:r>
              <a:rPr lang="en-US" sz="1400" dirty="0" smtClean="0"/>
              <a:t>	c. Hybrid Classification </a:t>
            </a:r>
            <a:br>
              <a:rPr lang="en-US" sz="1400" dirty="0" smtClean="0"/>
            </a:br>
            <a:r>
              <a:rPr lang="en-US" sz="1400" dirty="0" smtClean="0"/>
              <a:t>	d. Manual Classification</a:t>
            </a:r>
          </a:p>
          <a:p>
            <a:pPr marL="285750" indent="-285750"/>
            <a:r>
              <a:rPr lang="en-US" sz="1400" dirty="0"/>
              <a:t>Sentiment Scoring: Sentiment  scores can  be  evaluated  for  each  sentence (for  sentence-based sentiment analysis), for  entire document (for  document-based  sentiment </a:t>
            </a:r>
            <a:r>
              <a:rPr lang="en-US" sz="1400" dirty="0" smtClean="0"/>
              <a:t/>
            </a:r>
            <a:br>
              <a:rPr lang="en-US" sz="1400" dirty="0" smtClean="0"/>
            </a:br>
            <a:r>
              <a:rPr lang="en-US" sz="1400" dirty="0" smtClean="0"/>
              <a:t>analysis), or  </a:t>
            </a:r>
            <a:r>
              <a:rPr lang="en-US" sz="1400" dirty="0"/>
              <a:t>for specific  aspects  of entities  (for  aspect-based  </a:t>
            </a:r>
            <a:r>
              <a:rPr lang="en-US" sz="1400" dirty="0" smtClean="0"/>
              <a:t>sentiment</a:t>
            </a:r>
            <a:br>
              <a:rPr lang="en-US" sz="1400" dirty="0" smtClean="0"/>
            </a:br>
            <a:r>
              <a:rPr lang="en-US" sz="1400" dirty="0" smtClean="0"/>
              <a:t>analysis</a:t>
            </a:r>
            <a:r>
              <a:rPr lang="en-US" sz="1400" dirty="0"/>
              <a:t>). </a:t>
            </a:r>
          </a:p>
          <a:p>
            <a:endParaRPr lang="en-US" dirty="0"/>
          </a:p>
          <a:p>
            <a:pPr marL="285750" indent="-285750"/>
            <a:endParaRPr lang="en-US" dirty="0" smtClean="0"/>
          </a:p>
        </p:txBody>
      </p:sp>
    </p:spTree>
    <p:extLst>
      <p:ext uri="{BB962C8B-B14F-4D97-AF65-F5344CB8AC3E}">
        <p14:creationId xmlns:p14="http://schemas.microsoft.com/office/powerpoint/2010/main" val="1058496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dirty="0"/>
              <a:t>Basic Implementation without Sentiment Analysis ( for general news headlines </a:t>
            </a:r>
            <a:r>
              <a:rPr lang="en" sz="2400" dirty="0" smtClean="0"/>
              <a:t>– Reddit Dataset)</a:t>
            </a:r>
            <a:r>
              <a:rPr lang="en" dirty="0" smtClean="0"/>
              <a:t> </a:t>
            </a:r>
            <a:endParaRPr lang="en" dirty="0"/>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extLst>
              <p:ext uri="{D42A27DB-BD31-4B8C-83A1-F6EECF244321}">
                <p14:modId xmlns:p14="http://schemas.microsoft.com/office/powerpoint/2010/main" val="1309224335"/>
              </p:ext>
            </p:extLst>
          </p:nvPr>
        </p:nvGraphicFramePr>
        <p:xfrm>
          <a:off x="515710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dirty="0"/>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r>
                        <a:rPr lang="en-US" dirty="0" smtClean="0"/>
                        <a:t>56.35 %</a:t>
                      </a:r>
                      <a:endParaRPr dirty="0"/>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r>
                        <a:rPr lang="en-US" dirty="0" smtClean="0"/>
                        <a:t>55.82 %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56.61 %</a:t>
                      </a:r>
                      <a:endParaRPr dirty="0"/>
                    </a:p>
                  </a:txBody>
                  <a:tcPr marL="91425" marR="91425" marT="91425" marB="91425"/>
                </a:tc>
              </a:tr>
            </a:tbl>
          </a:graphicData>
        </a:graphic>
      </p:graphicFrame>
      <p:graphicFrame>
        <p:nvGraphicFramePr>
          <p:cNvPr id="151" name="Shape 151"/>
          <p:cNvGraphicFramePr/>
          <p:nvPr>
            <p:extLst>
              <p:ext uri="{D42A27DB-BD31-4B8C-83A1-F6EECF244321}">
                <p14:modId xmlns:p14="http://schemas.microsoft.com/office/powerpoint/2010/main" val="3726077678"/>
              </p:ext>
            </p:extLst>
          </p:nvPr>
        </p:nvGraphicFramePr>
        <p:xfrm>
          <a:off x="91295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dirty="0"/>
                        <a:t>Classifier Used</a:t>
                      </a:r>
                    </a:p>
                  </a:txBody>
                  <a:tcPr marL="91425" marR="91425" marT="91425" marB="91425"/>
                </a:tc>
                <a:tc>
                  <a:txBody>
                    <a:bodyPr/>
                    <a:lstStyle/>
                    <a:p>
                      <a:pPr lvl="0" rtl="0">
                        <a:spcBef>
                          <a:spcPts val="0"/>
                        </a:spcBef>
                        <a:buNone/>
                      </a:pPr>
                      <a:r>
                        <a:rPr lang="en" b="1" dirty="0"/>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r>
                        <a:rPr lang="en-US" dirty="0" smtClean="0"/>
                        <a:t>51.58</a:t>
                      </a:r>
                      <a:r>
                        <a:rPr lang="en-US" baseline="0" dirty="0" smtClean="0"/>
                        <a:t> %</a:t>
                      </a:r>
                      <a:endParaRPr dirty="0"/>
                    </a:p>
                  </a:txBody>
                  <a:tcPr marL="91425" marR="91425" marT="91425" marB="91425"/>
                </a:tc>
              </a:tr>
              <a:tr h="420950">
                <a:tc>
                  <a:txBody>
                    <a:bodyPr/>
                    <a:lstStyle/>
                    <a:p>
                      <a:pPr lvl="0" rtl="0">
                        <a:spcBef>
                          <a:spcPts val="0"/>
                        </a:spcBef>
                        <a:buNone/>
                      </a:pPr>
                      <a:r>
                        <a:rPr lang="en" dirty="0"/>
                        <a:t>SVM</a:t>
                      </a:r>
                    </a:p>
                  </a:txBody>
                  <a:tcPr marL="91425" marR="91425" marT="91425" marB="91425"/>
                </a:tc>
                <a:tc>
                  <a:txBody>
                    <a:bodyPr/>
                    <a:lstStyle/>
                    <a:p>
                      <a:pPr lvl="0">
                        <a:spcBef>
                          <a:spcPts val="0"/>
                        </a:spcBef>
                        <a:buNone/>
                      </a:pPr>
                      <a:r>
                        <a:rPr lang="en-US" dirty="0" smtClean="0"/>
                        <a:t>42.32 %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49.73 %</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smtClean="0"/>
              <a:t>Designing and Implementing the Sentiment Analysis Model</a:t>
            </a:r>
          </a:p>
          <a:p>
            <a:pPr marL="457200" lvl="0" indent="-228600" rtl="0">
              <a:spcBef>
                <a:spcPts val="0"/>
              </a:spcBef>
              <a:buChar char="●"/>
            </a:pPr>
            <a:r>
              <a:rPr lang="en" dirty="0" smtClean="0"/>
              <a:t>Collecting Social Media Data</a:t>
            </a:r>
          </a:p>
          <a:p>
            <a:pPr marL="457200" lvl="0" indent="-228600" rtl="0">
              <a:spcBef>
                <a:spcPts val="0"/>
              </a:spcBef>
              <a:buChar char="●"/>
            </a:pPr>
            <a:r>
              <a:rPr lang="en" dirty="0" smtClean="0"/>
              <a:t>Incorporating other types of data : Financial News and Social Media Data</a:t>
            </a:r>
          </a:p>
          <a:p>
            <a:pPr marL="457200" lvl="0" indent="-228600" rtl="0">
              <a:spcBef>
                <a:spcPts val="0"/>
              </a:spcBef>
              <a:buChar char="●"/>
            </a:pPr>
            <a:r>
              <a:rPr lang="en" dirty="0" smtClean="0"/>
              <a:t>Using other financial market parameters like commodities, company stocks etc.</a:t>
            </a:r>
          </a:p>
          <a:p>
            <a:pPr marL="457200" lvl="0" indent="-228600" rtl="0">
              <a:spcBef>
                <a:spcPts val="0"/>
              </a:spcBef>
              <a:buChar char="●"/>
            </a:pPr>
            <a:r>
              <a:rPr lang="en" dirty="0" smtClean="0"/>
              <a:t>Tackling </a:t>
            </a:r>
            <a:r>
              <a:rPr lang="en" dirty="0"/>
              <a:t>the effect of news sentiment on (T+1) day.</a:t>
            </a:r>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dirty="0"/>
              <a:t>Thank You</a:t>
            </a:r>
            <a:br>
              <a:rPr lang="en" dirty="0"/>
            </a:br>
            <a:r>
              <a:rPr lang="en" dirty="0"/>
              <a:t/>
            </a:r>
            <a:br>
              <a:rPr lang="en" dirty="0"/>
            </a:br>
            <a:endParaRPr lang="en" sz="1400" u="sng" dirty="0">
              <a:solidFill>
                <a:schemeClr val="hlink"/>
              </a:solidFill>
              <a:hlinkClick r:id="rId3"/>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Problem Statement</a:t>
            </a:r>
            <a:endParaRPr lang="en" dirty="0"/>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a:buNone/>
            </a:pPr>
            <a:r>
              <a:rPr lang="en" dirty="0"/>
              <a:t>Financial market analysis on the basis of </a:t>
            </a:r>
            <a:r>
              <a:rPr lang="en" dirty="0" smtClean="0"/>
              <a:t>news </a:t>
            </a:r>
            <a:r>
              <a:rPr lang="en" dirty="0"/>
              <a:t>and social media data has drawn a lot of attention recently. </a:t>
            </a:r>
            <a:r>
              <a:rPr lang="en-US" dirty="0"/>
              <a:t>The objective of this study is to develop a market sentiment model based on news and social media data for financial markets using machine learning and see its impact on various financial market indicators like market indices, trading volumes, market volatility etc.</a:t>
            </a:r>
          </a:p>
          <a:p>
            <a:pPr lvl="0">
              <a:spcBef>
                <a:spcPts val="0"/>
              </a:spcBef>
              <a:buNone/>
            </a:pPr>
            <a:r>
              <a:rPr lang="en" dirty="0" smtClean="0"/>
              <a:t>Due </a:t>
            </a:r>
            <a:r>
              <a:rPr lang="en" dirty="0"/>
              <a:t>to the volatility of the financial market, price fluctuations based on news reports and social media sentiment are common. Traders draw upon a wide variety of publicly-available information to inform their market </a:t>
            </a:r>
            <a:r>
              <a:rPr lang="en" dirty="0" smtClean="0"/>
              <a:t/>
            </a:r>
            <a:br>
              <a:rPr lang="en" dirty="0" smtClean="0"/>
            </a:br>
            <a:r>
              <a:rPr lang="en" dirty="0" smtClean="0"/>
              <a:t>decisions</a:t>
            </a:r>
            <a:r>
              <a:rPr lang="en" dirty="0"/>
              <a:t>.</a:t>
            </a:r>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dirty="0"/>
          </a:p>
          <a:p>
            <a:pPr lvl="0">
              <a:spcBef>
                <a:spcPts val="0"/>
              </a:spcBef>
              <a:buNone/>
            </a:pPr>
            <a:r>
              <a:rPr lang="en" dirty="0"/>
              <a:t>The efficient market hypothesis (EMH) asserts that financial markets are "</a:t>
            </a:r>
            <a:r>
              <a:rPr lang="en" dirty="0" smtClean="0"/>
              <a:t>informational </a:t>
            </a:r>
            <a:r>
              <a:rPr lang="en" dirty="0"/>
              <a:t>efficient", or that prices on traded assets (e.g., stocks, bonds, or property) already reflect all known information, and instantly change to reflect new information.</a:t>
            </a: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Reddit News Dataset : </a:t>
            </a:r>
            <a:br>
              <a:rPr lang="en" dirty="0"/>
            </a:br>
            <a:r>
              <a:rPr lang="en" sz="1200" dirty="0"/>
              <a:t>Period : 2008 - 2016</a:t>
            </a:r>
            <a:br>
              <a:rPr lang="en" sz="1200" dirty="0"/>
            </a:br>
            <a:r>
              <a:rPr lang="en" sz="1200" dirty="0"/>
              <a:t>Type of Data : Headlines</a:t>
            </a:r>
            <a:br>
              <a:rPr lang="en" sz="1200" dirty="0"/>
            </a:br>
            <a:r>
              <a:rPr lang="en" sz="1200" dirty="0"/>
              <a:t>Volume : ~ Top 25 daily (Nearly 74,000) </a:t>
            </a:r>
            <a:br>
              <a:rPr lang="en" sz="1200" dirty="0"/>
            </a:br>
            <a:endParaRPr lang="en" sz="1200" dirty="0"/>
          </a:p>
          <a:p>
            <a:pPr marL="457200" lvl="0" indent="-228600" rtl="0">
              <a:spcBef>
                <a:spcPts val="0"/>
              </a:spcBef>
              <a:buChar char="●"/>
            </a:pPr>
            <a:r>
              <a:rPr lang="en" dirty="0"/>
              <a:t>New York </a:t>
            </a:r>
            <a:r>
              <a:rPr lang="en" dirty="0" smtClean="0"/>
              <a:t>Times Dataset </a:t>
            </a:r>
            <a:r>
              <a:rPr lang="en" dirty="0"/>
              <a:t>:</a:t>
            </a:r>
            <a:br>
              <a:rPr lang="en" dirty="0"/>
            </a:br>
            <a:r>
              <a:rPr lang="en" sz="1200" dirty="0"/>
              <a:t>(Created our own data collection model) </a:t>
            </a:r>
            <a:br>
              <a:rPr lang="en" sz="1200" dirty="0"/>
            </a:br>
            <a:r>
              <a:rPr lang="en" sz="1200" dirty="0"/>
              <a:t>Period : 2008 - 2016</a:t>
            </a:r>
            <a:br>
              <a:rPr lang="en" sz="1200" dirty="0"/>
            </a:br>
            <a:r>
              <a:rPr lang="en" sz="1200" dirty="0"/>
              <a:t>Type of Data : Headlines and News Articles</a:t>
            </a:r>
            <a:br>
              <a:rPr lang="en" sz="1200" dirty="0"/>
            </a:br>
            <a:r>
              <a:rPr lang="en" sz="1200" dirty="0"/>
              <a:t>Volume : 1. World News : 3800 per month</a:t>
            </a:r>
            <a:br>
              <a:rPr lang="en" sz="1200" dirty="0"/>
            </a:br>
            <a:r>
              <a:rPr lang="en" sz="1200" dirty="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dirty="0"/>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dirty="0"/>
              <a:t>It is an index that shows how 30 large publicly owned companies based in the United States have traded during a standard trading session in the stock market.</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High </a:t>
            </a:r>
            <a:r>
              <a:rPr lang="en" dirty="0"/>
              <a:t>Level </a:t>
            </a:r>
            <a:r>
              <a:rPr lang="en" dirty="0" smtClean="0"/>
              <a:t/>
            </a:r>
            <a:br>
              <a:rPr lang="en" dirty="0" smtClean="0"/>
            </a:br>
            <a:r>
              <a:rPr lang="en" dirty="0" smtClean="0"/>
              <a:t>Flow </a:t>
            </a:r>
            <a:r>
              <a:rPr lang="en" dirty="0"/>
              <a:t>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65" y="71919"/>
            <a:ext cx="5294725" cy="482885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Noise </a:t>
            </a:r>
            <a:r>
              <a:rPr lang="en-US" sz="1400" b="1" dirty="0"/>
              <a:t>Removal </a:t>
            </a:r>
            <a:r>
              <a:rPr lang="en-US" sz="1400" dirty="0"/>
              <a:t>- Any piece of text which is not relevant to the context of the data and the end-output can be specified as the noise. Ex : Stop words etc</a:t>
            </a:r>
            <a:r>
              <a:rPr lang="en-US" sz="1400" dirty="0" smtClean="0"/>
              <a:t>.</a:t>
            </a:r>
          </a:p>
          <a:p>
            <a:pPr marL="228600" indent="-228600">
              <a:buFont typeface="Roboto"/>
              <a:buAutoNum type="arabicPeriod"/>
            </a:pPr>
            <a:r>
              <a:rPr lang="en-US" sz="1400" b="1" dirty="0"/>
              <a:t>Lexicon Normalization </a:t>
            </a:r>
            <a:r>
              <a:rPr lang="en-US" sz="1400" dirty="0"/>
              <a:t>- Normalization is a pivotal step which converts the high dimensional features (N different features) to the low dimensional space (1 </a:t>
            </a:r>
            <a:r>
              <a:rPr lang="en-US" sz="1400" dirty="0" smtClean="0"/>
              <a:t>feature).</a:t>
            </a:r>
          </a:p>
          <a:p>
            <a:pPr lvl="0">
              <a:buNone/>
            </a:pPr>
            <a:r>
              <a:rPr lang="en-US" sz="1400" dirty="0" smtClean="0"/>
              <a:t>       a. </a:t>
            </a:r>
            <a:r>
              <a:rPr lang="en-US" sz="1400" b="1" dirty="0" smtClean="0"/>
              <a:t>Stemming</a:t>
            </a:r>
            <a:r>
              <a:rPr lang="en-US" sz="1400" dirty="0" smtClean="0"/>
              <a:t> - It is a rudimentary rule-based process of stripping the suffixes (“</a:t>
            </a:r>
            <a:r>
              <a:rPr lang="en-US" sz="1400" dirty="0" err="1" smtClean="0"/>
              <a:t>ing</a:t>
            </a:r>
            <a:r>
              <a:rPr lang="en-US" sz="1400" dirty="0" smtClean="0"/>
              <a:t>”, “</a:t>
            </a:r>
            <a:r>
              <a:rPr lang="en-US" sz="1400" dirty="0" err="1" smtClean="0"/>
              <a:t>ly</a:t>
            </a:r>
            <a:r>
              <a:rPr lang="en-US" sz="1400" dirty="0" smtClean="0"/>
              <a:t>”, “</a:t>
            </a:r>
            <a:r>
              <a:rPr lang="en-US" sz="1400" dirty="0" err="1" smtClean="0"/>
              <a:t>es</a:t>
            </a:r>
            <a:r>
              <a:rPr lang="en-US" sz="1400" dirty="0" smtClean="0"/>
              <a:t>”, “s” </a:t>
            </a:r>
            <a:r>
              <a:rPr lang="en-US" sz="1400" dirty="0" err="1" smtClean="0"/>
              <a:t>etc</a:t>
            </a:r>
            <a:r>
              <a:rPr lang="en-US" sz="1400" dirty="0" smtClean="0"/>
              <a:t>)  	             from a word.</a:t>
            </a:r>
          </a:p>
          <a:p>
            <a:pPr>
              <a:buNone/>
            </a:pPr>
            <a:r>
              <a:rPr lang="en-US" sz="1400" dirty="0" smtClean="0"/>
              <a:t>       b. </a:t>
            </a:r>
            <a:r>
              <a:rPr lang="en-US" sz="1400" b="1" dirty="0"/>
              <a:t>Lemmatization</a:t>
            </a:r>
            <a:r>
              <a:rPr lang="en-US" sz="1400" dirty="0"/>
              <a:t> - It is an organized &amp; step by step procedure of obtaining the root form of the </a:t>
            </a:r>
            <a:r>
              <a:rPr lang="en-US" sz="1400" dirty="0" smtClean="0"/>
              <a:t>word.</a:t>
            </a:r>
          </a:p>
          <a:p>
            <a:pPr lvl="0">
              <a:buNone/>
            </a:pPr>
            <a:r>
              <a:rPr lang="en-US" sz="1400" b="1" dirty="0" smtClean="0"/>
              <a:t>3.  Object Standardization </a:t>
            </a:r>
            <a:r>
              <a:rPr lang="en-US" sz="1400" dirty="0" smtClean="0"/>
              <a:t>– Example – Removing colloquial slangs from tweets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2297</TotalTime>
  <Words>922</Words>
  <Application>Microsoft Office PowerPoint</Application>
  <PresentationFormat>On-screen Show (16:9)</PresentationFormat>
  <Paragraphs>129</Paragraphs>
  <Slides>22</Slides>
  <Notes>22</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Raleway</vt:lpstr>
      <vt:lpstr>Roboto</vt:lpstr>
      <vt:lpstr>Lato</vt:lpstr>
      <vt:lpstr>Arial</vt:lpstr>
      <vt:lpstr>Geometric</vt:lpstr>
      <vt:lpstr>Impact of News and Social Data on Financial Markets</vt:lpstr>
      <vt:lpstr>Problem Statement</vt:lpstr>
      <vt:lpstr>Efficient Market Hypothesis</vt:lpstr>
      <vt:lpstr>Types of Data</vt:lpstr>
      <vt:lpstr>Data Collection </vt:lpstr>
      <vt:lpstr>Data Collection Model</vt:lpstr>
      <vt:lpstr>Current Financial Parameter : DJIA</vt:lpstr>
      <vt:lpstr>  High Level  Flow Diagram</vt:lpstr>
      <vt:lpstr>Text Preprocessing</vt:lpstr>
      <vt:lpstr>Text to Features</vt:lpstr>
      <vt:lpstr>Sentiment Analysis</vt:lpstr>
      <vt:lpstr>Sentiment Analysis</vt:lpstr>
      <vt:lpstr>Basic Implementation without Sentiment Analysis ( for general news headlines – Reddit Dataset) </vt:lpstr>
      <vt:lpstr>Future Plan of Action</vt:lpstr>
      <vt:lpstr>Thank You  </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14</cp:revision>
  <dcterms:modified xsi:type="dcterms:W3CDTF">2017-10-26T07:52:05Z</dcterms:modified>
</cp:coreProperties>
</file>