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TODO : To complete ( Probably 2 slides)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a:t>Basic Implementation without Sentiment Analysis ( for general news headlines )</a:t>
            </a:r>
            <a:r>
              <a:rPr lang="en"/>
              <a:t> </a:t>
            </a:r>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nvGraphicFramePr>
        <p:xfrm>
          <a:off x="5157100" y="1704775"/>
          <a:ext cx="3034400" cy="210475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endParaRPr/>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endParaRPr/>
                    </a:p>
                  </a:txBody>
                  <a:tcPr marL="91425" marR="91425" marT="91425" marB="91425"/>
                </a:tc>
              </a:tr>
              <a:tr h="420950">
                <a:tc>
                  <a:txBody>
                    <a:bodyPr/>
                    <a:lstStyle/>
                    <a:p>
                      <a:pPr lvl="0" rtl="0">
                        <a:spcBef>
                          <a:spcPts val="0"/>
                        </a:spcBef>
                        <a:buNone/>
                      </a:pPr>
                      <a:r>
                        <a:rPr lang="en"/>
                        <a:t>Decision Trees</a:t>
                      </a:r>
                    </a:p>
                  </a:txBody>
                  <a:tcPr marL="91425" marR="91425" marT="91425" marB="91425"/>
                </a:tc>
                <a:tc>
                  <a:txBody>
                    <a:bodyPr/>
                    <a:lstStyle/>
                    <a:p>
                      <a:pPr lvl="0" rtl="0">
                        <a:spcBef>
                          <a:spcPts val="0"/>
                        </a:spcBef>
                        <a:buNone/>
                      </a:pPr>
                      <a:endParaRPr/>
                    </a:p>
                  </a:txBody>
                  <a:tcPr marL="91425" marR="91425" marT="91425" marB="91425"/>
                </a:tc>
              </a:tr>
              <a:tr h="420950">
                <a:tc>
                  <a:txBody>
                    <a:bodyPr/>
                    <a:lstStyle/>
                    <a:p>
                      <a:pPr lvl="0">
                        <a:spcBef>
                          <a:spcPts val="0"/>
                        </a:spcBef>
                        <a:buNone/>
                      </a:pPr>
                      <a:r>
                        <a:rPr lang="en"/>
                        <a:t>Naive Bayesian</a:t>
                      </a:r>
                    </a:p>
                  </a:txBody>
                  <a:tcPr marL="91425" marR="91425" marT="91425" marB="91425"/>
                </a:tc>
                <a:tc>
                  <a:txBody>
                    <a:bodyPr/>
                    <a:lstStyle/>
                    <a:p>
                      <a:pPr lvl="0">
                        <a:spcBef>
                          <a:spcPts val="0"/>
                        </a:spcBef>
                        <a:buNone/>
                      </a:pPr>
                      <a:endParaRPr/>
                    </a:p>
                  </a:txBody>
                  <a:tcPr marL="91425" marR="91425" marT="91425" marB="91425"/>
                </a:tc>
              </a:tr>
            </a:tbl>
          </a:graphicData>
        </a:graphic>
      </p:graphicFrame>
      <p:graphicFrame>
        <p:nvGraphicFramePr>
          <p:cNvPr id="151" name="Shape 151"/>
          <p:cNvGraphicFramePr/>
          <p:nvPr/>
        </p:nvGraphicFramePr>
        <p:xfrm>
          <a:off x="912950" y="1704775"/>
          <a:ext cx="3034400" cy="210475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a:t>Classifier Used</a:t>
                      </a:r>
                    </a:p>
                  </a:txBody>
                  <a:tcPr marL="91425" marR="91425" marT="91425" marB="91425"/>
                </a:tc>
                <a:tc>
                  <a:txBody>
                    <a:bodyPr/>
                    <a:lstStyle/>
                    <a:p>
                      <a:pPr lvl="0" rtl="0">
                        <a:spcBef>
                          <a:spcPts val="0"/>
                        </a:spcBef>
                        <a:buNone/>
                      </a:pPr>
                      <a:r>
                        <a:rPr lang="en" b="1"/>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endParaRPr/>
                    </a:p>
                  </a:txBody>
                  <a:tcPr marL="91425" marR="91425" marT="91425" marB="91425"/>
                </a:tc>
              </a:tr>
              <a:tr h="420950">
                <a:tc>
                  <a:txBody>
                    <a:bodyPr/>
                    <a:lstStyle/>
                    <a:p>
                      <a:pPr lvl="0" rtl="0">
                        <a:spcBef>
                          <a:spcPts val="0"/>
                        </a:spcBef>
                        <a:buNone/>
                      </a:pPr>
                      <a:r>
                        <a:rPr lang="en"/>
                        <a:t>SVM</a:t>
                      </a:r>
                    </a:p>
                  </a:txBody>
                  <a:tcPr marL="91425" marR="91425" marT="91425" marB="91425"/>
                </a:tc>
                <a:tc>
                  <a:txBody>
                    <a:bodyPr/>
                    <a:lstStyle/>
                    <a:p>
                      <a:pPr lvl="0">
                        <a:spcBef>
                          <a:spcPts val="0"/>
                        </a:spcBef>
                        <a:buNone/>
                      </a:pPr>
                      <a:endParaRPr/>
                    </a:p>
                  </a:txBody>
                  <a:tcPr marL="91425" marR="91425" marT="91425" marB="91425"/>
                </a:tc>
              </a:tr>
              <a:tr h="420950">
                <a:tc>
                  <a:txBody>
                    <a:bodyPr/>
                    <a:lstStyle/>
                    <a:p>
                      <a:pPr lvl="0" rtl="0">
                        <a:spcBef>
                          <a:spcPts val="0"/>
                        </a:spcBef>
                        <a:buNone/>
                      </a:pPr>
                      <a:r>
                        <a:rPr lang="en"/>
                        <a:t>Decision Trees</a:t>
                      </a:r>
                    </a:p>
                  </a:txBody>
                  <a:tcPr marL="91425" marR="91425" marT="91425" marB="91425"/>
                </a:tc>
                <a:tc>
                  <a:txBody>
                    <a:bodyPr/>
                    <a:lstStyle/>
                    <a:p>
                      <a:pPr lvl="0" rtl="0">
                        <a:spcBef>
                          <a:spcPts val="0"/>
                        </a:spcBef>
                        <a:buNone/>
                      </a:pPr>
                      <a:endParaRPr/>
                    </a:p>
                  </a:txBody>
                  <a:tcPr marL="91425" marR="91425" marT="91425" marB="91425"/>
                </a:tc>
              </a:tr>
              <a:tr h="420950">
                <a:tc>
                  <a:txBody>
                    <a:bodyPr/>
                    <a:lstStyle/>
                    <a:p>
                      <a:pPr lvl="0" rtl="0">
                        <a:spcBef>
                          <a:spcPts val="0"/>
                        </a:spcBef>
                        <a:buNone/>
                      </a:pPr>
                      <a:r>
                        <a:rPr lang="en"/>
                        <a:t>Naive Bayesian</a:t>
                      </a:r>
                    </a:p>
                  </a:txBody>
                  <a:tcPr marL="91425" marR="91425" marT="91425" marB="91425"/>
                </a:tc>
                <a:tc>
                  <a:txBody>
                    <a:bodyPr/>
                    <a:lstStyle/>
                    <a:p>
                      <a:pPr lvl="0" rtl="0">
                        <a:spcBef>
                          <a:spcPts val="0"/>
                        </a:spcBef>
                        <a:buNone/>
                      </a:pP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Designing and Implementing the Sentiment Analysis Model</a:t>
            </a:r>
          </a:p>
          <a:p>
            <a:pPr marL="457200" lvl="0" indent="-228600" rtl="0">
              <a:spcBef>
                <a:spcPts val="0"/>
              </a:spcBef>
              <a:buChar char="●"/>
            </a:pPr>
            <a:r>
              <a:rPr lang="en"/>
              <a:t>Collecting Social Media Data</a:t>
            </a:r>
          </a:p>
          <a:p>
            <a:pPr marL="457200" lvl="0" indent="-228600" rtl="0">
              <a:spcBef>
                <a:spcPts val="0"/>
              </a:spcBef>
              <a:buChar char="●"/>
            </a:pPr>
            <a:r>
              <a:rPr lang="en"/>
              <a:t>Incorporating other types of data : Financial News and Social Media Data</a:t>
            </a:r>
          </a:p>
          <a:p>
            <a:pPr marL="457200" lvl="0" indent="-228600" rtl="0">
              <a:spcBef>
                <a:spcPts val="0"/>
              </a:spcBef>
              <a:buChar char="●"/>
            </a:pPr>
            <a:r>
              <a:rPr lang="en"/>
              <a:t>Using other financial market parameters like commodities, company stocks etc.</a:t>
            </a:r>
          </a:p>
          <a:p>
            <a:pPr marL="457200" lvl="0" indent="-228600" rtl="0">
              <a:spcBef>
                <a:spcPts val="0"/>
              </a:spcBef>
              <a:buChar char="●"/>
            </a:pPr>
            <a:r>
              <a:rPr lang="en"/>
              <a:t>Tackling the effect of news sentiment on (T+1) day.</a:t>
            </a: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Thank You</a:t>
            </a:r>
            <a:br>
              <a:rPr lang="en"/>
            </a:br>
            <a:r>
              <a:rPr lang="en"/>
              <a:t/>
            </a:r>
            <a:br>
              <a:rPr lang="en"/>
            </a:br>
            <a:r>
              <a:rPr lang="en" sz="1400"/>
              <a:t>Project GitHub Link :  </a:t>
            </a:r>
            <a:r>
              <a:rPr lang="en" sz="1400" u="sng">
                <a:solidFill>
                  <a:schemeClr val="hlink"/>
                </a:solidFill>
                <a:hlinkClick r:id="rId3"/>
              </a:rPr>
              <a:t>https://github.com/Anshul-Goyal/FY_Project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Introduction</a:t>
            </a:r>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Financial market analysis on the basis of financial news and social media data has drawn a lot of attention recently. The objective of this study is to develop a market sentiment model for financial markets using machine learning and see its impact on various financial market indicators.</a:t>
            </a:r>
          </a:p>
          <a:p>
            <a:pPr lvl="0">
              <a:spcBef>
                <a:spcPts val="0"/>
              </a:spcBef>
              <a:buNone/>
            </a:pPr>
            <a:r>
              <a:rPr lang="en"/>
              <a:t>Due to the volatility of the financial market, price fluctuations based on news reports and social media sentiment are common. Traders draw upon a wide variety of publicly-available information to inform their market decisions.</a:t>
            </a: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r>
              <a:rPr lang="en"/>
              <a:t>The efficient market hypothesis (EMH) asserts that financial markets are "informationally efficient", or that prices on traded assets (e.g., stocks, bonds, or property) already reflect all known information, and instantly change to reflect new information.</a:t>
            </a: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Reddit News Dataset : </a:t>
            </a:r>
            <a:br>
              <a:rPr lang="en"/>
            </a:br>
            <a:r>
              <a:rPr lang="en" sz="1200"/>
              <a:t>Period : 2008 - 2016</a:t>
            </a:r>
            <a:br>
              <a:rPr lang="en" sz="1200"/>
            </a:br>
            <a:r>
              <a:rPr lang="en" sz="1200"/>
              <a:t>Type of Data : Headlines</a:t>
            </a:r>
            <a:br>
              <a:rPr lang="en" sz="1200"/>
            </a:br>
            <a:r>
              <a:rPr lang="en" sz="1200"/>
              <a:t>Volume : ~ Top 25 daily (Nearly 74,000) </a:t>
            </a:r>
            <a:br>
              <a:rPr lang="en" sz="1200"/>
            </a:br>
            <a:endParaRPr lang="en" sz="1200"/>
          </a:p>
          <a:p>
            <a:pPr marL="457200" lvl="0" indent="-228600" rtl="0">
              <a:spcBef>
                <a:spcPts val="0"/>
              </a:spcBef>
              <a:buChar char="●"/>
            </a:pPr>
            <a:r>
              <a:rPr lang="en"/>
              <a:t>New York Times Archive :</a:t>
            </a:r>
            <a:br>
              <a:rPr lang="en"/>
            </a:br>
            <a:r>
              <a:rPr lang="en" sz="1200"/>
              <a:t>(Created our own data collection model) </a:t>
            </a:r>
            <a:br>
              <a:rPr lang="en" sz="1200"/>
            </a:br>
            <a:r>
              <a:rPr lang="en" sz="1200"/>
              <a:t>Period : 2008 - 2016</a:t>
            </a:r>
            <a:br>
              <a:rPr lang="en" sz="1200"/>
            </a:br>
            <a:r>
              <a:rPr lang="en" sz="1200"/>
              <a:t>Type of Data : Headlines and News Articles</a:t>
            </a:r>
            <a:br>
              <a:rPr lang="en" sz="1200"/>
            </a:br>
            <a:r>
              <a:rPr lang="en" sz="1200"/>
              <a:t>Volume : 1. World News : 3800 per month</a:t>
            </a:r>
            <a:br>
              <a:rPr lang="en" sz="1200"/>
            </a:br>
            <a:r>
              <a:rPr lang="en" sz="120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a:t>It is an index that shows how 30 large publicly owned companies based in the United States have traded during a standard trading session in the stock market.</a:t>
            </a:r>
          </a:p>
          <a:p>
            <a:pPr lvl="0" rtl="0">
              <a:spcBef>
                <a:spcPts val="0"/>
              </a:spcBef>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Diagram</a:t>
            </a:r>
          </a:p>
        </p:txBody>
      </p:sp>
      <p:sp>
        <p:nvSpPr>
          <p:cNvPr id="130" name="Shape 13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TODO : Add Flow Diagram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TODO : NLP Techniques - Bag of Words, n-grams, tf-idf, POS tagging, word stemming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682</Words>
  <Application>Microsoft Office PowerPoint</Application>
  <PresentationFormat>On-screen Show (16:9)</PresentationFormat>
  <Paragraphs>112</Paragraphs>
  <Slides>20</Slides>
  <Notes>20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Raleway</vt:lpstr>
      <vt:lpstr>Arial</vt:lpstr>
      <vt:lpstr>Lato</vt:lpstr>
      <vt:lpstr>Roboto</vt:lpstr>
      <vt:lpstr>Geometric</vt:lpstr>
      <vt:lpstr>Impact of News and Social Data on Financial Markets</vt:lpstr>
      <vt:lpstr>Introduction</vt:lpstr>
      <vt:lpstr>Efficient Market Hypothesis</vt:lpstr>
      <vt:lpstr>Types of Data</vt:lpstr>
      <vt:lpstr>Data Collection </vt:lpstr>
      <vt:lpstr>Data Collection Model</vt:lpstr>
      <vt:lpstr>Current Financial Parameter : DJIA</vt:lpstr>
      <vt:lpstr>High Level Flow Diagram</vt:lpstr>
      <vt:lpstr>Text Preprocessing</vt:lpstr>
      <vt:lpstr>Sentiment Analysis</vt:lpstr>
      <vt:lpstr>Basic Implementation without Sentiment Analysis ( for general news headlines ) </vt:lpstr>
      <vt:lpstr>Future Plan of Action</vt:lpstr>
      <vt:lpstr>Thank You  Project GitHub Link :  https://github.com/Anshul-Goyal/FY_Project</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2</cp:revision>
  <dcterms:modified xsi:type="dcterms:W3CDTF">2017-10-17T15:35:23Z</dcterms:modified>
</cp:coreProperties>
</file>