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79" r:id="rId8"/>
    <p:sldId id="262" r:id="rId9"/>
    <p:sldId id="263" r:id="rId10"/>
    <p:sldId id="264" r:id="rId11"/>
    <p:sldId id="276" r:id="rId12"/>
    <p:sldId id="265" r:id="rId13"/>
    <p:sldId id="277" r:id="rId14"/>
    <p:sldId id="281" r:id="rId15"/>
    <p:sldId id="282" r:id="rId16"/>
    <p:sldId id="266" r:id="rId17"/>
    <p:sldId id="267" r:id="rId18"/>
    <p:sldId id="280" r:id="rId19"/>
    <p:sldId id="283" r:id="rId20"/>
    <p:sldId id="268" r:id="rId21"/>
    <p:sldId id="269" r:id="rId22"/>
    <p:sldId id="270" r:id="rId23"/>
    <p:sldId id="271" r:id="rId24"/>
    <p:sldId id="272" r:id="rId25"/>
    <p:sldId id="273" r:id="rId26"/>
    <p:sldId id="274" r:id="rId27"/>
    <p:sldId id="275" r:id="rId28"/>
  </p:sldIdLst>
  <p:sldSz cx="9144000" cy="5143500" type="screen16x9"/>
  <p:notesSz cx="6858000" cy="9144000"/>
  <p:embeddedFontLst>
    <p:embeddedFont>
      <p:font typeface="Raleway" panose="020B0604020202020204" charset="0"/>
      <p:regular r:id="rId30"/>
      <p:bold r:id="rId31"/>
      <p:italic r:id="rId32"/>
      <p:boldItalic r:id="rId33"/>
    </p:embeddedFont>
    <p:embeddedFont>
      <p:font typeface="Lato" panose="020B0604020202020204" charset="0"/>
      <p:regular r:id="rId34"/>
      <p:bold r:id="rId35"/>
      <p:italic r:id="rId36"/>
      <p:boldItalic r:id="rId37"/>
    </p:embeddedFont>
    <p:embeddedFont>
      <p:font typeface="Robo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6D4150-690B-4097-8A6F-ED1D58C47B2C}">
  <a:tblStyle styleId="{FE6D4150-690B-4097-8A6F-ED1D58C47B2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4133186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127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7415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9597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4207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0423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68140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062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34372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48156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16996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76638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4200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4943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92235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32199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82289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06332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4136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5847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644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6206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13771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9793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86227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54764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01237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7652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wrap="square"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wrap="square"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wrap="square"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wrap="square"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wrap="square"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nshul-Goyal/FY_Projec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wrap="square" lIns="91425" tIns="91425" rIns="91425" bIns="91425" anchor="b" anchorCtr="0">
            <a:noAutofit/>
          </a:bodyPr>
          <a:lstStyle/>
          <a:p>
            <a:pPr lvl="0">
              <a:spcBef>
                <a:spcPts val="0"/>
              </a:spcBef>
              <a:buNone/>
            </a:pPr>
            <a:r>
              <a:rPr lang="en" sz="4800" b="1" dirty="0">
                <a:latin typeface="Raleway"/>
                <a:ea typeface="Raleway"/>
                <a:cs typeface="Raleway"/>
                <a:sym typeface="Raleway"/>
              </a:rPr>
              <a:t>Impact of News and Social Data on Financial Markets</a:t>
            </a:r>
          </a:p>
        </p:txBody>
      </p:sp>
      <p:sp>
        <p:nvSpPr>
          <p:cNvPr id="86" name="Shape 86"/>
          <p:cNvSpPr txBox="1">
            <a:spLocks noGrp="1"/>
          </p:cNvSpPr>
          <p:nvPr>
            <p:ph type="subTitle" idx="1"/>
          </p:nvPr>
        </p:nvSpPr>
        <p:spPr>
          <a:xfrm>
            <a:off x="598088" y="2715913"/>
            <a:ext cx="8222100" cy="432900"/>
          </a:xfrm>
          <a:prstGeom prst="rect">
            <a:avLst/>
          </a:prstGeom>
        </p:spPr>
        <p:txBody>
          <a:bodyPr wrap="square" lIns="91425" tIns="91425" rIns="91425" bIns="91425" anchor="t" anchorCtr="0">
            <a:noAutofit/>
          </a:bodyPr>
          <a:lstStyle/>
          <a:p>
            <a:pPr lvl="0" rtl="0">
              <a:spcBef>
                <a:spcPts val="0"/>
              </a:spcBef>
              <a:buNone/>
            </a:pPr>
            <a:r>
              <a:rPr lang="en" sz="1800">
                <a:latin typeface="Lato"/>
                <a:ea typeface="Lato"/>
                <a:cs typeface="Lato"/>
                <a:sym typeface="Lato"/>
              </a:rPr>
              <a:t>Team Members : </a:t>
            </a:r>
          </a:p>
          <a:p>
            <a:pPr marL="457200" lvl="0" indent="-342900" rtl="0">
              <a:spcBef>
                <a:spcPts val="0"/>
              </a:spcBef>
              <a:buSzPct val="100000"/>
              <a:buFont typeface="Lato"/>
              <a:buAutoNum type="arabicPeriod"/>
            </a:pPr>
            <a:r>
              <a:rPr lang="en" sz="1800">
                <a:latin typeface="Lato"/>
                <a:ea typeface="Lato"/>
                <a:cs typeface="Lato"/>
                <a:sym typeface="Lato"/>
              </a:rPr>
              <a:t>Anshul Goyal - 147106</a:t>
            </a:r>
          </a:p>
          <a:p>
            <a:pPr marL="457200" lvl="0" indent="-342900" rtl="0">
              <a:spcBef>
                <a:spcPts val="0"/>
              </a:spcBef>
              <a:buSzPct val="100000"/>
              <a:buFont typeface="Lato"/>
              <a:buAutoNum type="arabicPeriod"/>
            </a:pPr>
            <a:r>
              <a:rPr lang="en" sz="1800">
                <a:latin typeface="Lato"/>
                <a:ea typeface="Lato"/>
                <a:cs typeface="Lato"/>
                <a:sym typeface="Lato"/>
              </a:rPr>
              <a:t>Kiran Konduru - 147126</a:t>
            </a:r>
          </a:p>
          <a:p>
            <a:pPr marL="457200" lvl="0" indent="-342900" rtl="0">
              <a:spcBef>
                <a:spcPts val="0"/>
              </a:spcBef>
              <a:buSzPct val="100000"/>
              <a:buFont typeface="Lato"/>
              <a:buAutoNum type="arabicPeriod"/>
            </a:pPr>
            <a:r>
              <a:rPr lang="en" sz="1800">
                <a:latin typeface="Lato"/>
                <a:ea typeface="Lato"/>
                <a:cs typeface="Lato"/>
                <a:sym typeface="Lato"/>
              </a:rPr>
              <a:t>Ibrahim Shaikh - 147148</a:t>
            </a:r>
          </a:p>
          <a:p>
            <a:pPr lvl="0" rtl="0">
              <a:spcBef>
                <a:spcPts val="0"/>
              </a:spcBef>
              <a:buNone/>
            </a:pPr>
            <a:endParaRPr sz="1800">
              <a:latin typeface="Lato"/>
              <a:ea typeface="Lato"/>
              <a:cs typeface="Lato"/>
              <a:sym typeface="Lato"/>
            </a:endParaRPr>
          </a:p>
          <a:p>
            <a:pPr lvl="0" rtl="0">
              <a:spcBef>
                <a:spcPts val="0"/>
              </a:spcBef>
              <a:buNone/>
            </a:pPr>
            <a:r>
              <a:rPr lang="en" sz="1800">
                <a:latin typeface="Lato"/>
                <a:ea typeface="Lato"/>
                <a:cs typeface="Lato"/>
                <a:sym typeface="Lato"/>
              </a:rPr>
              <a:t>Project Guide : Dr. K. V. Kadambari</a:t>
            </a:r>
          </a:p>
          <a:p>
            <a:pPr lvl="0">
              <a:spcBef>
                <a:spcPts val="0"/>
              </a:spcBef>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a:t>Text Preprocessing</a:t>
            </a:r>
          </a:p>
        </p:txBody>
      </p:sp>
      <p:sp>
        <p:nvSpPr>
          <p:cNvPr id="136" name="Shape 13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228600" lvl="0" indent="-228600">
              <a:buAutoNum type="arabicPeriod"/>
            </a:pPr>
            <a:r>
              <a:rPr lang="en-US" sz="1400" b="1" dirty="0" smtClean="0"/>
              <a:t>Noise </a:t>
            </a:r>
            <a:r>
              <a:rPr lang="en-US" sz="1400" b="1" dirty="0"/>
              <a:t>Removal </a:t>
            </a:r>
            <a:r>
              <a:rPr lang="en-US" sz="1400" dirty="0"/>
              <a:t>- Any piece of text which is not relevant to the context of the data and the end-output can be specified as the noise. Ex : Stop words etc</a:t>
            </a:r>
            <a:r>
              <a:rPr lang="en-US" sz="1400" dirty="0" smtClean="0"/>
              <a:t>.</a:t>
            </a:r>
          </a:p>
          <a:p>
            <a:pPr marL="228600" indent="-228600">
              <a:buFont typeface="Roboto"/>
              <a:buAutoNum type="arabicPeriod"/>
            </a:pPr>
            <a:r>
              <a:rPr lang="en-US" sz="1400" b="1" dirty="0"/>
              <a:t>Lexicon Normalization </a:t>
            </a:r>
            <a:r>
              <a:rPr lang="en-US" sz="1400" dirty="0"/>
              <a:t>- Normalization is a pivotal step which converts the high dimensional features (N different features) to the low dimensional space (1 </a:t>
            </a:r>
            <a:r>
              <a:rPr lang="en-US" sz="1400" dirty="0" smtClean="0"/>
              <a:t>feature).</a:t>
            </a:r>
          </a:p>
          <a:p>
            <a:pPr lvl="0">
              <a:buNone/>
            </a:pPr>
            <a:r>
              <a:rPr lang="en-US" sz="1400" dirty="0" smtClean="0"/>
              <a:t>       a. </a:t>
            </a:r>
            <a:r>
              <a:rPr lang="en-US" sz="1400" b="1" dirty="0" smtClean="0"/>
              <a:t>Stemming</a:t>
            </a:r>
            <a:r>
              <a:rPr lang="en-US" sz="1400" dirty="0" smtClean="0"/>
              <a:t> - It is a rudimentary rule-based process of stripping the suffixes (“</a:t>
            </a:r>
            <a:r>
              <a:rPr lang="en-US" sz="1400" dirty="0" err="1" smtClean="0"/>
              <a:t>ing</a:t>
            </a:r>
            <a:r>
              <a:rPr lang="en-US" sz="1400" dirty="0" smtClean="0"/>
              <a:t>”, “</a:t>
            </a:r>
            <a:r>
              <a:rPr lang="en-US" sz="1400" dirty="0" err="1" smtClean="0"/>
              <a:t>ly</a:t>
            </a:r>
            <a:r>
              <a:rPr lang="en-US" sz="1400" dirty="0" smtClean="0"/>
              <a:t>”, “</a:t>
            </a:r>
            <a:r>
              <a:rPr lang="en-US" sz="1400" dirty="0" err="1" smtClean="0"/>
              <a:t>es</a:t>
            </a:r>
            <a:r>
              <a:rPr lang="en-US" sz="1400" dirty="0" smtClean="0"/>
              <a:t>”, “s” </a:t>
            </a:r>
            <a:r>
              <a:rPr lang="en-US" sz="1400" dirty="0" err="1" smtClean="0"/>
              <a:t>etc</a:t>
            </a:r>
            <a:r>
              <a:rPr lang="en-US" sz="1400" dirty="0" smtClean="0"/>
              <a:t>)  	             from a word.</a:t>
            </a:r>
          </a:p>
          <a:p>
            <a:pPr>
              <a:buNone/>
            </a:pPr>
            <a:r>
              <a:rPr lang="en-US" sz="1400" dirty="0" smtClean="0"/>
              <a:t>       b. </a:t>
            </a:r>
            <a:r>
              <a:rPr lang="en-US" sz="1400" b="1" dirty="0"/>
              <a:t>Lemmatization</a:t>
            </a:r>
            <a:r>
              <a:rPr lang="en-US" sz="1400" dirty="0"/>
              <a:t> - It is an organized &amp; step by step procedure of obtaining the root form of the </a:t>
            </a:r>
            <a:r>
              <a:rPr lang="en-US" sz="1400" dirty="0" smtClean="0"/>
              <a:t>word.</a:t>
            </a:r>
          </a:p>
          <a:p>
            <a:pPr lvl="0">
              <a:buNone/>
            </a:pPr>
            <a:r>
              <a:rPr lang="en-US" sz="1400" b="1" dirty="0" smtClean="0"/>
              <a:t>3.  Object Standardization </a:t>
            </a:r>
            <a:r>
              <a:rPr lang="en-US" sz="1400" dirty="0" smtClean="0"/>
              <a:t>– Example – Removing colloquial slangs from tweets  etc.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Text to Features</a:t>
            </a:r>
            <a:endParaRPr lang="en" dirty="0"/>
          </a:p>
        </p:txBody>
      </p:sp>
      <p:sp>
        <p:nvSpPr>
          <p:cNvPr id="136" name="Shape 13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228600" lvl="0" indent="-228600">
              <a:buAutoNum type="arabicPeriod"/>
            </a:pPr>
            <a:r>
              <a:rPr lang="en-US" sz="1400" b="1" dirty="0" smtClean="0"/>
              <a:t>  Named Entity Recognition (NER) </a:t>
            </a:r>
            <a:r>
              <a:rPr lang="en-US" sz="1400" dirty="0"/>
              <a:t>- The process of detecting the named entities such as person names, location names, company names </a:t>
            </a:r>
            <a:r>
              <a:rPr lang="en-US" sz="1400" dirty="0" smtClean="0"/>
              <a:t>etc. </a:t>
            </a:r>
            <a:r>
              <a:rPr lang="en-US" sz="1400" dirty="0"/>
              <a:t>from the text is called as </a:t>
            </a:r>
            <a:r>
              <a:rPr lang="en-US" sz="1400" dirty="0" smtClean="0"/>
              <a:t>NER.</a:t>
            </a:r>
          </a:p>
          <a:p>
            <a:pPr marL="228600" lvl="0" indent="-228600">
              <a:buAutoNum type="arabicPeriod"/>
            </a:pPr>
            <a:r>
              <a:rPr lang="en-US" sz="1400" b="1" dirty="0" smtClean="0"/>
              <a:t>  Topic Modeling </a:t>
            </a:r>
            <a:r>
              <a:rPr lang="en-US" sz="1400" dirty="0"/>
              <a:t>- Topic modeling is a process of automatically identifying the topics present in a text </a:t>
            </a:r>
            <a:r>
              <a:rPr lang="en-US" sz="1400" dirty="0" smtClean="0"/>
              <a:t>corpus</a:t>
            </a:r>
          </a:p>
          <a:p>
            <a:pPr marL="342900" lvl="0" indent="-342900">
              <a:buAutoNum type="arabicPeriod" startAt="3"/>
            </a:pPr>
            <a:r>
              <a:rPr lang="en-US" sz="1400" b="1" dirty="0" smtClean="0"/>
              <a:t>N-grams as features </a:t>
            </a:r>
            <a:r>
              <a:rPr lang="en-US" sz="1400" dirty="0" smtClean="0"/>
              <a:t>– </a:t>
            </a:r>
            <a:r>
              <a:rPr lang="en-US" sz="1400" dirty="0"/>
              <a:t>A combination of N words together are called N-Grams. N grams (N &gt; 1) are generally more informative as compared to words (Unigrams) as features</a:t>
            </a:r>
            <a:r>
              <a:rPr lang="en-US" sz="1400" dirty="0" smtClean="0"/>
              <a:t>.</a:t>
            </a:r>
          </a:p>
          <a:p>
            <a:pPr marL="342900" indent="-342900">
              <a:buFont typeface="Roboto"/>
              <a:buAutoNum type="arabicPeriod" startAt="3"/>
            </a:pPr>
            <a:r>
              <a:rPr lang="en-US" sz="1400" b="1" dirty="0"/>
              <a:t>Term Frequency – Inverse Document Frequency (TF – IDF</a:t>
            </a:r>
            <a:r>
              <a:rPr lang="en-US" sz="1400" b="1" dirty="0" smtClean="0"/>
              <a:t>)</a:t>
            </a:r>
            <a:r>
              <a:rPr lang="en-US" sz="1400" b="1" dirty="0"/>
              <a:t> </a:t>
            </a:r>
            <a:r>
              <a:rPr lang="en-US" sz="1400" dirty="0" smtClean="0"/>
              <a:t>- </a:t>
            </a:r>
            <a:r>
              <a:rPr lang="en-US" sz="1400" dirty="0"/>
              <a:t>TF-IDF is a weighted model commonly used for information retrieval problems.</a:t>
            </a:r>
          </a:p>
        </p:txBody>
      </p:sp>
      <p:pic>
        <p:nvPicPr>
          <p:cNvPr id="1026" name="Picture 2" descr="https://s3-ap-south-1.amazonaws.com/av-blog-media/wp-content/uploads/2017/01/11181616/imag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631" y="3713810"/>
            <a:ext cx="2393879" cy="106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4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a:t>Sentiment Analysis</a:t>
            </a:r>
          </a:p>
        </p:txBody>
      </p:sp>
      <p:sp>
        <p:nvSpPr>
          <p:cNvPr id="142" name="Shape 14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buNone/>
            </a:pPr>
            <a:r>
              <a:rPr lang="en-US" sz="1400" dirty="0"/>
              <a:t>Sentiment analysis refers to a wide range of areas of natural language processing, text mining and computational linguistics</a:t>
            </a:r>
            <a:r>
              <a:rPr lang="en-US" sz="1400" dirty="0" smtClean="0"/>
              <a:t>. </a:t>
            </a:r>
            <a:r>
              <a:rPr lang="en-US" sz="1400" dirty="0"/>
              <a:t>The sentiment found within news articles and social media data provide useful indicators for many different purposes</a:t>
            </a:r>
            <a:r>
              <a:rPr lang="en-US" sz="1400" dirty="0" smtClean="0"/>
              <a:t>.</a:t>
            </a:r>
          </a:p>
          <a:p>
            <a:pPr lvl="0">
              <a:buNone/>
            </a:pPr>
            <a:r>
              <a:rPr lang="en-US" sz="1400" dirty="0" smtClean="0"/>
              <a:t>Some of the basic steps involved are : </a:t>
            </a:r>
          </a:p>
          <a:p>
            <a:pPr marL="285750" indent="-285750"/>
            <a:r>
              <a:rPr lang="en-US" sz="1400" b="1" dirty="0"/>
              <a:t>Generating a Sentiment Dictionary: </a:t>
            </a:r>
            <a:r>
              <a:rPr lang="en-US" sz="1400" dirty="0"/>
              <a:t>A new sentiment dictionary would be generated specifically for financial domain sentiment </a:t>
            </a:r>
            <a:r>
              <a:rPr lang="en-US" sz="1400" dirty="0" smtClean="0"/>
              <a:t>analysis. </a:t>
            </a:r>
            <a:r>
              <a:rPr lang="en-US" sz="1400" dirty="0" smtClean="0"/>
              <a:t>In </a:t>
            </a:r>
            <a:r>
              <a:rPr lang="en-US" sz="1400" dirty="0"/>
              <a:t>this work, the values  positive,  negative  and  neutral  will be  assigned  to  general terms,  which express  some  kind  of  sentiment (e.g. ‘benefit’, ‘positive’, ‘danger’)  and  to  financial terms (e.g. ‘risk capital’, ‘rising stock’, ‘bankruptcy’).</a:t>
            </a:r>
            <a:r>
              <a:rPr lang="en-US" sz="1400" dirty="0" smtClean="0"/>
              <a:t> </a:t>
            </a:r>
          </a:p>
          <a:p>
            <a:pPr>
              <a:buNone/>
            </a:pPr>
            <a:r>
              <a:rPr lang="en-US" sz="1400" dirty="0" smtClean="0"/>
              <a:t>        For example</a:t>
            </a:r>
            <a:r>
              <a:rPr lang="en-US" sz="1400" dirty="0"/>
              <a:t>: Words like bear and bull have different meanings in </a:t>
            </a:r>
            <a:r>
              <a:rPr lang="en-US" sz="1400" dirty="0" smtClean="0"/>
              <a:t>finance</a:t>
            </a:r>
            <a:br>
              <a:rPr lang="en-US" sz="1400" dirty="0" smtClean="0"/>
            </a:br>
            <a:r>
              <a:rPr lang="en-US" sz="1400" dirty="0" smtClean="0"/>
              <a:t>        </a:t>
            </a:r>
            <a:r>
              <a:rPr lang="en-US" sz="1400" dirty="0"/>
              <a:t>than their usual meanings.</a:t>
            </a:r>
            <a:endParaRPr lang="en"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Sentiment Analysis</a:t>
            </a:r>
          </a:p>
        </p:txBody>
      </p:sp>
      <p:sp>
        <p:nvSpPr>
          <p:cNvPr id="142" name="Shape 142"/>
          <p:cNvSpPr txBox="1">
            <a:spLocks noGrp="1"/>
          </p:cNvSpPr>
          <p:nvPr>
            <p:ph type="body" idx="1"/>
          </p:nvPr>
        </p:nvSpPr>
        <p:spPr>
          <a:xfrm>
            <a:off x="311700" y="1106586"/>
            <a:ext cx="8520600" cy="3339000"/>
          </a:xfrm>
          <a:prstGeom prst="rect">
            <a:avLst/>
          </a:prstGeom>
        </p:spPr>
        <p:txBody>
          <a:bodyPr wrap="square" lIns="91425" tIns="91425" rIns="91425" bIns="91425" anchor="t" anchorCtr="0">
            <a:noAutofit/>
          </a:bodyPr>
          <a:lstStyle/>
          <a:p>
            <a:r>
              <a:rPr lang="en-US" dirty="0" smtClean="0"/>
              <a:t> </a:t>
            </a:r>
            <a:r>
              <a:rPr lang="en-US" sz="1400" b="1" dirty="0" smtClean="0"/>
              <a:t>Classification</a:t>
            </a:r>
            <a:r>
              <a:rPr lang="en-US" sz="1400" dirty="0"/>
              <a:t>: There are various classifiers that can be used for sentiment analysis. </a:t>
            </a:r>
            <a:r>
              <a:rPr lang="en" sz="1400" dirty="0"/>
              <a:t/>
            </a:r>
            <a:br>
              <a:rPr lang="en" sz="1400" dirty="0"/>
            </a:br>
            <a:r>
              <a:rPr lang="en" sz="1400" dirty="0" smtClean="0"/>
              <a:t>	</a:t>
            </a:r>
            <a:r>
              <a:rPr lang="en-US" sz="1400" b="1" dirty="0" smtClean="0"/>
              <a:t>a. Rule Based </a:t>
            </a:r>
            <a:r>
              <a:rPr lang="en-US" sz="1400" b="1" dirty="0" smtClean="0"/>
              <a:t>Classification: </a:t>
            </a:r>
            <a:r>
              <a:rPr lang="en-US" sz="1400" dirty="0"/>
              <a:t>A rule consists of an antecedent and </a:t>
            </a:r>
            <a:r>
              <a:rPr lang="en-US" sz="1400" dirty="0" smtClean="0"/>
              <a:t>its associated consequent    	that </a:t>
            </a:r>
            <a:r>
              <a:rPr lang="en-US" sz="1400" dirty="0"/>
              <a:t>have an ‘if-then ’relation</a:t>
            </a:r>
            <a:r>
              <a:rPr lang="en-US" sz="1400" dirty="0" smtClean="0"/>
              <a:t>:	 					antecedent </a:t>
            </a:r>
            <a:r>
              <a:rPr lang="en-US" sz="1400" dirty="0"/>
              <a:t>=⇒ </a:t>
            </a:r>
            <a:r>
              <a:rPr lang="en-US" sz="1400" dirty="0" smtClean="0"/>
              <a:t>consequent 						 	For </a:t>
            </a:r>
            <a:r>
              <a:rPr lang="en-US" sz="1400" dirty="0"/>
              <a:t>e</a:t>
            </a:r>
            <a:r>
              <a:rPr lang="en-US" sz="1400" dirty="0" smtClean="0"/>
              <a:t>xample</a:t>
            </a:r>
            <a:r>
              <a:rPr lang="en-US" sz="1400" dirty="0"/>
              <a:t>: Bull =&gt; {positive sentiment i.e. </a:t>
            </a:r>
            <a:r>
              <a:rPr lang="en-US" sz="1400" dirty="0" smtClean="0"/>
              <a:t>+}					         		    Bear </a:t>
            </a:r>
            <a:r>
              <a:rPr lang="en-US" sz="1400" dirty="0"/>
              <a:t>=&gt; {negative sentiment i.e., </a:t>
            </a:r>
            <a:r>
              <a:rPr lang="en-US" sz="1400" dirty="0" smtClean="0"/>
              <a:t>-}</a:t>
            </a:r>
            <a:br>
              <a:rPr lang="en-US" sz="1400" dirty="0" smtClean="0"/>
            </a:br>
            <a:r>
              <a:rPr lang="en-US" sz="1400" dirty="0" smtClean="0"/>
              <a:t/>
            </a:r>
            <a:br>
              <a:rPr lang="en-US" sz="1400" dirty="0" smtClean="0"/>
            </a:br>
            <a:r>
              <a:rPr lang="en-US" sz="1400" dirty="0" smtClean="0"/>
              <a:t>	</a:t>
            </a:r>
            <a:r>
              <a:rPr lang="en-US" sz="1400" b="1" dirty="0" smtClean="0"/>
              <a:t>b. Support Vector </a:t>
            </a:r>
            <a:r>
              <a:rPr lang="en-US" sz="1400" b="1" dirty="0" smtClean="0"/>
              <a:t>Machines</a:t>
            </a:r>
            <a:r>
              <a:rPr lang="en-US" sz="1400" dirty="0" smtClean="0"/>
              <a:t>: </a:t>
            </a:r>
            <a:r>
              <a:rPr lang="en-US" sz="1400" dirty="0"/>
              <a:t>T</a:t>
            </a:r>
            <a:r>
              <a:rPr lang="en-US" sz="1400" dirty="0" smtClean="0"/>
              <a:t>he </a:t>
            </a:r>
            <a:r>
              <a:rPr lang="en-US" sz="1400" dirty="0"/>
              <a:t>SVM finds a </a:t>
            </a:r>
            <a:r>
              <a:rPr lang="en-US" sz="1400" dirty="0"/>
              <a:t> </a:t>
            </a:r>
            <a:r>
              <a:rPr lang="en-US" sz="1400" dirty="0" smtClean="0"/>
              <a:t>                                                              	</a:t>
            </a:r>
            <a:r>
              <a:rPr lang="en-US" sz="1400" dirty="0" err="1" smtClean="0"/>
              <a:t>hyperplane</a:t>
            </a:r>
            <a:r>
              <a:rPr lang="en-US" sz="1400" dirty="0" smtClean="0"/>
              <a:t> </a:t>
            </a:r>
            <a:r>
              <a:rPr lang="en-US" sz="1400" dirty="0"/>
              <a:t>that separates the two </a:t>
            </a:r>
            <a:r>
              <a:rPr lang="en-US" sz="1400" dirty="0" smtClean="0"/>
              <a:t>sets (positive 					and negative sentiment sets) </a:t>
            </a:r>
            <a:r>
              <a:rPr lang="en-US" sz="1400" dirty="0"/>
              <a:t>with maximum </a:t>
            </a:r>
            <a:r>
              <a:rPr lang="en-US" sz="1400" dirty="0" smtClean="0"/>
              <a:t>					margin </a:t>
            </a:r>
            <a:r>
              <a:rPr lang="en-US" sz="1400" dirty="0"/>
              <a:t>(or the largest possible distance </a:t>
            </a:r>
            <a:r>
              <a:rPr lang="en-US" sz="1400" dirty="0" smtClean="0"/>
              <a:t>from						both </a:t>
            </a:r>
            <a:r>
              <a:rPr lang="en-US" sz="1400" dirty="0"/>
              <a:t>sets), </a:t>
            </a:r>
            <a:r>
              <a:rPr lang="en-US" sz="1400" dirty="0" smtClean="0"/>
              <a:t/>
            </a:r>
            <a:br>
              <a:rPr lang="en-US" sz="1400" dirty="0" smtClean="0"/>
            </a:br>
            <a:r>
              <a:rPr lang="en-US" sz="1400" dirty="0" smtClean="0"/>
              <a:t>	</a:t>
            </a:r>
            <a:endParaRPr lang="en-US" dirty="0"/>
          </a:p>
          <a:p>
            <a:pPr marL="285750" indent="-285750"/>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303" y="2085654"/>
            <a:ext cx="3308581" cy="25537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8496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Sentiment Analysis</a:t>
            </a:r>
          </a:p>
        </p:txBody>
      </p:sp>
      <p:sp>
        <p:nvSpPr>
          <p:cNvPr id="142" name="Shape 142"/>
          <p:cNvSpPr txBox="1">
            <a:spLocks noGrp="1"/>
          </p:cNvSpPr>
          <p:nvPr>
            <p:ph type="body" idx="1"/>
          </p:nvPr>
        </p:nvSpPr>
        <p:spPr>
          <a:xfrm>
            <a:off x="311700" y="1106586"/>
            <a:ext cx="8520600" cy="3339000"/>
          </a:xfrm>
          <a:prstGeom prst="rect">
            <a:avLst/>
          </a:prstGeom>
        </p:spPr>
        <p:txBody>
          <a:bodyPr wrap="square" lIns="91425" tIns="91425" rIns="91425" bIns="91425" anchor="t" anchorCtr="0">
            <a:noAutofit/>
          </a:bodyPr>
          <a:lstStyle/>
          <a:p>
            <a:pPr>
              <a:buNone/>
            </a:pPr>
            <a:r>
              <a:rPr lang="en-US" sz="1300" dirty="0"/>
              <a:t> </a:t>
            </a:r>
            <a:r>
              <a:rPr lang="en-US" sz="1300" dirty="0" smtClean="0"/>
              <a:t>                     </a:t>
            </a:r>
            <a:r>
              <a:rPr lang="en-US" sz="1300" b="1" dirty="0" smtClean="0"/>
              <a:t>c. Manual Classification: </a:t>
            </a:r>
            <a:r>
              <a:rPr lang="en-US" sz="1300" dirty="0" smtClean="0"/>
              <a:t>Manual classification involves reading each article, headline and 	tweet and assigning it a sentiment tag: positive, neutral, or negative. Some general guidelines 	will be used when manually classifying articles.      				</a:t>
            </a:r>
            <a:br>
              <a:rPr lang="en-US" sz="1300" dirty="0" smtClean="0"/>
            </a:br>
            <a:r>
              <a:rPr lang="en-US" sz="1300" dirty="0" smtClean="0"/>
              <a:t/>
            </a:r>
            <a:br>
              <a:rPr lang="en-US" sz="1300" dirty="0" smtClean="0"/>
            </a:br>
            <a:r>
              <a:rPr lang="en-US" sz="1300" dirty="0" smtClean="0"/>
              <a:t>	For example:</a:t>
            </a:r>
            <a:br>
              <a:rPr lang="en-US" sz="1300" dirty="0" smtClean="0"/>
            </a:br>
            <a:r>
              <a:rPr lang="en-US" sz="1300" dirty="0" smtClean="0"/>
              <a:t>	1. News Headline: British Activists Press Tax Case Involving Goldman Sachs</a:t>
            </a:r>
            <a:br>
              <a:rPr lang="en-US" sz="1300" dirty="0" smtClean="0"/>
            </a:br>
            <a:r>
              <a:rPr lang="en-US" sz="1300" dirty="0" smtClean="0"/>
              <a:t>	     Classification: Negative</a:t>
            </a:r>
            <a:br>
              <a:rPr lang="en-US" sz="1300" dirty="0" smtClean="0"/>
            </a:br>
            <a:r>
              <a:rPr lang="en-US" sz="1300" dirty="0" smtClean="0"/>
              <a:t>	2. News Headline: Coca-Cola Posts Strong Profit on Emerging-Market Sales</a:t>
            </a:r>
            <a:br>
              <a:rPr lang="en-US" sz="1300" dirty="0" smtClean="0"/>
            </a:br>
            <a:r>
              <a:rPr lang="en-US" sz="1300" dirty="0" smtClean="0"/>
              <a:t>	     Classification: Positive</a:t>
            </a:r>
            <a:br>
              <a:rPr lang="en-US" sz="1300" dirty="0" smtClean="0"/>
            </a:br>
            <a:r>
              <a:rPr lang="en-US" sz="1300" dirty="0" smtClean="0"/>
              <a:t/>
            </a:r>
            <a:br>
              <a:rPr lang="en-US" sz="1300" dirty="0" smtClean="0"/>
            </a:br>
            <a:r>
              <a:rPr lang="en-US" sz="1300" dirty="0" smtClean="0"/>
              <a:t>	</a:t>
            </a:r>
            <a:r>
              <a:rPr lang="en-US" sz="1300" b="1" dirty="0" smtClean="0"/>
              <a:t>d. Hybrid Classification: </a:t>
            </a:r>
            <a:r>
              <a:rPr lang="en-US" sz="1300" dirty="0"/>
              <a:t>Hybrid classification means applying classifiers in sequence. </a:t>
            </a:r>
            <a:r>
              <a:rPr lang="en-US" sz="1300" dirty="0" smtClean="0"/>
              <a:t/>
            </a:r>
            <a:br>
              <a:rPr lang="en-US" sz="1300" dirty="0" smtClean="0"/>
            </a:br>
            <a:r>
              <a:rPr lang="en-US" sz="1300" dirty="0" smtClean="0"/>
              <a:t>	For </a:t>
            </a:r>
            <a:r>
              <a:rPr lang="en-US" sz="1300" dirty="0"/>
              <a:t>example</a:t>
            </a:r>
            <a:r>
              <a:rPr lang="en-US" sz="1300" dirty="0" smtClean="0"/>
              <a:t>:</a:t>
            </a:r>
            <a:br>
              <a:rPr lang="en-US" sz="1300" dirty="0" smtClean="0"/>
            </a:br>
            <a:r>
              <a:rPr lang="en-US" sz="1300" dirty="0" smtClean="0"/>
              <a:t> 	RBC </a:t>
            </a:r>
            <a:r>
              <a:rPr lang="en-US" sz="1300" dirty="0"/>
              <a:t>-&gt; SVM (i.e. Rule Based Classification followed by the SVM Classifier)</a:t>
            </a:r>
          </a:p>
          <a:p>
            <a:pPr lvl="3">
              <a:buNone/>
            </a:pPr>
            <a:endParaRPr lang="en-US" sz="1300" dirty="0" smtClean="0"/>
          </a:p>
          <a:p>
            <a:pPr>
              <a:buNone/>
            </a:pPr>
            <a:endParaRPr lang="en-US" sz="1300" dirty="0" smtClean="0"/>
          </a:p>
        </p:txBody>
      </p:sp>
    </p:spTree>
    <p:extLst>
      <p:ext uri="{BB962C8B-B14F-4D97-AF65-F5344CB8AC3E}">
        <p14:creationId xmlns:p14="http://schemas.microsoft.com/office/powerpoint/2010/main" val="3132957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Sentiment Analysis</a:t>
            </a:r>
          </a:p>
        </p:txBody>
      </p:sp>
      <p:sp>
        <p:nvSpPr>
          <p:cNvPr id="142" name="Shape 142"/>
          <p:cNvSpPr txBox="1">
            <a:spLocks noGrp="1"/>
          </p:cNvSpPr>
          <p:nvPr>
            <p:ph type="body" idx="1"/>
          </p:nvPr>
        </p:nvSpPr>
        <p:spPr>
          <a:xfrm>
            <a:off x="311700" y="1106586"/>
            <a:ext cx="8520600" cy="3339000"/>
          </a:xfrm>
          <a:prstGeom prst="rect">
            <a:avLst/>
          </a:prstGeom>
        </p:spPr>
        <p:txBody>
          <a:bodyPr wrap="square" lIns="91425" tIns="91425" rIns="91425" bIns="91425" anchor="t" anchorCtr="0">
            <a:noAutofit/>
          </a:bodyPr>
          <a:lstStyle/>
          <a:p>
            <a:r>
              <a:rPr lang="en-US" dirty="0" smtClean="0"/>
              <a:t> </a:t>
            </a:r>
            <a:r>
              <a:rPr lang="en-US" sz="1400" b="1" dirty="0"/>
              <a:t>Sentiment Scoring: </a:t>
            </a:r>
            <a:r>
              <a:rPr lang="en-US" sz="1400" dirty="0"/>
              <a:t>Sentiment  scores can  be  evaluated  for  each  sentence (for  sentence-based sentiment analysis), for  entire document (for  document-based  sentiment </a:t>
            </a:r>
            <a:br>
              <a:rPr lang="en-US" sz="1400" dirty="0"/>
            </a:br>
            <a:r>
              <a:rPr lang="en-US" sz="1400" dirty="0"/>
              <a:t>analysis), or  for specific  aspects  of entities  (for  aspect-based  sentiment</a:t>
            </a:r>
            <a:br>
              <a:rPr lang="en-US" sz="1400" dirty="0"/>
            </a:br>
            <a:r>
              <a:rPr lang="en-US" sz="1400" dirty="0"/>
              <a:t>analysis). </a:t>
            </a:r>
            <a:r>
              <a:rPr lang="en-US" sz="1400" dirty="0" smtClean="0"/>
              <a:t/>
            </a:r>
            <a:br>
              <a:rPr lang="en-US" sz="1400" dirty="0" smtClean="0"/>
            </a:br>
            <a:r>
              <a:rPr lang="en-US" sz="1400" dirty="0" smtClean="0"/>
              <a:t/>
            </a:r>
            <a:br>
              <a:rPr lang="en-US" sz="1400" dirty="0" smtClean="0"/>
            </a:br>
            <a:r>
              <a:rPr lang="en-US" sz="1400" dirty="0"/>
              <a:t>For document classification to prepare training data set, we will apply some algorithm to aggregate the sentiment of words (L). So the sentiment of overall document (global sentiment) can be calculated by applying some aggregation function as follows: </a:t>
            </a:r>
            <a:br>
              <a:rPr lang="en-US" sz="1400" dirty="0"/>
            </a:br>
            <a:r>
              <a:rPr lang="en-US" sz="1400" dirty="0"/>
              <a:t>			</a:t>
            </a:r>
            <a:r>
              <a:rPr lang="en-US" sz="1400" b="1" dirty="0"/>
              <a:t>G = F (L</a:t>
            </a:r>
            <a:r>
              <a:rPr lang="en-US" sz="1400" b="1" baseline="-25000" dirty="0"/>
              <a:t>i</a:t>
            </a:r>
            <a:r>
              <a:rPr lang="en-US" sz="1400" b="1" dirty="0"/>
              <a:t>)</a:t>
            </a:r>
            <a:endParaRPr lang="en-US" sz="1400" dirty="0"/>
          </a:p>
          <a:p>
            <a:pPr>
              <a:buNone/>
            </a:pPr>
            <a:r>
              <a:rPr lang="en-US" sz="1400" dirty="0"/>
              <a:t>This global sentiment will define sentiment of overall news article.</a:t>
            </a:r>
            <a:r>
              <a:rPr lang="en-US" sz="1400" dirty="0" smtClean="0"/>
              <a:t/>
            </a:r>
            <a:br>
              <a:rPr lang="en-US" sz="1400" dirty="0" smtClean="0"/>
            </a:br>
            <a:r>
              <a:rPr lang="en-US" sz="1400" dirty="0" smtClean="0"/>
              <a:t>	</a:t>
            </a:r>
            <a:endParaRPr lang="en-US" dirty="0"/>
          </a:p>
          <a:p>
            <a:pPr marL="285750" indent="-285750"/>
            <a:endParaRPr lang="en-US" dirty="0" smtClean="0"/>
          </a:p>
        </p:txBody>
      </p:sp>
    </p:spTree>
    <p:extLst>
      <p:ext uri="{BB962C8B-B14F-4D97-AF65-F5344CB8AC3E}">
        <p14:creationId xmlns:p14="http://schemas.microsoft.com/office/powerpoint/2010/main" val="4077449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188400"/>
            <a:ext cx="8520600" cy="607800"/>
          </a:xfrm>
          <a:prstGeom prst="rect">
            <a:avLst/>
          </a:prstGeom>
        </p:spPr>
        <p:txBody>
          <a:bodyPr wrap="square" lIns="91425" tIns="91425" rIns="91425" bIns="91425" anchor="t" anchorCtr="0">
            <a:noAutofit/>
          </a:bodyPr>
          <a:lstStyle/>
          <a:p>
            <a:pPr lvl="0" rtl="0">
              <a:spcBef>
                <a:spcPts val="0"/>
              </a:spcBef>
              <a:buNone/>
            </a:pPr>
            <a:r>
              <a:rPr lang="en" sz="2400" dirty="0"/>
              <a:t>Basic Implementation without Sentiment Analysis ( for general news headlines </a:t>
            </a:r>
            <a:r>
              <a:rPr lang="en" sz="2400" dirty="0" smtClean="0"/>
              <a:t>– Reddit Dataset)</a:t>
            </a:r>
            <a:r>
              <a:rPr lang="en" dirty="0" smtClean="0"/>
              <a:t> </a:t>
            </a:r>
            <a:endParaRPr lang="en" dirty="0"/>
          </a:p>
        </p:txBody>
      </p:sp>
      <p:sp>
        <p:nvSpPr>
          <p:cNvPr id="148" name="Shape 148"/>
          <p:cNvSpPr txBox="1">
            <a:spLocks noGrp="1"/>
          </p:cNvSpPr>
          <p:nvPr>
            <p:ph type="body" idx="1"/>
          </p:nvPr>
        </p:nvSpPr>
        <p:spPr>
          <a:xfrm>
            <a:off x="31170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a:t>Without Text Preprocessing </a:t>
            </a:r>
          </a:p>
        </p:txBody>
      </p:sp>
      <p:sp>
        <p:nvSpPr>
          <p:cNvPr id="149" name="Shape 149"/>
          <p:cNvSpPr txBox="1">
            <a:spLocks noGrp="1"/>
          </p:cNvSpPr>
          <p:nvPr>
            <p:ph type="body" idx="1"/>
          </p:nvPr>
        </p:nvSpPr>
        <p:spPr>
          <a:xfrm>
            <a:off x="482615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With Text Preprocessing</a:t>
            </a:r>
          </a:p>
        </p:txBody>
      </p:sp>
      <p:graphicFrame>
        <p:nvGraphicFramePr>
          <p:cNvPr id="150" name="Shape 150"/>
          <p:cNvGraphicFramePr/>
          <p:nvPr>
            <p:extLst>
              <p:ext uri="{D42A27DB-BD31-4B8C-83A1-F6EECF244321}">
                <p14:modId xmlns:p14="http://schemas.microsoft.com/office/powerpoint/2010/main" val="1309224335"/>
              </p:ext>
            </p:extLst>
          </p:nvPr>
        </p:nvGraphicFramePr>
        <p:xfrm>
          <a:off x="5157100" y="1704775"/>
          <a:ext cx="3034400" cy="1683800"/>
        </p:xfrm>
        <a:graphic>
          <a:graphicData uri="http://schemas.openxmlformats.org/drawingml/2006/table">
            <a:tbl>
              <a:tblPr>
                <a:noFill/>
                <a:tableStyleId>{FE6D4150-690B-4097-8A6F-ED1D58C47B2C}</a:tableStyleId>
              </a:tblPr>
              <a:tblGrid>
                <a:gridCol w="1843775"/>
                <a:gridCol w="1190625"/>
              </a:tblGrid>
              <a:tr h="420950">
                <a:tc>
                  <a:txBody>
                    <a:bodyPr/>
                    <a:lstStyle/>
                    <a:p>
                      <a:pPr lvl="0">
                        <a:spcBef>
                          <a:spcPts val="0"/>
                        </a:spcBef>
                        <a:buNone/>
                      </a:pPr>
                      <a:r>
                        <a:rPr lang="en" b="1" dirty="0"/>
                        <a:t>Classifier Used</a:t>
                      </a:r>
                    </a:p>
                  </a:txBody>
                  <a:tcPr marL="91425" marR="91425" marT="91425" marB="91425"/>
                </a:tc>
                <a:tc>
                  <a:txBody>
                    <a:bodyPr/>
                    <a:lstStyle/>
                    <a:p>
                      <a:pPr lvl="0">
                        <a:spcBef>
                          <a:spcPts val="0"/>
                        </a:spcBef>
                        <a:buNone/>
                      </a:pPr>
                      <a:r>
                        <a:rPr lang="en" b="1"/>
                        <a:t>Accuracy</a:t>
                      </a:r>
                    </a:p>
                  </a:txBody>
                  <a:tcPr marL="91425" marR="91425" marT="91425" marB="91425"/>
                </a:tc>
              </a:tr>
              <a:tr h="420950">
                <a:tc>
                  <a:txBody>
                    <a:bodyPr/>
                    <a:lstStyle/>
                    <a:p>
                      <a:pPr lvl="0">
                        <a:spcBef>
                          <a:spcPts val="0"/>
                        </a:spcBef>
                        <a:buNone/>
                      </a:pPr>
                      <a:r>
                        <a:rPr lang="en"/>
                        <a:t>Logistic Classifier</a:t>
                      </a:r>
                    </a:p>
                  </a:txBody>
                  <a:tcPr marL="91425" marR="91425" marT="91425" marB="91425"/>
                </a:tc>
                <a:tc>
                  <a:txBody>
                    <a:bodyPr/>
                    <a:lstStyle/>
                    <a:p>
                      <a:pPr lvl="0">
                        <a:spcBef>
                          <a:spcPts val="0"/>
                        </a:spcBef>
                        <a:buNone/>
                      </a:pPr>
                      <a:r>
                        <a:rPr lang="en-US" dirty="0" smtClean="0"/>
                        <a:t>56.35 %</a:t>
                      </a:r>
                      <a:endParaRPr dirty="0"/>
                    </a:p>
                  </a:txBody>
                  <a:tcPr marL="91425" marR="91425" marT="91425" marB="91425"/>
                </a:tc>
              </a:tr>
              <a:tr h="420950">
                <a:tc>
                  <a:txBody>
                    <a:bodyPr/>
                    <a:lstStyle/>
                    <a:p>
                      <a:pPr lvl="0">
                        <a:spcBef>
                          <a:spcPts val="0"/>
                        </a:spcBef>
                        <a:buNone/>
                      </a:pPr>
                      <a:r>
                        <a:rPr lang="en"/>
                        <a:t>SVM</a:t>
                      </a:r>
                    </a:p>
                  </a:txBody>
                  <a:tcPr marL="91425" marR="91425" marT="91425" marB="91425"/>
                </a:tc>
                <a:tc>
                  <a:txBody>
                    <a:bodyPr/>
                    <a:lstStyle/>
                    <a:p>
                      <a:pPr lvl="0">
                        <a:spcBef>
                          <a:spcPts val="0"/>
                        </a:spcBef>
                        <a:buNone/>
                      </a:pPr>
                      <a:r>
                        <a:rPr lang="en-US" dirty="0" smtClean="0"/>
                        <a:t>55.82 %</a:t>
                      </a:r>
                      <a:endParaRPr dirty="0"/>
                    </a:p>
                  </a:txBody>
                  <a:tcPr marL="91425" marR="91425" marT="91425" marB="91425"/>
                </a:tc>
              </a:tr>
              <a:tr h="420950">
                <a:tc>
                  <a:txBody>
                    <a:bodyPr/>
                    <a:lstStyle/>
                    <a:p>
                      <a:pPr lvl="0" rtl="0">
                        <a:spcBef>
                          <a:spcPts val="0"/>
                        </a:spcBef>
                        <a:buNone/>
                      </a:pPr>
                      <a:r>
                        <a:rPr lang="en" dirty="0" smtClean="0"/>
                        <a:t>Random</a:t>
                      </a:r>
                      <a:r>
                        <a:rPr lang="en" baseline="0" dirty="0" smtClean="0"/>
                        <a:t> Forest</a:t>
                      </a:r>
                      <a:endParaRPr lang="en" dirty="0"/>
                    </a:p>
                  </a:txBody>
                  <a:tcPr marL="91425" marR="91425" marT="91425" marB="91425"/>
                </a:tc>
                <a:tc>
                  <a:txBody>
                    <a:bodyPr/>
                    <a:lstStyle/>
                    <a:p>
                      <a:pPr lvl="0" rtl="0">
                        <a:spcBef>
                          <a:spcPts val="0"/>
                        </a:spcBef>
                        <a:buNone/>
                      </a:pPr>
                      <a:r>
                        <a:rPr lang="en-US" dirty="0" smtClean="0"/>
                        <a:t>56.61 %</a:t>
                      </a:r>
                      <a:endParaRPr dirty="0"/>
                    </a:p>
                  </a:txBody>
                  <a:tcPr marL="91425" marR="91425" marT="91425" marB="91425"/>
                </a:tc>
              </a:tr>
            </a:tbl>
          </a:graphicData>
        </a:graphic>
      </p:graphicFrame>
      <p:graphicFrame>
        <p:nvGraphicFramePr>
          <p:cNvPr id="151" name="Shape 151"/>
          <p:cNvGraphicFramePr/>
          <p:nvPr>
            <p:extLst>
              <p:ext uri="{D42A27DB-BD31-4B8C-83A1-F6EECF244321}">
                <p14:modId xmlns:p14="http://schemas.microsoft.com/office/powerpoint/2010/main" val="3726077678"/>
              </p:ext>
            </p:extLst>
          </p:nvPr>
        </p:nvGraphicFramePr>
        <p:xfrm>
          <a:off x="912950" y="1704775"/>
          <a:ext cx="3034400" cy="1683800"/>
        </p:xfrm>
        <a:graphic>
          <a:graphicData uri="http://schemas.openxmlformats.org/drawingml/2006/table">
            <a:tbl>
              <a:tblPr>
                <a:noFill/>
                <a:tableStyleId>{FE6D4150-690B-4097-8A6F-ED1D58C47B2C}</a:tableStyleId>
              </a:tblPr>
              <a:tblGrid>
                <a:gridCol w="1843775"/>
                <a:gridCol w="1190625"/>
              </a:tblGrid>
              <a:tr h="420950">
                <a:tc>
                  <a:txBody>
                    <a:bodyPr/>
                    <a:lstStyle/>
                    <a:p>
                      <a:pPr lvl="0" rtl="0">
                        <a:spcBef>
                          <a:spcPts val="0"/>
                        </a:spcBef>
                        <a:buNone/>
                      </a:pPr>
                      <a:r>
                        <a:rPr lang="en" b="1" dirty="0"/>
                        <a:t>Classifier Used</a:t>
                      </a:r>
                    </a:p>
                  </a:txBody>
                  <a:tcPr marL="91425" marR="91425" marT="91425" marB="91425"/>
                </a:tc>
                <a:tc>
                  <a:txBody>
                    <a:bodyPr/>
                    <a:lstStyle/>
                    <a:p>
                      <a:pPr lvl="0" rtl="0">
                        <a:spcBef>
                          <a:spcPts val="0"/>
                        </a:spcBef>
                        <a:buNone/>
                      </a:pPr>
                      <a:r>
                        <a:rPr lang="en" b="1" dirty="0"/>
                        <a:t>Accuracy</a:t>
                      </a:r>
                    </a:p>
                  </a:txBody>
                  <a:tcPr marL="91425" marR="91425" marT="91425" marB="91425"/>
                </a:tc>
              </a:tr>
              <a:tr h="420950">
                <a:tc>
                  <a:txBody>
                    <a:bodyPr/>
                    <a:lstStyle/>
                    <a:p>
                      <a:pPr lvl="0" rtl="0">
                        <a:spcBef>
                          <a:spcPts val="0"/>
                        </a:spcBef>
                        <a:buNone/>
                      </a:pPr>
                      <a:r>
                        <a:rPr lang="en"/>
                        <a:t>Logistic Classifier</a:t>
                      </a:r>
                    </a:p>
                  </a:txBody>
                  <a:tcPr marL="91425" marR="91425" marT="91425" marB="91425"/>
                </a:tc>
                <a:tc>
                  <a:txBody>
                    <a:bodyPr/>
                    <a:lstStyle/>
                    <a:p>
                      <a:pPr lvl="0" rtl="0">
                        <a:spcBef>
                          <a:spcPts val="0"/>
                        </a:spcBef>
                        <a:buNone/>
                      </a:pPr>
                      <a:r>
                        <a:rPr lang="en-US" dirty="0" smtClean="0"/>
                        <a:t>51.58</a:t>
                      </a:r>
                      <a:r>
                        <a:rPr lang="en-US" baseline="0" dirty="0" smtClean="0"/>
                        <a:t> %</a:t>
                      </a:r>
                      <a:endParaRPr dirty="0"/>
                    </a:p>
                  </a:txBody>
                  <a:tcPr marL="91425" marR="91425" marT="91425" marB="91425"/>
                </a:tc>
              </a:tr>
              <a:tr h="420950">
                <a:tc>
                  <a:txBody>
                    <a:bodyPr/>
                    <a:lstStyle/>
                    <a:p>
                      <a:pPr lvl="0" rtl="0">
                        <a:spcBef>
                          <a:spcPts val="0"/>
                        </a:spcBef>
                        <a:buNone/>
                      </a:pPr>
                      <a:r>
                        <a:rPr lang="en" dirty="0"/>
                        <a:t>SVM</a:t>
                      </a:r>
                    </a:p>
                  </a:txBody>
                  <a:tcPr marL="91425" marR="91425" marT="91425" marB="91425"/>
                </a:tc>
                <a:tc>
                  <a:txBody>
                    <a:bodyPr/>
                    <a:lstStyle/>
                    <a:p>
                      <a:pPr lvl="0">
                        <a:spcBef>
                          <a:spcPts val="0"/>
                        </a:spcBef>
                        <a:buNone/>
                      </a:pPr>
                      <a:r>
                        <a:rPr lang="en-US" dirty="0" smtClean="0"/>
                        <a:t>42.32 %</a:t>
                      </a:r>
                      <a:endParaRPr dirty="0"/>
                    </a:p>
                  </a:txBody>
                  <a:tcPr marL="91425" marR="91425" marT="91425" marB="91425"/>
                </a:tc>
              </a:tr>
              <a:tr h="420950">
                <a:tc>
                  <a:txBody>
                    <a:bodyPr/>
                    <a:lstStyle/>
                    <a:p>
                      <a:pPr lvl="0" rtl="0">
                        <a:spcBef>
                          <a:spcPts val="0"/>
                        </a:spcBef>
                        <a:buNone/>
                      </a:pPr>
                      <a:r>
                        <a:rPr lang="en" dirty="0" smtClean="0"/>
                        <a:t>Random</a:t>
                      </a:r>
                      <a:r>
                        <a:rPr lang="en" baseline="0" dirty="0" smtClean="0"/>
                        <a:t> Forest</a:t>
                      </a:r>
                      <a:endParaRPr lang="en" dirty="0"/>
                    </a:p>
                  </a:txBody>
                  <a:tcPr marL="91425" marR="91425" marT="91425" marB="91425"/>
                </a:tc>
                <a:tc>
                  <a:txBody>
                    <a:bodyPr/>
                    <a:lstStyle/>
                    <a:p>
                      <a:pPr lvl="0" rtl="0">
                        <a:spcBef>
                          <a:spcPts val="0"/>
                        </a:spcBef>
                        <a:buNone/>
                      </a:pPr>
                      <a:r>
                        <a:rPr lang="en-US" dirty="0" smtClean="0"/>
                        <a:t>49.73 %</a:t>
                      </a:r>
                      <a:endParaRPr dirty="0"/>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Future Plan of Action</a:t>
            </a:r>
          </a:p>
        </p:txBody>
      </p:sp>
      <p:sp>
        <p:nvSpPr>
          <p:cNvPr id="157" name="Shape 15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smtClean="0"/>
              <a:t>Designing and Implementing the Sentiment Analysis Model</a:t>
            </a:r>
          </a:p>
          <a:p>
            <a:pPr marL="457200" lvl="0" indent="-228600" rtl="0">
              <a:spcBef>
                <a:spcPts val="0"/>
              </a:spcBef>
              <a:buChar char="●"/>
            </a:pPr>
            <a:r>
              <a:rPr lang="en" dirty="0" smtClean="0"/>
              <a:t>Collecting Social Media Data</a:t>
            </a:r>
          </a:p>
          <a:p>
            <a:pPr marL="457200" lvl="0" indent="-228600" rtl="0">
              <a:spcBef>
                <a:spcPts val="0"/>
              </a:spcBef>
              <a:buChar char="●"/>
            </a:pPr>
            <a:r>
              <a:rPr lang="en" dirty="0" smtClean="0"/>
              <a:t>Incorporating other types of data : Financial News and Social Media Data</a:t>
            </a:r>
          </a:p>
          <a:p>
            <a:pPr marL="457200" lvl="0" indent="-228600" rtl="0">
              <a:spcBef>
                <a:spcPts val="0"/>
              </a:spcBef>
              <a:buChar char="●"/>
            </a:pPr>
            <a:r>
              <a:rPr lang="en" dirty="0" smtClean="0"/>
              <a:t>Using other financial market parameters like commodities, company stocks etc.</a:t>
            </a:r>
          </a:p>
          <a:p>
            <a:pPr marL="457200" lvl="0" indent="-228600" rtl="0">
              <a:spcBef>
                <a:spcPts val="0"/>
              </a:spcBef>
              <a:buChar char="●"/>
            </a:pPr>
            <a:r>
              <a:rPr lang="en" dirty="0" smtClean="0"/>
              <a:t>Tackling </a:t>
            </a:r>
            <a:r>
              <a:rPr lang="en" dirty="0"/>
              <a:t>the effect of news sentiment on (T+1) day.</a:t>
            </a:r>
          </a:p>
          <a:p>
            <a:pPr lvl="0" rtl="0">
              <a:spcBef>
                <a:spcPts val="0"/>
              </a:spcBef>
              <a:buNone/>
            </a:pPr>
            <a:endParaRPr dirty="0"/>
          </a:p>
          <a:p>
            <a:pPr lvl="0" rtl="0">
              <a:spcBef>
                <a:spcPts val="0"/>
              </a:spcBef>
              <a:buNone/>
            </a:pP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dirty="0" smtClean="0"/>
              <a:t>Future Plan</a:t>
            </a:r>
            <a:endParaRPr lang="en" dirty="0"/>
          </a:p>
        </p:txBody>
      </p:sp>
      <p:sp>
        <p:nvSpPr>
          <p:cNvPr id="118" name="Shape 11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61" y="1017800"/>
            <a:ext cx="4619625" cy="3248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7248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dirty="0" smtClean="0"/>
              <a:t>References</a:t>
            </a:r>
            <a:endParaRPr lang="en" dirty="0"/>
          </a:p>
        </p:txBody>
      </p:sp>
      <p:sp>
        <p:nvSpPr>
          <p:cNvPr id="157" name="Shape 157"/>
          <p:cNvSpPr txBox="1">
            <a:spLocks noGrp="1"/>
          </p:cNvSpPr>
          <p:nvPr>
            <p:ph type="body" idx="1"/>
          </p:nvPr>
        </p:nvSpPr>
        <p:spPr>
          <a:xfrm>
            <a:off x="311700" y="1017800"/>
            <a:ext cx="8520600" cy="3339000"/>
          </a:xfrm>
          <a:prstGeom prst="rect">
            <a:avLst/>
          </a:prstGeom>
        </p:spPr>
        <p:txBody>
          <a:bodyPr wrap="square" lIns="91425" tIns="91425" rIns="91425" bIns="91425" anchor="t" anchorCtr="0">
            <a:noAutofit/>
          </a:bodyPr>
          <a:lstStyle/>
          <a:p>
            <a:pPr lvl="0"/>
            <a:r>
              <a:rPr lang="en-US" sz="1200" dirty="0" smtClean="0"/>
              <a:t> Desheng</a:t>
            </a:r>
            <a:r>
              <a:rPr lang="en-US" sz="1200" dirty="0"/>
              <a:t> Dash Wu, David L. Olson - Financial Risk Forecast Using Machine Learning and Sentiment Analysis</a:t>
            </a:r>
            <a:endParaRPr lang="en-US" sz="1200" b="1" dirty="0"/>
          </a:p>
          <a:p>
            <a:pPr lvl="0"/>
            <a:r>
              <a:rPr lang="en-US" sz="1200" dirty="0" smtClean="0"/>
              <a:t> Sunandan </a:t>
            </a:r>
            <a:r>
              <a:rPr lang="en-US" sz="1200" dirty="0"/>
              <a:t>Chakraborty, Ashwin Venkataraman,   Srikanth Jagabathula and Lakshminarayanan Subramanian - Predicting Socio-Economic Indicators using News Events</a:t>
            </a:r>
            <a:endParaRPr lang="en-US" sz="1200" b="1" dirty="0"/>
          </a:p>
          <a:p>
            <a:pPr lvl="0"/>
            <a:r>
              <a:rPr lang="en-US" sz="1200" dirty="0" smtClean="0"/>
              <a:t> Chuan-Ju </a:t>
            </a:r>
            <a:r>
              <a:rPr lang="en-US" sz="1200" dirty="0"/>
              <a:t>Wang , Ming-Feng Tsai , Tse Liu , Chin-Ting Chang -  Financial Sentiment Analysis for Risk Prediction </a:t>
            </a:r>
            <a:endParaRPr lang="en-US" sz="1200" b="1" dirty="0"/>
          </a:p>
          <a:p>
            <a:pPr lvl="0"/>
            <a:r>
              <a:rPr lang="en-US" sz="1200" dirty="0" smtClean="0"/>
              <a:t> Jinjian </a:t>
            </a:r>
            <a:r>
              <a:rPr lang="en-US" sz="1200" dirty="0"/>
              <a:t>Zhai, Nicholas Cohen, Anand Atreya - Sentiment analysis </a:t>
            </a:r>
            <a:r>
              <a:rPr lang="en-US" sz="1200" dirty="0" smtClean="0"/>
              <a:t>of </a:t>
            </a:r>
            <a:r>
              <a:rPr lang="en-US" sz="1200" dirty="0"/>
              <a:t>news articles for financial signal prediction </a:t>
            </a:r>
            <a:endParaRPr lang="en-US" sz="1200" b="1" dirty="0"/>
          </a:p>
          <a:p>
            <a:pPr lvl="0"/>
            <a:r>
              <a:rPr lang="en-US" sz="1200" dirty="0" smtClean="0"/>
              <a:t> Huina </a:t>
            </a:r>
            <a:r>
              <a:rPr lang="en-US" sz="1200" dirty="0"/>
              <a:t>Mao, Scott Counts, Johan Bollen -  Predicting Financial Markets: Comparing Survey, News, Twitter and Search Engine Data      </a:t>
            </a:r>
            <a:endParaRPr lang="en-US" sz="1200" dirty="0" smtClean="0"/>
          </a:p>
          <a:p>
            <a:pPr lvl="0"/>
            <a:r>
              <a:rPr lang="en-US" sz="1200" dirty="0" smtClean="0"/>
              <a:t> Ubale </a:t>
            </a:r>
            <a:r>
              <a:rPr lang="en-US" sz="1200" dirty="0"/>
              <a:t>Swati, Chilekar Pranali, Sonkamble Pragati - Sentiment Analysis of News Articles Using </a:t>
            </a:r>
            <a:r>
              <a:rPr lang="en-US" sz="1200" dirty="0" smtClean="0"/>
              <a:t/>
            </a:r>
            <a:br>
              <a:rPr lang="en-US" sz="1200" dirty="0" smtClean="0"/>
            </a:br>
            <a:r>
              <a:rPr lang="en-US" sz="1200" dirty="0" smtClean="0"/>
              <a:t>   Machine </a:t>
            </a:r>
            <a:r>
              <a:rPr lang="en-US" sz="1200" dirty="0"/>
              <a:t>Learning Approach</a:t>
            </a:r>
          </a:p>
          <a:p>
            <a:pPr lvl="0"/>
            <a:r>
              <a:rPr lang="en-US" sz="1200" dirty="0" smtClean="0"/>
              <a:t> Namrata </a:t>
            </a:r>
            <a:r>
              <a:rPr lang="en-US" sz="1200" dirty="0"/>
              <a:t>Godbole, Manjunath Srinivasaiah, Steven Skiena - Large-Scale Sentiment </a:t>
            </a:r>
            <a:r>
              <a:rPr lang="en-US" sz="1200" dirty="0" smtClean="0"/>
              <a:t/>
            </a:r>
            <a:br>
              <a:rPr lang="en-US" sz="1200" dirty="0" smtClean="0"/>
            </a:br>
            <a:r>
              <a:rPr lang="en-US" sz="1200" dirty="0" smtClean="0"/>
              <a:t>   Analysis </a:t>
            </a:r>
            <a:r>
              <a:rPr lang="en-US" sz="1200" dirty="0"/>
              <a:t>for News and Blogs</a:t>
            </a:r>
          </a:p>
          <a:p>
            <a:pPr lvl="0"/>
            <a:endParaRPr lang="en-US" sz="1200" b="1" dirty="0"/>
          </a:p>
          <a:p>
            <a:pPr lvl="0" rtl="0">
              <a:spcBef>
                <a:spcPts val="0"/>
              </a:spcBef>
              <a:buNone/>
            </a:pPr>
            <a:endParaRPr sz="1200" dirty="0"/>
          </a:p>
          <a:p>
            <a:pPr lvl="0" rtl="0">
              <a:spcBef>
                <a:spcPts val="0"/>
              </a:spcBef>
              <a:buNone/>
            </a:pPr>
            <a:endParaRPr sz="1200" dirty="0"/>
          </a:p>
        </p:txBody>
      </p:sp>
    </p:spTree>
    <p:extLst>
      <p:ext uri="{BB962C8B-B14F-4D97-AF65-F5344CB8AC3E}">
        <p14:creationId xmlns:p14="http://schemas.microsoft.com/office/powerpoint/2010/main" val="1428337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Problem Statement</a:t>
            </a:r>
            <a:endParaRPr lang="en" dirty="0"/>
          </a:p>
        </p:txBody>
      </p:sp>
      <p:sp>
        <p:nvSpPr>
          <p:cNvPr id="92" name="Shape 9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a:buNone/>
            </a:pPr>
            <a:r>
              <a:rPr lang="en" dirty="0"/>
              <a:t>Financial market analysis on the basis of </a:t>
            </a:r>
            <a:r>
              <a:rPr lang="en" dirty="0" smtClean="0"/>
              <a:t>news </a:t>
            </a:r>
            <a:r>
              <a:rPr lang="en" dirty="0"/>
              <a:t>and social media data has drawn a lot of attention recently. </a:t>
            </a:r>
            <a:r>
              <a:rPr lang="en-US" dirty="0"/>
              <a:t>The objective of this study is to develop a market sentiment model based on news and social media data for financial markets using machine learning and see its impact on various financial market indicators like market indices, trading volumes, market volatility etc.</a:t>
            </a:r>
          </a:p>
          <a:p>
            <a:pPr lvl="0">
              <a:spcBef>
                <a:spcPts val="0"/>
              </a:spcBef>
              <a:buNone/>
            </a:pPr>
            <a:r>
              <a:rPr lang="en" dirty="0" smtClean="0"/>
              <a:t>Due </a:t>
            </a:r>
            <a:r>
              <a:rPr lang="en" dirty="0"/>
              <a:t>to the volatility of the financial market, price fluctuations based on news reports and social media sentiment are common. Traders draw upon a wide variety of publicly-available information to inform their market </a:t>
            </a:r>
            <a:r>
              <a:rPr lang="en" dirty="0" smtClean="0"/>
              <a:t/>
            </a:r>
            <a:br>
              <a:rPr lang="en" dirty="0" smtClean="0"/>
            </a:br>
            <a:r>
              <a:rPr lang="en" dirty="0" smtClean="0"/>
              <a:t>decisions</a:t>
            </a:r>
            <a:r>
              <a:rPr lang="en" dirty="0"/>
              <a:t>.</a:t>
            </a:r>
          </a:p>
          <a:p>
            <a:pPr lvl="0">
              <a:spcBef>
                <a:spcPts val="0"/>
              </a:spcBef>
              <a:buNone/>
            </a:pPr>
            <a:endParaRPr dirty="0"/>
          </a:p>
          <a:p>
            <a:pPr lvl="0">
              <a:spcBef>
                <a:spcPts val="0"/>
              </a:spcBef>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spcBef>
                <a:spcPts val="0"/>
              </a:spcBef>
              <a:buNone/>
            </a:pPr>
            <a:r>
              <a:rPr lang="en" dirty="0"/>
              <a:t>Thank You</a:t>
            </a:r>
            <a:br>
              <a:rPr lang="en" dirty="0"/>
            </a:br>
            <a:r>
              <a:rPr lang="en" dirty="0"/>
              <a:t/>
            </a:r>
            <a:br>
              <a:rPr lang="en" dirty="0"/>
            </a:br>
            <a:endParaRPr lang="en" sz="1400" u="sng" dirty="0">
              <a:solidFill>
                <a:schemeClr val="hlink"/>
              </a:solidFill>
              <a:hlinkClick r:id="rId3"/>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High Level Flow Diagr</a:t>
            </a:r>
          </a:p>
        </p:txBody>
      </p:sp>
      <p:grpSp>
        <p:nvGrpSpPr>
          <p:cNvPr id="168" name="Shape 168"/>
          <p:cNvGrpSpPr/>
          <p:nvPr/>
        </p:nvGrpSpPr>
        <p:grpSpPr>
          <a:xfrm>
            <a:off x="431925" y="1304875"/>
            <a:ext cx="2628925" cy="3416400"/>
            <a:chOff x="431925" y="1304875"/>
            <a:chExt cx="2628925" cy="3416400"/>
          </a:xfrm>
        </p:grpSpPr>
        <p:sp>
          <p:nvSpPr>
            <p:cNvPr id="169" name="Shape 169"/>
            <p:cNvSpPr txBox="1"/>
            <p:nvPr/>
          </p:nvSpPr>
          <p:spPr>
            <a:xfrm>
              <a:off x="431925" y="1304875"/>
              <a:ext cx="26289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43195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71" name="Shape 171"/>
          <p:cNvSpPr txBox="1">
            <a:spLocks noGrp="1"/>
          </p:cNvSpPr>
          <p:nvPr>
            <p:ph type="body" idx="4294967295"/>
          </p:nvPr>
        </p:nvSpPr>
        <p:spPr>
          <a:xfrm>
            <a:off x="311700" y="1229875"/>
            <a:ext cx="8520600" cy="33390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Company</a:t>
            </a:r>
          </a:p>
        </p:txBody>
      </p:sp>
      <p:sp>
        <p:nvSpPr>
          <p:cNvPr id="172" name="Shape 172"/>
          <p:cNvSpPr txBox="1">
            <a:spLocks noGrp="1"/>
          </p:cNvSpPr>
          <p:nvPr>
            <p:ph type="body" idx="4294967295"/>
          </p:nvPr>
        </p:nvSpPr>
        <p:spPr>
          <a:xfrm>
            <a:off x="508325" y="1850300"/>
            <a:ext cx="2478600" cy="27948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 sed do eiusmod tempor incididunt ut labore et dolore magna aliqua. </a:t>
            </a:r>
          </a:p>
          <a:p>
            <a:pPr lvl="0">
              <a:spcBef>
                <a:spcPts val="0"/>
              </a:spcBef>
              <a:buNone/>
            </a:pPr>
            <a:r>
              <a:rPr lang="en" sz="1600"/>
              <a:t>Ut enim ad minim veniam, quis nostrud</a:t>
            </a:r>
          </a:p>
        </p:txBody>
      </p:sp>
      <p:grpSp>
        <p:nvGrpSpPr>
          <p:cNvPr id="173" name="Shape 173"/>
          <p:cNvGrpSpPr/>
          <p:nvPr/>
        </p:nvGrpSpPr>
        <p:grpSpPr>
          <a:xfrm>
            <a:off x="6212550" y="1304875"/>
            <a:ext cx="2632500" cy="3416400"/>
            <a:chOff x="6212550" y="1304875"/>
            <a:chExt cx="2632500" cy="3416400"/>
          </a:xfrm>
        </p:grpSpPr>
        <p:sp>
          <p:nvSpPr>
            <p:cNvPr id="174" name="Shape 174"/>
            <p:cNvSpPr/>
            <p:nvPr/>
          </p:nvSpPr>
          <p:spPr>
            <a:xfrm>
              <a:off x="621540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5" name="Shape 175"/>
            <p:cNvSpPr txBox="1"/>
            <p:nvPr/>
          </p:nvSpPr>
          <p:spPr>
            <a:xfrm>
              <a:off x="6212550" y="1304875"/>
              <a:ext cx="26325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76" name="Shape 176"/>
          <p:cNvSpPr txBox="1">
            <a:spLocks noGrp="1"/>
          </p:cNvSpPr>
          <p:nvPr>
            <p:ph type="body" idx="4294967295"/>
          </p:nvPr>
        </p:nvSpPr>
        <p:spPr>
          <a:xfrm>
            <a:off x="3389450" y="1304875"/>
            <a:ext cx="2494500" cy="461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Context</a:t>
            </a:r>
          </a:p>
        </p:txBody>
      </p:sp>
      <p:sp>
        <p:nvSpPr>
          <p:cNvPr id="177" name="Shape 177"/>
          <p:cNvSpPr txBox="1">
            <a:spLocks noGrp="1"/>
          </p:cNvSpPr>
          <p:nvPr>
            <p:ph type="body" idx="4294967295"/>
          </p:nvPr>
        </p:nvSpPr>
        <p:spPr>
          <a:xfrm>
            <a:off x="3396775" y="1850300"/>
            <a:ext cx="2478600" cy="2794800"/>
          </a:xfrm>
          <a:prstGeom prst="rect">
            <a:avLst/>
          </a:prstGeom>
        </p:spPr>
        <p:txBody>
          <a:bodyPr wrap="square" lIns="91425" tIns="91425" rIns="91425" bIns="91425" anchor="t" anchorCtr="0">
            <a:noAutofit/>
          </a:bodyPr>
          <a:lstStyle/>
          <a:p>
            <a:pPr lvl="0" rtl="0">
              <a:spcBef>
                <a:spcPts val="0"/>
              </a:spcBef>
              <a:buNone/>
            </a:pPr>
            <a:r>
              <a:rPr lang="en" sz="1600"/>
              <a:t>Ut enim ad minim veniam, quis nostrud exercitation</a:t>
            </a:r>
          </a:p>
          <a:p>
            <a:pPr marL="457200" lvl="0" indent="-330200" rtl="0">
              <a:spcBef>
                <a:spcPts val="0"/>
              </a:spcBef>
              <a:buSzPct val="100000"/>
            </a:pPr>
            <a:r>
              <a:rPr lang="en" sz="1600"/>
              <a:t>Duis aute irure dolor in reprehenderit in voluptate velit </a:t>
            </a:r>
          </a:p>
        </p:txBody>
      </p:sp>
      <p:sp>
        <p:nvSpPr>
          <p:cNvPr id="178" name="Shape 178"/>
          <p:cNvSpPr txBox="1">
            <a:spLocks noGrp="1"/>
          </p:cNvSpPr>
          <p:nvPr>
            <p:ph type="body" idx="4294967295"/>
          </p:nvPr>
        </p:nvSpPr>
        <p:spPr>
          <a:xfrm>
            <a:off x="6272475" y="1304875"/>
            <a:ext cx="2494500" cy="461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Problem statement</a:t>
            </a:r>
          </a:p>
        </p:txBody>
      </p:sp>
      <p:grpSp>
        <p:nvGrpSpPr>
          <p:cNvPr id="179" name="Shape 179"/>
          <p:cNvGrpSpPr/>
          <p:nvPr/>
        </p:nvGrpSpPr>
        <p:grpSpPr>
          <a:xfrm>
            <a:off x="3320450" y="1304875"/>
            <a:ext cx="2632500" cy="3416400"/>
            <a:chOff x="3320450" y="1304875"/>
            <a:chExt cx="2632500" cy="3416400"/>
          </a:xfrm>
        </p:grpSpPr>
        <p:sp>
          <p:nvSpPr>
            <p:cNvPr id="180" name="Shape 180"/>
            <p:cNvSpPr txBox="1"/>
            <p:nvPr/>
          </p:nvSpPr>
          <p:spPr>
            <a:xfrm>
              <a:off x="3324050" y="1304875"/>
              <a:ext cx="26289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332045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82" name="Shape 182"/>
          <p:cNvSpPr txBox="1">
            <a:spLocks noGrp="1"/>
          </p:cNvSpPr>
          <p:nvPr>
            <p:ph type="body" idx="4294967295"/>
          </p:nvPr>
        </p:nvSpPr>
        <p:spPr>
          <a:xfrm>
            <a:off x="6286400" y="1850300"/>
            <a:ext cx="2478600" cy="2794800"/>
          </a:xfrm>
          <a:prstGeom prst="rect">
            <a:avLst/>
          </a:prstGeom>
        </p:spPr>
        <p:txBody>
          <a:bodyPr wrap="square" lIns="91425" tIns="91425" rIns="91425" bIns="91425" anchor="t" anchorCtr="0">
            <a:noAutofit/>
          </a:bodyPr>
          <a:lstStyle/>
          <a:p>
            <a:pPr lvl="0" rtl="0">
              <a:spcBef>
                <a:spcPts val="0"/>
              </a:spcBef>
              <a:buNone/>
            </a:pPr>
            <a:r>
              <a:rPr lang="en" sz="1600"/>
              <a:t>Excepteur sint occaecat cupidatat non proident, sunt in culpa qui officia deserunt mollit anim id est laborum.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Challenges deep-dive</a:t>
            </a:r>
          </a:p>
        </p:txBody>
      </p:sp>
      <p:sp>
        <p:nvSpPr>
          <p:cNvPr id="188" name="Shape 188"/>
          <p:cNvSpPr/>
          <p:nvPr/>
        </p:nvSpPr>
        <p:spPr>
          <a:xfrm>
            <a:off x="432350" y="1304875"/>
            <a:ext cx="2469300" cy="607800"/>
          </a:xfrm>
          <a:prstGeom prst="homePlate">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89" name="Shape 189"/>
          <p:cNvSpPr txBox="1">
            <a:spLocks noGrp="1"/>
          </p:cNvSpPr>
          <p:nvPr>
            <p:ph type="body" idx="4294967295"/>
          </p:nvPr>
        </p:nvSpPr>
        <p:spPr>
          <a:xfrm>
            <a:off x="432350"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1</a:t>
            </a:r>
          </a:p>
        </p:txBody>
      </p:sp>
      <p:sp>
        <p:nvSpPr>
          <p:cNvPr id="190" name="Shape 190"/>
          <p:cNvSpPr txBox="1">
            <a:spLocks noGrp="1"/>
          </p:cNvSpPr>
          <p:nvPr>
            <p:ph type="body" idx="4294967295"/>
          </p:nvPr>
        </p:nvSpPr>
        <p:spPr>
          <a:xfrm>
            <a:off x="432350"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Expand audience</a:t>
            </a:r>
          </a:p>
          <a:p>
            <a:pPr lvl="0">
              <a:spcBef>
                <a:spcPts val="0"/>
              </a:spcBef>
              <a:spcAft>
                <a:spcPts val="800"/>
              </a:spcAft>
              <a:buNone/>
            </a:pPr>
            <a:r>
              <a:rPr lang="en" sz="1600"/>
              <a:t>Lorem ipsum dolor sit amet, consectetur adipiscing elit, sed do eiusmod tempor incididunt ut labore et dolore magna aliqua. </a:t>
            </a:r>
          </a:p>
        </p:txBody>
      </p:sp>
      <p:sp>
        <p:nvSpPr>
          <p:cNvPr id="191" name="Shape 191"/>
          <p:cNvSpPr/>
          <p:nvPr/>
        </p:nvSpPr>
        <p:spPr>
          <a:xfrm>
            <a:off x="3044777" y="1304875"/>
            <a:ext cx="2760600" cy="607800"/>
          </a:xfrm>
          <a:prstGeom prst="chevron">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92" name="Shape 192"/>
          <p:cNvSpPr txBox="1">
            <a:spLocks noGrp="1"/>
          </p:cNvSpPr>
          <p:nvPr>
            <p:ph type="body" idx="4294967295"/>
          </p:nvPr>
        </p:nvSpPr>
        <p:spPr>
          <a:xfrm>
            <a:off x="3336150"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2</a:t>
            </a:r>
          </a:p>
        </p:txBody>
      </p:sp>
      <p:sp>
        <p:nvSpPr>
          <p:cNvPr id="193" name="Shape 193"/>
          <p:cNvSpPr txBox="1">
            <a:spLocks noGrp="1"/>
          </p:cNvSpPr>
          <p:nvPr>
            <p:ph type="body" idx="4294967295"/>
          </p:nvPr>
        </p:nvSpPr>
        <p:spPr>
          <a:xfrm>
            <a:off x="3336146"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Up 30-day actives</a:t>
            </a:r>
          </a:p>
          <a:p>
            <a:pPr lvl="0">
              <a:spcBef>
                <a:spcPts val="0"/>
              </a:spcBef>
              <a:spcAft>
                <a:spcPts val="800"/>
              </a:spcAft>
              <a:buNone/>
            </a:pPr>
            <a:r>
              <a:rPr lang="en" sz="1600"/>
              <a:t>Ut enim ad minim veniam, quis nostrud exercitation</a:t>
            </a:r>
          </a:p>
          <a:p>
            <a:pPr marL="457200" lvl="0" indent="-330200">
              <a:spcBef>
                <a:spcPts val="0"/>
              </a:spcBef>
              <a:spcAft>
                <a:spcPts val="800"/>
              </a:spcAft>
              <a:buSzPct val="100000"/>
              <a:buNone/>
            </a:pPr>
            <a:r>
              <a:rPr lang="en" sz="1600"/>
              <a:t>Duis aute irure dolor in reprehenderit in voluptate velit </a:t>
            </a:r>
          </a:p>
        </p:txBody>
      </p:sp>
      <p:sp>
        <p:nvSpPr>
          <p:cNvPr id="194" name="Shape 194"/>
          <p:cNvSpPr/>
          <p:nvPr/>
        </p:nvSpPr>
        <p:spPr>
          <a:xfrm>
            <a:off x="5948502" y="1304875"/>
            <a:ext cx="2760600" cy="607800"/>
          </a:xfrm>
          <a:prstGeom prst="chevron">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95" name="Shape 195"/>
          <p:cNvSpPr txBox="1">
            <a:spLocks noGrp="1"/>
          </p:cNvSpPr>
          <p:nvPr>
            <p:ph type="body" idx="4294967295"/>
          </p:nvPr>
        </p:nvSpPr>
        <p:spPr>
          <a:xfrm>
            <a:off x="6254233"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3</a:t>
            </a:r>
          </a:p>
        </p:txBody>
      </p:sp>
      <p:sp>
        <p:nvSpPr>
          <p:cNvPr id="196" name="Shape 196"/>
          <p:cNvSpPr txBox="1">
            <a:spLocks noGrp="1"/>
          </p:cNvSpPr>
          <p:nvPr>
            <p:ph type="body" idx="4294967295"/>
          </p:nvPr>
        </p:nvSpPr>
        <p:spPr>
          <a:xfrm>
            <a:off x="6254226"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Increase conversion</a:t>
            </a:r>
          </a:p>
          <a:p>
            <a:pPr lvl="0">
              <a:spcBef>
                <a:spcPts val="0"/>
              </a:spcBef>
              <a:spcAft>
                <a:spcPts val="800"/>
              </a:spcAft>
              <a:buNone/>
            </a:pPr>
            <a:r>
              <a:rPr lang="en" sz="1600"/>
              <a:t>Excepteur sint occaecat cupidatat non proident, sunt in culpa qui officia deserunt mollit anim id est laborum.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Solution</a:t>
            </a:r>
          </a:p>
        </p:txBody>
      </p:sp>
      <p:sp>
        <p:nvSpPr>
          <p:cNvPr id="202" name="Shape 202"/>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a:spcBef>
                <a:spcPts val="0"/>
              </a:spcBef>
              <a:buNone/>
            </a:pPr>
            <a:r>
              <a:rPr lang="en"/>
              <a:t>More premium subscribers</a:t>
            </a:r>
          </a:p>
        </p:txBody>
      </p:sp>
      <p:sp>
        <p:nvSpPr>
          <p:cNvPr id="203" name="Shape 203"/>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lvl="0">
              <a:spcBef>
                <a:spcPts val="0"/>
              </a:spcBef>
              <a:buNone/>
            </a:pPr>
            <a:r>
              <a:rPr lang="en"/>
              <a:t>Lorem ipsum dolor sit amet, consectetur adipiscing elit, sed do eiusmod tempor incididunt ut labore et dolore magna aliqua.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spcBef>
                <a:spcPts val="0"/>
              </a:spcBef>
              <a:buNone/>
            </a:pPr>
            <a:r>
              <a:rPr lang="en"/>
              <a:t>Implementation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12"/>
        <p:cNvGrpSpPr/>
        <p:nvPr/>
      </p:nvGrpSpPr>
      <p:grpSpPr>
        <a:xfrm>
          <a:off x="0" y="0"/>
          <a:ext cx="0" cy="0"/>
          <a:chOff x="0" y="0"/>
          <a:chExt cx="0" cy="0"/>
        </a:xfrm>
      </p:grpSpPr>
      <p:sp>
        <p:nvSpPr>
          <p:cNvPr id="213" name="Shape 213"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14" name="Shape 214"/>
          <p:cNvSpPr txBox="1">
            <a:spLocks noGrp="1"/>
          </p:cNvSpPr>
          <p:nvPr>
            <p:ph type="body" idx="4294967295"/>
          </p:nvPr>
        </p:nvSpPr>
        <p:spPr>
          <a:xfrm>
            <a:off x="340923" y="2336550"/>
            <a:ext cx="14556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09.05.XX</a:t>
            </a:r>
          </a:p>
        </p:txBody>
      </p:sp>
      <p:grpSp>
        <p:nvGrpSpPr>
          <p:cNvPr id="215" name="Shape 215"/>
          <p:cNvGrpSpPr/>
          <p:nvPr/>
        </p:nvGrpSpPr>
        <p:grpSpPr>
          <a:xfrm>
            <a:off x="969270" y="1610215"/>
            <a:ext cx="198900" cy="593656"/>
            <a:chOff x="777447" y="1610215"/>
            <a:chExt cx="198900" cy="593656"/>
          </a:xfrm>
        </p:grpSpPr>
        <p:cxnSp>
          <p:nvCxnSpPr>
            <p:cNvPr id="216" name="Shape 216"/>
            <p:cNvCxnSpPr/>
            <p:nvPr/>
          </p:nvCxnSpPr>
          <p:spPr>
            <a:xfrm>
              <a:off x="876909"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17" name="Shape 217"/>
            <p:cNvSpPr/>
            <p:nvPr/>
          </p:nvSpPr>
          <p:spPr>
            <a:xfrm>
              <a:off x="777447"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18" name="Shape 218"/>
          <p:cNvSpPr txBox="1">
            <a:spLocks noGrp="1"/>
          </p:cNvSpPr>
          <p:nvPr>
            <p:ph type="body" idx="4294967295"/>
          </p:nvPr>
        </p:nvSpPr>
        <p:spPr>
          <a:xfrm>
            <a:off x="318375"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19" name="Shape 219"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20" name="Shape 220"/>
          <p:cNvSpPr txBox="1">
            <a:spLocks noGrp="1"/>
          </p:cNvSpPr>
          <p:nvPr>
            <p:ph type="body" idx="4294967295"/>
          </p:nvPr>
        </p:nvSpPr>
        <p:spPr>
          <a:xfrm>
            <a:off x="2126317"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09.17.XX</a:t>
            </a:r>
          </a:p>
        </p:txBody>
      </p:sp>
      <p:grpSp>
        <p:nvGrpSpPr>
          <p:cNvPr id="221" name="Shape 221"/>
          <p:cNvGrpSpPr/>
          <p:nvPr/>
        </p:nvGrpSpPr>
        <p:grpSpPr>
          <a:xfrm>
            <a:off x="2684632" y="2938958"/>
            <a:ext cx="198900" cy="593656"/>
            <a:chOff x="2223534" y="2938958"/>
            <a:chExt cx="198900" cy="593656"/>
          </a:xfrm>
        </p:grpSpPr>
        <p:cxnSp>
          <p:nvCxnSpPr>
            <p:cNvPr id="222" name="Shape 222"/>
            <p:cNvCxnSpPr/>
            <p:nvPr/>
          </p:nvCxnSpPr>
          <p:spPr>
            <a:xfrm rot="10800000">
              <a:off x="2322997" y="2938958"/>
              <a:ext cx="0" cy="554700"/>
            </a:xfrm>
            <a:prstGeom prst="straightConnector1">
              <a:avLst/>
            </a:prstGeom>
            <a:noFill/>
            <a:ln w="9525" cap="flat" cmpd="sng">
              <a:solidFill>
                <a:schemeClr val="dk2"/>
              </a:solidFill>
              <a:prstDash val="solid"/>
              <a:round/>
              <a:headEnd type="none" w="med" len="med"/>
              <a:tailEnd type="none" w="med" len="med"/>
            </a:ln>
          </p:spPr>
        </p:cxnSp>
        <p:sp>
          <p:nvSpPr>
            <p:cNvPr id="223" name="Shape 223"/>
            <p:cNvSpPr/>
            <p:nvPr/>
          </p:nvSpPr>
          <p:spPr>
            <a:xfrm rot="10800000" flipH="1">
              <a:off x="2223534" y="3333714"/>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24" name="Shape 224"/>
          <p:cNvSpPr txBox="1">
            <a:spLocks noGrp="1"/>
          </p:cNvSpPr>
          <p:nvPr>
            <p:ph type="body" idx="4294967295"/>
          </p:nvPr>
        </p:nvSpPr>
        <p:spPr>
          <a:xfrm>
            <a:off x="1244337" y="3757725"/>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25" name="Shape 22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26" name="Shape 226"/>
          <p:cNvSpPr txBox="1">
            <a:spLocks noGrp="1"/>
          </p:cNvSpPr>
          <p:nvPr>
            <p:ph type="body" idx="4294967295"/>
          </p:nvPr>
        </p:nvSpPr>
        <p:spPr>
          <a:xfrm>
            <a:off x="3767755"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10.13.XX</a:t>
            </a:r>
          </a:p>
        </p:txBody>
      </p:sp>
      <p:grpSp>
        <p:nvGrpSpPr>
          <p:cNvPr id="227" name="Shape 227"/>
          <p:cNvGrpSpPr/>
          <p:nvPr/>
        </p:nvGrpSpPr>
        <p:grpSpPr>
          <a:xfrm>
            <a:off x="4319545" y="1610215"/>
            <a:ext cx="198900" cy="593656"/>
            <a:chOff x="3918084" y="1610215"/>
            <a:chExt cx="198900" cy="593656"/>
          </a:xfrm>
        </p:grpSpPr>
        <p:cxnSp>
          <p:nvCxnSpPr>
            <p:cNvPr id="228" name="Shape 228"/>
            <p:cNvCxnSpPr/>
            <p:nvPr/>
          </p:nvCxnSpPr>
          <p:spPr>
            <a:xfrm>
              <a:off x="4017546"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29" name="Shape 229"/>
            <p:cNvSpPr/>
            <p:nvPr/>
          </p:nvSpPr>
          <p:spPr>
            <a:xfrm>
              <a:off x="3918084"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30" name="Shape 230"/>
          <p:cNvSpPr txBox="1">
            <a:spLocks noGrp="1"/>
          </p:cNvSpPr>
          <p:nvPr>
            <p:ph type="body" idx="4294967295"/>
          </p:nvPr>
        </p:nvSpPr>
        <p:spPr>
          <a:xfrm>
            <a:off x="3304094"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31" name="Shape 231"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32" name="Shape 232"/>
          <p:cNvSpPr txBox="1">
            <a:spLocks noGrp="1"/>
          </p:cNvSpPr>
          <p:nvPr>
            <p:ph type="body" idx="4294967295"/>
          </p:nvPr>
        </p:nvSpPr>
        <p:spPr>
          <a:xfrm>
            <a:off x="5416699"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10.20.XX</a:t>
            </a:r>
          </a:p>
        </p:txBody>
      </p:sp>
      <p:grpSp>
        <p:nvGrpSpPr>
          <p:cNvPr id="233" name="Shape 233"/>
          <p:cNvGrpSpPr/>
          <p:nvPr/>
        </p:nvGrpSpPr>
        <p:grpSpPr>
          <a:xfrm>
            <a:off x="5973070" y="2938958"/>
            <a:ext cx="198900" cy="593656"/>
            <a:chOff x="5958946" y="2938958"/>
            <a:chExt cx="198900" cy="593656"/>
          </a:xfrm>
        </p:grpSpPr>
        <p:cxnSp>
          <p:nvCxnSpPr>
            <p:cNvPr id="234" name="Shape 234"/>
            <p:cNvCxnSpPr/>
            <p:nvPr/>
          </p:nvCxnSpPr>
          <p:spPr>
            <a:xfrm rot="10800000">
              <a:off x="6058409" y="2938958"/>
              <a:ext cx="0" cy="554700"/>
            </a:xfrm>
            <a:prstGeom prst="straightConnector1">
              <a:avLst/>
            </a:prstGeom>
            <a:noFill/>
            <a:ln w="9525" cap="flat" cmpd="sng">
              <a:solidFill>
                <a:schemeClr val="dk2"/>
              </a:solidFill>
              <a:prstDash val="solid"/>
              <a:round/>
              <a:headEnd type="none" w="med" len="med"/>
              <a:tailEnd type="none" w="med" len="med"/>
            </a:ln>
          </p:spPr>
        </p:cxnSp>
        <p:sp>
          <p:nvSpPr>
            <p:cNvPr id="235" name="Shape 235"/>
            <p:cNvSpPr/>
            <p:nvPr/>
          </p:nvSpPr>
          <p:spPr>
            <a:xfrm rot="10800000" flipH="1">
              <a:off x="5958946" y="3333714"/>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36" name="Shape 236"/>
          <p:cNvSpPr txBox="1">
            <a:spLocks noGrp="1"/>
          </p:cNvSpPr>
          <p:nvPr>
            <p:ph type="body" idx="4294967295"/>
          </p:nvPr>
        </p:nvSpPr>
        <p:spPr>
          <a:xfrm>
            <a:off x="5126902" y="3757725"/>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37" name="Shape 237"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38" name="Shape 238"/>
          <p:cNvSpPr txBox="1">
            <a:spLocks noGrp="1"/>
          </p:cNvSpPr>
          <p:nvPr>
            <p:ph type="body" idx="4294967295"/>
          </p:nvPr>
        </p:nvSpPr>
        <p:spPr>
          <a:xfrm>
            <a:off x="7111512"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11.01.XX</a:t>
            </a:r>
          </a:p>
        </p:txBody>
      </p:sp>
      <p:grpSp>
        <p:nvGrpSpPr>
          <p:cNvPr id="239" name="Shape 239"/>
          <p:cNvGrpSpPr/>
          <p:nvPr/>
        </p:nvGrpSpPr>
        <p:grpSpPr>
          <a:xfrm>
            <a:off x="7669807" y="1610215"/>
            <a:ext cx="198900" cy="593656"/>
            <a:chOff x="3918084" y="1610215"/>
            <a:chExt cx="198900" cy="593656"/>
          </a:xfrm>
        </p:grpSpPr>
        <p:cxnSp>
          <p:nvCxnSpPr>
            <p:cNvPr id="240" name="Shape 240"/>
            <p:cNvCxnSpPr/>
            <p:nvPr/>
          </p:nvCxnSpPr>
          <p:spPr>
            <a:xfrm>
              <a:off x="4017546"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41" name="Shape 241"/>
            <p:cNvSpPr/>
            <p:nvPr/>
          </p:nvSpPr>
          <p:spPr>
            <a:xfrm>
              <a:off x="3918084"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42" name="Shape 242"/>
          <p:cNvSpPr txBox="1">
            <a:spLocks noGrp="1"/>
          </p:cNvSpPr>
          <p:nvPr>
            <p:ph type="body" idx="4294967295"/>
          </p:nvPr>
        </p:nvSpPr>
        <p:spPr>
          <a:xfrm>
            <a:off x="6685979"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The team</a:t>
            </a:r>
          </a:p>
        </p:txBody>
      </p:sp>
      <p:sp>
        <p:nvSpPr>
          <p:cNvPr id="248" name="Shape 248"/>
          <p:cNvSpPr/>
          <p:nvPr/>
        </p:nvSpPr>
        <p:spPr>
          <a:xfrm>
            <a:off x="4147063" y="1049105"/>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49" name="Shape 249"/>
          <p:cNvSpPr/>
          <p:nvPr/>
        </p:nvSpPr>
        <p:spPr>
          <a:xfrm>
            <a:off x="4147075" y="1049112"/>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50" name="Shape 250"/>
          <p:cNvSpPr txBox="1">
            <a:spLocks noGrp="1"/>
          </p:cNvSpPr>
          <p:nvPr>
            <p:ph type="body" idx="4294967295"/>
          </p:nvPr>
        </p:nvSpPr>
        <p:spPr>
          <a:xfrm>
            <a:off x="4147075" y="11083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CEO</a:t>
            </a:r>
          </a:p>
        </p:txBody>
      </p:sp>
      <p:sp>
        <p:nvSpPr>
          <p:cNvPr id="251" name="Shape 251"/>
          <p:cNvSpPr txBox="1">
            <a:spLocks noGrp="1"/>
          </p:cNvSpPr>
          <p:nvPr>
            <p:ph type="body" idx="4294967295"/>
          </p:nvPr>
        </p:nvSpPr>
        <p:spPr>
          <a:xfrm>
            <a:off x="4147075" y="145710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Wendy Writer</a:t>
            </a:r>
          </a:p>
        </p:txBody>
      </p:sp>
      <p:grpSp>
        <p:nvGrpSpPr>
          <p:cNvPr id="252" name="Shape 252"/>
          <p:cNvGrpSpPr/>
          <p:nvPr/>
        </p:nvGrpSpPr>
        <p:grpSpPr>
          <a:xfrm>
            <a:off x="2918113" y="1746605"/>
            <a:ext cx="4160100" cy="531900"/>
            <a:chOff x="2918113" y="1746605"/>
            <a:chExt cx="4160100" cy="531900"/>
          </a:xfrm>
        </p:grpSpPr>
        <p:cxnSp>
          <p:nvCxnSpPr>
            <p:cNvPr id="253" name="Shape 253"/>
            <p:cNvCxnSpPr>
              <a:stCxn id="248" idx="2"/>
              <a:endCxn id="254" idx="0"/>
            </p:cNvCxnSpPr>
            <p:nvPr/>
          </p:nvCxnSpPr>
          <p:spPr>
            <a:xfrm rot="5400000">
              <a:off x="3628963" y="1035755"/>
              <a:ext cx="531900" cy="1953600"/>
            </a:xfrm>
            <a:prstGeom prst="bentConnector3">
              <a:avLst>
                <a:gd name="adj1" fmla="val 49999"/>
              </a:avLst>
            </a:prstGeom>
            <a:noFill/>
            <a:ln w="9525" cap="flat" cmpd="sng">
              <a:solidFill>
                <a:schemeClr val="lt2"/>
              </a:solidFill>
              <a:prstDash val="solid"/>
              <a:round/>
              <a:headEnd type="none" w="med" len="med"/>
              <a:tailEnd type="none" w="med" len="med"/>
            </a:ln>
          </p:spPr>
        </p:cxnSp>
        <p:cxnSp>
          <p:nvCxnSpPr>
            <p:cNvPr id="255" name="Shape 255"/>
            <p:cNvCxnSpPr>
              <a:stCxn id="248" idx="2"/>
              <a:endCxn id="256" idx="0"/>
            </p:cNvCxnSpPr>
            <p:nvPr/>
          </p:nvCxnSpPr>
          <p:spPr>
            <a:xfrm rot="-5400000" flipH="1">
              <a:off x="5709013" y="909305"/>
              <a:ext cx="531900" cy="2206500"/>
            </a:xfrm>
            <a:prstGeom prst="bentConnector3">
              <a:avLst>
                <a:gd name="adj1" fmla="val 49999"/>
              </a:avLst>
            </a:prstGeom>
            <a:noFill/>
            <a:ln w="9525" cap="flat" cmpd="sng">
              <a:solidFill>
                <a:schemeClr val="lt2"/>
              </a:solidFill>
              <a:prstDash val="solid"/>
              <a:round/>
              <a:headEnd type="none" w="med" len="med"/>
              <a:tailEnd type="none" w="med" len="med"/>
            </a:ln>
          </p:spPr>
        </p:cxnSp>
      </p:grpSp>
      <p:sp>
        <p:nvSpPr>
          <p:cNvPr id="257" name="Shape 257"/>
          <p:cNvSpPr/>
          <p:nvPr/>
        </p:nvSpPr>
        <p:spPr>
          <a:xfrm>
            <a:off x="2194905" y="2278501"/>
            <a:ext cx="14493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54" name="Shape 254"/>
          <p:cNvSpPr/>
          <p:nvPr/>
        </p:nvSpPr>
        <p:spPr>
          <a:xfrm>
            <a:off x="2193500" y="2278499"/>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txBox="1">
            <a:spLocks noGrp="1"/>
          </p:cNvSpPr>
          <p:nvPr>
            <p:ph type="body" idx="4294967295"/>
          </p:nvPr>
        </p:nvSpPr>
        <p:spPr>
          <a:xfrm>
            <a:off x="2193650" y="23377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Dir. of Sales</a:t>
            </a:r>
          </a:p>
        </p:txBody>
      </p:sp>
      <p:sp>
        <p:nvSpPr>
          <p:cNvPr id="259" name="Shape 259"/>
          <p:cNvSpPr txBox="1">
            <a:spLocks noGrp="1"/>
          </p:cNvSpPr>
          <p:nvPr>
            <p:ph type="body" idx="4294967295"/>
          </p:nvPr>
        </p:nvSpPr>
        <p:spPr>
          <a:xfrm>
            <a:off x="2193638" y="268658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Ronny Reader</a:t>
            </a:r>
          </a:p>
        </p:txBody>
      </p:sp>
      <p:grpSp>
        <p:nvGrpSpPr>
          <p:cNvPr id="260" name="Shape 260"/>
          <p:cNvGrpSpPr/>
          <p:nvPr/>
        </p:nvGrpSpPr>
        <p:grpSpPr>
          <a:xfrm>
            <a:off x="1256055" y="2975701"/>
            <a:ext cx="3327300" cy="531900"/>
            <a:chOff x="1256055" y="2975701"/>
            <a:chExt cx="3327300" cy="531900"/>
          </a:xfrm>
        </p:grpSpPr>
        <p:cxnSp>
          <p:nvCxnSpPr>
            <p:cNvPr id="261" name="Shape 261"/>
            <p:cNvCxnSpPr>
              <a:stCxn id="257" idx="2"/>
              <a:endCxn id="262" idx="0"/>
            </p:cNvCxnSpPr>
            <p:nvPr/>
          </p:nvCxnSpPr>
          <p:spPr>
            <a:xfrm>
              <a:off x="2919555" y="2975701"/>
              <a:ext cx="0" cy="531900"/>
            </a:xfrm>
            <a:prstGeom prst="straightConnector1">
              <a:avLst/>
            </a:prstGeom>
            <a:noFill/>
            <a:ln w="9525" cap="flat" cmpd="sng">
              <a:solidFill>
                <a:schemeClr val="lt2"/>
              </a:solidFill>
              <a:prstDash val="solid"/>
              <a:round/>
              <a:headEnd type="none" w="med" len="med"/>
              <a:tailEnd type="none" w="med" len="med"/>
            </a:ln>
          </p:spPr>
        </p:cxnSp>
        <p:cxnSp>
          <p:nvCxnSpPr>
            <p:cNvPr id="263" name="Shape 263"/>
            <p:cNvCxnSpPr>
              <a:stCxn id="257" idx="2"/>
              <a:endCxn id="264" idx="0"/>
            </p:cNvCxnSpPr>
            <p:nvPr/>
          </p:nvCxnSpPr>
          <p:spPr>
            <a:xfrm rot="5400000">
              <a:off x="1821855" y="2409901"/>
              <a:ext cx="531900" cy="1663500"/>
            </a:xfrm>
            <a:prstGeom prst="bentConnector3">
              <a:avLst>
                <a:gd name="adj1" fmla="val 50012"/>
              </a:avLst>
            </a:prstGeom>
            <a:noFill/>
            <a:ln w="9525" cap="flat" cmpd="sng">
              <a:solidFill>
                <a:schemeClr val="lt2"/>
              </a:solidFill>
              <a:prstDash val="solid"/>
              <a:round/>
              <a:headEnd type="none" w="med" len="med"/>
              <a:tailEnd type="none" w="med" len="med"/>
            </a:ln>
          </p:spPr>
        </p:cxnSp>
        <p:cxnSp>
          <p:nvCxnSpPr>
            <p:cNvPr id="265" name="Shape 265"/>
            <p:cNvCxnSpPr>
              <a:stCxn id="257" idx="2"/>
              <a:endCxn id="266" idx="0"/>
            </p:cNvCxnSpPr>
            <p:nvPr/>
          </p:nvCxnSpPr>
          <p:spPr>
            <a:xfrm rot="-5400000" flipH="1">
              <a:off x="3485505" y="2409751"/>
              <a:ext cx="531900" cy="1663800"/>
            </a:xfrm>
            <a:prstGeom prst="bentConnector3">
              <a:avLst>
                <a:gd name="adj1" fmla="val 50012"/>
              </a:avLst>
            </a:prstGeom>
            <a:noFill/>
            <a:ln w="9525" cap="flat" cmpd="sng">
              <a:solidFill>
                <a:schemeClr val="lt2"/>
              </a:solidFill>
              <a:prstDash val="solid"/>
              <a:round/>
              <a:headEnd type="none" w="med" len="med"/>
              <a:tailEnd type="none" w="med" len="med"/>
            </a:ln>
          </p:spPr>
        </p:cxnSp>
      </p:grpSp>
      <p:sp>
        <p:nvSpPr>
          <p:cNvPr id="267" name="Shape 267"/>
          <p:cNvSpPr/>
          <p:nvPr/>
        </p:nvSpPr>
        <p:spPr>
          <a:xfrm>
            <a:off x="531436"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4" name="Shape 264"/>
          <p:cNvSpPr/>
          <p:nvPr/>
        </p:nvSpPr>
        <p:spPr>
          <a:xfrm>
            <a:off x="531450"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txBox="1">
            <a:spLocks noGrp="1"/>
          </p:cNvSpPr>
          <p:nvPr>
            <p:ph type="body" idx="4294967295"/>
          </p:nvPr>
        </p:nvSpPr>
        <p:spPr>
          <a:xfrm>
            <a:off x="531750"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North America Lead</a:t>
            </a:r>
          </a:p>
        </p:txBody>
      </p:sp>
      <p:sp>
        <p:nvSpPr>
          <p:cNvPr id="269" name="Shape 269"/>
          <p:cNvSpPr txBox="1">
            <a:spLocks noGrp="1"/>
          </p:cNvSpPr>
          <p:nvPr>
            <p:ph type="body" idx="4294967295"/>
          </p:nvPr>
        </p:nvSpPr>
        <p:spPr>
          <a:xfrm>
            <a:off x="531738"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Perry Presenter</a:t>
            </a:r>
          </a:p>
        </p:txBody>
      </p:sp>
      <p:sp>
        <p:nvSpPr>
          <p:cNvPr id="270" name="Shape 270"/>
          <p:cNvSpPr/>
          <p:nvPr/>
        </p:nvSpPr>
        <p:spPr>
          <a:xfrm>
            <a:off x="2194998"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2" name="Shape 262"/>
          <p:cNvSpPr/>
          <p:nvPr/>
        </p:nvSpPr>
        <p:spPr>
          <a:xfrm>
            <a:off x="2195013"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1" name="Shape 271"/>
          <p:cNvSpPr txBox="1">
            <a:spLocks noGrp="1"/>
          </p:cNvSpPr>
          <p:nvPr>
            <p:ph type="body" idx="4294967295"/>
          </p:nvPr>
        </p:nvSpPr>
        <p:spPr>
          <a:xfrm>
            <a:off x="21951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Asia Lead</a:t>
            </a:r>
          </a:p>
        </p:txBody>
      </p:sp>
      <p:sp>
        <p:nvSpPr>
          <p:cNvPr id="272" name="Shape 272"/>
          <p:cNvSpPr txBox="1">
            <a:spLocks noGrp="1"/>
          </p:cNvSpPr>
          <p:nvPr>
            <p:ph type="body" idx="4294967295"/>
          </p:nvPr>
        </p:nvSpPr>
        <p:spPr>
          <a:xfrm>
            <a:off x="2195163"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Vinny Viewer</a:t>
            </a:r>
          </a:p>
        </p:txBody>
      </p:sp>
      <p:sp>
        <p:nvSpPr>
          <p:cNvPr id="273" name="Shape 273"/>
          <p:cNvSpPr/>
          <p:nvPr/>
        </p:nvSpPr>
        <p:spPr>
          <a:xfrm>
            <a:off x="3858523"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6" name="Shape 266"/>
          <p:cNvSpPr/>
          <p:nvPr/>
        </p:nvSpPr>
        <p:spPr>
          <a:xfrm>
            <a:off x="3858600"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4" name="Shape 274"/>
          <p:cNvSpPr txBox="1">
            <a:spLocks noGrp="1"/>
          </p:cNvSpPr>
          <p:nvPr>
            <p:ph type="body" idx="4294967295"/>
          </p:nvPr>
        </p:nvSpPr>
        <p:spPr>
          <a:xfrm>
            <a:off x="3858613"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Europe Lead</a:t>
            </a:r>
          </a:p>
        </p:txBody>
      </p:sp>
      <p:sp>
        <p:nvSpPr>
          <p:cNvPr id="275" name="Shape 275"/>
          <p:cNvSpPr txBox="1">
            <a:spLocks noGrp="1"/>
          </p:cNvSpPr>
          <p:nvPr>
            <p:ph type="body" idx="4294967295"/>
          </p:nvPr>
        </p:nvSpPr>
        <p:spPr>
          <a:xfrm>
            <a:off x="3858700"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Molly Maker</a:t>
            </a:r>
          </a:p>
        </p:txBody>
      </p:sp>
      <p:sp>
        <p:nvSpPr>
          <p:cNvPr id="276" name="Shape 276"/>
          <p:cNvSpPr/>
          <p:nvPr/>
        </p:nvSpPr>
        <p:spPr>
          <a:xfrm>
            <a:off x="6353691" y="2278501"/>
            <a:ext cx="14493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56" name="Shape 256"/>
          <p:cNvSpPr/>
          <p:nvPr/>
        </p:nvSpPr>
        <p:spPr>
          <a:xfrm>
            <a:off x="6353700" y="2278499"/>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7" name="Shape 277"/>
          <p:cNvSpPr txBox="1">
            <a:spLocks noGrp="1"/>
          </p:cNvSpPr>
          <p:nvPr>
            <p:ph type="body" idx="4294967295"/>
          </p:nvPr>
        </p:nvSpPr>
        <p:spPr>
          <a:xfrm>
            <a:off x="6353925" y="23377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Dir. of Engineering</a:t>
            </a:r>
          </a:p>
        </p:txBody>
      </p:sp>
      <p:sp>
        <p:nvSpPr>
          <p:cNvPr id="278" name="Shape 278"/>
          <p:cNvSpPr txBox="1">
            <a:spLocks noGrp="1"/>
          </p:cNvSpPr>
          <p:nvPr>
            <p:ph type="body" idx="4294967295"/>
          </p:nvPr>
        </p:nvSpPr>
        <p:spPr>
          <a:xfrm>
            <a:off x="6352413" y="268658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Abby Author</a:t>
            </a:r>
          </a:p>
        </p:txBody>
      </p:sp>
      <p:grpSp>
        <p:nvGrpSpPr>
          <p:cNvPr id="279" name="Shape 279"/>
          <p:cNvGrpSpPr/>
          <p:nvPr/>
        </p:nvGrpSpPr>
        <p:grpSpPr>
          <a:xfrm>
            <a:off x="6246741" y="2975701"/>
            <a:ext cx="1663500" cy="531900"/>
            <a:chOff x="6246741" y="2975701"/>
            <a:chExt cx="1663500" cy="531900"/>
          </a:xfrm>
        </p:grpSpPr>
        <p:cxnSp>
          <p:nvCxnSpPr>
            <p:cNvPr id="280" name="Shape 280"/>
            <p:cNvCxnSpPr>
              <a:stCxn id="276" idx="2"/>
              <a:endCxn id="281" idx="0"/>
            </p:cNvCxnSpPr>
            <p:nvPr/>
          </p:nvCxnSpPr>
          <p:spPr>
            <a:xfrm rot="5400000">
              <a:off x="6396591" y="2825851"/>
              <a:ext cx="531900" cy="831600"/>
            </a:xfrm>
            <a:prstGeom prst="bentConnector3">
              <a:avLst>
                <a:gd name="adj1" fmla="val 50012"/>
              </a:avLst>
            </a:prstGeom>
            <a:noFill/>
            <a:ln w="9525" cap="flat" cmpd="sng">
              <a:solidFill>
                <a:schemeClr val="lt2"/>
              </a:solidFill>
              <a:prstDash val="solid"/>
              <a:round/>
              <a:headEnd type="none" w="med" len="med"/>
              <a:tailEnd type="none" w="med" len="med"/>
            </a:ln>
          </p:spPr>
        </p:cxnSp>
        <p:cxnSp>
          <p:nvCxnSpPr>
            <p:cNvPr id="282" name="Shape 282"/>
            <p:cNvCxnSpPr>
              <a:stCxn id="276" idx="2"/>
              <a:endCxn id="283" idx="0"/>
            </p:cNvCxnSpPr>
            <p:nvPr/>
          </p:nvCxnSpPr>
          <p:spPr>
            <a:xfrm rot="-5400000" flipH="1">
              <a:off x="7228341" y="2825701"/>
              <a:ext cx="531900" cy="831900"/>
            </a:xfrm>
            <a:prstGeom prst="bentConnector3">
              <a:avLst>
                <a:gd name="adj1" fmla="val 50013"/>
              </a:avLst>
            </a:prstGeom>
            <a:noFill/>
            <a:ln w="9525" cap="flat" cmpd="sng">
              <a:solidFill>
                <a:schemeClr val="lt2"/>
              </a:solidFill>
              <a:prstDash val="solid"/>
              <a:round/>
              <a:headEnd type="none" w="med" len="med"/>
              <a:tailEnd type="none" w="med" len="med"/>
            </a:ln>
          </p:spPr>
        </p:cxnSp>
      </p:grpSp>
      <p:sp>
        <p:nvSpPr>
          <p:cNvPr id="284" name="Shape 284"/>
          <p:cNvSpPr/>
          <p:nvPr/>
        </p:nvSpPr>
        <p:spPr>
          <a:xfrm>
            <a:off x="5522206" y="3507819"/>
            <a:ext cx="14490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81" name="Shape 281"/>
          <p:cNvSpPr/>
          <p:nvPr/>
        </p:nvSpPr>
        <p:spPr>
          <a:xfrm>
            <a:off x="5522175"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5" name="Shape 285"/>
          <p:cNvSpPr txBox="1">
            <a:spLocks noGrp="1"/>
          </p:cNvSpPr>
          <p:nvPr>
            <p:ph type="body" idx="4294967295"/>
          </p:nvPr>
        </p:nvSpPr>
        <p:spPr>
          <a:xfrm>
            <a:off x="55223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Front End Lead</a:t>
            </a:r>
          </a:p>
        </p:txBody>
      </p:sp>
      <p:sp>
        <p:nvSpPr>
          <p:cNvPr id="286" name="Shape 286"/>
          <p:cNvSpPr txBox="1">
            <a:spLocks noGrp="1"/>
          </p:cNvSpPr>
          <p:nvPr>
            <p:ph type="body" idx="4294967295"/>
          </p:nvPr>
        </p:nvSpPr>
        <p:spPr>
          <a:xfrm>
            <a:off x="5522263"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Casey Creator</a:t>
            </a:r>
          </a:p>
        </p:txBody>
      </p:sp>
      <p:sp>
        <p:nvSpPr>
          <p:cNvPr id="287" name="Shape 287"/>
          <p:cNvSpPr/>
          <p:nvPr/>
        </p:nvSpPr>
        <p:spPr>
          <a:xfrm>
            <a:off x="7185791" y="3507819"/>
            <a:ext cx="14490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83" name="Shape 283"/>
          <p:cNvSpPr/>
          <p:nvPr/>
        </p:nvSpPr>
        <p:spPr>
          <a:xfrm>
            <a:off x="7185650" y="3507737"/>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8" name="Shape 288"/>
          <p:cNvSpPr txBox="1">
            <a:spLocks noGrp="1"/>
          </p:cNvSpPr>
          <p:nvPr>
            <p:ph type="body" idx="4294967295"/>
          </p:nvPr>
        </p:nvSpPr>
        <p:spPr>
          <a:xfrm>
            <a:off x="71857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Back End Lead</a:t>
            </a:r>
          </a:p>
        </p:txBody>
      </p:sp>
      <p:sp>
        <p:nvSpPr>
          <p:cNvPr id="289" name="Shape 289"/>
          <p:cNvSpPr txBox="1">
            <a:spLocks noGrp="1"/>
          </p:cNvSpPr>
          <p:nvPr>
            <p:ph type="body" idx="4294967295"/>
          </p:nvPr>
        </p:nvSpPr>
        <p:spPr>
          <a:xfrm>
            <a:off x="7185688"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Berry Books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93"/>
        <p:cNvGrpSpPr/>
        <p:nvPr/>
      </p:nvGrpSpPr>
      <p:grpSpPr>
        <a:xfrm>
          <a:off x="0" y="0"/>
          <a:ext cx="0" cy="0"/>
          <a:chOff x="0" y="0"/>
          <a:chExt cx="0" cy="0"/>
        </a:xfrm>
      </p:grpSpPr>
      <p:grpSp>
        <p:nvGrpSpPr>
          <p:cNvPr id="294" name="Shape 294"/>
          <p:cNvGrpSpPr/>
          <p:nvPr/>
        </p:nvGrpSpPr>
        <p:grpSpPr>
          <a:xfrm>
            <a:off x="4939500" y="1219611"/>
            <a:ext cx="3837000" cy="2704200"/>
            <a:chOff x="4939500" y="1219611"/>
            <a:chExt cx="3837000" cy="2704200"/>
          </a:xfrm>
        </p:grpSpPr>
        <p:cxnSp>
          <p:nvCxnSpPr>
            <p:cNvPr id="295" name="Shape 295"/>
            <p:cNvCxnSpPr/>
            <p:nvPr/>
          </p:nvCxnSpPr>
          <p:spPr>
            <a:xfrm>
              <a:off x="4939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6" name="Shape 296"/>
            <p:cNvCxnSpPr/>
            <p:nvPr/>
          </p:nvCxnSpPr>
          <p:spPr>
            <a:xfrm>
              <a:off x="5365833"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7" name="Shape 297"/>
            <p:cNvCxnSpPr/>
            <p:nvPr/>
          </p:nvCxnSpPr>
          <p:spPr>
            <a:xfrm>
              <a:off x="5792167"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8" name="Shape 298"/>
            <p:cNvCxnSpPr/>
            <p:nvPr/>
          </p:nvCxnSpPr>
          <p:spPr>
            <a:xfrm>
              <a:off x="6218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9" name="Shape 299"/>
            <p:cNvCxnSpPr/>
            <p:nvPr/>
          </p:nvCxnSpPr>
          <p:spPr>
            <a:xfrm>
              <a:off x="6644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0" name="Shape 300"/>
            <p:cNvCxnSpPr/>
            <p:nvPr/>
          </p:nvCxnSpPr>
          <p:spPr>
            <a:xfrm>
              <a:off x="7071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1" name="Shape 301"/>
            <p:cNvCxnSpPr/>
            <p:nvPr/>
          </p:nvCxnSpPr>
          <p:spPr>
            <a:xfrm>
              <a:off x="7497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2" name="Shape 302"/>
            <p:cNvCxnSpPr/>
            <p:nvPr/>
          </p:nvCxnSpPr>
          <p:spPr>
            <a:xfrm>
              <a:off x="7923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3" name="Shape 303"/>
            <p:cNvCxnSpPr/>
            <p:nvPr/>
          </p:nvCxnSpPr>
          <p:spPr>
            <a:xfrm>
              <a:off x="8350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4" name="Shape 304"/>
            <p:cNvCxnSpPr/>
            <p:nvPr/>
          </p:nvCxnSpPr>
          <p:spPr>
            <a:xfrm>
              <a:off x="8776500" y="1219611"/>
              <a:ext cx="0" cy="2704200"/>
            </a:xfrm>
            <a:prstGeom prst="straightConnector1">
              <a:avLst/>
            </a:prstGeom>
            <a:noFill/>
            <a:ln w="9525" cap="flat" cmpd="sng">
              <a:solidFill>
                <a:schemeClr val="lt1"/>
              </a:solidFill>
              <a:prstDash val="dash"/>
              <a:round/>
              <a:headEnd type="none" w="med" len="med"/>
              <a:tailEnd type="none" w="med" len="med"/>
            </a:ln>
          </p:spPr>
        </p:cxnSp>
      </p:grpSp>
      <p:sp>
        <p:nvSpPr>
          <p:cNvPr id="305" name="Shape 305"/>
          <p:cNvSpPr/>
          <p:nvPr/>
        </p:nvSpPr>
        <p:spPr>
          <a:xfrm>
            <a:off x="7014920" y="2133119"/>
            <a:ext cx="286500" cy="286500"/>
          </a:xfrm>
          <a:prstGeom prst="ellipse">
            <a:avLst/>
          </a:prstGeom>
          <a:noFill/>
          <a:ln w="19050" cap="flat" cmpd="sng">
            <a:solidFill>
              <a:schemeClr val="accent5"/>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06" name="Shape 306"/>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Impact</a:t>
            </a:r>
          </a:p>
        </p:txBody>
      </p:sp>
      <p:sp>
        <p:nvSpPr>
          <p:cNvPr id="307" name="Shape 307"/>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a:spcBef>
                <a:spcPts val="0"/>
              </a:spcBef>
              <a:buNone/>
            </a:pPr>
            <a:r>
              <a:rPr lang="en"/>
              <a:t>XX% sales increase</a:t>
            </a:r>
          </a:p>
        </p:txBody>
      </p:sp>
      <p:grpSp>
        <p:nvGrpSpPr>
          <p:cNvPr id="308" name="Shape 308"/>
          <p:cNvGrpSpPr/>
          <p:nvPr/>
        </p:nvGrpSpPr>
        <p:grpSpPr>
          <a:xfrm>
            <a:off x="4939534" y="2017046"/>
            <a:ext cx="3825543" cy="1573620"/>
            <a:chOff x="1000000" y="2393988"/>
            <a:chExt cx="4144235" cy="1704713"/>
          </a:xfrm>
        </p:grpSpPr>
        <p:sp>
          <p:nvSpPr>
            <p:cNvPr id="309" name="Shape 309"/>
            <p:cNvSpPr/>
            <p:nvPr/>
          </p:nvSpPr>
          <p:spPr>
            <a:xfrm>
              <a:off x="1000000" y="2440003"/>
              <a:ext cx="4144235" cy="1631269"/>
            </a:xfrm>
            <a:custGeom>
              <a:avLst/>
              <a:gdLst/>
              <a:ahLst/>
              <a:cxnLst/>
              <a:rect l="0" t="0" r="0" b="0"/>
              <a:pathLst>
                <a:path w="165422" h="90088" extrusionOk="0">
                  <a:moveTo>
                    <a:pt x="0" y="65550"/>
                  </a:moveTo>
                  <a:cubicBezTo>
                    <a:pt x="3559" y="56002"/>
                    <a:pt x="14632" y="11595"/>
                    <a:pt x="21355" y="8262"/>
                  </a:cubicBezTo>
                  <a:cubicBezTo>
                    <a:pt x="28078" y="4928"/>
                    <a:pt x="34066" y="46905"/>
                    <a:pt x="40338" y="45550"/>
                  </a:cubicBezTo>
                  <a:cubicBezTo>
                    <a:pt x="46609" y="44194"/>
                    <a:pt x="52710" y="2160"/>
                    <a:pt x="58982" y="127"/>
                  </a:cubicBezTo>
                  <a:cubicBezTo>
                    <a:pt x="65253" y="-1906"/>
                    <a:pt x="71806" y="30974"/>
                    <a:pt x="77965" y="33347"/>
                  </a:cubicBezTo>
                  <a:cubicBezTo>
                    <a:pt x="84123" y="35719"/>
                    <a:pt x="90055" y="6285"/>
                    <a:pt x="95931" y="14364"/>
                  </a:cubicBezTo>
                  <a:cubicBezTo>
                    <a:pt x="101806" y="22443"/>
                    <a:pt x="107625" y="77414"/>
                    <a:pt x="113219" y="81821"/>
                  </a:cubicBezTo>
                  <a:cubicBezTo>
                    <a:pt x="118812" y="86227"/>
                    <a:pt x="123670" y="39448"/>
                    <a:pt x="129490" y="40804"/>
                  </a:cubicBezTo>
                  <a:cubicBezTo>
                    <a:pt x="135309" y="42160"/>
                    <a:pt x="142145" y="92047"/>
                    <a:pt x="148134" y="89957"/>
                  </a:cubicBezTo>
                  <a:cubicBezTo>
                    <a:pt x="154122" y="87866"/>
                    <a:pt x="162540" y="38544"/>
                    <a:pt x="165422" y="28262"/>
                  </a:cubicBezTo>
                </a:path>
              </a:pathLst>
            </a:custGeom>
            <a:noFill/>
            <a:ln w="19050" cap="flat" cmpd="sng">
              <a:solidFill>
                <a:schemeClr val="lt1"/>
              </a:solidFill>
              <a:prstDash val="solid"/>
              <a:round/>
              <a:headEnd type="oval" w="lg" len="lg"/>
              <a:tailEnd type="oval" w="lg" len="lg"/>
            </a:ln>
          </p:spPr>
        </p:sp>
        <p:sp>
          <p:nvSpPr>
            <p:cNvPr id="310" name="Shape 310"/>
            <p:cNvSpPr/>
            <p:nvPr/>
          </p:nvSpPr>
          <p:spPr>
            <a:xfrm>
              <a:off x="4658400" y="40141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1" name="Shape 311"/>
            <p:cNvSpPr/>
            <p:nvPr/>
          </p:nvSpPr>
          <p:spPr>
            <a:xfrm>
              <a:off x="4195525" y="314735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2" name="Shape 312"/>
            <p:cNvSpPr/>
            <p:nvPr/>
          </p:nvSpPr>
          <p:spPr>
            <a:xfrm>
              <a:off x="3800700" y="38689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3" name="Shape 313"/>
            <p:cNvSpPr/>
            <p:nvPr/>
          </p:nvSpPr>
          <p:spPr>
            <a:xfrm>
              <a:off x="3358650" y="26378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4" name="Shape 314"/>
            <p:cNvSpPr/>
            <p:nvPr/>
          </p:nvSpPr>
          <p:spPr>
            <a:xfrm>
              <a:off x="2909400" y="29930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5" name="Shape 315"/>
            <p:cNvSpPr/>
            <p:nvPr/>
          </p:nvSpPr>
          <p:spPr>
            <a:xfrm>
              <a:off x="2437450" y="2393988"/>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1974575" y="32133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1500000" y="25532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18" name="Shape 318"/>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nvGrpSpPr>
          <p:cNvPr id="319" name="Shape 319"/>
          <p:cNvGrpSpPr/>
          <p:nvPr/>
        </p:nvGrpSpPr>
        <p:grpSpPr>
          <a:xfrm>
            <a:off x="4939557" y="1778136"/>
            <a:ext cx="3836911" cy="1503799"/>
            <a:chOff x="1000025" y="2059300"/>
            <a:chExt cx="4156550" cy="1629075"/>
          </a:xfrm>
        </p:grpSpPr>
        <p:sp>
          <p:nvSpPr>
            <p:cNvPr id="320" name="Shape 320"/>
            <p:cNvSpPr/>
            <p:nvPr/>
          </p:nvSpPr>
          <p:spPr>
            <a:xfrm>
              <a:off x="1000025" y="2083952"/>
              <a:ext cx="4156550" cy="1576975"/>
            </a:xfrm>
            <a:custGeom>
              <a:avLst/>
              <a:gdLst/>
              <a:ahLst/>
              <a:cxnLst/>
              <a:rect l="0" t="0" r="0" b="0"/>
              <a:pathLst>
                <a:path w="166262" h="63079" extrusionOk="0">
                  <a:moveTo>
                    <a:pt x="0" y="34952"/>
                  </a:moveTo>
                  <a:cubicBezTo>
                    <a:pt x="3623" y="29132"/>
                    <a:pt x="14946" y="1167"/>
                    <a:pt x="21740" y="37"/>
                  </a:cubicBezTo>
                  <a:cubicBezTo>
                    <a:pt x="28533" y="-1093"/>
                    <a:pt x="34477" y="24047"/>
                    <a:pt x="40762" y="28172"/>
                  </a:cubicBezTo>
                  <a:cubicBezTo>
                    <a:pt x="47046" y="32296"/>
                    <a:pt x="53256" y="18985"/>
                    <a:pt x="59446" y="24782"/>
                  </a:cubicBezTo>
                  <a:cubicBezTo>
                    <a:pt x="65635" y="30578"/>
                    <a:pt x="71730" y="60803"/>
                    <a:pt x="77901" y="62950"/>
                  </a:cubicBezTo>
                  <a:cubicBezTo>
                    <a:pt x="84072" y="65097"/>
                    <a:pt x="90489" y="39675"/>
                    <a:pt x="96472" y="37664"/>
                  </a:cubicBezTo>
                  <a:cubicBezTo>
                    <a:pt x="102454" y="35653"/>
                    <a:pt x="108077" y="54725"/>
                    <a:pt x="113796" y="50884"/>
                  </a:cubicBezTo>
                  <a:cubicBezTo>
                    <a:pt x="119514" y="47042"/>
                    <a:pt x="125062" y="18059"/>
                    <a:pt x="130781" y="14613"/>
                  </a:cubicBezTo>
                  <a:cubicBezTo>
                    <a:pt x="136499" y="11166"/>
                    <a:pt x="142191" y="30515"/>
                    <a:pt x="148105" y="30206"/>
                  </a:cubicBezTo>
                  <a:cubicBezTo>
                    <a:pt x="154018" y="29896"/>
                    <a:pt x="163235" y="15665"/>
                    <a:pt x="166262" y="12757"/>
                  </a:cubicBezTo>
                </a:path>
              </a:pathLst>
            </a:custGeom>
            <a:noFill/>
            <a:ln w="19050" cap="flat" cmpd="sng">
              <a:solidFill>
                <a:schemeClr val="accent4"/>
              </a:solidFill>
              <a:prstDash val="solid"/>
              <a:round/>
              <a:headEnd type="oval" w="lg" len="lg"/>
              <a:tailEnd type="oval" w="lg" len="lg"/>
            </a:ln>
          </p:spPr>
        </p:sp>
        <p:sp>
          <p:nvSpPr>
            <p:cNvPr id="321" name="Shape 321"/>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3" name="Shape 323"/>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4" name="Shape 324"/>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5" name="Shape 325"/>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6" name="Shape 326"/>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8" name="Shape 328"/>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29" name="Shape 329"/>
          <p:cNvSpPr txBox="1">
            <a:spLocks noGrp="1"/>
          </p:cNvSpPr>
          <p:nvPr>
            <p:ph type="body" idx="2"/>
          </p:nvPr>
        </p:nvSpPr>
        <p:spPr>
          <a:xfrm>
            <a:off x="6847150" y="1606395"/>
            <a:ext cx="1179600" cy="286500"/>
          </a:xfrm>
          <a:prstGeom prst="rect">
            <a:avLst/>
          </a:prstGeom>
        </p:spPr>
        <p:txBody>
          <a:bodyPr wrap="square" lIns="91425" tIns="91425" rIns="91425" bIns="91425" anchor="ctr" anchorCtr="0">
            <a:noAutofit/>
          </a:bodyPr>
          <a:lstStyle/>
          <a:p>
            <a:pPr lvl="0" algn="ctr">
              <a:spcBef>
                <a:spcPts val="0"/>
              </a:spcBef>
              <a:spcAft>
                <a:spcPts val="0"/>
              </a:spcAft>
              <a:buNone/>
            </a:pPr>
            <a:r>
              <a:rPr lang="en" sz="1300">
                <a:solidFill>
                  <a:schemeClr val="dk1"/>
                </a:solidFill>
              </a:rPr>
              <a:t>max growth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Efficient Market Hypothesis</a:t>
            </a:r>
          </a:p>
        </p:txBody>
      </p:sp>
      <p:sp>
        <p:nvSpPr>
          <p:cNvPr id="98" name="Shape 9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a:spcBef>
                <a:spcPts val="0"/>
              </a:spcBef>
              <a:buNone/>
            </a:pPr>
            <a:endParaRPr dirty="0"/>
          </a:p>
          <a:p>
            <a:pPr lvl="0">
              <a:spcBef>
                <a:spcPts val="0"/>
              </a:spcBef>
              <a:buNone/>
            </a:pPr>
            <a:r>
              <a:rPr lang="en" dirty="0"/>
              <a:t>The efficient market hypothesis (EMH) asserts that financial markets are "</a:t>
            </a:r>
            <a:r>
              <a:rPr lang="en" dirty="0" smtClean="0"/>
              <a:t>informational </a:t>
            </a:r>
            <a:r>
              <a:rPr lang="en" dirty="0"/>
              <a:t>efficient", or that prices on traded assets (e.g., stocks, bonds, or property) already reflect all known information, and instantly change to reflect new information.</a:t>
            </a:r>
          </a:p>
          <a:p>
            <a:pPr lvl="0" rtl="0">
              <a:spcBef>
                <a:spcPts val="0"/>
              </a:spcBef>
              <a:buNone/>
            </a:pPr>
            <a:endParaRPr dirty="0"/>
          </a:p>
          <a:p>
            <a:pPr lvl="0" rtl="0">
              <a:spcBef>
                <a:spcPts val="0"/>
              </a:spcBef>
              <a:buNone/>
            </a:pPr>
            <a:endParaRPr dirty="0"/>
          </a:p>
          <a:p>
            <a:pPr lvl="0" rtl="0">
              <a:spcBef>
                <a:spcPts val="0"/>
              </a:spcBef>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rtl="0">
              <a:spcBef>
                <a:spcPts val="0"/>
              </a:spcBef>
              <a:buNone/>
            </a:pPr>
            <a:r>
              <a:rPr lang="en"/>
              <a:t>Types of Data</a:t>
            </a:r>
          </a:p>
        </p:txBody>
      </p:sp>
      <p:sp>
        <p:nvSpPr>
          <p:cNvPr id="104" name="Shape 104"/>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rtl="0">
              <a:spcBef>
                <a:spcPts val="0"/>
              </a:spcBef>
              <a:buNone/>
            </a:pPr>
            <a:endParaRPr/>
          </a:p>
        </p:txBody>
      </p:sp>
      <p:sp>
        <p:nvSpPr>
          <p:cNvPr id="105" name="Shape 105"/>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marL="457200" lvl="0" indent="-228600" rtl="0">
              <a:lnSpc>
                <a:spcPct val="100000"/>
              </a:lnSpc>
              <a:spcBef>
                <a:spcPts val="0"/>
              </a:spcBef>
              <a:spcAft>
                <a:spcPts val="0"/>
              </a:spcAft>
              <a:buChar char="●"/>
            </a:pPr>
            <a:r>
              <a:rPr lang="en"/>
              <a:t>General World News Headlines and Articles</a:t>
            </a:r>
          </a:p>
          <a:p>
            <a:pPr lvl="0" rtl="0">
              <a:lnSpc>
                <a:spcPct val="100000"/>
              </a:lnSpc>
              <a:spcBef>
                <a:spcPts val="0"/>
              </a:spcBef>
              <a:spcAft>
                <a:spcPts val="0"/>
              </a:spcAft>
              <a:buNone/>
            </a:pPr>
            <a:endParaRPr/>
          </a:p>
          <a:p>
            <a:pPr marL="457200" lvl="0" indent="-228600" rtl="0">
              <a:lnSpc>
                <a:spcPct val="100000"/>
              </a:lnSpc>
              <a:spcBef>
                <a:spcPts val="0"/>
              </a:spcBef>
              <a:spcAft>
                <a:spcPts val="0"/>
              </a:spcAft>
              <a:buChar char="●"/>
            </a:pPr>
            <a:r>
              <a:rPr lang="en"/>
              <a:t>Financial News Headlines and Articles</a:t>
            </a:r>
          </a:p>
          <a:p>
            <a:pPr lvl="0" rtl="0">
              <a:lnSpc>
                <a:spcPct val="100000"/>
              </a:lnSpc>
              <a:spcBef>
                <a:spcPts val="0"/>
              </a:spcBef>
              <a:spcAft>
                <a:spcPts val="0"/>
              </a:spcAft>
              <a:buNone/>
            </a:pPr>
            <a:endParaRPr/>
          </a:p>
          <a:p>
            <a:pPr marL="457200" lvl="0" indent="-228600" rtl="0">
              <a:lnSpc>
                <a:spcPct val="100000"/>
              </a:lnSpc>
              <a:spcBef>
                <a:spcPts val="0"/>
              </a:spcBef>
              <a:spcAft>
                <a:spcPts val="0"/>
              </a:spcAft>
              <a:buChar char="●"/>
            </a:pPr>
            <a:r>
              <a:rPr lang="en"/>
              <a:t>Twitter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Data Collection </a:t>
            </a:r>
          </a:p>
        </p:txBody>
      </p:sp>
      <p:sp>
        <p:nvSpPr>
          <p:cNvPr id="111" name="Shape 111"/>
          <p:cNvSpPr txBox="1">
            <a:spLocks noGrp="1"/>
          </p:cNvSpPr>
          <p:nvPr>
            <p:ph type="body" idx="1"/>
          </p:nvPr>
        </p:nvSpPr>
        <p:spPr>
          <a:xfrm>
            <a:off x="31170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a:t>Reddit News Dataset : </a:t>
            </a:r>
            <a:br>
              <a:rPr lang="en" dirty="0"/>
            </a:br>
            <a:r>
              <a:rPr lang="en" sz="1200" dirty="0"/>
              <a:t>Period : 2008 - 2016</a:t>
            </a:r>
            <a:br>
              <a:rPr lang="en" sz="1200" dirty="0"/>
            </a:br>
            <a:r>
              <a:rPr lang="en" sz="1200" dirty="0"/>
              <a:t>Type of Data : Headlines</a:t>
            </a:r>
            <a:br>
              <a:rPr lang="en" sz="1200" dirty="0"/>
            </a:br>
            <a:r>
              <a:rPr lang="en" sz="1200" dirty="0"/>
              <a:t>Volume : ~ Top 25 daily (Nearly 74,000) </a:t>
            </a:r>
            <a:br>
              <a:rPr lang="en" sz="1200" dirty="0"/>
            </a:br>
            <a:endParaRPr lang="en" sz="1200" dirty="0"/>
          </a:p>
          <a:p>
            <a:pPr marL="457200" lvl="0" indent="-228600" rtl="0">
              <a:spcBef>
                <a:spcPts val="0"/>
              </a:spcBef>
              <a:buChar char="●"/>
            </a:pPr>
            <a:r>
              <a:rPr lang="en" dirty="0"/>
              <a:t>New York </a:t>
            </a:r>
            <a:r>
              <a:rPr lang="en" dirty="0" smtClean="0"/>
              <a:t>Times Dataset </a:t>
            </a:r>
            <a:r>
              <a:rPr lang="en" dirty="0"/>
              <a:t>:</a:t>
            </a:r>
            <a:br>
              <a:rPr lang="en" dirty="0"/>
            </a:br>
            <a:r>
              <a:rPr lang="en" sz="1200" dirty="0"/>
              <a:t>(Created our own data collection model) </a:t>
            </a:r>
            <a:br>
              <a:rPr lang="en" sz="1200" dirty="0"/>
            </a:br>
            <a:r>
              <a:rPr lang="en" sz="1200" dirty="0"/>
              <a:t>Period : 2008 - 2016</a:t>
            </a:r>
            <a:br>
              <a:rPr lang="en" sz="1200" dirty="0"/>
            </a:br>
            <a:r>
              <a:rPr lang="en" sz="1200" dirty="0"/>
              <a:t>Type of Data : Headlines and News Articles</a:t>
            </a:r>
            <a:br>
              <a:rPr lang="en" sz="1200" dirty="0"/>
            </a:br>
            <a:r>
              <a:rPr lang="en" sz="1200" dirty="0"/>
              <a:t>Volume : 1. World News : 3800 per month</a:t>
            </a:r>
            <a:br>
              <a:rPr lang="en" sz="1200" dirty="0"/>
            </a:br>
            <a:r>
              <a:rPr lang="en" sz="1200" dirty="0"/>
              <a:t>	     2. Financial News : 1000 per month  </a:t>
            </a:r>
          </a:p>
        </p:txBody>
      </p:sp>
      <p:sp>
        <p:nvSpPr>
          <p:cNvPr id="112" name="Shape 112"/>
          <p:cNvSpPr txBox="1">
            <a:spLocks noGrp="1"/>
          </p:cNvSpPr>
          <p:nvPr>
            <p:ph type="body" idx="1"/>
          </p:nvPr>
        </p:nvSpPr>
        <p:spPr>
          <a:xfrm>
            <a:off x="482615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Twitter Data</a:t>
            </a:r>
            <a:br>
              <a:rPr lang="en"/>
            </a:br>
            <a:r>
              <a:rPr lang="en" sz="1200"/>
              <a:t>(No open source dataset available. Data collection started on a weekly basis using Twitter API)</a:t>
            </a:r>
            <a:br>
              <a:rPr lang="en" sz="1200"/>
            </a:br>
            <a:endParaRPr lang="en" sz="1200"/>
          </a:p>
          <a:p>
            <a:pPr marL="457200" lvl="0" indent="-228600" rtl="0">
              <a:spcBef>
                <a:spcPts val="0"/>
              </a:spcBef>
              <a:buChar char="●"/>
            </a:pPr>
            <a:r>
              <a:rPr lang="en"/>
              <a:t>DJIA Dataset</a:t>
            </a:r>
            <a:br>
              <a:rPr lang="en"/>
            </a:br>
            <a:r>
              <a:rPr lang="en" sz="1200"/>
              <a:t>(Collected using Yahoo Finance)</a:t>
            </a:r>
            <a:br>
              <a:rPr lang="en" sz="1200"/>
            </a:br>
            <a:r>
              <a:rPr lang="en" sz="1200"/>
              <a:t>Period : 2008 - 2016</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Data Collection Model</a:t>
            </a:r>
          </a:p>
        </p:txBody>
      </p:sp>
      <p:sp>
        <p:nvSpPr>
          <p:cNvPr id="118" name="Shape 11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15" y="1017799"/>
            <a:ext cx="7817136" cy="37542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
            </a:r>
            <a:br>
              <a:rPr lang="en" dirty="0" smtClean="0"/>
            </a:br>
            <a:r>
              <a:rPr lang="en" dirty="0"/>
              <a:t/>
            </a:r>
            <a:br>
              <a:rPr lang="en" dirty="0"/>
            </a:br>
            <a:r>
              <a:rPr lang="en" dirty="0" smtClean="0"/>
              <a:t>Data Collection </a:t>
            </a:r>
            <a:br>
              <a:rPr lang="en" dirty="0" smtClean="0"/>
            </a:br>
            <a:r>
              <a:rPr lang="en" dirty="0" smtClean="0"/>
              <a:t>Pseudo-code</a:t>
            </a:r>
            <a:endParaRPr lang="e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872" y="130294"/>
            <a:ext cx="4677428" cy="46774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0106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Current Financial Parameter : DJIA</a:t>
            </a:r>
          </a:p>
        </p:txBody>
      </p:sp>
      <p:sp>
        <p:nvSpPr>
          <p:cNvPr id="124" name="Shape 124"/>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a:spcBef>
                <a:spcPts val="0"/>
              </a:spcBef>
              <a:buNone/>
            </a:pPr>
            <a:r>
              <a:rPr lang="en" dirty="0"/>
              <a:t>The Dow Jones Industrial Average (DJIA) is a stock market index, and one of several indices created by Wall Street Journal editor and Dow Jones &amp; Company co-founder Charles Dow. The industrial average was first calculated on May 26, 1896.</a:t>
            </a:r>
          </a:p>
          <a:p>
            <a:pPr lvl="0">
              <a:spcBef>
                <a:spcPts val="0"/>
              </a:spcBef>
              <a:buNone/>
            </a:pPr>
            <a:r>
              <a:rPr lang="en" dirty="0"/>
              <a:t>It is an index that shows how 30 large publicly owned companies based in the United States have traded during a standard trading session in the stock market.</a:t>
            </a:r>
          </a:p>
          <a:p>
            <a:pPr lvl="0" rtl="0">
              <a:spcBef>
                <a:spcPts val="0"/>
              </a:spcBef>
              <a:buNone/>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
            </a:r>
            <a:br>
              <a:rPr lang="en" dirty="0" smtClean="0"/>
            </a:br>
            <a:r>
              <a:rPr lang="en" dirty="0"/>
              <a:t/>
            </a:r>
            <a:br>
              <a:rPr lang="en" dirty="0"/>
            </a:br>
            <a:r>
              <a:rPr lang="en" dirty="0" smtClean="0"/>
              <a:t>High </a:t>
            </a:r>
            <a:r>
              <a:rPr lang="en" dirty="0"/>
              <a:t>Level </a:t>
            </a:r>
            <a:r>
              <a:rPr lang="en" dirty="0" smtClean="0"/>
              <a:t/>
            </a:r>
            <a:br>
              <a:rPr lang="en" dirty="0" smtClean="0"/>
            </a:br>
            <a:r>
              <a:rPr lang="en" dirty="0" smtClean="0"/>
              <a:t>Flow </a:t>
            </a:r>
            <a:r>
              <a:rPr lang="en" dirty="0"/>
              <a:t>Diagram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665" y="71919"/>
            <a:ext cx="5294725" cy="482885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2356</TotalTime>
  <Words>1022</Words>
  <Application>Microsoft Office PowerPoint</Application>
  <PresentationFormat>On-screen Show (16:9)</PresentationFormat>
  <Paragraphs>146</Paragraphs>
  <Slides>27</Slides>
  <Notes>27</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Raleway</vt:lpstr>
      <vt:lpstr>Arial</vt:lpstr>
      <vt:lpstr>Lato</vt:lpstr>
      <vt:lpstr>Roboto</vt:lpstr>
      <vt:lpstr>Geometric</vt:lpstr>
      <vt:lpstr>Impact of News and Social Data on Financial Markets</vt:lpstr>
      <vt:lpstr>Problem Statement</vt:lpstr>
      <vt:lpstr>Efficient Market Hypothesis</vt:lpstr>
      <vt:lpstr>Types of Data</vt:lpstr>
      <vt:lpstr>Data Collection </vt:lpstr>
      <vt:lpstr>Data Collection Model</vt:lpstr>
      <vt:lpstr>  Data Collection  Pseudo-code</vt:lpstr>
      <vt:lpstr>Current Financial Parameter : DJIA</vt:lpstr>
      <vt:lpstr>  High Level  Flow Diagram</vt:lpstr>
      <vt:lpstr>Text Preprocessing</vt:lpstr>
      <vt:lpstr>Text to Features</vt:lpstr>
      <vt:lpstr>Sentiment Analysis</vt:lpstr>
      <vt:lpstr>Sentiment Analysis</vt:lpstr>
      <vt:lpstr>Sentiment Analysis</vt:lpstr>
      <vt:lpstr>Sentiment Analysis</vt:lpstr>
      <vt:lpstr>Basic Implementation without Sentiment Analysis ( for general news headlines – Reddit Dataset) </vt:lpstr>
      <vt:lpstr>Future Plan of Action</vt:lpstr>
      <vt:lpstr>Future Plan</vt:lpstr>
      <vt:lpstr>References</vt:lpstr>
      <vt:lpstr>Thank You  </vt:lpstr>
      <vt:lpstr>High Level Flow Diagr</vt:lpstr>
      <vt:lpstr>Challenges deep-dive</vt:lpstr>
      <vt:lpstr>Solution</vt:lpstr>
      <vt:lpstr>Implementation</vt:lpstr>
      <vt:lpstr>PowerPoint Presentation</vt:lpstr>
      <vt:lpstr>The team</vt:lpstr>
      <vt:lpstr>Impact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News and Social Data on Financial Markets</dc:title>
  <cp:lastModifiedBy>HP</cp:lastModifiedBy>
  <cp:revision>20</cp:revision>
  <dcterms:modified xsi:type="dcterms:W3CDTF">2017-11-13T18:58:47Z</dcterms:modified>
</cp:coreProperties>
</file>