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6" r:id="rId11"/>
    <p:sldId id="265" r:id="rId12"/>
    <p:sldId id="277"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Raleway"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042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a:t>
            </a:r>
            <a:r>
              <a:rPr lang="en-US" sz="1400" dirty="0"/>
              <a:t>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a:t>
            </a:r>
            <a:r>
              <a:rPr lang="en-US" sz="1400" dirty="0"/>
              <a:t>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buNone/>
            </a:pPr>
            <a:r>
              <a:rPr lang="en-US" sz="1400" dirty="0"/>
              <a:t>Sentiment analysis refers to a wide range of areas of natural language processing, text mining and computational linguistics</a:t>
            </a:r>
            <a:r>
              <a:rPr lang="en-US" sz="1400" dirty="0" smtClean="0"/>
              <a:t>. </a:t>
            </a:r>
            <a:r>
              <a:rPr lang="en-US" sz="1400" dirty="0"/>
              <a:t>The sentiment found within news articles and social media data provide useful indicators for many different purposes</a:t>
            </a:r>
            <a:r>
              <a:rPr lang="en-US" sz="1400" dirty="0" smtClean="0"/>
              <a:t>.</a:t>
            </a:r>
          </a:p>
          <a:p>
            <a:pPr lvl="0">
              <a:buNone/>
            </a:pPr>
            <a:r>
              <a:rPr lang="en-US" sz="1400" dirty="0" smtClean="0"/>
              <a:t>Some of the basic steps involved are : </a:t>
            </a:r>
          </a:p>
          <a:p>
            <a:pPr marL="285750" indent="-285750"/>
            <a:r>
              <a:rPr lang="en-US" sz="1400" dirty="0"/>
              <a:t>Generating a Sentiment Dictionary: A new sentiment dictionary would be generated specifically for financial domain sentiment analysis. Example: Words like bear and bull have different meanings in finance than their usual meanings.</a:t>
            </a:r>
            <a:endParaRPr lang="e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dirty="0" smtClean="0"/>
              <a:t>Classification</a:t>
            </a:r>
            <a:r>
              <a:rPr lang="en-US" sz="1400" dirty="0"/>
              <a:t>: There are various classifiers that can be used for sentiment analysis. </a:t>
            </a:r>
            <a:r>
              <a:rPr lang="en" sz="1400" dirty="0"/>
              <a:t/>
            </a:r>
            <a:br>
              <a:rPr lang="en" sz="1400" dirty="0"/>
            </a:br>
            <a:r>
              <a:rPr lang="en" sz="1400" dirty="0" smtClean="0"/>
              <a:t>	</a:t>
            </a:r>
            <a:r>
              <a:rPr lang="en-US" sz="1400" dirty="0" smtClean="0"/>
              <a:t>a. Rule Based Classification : </a:t>
            </a:r>
            <a:r>
              <a:rPr lang="en-US" sz="1400" dirty="0"/>
              <a:t>A rule consists of an antecedent and </a:t>
            </a:r>
            <a:r>
              <a:rPr lang="en-US" sz="1400" dirty="0" smtClean="0"/>
              <a:t>its associated consequent    	that </a:t>
            </a:r>
            <a:r>
              <a:rPr lang="en-US" sz="1400" dirty="0"/>
              <a:t>have an ‘if-then ’relation</a:t>
            </a:r>
            <a:r>
              <a:rPr lang="en-US" sz="1400" dirty="0" smtClean="0"/>
              <a:t>:	 					antecedent </a:t>
            </a:r>
            <a:r>
              <a:rPr lang="en-US" sz="1400" dirty="0"/>
              <a:t>=⇒ </a:t>
            </a:r>
            <a:r>
              <a:rPr lang="en-US" sz="1400" dirty="0" smtClean="0"/>
              <a:t>consequent 						 	For </a:t>
            </a:r>
            <a:r>
              <a:rPr lang="en-US" sz="1400" dirty="0"/>
              <a:t>Example: Bull =&gt; {positive sentiment i.e. </a:t>
            </a:r>
            <a:r>
              <a:rPr lang="en-US" sz="1400" dirty="0" smtClean="0"/>
              <a:t>+}					         		    Bear </a:t>
            </a:r>
            <a:r>
              <a:rPr lang="en-US" sz="1400" dirty="0"/>
              <a:t>=&gt; {negative sentiment i.e., </a:t>
            </a:r>
            <a:r>
              <a:rPr lang="en-US" sz="1400" dirty="0" smtClean="0"/>
              <a:t>-}</a:t>
            </a:r>
            <a:br>
              <a:rPr lang="en-US" sz="1400" dirty="0" smtClean="0"/>
            </a:br>
            <a:r>
              <a:rPr lang="en-US" sz="1400" dirty="0" smtClean="0"/>
              <a:t>	b. Support Vector Machines</a:t>
            </a:r>
            <a:br>
              <a:rPr lang="en-US" sz="1400" dirty="0" smtClean="0"/>
            </a:br>
            <a:r>
              <a:rPr lang="en-US" sz="1400" dirty="0" smtClean="0"/>
              <a:t>	c. Hybrid Classification </a:t>
            </a:r>
            <a:br>
              <a:rPr lang="en-US" sz="1400" dirty="0" smtClean="0"/>
            </a:br>
            <a:r>
              <a:rPr lang="en-US" sz="1400" dirty="0" smtClean="0"/>
              <a:t>	d. Manual Classification</a:t>
            </a:r>
          </a:p>
          <a:p>
            <a:pPr marL="285750" indent="-285750"/>
            <a:r>
              <a:rPr lang="en-US" sz="1400" dirty="0"/>
              <a:t>Sentiment Scoring: Sentiment  scores can  be  evaluated  for  each  sentence (for  sentence-based sentiment analysis), for  entire document (for  document-based  sentiment </a:t>
            </a:r>
            <a:r>
              <a:rPr lang="en-US" sz="1400" dirty="0" smtClean="0"/>
              <a:t/>
            </a:r>
            <a:br>
              <a:rPr lang="en-US" sz="1400" dirty="0" smtClean="0"/>
            </a:br>
            <a:r>
              <a:rPr lang="en-US" sz="1400" dirty="0" smtClean="0"/>
              <a:t>analysis), or  </a:t>
            </a:r>
            <a:r>
              <a:rPr lang="en-US" sz="1400" dirty="0"/>
              <a:t>for specific  aspects  of entities  (for  aspect-based  </a:t>
            </a:r>
            <a:r>
              <a:rPr lang="en-US" sz="1400" dirty="0" smtClean="0"/>
              <a:t>sentiment</a:t>
            </a:r>
            <a:br>
              <a:rPr lang="en-US" sz="1400" dirty="0" smtClean="0"/>
            </a:br>
            <a:r>
              <a:rPr lang="en-US" sz="1400" dirty="0" smtClean="0"/>
              <a:t>analysis</a:t>
            </a:r>
            <a:r>
              <a:rPr lang="en-US" sz="1400" dirty="0"/>
              <a:t>). </a:t>
            </a:r>
          </a:p>
          <a:p>
            <a:endParaRPr lang="en-US" dirty="0"/>
          </a:p>
          <a:p>
            <a:pPr marL="285750" indent="-285750"/>
            <a:endParaRPr lang="en-US" dirty="0" smtClean="0"/>
          </a:p>
        </p:txBody>
      </p:sp>
    </p:spTree>
    <p:extLst>
      <p:ext uri="{BB962C8B-B14F-4D97-AF65-F5344CB8AC3E}">
        <p14:creationId xmlns:p14="http://schemas.microsoft.com/office/powerpoint/2010/main" val="1058496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financial news 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a:t>
            </a:r>
            <a:r>
              <a:rPr lang="en" dirty="0" smtClean="0"/>
              <a:t/>
            </a:r>
            <a:br>
              <a:rPr lang="en" dirty="0" smtClean="0"/>
            </a:br>
            <a:r>
              <a:rPr lang="en" dirty="0" smtClean="0"/>
              <a:t>decisions</a:t>
            </a:r>
            <a:r>
              <a:rPr lang="en" dirty="0"/>
              <a:t>.</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a:t>The efficient market hypothesis (EMH) asserts that financial markets are "</a:t>
            </a:r>
            <a:r>
              <a:rPr lang="en" smtClean="0"/>
              <a:t>informational </a:t>
            </a:r>
            <a:r>
              <a:rPr lang="en"/>
              <a:t>efficient", or that prices on traded assets (e.g., stocks, bonds, or property) already reflect all known information, and instantly change to reflect new information.</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1248</TotalTime>
  <Words>923</Words>
  <Application>Microsoft Office PowerPoint</Application>
  <PresentationFormat>On-screen Show (16:9)</PresentationFormat>
  <Paragraphs>129</Paragraphs>
  <Slides>22</Slides>
  <Notes>22</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Raleway</vt:lpstr>
      <vt:lpstr>Roboto</vt:lpstr>
      <vt:lpstr>Lato</vt:lpstr>
      <vt:lpstr>Arial</vt:lpstr>
      <vt:lpstr>Geometric</vt:lpstr>
      <vt:lpstr>Impact of News and Social Data on Financial Markets</vt:lpstr>
      <vt:lpstr>Problem Statement</vt:lpstr>
      <vt:lpstr>Efficient Market Hypothesis</vt:lpstr>
      <vt:lpstr>Types of Data</vt:lpstr>
      <vt:lpstr>Data Collection </vt:lpstr>
      <vt:lpstr>Data Collection Model</vt:lpstr>
      <vt:lpstr>Current Financial Parameter : DJIA</vt:lpstr>
      <vt:lpstr>  High Level  Flow Diagram</vt:lpstr>
      <vt:lpstr>Text Preprocessing</vt:lpstr>
      <vt:lpstr>Text to Features</vt:lpstr>
      <vt:lpstr>Sentiment Analysis</vt:lpstr>
      <vt:lpstr>Sentiment Analysis</vt:lpstr>
      <vt:lpstr>Basic Implementation without Sentiment Analysis ( for general news headlines – Reddit Dataset) </vt:lpstr>
      <vt:lpstr>Future Plan of Action</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12</cp:revision>
  <dcterms:modified xsi:type="dcterms:W3CDTF">2017-10-25T14:23:01Z</dcterms:modified>
</cp:coreProperties>
</file>