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Raleway" panose="020B0604020202020204" charset="0"/>
      <p:regular r:id="rId24"/>
      <p:bold r:id="rId25"/>
      <p:italic r:id="rId26"/>
      <p:boldItalic r:id="rId27"/>
    </p:embeddedFont>
    <p:embeddedFont>
      <p:font typeface="Roboto" panose="020B0604020202020204" charset="0"/>
      <p:regular r:id="rId28"/>
      <p:bold r:id="rId29"/>
      <p:italic r:id="rId30"/>
      <p:boldItalic r:id="rId31"/>
    </p:embeddedFont>
    <p:embeddedFont>
      <p:font typeface="La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D4150-690B-4097-8A6F-ED1D58C47B2C}">
  <a:tblStyle styleId="{FE6D4150-690B-4097-8A6F-ED1D58C47B2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133186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127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959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420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34372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156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4943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2235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2199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28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633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13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4200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5847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64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6206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377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793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62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123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652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41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nshul-Goyal/FY_Projec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lvl="0">
              <a:spcBef>
                <a:spcPts val="0"/>
              </a:spcBef>
              <a:buNone/>
            </a:pPr>
            <a:r>
              <a:rPr lang="en" sz="4800" b="1" dirty="0">
                <a:latin typeface="Raleway"/>
                <a:ea typeface="Raleway"/>
                <a:cs typeface="Raleway"/>
                <a:sym typeface="Raleway"/>
              </a:rPr>
              <a:t>Impact of News and Social Data on Financial Markets</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lvl="0" rtl="0">
              <a:spcBef>
                <a:spcPts val="0"/>
              </a:spcBef>
              <a:buNone/>
            </a:pPr>
            <a:r>
              <a:rPr lang="en" sz="1800">
                <a:latin typeface="Lato"/>
                <a:ea typeface="Lato"/>
                <a:cs typeface="Lato"/>
                <a:sym typeface="Lato"/>
              </a:rPr>
              <a:t>Team Members : </a:t>
            </a:r>
          </a:p>
          <a:p>
            <a:pPr marL="457200" lvl="0" indent="-342900" rtl="0">
              <a:spcBef>
                <a:spcPts val="0"/>
              </a:spcBef>
              <a:buSzPct val="100000"/>
              <a:buFont typeface="Lato"/>
              <a:buAutoNum type="arabicPeriod"/>
            </a:pPr>
            <a:r>
              <a:rPr lang="en" sz="1800">
                <a:latin typeface="Lato"/>
                <a:ea typeface="Lato"/>
                <a:cs typeface="Lato"/>
                <a:sym typeface="Lato"/>
              </a:rPr>
              <a:t>Anshul Goyal - 147106</a:t>
            </a:r>
          </a:p>
          <a:p>
            <a:pPr marL="457200" lvl="0" indent="-342900" rtl="0">
              <a:spcBef>
                <a:spcPts val="0"/>
              </a:spcBef>
              <a:buSzPct val="100000"/>
              <a:buFont typeface="Lato"/>
              <a:buAutoNum type="arabicPeriod"/>
            </a:pPr>
            <a:r>
              <a:rPr lang="en" sz="1800">
                <a:latin typeface="Lato"/>
                <a:ea typeface="Lato"/>
                <a:cs typeface="Lato"/>
                <a:sym typeface="Lato"/>
              </a:rPr>
              <a:t>Kiran Konduru - 147126</a:t>
            </a:r>
          </a:p>
          <a:p>
            <a:pPr marL="457200" lvl="0" indent="-342900" rtl="0">
              <a:spcBef>
                <a:spcPts val="0"/>
              </a:spcBef>
              <a:buSzPct val="100000"/>
              <a:buFont typeface="Lato"/>
              <a:buAutoNum type="arabicPeriod"/>
            </a:pPr>
            <a:r>
              <a:rPr lang="en" sz="1800">
                <a:latin typeface="Lato"/>
                <a:ea typeface="Lato"/>
                <a:cs typeface="Lato"/>
                <a:sym typeface="Lato"/>
              </a:rPr>
              <a:t>Ibrahim Shaikh - 147148</a:t>
            </a:r>
          </a:p>
          <a:p>
            <a:pPr lvl="0" rtl="0">
              <a:spcBef>
                <a:spcPts val="0"/>
              </a:spcBef>
              <a:buNone/>
            </a:pPr>
            <a:endParaRPr sz="1800">
              <a:latin typeface="Lato"/>
              <a:ea typeface="Lato"/>
              <a:cs typeface="Lato"/>
              <a:sym typeface="Lato"/>
            </a:endParaRPr>
          </a:p>
          <a:p>
            <a:pPr lvl="0" rtl="0">
              <a:spcBef>
                <a:spcPts val="0"/>
              </a:spcBef>
              <a:buNone/>
            </a:pPr>
            <a:r>
              <a:rPr lang="en" sz="1800">
                <a:latin typeface="Lato"/>
                <a:ea typeface="Lato"/>
                <a:cs typeface="Lato"/>
                <a:sym typeface="Lato"/>
              </a:rPr>
              <a:t>Project Guide : Dr. K. V. Kadambari</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Text to Features</a:t>
            </a:r>
            <a:endParaRPr lang="en" dirty="0"/>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  Named Entity Recognition (NER) </a:t>
            </a:r>
            <a:r>
              <a:rPr lang="en-US" sz="1400" dirty="0"/>
              <a:t>- </a:t>
            </a:r>
            <a:r>
              <a:rPr lang="en-US" sz="1400" dirty="0"/>
              <a:t>The process of detecting the named entities such as person names, location names, company names </a:t>
            </a:r>
            <a:r>
              <a:rPr lang="en-US" sz="1400" dirty="0" smtClean="0"/>
              <a:t>etc. </a:t>
            </a:r>
            <a:r>
              <a:rPr lang="en-US" sz="1400" dirty="0"/>
              <a:t>from the text is called as </a:t>
            </a:r>
            <a:r>
              <a:rPr lang="en-US" sz="1400" dirty="0" smtClean="0"/>
              <a:t>NER.</a:t>
            </a:r>
          </a:p>
          <a:p>
            <a:pPr marL="228600" lvl="0" indent="-228600">
              <a:buAutoNum type="arabicPeriod"/>
            </a:pPr>
            <a:r>
              <a:rPr lang="en-US" sz="1400" b="1" dirty="0" smtClean="0"/>
              <a:t>  Topic Modeling </a:t>
            </a:r>
            <a:r>
              <a:rPr lang="en-US" sz="1400" dirty="0"/>
              <a:t>- </a:t>
            </a:r>
            <a:r>
              <a:rPr lang="en-US" sz="1400" dirty="0"/>
              <a:t>Topic modeling is a process of automatically identifying the topics present in a text </a:t>
            </a:r>
            <a:r>
              <a:rPr lang="en-US" sz="1400" dirty="0" smtClean="0"/>
              <a:t>corpus</a:t>
            </a:r>
          </a:p>
          <a:p>
            <a:pPr marL="342900" lvl="0" indent="-342900">
              <a:buAutoNum type="arabicPeriod" startAt="3"/>
            </a:pPr>
            <a:r>
              <a:rPr lang="en-US" sz="1400" b="1" dirty="0" smtClean="0"/>
              <a:t>N-grams as features </a:t>
            </a:r>
            <a:r>
              <a:rPr lang="en-US" sz="1400" dirty="0" smtClean="0"/>
              <a:t>– </a:t>
            </a:r>
            <a:r>
              <a:rPr lang="en-US" sz="1400" dirty="0"/>
              <a:t>A combination of N words together are called N-Grams. N grams (N &gt; 1) are generally more informative as compared to words (Unigrams) as features</a:t>
            </a:r>
            <a:r>
              <a:rPr lang="en-US" sz="1400" dirty="0" smtClean="0"/>
              <a:t>.</a:t>
            </a:r>
          </a:p>
          <a:p>
            <a:pPr marL="342900" indent="-342900">
              <a:buFont typeface="Roboto"/>
              <a:buAutoNum type="arabicPeriod" startAt="3"/>
            </a:pPr>
            <a:r>
              <a:rPr lang="en-US" sz="1400" b="1" dirty="0"/>
              <a:t>Term Frequency – Inverse Document Frequency (TF – IDF</a:t>
            </a:r>
            <a:r>
              <a:rPr lang="en-US" sz="1400" b="1" dirty="0" smtClean="0"/>
              <a:t>)</a:t>
            </a:r>
            <a:r>
              <a:rPr lang="en-US" sz="1400" b="1" dirty="0"/>
              <a:t> </a:t>
            </a:r>
            <a:r>
              <a:rPr lang="en-US" sz="1400" dirty="0" smtClean="0"/>
              <a:t>- </a:t>
            </a:r>
            <a:r>
              <a:rPr lang="en-US" sz="1400" dirty="0"/>
              <a:t>TF-IDF is a weighted model commonly used for information retrieval problems.</a:t>
            </a:r>
          </a:p>
        </p:txBody>
      </p:sp>
      <p:pic>
        <p:nvPicPr>
          <p:cNvPr id="1026" name="Picture 2" descr="https://s3-ap-south-1.amazonaws.com/av-blog-media/wp-content/uploads/2017/01/11181616/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631" y="3713810"/>
            <a:ext cx="2393879" cy="106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4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r>
              <a:rPr lang="en"/>
              <a:t>TODO : To complete ( Probably 2 slides)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88400"/>
            <a:ext cx="8520600" cy="607800"/>
          </a:xfrm>
          <a:prstGeom prst="rect">
            <a:avLst/>
          </a:prstGeom>
        </p:spPr>
        <p:txBody>
          <a:bodyPr wrap="square" lIns="91425" tIns="91425" rIns="91425" bIns="91425" anchor="t" anchorCtr="0">
            <a:noAutofit/>
          </a:bodyPr>
          <a:lstStyle/>
          <a:p>
            <a:pPr lvl="0" rtl="0">
              <a:spcBef>
                <a:spcPts val="0"/>
              </a:spcBef>
              <a:buNone/>
            </a:pPr>
            <a:r>
              <a:rPr lang="en" sz="2400" dirty="0"/>
              <a:t>Basic Implementation without Sentiment Analysis ( for general news headlines </a:t>
            </a:r>
            <a:r>
              <a:rPr lang="en" sz="2400" dirty="0" smtClean="0"/>
              <a:t>– Reddit Dataset)</a:t>
            </a:r>
            <a:r>
              <a:rPr lang="en" dirty="0" smtClean="0"/>
              <a:t> </a:t>
            </a:r>
            <a:endParaRPr lang="en" dirty="0"/>
          </a:p>
        </p:txBody>
      </p:sp>
      <p:sp>
        <p:nvSpPr>
          <p:cNvPr id="148" name="Shape 148"/>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Without Text Preprocessing </a:t>
            </a:r>
          </a:p>
        </p:txBody>
      </p:sp>
      <p:sp>
        <p:nvSpPr>
          <p:cNvPr id="149" name="Shape 149"/>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With Text Preprocessing</a:t>
            </a:r>
          </a:p>
        </p:txBody>
      </p:sp>
      <p:graphicFrame>
        <p:nvGraphicFramePr>
          <p:cNvPr id="150" name="Shape 150"/>
          <p:cNvGraphicFramePr/>
          <p:nvPr>
            <p:extLst>
              <p:ext uri="{D42A27DB-BD31-4B8C-83A1-F6EECF244321}">
                <p14:modId xmlns:p14="http://schemas.microsoft.com/office/powerpoint/2010/main" val="1309224335"/>
              </p:ext>
            </p:extLst>
          </p:nvPr>
        </p:nvGraphicFramePr>
        <p:xfrm>
          <a:off x="515710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a:spcBef>
                          <a:spcPts val="0"/>
                        </a:spcBef>
                        <a:buNone/>
                      </a:pPr>
                      <a:r>
                        <a:rPr lang="en" b="1" dirty="0"/>
                        <a:t>Classifier Used</a:t>
                      </a:r>
                    </a:p>
                  </a:txBody>
                  <a:tcPr marL="91425" marR="91425" marT="91425" marB="91425"/>
                </a:tc>
                <a:tc>
                  <a:txBody>
                    <a:bodyPr/>
                    <a:lstStyle/>
                    <a:p>
                      <a:pPr lvl="0">
                        <a:spcBef>
                          <a:spcPts val="0"/>
                        </a:spcBef>
                        <a:buNone/>
                      </a:pPr>
                      <a:r>
                        <a:rPr lang="en" b="1"/>
                        <a:t>Accuracy</a:t>
                      </a:r>
                    </a:p>
                  </a:txBody>
                  <a:tcPr marL="91425" marR="91425" marT="91425" marB="91425"/>
                </a:tc>
              </a:tr>
              <a:tr h="420950">
                <a:tc>
                  <a:txBody>
                    <a:bodyPr/>
                    <a:lstStyle/>
                    <a:p>
                      <a:pPr lvl="0">
                        <a:spcBef>
                          <a:spcPts val="0"/>
                        </a:spcBef>
                        <a:buNone/>
                      </a:pPr>
                      <a:r>
                        <a:rPr lang="en"/>
                        <a:t>Logistic Classifier</a:t>
                      </a:r>
                    </a:p>
                  </a:txBody>
                  <a:tcPr marL="91425" marR="91425" marT="91425" marB="91425"/>
                </a:tc>
                <a:tc>
                  <a:txBody>
                    <a:bodyPr/>
                    <a:lstStyle/>
                    <a:p>
                      <a:pPr lvl="0">
                        <a:spcBef>
                          <a:spcPts val="0"/>
                        </a:spcBef>
                        <a:buNone/>
                      </a:pPr>
                      <a:r>
                        <a:rPr lang="en-US" dirty="0" smtClean="0"/>
                        <a:t>56.35 %</a:t>
                      </a:r>
                      <a:endParaRPr dirty="0"/>
                    </a:p>
                  </a:txBody>
                  <a:tcPr marL="91425" marR="91425" marT="91425" marB="91425"/>
                </a:tc>
              </a:tr>
              <a:tr h="420950">
                <a:tc>
                  <a:txBody>
                    <a:bodyPr/>
                    <a:lstStyle/>
                    <a:p>
                      <a:pPr lvl="0">
                        <a:spcBef>
                          <a:spcPts val="0"/>
                        </a:spcBef>
                        <a:buNone/>
                      </a:pPr>
                      <a:r>
                        <a:rPr lang="en"/>
                        <a:t>SVM</a:t>
                      </a:r>
                    </a:p>
                  </a:txBody>
                  <a:tcPr marL="91425" marR="91425" marT="91425" marB="91425"/>
                </a:tc>
                <a:tc>
                  <a:txBody>
                    <a:bodyPr/>
                    <a:lstStyle/>
                    <a:p>
                      <a:pPr lvl="0">
                        <a:spcBef>
                          <a:spcPts val="0"/>
                        </a:spcBef>
                        <a:buNone/>
                      </a:pPr>
                      <a:r>
                        <a:rPr lang="en-US" dirty="0" smtClean="0"/>
                        <a:t>55.82 %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56.61 %</a:t>
                      </a:r>
                      <a:endParaRPr dirty="0"/>
                    </a:p>
                  </a:txBody>
                  <a:tcPr marL="91425" marR="91425" marT="91425" marB="91425"/>
                </a:tc>
              </a:tr>
            </a:tbl>
          </a:graphicData>
        </a:graphic>
      </p:graphicFrame>
      <p:graphicFrame>
        <p:nvGraphicFramePr>
          <p:cNvPr id="151" name="Shape 151"/>
          <p:cNvGraphicFramePr/>
          <p:nvPr>
            <p:extLst>
              <p:ext uri="{D42A27DB-BD31-4B8C-83A1-F6EECF244321}">
                <p14:modId xmlns:p14="http://schemas.microsoft.com/office/powerpoint/2010/main" val="3726077678"/>
              </p:ext>
            </p:extLst>
          </p:nvPr>
        </p:nvGraphicFramePr>
        <p:xfrm>
          <a:off x="91295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rtl="0">
                        <a:spcBef>
                          <a:spcPts val="0"/>
                        </a:spcBef>
                        <a:buNone/>
                      </a:pPr>
                      <a:r>
                        <a:rPr lang="en" b="1" dirty="0"/>
                        <a:t>Classifier Used</a:t>
                      </a:r>
                    </a:p>
                  </a:txBody>
                  <a:tcPr marL="91425" marR="91425" marT="91425" marB="91425"/>
                </a:tc>
                <a:tc>
                  <a:txBody>
                    <a:bodyPr/>
                    <a:lstStyle/>
                    <a:p>
                      <a:pPr lvl="0" rtl="0">
                        <a:spcBef>
                          <a:spcPts val="0"/>
                        </a:spcBef>
                        <a:buNone/>
                      </a:pPr>
                      <a:r>
                        <a:rPr lang="en" b="1"/>
                        <a:t>Accuracy</a:t>
                      </a:r>
                    </a:p>
                  </a:txBody>
                  <a:tcPr marL="91425" marR="91425" marT="91425" marB="91425"/>
                </a:tc>
              </a:tr>
              <a:tr h="420950">
                <a:tc>
                  <a:txBody>
                    <a:bodyPr/>
                    <a:lstStyle/>
                    <a:p>
                      <a:pPr lvl="0" rtl="0">
                        <a:spcBef>
                          <a:spcPts val="0"/>
                        </a:spcBef>
                        <a:buNone/>
                      </a:pPr>
                      <a:r>
                        <a:rPr lang="en"/>
                        <a:t>Logistic Classifier</a:t>
                      </a:r>
                    </a:p>
                  </a:txBody>
                  <a:tcPr marL="91425" marR="91425" marT="91425" marB="91425"/>
                </a:tc>
                <a:tc>
                  <a:txBody>
                    <a:bodyPr/>
                    <a:lstStyle/>
                    <a:p>
                      <a:pPr lvl="0" rtl="0">
                        <a:spcBef>
                          <a:spcPts val="0"/>
                        </a:spcBef>
                        <a:buNone/>
                      </a:pPr>
                      <a:r>
                        <a:rPr lang="en-US" dirty="0" smtClean="0"/>
                        <a:t>51.58</a:t>
                      </a:r>
                      <a:r>
                        <a:rPr lang="en-US" baseline="0" dirty="0" smtClean="0"/>
                        <a:t> %</a:t>
                      </a:r>
                      <a:endParaRPr dirty="0"/>
                    </a:p>
                  </a:txBody>
                  <a:tcPr marL="91425" marR="91425" marT="91425" marB="91425"/>
                </a:tc>
              </a:tr>
              <a:tr h="420950">
                <a:tc>
                  <a:txBody>
                    <a:bodyPr/>
                    <a:lstStyle/>
                    <a:p>
                      <a:pPr lvl="0" rtl="0">
                        <a:spcBef>
                          <a:spcPts val="0"/>
                        </a:spcBef>
                        <a:buNone/>
                      </a:pPr>
                      <a:r>
                        <a:rPr lang="en"/>
                        <a:t>SVM</a:t>
                      </a:r>
                    </a:p>
                  </a:txBody>
                  <a:tcPr marL="91425" marR="91425" marT="91425" marB="91425"/>
                </a:tc>
                <a:tc>
                  <a:txBody>
                    <a:bodyPr/>
                    <a:lstStyle/>
                    <a:p>
                      <a:pPr lvl="0">
                        <a:spcBef>
                          <a:spcPts val="0"/>
                        </a:spcBef>
                        <a:buNone/>
                      </a:pPr>
                      <a:r>
                        <a:rPr lang="en-US" dirty="0" smtClean="0"/>
                        <a:t>42.32 %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49.73 %</a:t>
                      </a:r>
                      <a:endParaRPr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Future Plan of Action</a:t>
            </a:r>
          </a:p>
        </p:txBody>
      </p:sp>
      <p:sp>
        <p:nvSpPr>
          <p:cNvPr id="157" name="Shape 15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Designing and Implementing the Sentiment Analysis Model</a:t>
            </a:r>
          </a:p>
          <a:p>
            <a:pPr marL="457200" lvl="0" indent="-228600" rtl="0">
              <a:spcBef>
                <a:spcPts val="0"/>
              </a:spcBef>
              <a:buChar char="●"/>
            </a:pPr>
            <a:r>
              <a:rPr lang="en"/>
              <a:t>Collecting Social Media Data</a:t>
            </a:r>
          </a:p>
          <a:p>
            <a:pPr marL="457200" lvl="0" indent="-228600" rtl="0">
              <a:spcBef>
                <a:spcPts val="0"/>
              </a:spcBef>
              <a:buChar char="●"/>
            </a:pPr>
            <a:r>
              <a:rPr lang="en"/>
              <a:t>Incorporating other types of data : Financial News and Social Media Data</a:t>
            </a:r>
          </a:p>
          <a:p>
            <a:pPr marL="457200" lvl="0" indent="-228600" rtl="0">
              <a:spcBef>
                <a:spcPts val="0"/>
              </a:spcBef>
              <a:buChar char="●"/>
            </a:pPr>
            <a:r>
              <a:rPr lang="en"/>
              <a:t>Using other financial market parameters like commodities, company stocks etc.</a:t>
            </a:r>
          </a:p>
          <a:p>
            <a:pPr marL="457200" lvl="0" indent="-228600" rtl="0">
              <a:spcBef>
                <a:spcPts val="0"/>
              </a:spcBef>
              <a:buChar char="●"/>
            </a:pPr>
            <a:r>
              <a:rPr lang="en"/>
              <a:t>Tackling the effect of news sentiment on (T+1) day.</a:t>
            </a:r>
          </a:p>
          <a:p>
            <a:pPr lvl="0" rtl="0">
              <a:spcBef>
                <a:spcPts val="0"/>
              </a:spcBef>
              <a:buNone/>
            </a:pPr>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dirty="0"/>
              <a:t>Thank You</a:t>
            </a:r>
            <a:br>
              <a:rPr lang="en" dirty="0"/>
            </a:br>
            <a:r>
              <a:rPr lang="en" dirty="0"/>
              <a:t/>
            </a:r>
            <a:br>
              <a:rPr lang="en" dirty="0"/>
            </a:br>
            <a:endParaRPr lang="en" sz="1400" u="sng" dirty="0">
              <a:solidFill>
                <a:schemeClr val="hlink"/>
              </a:solidFill>
              <a:hlinkClick r:id="rId3"/>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High Level Flow Diagr</a:t>
            </a:r>
          </a:p>
        </p:txBody>
      </p:sp>
      <p:grpSp>
        <p:nvGrpSpPr>
          <p:cNvPr id="168" name="Shape 168"/>
          <p:cNvGrpSpPr/>
          <p:nvPr/>
        </p:nvGrpSpPr>
        <p:grpSpPr>
          <a:xfrm>
            <a:off x="431925" y="1304875"/>
            <a:ext cx="2628925" cy="3416400"/>
            <a:chOff x="431925" y="1304875"/>
            <a:chExt cx="2628925" cy="3416400"/>
          </a:xfrm>
        </p:grpSpPr>
        <p:sp>
          <p:nvSpPr>
            <p:cNvPr id="169" name="Shape 169"/>
            <p:cNvSpPr txBox="1"/>
            <p:nvPr/>
          </p:nvSpPr>
          <p:spPr>
            <a:xfrm>
              <a:off x="431925"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71" name="Shape 171"/>
          <p:cNvSpPr txBox="1">
            <a:spLocks noGrp="1"/>
          </p:cNvSpPr>
          <p:nvPr>
            <p:ph type="body" idx="4294967295"/>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Company</a:t>
            </a:r>
          </a:p>
        </p:txBody>
      </p:sp>
      <p:sp>
        <p:nvSpPr>
          <p:cNvPr id="172" name="Shape 172"/>
          <p:cNvSpPr txBox="1">
            <a:spLocks noGrp="1"/>
          </p:cNvSpPr>
          <p:nvPr>
            <p:ph type="body" idx="4294967295"/>
          </p:nvPr>
        </p:nvSpPr>
        <p:spPr>
          <a:xfrm>
            <a:off x="508325" y="1850300"/>
            <a:ext cx="2478600" cy="27948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 sed do eiusmod tempor incididunt ut labore et dolore magna aliqua. </a:t>
            </a:r>
          </a:p>
          <a:p>
            <a:pPr lvl="0">
              <a:spcBef>
                <a:spcPts val="0"/>
              </a:spcBef>
              <a:buNone/>
            </a:pPr>
            <a:r>
              <a:rPr lang="en" sz="1600"/>
              <a:t>Ut enim ad minim veniam, quis nostrud</a:t>
            </a:r>
          </a:p>
        </p:txBody>
      </p:sp>
      <p:grpSp>
        <p:nvGrpSpPr>
          <p:cNvPr id="173" name="Shape 173"/>
          <p:cNvGrpSpPr/>
          <p:nvPr/>
        </p:nvGrpSpPr>
        <p:grpSpPr>
          <a:xfrm>
            <a:off x="6212550" y="1304875"/>
            <a:ext cx="2632500" cy="3416400"/>
            <a:chOff x="6212550" y="1304875"/>
            <a:chExt cx="2632500" cy="3416400"/>
          </a:xfrm>
        </p:grpSpPr>
        <p:sp>
          <p:nvSpPr>
            <p:cNvPr id="174" name="Shape 174"/>
            <p:cNvSpPr/>
            <p:nvPr/>
          </p:nvSpPr>
          <p:spPr>
            <a:xfrm>
              <a:off x="621540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5" name="Shape 175"/>
            <p:cNvSpPr txBox="1"/>
            <p:nvPr/>
          </p:nvSpPr>
          <p:spPr>
            <a:xfrm>
              <a:off x="6212550" y="1304875"/>
              <a:ext cx="26325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3389450"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Context</a:t>
            </a:r>
          </a:p>
        </p:txBody>
      </p:sp>
      <p:sp>
        <p:nvSpPr>
          <p:cNvPr id="177" name="Shape 177"/>
          <p:cNvSpPr txBox="1">
            <a:spLocks noGrp="1"/>
          </p:cNvSpPr>
          <p:nvPr>
            <p:ph type="body" idx="4294967295"/>
          </p:nvPr>
        </p:nvSpPr>
        <p:spPr>
          <a:xfrm>
            <a:off x="3396775"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Ut enim ad minim veniam, quis nostrud exercitation</a:t>
            </a:r>
          </a:p>
          <a:p>
            <a:pPr marL="457200" lvl="0" indent="-330200" rtl="0">
              <a:spcBef>
                <a:spcPts val="0"/>
              </a:spcBef>
              <a:buSzPct val="100000"/>
            </a:pPr>
            <a:r>
              <a:rPr lang="en" sz="1600"/>
              <a:t>Duis aute irure dolor in reprehenderit in voluptate velit </a:t>
            </a:r>
          </a:p>
        </p:txBody>
      </p:sp>
      <p:sp>
        <p:nvSpPr>
          <p:cNvPr id="178" name="Shape 178"/>
          <p:cNvSpPr txBox="1">
            <a:spLocks noGrp="1"/>
          </p:cNvSpPr>
          <p:nvPr>
            <p:ph type="body" idx="4294967295"/>
          </p:nvPr>
        </p:nvSpPr>
        <p:spPr>
          <a:xfrm>
            <a:off x="6272475"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Problem statement</a:t>
            </a:r>
          </a:p>
        </p:txBody>
      </p:sp>
      <p:grpSp>
        <p:nvGrpSpPr>
          <p:cNvPr id="179" name="Shape 179"/>
          <p:cNvGrpSpPr/>
          <p:nvPr/>
        </p:nvGrpSpPr>
        <p:grpSpPr>
          <a:xfrm>
            <a:off x="3320450" y="1304875"/>
            <a:ext cx="2632500" cy="3416400"/>
            <a:chOff x="3320450" y="1304875"/>
            <a:chExt cx="2632500" cy="3416400"/>
          </a:xfrm>
        </p:grpSpPr>
        <p:sp>
          <p:nvSpPr>
            <p:cNvPr id="180" name="Shape 180"/>
            <p:cNvSpPr txBox="1"/>
            <p:nvPr/>
          </p:nvSpPr>
          <p:spPr>
            <a:xfrm>
              <a:off x="3324050"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33204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82" name="Shape 182"/>
          <p:cNvSpPr txBox="1">
            <a:spLocks noGrp="1"/>
          </p:cNvSpPr>
          <p:nvPr>
            <p:ph type="body" idx="4294967295"/>
          </p:nvPr>
        </p:nvSpPr>
        <p:spPr>
          <a:xfrm>
            <a:off x="6286400"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Challenges deep-dive</a:t>
            </a:r>
          </a:p>
        </p:txBody>
      </p:sp>
      <p:sp>
        <p:nvSpPr>
          <p:cNvPr id="188" name="Shape 188"/>
          <p:cNvSpPr/>
          <p:nvPr/>
        </p:nvSpPr>
        <p:spPr>
          <a:xfrm>
            <a:off x="432350" y="1304875"/>
            <a:ext cx="2469300" cy="607800"/>
          </a:xfrm>
          <a:prstGeom prst="homePlate">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89" name="Shape 189"/>
          <p:cNvSpPr txBox="1">
            <a:spLocks noGrp="1"/>
          </p:cNvSpPr>
          <p:nvPr>
            <p:ph type="body" idx="4294967295"/>
          </p:nvPr>
        </p:nvSpPr>
        <p:spPr>
          <a:xfrm>
            <a:off x="4323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1</a:t>
            </a:r>
          </a:p>
        </p:txBody>
      </p:sp>
      <p:sp>
        <p:nvSpPr>
          <p:cNvPr id="190" name="Shape 190"/>
          <p:cNvSpPr txBox="1">
            <a:spLocks noGrp="1"/>
          </p:cNvSpPr>
          <p:nvPr>
            <p:ph type="body" idx="4294967295"/>
          </p:nvPr>
        </p:nvSpPr>
        <p:spPr>
          <a:xfrm>
            <a:off x="432350"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Expand audience</a:t>
            </a:r>
          </a:p>
          <a:p>
            <a:pPr lvl="0">
              <a:spcBef>
                <a:spcPts val="0"/>
              </a:spcBef>
              <a:spcAft>
                <a:spcPts val="800"/>
              </a:spcAft>
              <a:buNone/>
            </a:pPr>
            <a:r>
              <a:rPr lang="en" sz="1600"/>
              <a:t>Lorem ipsum dolor sit amet, consectetur adipiscing elit, sed do eiusmod tempor incididunt ut labore et dolore magna aliqua. </a:t>
            </a:r>
          </a:p>
        </p:txBody>
      </p:sp>
      <p:sp>
        <p:nvSpPr>
          <p:cNvPr id="191" name="Shape 191"/>
          <p:cNvSpPr/>
          <p:nvPr/>
        </p:nvSpPr>
        <p:spPr>
          <a:xfrm>
            <a:off x="3044777"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2" name="Shape 192"/>
          <p:cNvSpPr txBox="1">
            <a:spLocks noGrp="1"/>
          </p:cNvSpPr>
          <p:nvPr>
            <p:ph type="body" idx="4294967295"/>
          </p:nvPr>
        </p:nvSpPr>
        <p:spPr>
          <a:xfrm>
            <a:off x="33361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2</a:t>
            </a:r>
          </a:p>
        </p:txBody>
      </p:sp>
      <p:sp>
        <p:nvSpPr>
          <p:cNvPr id="193" name="Shape 193"/>
          <p:cNvSpPr txBox="1">
            <a:spLocks noGrp="1"/>
          </p:cNvSpPr>
          <p:nvPr>
            <p:ph type="body" idx="4294967295"/>
          </p:nvPr>
        </p:nvSpPr>
        <p:spPr>
          <a:xfrm>
            <a:off x="333614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Up 30-day actives</a:t>
            </a:r>
          </a:p>
          <a:p>
            <a:pPr lvl="0">
              <a:spcBef>
                <a:spcPts val="0"/>
              </a:spcBef>
              <a:spcAft>
                <a:spcPts val="800"/>
              </a:spcAft>
              <a:buNone/>
            </a:pPr>
            <a:r>
              <a:rPr lang="en" sz="1600"/>
              <a:t>Ut enim ad minim veniam, quis nostrud exercitation</a:t>
            </a:r>
          </a:p>
          <a:p>
            <a:pPr marL="457200" lvl="0" indent="-330200">
              <a:spcBef>
                <a:spcPts val="0"/>
              </a:spcBef>
              <a:spcAft>
                <a:spcPts val="800"/>
              </a:spcAft>
              <a:buSzPct val="100000"/>
              <a:buNone/>
            </a:pPr>
            <a:r>
              <a:rPr lang="en" sz="1600"/>
              <a:t>Duis aute irure dolor in reprehenderit in voluptate velit </a:t>
            </a:r>
          </a:p>
        </p:txBody>
      </p:sp>
      <p:sp>
        <p:nvSpPr>
          <p:cNvPr id="194" name="Shape 194"/>
          <p:cNvSpPr/>
          <p:nvPr/>
        </p:nvSpPr>
        <p:spPr>
          <a:xfrm>
            <a:off x="5948502"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5" name="Shape 195"/>
          <p:cNvSpPr txBox="1">
            <a:spLocks noGrp="1"/>
          </p:cNvSpPr>
          <p:nvPr>
            <p:ph type="body" idx="4294967295"/>
          </p:nvPr>
        </p:nvSpPr>
        <p:spPr>
          <a:xfrm>
            <a:off x="6254233"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3</a:t>
            </a:r>
          </a:p>
        </p:txBody>
      </p:sp>
      <p:sp>
        <p:nvSpPr>
          <p:cNvPr id="196" name="Shape 196"/>
          <p:cNvSpPr txBox="1">
            <a:spLocks noGrp="1"/>
          </p:cNvSpPr>
          <p:nvPr>
            <p:ph type="body" idx="4294967295"/>
          </p:nvPr>
        </p:nvSpPr>
        <p:spPr>
          <a:xfrm>
            <a:off x="625422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Increase conversion</a:t>
            </a:r>
          </a:p>
          <a:p>
            <a:pPr lvl="0">
              <a:spcBef>
                <a:spcPts val="0"/>
              </a:spcBef>
              <a:spcAft>
                <a:spcPts val="800"/>
              </a:spcAft>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Solution</a:t>
            </a:r>
          </a:p>
        </p:txBody>
      </p:sp>
      <p:sp>
        <p:nvSpPr>
          <p:cNvPr id="202" name="Shape 202"/>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More premium subscribers</a:t>
            </a:r>
          </a:p>
        </p:txBody>
      </p:sp>
      <p:sp>
        <p:nvSpPr>
          <p:cNvPr id="203" name="Shape 203"/>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a:t>Lorem ipsum dolor sit amet, consectetur adipiscing elit, sed do eiusmod tempor incididunt ut labore et dolore magna aliqua.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Shape 213"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14" name="Shape 214"/>
          <p:cNvSpPr txBox="1">
            <a:spLocks noGrp="1"/>
          </p:cNvSpPr>
          <p:nvPr>
            <p:ph type="body" idx="4294967295"/>
          </p:nvPr>
        </p:nvSpPr>
        <p:spPr>
          <a:xfrm>
            <a:off x="340923" y="2336550"/>
            <a:ext cx="14556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09.05.XX</a:t>
            </a:r>
          </a:p>
        </p:txBody>
      </p:sp>
      <p:grpSp>
        <p:nvGrpSpPr>
          <p:cNvPr id="215" name="Shape 215"/>
          <p:cNvGrpSpPr/>
          <p:nvPr/>
        </p:nvGrpSpPr>
        <p:grpSpPr>
          <a:xfrm>
            <a:off x="969270" y="1610215"/>
            <a:ext cx="198900" cy="593656"/>
            <a:chOff x="777447" y="1610215"/>
            <a:chExt cx="198900" cy="593656"/>
          </a:xfrm>
        </p:grpSpPr>
        <p:cxnSp>
          <p:nvCxnSpPr>
            <p:cNvPr id="216" name="Shape 216"/>
            <p:cNvCxnSpPr/>
            <p:nvPr/>
          </p:nvCxnSpPr>
          <p:spPr>
            <a:xfrm>
              <a:off x="876909"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17" name="Shape 217"/>
            <p:cNvSpPr/>
            <p:nvPr/>
          </p:nvSpPr>
          <p:spPr>
            <a:xfrm>
              <a:off x="777447"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18" name="Shape 218"/>
          <p:cNvSpPr txBox="1">
            <a:spLocks noGrp="1"/>
          </p:cNvSpPr>
          <p:nvPr>
            <p:ph type="body" idx="4294967295"/>
          </p:nvPr>
        </p:nvSpPr>
        <p:spPr>
          <a:xfrm>
            <a:off x="318375"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19" name="Shape 219"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0" name="Shape 220"/>
          <p:cNvSpPr txBox="1">
            <a:spLocks noGrp="1"/>
          </p:cNvSpPr>
          <p:nvPr>
            <p:ph type="body" idx="4294967295"/>
          </p:nvPr>
        </p:nvSpPr>
        <p:spPr>
          <a:xfrm>
            <a:off x="2126317"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09.17.XX</a:t>
            </a:r>
          </a:p>
        </p:txBody>
      </p:sp>
      <p:grpSp>
        <p:nvGrpSpPr>
          <p:cNvPr id="221" name="Shape 221"/>
          <p:cNvGrpSpPr/>
          <p:nvPr/>
        </p:nvGrpSpPr>
        <p:grpSpPr>
          <a:xfrm>
            <a:off x="2684632" y="2938958"/>
            <a:ext cx="198900" cy="593656"/>
            <a:chOff x="2223534" y="2938958"/>
            <a:chExt cx="198900" cy="593656"/>
          </a:xfrm>
        </p:grpSpPr>
        <p:cxnSp>
          <p:nvCxnSpPr>
            <p:cNvPr id="222" name="Shape 222"/>
            <p:cNvCxnSpPr/>
            <p:nvPr/>
          </p:nvCxnSpPr>
          <p:spPr>
            <a:xfrm rot="10800000">
              <a:off x="2322997"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23" name="Shape 223"/>
            <p:cNvSpPr/>
            <p:nvPr/>
          </p:nvSpPr>
          <p:spPr>
            <a:xfrm rot="10800000" flipH="1">
              <a:off x="2223534"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24" name="Shape 224"/>
          <p:cNvSpPr txBox="1">
            <a:spLocks noGrp="1"/>
          </p:cNvSpPr>
          <p:nvPr>
            <p:ph type="body" idx="4294967295"/>
          </p:nvPr>
        </p:nvSpPr>
        <p:spPr>
          <a:xfrm>
            <a:off x="1244337"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25" name="Shape 2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6" name="Shape 226"/>
          <p:cNvSpPr txBox="1">
            <a:spLocks noGrp="1"/>
          </p:cNvSpPr>
          <p:nvPr>
            <p:ph type="body" idx="4294967295"/>
          </p:nvPr>
        </p:nvSpPr>
        <p:spPr>
          <a:xfrm>
            <a:off x="3767755"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10.13.XX</a:t>
            </a:r>
          </a:p>
        </p:txBody>
      </p:sp>
      <p:grpSp>
        <p:nvGrpSpPr>
          <p:cNvPr id="227" name="Shape 227"/>
          <p:cNvGrpSpPr/>
          <p:nvPr/>
        </p:nvGrpSpPr>
        <p:grpSpPr>
          <a:xfrm>
            <a:off x="4319545" y="1610215"/>
            <a:ext cx="198900" cy="593656"/>
            <a:chOff x="3918084" y="1610215"/>
            <a:chExt cx="198900" cy="593656"/>
          </a:xfrm>
        </p:grpSpPr>
        <p:cxnSp>
          <p:nvCxnSpPr>
            <p:cNvPr id="228" name="Shape 228"/>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29" name="Shape 229"/>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0" name="Shape 230"/>
          <p:cNvSpPr txBox="1">
            <a:spLocks noGrp="1"/>
          </p:cNvSpPr>
          <p:nvPr>
            <p:ph type="body" idx="4294967295"/>
          </p:nvPr>
        </p:nvSpPr>
        <p:spPr>
          <a:xfrm>
            <a:off x="3304094"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1" name="Shape 231"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2" name="Shape 232"/>
          <p:cNvSpPr txBox="1">
            <a:spLocks noGrp="1"/>
          </p:cNvSpPr>
          <p:nvPr>
            <p:ph type="body" idx="4294967295"/>
          </p:nvPr>
        </p:nvSpPr>
        <p:spPr>
          <a:xfrm>
            <a:off x="5416699"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10.20.XX</a:t>
            </a:r>
          </a:p>
        </p:txBody>
      </p:sp>
      <p:grpSp>
        <p:nvGrpSpPr>
          <p:cNvPr id="233" name="Shape 233"/>
          <p:cNvGrpSpPr/>
          <p:nvPr/>
        </p:nvGrpSpPr>
        <p:grpSpPr>
          <a:xfrm>
            <a:off x="5973070" y="2938958"/>
            <a:ext cx="198900" cy="593656"/>
            <a:chOff x="5958946" y="2938958"/>
            <a:chExt cx="198900" cy="593656"/>
          </a:xfrm>
        </p:grpSpPr>
        <p:cxnSp>
          <p:nvCxnSpPr>
            <p:cNvPr id="234" name="Shape 234"/>
            <p:cNvCxnSpPr/>
            <p:nvPr/>
          </p:nvCxnSpPr>
          <p:spPr>
            <a:xfrm rot="10800000">
              <a:off x="6058409"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35" name="Shape 235"/>
            <p:cNvSpPr/>
            <p:nvPr/>
          </p:nvSpPr>
          <p:spPr>
            <a:xfrm rot="10800000" flipH="1">
              <a:off x="5958946"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6" name="Shape 236"/>
          <p:cNvSpPr txBox="1">
            <a:spLocks noGrp="1"/>
          </p:cNvSpPr>
          <p:nvPr>
            <p:ph type="body" idx="4294967295"/>
          </p:nvPr>
        </p:nvSpPr>
        <p:spPr>
          <a:xfrm>
            <a:off x="5126902"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7" name="Shape 23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8" name="Shape 238"/>
          <p:cNvSpPr txBox="1">
            <a:spLocks noGrp="1"/>
          </p:cNvSpPr>
          <p:nvPr>
            <p:ph type="body" idx="4294967295"/>
          </p:nvPr>
        </p:nvSpPr>
        <p:spPr>
          <a:xfrm>
            <a:off x="7111512"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11.01.XX</a:t>
            </a:r>
          </a:p>
        </p:txBody>
      </p:sp>
      <p:grpSp>
        <p:nvGrpSpPr>
          <p:cNvPr id="239" name="Shape 239"/>
          <p:cNvGrpSpPr/>
          <p:nvPr/>
        </p:nvGrpSpPr>
        <p:grpSpPr>
          <a:xfrm>
            <a:off x="7669807" y="1610215"/>
            <a:ext cx="198900" cy="593656"/>
            <a:chOff x="3918084" y="1610215"/>
            <a:chExt cx="198900" cy="593656"/>
          </a:xfrm>
        </p:grpSpPr>
        <p:cxnSp>
          <p:nvCxnSpPr>
            <p:cNvPr id="240" name="Shape 240"/>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41" name="Shape 241"/>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42" name="Shape 242"/>
          <p:cNvSpPr txBox="1">
            <a:spLocks noGrp="1"/>
          </p:cNvSpPr>
          <p:nvPr>
            <p:ph type="body" idx="4294967295"/>
          </p:nvPr>
        </p:nvSpPr>
        <p:spPr>
          <a:xfrm>
            <a:off x="6685979"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Problem Statement</a:t>
            </a:r>
            <a:endParaRPr lang="en" dirty="0"/>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spcBef>
                <a:spcPts val="0"/>
              </a:spcBef>
              <a:buNone/>
            </a:pPr>
            <a:r>
              <a:rPr lang="en"/>
              <a:t>Financial market analysis on the basis of financial news and social media data has drawn a lot of attention recently. The objective of this study is to develop a market sentiment model for financial markets using machine learning and see its impact on various financial market indicators.</a:t>
            </a:r>
          </a:p>
          <a:p>
            <a:pPr lvl="0">
              <a:spcBef>
                <a:spcPts val="0"/>
              </a:spcBef>
              <a:buNone/>
            </a:pPr>
            <a:r>
              <a:rPr lang="en"/>
              <a:t>Due to the volatility of the financial market, price fluctuations based on news reports and social media sentiment are common. Traders draw upon a wide variety of publicly-available information to inform their market decisions.</a:t>
            </a:r>
          </a:p>
          <a:p>
            <a:pPr lvl="0">
              <a:spcBef>
                <a:spcPts val="0"/>
              </a:spcBef>
              <a:buNone/>
            </a:pPr>
            <a:endParaRPr/>
          </a:p>
          <a:p>
            <a:pPr lvl="0">
              <a:spcBef>
                <a:spcPts val="0"/>
              </a:spcBef>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The team</a:t>
            </a:r>
          </a:p>
        </p:txBody>
      </p:sp>
      <p:sp>
        <p:nvSpPr>
          <p:cNvPr id="248" name="Shape 248"/>
          <p:cNvSpPr/>
          <p:nvPr/>
        </p:nvSpPr>
        <p:spPr>
          <a:xfrm>
            <a:off x="4147063" y="1049105"/>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49" name="Shape 249"/>
          <p:cNvSpPr/>
          <p:nvPr/>
        </p:nvSpPr>
        <p:spPr>
          <a:xfrm>
            <a:off x="4147075" y="1049112"/>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txBox="1">
            <a:spLocks noGrp="1"/>
          </p:cNvSpPr>
          <p:nvPr>
            <p:ph type="body" idx="4294967295"/>
          </p:nvPr>
        </p:nvSpPr>
        <p:spPr>
          <a:xfrm>
            <a:off x="4147075" y="11083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CEO</a:t>
            </a:r>
          </a:p>
        </p:txBody>
      </p:sp>
      <p:sp>
        <p:nvSpPr>
          <p:cNvPr id="251" name="Shape 251"/>
          <p:cNvSpPr txBox="1">
            <a:spLocks noGrp="1"/>
          </p:cNvSpPr>
          <p:nvPr>
            <p:ph type="body" idx="4294967295"/>
          </p:nvPr>
        </p:nvSpPr>
        <p:spPr>
          <a:xfrm>
            <a:off x="4147075" y="145710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Wendy Writer</a:t>
            </a:r>
          </a:p>
        </p:txBody>
      </p:sp>
      <p:grpSp>
        <p:nvGrpSpPr>
          <p:cNvPr id="252" name="Shape 252"/>
          <p:cNvGrpSpPr/>
          <p:nvPr/>
        </p:nvGrpSpPr>
        <p:grpSpPr>
          <a:xfrm>
            <a:off x="2918113" y="1746605"/>
            <a:ext cx="4160100" cy="531900"/>
            <a:chOff x="2918113" y="1746605"/>
            <a:chExt cx="4160100" cy="531900"/>
          </a:xfrm>
        </p:grpSpPr>
        <p:cxnSp>
          <p:nvCxnSpPr>
            <p:cNvPr id="253" name="Shape 253"/>
            <p:cNvCxnSpPr>
              <a:stCxn id="248" idx="2"/>
              <a:endCxn id="254"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255" name="Shape 255"/>
            <p:cNvCxnSpPr>
              <a:stCxn id="248" idx="2"/>
              <a:endCxn id="256"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med" len="med"/>
              <a:tailEnd type="none" w="med" len="med"/>
            </a:ln>
          </p:spPr>
        </p:cxnSp>
      </p:grpSp>
      <p:sp>
        <p:nvSpPr>
          <p:cNvPr id="257" name="Shape 257"/>
          <p:cNvSpPr/>
          <p:nvPr/>
        </p:nvSpPr>
        <p:spPr>
          <a:xfrm>
            <a:off x="2194905"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4" name="Shape 254"/>
          <p:cNvSpPr/>
          <p:nvPr/>
        </p:nvSpPr>
        <p:spPr>
          <a:xfrm>
            <a:off x="21935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txBox="1">
            <a:spLocks noGrp="1"/>
          </p:cNvSpPr>
          <p:nvPr>
            <p:ph type="body" idx="4294967295"/>
          </p:nvPr>
        </p:nvSpPr>
        <p:spPr>
          <a:xfrm>
            <a:off x="2193650"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Sales</a:t>
            </a:r>
          </a:p>
        </p:txBody>
      </p:sp>
      <p:sp>
        <p:nvSpPr>
          <p:cNvPr id="259" name="Shape 259"/>
          <p:cNvSpPr txBox="1">
            <a:spLocks noGrp="1"/>
          </p:cNvSpPr>
          <p:nvPr>
            <p:ph type="body" idx="4294967295"/>
          </p:nvPr>
        </p:nvSpPr>
        <p:spPr>
          <a:xfrm>
            <a:off x="2193638"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Ronny Reader</a:t>
            </a:r>
          </a:p>
        </p:txBody>
      </p:sp>
      <p:grpSp>
        <p:nvGrpSpPr>
          <p:cNvPr id="260" name="Shape 260"/>
          <p:cNvGrpSpPr/>
          <p:nvPr/>
        </p:nvGrpSpPr>
        <p:grpSpPr>
          <a:xfrm>
            <a:off x="1256055" y="2975701"/>
            <a:ext cx="3327300" cy="531900"/>
            <a:chOff x="1256055" y="2975701"/>
            <a:chExt cx="3327300" cy="531900"/>
          </a:xfrm>
        </p:grpSpPr>
        <p:cxnSp>
          <p:nvCxnSpPr>
            <p:cNvPr id="261" name="Shape 261"/>
            <p:cNvCxnSpPr>
              <a:stCxn id="257" idx="2"/>
              <a:endCxn id="262" idx="0"/>
            </p:cNvCxnSpPr>
            <p:nvPr/>
          </p:nvCxnSpPr>
          <p:spPr>
            <a:xfrm>
              <a:off x="2919555" y="2975701"/>
              <a:ext cx="0" cy="531900"/>
            </a:xfrm>
            <a:prstGeom prst="straightConnector1">
              <a:avLst/>
            </a:prstGeom>
            <a:noFill/>
            <a:ln w="9525" cap="flat" cmpd="sng">
              <a:solidFill>
                <a:schemeClr val="lt2"/>
              </a:solidFill>
              <a:prstDash val="solid"/>
              <a:round/>
              <a:headEnd type="none" w="med" len="med"/>
              <a:tailEnd type="none" w="med" len="med"/>
            </a:ln>
          </p:spPr>
        </p:cxnSp>
        <p:cxnSp>
          <p:nvCxnSpPr>
            <p:cNvPr id="263" name="Shape 263"/>
            <p:cNvCxnSpPr>
              <a:stCxn id="257" idx="2"/>
              <a:endCxn id="264" idx="0"/>
            </p:cNvCxnSpPr>
            <p:nvPr/>
          </p:nvCxnSpPr>
          <p:spPr>
            <a:xfrm rot="5400000">
              <a:off x="1821855" y="2409901"/>
              <a:ext cx="531900" cy="16635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65" name="Shape 265"/>
            <p:cNvCxnSpPr>
              <a:stCxn id="257" idx="2"/>
              <a:endCxn id="266" idx="0"/>
            </p:cNvCxnSpPr>
            <p:nvPr/>
          </p:nvCxnSpPr>
          <p:spPr>
            <a:xfrm rot="-5400000" flipH="1">
              <a:off x="3485505" y="2409751"/>
              <a:ext cx="531900" cy="1663800"/>
            </a:xfrm>
            <a:prstGeom prst="bentConnector3">
              <a:avLst>
                <a:gd name="adj1" fmla="val 50012"/>
              </a:avLst>
            </a:prstGeom>
            <a:noFill/>
            <a:ln w="9525" cap="flat" cmpd="sng">
              <a:solidFill>
                <a:schemeClr val="lt2"/>
              </a:solidFill>
              <a:prstDash val="solid"/>
              <a:round/>
              <a:headEnd type="none" w="med" len="med"/>
              <a:tailEnd type="none" w="med" len="med"/>
            </a:ln>
          </p:spPr>
        </p:cxnSp>
      </p:grpSp>
      <p:sp>
        <p:nvSpPr>
          <p:cNvPr id="267" name="Shape 267"/>
          <p:cNvSpPr/>
          <p:nvPr/>
        </p:nvSpPr>
        <p:spPr>
          <a:xfrm>
            <a:off x="531436"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4" name="Shape 264"/>
          <p:cNvSpPr/>
          <p:nvPr/>
        </p:nvSpPr>
        <p:spPr>
          <a:xfrm>
            <a:off x="53145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a:spLocks noGrp="1"/>
          </p:cNvSpPr>
          <p:nvPr>
            <p:ph type="body" idx="4294967295"/>
          </p:nvPr>
        </p:nvSpPr>
        <p:spPr>
          <a:xfrm>
            <a:off x="531750"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North America Lead</a:t>
            </a:r>
          </a:p>
        </p:txBody>
      </p:sp>
      <p:sp>
        <p:nvSpPr>
          <p:cNvPr id="269" name="Shape 269"/>
          <p:cNvSpPr txBox="1">
            <a:spLocks noGrp="1"/>
          </p:cNvSpPr>
          <p:nvPr>
            <p:ph type="body" idx="4294967295"/>
          </p:nvPr>
        </p:nvSpPr>
        <p:spPr>
          <a:xfrm>
            <a:off x="53173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Perry Presenter</a:t>
            </a:r>
          </a:p>
        </p:txBody>
      </p:sp>
      <p:sp>
        <p:nvSpPr>
          <p:cNvPr id="270" name="Shape 270"/>
          <p:cNvSpPr/>
          <p:nvPr/>
        </p:nvSpPr>
        <p:spPr>
          <a:xfrm>
            <a:off x="2194998"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2" name="Shape 262"/>
          <p:cNvSpPr/>
          <p:nvPr/>
        </p:nvSpPr>
        <p:spPr>
          <a:xfrm>
            <a:off x="2195013"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txBox="1">
            <a:spLocks noGrp="1"/>
          </p:cNvSpPr>
          <p:nvPr>
            <p:ph type="body" idx="4294967295"/>
          </p:nvPr>
        </p:nvSpPr>
        <p:spPr>
          <a:xfrm>
            <a:off x="21951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Asia Lead</a:t>
            </a:r>
          </a:p>
        </p:txBody>
      </p:sp>
      <p:sp>
        <p:nvSpPr>
          <p:cNvPr id="272" name="Shape 272"/>
          <p:cNvSpPr txBox="1">
            <a:spLocks noGrp="1"/>
          </p:cNvSpPr>
          <p:nvPr>
            <p:ph type="body" idx="4294967295"/>
          </p:nvPr>
        </p:nvSpPr>
        <p:spPr>
          <a:xfrm>
            <a:off x="21951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Vinny Viewer</a:t>
            </a:r>
          </a:p>
        </p:txBody>
      </p:sp>
      <p:sp>
        <p:nvSpPr>
          <p:cNvPr id="273" name="Shape 273"/>
          <p:cNvSpPr/>
          <p:nvPr/>
        </p:nvSpPr>
        <p:spPr>
          <a:xfrm>
            <a:off x="3858523"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6" name="Shape 266"/>
          <p:cNvSpPr/>
          <p:nvPr/>
        </p:nvSpPr>
        <p:spPr>
          <a:xfrm>
            <a:off x="385860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3858613"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Europe Lead</a:t>
            </a:r>
          </a:p>
        </p:txBody>
      </p:sp>
      <p:sp>
        <p:nvSpPr>
          <p:cNvPr id="275" name="Shape 275"/>
          <p:cNvSpPr txBox="1">
            <a:spLocks noGrp="1"/>
          </p:cNvSpPr>
          <p:nvPr>
            <p:ph type="body" idx="4294967295"/>
          </p:nvPr>
        </p:nvSpPr>
        <p:spPr>
          <a:xfrm>
            <a:off x="3858700"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Molly Maker</a:t>
            </a:r>
          </a:p>
        </p:txBody>
      </p:sp>
      <p:sp>
        <p:nvSpPr>
          <p:cNvPr id="276" name="Shape 276"/>
          <p:cNvSpPr/>
          <p:nvPr/>
        </p:nvSpPr>
        <p:spPr>
          <a:xfrm>
            <a:off x="6353691"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6" name="Shape 256"/>
          <p:cNvSpPr/>
          <p:nvPr/>
        </p:nvSpPr>
        <p:spPr>
          <a:xfrm>
            <a:off x="63537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txBox="1">
            <a:spLocks noGrp="1"/>
          </p:cNvSpPr>
          <p:nvPr>
            <p:ph type="body" idx="4294967295"/>
          </p:nvPr>
        </p:nvSpPr>
        <p:spPr>
          <a:xfrm>
            <a:off x="6353925"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Engineering</a:t>
            </a:r>
          </a:p>
        </p:txBody>
      </p:sp>
      <p:sp>
        <p:nvSpPr>
          <p:cNvPr id="278" name="Shape 278"/>
          <p:cNvSpPr txBox="1">
            <a:spLocks noGrp="1"/>
          </p:cNvSpPr>
          <p:nvPr>
            <p:ph type="body" idx="4294967295"/>
          </p:nvPr>
        </p:nvSpPr>
        <p:spPr>
          <a:xfrm>
            <a:off x="6352413"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Abby Author</a:t>
            </a:r>
          </a:p>
        </p:txBody>
      </p:sp>
      <p:grpSp>
        <p:nvGrpSpPr>
          <p:cNvPr id="279" name="Shape 279"/>
          <p:cNvGrpSpPr/>
          <p:nvPr/>
        </p:nvGrpSpPr>
        <p:grpSpPr>
          <a:xfrm>
            <a:off x="6246741" y="2975701"/>
            <a:ext cx="1663500" cy="531900"/>
            <a:chOff x="6246741" y="2975701"/>
            <a:chExt cx="1663500" cy="531900"/>
          </a:xfrm>
        </p:grpSpPr>
        <p:cxnSp>
          <p:nvCxnSpPr>
            <p:cNvPr id="280" name="Shape 280"/>
            <p:cNvCxnSpPr>
              <a:stCxn id="276" idx="2"/>
              <a:endCxn id="281" idx="0"/>
            </p:cNvCxnSpPr>
            <p:nvPr/>
          </p:nvCxnSpPr>
          <p:spPr>
            <a:xfrm rot="5400000">
              <a:off x="6396591" y="2825851"/>
              <a:ext cx="531900" cy="8316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82" name="Shape 282"/>
            <p:cNvCxnSpPr>
              <a:stCxn id="276" idx="2"/>
              <a:endCxn id="283" idx="0"/>
            </p:cNvCxnSpPr>
            <p:nvPr/>
          </p:nvCxnSpPr>
          <p:spPr>
            <a:xfrm rot="-5400000" flipH="1">
              <a:off x="7228341" y="2825701"/>
              <a:ext cx="531900" cy="831900"/>
            </a:xfrm>
            <a:prstGeom prst="bentConnector3">
              <a:avLst>
                <a:gd name="adj1" fmla="val 50013"/>
              </a:avLst>
            </a:prstGeom>
            <a:noFill/>
            <a:ln w="9525" cap="flat" cmpd="sng">
              <a:solidFill>
                <a:schemeClr val="lt2"/>
              </a:solidFill>
              <a:prstDash val="solid"/>
              <a:round/>
              <a:headEnd type="none" w="med" len="med"/>
              <a:tailEnd type="none" w="med" len="med"/>
            </a:ln>
          </p:spPr>
        </p:cxnSp>
      </p:grpSp>
      <p:sp>
        <p:nvSpPr>
          <p:cNvPr id="284" name="Shape 284"/>
          <p:cNvSpPr/>
          <p:nvPr/>
        </p:nvSpPr>
        <p:spPr>
          <a:xfrm>
            <a:off x="5522206"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1" name="Shape 281"/>
          <p:cNvSpPr/>
          <p:nvPr/>
        </p:nvSpPr>
        <p:spPr>
          <a:xfrm>
            <a:off x="5522175"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txBox="1">
            <a:spLocks noGrp="1"/>
          </p:cNvSpPr>
          <p:nvPr>
            <p:ph type="body" idx="4294967295"/>
          </p:nvPr>
        </p:nvSpPr>
        <p:spPr>
          <a:xfrm>
            <a:off x="55223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Front End Lead</a:t>
            </a:r>
          </a:p>
        </p:txBody>
      </p:sp>
      <p:sp>
        <p:nvSpPr>
          <p:cNvPr id="286" name="Shape 286"/>
          <p:cNvSpPr txBox="1">
            <a:spLocks noGrp="1"/>
          </p:cNvSpPr>
          <p:nvPr>
            <p:ph type="body" idx="4294967295"/>
          </p:nvPr>
        </p:nvSpPr>
        <p:spPr>
          <a:xfrm>
            <a:off x="55222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Casey Creator</a:t>
            </a:r>
          </a:p>
        </p:txBody>
      </p:sp>
      <p:sp>
        <p:nvSpPr>
          <p:cNvPr id="287" name="Shape 287"/>
          <p:cNvSpPr/>
          <p:nvPr/>
        </p:nvSpPr>
        <p:spPr>
          <a:xfrm>
            <a:off x="7185791"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3" name="Shape 283"/>
          <p:cNvSpPr/>
          <p:nvPr/>
        </p:nvSpPr>
        <p:spPr>
          <a:xfrm>
            <a:off x="7185650" y="3507737"/>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txBox="1">
            <a:spLocks noGrp="1"/>
          </p:cNvSpPr>
          <p:nvPr>
            <p:ph type="body" idx="4294967295"/>
          </p:nvPr>
        </p:nvSpPr>
        <p:spPr>
          <a:xfrm>
            <a:off x="71857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Back End Lead</a:t>
            </a:r>
          </a:p>
        </p:txBody>
      </p:sp>
      <p:sp>
        <p:nvSpPr>
          <p:cNvPr id="289" name="Shape 289"/>
          <p:cNvSpPr txBox="1">
            <a:spLocks noGrp="1"/>
          </p:cNvSpPr>
          <p:nvPr>
            <p:ph type="body" idx="4294967295"/>
          </p:nvPr>
        </p:nvSpPr>
        <p:spPr>
          <a:xfrm>
            <a:off x="718568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Berry Books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grpSp>
        <p:nvGrpSpPr>
          <p:cNvPr id="294" name="Shape 294"/>
          <p:cNvGrpSpPr/>
          <p:nvPr/>
        </p:nvGrpSpPr>
        <p:grpSpPr>
          <a:xfrm>
            <a:off x="4939500" y="1219611"/>
            <a:ext cx="3837000" cy="2704200"/>
            <a:chOff x="4939500" y="1219611"/>
            <a:chExt cx="3837000" cy="2704200"/>
          </a:xfrm>
        </p:grpSpPr>
        <p:cxnSp>
          <p:nvCxnSpPr>
            <p:cNvPr id="295" name="Shape 295"/>
            <p:cNvCxnSpPr/>
            <p:nvPr/>
          </p:nvCxnSpPr>
          <p:spPr>
            <a:xfrm>
              <a:off x="4939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6" name="Shape 296"/>
            <p:cNvCxnSpPr/>
            <p:nvPr/>
          </p:nvCxnSpPr>
          <p:spPr>
            <a:xfrm>
              <a:off x="5365833"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7" name="Shape 297"/>
            <p:cNvCxnSpPr/>
            <p:nvPr/>
          </p:nvCxnSpPr>
          <p:spPr>
            <a:xfrm>
              <a:off x="5792167"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8" name="Shape 298"/>
            <p:cNvCxnSpPr/>
            <p:nvPr/>
          </p:nvCxnSpPr>
          <p:spPr>
            <a:xfrm>
              <a:off x="6218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9" name="Shape 299"/>
            <p:cNvCxnSpPr/>
            <p:nvPr/>
          </p:nvCxnSpPr>
          <p:spPr>
            <a:xfrm>
              <a:off x="6644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0" name="Shape 300"/>
            <p:cNvCxnSpPr/>
            <p:nvPr/>
          </p:nvCxnSpPr>
          <p:spPr>
            <a:xfrm>
              <a:off x="7071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1" name="Shape 301"/>
            <p:cNvCxnSpPr/>
            <p:nvPr/>
          </p:nvCxnSpPr>
          <p:spPr>
            <a:xfrm>
              <a:off x="7497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2" name="Shape 302"/>
            <p:cNvCxnSpPr/>
            <p:nvPr/>
          </p:nvCxnSpPr>
          <p:spPr>
            <a:xfrm>
              <a:off x="7923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3" name="Shape 303"/>
            <p:cNvCxnSpPr/>
            <p:nvPr/>
          </p:nvCxnSpPr>
          <p:spPr>
            <a:xfrm>
              <a:off x="8350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4" name="Shape 304"/>
            <p:cNvCxnSpPr/>
            <p:nvPr/>
          </p:nvCxnSpPr>
          <p:spPr>
            <a:xfrm>
              <a:off x="8776500" y="1219611"/>
              <a:ext cx="0" cy="2704200"/>
            </a:xfrm>
            <a:prstGeom prst="straightConnector1">
              <a:avLst/>
            </a:prstGeom>
            <a:noFill/>
            <a:ln w="9525" cap="flat" cmpd="sng">
              <a:solidFill>
                <a:schemeClr val="lt1"/>
              </a:solidFill>
              <a:prstDash val="dash"/>
              <a:round/>
              <a:headEnd type="none" w="med" len="med"/>
              <a:tailEnd type="none" w="med" len="med"/>
            </a:ln>
          </p:spPr>
        </p:cxnSp>
      </p:grpSp>
      <p:sp>
        <p:nvSpPr>
          <p:cNvPr id="305" name="Shape 305"/>
          <p:cNvSpPr/>
          <p:nvPr/>
        </p:nvSpPr>
        <p:spPr>
          <a:xfrm>
            <a:off x="7014920" y="2133119"/>
            <a:ext cx="286500" cy="286500"/>
          </a:xfrm>
          <a:prstGeom prst="ellipse">
            <a:avLst/>
          </a:prstGeom>
          <a:noFill/>
          <a:ln w="19050"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6" name="Shape 306"/>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Impact</a:t>
            </a:r>
          </a:p>
        </p:txBody>
      </p:sp>
      <p:sp>
        <p:nvSpPr>
          <p:cNvPr id="307" name="Shape 307"/>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XX% sales increase</a:t>
            </a:r>
          </a:p>
        </p:txBody>
      </p:sp>
      <p:grpSp>
        <p:nvGrpSpPr>
          <p:cNvPr id="308" name="Shape 308"/>
          <p:cNvGrpSpPr/>
          <p:nvPr/>
        </p:nvGrpSpPr>
        <p:grpSpPr>
          <a:xfrm>
            <a:off x="4939534" y="2017046"/>
            <a:ext cx="3825543" cy="1573620"/>
            <a:chOff x="1000000" y="2393988"/>
            <a:chExt cx="4144235" cy="1704713"/>
          </a:xfrm>
        </p:grpSpPr>
        <p:sp>
          <p:nvSpPr>
            <p:cNvPr id="309" name="Shape 309"/>
            <p:cNvSpPr/>
            <p:nvPr/>
          </p:nvSpPr>
          <p:spPr>
            <a:xfrm>
              <a:off x="1000000" y="2440003"/>
              <a:ext cx="4144235" cy="1631269"/>
            </a:xfrm>
            <a:custGeom>
              <a:avLst/>
              <a:gdLst/>
              <a:ahLst/>
              <a:cxnLst/>
              <a:rect l="0" t="0" r="0" b="0"/>
              <a:pathLst>
                <a:path w="165422" h="90088" extrusionOk="0">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50" cap="flat" cmpd="sng">
              <a:solidFill>
                <a:schemeClr val="lt1"/>
              </a:solidFill>
              <a:prstDash val="solid"/>
              <a:round/>
              <a:headEnd type="oval" w="lg" len="lg"/>
              <a:tailEnd type="oval" w="lg" len="lg"/>
            </a:ln>
          </p:spPr>
        </p:sp>
        <p:sp>
          <p:nvSpPr>
            <p:cNvPr id="310" name="Shape 310"/>
            <p:cNvSpPr/>
            <p:nvPr/>
          </p:nvSpPr>
          <p:spPr>
            <a:xfrm>
              <a:off x="4658400" y="40141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4195525" y="314735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3800700" y="38689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3358650" y="26378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909400" y="29930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37450" y="2393988"/>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1974575" y="32133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1500000" y="25532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18" name="Shape 318"/>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319" name="Shape 319"/>
          <p:cNvGrpSpPr/>
          <p:nvPr/>
        </p:nvGrpSpPr>
        <p:grpSpPr>
          <a:xfrm>
            <a:off x="4939557" y="1778136"/>
            <a:ext cx="3836911" cy="1503799"/>
            <a:chOff x="1000025" y="2059300"/>
            <a:chExt cx="4156550" cy="1629075"/>
          </a:xfrm>
        </p:grpSpPr>
        <p:sp>
          <p:nvSpPr>
            <p:cNvPr id="320" name="Shape 320"/>
            <p:cNvSpPr/>
            <p:nvPr/>
          </p:nvSpPr>
          <p:spPr>
            <a:xfrm>
              <a:off x="1000025" y="2083952"/>
              <a:ext cx="4156550" cy="1576975"/>
            </a:xfrm>
            <a:custGeom>
              <a:avLst/>
              <a:gdLst/>
              <a:ahLst/>
              <a:cxnLst/>
              <a:rect l="0" t="0" r="0" b="0"/>
              <a:pathLst>
                <a:path w="166262" h="63079" extrusionOk="0">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50" cap="flat" cmpd="sng">
              <a:solidFill>
                <a:schemeClr val="accent4"/>
              </a:solidFill>
              <a:prstDash val="solid"/>
              <a:round/>
              <a:headEnd type="oval" w="lg" len="lg"/>
              <a:tailEnd type="oval" w="lg" len="lg"/>
            </a:ln>
          </p:spPr>
        </p:sp>
        <p:sp>
          <p:nvSpPr>
            <p:cNvPr id="321" name="Shape 321"/>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29" name="Shape 329"/>
          <p:cNvSpPr txBox="1">
            <a:spLocks noGrp="1"/>
          </p:cNvSpPr>
          <p:nvPr>
            <p:ph type="body" idx="2"/>
          </p:nvPr>
        </p:nvSpPr>
        <p:spPr>
          <a:xfrm>
            <a:off x="6847150" y="1606395"/>
            <a:ext cx="1179600" cy="286500"/>
          </a:xfrm>
          <a:prstGeom prst="rect">
            <a:avLst/>
          </a:prstGeom>
        </p:spPr>
        <p:txBody>
          <a:bodyPr wrap="square" lIns="91425" tIns="91425" rIns="91425" bIns="91425" anchor="ctr" anchorCtr="0">
            <a:noAutofit/>
          </a:bodyPr>
          <a:lstStyle/>
          <a:p>
            <a:pPr lvl="0" algn="ctr">
              <a:spcBef>
                <a:spcPts val="0"/>
              </a:spcBef>
              <a:spcAft>
                <a:spcPts val="0"/>
              </a:spcAft>
              <a:buNone/>
            </a:pPr>
            <a:r>
              <a:rPr lang="en" sz="1300">
                <a:solidFill>
                  <a:schemeClr val="dk1"/>
                </a:solidFill>
              </a:rPr>
              <a:t>max growth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Efficient Market Hypothesis</a:t>
            </a:r>
          </a:p>
        </p:txBody>
      </p:sp>
      <p:sp>
        <p:nvSpPr>
          <p:cNvPr id="98" name="Shape 9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endParaRPr/>
          </a:p>
          <a:p>
            <a:pPr lvl="0">
              <a:spcBef>
                <a:spcPts val="0"/>
              </a:spcBef>
              <a:buNone/>
            </a:pPr>
            <a:r>
              <a:rPr lang="en"/>
              <a:t>The efficient market hypothesis (EMH) asserts that financial markets are "informationally efficient", or that prices on traded assets (e.g., stocks, bonds, or property) already reflect all known information, and instantly change to reflect new information.</a:t>
            </a:r>
          </a:p>
          <a:p>
            <a:pPr lvl="0" rtl="0">
              <a:spcBef>
                <a:spcPts val="0"/>
              </a:spcBef>
              <a:buNone/>
            </a:pPr>
            <a:endParaRPr/>
          </a:p>
          <a:p>
            <a:pPr lvl="0" rtl="0">
              <a:spcBef>
                <a:spcPts val="0"/>
              </a:spcBef>
              <a:buNone/>
            </a:pPr>
            <a:endParaRPr/>
          </a:p>
          <a:p>
            <a:pPr lvl="0" rtl="0">
              <a:spcBef>
                <a:spcPts val="0"/>
              </a:spcBef>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rtl="0">
              <a:spcBef>
                <a:spcPts val="0"/>
              </a:spcBef>
              <a:buNone/>
            </a:pPr>
            <a:r>
              <a:rPr lang="en"/>
              <a:t>Types of Data</a:t>
            </a:r>
          </a:p>
        </p:txBody>
      </p:sp>
      <p:sp>
        <p:nvSpPr>
          <p:cNvPr id="104" name="Shape 104"/>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rtl="0">
              <a:spcBef>
                <a:spcPts val="0"/>
              </a:spcBef>
              <a:buNone/>
            </a:pPr>
            <a:endParaRPr/>
          </a:p>
        </p:txBody>
      </p:sp>
      <p:sp>
        <p:nvSpPr>
          <p:cNvPr id="105" name="Shape 105"/>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marL="457200" lvl="0" indent="-228600" rtl="0">
              <a:lnSpc>
                <a:spcPct val="100000"/>
              </a:lnSpc>
              <a:spcBef>
                <a:spcPts val="0"/>
              </a:spcBef>
              <a:spcAft>
                <a:spcPts val="0"/>
              </a:spcAft>
              <a:buChar char="●"/>
            </a:pPr>
            <a:r>
              <a:rPr lang="en"/>
              <a:t>General World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Financial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Twitter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Data Collection </a:t>
            </a:r>
          </a:p>
        </p:txBody>
      </p:sp>
      <p:sp>
        <p:nvSpPr>
          <p:cNvPr id="111" name="Shape 111"/>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Reddit News Dataset : </a:t>
            </a:r>
            <a:br>
              <a:rPr lang="en"/>
            </a:br>
            <a:r>
              <a:rPr lang="en" sz="1200"/>
              <a:t>Period : 2008 - 2016</a:t>
            </a:r>
            <a:br>
              <a:rPr lang="en" sz="1200"/>
            </a:br>
            <a:r>
              <a:rPr lang="en" sz="1200"/>
              <a:t>Type of Data : Headlines</a:t>
            </a:r>
            <a:br>
              <a:rPr lang="en" sz="1200"/>
            </a:br>
            <a:r>
              <a:rPr lang="en" sz="1200"/>
              <a:t>Volume : ~ Top 25 daily (Nearly 74,000) </a:t>
            </a:r>
            <a:br>
              <a:rPr lang="en" sz="1200"/>
            </a:br>
            <a:endParaRPr lang="en" sz="1200"/>
          </a:p>
          <a:p>
            <a:pPr marL="457200" lvl="0" indent="-228600" rtl="0">
              <a:spcBef>
                <a:spcPts val="0"/>
              </a:spcBef>
              <a:buChar char="●"/>
            </a:pPr>
            <a:r>
              <a:rPr lang="en"/>
              <a:t>New York Times Archive :</a:t>
            </a:r>
            <a:br>
              <a:rPr lang="en"/>
            </a:br>
            <a:r>
              <a:rPr lang="en" sz="1200"/>
              <a:t>(Created our own data collection model) </a:t>
            </a:r>
            <a:br>
              <a:rPr lang="en" sz="1200"/>
            </a:br>
            <a:r>
              <a:rPr lang="en" sz="1200"/>
              <a:t>Period : 2008 - 2016</a:t>
            </a:r>
            <a:br>
              <a:rPr lang="en" sz="1200"/>
            </a:br>
            <a:r>
              <a:rPr lang="en" sz="1200"/>
              <a:t>Type of Data : Headlines and News Articles</a:t>
            </a:r>
            <a:br>
              <a:rPr lang="en" sz="1200"/>
            </a:br>
            <a:r>
              <a:rPr lang="en" sz="1200"/>
              <a:t>Volume : 1. World News : 3800 per month</a:t>
            </a:r>
            <a:br>
              <a:rPr lang="en" sz="1200"/>
            </a:br>
            <a:r>
              <a:rPr lang="en" sz="1200"/>
              <a:t>	     2. Financial News : 1000 per month  </a:t>
            </a:r>
          </a:p>
        </p:txBody>
      </p:sp>
      <p:sp>
        <p:nvSpPr>
          <p:cNvPr id="112" name="Shape 112"/>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Twitter Data</a:t>
            </a:r>
            <a:br>
              <a:rPr lang="en"/>
            </a:br>
            <a:r>
              <a:rPr lang="en" sz="1200"/>
              <a:t>(No open source dataset available. Data collection started on a weekly basis using Twitter API)</a:t>
            </a:r>
            <a:br>
              <a:rPr lang="en" sz="1200"/>
            </a:br>
            <a:endParaRPr lang="en" sz="1200"/>
          </a:p>
          <a:p>
            <a:pPr marL="457200" lvl="0" indent="-228600" rtl="0">
              <a:spcBef>
                <a:spcPts val="0"/>
              </a:spcBef>
              <a:buChar char="●"/>
            </a:pPr>
            <a:r>
              <a:rPr lang="en"/>
              <a:t>DJIA Dataset</a:t>
            </a:r>
            <a:br>
              <a:rPr lang="en"/>
            </a:br>
            <a:r>
              <a:rPr lang="en" sz="1200"/>
              <a:t>(Collected using Yahoo Finance)</a:t>
            </a:r>
            <a:br>
              <a:rPr lang="en" sz="1200"/>
            </a:br>
            <a:r>
              <a:rPr lang="en" sz="1200"/>
              <a:t>Period : 2008 - 2016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Data Collection Model</a:t>
            </a:r>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5" y="1017799"/>
            <a:ext cx="7817136" cy="3754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Current Financial Parameter : DJIA</a:t>
            </a:r>
          </a:p>
        </p:txBody>
      </p:sp>
      <p:sp>
        <p:nvSpPr>
          <p:cNvPr id="124" name="Shape 124"/>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r>
              <a:rPr lang="en"/>
              <a:t>The Dow Jones Industrial Average (DJIA) is a stock market index, and one of several indices created by Wall Street Journal editor and Dow Jones &amp; Company co-founder Charles Dow. The industrial average was first calculated on May 26, 1896.</a:t>
            </a:r>
          </a:p>
          <a:p>
            <a:pPr lvl="0">
              <a:spcBef>
                <a:spcPts val="0"/>
              </a:spcBef>
              <a:buNone/>
            </a:pPr>
            <a:r>
              <a:rPr lang="en"/>
              <a:t>It is an index that shows how 30 large publicly owned companies based in the United States have traded during a standard trading session in the stock market.</a:t>
            </a:r>
          </a:p>
          <a:p>
            <a:pPr lvl="0" rtl="0">
              <a:spcBef>
                <a:spcPts val="0"/>
              </a:spcBef>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High </a:t>
            </a:r>
            <a:r>
              <a:rPr lang="en" dirty="0"/>
              <a:t>Level </a:t>
            </a:r>
            <a:r>
              <a:rPr lang="en" dirty="0" smtClean="0"/>
              <a:t/>
            </a:r>
            <a:br>
              <a:rPr lang="en" dirty="0" smtClean="0"/>
            </a:br>
            <a:r>
              <a:rPr lang="en" dirty="0" smtClean="0"/>
              <a:t>Flow </a:t>
            </a:r>
            <a:r>
              <a:rPr lang="en" dirty="0"/>
              <a:t>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665" y="71919"/>
            <a:ext cx="5294725" cy="482885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Text Preprocessing</a:t>
            </a:r>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Noise </a:t>
            </a:r>
            <a:r>
              <a:rPr lang="en-US" sz="1400" b="1" dirty="0"/>
              <a:t>Removal </a:t>
            </a:r>
            <a:r>
              <a:rPr lang="en-US" sz="1400" dirty="0"/>
              <a:t>- Any piece of text which is not relevant to the context of the data and the end-output can be specified as the noise. Ex : Stop words etc</a:t>
            </a:r>
            <a:r>
              <a:rPr lang="en-US" sz="1400" dirty="0" smtClean="0"/>
              <a:t>.</a:t>
            </a:r>
          </a:p>
          <a:p>
            <a:pPr marL="228600" indent="-228600">
              <a:buFont typeface="Roboto"/>
              <a:buAutoNum type="arabicPeriod"/>
            </a:pPr>
            <a:r>
              <a:rPr lang="en-US" sz="1400" b="1" dirty="0"/>
              <a:t>Lexicon Normalization </a:t>
            </a:r>
            <a:r>
              <a:rPr lang="en-US" sz="1400" dirty="0"/>
              <a:t>- Normalization is a pivotal step which converts the high dimensional features (N different features) to the low dimensional space (1 </a:t>
            </a:r>
            <a:r>
              <a:rPr lang="en-US" sz="1400" dirty="0" smtClean="0"/>
              <a:t>feature).</a:t>
            </a:r>
          </a:p>
          <a:p>
            <a:pPr lvl="0">
              <a:buNone/>
            </a:pPr>
            <a:r>
              <a:rPr lang="en-US" sz="1400" dirty="0" smtClean="0"/>
              <a:t>       a. </a:t>
            </a:r>
            <a:r>
              <a:rPr lang="en-US" sz="1400" b="1" dirty="0" smtClean="0"/>
              <a:t>Stemming</a:t>
            </a:r>
            <a:r>
              <a:rPr lang="en-US" sz="1400" dirty="0" smtClean="0"/>
              <a:t> - It is a rudimentary rule-based process of stripping the suffixes (“</a:t>
            </a:r>
            <a:r>
              <a:rPr lang="en-US" sz="1400" dirty="0" err="1" smtClean="0"/>
              <a:t>ing</a:t>
            </a:r>
            <a:r>
              <a:rPr lang="en-US" sz="1400" dirty="0" smtClean="0"/>
              <a:t>”, “</a:t>
            </a:r>
            <a:r>
              <a:rPr lang="en-US" sz="1400" dirty="0" err="1" smtClean="0"/>
              <a:t>ly</a:t>
            </a:r>
            <a:r>
              <a:rPr lang="en-US" sz="1400" dirty="0" smtClean="0"/>
              <a:t>”, “</a:t>
            </a:r>
            <a:r>
              <a:rPr lang="en-US" sz="1400" dirty="0" err="1" smtClean="0"/>
              <a:t>es</a:t>
            </a:r>
            <a:r>
              <a:rPr lang="en-US" sz="1400" dirty="0" smtClean="0"/>
              <a:t>”, “s” </a:t>
            </a:r>
            <a:r>
              <a:rPr lang="en-US" sz="1400" dirty="0" err="1" smtClean="0"/>
              <a:t>etc</a:t>
            </a:r>
            <a:r>
              <a:rPr lang="en-US" sz="1400" dirty="0" smtClean="0"/>
              <a:t>)  	             from a word.</a:t>
            </a:r>
          </a:p>
          <a:p>
            <a:pPr>
              <a:buNone/>
            </a:pPr>
            <a:r>
              <a:rPr lang="en-US" sz="1400" dirty="0" smtClean="0"/>
              <a:t>       b. </a:t>
            </a:r>
            <a:r>
              <a:rPr lang="en-US" sz="1400" b="1" dirty="0"/>
              <a:t>Lemmatization</a:t>
            </a:r>
            <a:r>
              <a:rPr lang="en-US" sz="1400" dirty="0"/>
              <a:t> - It is an organized &amp; step by step procedure of obtaining the root form of the </a:t>
            </a:r>
            <a:r>
              <a:rPr lang="en-US" sz="1400" dirty="0" smtClean="0"/>
              <a:t>word.</a:t>
            </a:r>
          </a:p>
          <a:p>
            <a:pPr lvl="0">
              <a:buNone/>
            </a:pPr>
            <a:r>
              <a:rPr lang="en-US" sz="1400" b="1" dirty="0" smtClean="0"/>
              <a:t>3.  Object Standardization </a:t>
            </a:r>
            <a:r>
              <a:rPr lang="en-US" sz="1400" dirty="0" smtClean="0"/>
              <a:t>– Example – Removing colloquial slangs from tweets  etc.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818</Words>
  <Application>Microsoft Office PowerPoint</Application>
  <PresentationFormat>On-screen Show (16:9)</PresentationFormat>
  <Paragraphs>124</Paragraphs>
  <Slides>21</Slides>
  <Notes>21</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Raleway</vt:lpstr>
      <vt:lpstr>Roboto</vt:lpstr>
      <vt:lpstr>Lato</vt:lpstr>
      <vt:lpstr>Arial</vt:lpstr>
      <vt:lpstr>Geometric</vt:lpstr>
      <vt:lpstr>Impact of News and Social Data on Financial Markets</vt:lpstr>
      <vt:lpstr>Problem Statement</vt:lpstr>
      <vt:lpstr>Efficient Market Hypothesis</vt:lpstr>
      <vt:lpstr>Types of Data</vt:lpstr>
      <vt:lpstr>Data Collection </vt:lpstr>
      <vt:lpstr>Data Collection Model</vt:lpstr>
      <vt:lpstr>Current Financial Parameter : DJIA</vt:lpstr>
      <vt:lpstr>  High Level  Flow Diagram</vt:lpstr>
      <vt:lpstr>Text Preprocessing</vt:lpstr>
      <vt:lpstr>Text to Features</vt:lpstr>
      <vt:lpstr>Sentiment Analysis</vt:lpstr>
      <vt:lpstr>Basic Implementation without Sentiment Analysis ( for general news headlines – Reddit Dataset) </vt:lpstr>
      <vt:lpstr>Future Plan of Action</vt:lpstr>
      <vt:lpstr>Thank You  </vt:lpstr>
      <vt:lpstr>High Level Flow Diagr</vt:lpstr>
      <vt:lpstr>Challenges deep-dive</vt:lpstr>
      <vt:lpstr>Solution</vt:lpstr>
      <vt:lpstr>Implementation</vt:lpstr>
      <vt:lpstr>PowerPoint Presentation</vt:lpstr>
      <vt:lpstr>The team</vt:lpstr>
      <vt:lpstr>Impact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News and Social Data on Financial Markets</dc:title>
  <cp:lastModifiedBy>HP</cp:lastModifiedBy>
  <cp:revision>7</cp:revision>
  <dcterms:modified xsi:type="dcterms:W3CDTF">2017-10-24T19:02:32Z</dcterms:modified>
</cp:coreProperties>
</file>