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oppins"/>
      <p:regular r:id="rId27"/>
      <p:bold r:id="rId28"/>
      <p:italic r:id="rId29"/>
      <p:boldItalic r:id="rId30"/>
    </p:embeddedFont>
    <p:embeddedFont>
      <p:font typeface="Source Code Pro"/>
      <p:regular r:id="rId31"/>
      <p:bold r:id="rId32"/>
      <p:italic r:id="rId33"/>
      <p:boldItalic r:id="rId34"/>
    </p:embeddedFont>
    <p:embeddedFont>
      <p:font typeface="PT Sans"/>
      <p:regular r:id="rId35"/>
      <p:bold r:id="rId36"/>
      <p:italic r:id="rId37"/>
      <p:boldItalic r:id="rId38"/>
    </p:embeddedFont>
    <p:embeddedFont>
      <p:font typeface="IBM Plex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AA1DDA-0942-45C9-AED1-EA8DD0DDBE21}">
  <a:tblStyle styleId="{A4AA1DDA-0942-45C9-AED1-EA8DD0DDBE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BMPlexMono-bold.fntdata"/><Relationship Id="rId20" Type="http://schemas.openxmlformats.org/officeDocument/2006/relationships/slide" Target="slides/slide15.xml"/><Relationship Id="rId42" Type="http://schemas.openxmlformats.org/officeDocument/2006/relationships/font" Target="fonts/IBMPlexMono-boldItalic.fntdata"/><Relationship Id="rId41" Type="http://schemas.openxmlformats.org/officeDocument/2006/relationships/font" Target="fonts/IBMPlex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Poppins-boldItalic.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35" Type="http://schemas.openxmlformats.org/officeDocument/2006/relationships/font" Target="fonts/PTSans-regular.fntdata"/><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37" Type="http://schemas.openxmlformats.org/officeDocument/2006/relationships/font" Target="fonts/PTSans-italic.fntdata"/><Relationship Id="rId14" Type="http://schemas.openxmlformats.org/officeDocument/2006/relationships/slide" Target="slides/slide9.xml"/><Relationship Id="rId36" Type="http://schemas.openxmlformats.org/officeDocument/2006/relationships/font" Target="fonts/PTSans-bold.fntdata"/><Relationship Id="rId17" Type="http://schemas.openxmlformats.org/officeDocument/2006/relationships/slide" Target="slides/slide12.xml"/><Relationship Id="rId39" Type="http://schemas.openxmlformats.org/officeDocument/2006/relationships/font" Target="fonts/IBMPlexMono-regular.fntdata"/><Relationship Id="rId16" Type="http://schemas.openxmlformats.org/officeDocument/2006/relationships/slide" Target="slides/slide11.xml"/><Relationship Id="rId38" Type="http://schemas.openxmlformats.org/officeDocument/2006/relationships/font" Target="fonts/PT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24e6b4d5c3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24e6b4d5c3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65c589df9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65c589df9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265c589df9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265c589df9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265c589df9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265c589df9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2affd6be6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2affd6be6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265c589df9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265c589df9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2afb5283c9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2afb5283c9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2afb5283c9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2afb5283c9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2afb5283c9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2afb5283c9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2afb5283c9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2afb5283c9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2afb5283c9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2afb5283c9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24ed99bf1a4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24ed99bf1a4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265c589d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265c589d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265c589df9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265c589df9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265c589df9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265c589df9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afb5283c9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afb5283c9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265c589df9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265c589df9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2affd6be6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2affd6be6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3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By Anshul Jaiswal</a:t>
            </a:r>
            <a:endParaRPr sz="2300"/>
          </a:p>
        </p:txBody>
      </p:sp>
      <p:sp>
        <p:nvSpPr>
          <p:cNvPr id="1426" name="Google Shape;1426;p3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Banking App</a:t>
            </a:r>
            <a:r>
              <a:rPr lang="en"/>
              <a:t> </a:t>
            </a:r>
            <a:endParaRPr/>
          </a:p>
          <a:p>
            <a:pPr indent="0" lvl="0" marL="0" rtl="0" algn="l">
              <a:spcBef>
                <a:spcPts val="0"/>
              </a:spcBef>
              <a:spcAft>
                <a:spcPts val="0"/>
              </a:spcAft>
              <a:buNone/>
            </a:pPr>
            <a:r>
              <a:rPr lang="en">
                <a:solidFill>
                  <a:schemeClr val="dk1"/>
                </a:solidFill>
              </a:rPr>
              <a:t>With JDBC</a:t>
            </a:r>
            <a:endParaRPr>
              <a:solidFill>
                <a:schemeClr val="dk1"/>
              </a:solidFill>
            </a:endParaRPr>
          </a:p>
        </p:txBody>
      </p:sp>
      <p:grpSp>
        <p:nvGrpSpPr>
          <p:cNvPr id="1427" name="Google Shape;1427;p32"/>
          <p:cNvGrpSpPr/>
          <p:nvPr/>
        </p:nvGrpSpPr>
        <p:grpSpPr>
          <a:xfrm>
            <a:off x="1096850" y="3242811"/>
            <a:ext cx="3936683" cy="134070"/>
            <a:chOff x="1096850" y="3242811"/>
            <a:chExt cx="3936683" cy="134070"/>
          </a:xfrm>
        </p:grpSpPr>
        <p:cxnSp>
          <p:nvCxnSpPr>
            <p:cNvPr id="1428" name="Google Shape;142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9" name="Google Shape;1429;p32"/>
            <p:cNvGrpSpPr/>
            <p:nvPr/>
          </p:nvGrpSpPr>
          <p:grpSpPr>
            <a:xfrm>
              <a:off x="4899464" y="3242811"/>
              <a:ext cx="134070" cy="134070"/>
              <a:chOff x="8382514" y="1084976"/>
              <a:chExt cx="265800" cy="265800"/>
            </a:xfrm>
          </p:grpSpPr>
          <p:sp>
            <p:nvSpPr>
              <p:cNvPr id="1430" name="Google Shape;143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32"/>
          <p:cNvGrpSpPr/>
          <p:nvPr/>
        </p:nvGrpSpPr>
        <p:grpSpPr>
          <a:xfrm>
            <a:off x="8017432" y="-313900"/>
            <a:ext cx="134070" cy="1891362"/>
            <a:chOff x="8017432" y="-313900"/>
            <a:chExt cx="134070" cy="1891362"/>
          </a:xfrm>
        </p:grpSpPr>
        <p:sp>
          <p:nvSpPr>
            <p:cNvPr id="1433" name="Google Shape;143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4" name="Google Shape;143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5" name="Google Shape;143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2"/>
          <p:cNvGrpSpPr/>
          <p:nvPr/>
        </p:nvGrpSpPr>
        <p:grpSpPr>
          <a:xfrm>
            <a:off x="6309526" y="957475"/>
            <a:ext cx="3504715" cy="5119205"/>
            <a:chOff x="6309526" y="836950"/>
            <a:chExt cx="3504715" cy="5119205"/>
          </a:xfrm>
        </p:grpSpPr>
        <p:sp>
          <p:nvSpPr>
            <p:cNvPr id="1437" name="Google Shape;143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32"/>
            <p:cNvGrpSpPr/>
            <p:nvPr/>
          </p:nvGrpSpPr>
          <p:grpSpPr>
            <a:xfrm>
              <a:off x="7728436" y="3524084"/>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2"/>
            <p:cNvGrpSpPr/>
            <p:nvPr/>
          </p:nvGrpSpPr>
          <p:grpSpPr>
            <a:xfrm>
              <a:off x="7344361" y="3150259"/>
              <a:ext cx="134004" cy="134004"/>
              <a:chOff x="8356813" y="1074288"/>
              <a:chExt cx="351900" cy="351900"/>
            </a:xfrm>
          </p:grpSpPr>
          <p:sp>
            <p:nvSpPr>
              <p:cNvPr id="1442" name="Google Shape;144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2"/>
            <p:cNvGrpSpPr/>
            <p:nvPr/>
          </p:nvGrpSpPr>
          <p:grpSpPr>
            <a:xfrm>
              <a:off x="8337811" y="2464059"/>
              <a:ext cx="134004" cy="134004"/>
              <a:chOff x="8356813" y="1074288"/>
              <a:chExt cx="351900" cy="351900"/>
            </a:xfrm>
          </p:grpSpPr>
          <p:sp>
            <p:nvSpPr>
              <p:cNvPr id="1445" name="Google Shape;144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41"/>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1535" name="Google Shape;1535;p41"/>
          <p:cNvSpPr txBox="1"/>
          <p:nvPr>
            <p:ph idx="6" type="subTitle"/>
          </p:nvPr>
        </p:nvSpPr>
        <p:spPr>
          <a:xfrm>
            <a:off x="6448975" y="1619275"/>
            <a:ext cx="21792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tnsnames.ora</a:t>
            </a:r>
            <a:endParaRPr/>
          </a:p>
        </p:txBody>
      </p:sp>
      <p:sp>
        <p:nvSpPr>
          <p:cNvPr id="1536" name="Google Shape;1536;p41"/>
          <p:cNvSpPr txBox="1"/>
          <p:nvPr>
            <p:ph idx="1" type="subTitle"/>
          </p:nvPr>
        </p:nvSpPr>
        <p:spPr>
          <a:xfrm>
            <a:off x="635450" y="2027700"/>
            <a:ext cx="2257500" cy="10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a:t>
            </a:r>
            <a:r>
              <a:rPr lang="en"/>
              <a:t> contains the Oracle JDBC driver classes for Java applications to connect to Oracle databases. Each version of the Oracle JDBC driver is typically associated with a specific Oracle Database release.</a:t>
            </a:r>
            <a:endParaRPr/>
          </a:p>
        </p:txBody>
      </p:sp>
      <p:sp>
        <p:nvSpPr>
          <p:cNvPr id="1537" name="Google Shape;1537;p41"/>
          <p:cNvSpPr txBox="1"/>
          <p:nvPr>
            <p:ph idx="2" type="subTitle"/>
          </p:nvPr>
        </p:nvSpPr>
        <p:spPr>
          <a:xfrm>
            <a:off x="3387074" y="1945375"/>
            <a:ext cx="2179200" cy="10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 i</a:t>
            </a:r>
            <a:r>
              <a:rPr lang="en"/>
              <a:t>s a class provided by the Oracle JDBC driver, and it serves as a bridge between Java applications and Oracle databases. It plays a crucial role in establishing a connection between a Java application and an Oracle database.</a:t>
            </a:r>
            <a:endParaRPr/>
          </a:p>
        </p:txBody>
      </p:sp>
      <p:sp>
        <p:nvSpPr>
          <p:cNvPr id="1538" name="Google Shape;1538;p41"/>
          <p:cNvSpPr txBox="1"/>
          <p:nvPr>
            <p:ph idx="3" type="subTitle"/>
          </p:nvPr>
        </p:nvSpPr>
        <p:spPr>
          <a:xfrm>
            <a:off x="6119975" y="1945375"/>
            <a:ext cx="2592900" cy="10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tnsnames.ora file is a configuration file used by Oracle Database clients to resolve Oracle Net Services connect identifiers to connect descriptors. In simpler terms, it is a file that helps Oracle clients find and connect to Oracle databases on a network.</a:t>
            </a:r>
            <a:endParaRPr/>
          </a:p>
        </p:txBody>
      </p:sp>
      <p:sp>
        <p:nvSpPr>
          <p:cNvPr id="1539" name="Google Shape;1539;p41"/>
          <p:cNvSpPr txBox="1"/>
          <p:nvPr>
            <p:ph idx="4" type="subTitle"/>
          </p:nvPr>
        </p:nvSpPr>
        <p:spPr>
          <a:xfrm>
            <a:off x="719975" y="1613525"/>
            <a:ext cx="1981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Ojdbc14.jar</a:t>
            </a:r>
            <a:endParaRPr/>
          </a:p>
        </p:txBody>
      </p:sp>
      <p:sp>
        <p:nvSpPr>
          <p:cNvPr id="1540" name="Google Shape;1540;p41"/>
          <p:cNvSpPr txBox="1"/>
          <p:nvPr>
            <p:ph idx="5" type="subTitle"/>
          </p:nvPr>
        </p:nvSpPr>
        <p:spPr>
          <a:xfrm>
            <a:off x="3584474" y="1619275"/>
            <a:ext cx="21126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OracleDriver</a:t>
            </a:r>
            <a:endParaRPr/>
          </a:p>
        </p:txBody>
      </p:sp>
      <p:grpSp>
        <p:nvGrpSpPr>
          <p:cNvPr id="1541" name="Google Shape;1541;p41"/>
          <p:cNvGrpSpPr/>
          <p:nvPr/>
        </p:nvGrpSpPr>
        <p:grpSpPr>
          <a:xfrm>
            <a:off x="1540285" y="1178063"/>
            <a:ext cx="341227" cy="302177"/>
            <a:chOff x="713167" y="740543"/>
            <a:chExt cx="476707" cy="422153"/>
          </a:xfrm>
        </p:grpSpPr>
        <p:sp>
          <p:nvSpPr>
            <p:cNvPr id="1542" name="Google Shape;1542;p41"/>
            <p:cNvSpPr/>
            <p:nvPr/>
          </p:nvSpPr>
          <p:spPr>
            <a:xfrm>
              <a:off x="713167" y="740543"/>
              <a:ext cx="476707" cy="422153"/>
            </a:xfrm>
            <a:custGeom>
              <a:rect b="b" l="l" r="r" t="t"/>
              <a:pathLst>
                <a:path extrusionOk="0" h="11143" w="12583">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1"/>
            <p:cNvSpPr/>
            <p:nvPr/>
          </p:nvSpPr>
          <p:spPr>
            <a:xfrm>
              <a:off x="756621" y="834914"/>
              <a:ext cx="37468" cy="13676"/>
            </a:xfrm>
            <a:custGeom>
              <a:rect b="b" l="l" r="r" t="t"/>
              <a:pathLst>
                <a:path extrusionOk="0" h="361" w="989">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1"/>
            <p:cNvSpPr/>
            <p:nvPr/>
          </p:nvSpPr>
          <p:spPr>
            <a:xfrm>
              <a:off x="756583" y="869617"/>
              <a:ext cx="37506" cy="13714"/>
            </a:xfrm>
            <a:custGeom>
              <a:rect b="b" l="l" r="r" t="t"/>
              <a:pathLst>
                <a:path extrusionOk="0" h="362" w="99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1"/>
            <p:cNvSpPr/>
            <p:nvPr/>
          </p:nvSpPr>
          <p:spPr>
            <a:xfrm>
              <a:off x="756583" y="904395"/>
              <a:ext cx="37506" cy="13676"/>
            </a:xfrm>
            <a:custGeom>
              <a:rect b="b" l="l" r="r" t="t"/>
              <a:pathLst>
                <a:path extrusionOk="0" h="361" w="99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1"/>
            <p:cNvSpPr/>
            <p:nvPr/>
          </p:nvSpPr>
          <p:spPr>
            <a:xfrm>
              <a:off x="756621" y="939136"/>
              <a:ext cx="37468" cy="13676"/>
            </a:xfrm>
            <a:custGeom>
              <a:rect b="b" l="l" r="r" t="t"/>
              <a:pathLst>
                <a:path extrusionOk="0" h="361" w="989">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1"/>
            <p:cNvSpPr/>
            <p:nvPr/>
          </p:nvSpPr>
          <p:spPr>
            <a:xfrm>
              <a:off x="756583" y="975164"/>
              <a:ext cx="37506" cy="13676"/>
            </a:xfrm>
            <a:custGeom>
              <a:rect b="b" l="l" r="r" t="t"/>
              <a:pathLst>
                <a:path extrusionOk="0" h="361" w="99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1"/>
            <p:cNvSpPr/>
            <p:nvPr/>
          </p:nvSpPr>
          <p:spPr>
            <a:xfrm>
              <a:off x="756621" y="1009905"/>
              <a:ext cx="37468" cy="13676"/>
            </a:xfrm>
            <a:custGeom>
              <a:rect b="b" l="l" r="r" t="t"/>
              <a:pathLst>
                <a:path extrusionOk="0" h="361" w="989">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1"/>
            <p:cNvSpPr/>
            <p:nvPr/>
          </p:nvSpPr>
          <p:spPr>
            <a:xfrm>
              <a:off x="756583" y="1044645"/>
              <a:ext cx="37506" cy="13714"/>
            </a:xfrm>
            <a:custGeom>
              <a:rect b="b" l="l" r="r" t="t"/>
              <a:pathLst>
                <a:path extrusionOk="0" h="362" w="99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1"/>
            <p:cNvSpPr/>
            <p:nvPr/>
          </p:nvSpPr>
          <p:spPr>
            <a:xfrm>
              <a:off x="756621" y="1079424"/>
              <a:ext cx="37468" cy="13676"/>
            </a:xfrm>
            <a:custGeom>
              <a:rect b="b" l="l" r="r" t="t"/>
              <a:pathLst>
                <a:path extrusionOk="0" h="361" w="989">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1"/>
            <p:cNvSpPr/>
            <p:nvPr/>
          </p:nvSpPr>
          <p:spPr>
            <a:xfrm>
              <a:off x="756621" y="1114202"/>
              <a:ext cx="37468" cy="13639"/>
            </a:xfrm>
            <a:custGeom>
              <a:rect b="b" l="l" r="r" t="t"/>
              <a:pathLst>
                <a:path extrusionOk="0" h="360" w="989">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1"/>
            <p:cNvSpPr/>
            <p:nvPr/>
          </p:nvSpPr>
          <p:spPr>
            <a:xfrm>
              <a:off x="931309" y="834497"/>
              <a:ext cx="43681" cy="84029"/>
            </a:xfrm>
            <a:custGeom>
              <a:rect b="b" l="l" r="r" t="t"/>
              <a:pathLst>
                <a:path extrusionOk="0" h="2218" w="1153">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1"/>
            <p:cNvSpPr/>
            <p:nvPr/>
          </p:nvSpPr>
          <p:spPr>
            <a:xfrm>
              <a:off x="985598" y="837869"/>
              <a:ext cx="34097" cy="77248"/>
            </a:xfrm>
            <a:custGeom>
              <a:rect b="b" l="l" r="r" t="t"/>
              <a:pathLst>
                <a:path extrusionOk="0" h="2039" w="90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1"/>
            <p:cNvSpPr/>
            <p:nvPr/>
          </p:nvSpPr>
          <p:spPr>
            <a:xfrm>
              <a:off x="886605" y="837869"/>
              <a:ext cx="34021" cy="77248"/>
            </a:xfrm>
            <a:custGeom>
              <a:rect b="b" l="l" r="r" t="t"/>
              <a:pathLst>
                <a:path extrusionOk="0" h="2039" w="898">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1"/>
            <p:cNvSpPr/>
            <p:nvPr/>
          </p:nvSpPr>
          <p:spPr>
            <a:xfrm>
              <a:off x="886643" y="939136"/>
              <a:ext cx="173097" cy="13676"/>
            </a:xfrm>
            <a:custGeom>
              <a:rect b="b" l="l" r="r" t="t"/>
              <a:pathLst>
                <a:path extrusionOk="0" h="361" w="4569">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1"/>
            <p:cNvSpPr/>
            <p:nvPr/>
          </p:nvSpPr>
          <p:spPr>
            <a:xfrm>
              <a:off x="887135" y="975126"/>
              <a:ext cx="44629" cy="13714"/>
            </a:xfrm>
            <a:custGeom>
              <a:rect b="b" l="l" r="r" t="t"/>
              <a:pathLst>
                <a:path extrusionOk="0" h="362" w="1178">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1"/>
            <p:cNvSpPr/>
            <p:nvPr/>
          </p:nvSpPr>
          <p:spPr>
            <a:xfrm>
              <a:off x="954608" y="975164"/>
              <a:ext cx="44591" cy="13676"/>
            </a:xfrm>
            <a:custGeom>
              <a:rect b="b" l="l" r="r" t="t"/>
              <a:pathLst>
                <a:path extrusionOk="0" h="361" w="1177">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1"/>
            <p:cNvSpPr/>
            <p:nvPr/>
          </p:nvSpPr>
          <p:spPr>
            <a:xfrm>
              <a:off x="999199" y="1009943"/>
              <a:ext cx="44553" cy="13676"/>
            </a:xfrm>
            <a:custGeom>
              <a:rect b="b" l="l" r="r" t="t"/>
              <a:pathLst>
                <a:path extrusionOk="0" h="361" w="1176">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1"/>
            <p:cNvSpPr/>
            <p:nvPr/>
          </p:nvSpPr>
          <p:spPr>
            <a:xfrm>
              <a:off x="999199" y="1079424"/>
              <a:ext cx="44553" cy="13676"/>
            </a:xfrm>
            <a:custGeom>
              <a:rect b="b" l="l" r="r" t="t"/>
              <a:pathLst>
                <a:path extrusionOk="0" h="361" w="1176">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1"/>
            <p:cNvSpPr/>
            <p:nvPr/>
          </p:nvSpPr>
          <p:spPr>
            <a:xfrm>
              <a:off x="887741" y="1114202"/>
              <a:ext cx="95432" cy="13639"/>
            </a:xfrm>
            <a:custGeom>
              <a:rect b="b" l="l" r="r" t="t"/>
              <a:pathLst>
                <a:path extrusionOk="0" h="360" w="2519">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1"/>
            <p:cNvSpPr/>
            <p:nvPr/>
          </p:nvSpPr>
          <p:spPr>
            <a:xfrm>
              <a:off x="887741" y="1009943"/>
              <a:ext cx="95394" cy="13676"/>
            </a:xfrm>
            <a:custGeom>
              <a:rect b="b" l="l" r="r" t="t"/>
              <a:pathLst>
                <a:path extrusionOk="0" h="361" w="2518">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1"/>
            <p:cNvSpPr/>
            <p:nvPr/>
          </p:nvSpPr>
          <p:spPr>
            <a:xfrm>
              <a:off x="1059777" y="1009943"/>
              <a:ext cx="95432" cy="13676"/>
            </a:xfrm>
            <a:custGeom>
              <a:rect b="b" l="l" r="r" t="t"/>
              <a:pathLst>
                <a:path extrusionOk="0" h="361" w="2519">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1"/>
            <p:cNvSpPr/>
            <p:nvPr/>
          </p:nvSpPr>
          <p:spPr>
            <a:xfrm>
              <a:off x="886984" y="1044645"/>
              <a:ext cx="32695" cy="13714"/>
            </a:xfrm>
            <a:custGeom>
              <a:rect b="b" l="l" r="r" t="t"/>
              <a:pathLst>
                <a:path extrusionOk="0" h="362" w="863">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1"/>
            <p:cNvSpPr/>
            <p:nvPr/>
          </p:nvSpPr>
          <p:spPr>
            <a:xfrm>
              <a:off x="935325" y="1044645"/>
              <a:ext cx="161996" cy="13714"/>
            </a:xfrm>
            <a:custGeom>
              <a:rect b="b" l="l" r="r" t="t"/>
              <a:pathLst>
                <a:path extrusionOk="0" h="362" w="4276">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1"/>
            <p:cNvSpPr/>
            <p:nvPr/>
          </p:nvSpPr>
          <p:spPr>
            <a:xfrm>
              <a:off x="887741" y="1079424"/>
              <a:ext cx="95394" cy="13676"/>
            </a:xfrm>
            <a:custGeom>
              <a:rect b="b" l="l" r="r" t="t"/>
              <a:pathLst>
                <a:path extrusionOk="0" h="361" w="2518">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41"/>
          <p:cNvGrpSpPr/>
          <p:nvPr/>
        </p:nvGrpSpPr>
        <p:grpSpPr>
          <a:xfrm>
            <a:off x="4401169" y="1183704"/>
            <a:ext cx="341661" cy="290896"/>
            <a:chOff x="2335403" y="748460"/>
            <a:chExt cx="477313" cy="406392"/>
          </a:xfrm>
        </p:grpSpPr>
        <p:sp>
          <p:nvSpPr>
            <p:cNvPr id="1567" name="Google Shape;1567;p41"/>
            <p:cNvSpPr/>
            <p:nvPr/>
          </p:nvSpPr>
          <p:spPr>
            <a:xfrm>
              <a:off x="2419697" y="928793"/>
              <a:ext cx="35044" cy="13676"/>
            </a:xfrm>
            <a:custGeom>
              <a:rect b="b" l="l" r="r" t="t"/>
              <a:pathLst>
                <a:path extrusionOk="0" h="361" w="925">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1"/>
            <p:cNvSpPr/>
            <p:nvPr/>
          </p:nvSpPr>
          <p:spPr>
            <a:xfrm>
              <a:off x="2466106" y="928793"/>
              <a:ext cx="51713" cy="13676"/>
            </a:xfrm>
            <a:custGeom>
              <a:rect b="b" l="l" r="r" t="t"/>
              <a:pathLst>
                <a:path extrusionOk="0" h="361" w="1365">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1"/>
            <p:cNvSpPr/>
            <p:nvPr/>
          </p:nvSpPr>
          <p:spPr>
            <a:xfrm>
              <a:off x="2420152" y="900266"/>
              <a:ext cx="80354" cy="13676"/>
            </a:xfrm>
            <a:custGeom>
              <a:rect b="b" l="l" r="r" t="t"/>
              <a:pathLst>
                <a:path extrusionOk="0" h="361" w="2121">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1"/>
            <p:cNvSpPr/>
            <p:nvPr/>
          </p:nvSpPr>
          <p:spPr>
            <a:xfrm>
              <a:off x="2419659" y="871700"/>
              <a:ext cx="35044" cy="13676"/>
            </a:xfrm>
            <a:custGeom>
              <a:rect b="b" l="l" r="r" t="t"/>
              <a:pathLst>
                <a:path extrusionOk="0" h="361" w="925">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1"/>
            <p:cNvSpPr/>
            <p:nvPr/>
          </p:nvSpPr>
          <p:spPr>
            <a:xfrm>
              <a:off x="2466485" y="871700"/>
              <a:ext cx="84597" cy="13676"/>
            </a:xfrm>
            <a:custGeom>
              <a:rect b="b" l="l" r="r" t="t"/>
              <a:pathLst>
                <a:path extrusionOk="0" h="361" w="2233">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1"/>
            <p:cNvSpPr/>
            <p:nvPr/>
          </p:nvSpPr>
          <p:spPr>
            <a:xfrm>
              <a:off x="2428714" y="978953"/>
              <a:ext cx="61828" cy="72171"/>
            </a:xfrm>
            <a:custGeom>
              <a:rect b="b" l="l" r="r" t="t"/>
              <a:pathLst>
                <a:path extrusionOk="0" h="1905" w="1632">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1"/>
            <p:cNvSpPr/>
            <p:nvPr/>
          </p:nvSpPr>
          <p:spPr>
            <a:xfrm>
              <a:off x="2492701" y="998388"/>
              <a:ext cx="48265" cy="52660"/>
            </a:xfrm>
            <a:custGeom>
              <a:rect b="b" l="l" r="r" t="t"/>
              <a:pathLst>
                <a:path extrusionOk="0" h="1390" w="1274">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1"/>
            <p:cNvSpPr/>
            <p:nvPr/>
          </p:nvSpPr>
          <p:spPr>
            <a:xfrm>
              <a:off x="2597264" y="977437"/>
              <a:ext cx="36635" cy="75164"/>
            </a:xfrm>
            <a:custGeom>
              <a:rect b="b" l="l" r="r" t="t"/>
              <a:pathLst>
                <a:path extrusionOk="0" h="1984" w="967">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1"/>
            <p:cNvSpPr/>
            <p:nvPr/>
          </p:nvSpPr>
          <p:spPr>
            <a:xfrm>
              <a:off x="2692507" y="977513"/>
              <a:ext cx="36673" cy="75126"/>
            </a:xfrm>
            <a:custGeom>
              <a:rect b="b" l="l" r="r" t="t"/>
              <a:pathLst>
                <a:path extrusionOk="0" h="1983" w="968">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1"/>
            <p:cNvSpPr/>
            <p:nvPr/>
          </p:nvSpPr>
          <p:spPr>
            <a:xfrm>
              <a:off x="2643749" y="978536"/>
              <a:ext cx="39249" cy="72891"/>
            </a:xfrm>
            <a:custGeom>
              <a:rect b="b" l="l" r="r" t="t"/>
              <a:pathLst>
                <a:path extrusionOk="0" h="1924" w="1036">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1"/>
            <p:cNvSpPr/>
            <p:nvPr/>
          </p:nvSpPr>
          <p:spPr>
            <a:xfrm>
              <a:off x="2335403" y="748460"/>
              <a:ext cx="477313" cy="406392"/>
            </a:xfrm>
            <a:custGeom>
              <a:rect b="b" l="l" r="r" t="t"/>
              <a:pathLst>
                <a:path extrusionOk="0" h="10727" w="12599">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1"/>
            <p:cNvSpPr/>
            <p:nvPr/>
          </p:nvSpPr>
          <p:spPr>
            <a:xfrm>
              <a:off x="2716147" y="788278"/>
              <a:ext cx="60540" cy="53418"/>
            </a:xfrm>
            <a:custGeom>
              <a:rect b="b" l="l" r="r" t="t"/>
              <a:pathLst>
                <a:path extrusionOk="0" h="1410" w="1598">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9" name="Google Shape;1579;p41"/>
          <p:cNvGrpSpPr/>
          <p:nvPr/>
        </p:nvGrpSpPr>
        <p:grpSpPr>
          <a:xfrm>
            <a:off x="7368416" y="1158565"/>
            <a:ext cx="340332" cy="341173"/>
            <a:chOff x="1558836" y="713303"/>
            <a:chExt cx="475457" cy="476631"/>
          </a:xfrm>
        </p:grpSpPr>
        <p:sp>
          <p:nvSpPr>
            <p:cNvPr id="1580" name="Google Shape;1580;p41"/>
            <p:cNvSpPr/>
            <p:nvPr/>
          </p:nvSpPr>
          <p:spPr>
            <a:xfrm>
              <a:off x="1611458" y="819874"/>
              <a:ext cx="39855" cy="85128"/>
            </a:xfrm>
            <a:custGeom>
              <a:rect b="b" l="l" r="r" t="t"/>
              <a:pathLst>
                <a:path extrusionOk="0" h="2247" w="1052">
                  <a:moveTo>
                    <a:pt x="865" y="0"/>
                  </a:moveTo>
                  <a:cubicBezTo>
                    <a:pt x="526" y="0"/>
                    <a:pt x="252" y="246"/>
                    <a:pt x="252" y="548"/>
                  </a:cubicBezTo>
                  <a:lnTo>
                    <a:pt x="252" y="824"/>
                  </a:lnTo>
                  <a:cubicBezTo>
                    <a:pt x="235" y="902"/>
                    <a:pt x="199" y="931"/>
                    <a:pt x="147" y="951"/>
                  </a:cubicBezTo>
                  <a:cubicBezTo>
                    <a:pt x="86" y="973"/>
                    <a:pt x="37" y="1020"/>
                    <a:pt x="22" y="1082"/>
                  </a:cubicBezTo>
                  <a:cubicBezTo>
                    <a:pt x="0" y="1174"/>
                    <a:pt x="54" y="1266"/>
                    <a:pt x="139" y="1294"/>
                  </a:cubicBezTo>
                  <a:cubicBezTo>
                    <a:pt x="195" y="1314"/>
                    <a:pt x="232" y="1341"/>
                    <a:pt x="251" y="1424"/>
                  </a:cubicBezTo>
                  <a:lnTo>
                    <a:pt x="251" y="1700"/>
                  </a:lnTo>
                  <a:cubicBezTo>
                    <a:pt x="251" y="1999"/>
                    <a:pt x="520" y="2242"/>
                    <a:pt x="854" y="2247"/>
                  </a:cubicBezTo>
                  <a:cubicBezTo>
                    <a:pt x="855" y="2247"/>
                    <a:pt x="855" y="2247"/>
                    <a:pt x="856" y="2247"/>
                  </a:cubicBezTo>
                  <a:cubicBezTo>
                    <a:pt x="951" y="2247"/>
                    <a:pt x="1038" y="2176"/>
                    <a:pt x="1044" y="2078"/>
                  </a:cubicBezTo>
                  <a:cubicBezTo>
                    <a:pt x="1052" y="1974"/>
                    <a:pt x="969" y="1886"/>
                    <a:pt x="865" y="1886"/>
                  </a:cubicBezTo>
                  <a:cubicBezTo>
                    <a:pt x="728" y="1886"/>
                    <a:pt x="612" y="1801"/>
                    <a:pt x="612" y="1698"/>
                  </a:cubicBezTo>
                  <a:lnTo>
                    <a:pt x="612" y="1405"/>
                  </a:lnTo>
                  <a:cubicBezTo>
                    <a:pt x="612" y="1394"/>
                    <a:pt x="610" y="1384"/>
                    <a:pt x="609" y="1376"/>
                  </a:cubicBezTo>
                  <a:cubicBezTo>
                    <a:pt x="589" y="1268"/>
                    <a:pt x="551" y="1187"/>
                    <a:pt x="502" y="1124"/>
                  </a:cubicBezTo>
                  <a:cubicBezTo>
                    <a:pt x="550" y="1061"/>
                    <a:pt x="589" y="980"/>
                    <a:pt x="608" y="874"/>
                  </a:cubicBezTo>
                  <a:cubicBezTo>
                    <a:pt x="610" y="863"/>
                    <a:pt x="612" y="853"/>
                    <a:pt x="612" y="842"/>
                  </a:cubicBezTo>
                  <a:lnTo>
                    <a:pt x="612" y="549"/>
                  </a:lnTo>
                  <a:cubicBezTo>
                    <a:pt x="612" y="449"/>
                    <a:pt x="727" y="363"/>
                    <a:pt x="863" y="362"/>
                  </a:cubicBezTo>
                  <a:cubicBezTo>
                    <a:pt x="956" y="361"/>
                    <a:pt x="1039" y="287"/>
                    <a:pt x="1044" y="192"/>
                  </a:cubicBezTo>
                  <a:cubicBezTo>
                    <a:pt x="1052" y="87"/>
                    <a:pt x="968" y="0"/>
                    <a:pt x="8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1"/>
            <p:cNvSpPr/>
            <p:nvPr/>
          </p:nvSpPr>
          <p:spPr>
            <a:xfrm>
              <a:off x="1874873" y="849235"/>
              <a:ext cx="39817" cy="85165"/>
            </a:xfrm>
            <a:custGeom>
              <a:rect b="b" l="l" r="r" t="t"/>
              <a:pathLst>
                <a:path extrusionOk="0" h="2248" w="1051">
                  <a:moveTo>
                    <a:pt x="186" y="0"/>
                  </a:moveTo>
                  <a:cubicBezTo>
                    <a:pt x="82" y="0"/>
                    <a:pt x="1" y="87"/>
                    <a:pt x="7" y="192"/>
                  </a:cubicBezTo>
                  <a:cubicBezTo>
                    <a:pt x="12" y="286"/>
                    <a:pt x="95" y="361"/>
                    <a:pt x="189" y="362"/>
                  </a:cubicBezTo>
                  <a:cubicBezTo>
                    <a:pt x="325" y="363"/>
                    <a:pt x="440" y="449"/>
                    <a:pt x="440" y="549"/>
                  </a:cubicBezTo>
                  <a:lnTo>
                    <a:pt x="440" y="842"/>
                  </a:lnTo>
                  <a:cubicBezTo>
                    <a:pt x="440" y="853"/>
                    <a:pt x="442" y="863"/>
                    <a:pt x="443" y="874"/>
                  </a:cubicBezTo>
                  <a:cubicBezTo>
                    <a:pt x="462" y="981"/>
                    <a:pt x="501" y="1062"/>
                    <a:pt x="550" y="1125"/>
                  </a:cubicBezTo>
                  <a:cubicBezTo>
                    <a:pt x="501" y="1188"/>
                    <a:pt x="462" y="1269"/>
                    <a:pt x="443" y="1377"/>
                  </a:cubicBezTo>
                  <a:cubicBezTo>
                    <a:pt x="442" y="1387"/>
                    <a:pt x="440" y="1398"/>
                    <a:pt x="440" y="1408"/>
                  </a:cubicBezTo>
                  <a:lnTo>
                    <a:pt x="440" y="1701"/>
                  </a:lnTo>
                  <a:cubicBezTo>
                    <a:pt x="440" y="1802"/>
                    <a:pt x="325" y="1887"/>
                    <a:pt x="189" y="1888"/>
                  </a:cubicBezTo>
                  <a:cubicBezTo>
                    <a:pt x="95" y="1890"/>
                    <a:pt x="12" y="1963"/>
                    <a:pt x="7" y="2058"/>
                  </a:cubicBezTo>
                  <a:cubicBezTo>
                    <a:pt x="2" y="2163"/>
                    <a:pt x="84" y="2248"/>
                    <a:pt x="186" y="2248"/>
                  </a:cubicBezTo>
                  <a:cubicBezTo>
                    <a:pt x="525" y="2248"/>
                    <a:pt x="800" y="2002"/>
                    <a:pt x="800" y="1701"/>
                  </a:cubicBezTo>
                  <a:lnTo>
                    <a:pt x="800" y="1425"/>
                  </a:lnTo>
                  <a:cubicBezTo>
                    <a:pt x="818" y="1346"/>
                    <a:pt x="852" y="1317"/>
                    <a:pt x="904" y="1298"/>
                  </a:cubicBezTo>
                  <a:cubicBezTo>
                    <a:pt x="965" y="1275"/>
                    <a:pt x="1014" y="1228"/>
                    <a:pt x="1029" y="1167"/>
                  </a:cubicBezTo>
                  <a:cubicBezTo>
                    <a:pt x="1050" y="1074"/>
                    <a:pt x="998" y="984"/>
                    <a:pt x="912" y="955"/>
                  </a:cubicBezTo>
                  <a:cubicBezTo>
                    <a:pt x="855" y="935"/>
                    <a:pt x="819" y="907"/>
                    <a:pt x="800" y="825"/>
                  </a:cubicBezTo>
                  <a:lnTo>
                    <a:pt x="800" y="549"/>
                  </a:lnTo>
                  <a:cubicBezTo>
                    <a:pt x="800" y="247"/>
                    <a:pt x="525" y="0"/>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1"/>
            <p:cNvSpPr/>
            <p:nvPr/>
          </p:nvSpPr>
          <p:spPr>
            <a:xfrm>
              <a:off x="1673476" y="818813"/>
              <a:ext cx="36067" cy="13639"/>
            </a:xfrm>
            <a:custGeom>
              <a:rect b="b" l="l" r="r" t="t"/>
              <a:pathLst>
                <a:path extrusionOk="0" h="360" w="952">
                  <a:moveTo>
                    <a:pt x="198" y="0"/>
                  </a:moveTo>
                  <a:cubicBezTo>
                    <a:pt x="103" y="0"/>
                    <a:pt x="18" y="69"/>
                    <a:pt x="10" y="163"/>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1"/>
            <p:cNvSpPr/>
            <p:nvPr/>
          </p:nvSpPr>
          <p:spPr>
            <a:xfrm>
              <a:off x="1674348" y="966489"/>
              <a:ext cx="113011" cy="13676"/>
            </a:xfrm>
            <a:custGeom>
              <a:rect b="b" l="l" r="r" t="t"/>
              <a:pathLst>
                <a:path extrusionOk="0" h="361" w="2983">
                  <a:moveTo>
                    <a:pt x="198" y="0"/>
                  </a:moveTo>
                  <a:cubicBezTo>
                    <a:pt x="102" y="0"/>
                    <a:pt x="17" y="69"/>
                    <a:pt x="10" y="164"/>
                  </a:cubicBezTo>
                  <a:cubicBezTo>
                    <a:pt x="0" y="271"/>
                    <a:pt x="84" y="361"/>
                    <a:pt x="189" y="361"/>
                  </a:cubicBezTo>
                  <a:lnTo>
                    <a:pt x="2785" y="361"/>
                  </a:lnTo>
                  <a:cubicBezTo>
                    <a:pt x="2881" y="361"/>
                    <a:pt x="2965" y="291"/>
                    <a:pt x="2974" y="197"/>
                  </a:cubicBezTo>
                  <a:cubicBezTo>
                    <a:pt x="2982" y="89"/>
                    <a:pt x="2898" y="0"/>
                    <a:pt x="27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1"/>
            <p:cNvSpPr/>
            <p:nvPr/>
          </p:nvSpPr>
          <p:spPr>
            <a:xfrm>
              <a:off x="1673476" y="878368"/>
              <a:ext cx="36067" cy="13639"/>
            </a:xfrm>
            <a:custGeom>
              <a:rect b="b" l="l" r="r" t="t"/>
              <a:pathLst>
                <a:path extrusionOk="0" h="360" w="952">
                  <a:moveTo>
                    <a:pt x="198" y="0"/>
                  </a:moveTo>
                  <a:cubicBezTo>
                    <a:pt x="103" y="0"/>
                    <a:pt x="18" y="69"/>
                    <a:pt x="10" y="164"/>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1"/>
            <p:cNvSpPr/>
            <p:nvPr/>
          </p:nvSpPr>
          <p:spPr>
            <a:xfrm>
              <a:off x="1673476" y="906933"/>
              <a:ext cx="36067" cy="13676"/>
            </a:xfrm>
            <a:custGeom>
              <a:rect b="b" l="l" r="r" t="t"/>
              <a:pathLst>
                <a:path extrusionOk="0" h="361" w="952">
                  <a:moveTo>
                    <a:pt x="198" y="0"/>
                  </a:moveTo>
                  <a:cubicBezTo>
                    <a:pt x="103" y="0"/>
                    <a:pt x="18" y="69"/>
                    <a:pt x="10" y="164"/>
                  </a:cubicBezTo>
                  <a:cubicBezTo>
                    <a:pt x="0" y="269"/>
                    <a:pt x="85" y="361"/>
                    <a:pt x="190" y="361"/>
                  </a:cubicBezTo>
                  <a:lnTo>
                    <a:pt x="753" y="361"/>
                  </a:lnTo>
                  <a:cubicBezTo>
                    <a:pt x="850" y="361"/>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1"/>
            <p:cNvSpPr/>
            <p:nvPr/>
          </p:nvSpPr>
          <p:spPr>
            <a:xfrm>
              <a:off x="1771901" y="936673"/>
              <a:ext cx="25156" cy="13714"/>
            </a:xfrm>
            <a:custGeom>
              <a:rect b="b" l="l" r="r" t="t"/>
              <a:pathLst>
                <a:path extrusionOk="0" h="362" w="664">
                  <a:moveTo>
                    <a:pt x="189" y="1"/>
                  </a:moveTo>
                  <a:cubicBezTo>
                    <a:pt x="85" y="1"/>
                    <a:pt x="1" y="90"/>
                    <a:pt x="9" y="197"/>
                  </a:cubicBezTo>
                  <a:cubicBezTo>
                    <a:pt x="17" y="291"/>
                    <a:pt x="103" y="361"/>
                    <a:pt x="198" y="361"/>
                  </a:cubicBezTo>
                  <a:lnTo>
                    <a:pt x="467" y="361"/>
                  </a:lnTo>
                  <a:cubicBezTo>
                    <a:pt x="562" y="361"/>
                    <a:pt x="647" y="291"/>
                    <a:pt x="655" y="197"/>
                  </a:cubicBezTo>
                  <a:cubicBezTo>
                    <a:pt x="664" y="90"/>
                    <a:pt x="580" y="1"/>
                    <a:pt x="4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1"/>
            <p:cNvSpPr/>
            <p:nvPr/>
          </p:nvSpPr>
          <p:spPr>
            <a:xfrm>
              <a:off x="1673931" y="936673"/>
              <a:ext cx="78801" cy="13714"/>
            </a:xfrm>
            <a:custGeom>
              <a:rect b="b" l="l" r="r" t="t"/>
              <a:pathLst>
                <a:path extrusionOk="0" h="362" w="2080">
                  <a:moveTo>
                    <a:pt x="199" y="1"/>
                  </a:moveTo>
                  <a:cubicBezTo>
                    <a:pt x="102" y="1"/>
                    <a:pt x="18" y="70"/>
                    <a:pt x="10" y="164"/>
                  </a:cubicBezTo>
                  <a:cubicBezTo>
                    <a:pt x="1" y="272"/>
                    <a:pt x="85" y="361"/>
                    <a:pt x="189" y="361"/>
                  </a:cubicBezTo>
                  <a:lnTo>
                    <a:pt x="1882" y="361"/>
                  </a:lnTo>
                  <a:cubicBezTo>
                    <a:pt x="1977" y="361"/>
                    <a:pt x="2063" y="291"/>
                    <a:pt x="2070" y="197"/>
                  </a:cubicBezTo>
                  <a:cubicBezTo>
                    <a:pt x="2080" y="90"/>
                    <a:pt x="1996" y="1"/>
                    <a:pt x="1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1"/>
            <p:cNvSpPr/>
            <p:nvPr/>
          </p:nvSpPr>
          <p:spPr>
            <a:xfrm>
              <a:off x="1728447" y="878368"/>
              <a:ext cx="36029" cy="13639"/>
            </a:xfrm>
            <a:custGeom>
              <a:rect b="b" l="l" r="r" t="t"/>
              <a:pathLst>
                <a:path extrusionOk="0" h="360" w="951">
                  <a:moveTo>
                    <a:pt x="189" y="0"/>
                  </a:moveTo>
                  <a:cubicBezTo>
                    <a:pt x="85" y="0"/>
                    <a:pt x="1" y="89"/>
                    <a:pt x="9" y="196"/>
                  </a:cubicBezTo>
                  <a:cubicBezTo>
                    <a:pt x="18" y="290"/>
                    <a:pt x="104" y="359"/>
                    <a:pt x="198" y="359"/>
                  </a:cubicBezTo>
                  <a:lnTo>
                    <a:pt x="753" y="359"/>
                  </a:lnTo>
                  <a:cubicBezTo>
                    <a:pt x="849" y="359"/>
                    <a:pt x="934" y="290"/>
                    <a:pt x="941" y="196"/>
                  </a:cubicBezTo>
                  <a:cubicBezTo>
                    <a:pt x="951" y="89"/>
                    <a:pt x="867"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1"/>
            <p:cNvSpPr/>
            <p:nvPr/>
          </p:nvSpPr>
          <p:spPr>
            <a:xfrm>
              <a:off x="1778152" y="878330"/>
              <a:ext cx="75429" cy="13639"/>
            </a:xfrm>
            <a:custGeom>
              <a:rect b="b" l="l" r="r" t="t"/>
              <a:pathLst>
                <a:path extrusionOk="0" h="360" w="1991">
                  <a:moveTo>
                    <a:pt x="198" y="0"/>
                  </a:moveTo>
                  <a:cubicBezTo>
                    <a:pt x="102" y="0"/>
                    <a:pt x="17" y="69"/>
                    <a:pt x="10" y="163"/>
                  </a:cubicBezTo>
                  <a:cubicBezTo>
                    <a:pt x="0" y="270"/>
                    <a:pt x="84" y="359"/>
                    <a:pt x="189" y="359"/>
                  </a:cubicBezTo>
                  <a:lnTo>
                    <a:pt x="1809" y="359"/>
                  </a:lnTo>
                  <a:cubicBezTo>
                    <a:pt x="1810" y="359"/>
                    <a:pt x="1810" y="359"/>
                    <a:pt x="1811" y="359"/>
                  </a:cubicBezTo>
                  <a:cubicBezTo>
                    <a:pt x="1911" y="359"/>
                    <a:pt x="1990" y="279"/>
                    <a:pt x="1990" y="180"/>
                  </a:cubicBezTo>
                  <a:cubicBezTo>
                    <a:pt x="1990" y="81"/>
                    <a:pt x="1909" y="0"/>
                    <a:pt x="18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1"/>
            <p:cNvSpPr/>
            <p:nvPr/>
          </p:nvSpPr>
          <p:spPr>
            <a:xfrm>
              <a:off x="1729773" y="818699"/>
              <a:ext cx="164383" cy="13714"/>
            </a:xfrm>
            <a:custGeom>
              <a:rect b="b" l="l" r="r" t="t"/>
              <a:pathLst>
                <a:path extrusionOk="0" h="362" w="4339">
                  <a:moveTo>
                    <a:pt x="198" y="1"/>
                  </a:moveTo>
                  <a:cubicBezTo>
                    <a:pt x="103" y="1"/>
                    <a:pt x="18" y="71"/>
                    <a:pt x="10" y="165"/>
                  </a:cubicBezTo>
                  <a:cubicBezTo>
                    <a:pt x="0" y="272"/>
                    <a:pt x="84" y="361"/>
                    <a:pt x="189" y="361"/>
                  </a:cubicBezTo>
                  <a:lnTo>
                    <a:pt x="4137" y="361"/>
                  </a:lnTo>
                  <a:cubicBezTo>
                    <a:pt x="4234" y="361"/>
                    <a:pt x="4319" y="292"/>
                    <a:pt x="4326" y="198"/>
                  </a:cubicBezTo>
                  <a:cubicBezTo>
                    <a:pt x="4339" y="92"/>
                    <a:pt x="4255" y="1"/>
                    <a:pt x="4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1"/>
            <p:cNvSpPr/>
            <p:nvPr/>
          </p:nvSpPr>
          <p:spPr>
            <a:xfrm>
              <a:off x="1673097" y="848553"/>
              <a:ext cx="182000" cy="13639"/>
            </a:xfrm>
            <a:custGeom>
              <a:rect b="b" l="l" r="r" t="t"/>
              <a:pathLst>
                <a:path extrusionOk="0" h="360" w="4804">
                  <a:moveTo>
                    <a:pt x="199" y="1"/>
                  </a:moveTo>
                  <a:cubicBezTo>
                    <a:pt x="103" y="1"/>
                    <a:pt x="19" y="70"/>
                    <a:pt x="9" y="164"/>
                  </a:cubicBezTo>
                  <a:cubicBezTo>
                    <a:pt x="1" y="271"/>
                    <a:pt x="87" y="360"/>
                    <a:pt x="193" y="360"/>
                  </a:cubicBezTo>
                  <a:lnTo>
                    <a:pt x="4595" y="360"/>
                  </a:lnTo>
                  <a:cubicBezTo>
                    <a:pt x="4681" y="360"/>
                    <a:pt x="4763" y="302"/>
                    <a:pt x="4780" y="216"/>
                  </a:cubicBezTo>
                  <a:cubicBezTo>
                    <a:pt x="4804" y="101"/>
                    <a:pt x="4713" y="1"/>
                    <a:pt x="46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1"/>
            <p:cNvSpPr/>
            <p:nvPr/>
          </p:nvSpPr>
          <p:spPr>
            <a:xfrm>
              <a:off x="1558836" y="713303"/>
              <a:ext cx="475457" cy="476631"/>
            </a:xfrm>
            <a:custGeom>
              <a:rect b="b" l="l" r="r" t="t"/>
              <a:pathLst>
                <a:path extrusionOk="0" h="12581" w="12550">
                  <a:moveTo>
                    <a:pt x="10487" y="358"/>
                  </a:moveTo>
                  <a:cubicBezTo>
                    <a:pt x="10595" y="358"/>
                    <a:pt x="10684" y="446"/>
                    <a:pt x="10684" y="556"/>
                  </a:cubicBezTo>
                  <a:lnTo>
                    <a:pt x="10684" y="1374"/>
                  </a:lnTo>
                  <a:lnTo>
                    <a:pt x="363" y="1374"/>
                  </a:lnTo>
                  <a:lnTo>
                    <a:pt x="363" y="556"/>
                  </a:lnTo>
                  <a:cubicBezTo>
                    <a:pt x="363" y="447"/>
                    <a:pt x="451" y="358"/>
                    <a:pt x="561" y="358"/>
                  </a:cubicBezTo>
                  <a:close/>
                  <a:moveTo>
                    <a:pt x="11338" y="6826"/>
                  </a:moveTo>
                  <a:lnTo>
                    <a:pt x="11956" y="7535"/>
                  </a:lnTo>
                  <a:lnTo>
                    <a:pt x="11338" y="7535"/>
                  </a:lnTo>
                  <a:lnTo>
                    <a:pt x="11338" y="6826"/>
                  </a:lnTo>
                  <a:close/>
                  <a:moveTo>
                    <a:pt x="192" y="0"/>
                  </a:moveTo>
                  <a:cubicBezTo>
                    <a:pt x="86" y="0"/>
                    <a:pt x="2" y="86"/>
                    <a:pt x="2" y="191"/>
                  </a:cubicBezTo>
                  <a:lnTo>
                    <a:pt x="2" y="7202"/>
                  </a:lnTo>
                  <a:cubicBezTo>
                    <a:pt x="2" y="7220"/>
                    <a:pt x="9" y="7237"/>
                    <a:pt x="22" y="7249"/>
                  </a:cubicBezTo>
                  <a:cubicBezTo>
                    <a:pt x="75" y="7301"/>
                    <a:pt x="131" y="7323"/>
                    <a:pt x="183" y="7323"/>
                  </a:cubicBezTo>
                  <a:cubicBezTo>
                    <a:pt x="282" y="7323"/>
                    <a:pt x="363" y="7241"/>
                    <a:pt x="363" y="7139"/>
                  </a:cubicBezTo>
                  <a:lnTo>
                    <a:pt x="363" y="1736"/>
                  </a:lnTo>
                  <a:lnTo>
                    <a:pt x="10683" y="1736"/>
                  </a:lnTo>
                  <a:lnTo>
                    <a:pt x="10683" y="6160"/>
                  </a:lnTo>
                  <a:lnTo>
                    <a:pt x="9249" y="6160"/>
                  </a:lnTo>
                  <a:cubicBezTo>
                    <a:pt x="9152" y="6160"/>
                    <a:pt x="9067" y="6229"/>
                    <a:pt x="9060" y="6323"/>
                  </a:cubicBezTo>
                  <a:cubicBezTo>
                    <a:pt x="9051" y="6431"/>
                    <a:pt x="9134" y="6520"/>
                    <a:pt x="9239" y="6520"/>
                  </a:cubicBezTo>
                  <a:lnTo>
                    <a:pt x="10978" y="6520"/>
                  </a:lnTo>
                  <a:lnTo>
                    <a:pt x="10978" y="7713"/>
                  </a:lnTo>
                  <a:cubicBezTo>
                    <a:pt x="10978" y="7814"/>
                    <a:pt x="11060" y="7897"/>
                    <a:pt x="11162" y="7897"/>
                  </a:cubicBezTo>
                  <a:lnTo>
                    <a:pt x="12190" y="7897"/>
                  </a:lnTo>
                  <a:lnTo>
                    <a:pt x="12190" y="12223"/>
                  </a:lnTo>
                  <a:lnTo>
                    <a:pt x="7537" y="12223"/>
                  </a:lnTo>
                  <a:lnTo>
                    <a:pt x="7537" y="6519"/>
                  </a:lnTo>
                  <a:lnTo>
                    <a:pt x="8330" y="6519"/>
                  </a:lnTo>
                  <a:cubicBezTo>
                    <a:pt x="8426" y="6519"/>
                    <a:pt x="8511" y="6449"/>
                    <a:pt x="8519" y="6354"/>
                  </a:cubicBezTo>
                  <a:cubicBezTo>
                    <a:pt x="8528" y="6248"/>
                    <a:pt x="8444" y="6159"/>
                    <a:pt x="8339" y="6159"/>
                  </a:cubicBezTo>
                  <a:lnTo>
                    <a:pt x="7328" y="6159"/>
                  </a:lnTo>
                  <a:cubicBezTo>
                    <a:pt x="7225" y="6159"/>
                    <a:pt x="7143" y="6241"/>
                    <a:pt x="7143" y="6343"/>
                  </a:cubicBezTo>
                  <a:lnTo>
                    <a:pt x="7143" y="9436"/>
                  </a:lnTo>
                  <a:lnTo>
                    <a:pt x="427" y="9436"/>
                  </a:lnTo>
                  <a:cubicBezTo>
                    <a:pt x="390" y="9436"/>
                    <a:pt x="360" y="9405"/>
                    <a:pt x="360" y="9369"/>
                  </a:cubicBezTo>
                  <a:lnTo>
                    <a:pt x="360" y="7960"/>
                  </a:lnTo>
                  <a:cubicBezTo>
                    <a:pt x="360" y="7941"/>
                    <a:pt x="352" y="7924"/>
                    <a:pt x="339" y="7911"/>
                  </a:cubicBezTo>
                  <a:cubicBezTo>
                    <a:pt x="286" y="7861"/>
                    <a:pt x="231" y="7840"/>
                    <a:pt x="180" y="7840"/>
                  </a:cubicBezTo>
                  <a:cubicBezTo>
                    <a:pt x="81" y="7840"/>
                    <a:pt x="0" y="7920"/>
                    <a:pt x="0" y="8020"/>
                  </a:cubicBezTo>
                  <a:lnTo>
                    <a:pt x="0" y="9604"/>
                  </a:lnTo>
                  <a:cubicBezTo>
                    <a:pt x="0" y="9709"/>
                    <a:pt x="85" y="9795"/>
                    <a:pt x="191" y="9795"/>
                  </a:cubicBezTo>
                  <a:lnTo>
                    <a:pt x="7143" y="9795"/>
                  </a:lnTo>
                  <a:lnTo>
                    <a:pt x="7143" y="12397"/>
                  </a:lnTo>
                  <a:cubicBezTo>
                    <a:pt x="7143" y="12499"/>
                    <a:pt x="7225" y="12581"/>
                    <a:pt x="7328" y="12581"/>
                  </a:cubicBezTo>
                  <a:lnTo>
                    <a:pt x="12365" y="12581"/>
                  </a:lnTo>
                  <a:cubicBezTo>
                    <a:pt x="12467" y="12581"/>
                    <a:pt x="12550" y="12499"/>
                    <a:pt x="12550" y="12397"/>
                  </a:cubicBezTo>
                  <a:lnTo>
                    <a:pt x="12550" y="7724"/>
                  </a:lnTo>
                  <a:cubicBezTo>
                    <a:pt x="12550" y="7679"/>
                    <a:pt x="12534" y="7636"/>
                    <a:pt x="12506" y="7604"/>
                  </a:cubicBezTo>
                  <a:lnTo>
                    <a:pt x="11307" y="6222"/>
                  </a:lnTo>
                  <a:cubicBezTo>
                    <a:pt x="11272" y="6182"/>
                    <a:pt x="11221" y="6160"/>
                    <a:pt x="11168" y="6160"/>
                  </a:cubicBezTo>
                  <a:lnTo>
                    <a:pt x="11043" y="6160"/>
                  </a:lnTo>
                  <a:lnTo>
                    <a:pt x="11043" y="566"/>
                  </a:lnTo>
                  <a:cubicBezTo>
                    <a:pt x="11043" y="254"/>
                    <a:pt x="10790" y="0"/>
                    <a:pt x="104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1"/>
            <p:cNvSpPr/>
            <p:nvPr/>
          </p:nvSpPr>
          <p:spPr>
            <a:xfrm>
              <a:off x="1906431" y="1036614"/>
              <a:ext cx="48341" cy="63760"/>
            </a:xfrm>
            <a:custGeom>
              <a:rect b="b" l="l" r="r" t="t"/>
              <a:pathLst>
                <a:path extrusionOk="0" h="1683" w="1276">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1"/>
            <p:cNvSpPr/>
            <p:nvPr/>
          </p:nvSpPr>
          <p:spPr>
            <a:xfrm>
              <a:off x="1857976" y="1035970"/>
              <a:ext cx="42128" cy="65200"/>
            </a:xfrm>
            <a:custGeom>
              <a:rect b="b" l="l" r="r" t="t"/>
              <a:pathLst>
                <a:path extrusionOk="0" h="1721" w="1112">
                  <a:moveTo>
                    <a:pt x="550" y="362"/>
                  </a:moveTo>
                  <a:cubicBezTo>
                    <a:pt x="659" y="362"/>
                    <a:pt x="752" y="451"/>
                    <a:pt x="752" y="558"/>
                  </a:cubicBezTo>
                  <a:cubicBezTo>
                    <a:pt x="752" y="665"/>
                    <a:pt x="659" y="756"/>
                    <a:pt x="548" y="756"/>
                  </a:cubicBezTo>
                  <a:cubicBezTo>
                    <a:pt x="504" y="756"/>
                    <a:pt x="429" y="756"/>
                    <a:pt x="359" y="757"/>
                  </a:cubicBezTo>
                  <a:cubicBezTo>
                    <a:pt x="359" y="684"/>
                    <a:pt x="358" y="439"/>
                    <a:pt x="358" y="362"/>
                  </a:cubicBezTo>
                  <a:lnTo>
                    <a:pt x="548" y="362"/>
                  </a:lnTo>
                  <a:cubicBezTo>
                    <a:pt x="549" y="362"/>
                    <a:pt x="549" y="362"/>
                    <a:pt x="550" y="362"/>
                  </a:cubicBezTo>
                  <a:close/>
                  <a:moveTo>
                    <a:pt x="182" y="0"/>
                  </a:moveTo>
                  <a:cubicBezTo>
                    <a:pt x="87" y="0"/>
                    <a:pt x="0" y="88"/>
                    <a:pt x="0" y="186"/>
                  </a:cubicBezTo>
                  <a:lnTo>
                    <a:pt x="0" y="1531"/>
                  </a:lnTo>
                  <a:cubicBezTo>
                    <a:pt x="0" y="1618"/>
                    <a:pt x="59" y="1699"/>
                    <a:pt x="145" y="1717"/>
                  </a:cubicBezTo>
                  <a:cubicBezTo>
                    <a:pt x="158" y="1719"/>
                    <a:pt x="170" y="1721"/>
                    <a:pt x="182" y="1721"/>
                  </a:cubicBezTo>
                  <a:cubicBezTo>
                    <a:pt x="281" y="1721"/>
                    <a:pt x="363" y="1637"/>
                    <a:pt x="363" y="1537"/>
                  </a:cubicBezTo>
                  <a:lnTo>
                    <a:pt x="363" y="1133"/>
                  </a:lnTo>
                  <a:cubicBezTo>
                    <a:pt x="432" y="1133"/>
                    <a:pt x="506" y="1131"/>
                    <a:pt x="551" y="1131"/>
                  </a:cubicBezTo>
                  <a:cubicBezTo>
                    <a:pt x="860" y="1131"/>
                    <a:pt x="1112" y="878"/>
                    <a:pt x="1112" y="566"/>
                  </a:cubicBezTo>
                  <a:cubicBezTo>
                    <a:pt x="1112" y="255"/>
                    <a:pt x="860"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1"/>
            <p:cNvSpPr/>
            <p:nvPr/>
          </p:nvSpPr>
          <p:spPr>
            <a:xfrm>
              <a:off x="1964433" y="1035932"/>
              <a:ext cx="42962" cy="65200"/>
            </a:xfrm>
            <a:custGeom>
              <a:rect b="b" l="l" r="r" t="t"/>
              <a:pathLst>
                <a:path extrusionOk="0" h="1721" w="1134">
                  <a:moveTo>
                    <a:pt x="566" y="362"/>
                  </a:moveTo>
                  <a:cubicBezTo>
                    <a:pt x="677" y="362"/>
                    <a:pt x="770" y="452"/>
                    <a:pt x="770" y="558"/>
                  </a:cubicBezTo>
                  <a:cubicBezTo>
                    <a:pt x="770" y="665"/>
                    <a:pt x="676" y="755"/>
                    <a:pt x="566" y="755"/>
                  </a:cubicBezTo>
                  <a:cubicBezTo>
                    <a:pt x="522" y="755"/>
                    <a:pt x="447" y="755"/>
                    <a:pt x="376" y="757"/>
                  </a:cubicBezTo>
                  <a:cubicBezTo>
                    <a:pt x="376" y="684"/>
                    <a:pt x="375" y="439"/>
                    <a:pt x="375" y="362"/>
                  </a:cubicBezTo>
                  <a:close/>
                  <a:moveTo>
                    <a:pt x="187" y="0"/>
                  </a:moveTo>
                  <a:cubicBezTo>
                    <a:pt x="79" y="0"/>
                    <a:pt x="4" y="87"/>
                    <a:pt x="2" y="190"/>
                  </a:cubicBezTo>
                  <a:cubicBezTo>
                    <a:pt x="0" y="235"/>
                    <a:pt x="2" y="1503"/>
                    <a:pt x="2" y="1535"/>
                  </a:cubicBezTo>
                  <a:cubicBezTo>
                    <a:pt x="2" y="1638"/>
                    <a:pt x="84" y="1721"/>
                    <a:pt x="185" y="1721"/>
                  </a:cubicBezTo>
                  <a:cubicBezTo>
                    <a:pt x="287" y="1721"/>
                    <a:pt x="370" y="1638"/>
                    <a:pt x="370" y="1536"/>
                  </a:cubicBezTo>
                  <a:lnTo>
                    <a:pt x="370" y="1132"/>
                  </a:lnTo>
                  <a:cubicBezTo>
                    <a:pt x="441" y="1132"/>
                    <a:pt x="517" y="1131"/>
                    <a:pt x="562" y="1131"/>
                  </a:cubicBezTo>
                  <a:cubicBezTo>
                    <a:pt x="878" y="1131"/>
                    <a:pt x="1134" y="878"/>
                    <a:pt x="1134" y="566"/>
                  </a:cubicBezTo>
                  <a:cubicBezTo>
                    <a:pt x="1134" y="254"/>
                    <a:pt x="878" y="0"/>
                    <a:pt x="5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601" name="Google Shape;1601;p42"/>
          <p:cNvSpPr txBox="1"/>
          <p:nvPr>
            <p:ph idx="2" type="subTitle"/>
          </p:nvPr>
        </p:nvSpPr>
        <p:spPr>
          <a:xfrm>
            <a:off x="5594475" y="1677975"/>
            <a:ext cx="2340300" cy="13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class contains the main() </a:t>
            </a:r>
            <a:r>
              <a:rPr lang="en"/>
              <a:t>method</a:t>
            </a:r>
            <a:r>
              <a:rPr lang="en"/>
              <a:t> as well as all the other methods used to update and insert values in the tables</a:t>
            </a:r>
            <a:endParaRPr/>
          </a:p>
        </p:txBody>
      </p:sp>
      <p:sp>
        <p:nvSpPr>
          <p:cNvPr id="1602" name="Google Shape;1602;p42"/>
          <p:cNvSpPr txBox="1"/>
          <p:nvPr>
            <p:ph idx="4" type="subTitle"/>
          </p:nvPr>
        </p:nvSpPr>
        <p:spPr>
          <a:xfrm>
            <a:off x="1803800" y="3417629"/>
            <a:ext cx="2340300" cy="119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BaseClass: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BankingProject{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grpSp>
        <p:nvGrpSpPr>
          <p:cNvPr id="1603" name="Google Shape;1603;p42"/>
          <p:cNvGrpSpPr/>
          <p:nvPr/>
        </p:nvGrpSpPr>
        <p:grpSpPr>
          <a:xfrm>
            <a:off x="6697953" y="1144546"/>
            <a:ext cx="336779" cy="341145"/>
            <a:chOff x="3906683" y="713190"/>
            <a:chExt cx="470494" cy="476593"/>
          </a:xfrm>
        </p:grpSpPr>
        <p:sp>
          <p:nvSpPr>
            <p:cNvPr id="1604" name="Google Shape;1604;p42"/>
            <p:cNvSpPr/>
            <p:nvPr/>
          </p:nvSpPr>
          <p:spPr>
            <a:xfrm>
              <a:off x="4044016" y="1026044"/>
              <a:ext cx="150100" cy="13676"/>
            </a:xfrm>
            <a:custGeom>
              <a:rect b="b" l="l" r="r" t="t"/>
              <a:pathLst>
                <a:path extrusionOk="0" h="361" w="3962">
                  <a:moveTo>
                    <a:pt x="199" y="0"/>
                  </a:moveTo>
                  <a:cubicBezTo>
                    <a:pt x="104" y="0"/>
                    <a:pt x="18" y="71"/>
                    <a:pt x="10" y="165"/>
                  </a:cubicBezTo>
                  <a:cubicBezTo>
                    <a:pt x="1" y="272"/>
                    <a:pt x="85" y="361"/>
                    <a:pt x="192" y="361"/>
                  </a:cubicBezTo>
                  <a:lnTo>
                    <a:pt x="3764" y="361"/>
                  </a:lnTo>
                  <a:cubicBezTo>
                    <a:pt x="3859" y="361"/>
                    <a:pt x="3944" y="292"/>
                    <a:pt x="3953" y="197"/>
                  </a:cubicBezTo>
                  <a:cubicBezTo>
                    <a:pt x="3961" y="89"/>
                    <a:pt x="3877" y="0"/>
                    <a:pt x="3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2"/>
            <p:cNvSpPr/>
            <p:nvPr/>
          </p:nvSpPr>
          <p:spPr>
            <a:xfrm>
              <a:off x="3971391" y="1026044"/>
              <a:ext cx="52774" cy="13676"/>
            </a:xfrm>
            <a:custGeom>
              <a:rect b="b" l="l" r="r" t="t"/>
              <a:pathLst>
                <a:path extrusionOk="0" h="361" w="1393">
                  <a:moveTo>
                    <a:pt x="198" y="0"/>
                  </a:moveTo>
                  <a:cubicBezTo>
                    <a:pt x="103" y="0"/>
                    <a:pt x="17" y="71"/>
                    <a:pt x="10" y="165"/>
                  </a:cubicBezTo>
                  <a:cubicBezTo>
                    <a:pt x="0" y="272"/>
                    <a:pt x="84" y="361"/>
                    <a:pt x="189" y="361"/>
                  </a:cubicBezTo>
                  <a:lnTo>
                    <a:pt x="1194" y="361"/>
                  </a:lnTo>
                  <a:cubicBezTo>
                    <a:pt x="1290" y="361"/>
                    <a:pt x="1375" y="292"/>
                    <a:pt x="1383" y="197"/>
                  </a:cubicBezTo>
                  <a:cubicBezTo>
                    <a:pt x="1392" y="89"/>
                    <a:pt x="1308" y="0"/>
                    <a:pt x="1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2"/>
            <p:cNvSpPr/>
            <p:nvPr/>
          </p:nvSpPr>
          <p:spPr>
            <a:xfrm>
              <a:off x="3970785" y="1052147"/>
              <a:ext cx="225075" cy="13676"/>
            </a:xfrm>
            <a:custGeom>
              <a:rect b="b" l="l" r="r" t="t"/>
              <a:pathLst>
                <a:path extrusionOk="0" h="361" w="5941">
                  <a:moveTo>
                    <a:pt x="201" y="1"/>
                  </a:moveTo>
                  <a:cubicBezTo>
                    <a:pt x="105" y="1"/>
                    <a:pt x="20" y="70"/>
                    <a:pt x="11" y="165"/>
                  </a:cubicBezTo>
                  <a:cubicBezTo>
                    <a:pt x="1" y="272"/>
                    <a:pt x="88" y="361"/>
                    <a:pt x="194" y="361"/>
                  </a:cubicBezTo>
                  <a:lnTo>
                    <a:pt x="5741" y="361"/>
                  </a:lnTo>
                  <a:cubicBezTo>
                    <a:pt x="5837" y="361"/>
                    <a:pt x="5922" y="291"/>
                    <a:pt x="5932" y="196"/>
                  </a:cubicBezTo>
                  <a:cubicBezTo>
                    <a:pt x="5940" y="90"/>
                    <a:pt x="5855" y="1"/>
                    <a:pt x="5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2"/>
            <p:cNvSpPr/>
            <p:nvPr/>
          </p:nvSpPr>
          <p:spPr>
            <a:xfrm>
              <a:off x="4132213" y="1076961"/>
              <a:ext cx="62927" cy="13676"/>
            </a:xfrm>
            <a:custGeom>
              <a:rect b="b" l="l" r="r" t="t"/>
              <a:pathLst>
                <a:path extrusionOk="0" h="361" w="1661">
                  <a:moveTo>
                    <a:pt x="197" y="0"/>
                  </a:moveTo>
                  <a:cubicBezTo>
                    <a:pt x="102" y="0"/>
                    <a:pt x="17" y="69"/>
                    <a:pt x="9" y="164"/>
                  </a:cubicBezTo>
                  <a:cubicBezTo>
                    <a:pt x="0" y="271"/>
                    <a:pt x="84" y="360"/>
                    <a:pt x="189" y="360"/>
                  </a:cubicBezTo>
                  <a:lnTo>
                    <a:pt x="1462" y="360"/>
                  </a:lnTo>
                  <a:cubicBezTo>
                    <a:pt x="1558" y="360"/>
                    <a:pt x="1642" y="290"/>
                    <a:pt x="1651" y="195"/>
                  </a:cubicBezTo>
                  <a:cubicBezTo>
                    <a:pt x="1660" y="89"/>
                    <a:pt x="1576" y="0"/>
                    <a:pt x="14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2"/>
            <p:cNvSpPr/>
            <p:nvPr/>
          </p:nvSpPr>
          <p:spPr>
            <a:xfrm>
              <a:off x="3972376" y="1076923"/>
              <a:ext cx="139530" cy="13714"/>
            </a:xfrm>
            <a:custGeom>
              <a:rect b="b" l="l" r="r" t="t"/>
              <a:pathLst>
                <a:path extrusionOk="0" h="362" w="3683">
                  <a:moveTo>
                    <a:pt x="198" y="0"/>
                  </a:moveTo>
                  <a:cubicBezTo>
                    <a:pt x="103" y="0"/>
                    <a:pt x="17" y="69"/>
                    <a:pt x="10" y="163"/>
                  </a:cubicBezTo>
                  <a:cubicBezTo>
                    <a:pt x="0" y="272"/>
                    <a:pt x="84" y="361"/>
                    <a:pt x="189" y="361"/>
                  </a:cubicBezTo>
                  <a:lnTo>
                    <a:pt x="3486" y="361"/>
                  </a:lnTo>
                  <a:cubicBezTo>
                    <a:pt x="3581" y="361"/>
                    <a:pt x="3666" y="291"/>
                    <a:pt x="3675" y="196"/>
                  </a:cubicBezTo>
                  <a:cubicBezTo>
                    <a:pt x="3683" y="89"/>
                    <a:pt x="3599" y="0"/>
                    <a:pt x="34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2"/>
            <p:cNvSpPr/>
            <p:nvPr/>
          </p:nvSpPr>
          <p:spPr>
            <a:xfrm>
              <a:off x="3971239" y="891969"/>
              <a:ext cx="124187" cy="95622"/>
            </a:xfrm>
            <a:custGeom>
              <a:rect b="b" l="l" r="r" t="t"/>
              <a:pathLst>
                <a:path extrusionOk="0" h="2524" w="3278">
                  <a:moveTo>
                    <a:pt x="2917" y="363"/>
                  </a:moveTo>
                  <a:lnTo>
                    <a:pt x="2917" y="2131"/>
                  </a:lnTo>
                  <a:lnTo>
                    <a:pt x="361" y="2131"/>
                  </a:lnTo>
                  <a:lnTo>
                    <a:pt x="361" y="363"/>
                  </a:lnTo>
                  <a:close/>
                  <a:moveTo>
                    <a:pt x="185" y="0"/>
                  </a:moveTo>
                  <a:cubicBezTo>
                    <a:pt x="83" y="0"/>
                    <a:pt x="0" y="83"/>
                    <a:pt x="0" y="186"/>
                  </a:cubicBezTo>
                  <a:lnTo>
                    <a:pt x="0" y="2339"/>
                  </a:lnTo>
                  <a:cubicBezTo>
                    <a:pt x="0" y="2442"/>
                    <a:pt x="83" y="2523"/>
                    <a:pt x="185" y="2523"/>
                  </a:cubicBezTo>
                  <a:lnTo>
                    <a:pt x="3093" y="2523"/>
                  </a:lnTo>
                  <a:cubicBezTo>
                    <a:pt x="3195" y="2523"/>
                    <a:pt x="3277" y="2442"/>
                    <a:pt x="3277" y="2339"/>
                  </a:cubicBezTo>
                  <a:lnTo>
                    <a:pt x="3277" y="186"/>
                  </a:lnTo>
                  <a:cubicBezTo>
                    <a:pt x="3277" y="83"/>
                    <a:pt x="3195" y="0"/>
                    <a:pt x="30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2"/>
            <p:cNvSpPr/>
            <p:nvPr/>
          </p:nvSpPr>
          <p:spPr>
            <a:xfrm>
              <a:off x="3971239" y="788960"/>
              <a:ext cx="273189" cy="63382"/>
            </a:xfrm>
            <a:custGeom>
              <a:rect b="b" l="l" r="r" t="t"/>
              <a:pathLst>
                <a:path extrusionOk="0" h="1673" w="7211">
                  <a:moveTo>
                    <a:pt x="185" y="0"/>
                  </a:moveTo>
                  <a:cubicBezTo>
                    <a:pt x="83" y="0"/>
                    <a:pt x="0" y="83"/>
                    <a:pt x="0" y="186"/>
                  </a:cubicBezTo>
                  <a:lnTo>
                    <a:pt x="0" y="1491"/>
                  </a:lnTo>
                  <a:cubicBezTo>
                    <a:pt x="0" y="1591"/>
                    <a:pt x="82" y="1672"/>
                    <a:pt x="182" y="1672"/>
                  </a:cubicBezTo>
                  <a:lnTo>
                    <a:pt x="1997" y="1672"/>
                  </a:lnTo>
                  <a:cubicBezTo>
                    <a:pt x="2093" y="1672"/>
                    <a:pt x="2178" y="1603"/>
                    <a:pt x="2185" y="1509"/>
                  </a:cubicBezTo>
                  <a:cubicBezTo>
                    <a:pt x="2194" y="1402"/>
                    <a:pt x="2111" y="1313"/>
                    <a:pt x="2006" y="1313"/>
                  </a:cubicBezTo>
                  <a:lnTo>
                    <a:pt x="360" y="1313"/>
                  </a:lnTo>
                  <a:lnTo>
                    <a:pt x="360" y="362"/>
                  </a:lnTo>
                  <a:lnTo>
                    <a:pt x="6849" y="362"/>
                  </a:lnTo>
                  <a:lnTo>
                    <a:pt x="6849" y="1313"/>
                  </a:lnTo>
                  <a:lnTo>
                    <a:pt x="3003" y="1313"/>
                  </a:lnTo>
                  <a:cubicBezTo>
                    <a:pt x="2907" y="1313"/>
                    <a:pt x="2822" y="1382"/>
                    <a:pt x="2814" y="1476"/>
                  </a:cubicBezTo>
                  <a:cubicBezTo>
                    <a:pt x="2805" y="1583"/>
                    <a:pt x="2889" y="1672"/>
                    <a:pt x="2993" y="1672"/>
                  </a:cubicBezTo>
                  <a:lnTo>
                    <a:pt x="7026" y="1672"/>
                  </a:lnTo>
                  <a:cubicBezTo>
                    <a:pt x="7127" y="1672"/>
                    <a:pt x="7210" y="1590"/>
                    <a:pt x="7210" y="1488"/>
                  </a:cubicBezTo>
                  <a:lnTo>
                    <a:pt x="7210" y="185"/>
                  </a:lnTo>
                  <a:cubicBezTo>
                    <a:pt x="7209" y="82"/>
                    <a:pt x="7126" y="0"/>
                    <a:pt x="7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2"/>
            <p:cNvSpPr/>
            <p:nvPr/>
          </p:nvSpPr>
          <p:spPr>
            <a:xfrm>
              <a:off x="4238101" y="930498"/>
              <a:ext cx="116762" cy="42204"/>
            </a:xfrm>
            <a:custGeom>
              <a:rect b="b" l="l" r="r" t="t"/>
              <a:pathLst>
                <a:path extrusionOk="0" h="1114" w="3082">
                  <a:moveTo>
                    <a:pt x="2721" y="360"/>
                  </a:moveTo>
                  <a:lnTo>
                    <a:pt x="2721" y="720"/>
                  </a:lnTo>
                  <a:lnTo>
                    <a:pt x="361" y="720"/>
                  </a:lnTo>
                  <a:lnTo>
                    <a:pt x="361" y="360"/>
                  </a:lnTo>
                  <a:close/>
                  <a:moveTo>
                    <a:pt x="186" y="0"/>
                  </a:moveTo>
                  <a:cubicBezTo>
                    <a:pt x="83" y="0"/>
                    <a:pt x="1" y="82"/>
                    <a:pt x="1" y="185"/>
                  </a:cubicBezTo>
                  <a:lnTo>
                    <a:pt x="1" y="929"/>
                  </a:lnTo>
                  <a:cubicBezTo>
                    <a:pt x="1" y="1032"/>
                    <a:pt x="83" y="1114"/>
                    <a:pt x="186" y="1114"/>
                  </a:cubicBezTo>
                  <a:lnTo>
                    <a:pt x="2898" y="1114"/>
                  </a:lnTo>
                  <a:cubicBezTo>
                    <a:pt x="2999" y="1114"/>
                    <a:pt x="3082" y="1032"/>
                    <a:pt x="3082" y="929"/>
                  </a:cubicBezTo>
                  <a:lnTo>
                    <a:pt x="3082" y="185"/>
                  </a:lnTo>
                  <a:cubicBezTo>
                    <a:pt x="3081" y="82"/>
                    <a:pt x="2999" y="0"/>
                    <a:pt x="28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2"/>
            <p:cNvSpPr/>
            <p:nvPr/>
          </p:nvSpPr>
          <p:spPr>
            <a:xfrm>
              <a:off x="3906683" y="713190"/>
              <a:ext cx="470494" cy="476593"/>
            </a:xfrm>
            <a:custGeom>
              <a:rect b="b" l="l" r="r" t="t"/>
              <a:pathLst>
                <a:path extrusionOk="0" h="12580" w="12419">
                  <a:moveTo>
                    <a:pt x="10075" y="361"/>
                  </a:moveTo>
                  <a:cubicBezTo>
                    <a:pt x="10175" y="361"/>
                    <a:pt x="10256" y="443"/>
                    <a:pt x="10256" y="544"/>
                  </a:cubicBezTo>
                  <a:lnTo>
                    <a:pt x="10256" y="1312"/>
                  </a:lnTo>
                  <a:lnTo>
                    <a:pt x="361" y="1312"/>
                  </a:lnTo>
                  <a:lnTo>
                    <a:pt x="361" y="544"/>
                  </a:lnTo>
                  <a:cubicBezTo>
                    <a:pt x="361" y="444"/>
                    <a:pt x="442" y="361"/>
                    <a:pt x="544" y="361"/>
                  </a:cubicBezTo>
                  <a:close/>
                  <a:moveTo>
                    <a:pt x="10256" y="1705"/>
                  </a:moveTo>
                  <a:lnTo>
                    <a:pt x="10256" y="3999"/>
                  </a:lnTo>
                  <a:lnTo>
                    <a:pt x="361" y="3999"/>
                  </a:lnTo>
                  <a:lnTo>
                    <a:pt x="361" y="1705"/>
                  </a:lnTo>
                  <a:close/>
                  <a:moveTo>
                    <a:pt x="8553" y="5081"/>
                  </a:moveTo>
                  <a:lnTo>
                    <a:pt x="8553" y="5229"/>
                  </a:lnTo>
                  <a:cubicBezTo>
                    <a:pt x="8323" y="5312"/>
                    <a:pt x="8159" y="5538"/>
                    <a:pt x="8159" y="5804"/>
                  </a:cubicBezTo>
                  <a:lnTo>
                    <a:pt x="8159" y="6850"/>
                  </a:lnTo>
                  <a:lnTo>
                    <a:pt x="5996" y="6850"/>
                  </a:lnTo>
                  <a:lnTo>
                    <a:pt x="5996" y="5081"/>
                  </a:lnTo>
                  <a:close/>
                  <a:moveTo>
                    <a:pt x="10256" y="4359"/>
                  </a:moveTo>
                  <a:lnTo>
                    <a:pt x="10256" y="5211"/>
                  </a:lnTo>
                  <a:lnTo>
                    <a:pt x="8913" y="5211"/>
                  </a:lnTo>
                  <a:lnTo>
                    <a:pt x="8913" y="4904"/>
                  </a:lnTo>
                  <a:cubicBezTo>
                    <a:pt x="8913" y="4801"/>
                    <a:pt x="8830" y="4718"/>
                    <a:pt x="8728" y="4718"/>
                  </a:cubicBezTo>
                  <a:lnTo>
                    <a:pt x="5820" y="4718"/>
                  </a:lnTo>
                  <a:cubicBezTo>
                    <a:pt x="5719" y="4718"/>
                    <a:pt x="5636" y="4801"/>
                    <a:pt x="5636" y="4904"/>
                  </a:cubicBezTo>
                  <a:lnTo>
                    <a:pt x="5636" y="7058"/>
                  </a:lnTo>
                  <a:cubicBezTo>
                    <a:pt x="5636" y="7161"/>
                    <a:pt x="5719" y="7242"/>
                    <a:pt x="5820" y="7242"/>
                  </a:cubicBezTo>
                  <a:lnTo>
                    <a:pt x="8125" y="7242"/>
                  </a:lnTo>
                  <a:lnTo>
                    <a:pt x="8125" y="7603"/>
                  </a:lnTo>
                  <a:lnTo>
                    <a:pt x="361" y="7603"/>
                  </a:lnTo>
                  <a:lnTo>
                    <a:pt x="361" y="4359"/>
                  </a:lnTo>
                  <a:close/>
                  <a:moveTo>
                    <a:pt x="11816" y="5572"/>
                  </a:moveTo>
                  <a:cubicBezTo>
                    <a:pt x="11951" y="5572"/>
                    <a:pt x="12060" y="5681"/>
                    <a:pt x="12060" y="5816"/>
                  </a:cubicBezTo>
                  <a:lnTo>
                    <a:pt x="12060" y="6981"/>
                  </a:lnTo>
                  <a:lnTo>
                    <a:pt x="10017" y="6981"/>
                  </a:lnTo>
                  <a:cubicBezTo>
                    <a:pt x="9921" y="6981"/>
                    <a:pt x="9836" y="7051"/>
                    <a:pt x="9828" y="7145"/>
                  </a:cubicBezTo>
                  <a:cubicBezTo>
                    <a:pt x="9819" y="7252"/>
                    <a:pt x="9903" y="7341"/>
                    <a:pt x="10007" y="7341"/>
                  </a:cubicBezTo>
                  <a:lnTo>
                    <a:pt x="12059" y="7341"/>
                  </a:lnTo>
                  <a:lnTo>
                    <a:pt x="12059" y="9242"/>
                  </a:lnTo>
                  <a:lnTo>
                    <a:pt x="8520" y="9242"/>
                  </a:lnTo>
                  <a:lnTo>
                    <a:pt x="8520" y="7341"/>
                  </a:lnTo>
                  <a:lnTo>
                    <a:pt x="9135" y="7341"/>
                  </a:lnTo>
                  <a:cubicBezTo>
                    <a:pt x="9231" y="7341"/>
                    <a:pt x="9316" y="7272"/>
                    <a:pt x="9324" y="7178"/>
                  </a:cubicBezTo>
                  <a:cubicBezTo>
                    <a:pt x="9333" y="7070"/>
                    <a:pt x="9249" y="6981"/>
                    <a:pt x="9144" y="6981"/>
                  </a:cubicBezTo>
                  <a:lnTo>
                    <a:pt x="8520" y="6981"/>
                  </a:lnTo>
                  <a:lnTo>
                    <a:pt x="8520" y="5816"/>
                  </a:lnTo>
                  <a:cubicBezTo>
                    <a:pt x="8520" y="5681"/>
                    <a:pt x="8629" y="5572"/>
                    <a:pt x="8763" y="5572"/>
                  </a:cubicBezTo>
                  <a:close/>
                  <a:moveTo>
                    <a:pt x="8126" y="7963"/>
                  </a:moveTo>
                  <a:lnTo>
                    <a:pt x="8126" y="10257"/>
                  </a:lnTo>
                  <a:lnTo>
                    <a:pt x="544" y="10257"/>
                  </a:lnTo>
                  <a:cubicBezTo>
                    <a:pt x="442" y="10257"/>
                    <a:pt x="361" y="10175"/>
                    <a:pt x="361" y="10074"/>
                  </a:cubicBezTo>
                  <a:lnTo>
                    <a:pt x="361" y="7963"/>
                  </a:lnTo>
                  <a:close/>
                  <a:moveTo>
                    <a:pt x="12059" y="9635"/>
                  </a:moveTo>
                  <a:lnTo>
                    <a:pt x="12059" y="11043"/>
                  </a:lnTo>
                  <a:lnTo>
                    <a:pt x="8520" y="11043"/>
                  </a:lnTo>
                  <a:lnTo>
                    <a:pt x="8520" y="9635"/>
                  </a:lnTo>
                  <a:close/>
                  <a:moveTo>
                    <a:pt x="12057" y="11436"/>
                  </a:moveTo>
                  <a:lnTo>
                    <a:pt x="12057" y="11980"/>
                  </a:lnTo>
                  <a:cubicBezTo>
                    <a:pt x="12059" y="12115"/>
                    <a:pt x="11950" y="12223"/>
                    <a:pt x="11815" y="12223"/>
                  </a:cubicBezTo>
                  <a:lnTo>
                    <a:pt x="8762" y="12223"/>
                  </a:lnTo>
                  <a:cubicBezTo>
                    <a:pt x="8627" y="12223"/>
                    <a:pt x="8519" y="12115"/>
                    <a:pt x="8519" y="11980"/>
                  </a:cubicBezTo>
                  <a:lnTo>
                    <a:pt x="8519" y="11436"/>
                  </a:lnTo>
                  <a:close/>
                  <a:moveTo>
                    <a:pt x="551" y="0"/>
                  </a:moveTo>
                  <a:cubicBezTo>
                    <a:pt x="247" y="0"/>
                    <a:pt x="0" y="247"/>
                    <a:pt x="0" y="550"/>
                  </a:cubicBezTo>
                  <a:lnTo>
                    <a:pt x="0" y="10065"/>
                  </a:lnTo>
                  <a:cubicBezTo>
                    <a:pt x="0" y="10369"/>
                    <a:pt x="247" y="10615"/>
                    <a:pt x="551" y="10615"/>
                  </a:cubicBezTo>
                  <a:lnTo>
                    <a:pt x="8157" y="10615"/>
                  </a:lnTo>
                  <a:lnTo>
                    <a:pt x="8157" y="11969"/>
                  </a:lnTo>
                  <a:cubicBezTo>
                    <a:pt x="8157" y="12306"/>
                    <a:pt x="8431" y="12580"/>
                    <a:pt x="8768" y="12580"/>
                  </a:cubicBezTo>
                  <a:lnTo>
                    <a:pt x="11805" y="12580"/>
                  </a:lnTo>
                  <a:cubicBezTo>
                    <a:pt x="12142" y="12580"/>
                    <a:pt x="12416" y="12306"/>
                    <a:pt x="12416" y="11969"/>
                  </a:cubicBezTo>
                  <a:lnTo>
                    <a:pt x="12416" y="5819"/>
                  </a:lnTo>
                  <a:cubicBezTo>
                    <a:pt x="12418" y="5486"/>
                    <a:pt x="12145" y="5211"/>
                    <a:pt x="11809" y="5211"/>
                  </a:cubicBezTo>
                  <a:lnTo>
                    <a:pt x="10616" y="5211"/>
                  </a:lnTo>
                  <a:lnTo>
                    <a:pt x="10616" y="552"/>
                  </a:lnTo>
                  <a:cubicBezTo>
                    <a:pt x="10616" y="248"/>
                    <a:pt x="10370" y="0"/>
                    <a:pt x="10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2"/>
            <p:cNvSpPr/>
            <p:nvPr/>
          </p:nvSpPr>
          <p:spPr>
            <a:xfrm>
              <a:off x="4288526" y="1086849"/>
              <a:ext cx="65579" cy="13714"/>
            </a:xfrm>
            <a:custGeom>
              <a:rect b="b" l="l" r="r" t="t"/>
              <a:pathLst>
                <a:path extrusionOk="0" h="362" w="1731">
                  <a:moveTo>
                    <a:pt x="198" y="1"/>
                  </a:moveTo>
                  <a:cubicBezTo>
                    <a:pt x="102" y="1"/>
                    <a:pt x="18" y="70"/>
                    <a:pt x="9" y="165"/>
                  </a:cubicBezTo>
                  <a:cubicBezTo>
                    <a:pt x="1" y="272"/>
                    <a:pt x="85" y="361"/>
                    <a:pt x="189" y="361"/>
                  </a:cubicBezTo>
                  <a:lnTo>
                    <a:pt x="1533" y="361"/>
                  </a:lnTo>
                  <a:cubicBezTo>
                    <a:pt x="1629" y="361"/>
                    <a:pt x="1714" y="291"/>
                    <a:pt x="1722" y="197"/>
                  </a:cubicBezTo>
                  <a:cubicBezTo>
                    <a:pt x="1731" y="90"/>
                    <a:pt x="1647" y="1"/>
                    <a:pt x="1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2"/>
            <p:cNvSpPr/>
            <p:nvPr/>
          </p:nvSpPr>
          <p:spPr>
            <a:xfrm>
              <a:off x="4237647" y="1086849"/>
              <a:ext cx="32846" cy="13714"/>
            </a:xfrm>
            <a:custGeom>
              <a:rect b="b" l="l" r="r" t="t"/>
              <a:pathLst>
                <a:path extrusionOk="0" h="362" w="867">
                  <a:moveTo>
                    <a:pt x="198" y="1"/>
                  </a:moveTo>
                  <a:cubicBezTo>
                    <a:pt x="102" y="1"/>
                    <a:pt x="17" y="70"/>
                    <a:pt x="9" y="165"/>
                  </a:cubicBezTo>
                  <a:cubicBezTo>
                    <a:pt x="0" y="272"/>
                    <a:pt x="84" y="361"/>
                    <a:pt x="189" y="361"/>
                  </a:cubicBezTo>
                  <a:lnTo>
                    <a:pt x="669" y="361"/>
                  </a:lnTo>
                  <a:cubicBezTo>
                    <a:pt x="765" y="361"/>
                    <a:pt x="849" y="291"/>
                    <a:pt x="858" y="197"/>
                  </a:cubicBezTo>
                  <a:cubicBezTo>
                    <a:pt x="866" y="90"/>
                    <a:pt x="782" y="1"/>
                    <a:pt x="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2"/>
            <p:cNvSpPr/>
            <p:nvPr/>
          </p:nvSpPr>
          <p:spPr>
            <a:xfrm>
              <a:off x="4238594" y="1109239"/>
              <a:ext cx="114981" cy="13639"/>
            </a:xfrm>
            <a:custGeom>
              <a:rect b="b" l="l" r="r" t="t"/>
              <a:pathLst>
                <a:path extrusionOk="0" h="360" w="3035">
                  <a:moveTo>
                    <a:pt x="198" y="1"/>
                  </a:moveTo>
                  <a:cubicBezTo>
                    <a:pt x="102" y="1"/>
                    <a:pt x="17" y="70"/>
                    <a:pt x="10" y="164"/>
                  </a:cubicBezTo>
                  <a:cubicBezTo>
                    <a:pt x="0" y="270"/>
                    <a:pt x="84" y="360"/>
                    <a:pt x="189" y="360"/>
                  </a:cubicBezTo>
                  <a:lnTo>
                    <a:pt x="2837" y="360"/>
                  </a:lnTo>
                  <a:cubicBezTo>
                    <a:pt x="2933" y="360"/>
                    <a:pt x="3018" y="291"/>
                    <a:pt x="3026" y="197"/>
                  </a:cubicBezTo>
                  <a:cubicBezTo>
                    <a:pt x="3034" y="90"/>
                    <a:pt x="2951" y="1"/>
                    <a:pt x="28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2"/>
            <p:cNvSpPr/>
            <p:nvPr/>
          </p:nvSpPr>
          <p:spPr>
            <a:xfrm>
              <a:off x="4238139" y="1002442"/>
              <a:ext cx="54668" cy="49743"/>
            </a:xfrm>
            <a:custGeom>
              <a:rect b="b" l="l" r="r" t="t"/>
              <a:pathLst>
                <a:path extrusionOk="0" h="1313" w="1443">
                  <a:moveTo>
                    <a:pt x="1081" y="395"/>
                  </a:moveTo>
                  <a:lnTo>
                    <a:pt x="1081" y="951"/>
                  </a:lnTo>
                  <a:lnTo>
                    <a:pt x="360" y="951"/>
                  </a:lnTo>
                  <a:lnTo>
                    <a:pt x="360" y="395"/>
                  </a:lnTo>
                  <a:close/>
                  <a:moveTo>
                    <a:pt x="184" y="0"/>
                  </a:moveTo>
                  <a:cubicBezTo>
                    <a:pt x="81" y="0"/>
                    <a:pt x="1" y="84"/>
                    <a:pt x="1" y="188"/>
                  </a:cubicBezTo>
                  <a:lnTo>
                    <a:pt x="1" y="1128"/>
                  </a:lnTo>
                  <a:cubicBezTo>
                    <a:pt x="1" y="1230"/>
                    <a:pt x="82" y="1313"/>
                    <a:pt x="185" y="1313"/>
                  </a:cubicBezTo>
                  <a:lnTo>
                    <a:pt x="1258" y="1313"/>
                  </a:lnTo>
                  <a:cubicBezTo>
                    <a:pt x="1360" y="1313"/>
                    <a:pt x="1443" y="1230"/>
                    <a:pt x="1443" y="1128"/>
                  </a:cubicBezTo>
                  <a:lnTo>
                    <a:pt x="1443" y="186"/>
                  </a:lnTo>
                  <a:cubicBezTo>
                    <a:pt x="1443" y="83"/>
                    <a:pt x="1360" y="0"/>
                    <a:pt x="1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2"/>
            <p:cNvSpPr/>
            <p:nvPr/>
          </p:nvSpPr>
          <p:spPr>
            <a:xfrm>
              <a:off x="4300157" y="1002404"/>
              <a:ext cx="54706" cy="49743"/>
            </a:xfrm>
            <a:custGeom>
              <a:rect b="b" l="l" r="r" t="t"/>
              <a:pathLst>
                <a:path extrusionOk="0" h="1313" w="1444">
                  <a:moveTo>
                    <a:pt x="1084" y="396"/>
                  </a:moveTo>
                  <a:lnTo>
                    <a:pt x="1084" y="952"/>
                  </a:lnTo>
                  <a:lnTo>
                    <a:pt x="362" y="952"/>
                  </a:lnTo>
                  <a:lnTo>
                    <a:pt x="362" y="396"/>
                  </a:lnTo>
                  <a:close/>
                  <a:moveTo>
                    <a:pt x="186" y="0"/>
                  </a:moveTo>
                  <a:cubicBezTo>
                    <a:pt x="83" y="0"/>
                    <a:pt x="1" y="83"/>
                    <a:pt x="1" y="184"/>
                  </a:cubicBezTo>
                  <a:lnTo>
                    <a:pt x="1" y="1125"/>
                  </a:lnTo>
                  <a:cubicBezTo>
                    <a:pt x="1" y="1230"/>
                    <a:pt x="83" y="1312"/>
                    <a:pt x="184" y="1312"/>
                  </a:cubicBezTo>
                  <a:lnTo>
                    <a:pt x="1260" y="1312"/>
                  </a:lnTo>
                  <a:cubicBezTo>
                    <a:pt x="1361" y="1312"/>
                    <a:pt x="1444" y="1230"/>
                    <a:pt x="1444" y="1127"/>
                  </a:cubicBezTo>
                  <a:lnTo>
                    <a:pt x="1444" y="184"/>
                  </a:lnTo>
                  <a:cubicBezTo>
                    <a:pt x="1444" y="83"/>
                    <a:pt x="1361" y="0"/>
                    <a:pt x="12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42"/>
          <p:cNvGrpSpPr/>
          <p:nvPr/>
        </p:nvGrpSpPr>
        <p:grpSpPr>
          <a:xfrm>
            <a:off x="2435056" y="1144540"/>
            <a:ext cx="284360" cy="341145"/>
            <a:chOff x="3198385" y="713303"/>
            <a:chExt cx="397262" cy="476593"/>
          </a:xfrm>
        </p:grpSpPr>
        <p:sp>
          <p:nvSpPr>
            <p:cNvPr id="1619" name="Google Shape;1619;p42"/>
            <p:cNvSpPr/>
            <p:nvPr/>
          </p:nvSpPr>
          <p:spPr>
            <a:xfrm>
              <a:off x="3198385" y="713303"/>
              <a:ext cx="397262" cy="476593"/>
            </a:xfrm>
            <a:custGeom>
              <a:rect b="b" l="l" r="r" t="t"/>
              <a:pathLst>
                <a:path extrusionOk="0" h="12580" w="10486">
                  <a:moveTo>
                    <a:pt x="7669" y="666"/>
                  </a:moveTo>
                  <a:lnTo>
                    <a:pt x="9145" y="2358"/>
                  </a:lnTo>
                  <a:lnTo>
                    <a:pt x="7669" y="2358"/>
                  </a:lnTo>
                  <a:lnTo>
                    <a:pt x="7669" y="666"/>
                  </a:lnTo>
                  <a:close/>
                  <a:moveTo>
                    <a:pt x="10126" y="7469"/>
                  </a:moveTo>
                  <a:lnTo>
                    <a:pt x="10126" y="9730"/>
                  </a:lnTo>
                  <a:lnTo>
                    <a:pt x="7711" y="9730"/>
                  </a:lnTo>
                  <a:cubicBezTo>
                    <a:pt x="7616" y="9730"/>
                    <a:pt x="7531" y="9799"/>
                    <a:pt x="7523" y="9893"/>
                  </a:cubicBezTo>
                  <a:cubicBezTo>
                    <a:pt x="7515" y="10001"/>
                    <a:pt x="7598" y="10090"/>
                    <a:pt x="7703" y="10090"/>
                  </a:cubicBezTo>
                  <a:lnTo>
                    <a:pt x="9372" y="10090"/>
                  </a:lnTo>
                  <a:lnTo>
                    <a:pt x="9372" y="12220"/>
                  </a:lnTo>
                  <a:lnTo>
                    <a:pt x="1115" y="12220"/>
                  </a:lnTo>
                  <a:lnTo>
                    <a:pt x="1115" y="10090"/>
                  </a:lnTo>
                  <a:lnTo>
                    <a:pt x="6853" y="10090"/>
                  </a:lnTo>
                  <a:cubicBezTo>
                    <a:pt x="6949" y="10090"/>
                    <a:pt x="7034" y="10020"/>
                    <a:pt x="7043" y="9926"/>
                  </a:cubicBezTo>
                  <a:cubicBezTo>
                    <a:pt x="7052" y="9819"/>
                    <a:pt x="6967" y="9730"/>
                    <a:pt x="6860" y="9730"/>
                  </a:cubicBezTo>
                  <a:lnTo>
                    <a:pt x="362" y="9730"/>
                  </a:lnTo>
                  <a:lnTo>
                    <a:pt x="362" y="7469"/>
                  </a:lnTo>
                  <a:close/>
                  <a:moveTo>
                    <a:pt x="935" y="0"/>
                  </a:moveTo>
                  <a:cubicBezTo>
                    <a:pt x="835" y="0"/>
                    <a:pt x="754" y="81"/>
                    <a:pt x="754" y="182"/>
                  </a:cubicBezTo>
                  <a:lnTo>
                    <a:pt x="754" y="1012"/>
                  </a:lnTo>
                  <a:cubicBezTo>
                    <a:pt x="754" y="1107"/>
                    <a:pt x="823" y="1193"/>
                    <a:pt x="917" y="1201"/>
                  </a:cubicBezTo>
                  <a:cubicBezTo>
                    <a:pt x="923" y="1202"/>
                    <a:pt x="928" y="1202"/>
                    <a:pt x="934" y="1202"/>
                  </a:cubicBezTo>
                  <a:cubicBezTo>
                    <a:pt x="1033" y="1202"/>
                    <a:pt x="1113" y="1121"/>
                    <a:pt x="1113" y="1018"/>
                  </a:cubicBezTo>
                  <a:lnTo>
                    <a:pt x="1113" y="361"/>
                  </a:lnTo>
                  <a:lnTo>
                    <a:pt x="7306" y="361"/>
                  </a:lnTo>
                  <a:lnTo>
                    <a:pt x="7306" y="2536"/>
                  </a:lnTo>
                  <a:cubicBezTo>
                    <a:pt x="7306" y="2638"/>
                    <a:pt x="7389" y="2720"/>
                    <a:pt x="7491" y="2720"/>
                  </a:cubicBezTo>
                  <a:lnTo>
                    <a:pt x="9370" y="2720"/>
                  </a:lnTo>
                  <a:lnTo>
                    <a:pt x="9370" y="7112"/>
                  </a:lnTo>
                  <a:lnTo>
                    <a:pt x="1113" y="7112"/>
                  </a:lnTo>
                  <a:lnTo>
                    <a:pt x="1113" y="1869"/>
                  </a:lnTo>
                  <a:cubicBezTo>
                    <a:pt x="1113" y="1772"/>
                    <a:pt x="1044" y="1687"/>
                    <a:pt x="950" y="1678"/>
                  </a:cubicBezTo>
                  <a:cubicBezTo>
                    <a:pt x="945" y="1678"/>
                    <a:pt x="940" y="1677"/>
                    <a:pt x="935" y="1677"/>
                  </a:cubicBezTo>
                  <a:cubicBezTo>
                    <a:pt x="835" y="1677"/>
                    <a:pt x="754" y="1759"/>
                    <a:pt x="754" y="1861"/>
                  </a:cubicBezTo>
                  <a:lnTo>
                    <a:pt x="754" y="7112"/>
                  </a:lnTo>
                  <a:lnTo>
                    <a:pt x="184" y="7112"/>
                  </a:lnTo>
                  <a:cubicBezTo>
                    <a:pt x="82" y="7112"/>
                    <a:pt x="1" y="7194"/>
                    <a:pt x="1" y="7296"/>
                  </a:cubicBezTo>
                  <a:lnTo>
                    <a:pt x="1" y="9909"/>
                  </a:lnTo>
                  <a:cubicBezTo>
                    <a:pt x="1" y="10012"/>
                    <a:pt x="84" y="10093"/>
                    <a:pt x="184" y="10093"/>
                  </a:cubicBezTo>
                  <a:lnTo>
                    <a:pt x="754" y="10093"/>
                  </a:lnTo>
                  <a:lnTo>
                    <a:pt x="754" y="12397"/>
                  </a:lnTo>
                  <a:cubicBezTo>
                    <a:pt x="754" y="12499"/>
                    <a:pt x="836" y="12580"/>
                    <a:pt x="937" y="12580"/>
                  </a:cubicBezTo>
                  <a:lnTo>
                    <a:pt x="9549" y="12580"/>
                  </a:lnTo>
                  <a:cubicBezTo>
                    <a:pt x="9651" y="12580"/>
                    <a:pt x="9732" y="12497"/>
                    <a:pt x="9732" y="12397"/>
                  </a:cubicBezTo>
                  <a:lnTo>
                    <a:pt x="9732" y="10090"/>
                  </a:lnTo>
                  <a:lnTo>
                    <a:pt x="10302" y="10090"/>
                  </a:lnTo>
                  <a:cubicBezTo>
                    <a:pt x="10403" y="10090"/>
                    <a:pt x="10486" y="10008"/>
                    <a:pt x="10486" y="9905"/>
                  </a:cubicBezTo>
                  <a:lnTo>
                    <a:pt x="10486" y="7292"/>
                  </a:lnTo>
                  <a:cubicBezTo>
                    <a:pt x="10486" y="7191"/>
                    <a:pt x="10405" y="7109"/>
                    <a:pt x="10304" y="7109"/>
                  </a:cubicBezTo>
                  <a:lnTo>
                    <a:pt x="9732" y="7109"/>
                  </a:lnTo>
                  <a:lnTo>
                    <a:pt x="9732" y="2546"/>
                  </a:lnTo>
                  <a:cubicBezTo>
                    <a:pt x="9732" y="2502"/>
                    <a:pt x="9716" y="2458"/>
                    <a:pt x="9686" y="2426"/>
                  </a:cubicBezTo>
                  <a:lnTo>
                    <a:pt x="7621" y="63"/>
                  </a:lnTo>
                  <a:cubicBezTo>
                    <a:pt x="7586" y="22"/>
                    <a:pt x="7537" y="0"/>
                    <a:pt x="7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2"/>
            <p:cNvSpPr/>
            <p:nvPr/>
          </p:nvSpPr>
          <p:spPr>
            <a:xfrm>
              <a:off x="3252674" y="1008882"/>
              <a:ext cx="56562" cy="60995"/>
            </a:xfrm>
            <a:custGeom>
              <a:rect b="b" l="l" r="r" t="t"/>
              <a:pathLst>
                <a:path extrusionOk="0" h="1610" w="1493">
                  <a:moveTo>
                    <a:pt x="747" y="0"/>
                  </a:moveTo>
                  <a:cubicBezTo>
                    <a:pt x="646" y="0"/>
                    <a:pt x="566" y="81"/>
                    <a:pt x="566" y="180"/>
                  </a:cubicBezTo>
                  <a:lnTo>
                    <a:pt x="566" y="491"/>
                  </a:lnTo>
                  <a:lnTo>
                    <a:pt x="297" y="336"/>
                  </a:lnTo>
                  <a:cubicBezTo>
                    <a:pt x="268" y="320"/>
                    <a:pt x="237" y="312"/>
                    <a:pt x="207" y="312"/>
                  </a:cubicBezTo>
                  <a:cubicBezTo>
                    <a:pt x="144" y="312"/>
                    <a:pt x="84" y="344"/>
                    <a:pt x="51" y="401"/>
                  </a:cubicBezTo>
                  <a:cubicBezTo>
                    <a:pt x="1" y="488"/>
                    <a:pt x="31" y="598"/>
                    <a:pt x="116" y="647"/>
                  </a:cubicBezTo>
                  <a:lnTo>
                    <a:pt x="387" y="803"/>
                  </a:lnTo>
                  <a:lnTo>
                    <a:pt x="116" y="959"/>
                  </a:lnTo>
                  <a:cubicBezTo>
                    <a:pt x="30" y="1011"/>
                    <a:pt x="2" y="1121"/>
                    <a:pt x="51" y="1206"/>
                  </a:cubicBezTo>
                  <a:cubicBezTo>
                    <a:pt x="83" y="1264"/>
                    <a:pt x="145" y="1297"/>
                    <a:pt x="207" y="1297"/>
                  </a:cubicBezTo>
                  <a:cubicBezTo>
                    <a:pt x="237" y="1297"/>
                    <a:pt x="269" y="1289"/>
                    <a:pt x="297" y="1273"/>
                  </a:cubicBezTo>
                  <a:lnTo>
                    <a:pt x="567" y="1117"/>
                  </a:lnTo>
                  <a:lnTo>
                    <a:pt x="567" y="1420"/>
                  </a:lnTo>
                  <a:cubicBezTo>
                    <a:pt x="567" y="1515"/>
                    <a:pt x="636" y="1600"/>
                    <a:pt x="731" y="1609"/>
                  </a:cubicBezTo>
                  <a:cubicBezTo>
                    <a:pt x="736" y="1609"/>
                    <a:pt x="742" y="1609"/>
                    <a:pt x="747" y="1609"/>
                  </a:cubicBezTo>
                  <a:cubicBezTo>
                    <a:pt x="846" y="1609"/>
                    <a:pt x="927" y="1529"/>
                    <a:pt x="927" y="1430"/>
                  </a:cubicBezTo>
                  <a:lnTo>
                    <a:pt x="927" y="1117"/>
                  </a:lnTo>
                  <a:lnTo>
                    <a:pt x="1197" y="1273"/>
                  </a:lnTo>
                  <a:cubicBezTo>
                    <a:pt x="1225" y="1290"/>
                    <a:pt x="1255" y="1297"/>
                    <a:pt x="1287" y="1297"/>
                  </a:cubicBezTo>
                  <a:cubicBezTo>
                    <a:pt x="1350" y="1297"/>
                    <a:pt x="1409" y="1264"/>
                    <a:pt x="1443" y="1206"/>
                  </a:cubicBezTo>
                  <a:cubicBezTo>
                    <a:pt x="1492" y="1120"/>
                    <a:pt x="1464" y="1011"/>
                    <a:pt x="1377" y="960"/>
                  </a:cubicBezTo>
                  <a:lnTo>
                    <a:pt x="1108" y="804"/>
                  </a:lnTo>
                  <a:lnTo>
                    <a:pt x="1370" y="652"/>
                  </a:lnTo>
                  <a:cubicBezTo>
                    <a:pt x="1451" y="605"/>
                    <a:pt x="1491" y="502"/>
                    <a:pt x="1450" y="416"/>
                  </a:cubicBezTo>
                  <a:cubicBezTo>
                    <a:pt x="1419" y="349"/>
                    <a:pt x="1354" y="312"/>
                    <a:pt x="1287" y="312"/>
                  </a:cubicBezTo>
                  <a:cubicBezTo>
                    <a:pt x="1257" y="312"/>
                    <a:pt x="1225" y="320"/>
                    <a:pt x="1197" y="336"/>
                  </a:cubicBezTo>
                  <a:lnTo>
                    <a:pt x="927" y="491"/>
                  </a:lnTo>
                  <a:lnTo>
                    <a:pt x="927" y="189"/>
                  </a:lnTo>
                  <a:cubicBezTo>
                    <a:pt x="927" y="93"/>
                    <a:pt x="857" y="8"/>
                    <a:pt x="763" y="1"/>
                  </a:cubicBezTo>
                  <a:cubicBezTo>
                    <a:pt x="758" y="0"/>
                    <a:pt x="752"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2"/>
            <p:cNvSpPr/>
            <p:nvPr/>
          </p:nvSpPr>
          <p:spPr>
            <a:xfrm>
              <a:off x="3329467" y="1008920"/>
              <a:ext cx="56676" cy="60957"/>
            </a:xfrm>
            <a:custGeom>
              <a:rect b="b" l="l" r="r" t="t"/>
              <a:pathLst>
                <a:path extrusionOk="0" h="1609" w="1496">
                  <a:moveTo>
                    <a:pt x="750" y="0"/>
                  </a:moveTo>
                  <a:cubicBezTo>
                    <a:pt x="650" y="0"/>
                    <a:pt x="570" y="81"/>
                    <a:pt x="570" y="180"/>
                  </a:cubicBezTo>
                  <a:lnTo>
                    <a:pt x="570" y="492"/>
                  </a:lnTo>
                  <a:lnTo>
                    <a:pt x="308" y="340"/>
                  </a:lnTo>
                  <a:cubicBezTo>
                    <a:pt x="277" y="323"/>
                    <a:pt x="243" y="314"/>
                    <a:pt x="209" y="314"/>
                  </a:cubicBezTo>
                  <a:cubicBezTo>
                    <a:pt x="152" y="314"/>
                    <a:pt x="97" y="339"/>
                    <a:pt x="62" y="387"/>
                  </a:cubicBezTo>
                  <a:cubicBezTo>
                    <a:pt x="0" y="474"/>
                    <a:pt x="29" y="594"/>
                    <a:pt x="120" y="646"/>
                  </a:cubicBezTo>
                  <a:lnTo>
                    <a:pt x="390" y="802"/>
                  </a:lnTo>
                  <a:lnTo>
                    <a:pt x="120" y="958"/>
                  </a:lnTo>
                  <a:cubicBezTo>
                    <a:pt x="35" y="1010"/>
                    <a:pt x="5" y="1120"/>
                    <a:pt x="55" y="1205"/>
                  </a:cubicBezTo>
                  <a:cubicBezTo>
                    <a:pt x="87" y="1263"/>
                    <a:pt x="149" y="1296"/>
                    <a:pt x="211" y="1296"/>
                  </a:cubicBezTo>
                  <a:cubicBezTo>
                    <a:pt x="240" y="1296"/>
                    <a:pt x="272" y="1288"/>
                    <a:pt x="301" y="1272"/>
                  </a:cubicBezTo>
                  <a:lnTo>
                    <a:pt x="570" y="1116"/>
                  </a:lnTo>
                  <a:lnTo>
                    <a:pt x="570" y="1419"/>
                  </a:lnTo>
                  <a:cubicBezTo>
                    <a:pt x="570" y="1514"/>
                    <a:pt x="640" y="1599"/>
                    <a:pt x="735" y="1608"/>
                  </a:cubicBezTo>
                  <a:cubicBezTo>
                    <a:pt x="740" y="1608"/>
                    <a:pt x="745" y="1608"/>
                    <a:pt x="751" y="1608"/>
                  </a:cubicBezTo>
                  <a:cubicBezTo>
                    <a:pt x="850" y="1608"/>
                    <a:pt x="930" y="1528"/>
                    <a:pt x="930" y="1429"/>
                  </a:cubicBezTo>
                  <a:lnTo>
                    <a:pt x="930" y="1116"/>
                  </a:lnTo>
                  <a:lnTo>
                    <a:pt x="1201" y="1272"/>
                  </a:lnTo>
                  <a:cubicBezTo>
                    <a:pt x="1229" y="1289"/>
                    <a:pt x="1259" y="1296"/>
                    <a:pt x="1291" y="1296"/>
                  </a:cubicBezTo>
                  <a:cubicBezTo>
                    <a:pt x="1353" y="1296"/>
                    <a:pt x="1413" y="1263"/>
                    <a:pt x="1447" y="1205"/>
                  </a:cubicBezTo>
                  <a:cubicBezTo>
                    <a:pt x="1496" y="1119"/>
                    <a:pt x="1466" y="1010"/>
                    <a:pt x="1381" y="959"/>
                  </a:cubicBezTo>
                  <a:lnTo>
                    <a:pt x="1109" y="803"/>
                  </a:lnTo>
                  <a:lnTo>
                    <a:pt x="1381" y="648"/>
                  </a:lnTo>
                  <a:cubicBezTo>
                    <a:pt x="1468" y="598"/>
                    <a:pt x="1496" y="488"/>
                    <a:pt x="1447" y="402"/>
                  </a:cubicBezTo>
                  <a:cubicBezTo>
                    <a:pt x="1413" y="344"/>
                    <a:pt x="1353" y="312"/>
                    <a:pt x="1291" y="312"/>
                  </a:cubicBezTo>
                  <a:cubicBezTo>
                    <a:pt x="1260" y="312"/>
                    <a:pt x="1229" y="320"/>
                    <a:pt x="1201" y="336"/>
                  </a:cubicBezTo>
                  <a:lnTo>
                    <a:pt x="930" y="492"/>
                  </a:lnTo>
                  <a:lnTo>
                    <a:pt x="930" y="190"/>
                  </a:lnTo>
                  <a:cubicBezTo>
                    <a:pt x="930" y="94"/>
                    <a:pt x="861" y="8"/>
                    <a:pt x="767" y="1"/>
                  </a:cubicBezTo>
                  <a:cubicBezTo>
                    <a:pt x="761" y="0"/>
                    <a:pt x="756" y="0"/>
                    <a:pt x="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2"/>
            <p:cNvSpPr/>
            <p:nvPr/>
          </p:nvSpPr>
          <p:spPr>
            <a:xfrm>
              <a:off x="3407814" y="1008920"/>
              <a:ext cx="56562" cy="60957"/>
            </a:xfrm>
            <a:custGeom>
              <a:rect b="b" l="l" r="r" t="t"/>
              <a:pathLst>
                <a:path extrusionOk="0" h="1609" w="1493">
                  <a:moveTo>
                    <a:pt x="747" y="0"/>
                  </a:moveTo>
                  <a:cubicBezTo>
                    <a:pt x="646" y="0"/>
                    <a:pt x="566" y="81"/>
                    <a:pt x="566" y="180"/>
                  </a:cubicBezTo>
                  <a:lnTo>
                    <a:pt x="566" y="492"/>
                  </a:lnTo>
                  <a:lnTo>
                    <a:pt x="297" y="336"/>
                  </a:lnTo>
                  <a:cubicBezTo>
                    <a:pt x="269" y="320"/>
                    <a:pt x="238" y="312"/>
                    <a:pt x="207" y="312"/>
                  </a:cubicBezTo>
                  <a:cubicBezTo>
                    <a:pt x="145" y="312"/>
                    <a:pt x="84" y="344"/>
                    <a:pt x="51" y="402"/>
                  </a:cubicBezTo>
                  <a:cubicBezTo>
                    <a:pt x="1" y="488"/>
                    <a:pt x="31" y="598"/>
                    <a:pt x="116" y="648"/>
                  </a:cubicBezTo>
                  <a:lnTo>
                    <a:pt x="387" y="803"/>
                  </a:lnTo>
                  <a:lnTo>
                    <a:pt x="116" y="959"/>
                  </a:lnTo>
                  <a:cubicBezTo>
                    <a:pt x="31" y="1010"/>
                    <a:pt x="2" y="1120"/>
                    <a:pt x="51" y="1205"/>
                  </a:cubicBezTo>
                  <a:cubicBezTo>
                    <a:pt x="86" y="1263"/>
                    <a:pt x="145" y="1296"/>
                    <a:pt x="207" y="1296"/>
                  </a:cubicBezTo>
                  <a:cubicBezTo>
                    <a:pt x="238" y="1296"/>
                    <a:pt x="269" y="1288"/>
                    <a:pt x="297" y="1272"/>
                  </a:cubicBezTo>
                  <a:lnTo>
                    <a:pt x="567" y="1116"/>
                  </a:lnTo>
                  <a:lnTo>
                    <a:pt x="567" y="1419"/>
                  </a:lnTo>
                  <a:cubicBezTo>
                    <a:pt x="567" y="1514"/>
                    <a:pt x="637" y="1599"/>
                    <a:pt x="731" y="1608"/>
                  </a:cubicBezTo>
                  <a:cubicBezTo>
                    <a:pt x="736" y="1608"/>
                    <a:pt x="742" y="1608"/>
                    <a:pt x="747" y="1608"/>
                  </a:cubicBezTo>
                  <a:cubicBezTo>
                    <a:pt x="847" y="1608"/>
                    <a:pt x="927" y="1528"/>
                    <a:pt x="927" y="1429"/>
                  </a:cubicBezTo>
                  <a:lnTo>
                    <a:pt x="927" y="1116"/>
                  </a:lnTo>
                  <a:lnTo>
                    <a:pt x="1197" y="1272"/>
                  </a:lnTo>
                  <a:cubicBezTo>
                    <a:pt x="1225" y="1289"/>
                    <a:pt x="1256" y="1296"/>
                    <a:pt x="1287" y="1296"/>
                  </a:cubicBezTo>
                  <a:cubicBezTo>
                    <a:pt x="1350" y="1296"/>
                    <a:pt x="1411" y="1263"/>
                    <a:pt x="1443" y="1205"/>
                  </a:cubicBezTo>
                  <a:cubicBezTo>
                    <a:pt x="1492" y="1119"/>
                    <a:pt x="1463" y="1010"/>
                    <a:pt x="1377" y="959"/>
                  </a:cubicBezTo>
                  <a:lnTo>
                    <a:pt x="1108" y="803"/>
                  </a:lnTo>
                  <a:lnTo>
                    <a:pt x="1377" y="648"/>
                  </a:lnTo>
                  <a:cubicBezTo>
                    <a:pt x="1464" y="598"/>
                    <a:pt x="1492" y="488"/>
                    <a:pt x="1443" y="402"/>
                  </a:cubicBezTo>
                  <a:cubicBezTo>
                    <a:pt x="1409" y="344"/>
                    <a:pt x="1349" y="312"/>
                    <a:pt x="1287" y="312"/>
                  </a:cubicBezTo>
                  <a:cubicBezTo>
                    <a:pt x="1256" y="312"/>
                    <a:pt x="1225" y="320"/>
                    <a:pt x="1197" y="336"/>
                  </a:cubicBezTo>
                  <a:lnTo>
                    <a:pt x="927" y="492"/>
                  </a:lnTo>
                  <a:lnTo>
                    <a:pt x="927" y="190"/>
                  </a:lnTo>
                  <a:cubicBezTo>
                    <a:pt x="927" y="94"/>
                    <a:pt x="858" y="8"/>
                    <a:pt x="763" y="1"/>
                  </a:cubicBezTo>
                  <a:cubicBezTo>
                    <a:pt x="758" y="0"/>
                    <a:pt x="752"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2"/>
            <p:cNvSpPr/>
            <p:nvPr/>
          </p:nvSpPr>
          <p:spPr>
            <a:xfrm>
              <a:off x="3484796" y="1008920"/>
              <a:ext cx="56562" cy="60957"/>
            </a:xfrm>
            <a:custGeom>
              <a:rect b="b" l="l" r="r" t="t"/>
              <a:pathLst>
                <a:path extrusionOk="0" h="1609" w="1493">
                  <a:moveTo>
                    <a:pt x="747" y="0"/>
                  </a:moveTo>
                  <a:cubicBezTo>
                    <a:pt x="646" y="0"/>
                    <a:pt x="566" y="81"/>
                    <a:pt x="566" y="180"/>
                  </a:cubicBezTo>
                  <a:lnTo>
                    <a:pt x="566" y="492"/>
                  </a:lnTo>
                  <a:lnTo>
                    <a:pt x="297" y="336"/>
                  </a:lnTo>
                  <a:cubicBezTo>
                    <a:pt x="269" y="320"/>
                    <a:pt x="237" y="312"/>
                    <a:pt x="207" y="312"/>
                  </a:cubicBezTo>
                  <a:cubicBezTo>
                    <a:pt x="144" y="312"/>
                    <a:pt x="84" y="344"/>
                    <a:pt x="51" y="402"/>
                  </a:cubicBezTo>
                  <a:cubicBezTo>
                    <a:pt x="1" y="488"/>
                    <a:pt x="30" y="598"/>
                    <a:pt x="116" y="648"/>
                  </a:cubicBezTo>
                  <a:lnTo>
                    <a:pt x="386" y="803"/>
                  </a:lnTo>
                  <a:lnTo>
                    <a:pt x="116" y="959"/>
                  </a:lnTo>
                  <a:cubicBezTo>
                    <a:pt x="30" y="1010"/>
                    <a:pt x="2" y="1120"/>
                    <a:pt x="51" y="1205"/>
                  </a:cubicBezTo>
                  <a:cubicBezTo>
                    <a:pt x="83" y="1263"/>
                    <a:pt x="145" y="1296"/>
                    <a:pt x="207" y="1296"/>
                  </a:cubicBezTo>
                  <a:cubicBezTo>
                    <a:pt x="237" y="1296"/>
                    <a:pt x="269" y="1288"/>
                    <a:pt x="297" y="1272"/>
                  </a:cubicBezTo>
                  <a:lnTo>
                    <a:pt x="567" y="1116"/>
                  </a:lnTo>
                  <a:lnTo>
                    <a:pt x="567" y="1419"/>
                  </a:lnTo>
                  <a:cubicBezTo>
                    <a:pt x="567" y="1514"/>
                    <a:pt x="636" y="1599"/>
                    <a:pt x="731" y="1608"/>
                  </a:cubicBezTo>
                  <a:cubicBezTo>
                    <a:pt x="736" y="1608"/>
                    <a:pt x="742" y="1608"/>
                    <a:pt x="747" y="1608"/>
                  </a:cubicBezTo>
                  <a:cubicBezTo>
                    <a:pt x="846" y="1608"/>
                    <a:pt x="927" y="1528"/>
                    <a:pt x="927" y="1429"/>
                  </a:cubicBezTo>
                  <a:lnTo>
                    <a:pt x="927" y="1116"/>
                  </a:lnTo>
                  <a:lnTo>
                    <a:pt x="1197" y="1272"/>
                  </a:lnTo>
                  <a:cubicBezTo>
                    <a:pt x="1225" y="1289"/>
                    <a:pt x="1255" y="1296"/>
                    <a:pt x="1287" y="1296"/>
                  </a:cubicBezTo>
                  <a:cubicBezTo>
                    <a:pt x="1350" y="1296"/>
                    <a:pt x="1409" y="1263"/>
                    <a:pt x="1443" y="1205"/>
                  </a:cubicBezTo>
                  <a:cubicBezTo>
                    <a:pt x="1492" y="1119"/>
                    <a:pt x="1462" y="1010"/>
                    <a:pt x="1377" y="959"/>
                  </a:cubicBezTo>
                  <a:lnTo>
                    <a:pt x="1107" y="803"/>
                  </a:lnTo>
                  <a:lnTo>
                    <a:pt x="1377" y="648"/>
                  </a:lnTo>
                  <a:cubicBezTo>
                    <a:pt x="1464" y="598"/>
                    <a:pt x="1492" y="488"/>
                    <a:pt x="1443" y="402"/>
                  </a:cubicBezTo>
                  <a:cubicBezTo>
                    <a:pt x="1409" y="344"/>
                    <a:pt x="1349" y="312"/>
                    <a:pt x="1287" y="312"/>
                  </a:cubicBezTo>
                  <a:cubicBezTo>
                    <a:pt x="1256" y="312"/>
                    <a:pt x="1225" y="320"/>
                    <a:pt x="1197" y="336"/>
                  </a:cubicBezTo>
                  <a:lnTo>
                    <a:pt x="927" y="492"/>
                  </a:lnTo>
                  <a:lnTo>
                    <a:pt x="927" y="190"/>
                  </a:lnTo>
                  <a:cubicBezTo>
                    <a:pt x="927" y="94"/>
                    <a:pt x="857" y="8"/>
                    <a:pt x="763" y="1"/>
                  </a:cubicBezTo>
                  <a:cubicBezTo>
                    <a:pt x="758" y="0"/>
                    <a:pt x="752"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2"/>
            <p:cNvSpPr/>
            <p:nvPr/>
          </p:nvSpPr>
          <p:spPr>
            <a:xfrm>
              <a:off x="3342424" y="807220"/>
              <a:ext cx="109260" cy="154343"/>
            </a:xfrm>
            <a:custGeom>
              <a:rect b="b" l="l" r="r" t="t"/>
              <a:pathLst>
                <a:path extrusionOk="0" h="4074" w="2884">
                  <a:moveTo>
                    <a:pt x="1457" y="380"/>
                  </a:moveTo>
                  <a:cubicBezTo>
                    <a:pt x="1776" y="380"/>
                    <a:pt x="2032" y="645"/>
                    <a:pt x="2032" y="972"/>
                  </a:cubicBezTo>
                  <a:lnTo>
                    <a:pt x="2032" y="1517"/>
                  </a:lnTo>
                  <a:lnTo>
                    <a:pt x="885" y="1517"/>
                  </a:lnTo>
                  <a:lnTo>
                    <a:pt x="885" y="954"/>
                  </a:lnTo>
                  <a:cubicBezTo>
                    <a:pt x="885" y="654"/>
                    <a:pt x="1116" y="405"/>
                    <a:pt x="1411" y="381"/>
                  </a:cubicBezTo>
                  <a:cubicBezTo>
                    <a:pt x="1426" y="380"/>
                    <a:pt x="1442" y="380"/>
                    <a:pt x="1457" y="380"/>
                  </a:cubicBezTo>
                  <a:close/>
                  <a:moveTo>
                    <a:pt x="2342" y="1878"/>
                  </a:moveTo>
                  <a:cubicBezTo>
                    <a:pt x="2441" y="1878"/>
                    <a:pt x="2524" y="1959"/>
                    <a:pt x="2524" y="2058"/>
                  </a:cubicBezTo>
                  <a:lnTo>
                    <a:pt x="2524" y="3532"/>
                  </a:lnTo>
                  <a:cubicBezTo>
                    <a:pt x="2524" y="3631"/>
                    <a:pt x="2442" y="3712"/>
                    <a:pt x="2343" y="3712"/>
                  </a:cubicBezTo>
                  <a:lnTo>
                    <a:pt x="576" y="3712"/>
                  </a:lnTo>
                  <a:cubicBezTo>
                    <a:pt x="476" y="3712"/>
                    <a:pt x="395" y="3631"/>
                    <a:pt x="395" y="3532"/>
                  </a:cubicBezTo>
                  <a:lnTo>
                    <a:pt x="395" y="2058"/>
                  </a:lnTo>
                  <a:cubicBezTo>
                    <a:pt x="395" y="1959"/>
                    <a:pt x="476" y="1878"/>
                    <a:pt x="576" y="1878"/>
                  </a:cubicBezTo>
                  <a:close/>
                  <a:moveTo>
                    <a:pt x="1442" y="0"/>
                  </a:moveTo>
                  <a:cubicBezTo>
                    <a:pt x="918" y="0"/>
                    <a:pt x="492" y="428"/>
                    <a:pt x="492" y="951"/>
                  </a:cubicBezTo>
                  <a:lnTo>
                    <a:pt x="492" y="1513"/>
                  </a:lnTo>
                  <a:cubicBezTo>
                    <a:pt x="216" y="1545"/>
                    <a:pt x="1" y="1778"/>
                    <a:pt x="1" y="2057"/>
                  </a:cubicBezTo>
                  <a:lnTo>
                    <a:pt x="1" y="3525"/>
                  </a:lnTo>
                  <a:cubicBezTo>
                    <a:pt x="1" y="3828"/>
                    <a:pt x="247" y="4073"/>
                    <a:pt x="549" y="4073"/>
                  </a:cubicBezTo>
                  <a:lnTo>
                    <a:pt x="2334" y="4073"/>
                  </a:lnTo>
                  <a:cubicBezTo>
                    <a:pt x="2638" y="4073"/>
                    <a:pt x="2883" y="3827"/>
                    <a:pt x="2883" y="3525"/>
                  </a:cubicBezTo>
                  <a:lnTo>
                    <a:pt x="2883" y="2057"/>
                  </a:lnTo>
                  <a:cubicBezTo>
                    <a:pt x="2883" y="1778"/>
                    <a:pt x="2668" y="1545"/>
                    <a:pt x="2392" y="1513"/>
                  </a:cubicBezTo>
                  <a:lnTo>
                    <a:pt x="2392" y="950"/>
                  </a:lnTo>
                  <a:cubicBezTo>
                    <a:pt x="2393" y="427"/>
                    <a:pt x="1966" y="0"/>
                    <a:pt x="14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2"/>
            <p:cNvSpPr/>
            <p:nvPr/>
          </p:nvSpPr>
          <p:spPr>
            <a:xfrm>
              <a:off x="3387735" y="903637"/>
              <a:ext cx="18715" cy="18677"/>
            </a:xfrm>
            <a:custGeom>
              <a:rect b="b" l="l" r="r" t="t"/>
              <a:pathLst>
                <a:path extrusionOk="0" h="493" w="494">
                  <a:moveTo>
                    <a:pt x="247" y="0"/>
                  </a:moveTo>
                  <a:cubicBezTo>
                    <a:pt x="111" y="0"/>
                    <a:pt x="1" y="110"/>
                    <a:pt x="1" y="246"/>
                  </a:cubicBezTo>
                  <a:cubicBezTo>
                    <a:pt x="1" y="383"/>
                    <a:pt x="111" y="493"/>
                    <a:pt x="247" y="493"/>
                  </a:cubicBezTo>
                  <a:cubicBezTo>
                    <a:pt x="383" y="493"/>
                    <a:pt x="493" y="383"/>
                    <a:pt x="493" y="246"/>
                  </a:cubicBezTo>
                  <a:cubicBezTo>
                    <a:pt x="493" y="110"/>
                    <a:pt x="383" y="0"/>
                    <a:pt x="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43"/>
          <p:cNvSpPr txBox="1"/>
          <p:nvPr>
            <p:ph type="title"/>
          </p:nvPr>
        </p:nvSpPr>
        <p:spPr>
          <a:xfrm>
            <a:off x="6438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Utility Methods</a:t>
            </a:r>
            <a:endParaRPr/>
          </a:p>
        </p:txBody>
      </p:sp>
      <p:sp>
        <p:nvSpPr>
          <p:cNvPr id="1631" name="Google Shape;1631;p43"/>
          <p:cNvSpPr txBox="1"/>
          <p:nvPr>
            <p:ph idx="6" type="subTitle"/>
          </p:nvPr>
        </p:nvSpPr>
        <p:spPr>
          <a:xfrm>
            <a:off x="6001225" y="2093200"/>
            <a:ext cx="26775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insertValidity()</a:t>
            </a:r>
            <a:endParaRPr/>
          </a:p>
        </p:txBody>
      </p:sp>
      <p:sp>
        <p:nvSpPr>
          <p:cNvPr id="1632" name="Google Shape;1632;p43"/>
          <p:cNvSpPr txBox="1"/>
          <p:nvPr>
            <p:ph idx="1" type="subTitle"/>
          </p:nvPr>
        </p:nvSpPr>
        <p:spPr>
          <a:xfrm>
            <a:off x="653413" y="2495500"/>
            <a:ext cx="1981800" cy="10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Used to read the rows in </a:t>
            </a:r>
            <a:r>
              <a:rPr b="1" lang="en"/>
              <a:t>BankTrans</a:t>
            </a:r>
            <a:r>
              <a:rPr lang="en"/>
              <a:t> table and invoke methods to update the data.</a:t>
            </a:r>
            <a:endParaRPr/>
          </a:p>
        </p:txBody>
      </p:sp>
      <p:sp>
        <p:nvSpPr>
          <p:cNvPr id="1633" name="Google Shape;1633;p43"/>
          <p:cNvSpPr txBox="1"/>
          <p:nvPr>
            <p:ph idx="2" type="subTitle"/>
          </p:nvPr>
        </p:nvSpPr>
        <p:spPr>
          <a:xfrm>
            <a:off x="3327334" y="2495500"/>
            <a:ext cx="1981800" cy="10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Used to Update the</a:t>
            </a:r>
            <a:endParaRPr/>
          </a:p>
          <a:p>
            <a:pPr indent="0" lvl="0" marL="0" rtl="0" algn="ctr">
              <a:spcBef>
                <a:spcPts val="0"/>
              </a:spcBef>
              <a:spcAft>
                <a:spcPts val="0"/>
              </a:spcAft>
              <a:buNone/>
            </a:pPr>
            <a:r>
              <a:rPr b="1" lang="en"/>
              <a:t>NewBal</a:t>
            </a:r>
            <a:r>
              <a:rPr lang="en"/>
              <a:t> and </a:t>
            </a:r>
            <a:r>
              <a:rPr b="1" lang="en"/>
              <a:t>TransStat</a:t>
            </a:r>
            <a:r>
              <a:rPr lang="en"/>
              <a:t> columns in the </a:t>
            </a:r>
            <a:r>
              <a:rPr b="1" lang="en"/>
              <a:t>BankTrans</a:t>
            </a:r>
            <a:r>
              <a:rPr lang="en"/>
              <a:t> table.</a:t>
            </a:r>
            <a:endParaRPr/>
          </a:p>
        </p:txBody>
      </p:sp>
      <p:sp>
        <p:nvSpPr>
          <p:cNvPr id="1634" name="Google Shape;1634;p43"/>
          <p:cNvSpPr txBox="1"/>
          <p:nvPr>
            <p:ph idx="3" type="subTitle"/>
          </p:nvPr>
        </p:nvSpPr>
        <p:spPr>
          <a:xfrm>
            <a:off x="6043537" y="2442400"/>
            <a:ext cx="2592900" cy="10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Used the insert the transaction data in the </a:t>
            </a:r>
            <a:r>
              <a:rPr b="1" lang="en"/>
              <a:t>ValidTrans</a:t>
            </a:r>
            <a:r>
              <a:rPr lang="en"/>
              <a:t> and </a:t>
            </a:r>
            <a:r>
              <a:rPr b="1" lang="en"/>
              <a:t>InvalidTrans</a:t>
            </a:r>
            <a:r>
              <a:rPr lang="en"/>
              <a:t> tables depending on the validity.</a:t>
            </a:r>
            <a:endParaRPr/>
          </a:p>
        </p:txBody>
      </p:sp>
      <p:sp>
        <p:nvSpPr>
          <p:cNvPr id="1635" name="Google Shape;1635;p43"/>
          <p:cNvSpPr txBox="1"/>
          <p:nvPr>
            <p:ph idx="4" type="subTitle"/>
          </p:nvPr>
        </p:nvSpPr>
        <p:spPr>
          <a:xfrm>
            <a:off x="465263" y="2033975"/>
            <a:ext cx="23109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main() </a:t>
            </a:r>
            <a:endParaRPr/>
          </a:p>
        </p:txBody>
      </p:sp>
      <p:sp>
        <p:nvSpPr>
          <p:cNvPr id="1636" name="Google Shape;1636;p43"/>
          <p:cNvSpPr txBox="1"/>
          <p:nvPr>
            <p:ph idx="5" type="subTitle"/>
          </p:nvPr>
        </p:nvSpPr>
        <p:spPr>
          <a:xfrm>
            <a:off x="3215400" y="2093200"/>
            <a:ext cx="23466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updateNewBal() </a:t>
            </a:r>
            <a:endParaRPr/>
          </a:p>
        </p:txBody>
      </p:sp>
      <p:grpSp>
        <p:nvGrpSpPr>
          <p:cNvPr id="1637" name="Google Shape;1637;p43"/>
          <p:cNvGrpSpPr/>
          <p:nvPr/>
        </p:nvGrpSpPr>
        <p:grpSpPr>
          <a:xfrm>
            <a:off x="1450098" y="1559901"/>
            <a:ext cx="341227" cy="302177"/>
            <a:chOff x="713167" y="740543"/>
            <a:chExt cx="476707" cy="422153"/>
          </a:xfrm>
        </p:grpSpPr>
        <p:sp>
          <p:nvSpPr>
            <p:cNvPr id="1638" name="Google Shape;1638;p43"/>
            <p:cNvSpPr/>
            <p:nvPr/>
          </p:nvSpPr>
          <p:spPr>
            <a:xfrm>
              <a:off x="713167" y="740543"/>
              <a:ext cx="476707" cy="422153"/>
            </a:xfrm>
            <a:custGeom>
              <a:rect b="b" l="l" r="r" t="t"/>
              <a:pathLst>
                <a:path extrusionOk="0" h="11143" w="12583">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3"/>
            <p:cNvSpPr/>
            <p:nvPr/>
          </p:nvSpPr>
          <p:spPr>
            <a:xfrm>
              <a:off x="756621" y="834914"/>
              <a:ext cx="37468" cy="13676"/>
            </a:xfrm>
            <a:custGeom>
              <a:rect b="b" l="l" r="r" t="t"/>
              <a:pathLst>
                <a:path extrusionOk="0" h="361" w="989">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3"/>
            <p:cNvSpPr/>
            <p:nvPr/>
          </p:nvSpPr>
          <p:spPr>
            <a:xfrm>
              <a:off x="756583" y="869617"/>
              <a:ext cx="37506" cy="13714"/>
            </a:xfrm>
            <a:custGeom>
              <a:rect b="b" l="l" r="r" t="t"/>
              <a:pathLst>
                <a:path extrusionOk="0" h="362" w="99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756583" y="904395"/>
              <a:ext cx="37506" cy="13676"/>
            </a:xfrm>
            <a:custGeom>
              <a:rect b="b" l="l" r="r" t="t"/>
              <a:pathLst>
                <a:path extrusionOk="0" h="361" w="99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756621" y="939136"/>
              <a:ext cx="37468" cy="13676"/>
            </a:xfrm>
            <a:custGeom>
              <a:rect b="b" l="l" r="r" t="t"/>
              <a:pathLst>
                <a:path extrusionOk="0" h="361" w="989">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756583" y="975164"/>
              <a:ext cx="37506" cy="13676"/>
            </a:xfrm>
            <a:custGeom>
              <a:rect b="b" l="l" r="r" t="t"/>
              <a:pathLst>
                <a:path extrusionOk="0" h="361" w="99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3"/>
            <p:cNvSpPr/>
            <p:nvPr/>
          </p:nvSpPr>
          <p:spPr>
            <a:xfrm>
              <a:off x="756621" y="1009905"/>
              <a:ext cx="37468" cy="13676"/>
            </a:xfrm>
            <a:custGeom>
              <a:rect b="b" l="l" r="r" t="t"/>
              <a:pathLst>
                <a:path extrusionOk="0" h="361" w="989">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3"/>
            <p:cNvSpPr/>
            <p:nvPr/>
          </p:nvSpPr>
          <p:spPr>
            <a:xfrm>
              <a:off x="756583" y="1044645"/>
              <a:ext cx="37506" cy="13714"/>
            </a:xfrm>
            <a:custGeom>
              <a:rect b="b" l="l" r="r" t="t"/>
              <a:pathLst>
                <a:path extrusionOk="0" h="362" w="99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756621" y="1079424"/>
              <a:ext cx="37468" cy="13676"/>
            </a:xfrm>
            <a:custGeom>
              <a:rect b="b" l="l" r="r" t="t"/>
              <a:pathLst>
                <a:path extrusionOk="0" h="361" w="989">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756621" y="1114202"/>
              <a:ext cx="37468" cy="13639"/>
            </a:xfrm>
            <a:custGeom>
              <a:rect b="b" l="l" r="r" t="t"/>
              <a:pathLst>
                <a:path extrusionOk="0" h="360" w="989">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931309" y="834497"/>
              <a:ext cx="43681" cy="84029"/>
            </a:xfrm>
            <a:custGeom>
              <a:rect b="b" l="l" r="r" t="t"/>
              <a:pathLst>
                <a:path extrusionOk="0" h="2218" w="1153">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985598" y="837869"/>
              <a:ext cx="34097" cy="77248"/>
            </a:xfrm>
            <a:custGeom>
              <a:rect b="b" l="l" r="r" t="t"/>
              <a:pathLst>
                <a:path extrusionOk="0" h="2039" w="90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886605" y="837869"/>
              <a:ext cx="34021" cy="77248"/>
            </a:xfrm>
            <a:custGeom>
              <a:rect b="b" l="l" r="r" t="t"/>
              <a:pathLst>
                <a:path extrusionOk="0" h="2039" w="898">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886643" y="939136"/>
              <a:ext cx="173097" cy="13676"/>
            </a:xfrm>
            <a:custGeom>
              <a:rect b="b" l="l" r="r" t="t"/>
              <a:pathLst>
                <a:path extrusionOk="0" h="361" w="4569">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887135" y="975126"/>
              <a:ext cx="44629" cy="13714"/>
            </a:xfrm>
            <a:custGeom>
              <a:rect b="b" l="l" r="r" t="t"/>
              <a:pathLst>
                <a:path extrusionOk="0" h="362" w="1178">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954608" y="975164"/>
              <a:ext cx="44591" cy="13676"/>
            </a:xfrm>
            <a:custGeom>
              <a:rect b="b" l="l" r="r" t="t"/>
              <a:pathLst>
                <a:path extrusionOk="0" h="361" w="1177">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999199" y="1009943"/>
              <a:ext cx="44553" cy="13676"/>
            </a:xfrm>
            <a:custGeom>
              <a:rect b="b" l="l" r="r" t="t"/>
              <a:pathLst>
                <a:path extrusionOk="0" h="361" w="1176">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3"/>
            <p:cNvSpPr/>
            <p:nvPr/>
          </p:nvSpPr>
          <p:spPr>
            <a:xfrm>
              <a:off x="999199" y="1079424"/>
              <a:ext cx="44553" cy="13676"/>
            </a:xfrm>
            <a:custGeom>
              <a:rect b="b" l="l" r="r" t="t"/>
              <a:pathLst>
                <a:path extrusionOk="0" h="361" w="1176">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3"/>
            <p:cNvSpPr/>
            <p:nvPr/>
          </p:nvSpPr>
          <p:spPr>
            <a:xfrm>
              <a:off x="887741" y="1114202"/>
              <a:ext cx="95432" cy="13639"/>
            </a:xfrm>
            <a:custGeom>
              <a:rect b="b" l="l" r="r" t="t"/>
              <a:pathLst>
                <a:path extrusionOk="0" h="360" w="2519">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3"/>
            <p:cNvSpPr/>
            <p:nvPr/>
          </p:nvSpPr>
          <p:spPr>
            <a:xfrm>
              <a:off x="887741" y="1009943"/>
              <a:ext cx="95394" cy="13676"/>
            </a:xfrm>
            <a:custGeom>
              <a:rect b="b" l="l" r="r" t="t"/>
              <a:pathLst>
                <a:path extrusionOk="0" h="361" w="2518">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3"/>
            <p:cNvSpPr/>
            <p:nvPr/>
          </p:nvSpPr>
          <p:spPr>
            <a:xfrm>
              <a:off x="1059777" y="1009943"/>
              <a:ext cx="95432" cy="13676"/>
            </a:xfrm>
            <a:custGeom>
              <a:rect b="b" l="l" r="r" t="t"/>
              <a:pathLst>
                <a:path extrusionOk="0" h="361" w="2519">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3"/>
            <p:cNvSpPr/>
            <p:nvPr/>
          </p:nvSpPr>
          <p:spPr>
            <a:xfrm>
              <a:off x="886984" y="1044645"/>
              <a:ext cx="32695" cy="13714"/>
            </a:xfrm>
            <a:custGeom>
              <a:rect b="b" l="l" r="r" t="t"/>
              <a:pathLst>
                <a:path extrusionOk="0" h="362" w="863">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3"/>
            <p:cNvSpPr/>
            <p:nvPr/>
          </p:nvSpPr>
          <p:spPr>
            <a:xfrm>
              <a:off x="935325" y="1044645"/>
              <a:ext cx="161996" cy="13714"/>
            </a:xfrm>
            <a:custGeom>
              <a:rect b="b" l="l" r="r" t="t"/>
              <a:pathLst>
                <a:path extrusionOk="0" h="362" w="4276">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3"/>
            <p:cNvSpPr/>
            <p:nvPr/>
          </p:nvSpPr>
          <p:spPr>
            <a:xfrm>
              <a:off x="887741" y="1079424"/>
              <a:ext cx="95394" cy="13676"/>
            </a:xfrm>
            <a:custGeom>
              <a:rect b="b" l="l" r="r" t="t"/>
              <a:pathLst>
                <a:path extrusionOk="0" h="361" w="2518">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2" name="Google Shape;1662;p43"/>
          <p:cNvGrpSpPr/>
          <p:nvPr/>
        </p:nvGrpSpPr>
        <p:grpSpPr>
          <a:xfrm>
            <a:off x="4147394" y="1565541"/>
            <a:ext cx="341661" cy="290896"/>
            <a:chOff x="2335403" y="748460"/>
            <a:chExt cx="477313" cy="406392"/>
          </a:xfrm>
        </p:grpSpPr>
        <p:sp>
          <p:nvSpPr>
            <p:cNvPr id="1663" name="Google Shape;1663;p43"/>
            <p:cNvSpPr/>
            <p:nvPr/>
          </p:nvSpPr>
          <p:spPr>
            <a:xfrm>
              <a:off x="2419697" y="928793"/>
              <a:ext cx="35044" cy="13676"/>
            </a:xfrm>
            <a:custGeom>
              <a:rect b="b" l="l" r="r" t="t"/>
              <a:pathLst>
                <a:path extrusionOk="0" h="361" w="925">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3"/>
            <p:cNvSpPr/>
            <p:nvPr/>
          </p:nvSpPr>
          <p:spPr>
            <a:xfrm>
              <a:off x="2466106" y="928793"/>
              <a:ext cx="51713" cy="13676"/>
            </a:xfrm>
            <a:custGeom>
              <a:rect b="b" l="l" r="r" t="t"/>
              <a:pathLst>
                <a:path extrusionOk="0" h="361" w="1365">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3"/>
            <p:cNvSpPr/>
            <p:nvPr/>
          </p:nvSpPr>
          <p:spPr>
            <a:xfrm>
              <a:off x="2420152" y="900266"/>
              <a:ext cx="80354" cy="13676"/>
            </a:xfrm>
            <a:custGeom>
              <a:rect b="b" l="l" r="r" t="t"/>
              <a:pathLst>
                <a:path extrusionOk="0" h="361" w="2121">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3"/>
            <p:cNvSpPr/>
            <p:nvPr/>
          </p:nvSpPr>
          <p:spPr>
            <a:xfrm>
              <a:off x="2419659" y="871700"/>
              <a:ext cx="35044" cy="13676"/>
            </a:xfrm>
            <a:custGeom>
              <a:rect b="b" l="l" r="r" t="t"/>
              <a:pathLst>
                <a:path extrusionOk="0" h="361" w="925">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3"/>
            <p:cNvSpPr/>
            <p:nvPr/>
          </p:nvSpPr>
          <p:spPr>
            <a:xfrm>
              <a:off x="2466485" y="871700"/>
              <a:ext cx="84597" cy="13676"/>
            </a:xfrm>
            <a:custGeom>
              <a:rect b="b" l="l" r="r" t="t"/>
              <a:pathLst>
                <a:path extrusionOk="0" h="361" w="2233">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3"/>
            <p:cNvSpPr/>
            <p:nvPr/>
          </p:nvSpPr>
          <p:spPr>
            <a:xfrm>
              <a:off x="2428714" y="978953"/>
              <a:ext cx="61828" cy="72171"/>
            </a:xfrm>
            <a:custGeom>
              <a:rect b="b" l="l" r="r" t="t"/>
              <a:pathLst>
                <a:path extrusionOk="0" h="1905" w="1632">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3"/>
            <p:cNvSpPr/>
            <p:nvPr/>
          </p:nvSpPr>
          <p:spPr>
            <a:xfrm>
              <a:off x="2492701" y="998388"/>
              <a:ext cx="48265" cy="52660"/>
            </a:xfrm>
            <a:custGeom>
              <a:rect b="b" l="l" r="r" t="t"/>
              <a:pathLst>
                <a:path extrusionOk="0" h="1390" w="1274">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3"/>
            <p:cNvSpPr/>
            <p:nvPr/>
          </p:nvSpPr>
          <p:spPr>
            <a:xfrm>
              <a:off x="2597264" y="977437"/>
              <a:ext cx="36635" cy="75164"/>
            </a:xfrm>
            <a:custGeom>
              <a:rect b="b" l="l" r="r" t="t"/>
              <a:pathLst>
                <a:path extrusionOk="0" h="1984" w="967">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3"/>
            <p:cNvSpPr/>
            <p:nvPr/>
          </p:nvSpPr>
          <p:spPr>
            <a:xfrm>
              <a:off x="2692507" y="977513"/>
              <a:ext cx="36673" cy="75126"/>
            </a:xfrm>
            <a:custGeom>
              <a:rect b="b" l="l" r="r" t="t"/>
              <a:pathLst>
                <a:path extrusionOk="0" h="1983" w="968">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3"/>
            <p:cNvSpPr/>
            <p:nvPr/>
          </p:nvSpPr>
          <p:spPr>
            <a:xfrm>
              <a:off x="2643749" y="978536"/>
              <a:ext cx="39249" cy="72891"/>
            </a:xfrm>
            <a:custGeom>
              <a:rect b="b" l="l" r="r" t="t"/>
              <a:pathLst>
                <a:path extrusionOk="0" h="1924" w="1036">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3"/>
            <p:cNvSpPr/>
            <p:nvPr/>
          </p:nvSpPr>
          <p:spPr>
            <a:xfrm>
              <a:off x="2335403" y="748460"/>
              <a:ext cx="477313" cy="406392"/>
            </a:xfrm>
            <a:custGeom>
              <a:rect b="b" l="l" r="r" t="t"/>
              <a:pathLst>
                <a:path extrusionOk="0" h="10727" w="12599">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3"/>
            <p:cNvSpPr/>
            <p:nvPr/>
          </p:nvSpPr>
          <p:spPr>
            <a:xfrm>
              <a:off x="2716147" y="788278"/>
              <a:ext cx="60540" cy="53418"/>
            </a:xfrm>
            <a:custGeom>
              <a:rect b="b" l="l" r="r" t="t"/>
              <a:pathLst>
                <a:path extrusionOk="0" h="1410" w="1598">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43"/>
          <p:cNvGrpSpPr/>
          <p:nvPr/>
        </p:nvGrpSpPr>
        <p:grpSpPr>
          <a:xfrm>
            <a:off x="7169816" y="1573265"/>
            <a:ext cx="340332" cy="341173"/>
            <a:chOff x="1558836" y="713303"/>
            <a:chExt cx="475457" cy="476631"/>
          </a:xfrm>
        </p:grpSpPr>
        <p:sp>
          <p:nvSpPr>
            <p:cNvPr id="1676" name="Google Shape;1676;p43"/>
            <p:cNvSpPr/>
            <p:nvPr/>
          </p:nvSpPr>
          <p:spPr>
            <a:xfrm>
              <a:off x="1611458" y="819874"/>
              <a:ext cx="39855" cy="85128"/>
            </a:xfrm>
            <a:custGeom>
              <a:rect b="b" l="l" r="r" t="t"/>
              <a:pathLst>
                <a:path extrusionOk="0" h="2247" w="1052">
                  <a:moveTo>
                    <a:pt x="865" y="0"/>
                  </a:moveTo>
                  <a:cubicBezTo>
                    <a:pt x="526" y="0"/>
                    <a:pt x="252" y="246"/>
                    <a:pt x="252" y="548"/>
                  </a:cubicBezTo>
                  <a:lnTo>
                    <a:pt x="252" y="824"/>
                  </a:lnTo>
                  <a:cubicBezTo>
                    <a:pt x="235" y="902"/>
                    <a:pt x="199" y="931"/>
                    <a:pt x="147" y="951"/>
                  </a:cubicBezTo>
                  <a:cubicBezTo>
                    <a:pt x="86" y="973"/>
                    <a:pt x="37" y="1020"/>
                    <a:pt x="22" y="1082"/>
                  </a:cubicBezTo>
                  <a:cubicBezTo>
                    <a:pt x="0" y="1174"/>
                    <a:pt x="54" y="1266"/>
                    <a:pt x="139" y="1294"/>
                  </a:cubicBezTo>
                  <a:cubicBezTo>
                    <a:pt x="195" y="1314"/>
                    <a:pt x="232" y="1341"/>
                    <a:pt x="251" y="1424"/>
                  </a:cubicBezTo>
                  <a:lnTo>
                    <a:pt x="251" y="1700"/>
                  </a:lnTo>
                  <a:cubicBezTo>
                    <a:pt x="251" y="1999"/>
                    <a:pt x="520" y="2242"/>
                    <a:pt x="854" y="2247"/>
                  </a:cubicBezTo>
                  <a:cubicBezTo>
                    <a:pt x="855" y="2247"/>
                    <a:pt x="855" y="2247"/>
                    <a:pt x="856" y="2247"/>
                  </a:cubicBezTo>
                  <a:cubicBezTo>
                    <a:pt x="951" y="2247"/>
                    <a:pt x="1038" y="2176"/>
                    <a:pt x="1044" y="2078"/>
                  </a:cubicBezTo>
                  <a:cubicBezTo>
                    <a:pt x="1052" y="1974"/>
                    <a:pt x="969" y="1886"/>
                    <a:pt x="865" y="1886"/>
                  </a:cubicBezTo>
                  <a:cubicBezTo>
                    <a:pt x="728" y="1886"/>
                    <a:pt x="612" y="1801"/>
                    <a:pt x="612" y="1698"/>
                  </a:cubicBezTo>
                  <a:lnTo>
                    <a:pt x="612" y="1405"/>
                  </a:lnTo>
                  <a:cubicBezTo>
                    <a:pt x="612" y="1394"/>
                    <a:pt x="610" y="1384"/>
                    <a:pt x="609" y="1376"/>
                  </a:cubicBezTo>
                  <a:cubicBezTo>
                    <a:pt x="589" y="1268"/>
                    <a:pt x="551" y="1187"/>
                    <a:pt x="502" y="1124"/>
                  </a:cubicBezTo>
                  <a:cubicBezTo>
                    <a:pt x="550" y="1061"/>
                    <a:pt x="589" y="980"/>
                    <a:pt x="608" y="874"/>
                  </a:cubicBezTo>
                  <a:cubicBezTo>
                    <a:pt x="610" y="863"/>
                    <a:pt x="612" y="853"/>
                    <a:pt x="612" y="842"/>
                  </a:cubicBezTo>
                  <a:lnTo>
                    <a:pt x="612" y="549"/>
                  </a:lnTo>
                  <a:cubicBezTo>
                    <a:pt x="612" y="449"/>
                    <a:pt x="727" y="363"/>
                    <a:pt x="863" y="362"/>
                  </a:cubicBezTo>
                  <a:cubicBezTo>
                    <a:pt x="956" y="361"/>
                    <a:pt x="1039" y="287"/>
                    <a:pt x="1044" y="192"/>
                  </a:cubicBezTo>
                  <a:cubicBezTo>
                    <a:pt x="1052" y="87"/>
                    <a:pt x="968" y="0"/>
                    <a:pt x="8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3"/>
            <p:cNvSpPr/>
            <p:nvPr/>
          </p:nvSpPr>
          <p:spPr>
            <a:xfrm>
              <a:off x="1874873" y="849235"/>
              <a:ext cx="39817" cy="85165"/>
            </a:xfrm>
            <a:custGeom>
              <a:rect b="b" l="l" r="r" t="t"/>
              <a:pathLst>
                <a:path extrusionOk="0" h="2248" w="1051">
                  <a:moveTo>
                    <a:pt x="186" y="0"/>
                  </a:moveTo>
                  <a:cubicBezTo>
                    <a:pt x="82" y="0"/>
                    <a:pt x="1" y="87"/>
                    <a:pt x="7" y="192"/>
                  </a:cubicBezTo>
                  <a:cubicBezTo>
                    <a:pt x="12" y="286"/>
                    <a:pt x="95" y="361"/>
                    <a:pt x="189" y="362"/>
                  </a:cubicBezTo>
                  <a:cubicBezTo>
                    <a:pt x="325" y="363"/>
                    <a:pt x="440" y="449"/>
                    <a:pt x="440" y="549"/>
                  </a:cubicBezTo>
                  <a:lnTo>
                    <a:pt x="440" y="842"/>
                  </a:lnTo>
                  <a:cubicBezTo>
                    <a:pt x="440" y="853"/>
                    <a:pt x="442" y="863"/>
                    <a:pt x="443" y="874"/>
                  </a:cubicBezTo>
                  <a:cubicBezTo>
                    <a:pt x="462" y="981"/>
                    <a:pt x="501" y="1062"/>
                    <a:pt x="550" y="1125"/>
                  </a:cubicBezTo>
                  <a:cubicBezTo>
                    <a:pt x="501" y="1188"/>
                    <a:pt x="462" y="1269"/>
                    <a:pt x="443" y="1377"/>
                  </a:cubicBezTo>
                  <a:cubicBezTo>
                    <a:pt x="442" y="1387"/>
                    <a:pt x="440" y="1398"/>
                    <a:pt x="440" y="1408"/>
                  </a:cubicBezTo>
                  <a:lnTo>
                    <a:pt x="440" y="1701"/>
                  </a:lnTo>
                  <a:cubicBezTo>
                    <a:pt x="440" y="1802"/>
                    <a:pt x="325" y="1887"/>
                    <a:pt x="189" y="1888"/>
                  </a:cubicBezTo>
                  <a:cubicBezTo>
                    <a:pt x="95" y="1890"/>
                    <a:pt x="12" y="1963"/>
                    <a:pt x="7" y="2058"/>
                  </a:cubicBezTo>
                  <a:cubicBezTo>
                    <a:pt x="2" y="2163"/>
                    <a:pt x="84" y="2248"/>
                    <a:pt x="186" y="2248"/>
                  </a:cubicBezTo>
                  <a:cubicBezTo>
                    <a:pt x="525" y="2248"/>
                    <a:pt x="800" y="2002"/>
                    <a:pt x="800" y="1701"/>
                  </a:cubicBezTo>
                  <a:lnTo>
                    <a:pt x="800" y="1425"/>
                  </a:lnTo>
                  <a:cubicBezTo>
                    <a:pt x="818" y="1346"/>
                    <a:pt x="852" y="1317"/>
                    <a:pt x="904" y="1298"/>
                  </a:cubicBezTo>
                  <a:cubicBezTo>
                    <a:pt x="965" y="1275"/>
                    <a:pt x="1014" y="1228"/>
                    <a:pt x="1029" y="1167"/>
                  </a:cubicBezTo>
                  <a:cubicBezTo>
                    <a:pt x="1050" y="1074"/>
                    <a:pt x="998" y="984"/>
                    <a:pt x="912" y="955"/>
                  </a:cubicBezTo>
                  <a:cubicBezTo>
                    <a:pt x="855" y="935"/>
                    <a:pt x="819" y="907"/>
                    <a:pt x="800" y="825"/>
                  </a:cubicBezTo>
                  <a:lnTo>
                    <a:pt x="800" y="549"/>
                  </a:lnTo>
                  <a:cubicBezTo>
                    <a:pt x="800" y="247"/>
                    <a:pt x="525" y="0"/>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3"/>
            <p:cNvSpPr/>
            <p:nvPr/>
          </p:nvSpPr>
          <p:spPr>
            <a:xfrm>
              <a:off x="1673476" y="818813"/>
              <a:ext cx="36067" cy="13639"/>
            </a:xfrm>
            <a:custGeom>
              <a:rect b="b" l="l" r="r" t="t"/>
              <a:pathLst>
                <a:path extrusionOk="0" h="360" w="952">
                  <a:moveTo>
                    <a:pt x="198" y="0"/>
                  </a:moveTo>
                  <a:cubicBezTo>
                    <a:pt x="103" y="0"/>
                    <a:pt x="18" y="69"/>
                    <a:pt x="10" y="163"/>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3"/>
            <p:cNvSpPr/>
            <p:nvPr/>
          </p:nvSpPr>
          <p:spPr>
            <a:xfrm>
              <a:off x="1674348" y="966489"/>
              <a:ext cx="113011" cy="13676"/>
            </a:xfrm>
            <a:custGeom>
              <a:rect b="b" l="l" r="r" t="t"/>
              <a:pathLst>
                <a:path extrusionOk="0" h="361" w="2983">
                  <a:moveTo>
                    <a:pt x="198" y="0"/>
                  </a:moveTo>
                  <a:cubicBezTo>
                    <a:pt x="102" y="0"/>
                    <a:pt x="17" y="69"/>
                    <a:pt x="10" y="164"/>
                  </a:cubicBezTo>
                  <a:cubicBezTo>
                    <a:pt x="0" y="271"/>
                    <a:pt x="84" y="361"/>
                    <a:pt x="189" y="361"/>
                  </a:cubicBezTo>
                  <a:lnTo>
                    <a:pt x="2785" y="361"/>
                  </a:lnTo>
                  <a:cubicBezTo>
                    <a:pt x="2881" y="361"/>
                    <a:pt x="2965" y="291"/>
                    <a:pt x="2974" y="197"/>
                  </a:cubicBezTo>
                  <a:cubicBezTo>
                    <a:pt x="2982" y="89"/>
                    <a:pt x="2898" y="0"/>
                    <a:pt x="27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3"/>
            <p:cNvSpPr/>
            <p:nvPr/>
          </p:nvSpPr>
          <p:spPr>
            <a:xfrm>
              <a:off x="1673476" y="878368"/>
              <a:ext cx="36067" cy="13639"/>
            </a:xfrm>
            <a:custGeom>
              <a:rect b="b" l="l" r="r" t="t"/>
              <a:pathLst>
                <a:path extrusionOk="0" h="360" w="952">
                  <a:moveTo>
                    <a:pt x="198" y="0"/>
                  </a:moveTo>
                  <a:cubicBezTo>
                    <a:pt x="103" y="0"/>
                    <a:pt x="18" y="69"/>
                    <a:pt x="10" y="164"/>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3"/>
            <p:cNvSpPr/>
            <p:nvPr/>
          </p:nvSpPr>
          <p:spPr>
            <a:xfrm>
              <a:off x="1673476" y="906933"/>
              <a:ext cx="36067" cy="13676"/>
            </a:xfrm>
            <a:custGeom>
              <a:rect b="b" l="l" r="r" t="t"/>
              <a:pathLst>
                <a:path extrusionOk="0" h="361" w="952">
                  <a:moveTo>
                    <a:pt x="198" y="0"/>
                  </a:moveTo>
                  <a:cubicBezTo>
                    <a:pt x="103" y="0"/>
                    <a:pt x="18" y="69"/>
                    <a:pt x="10" y="164"/>
                  </a:cubicBezTo>
                  <a:cubicBezTo>
                    <a:pt x="0" y="269"/>
                    <a:pt x="85" y="361"/>
                    <a:pt x="190" y="361"/>
                  </a:cubicBezTo>
                  <a:lnTo>
                    <a:pt x="753" y="361"/>
                  </a:lnTo>
                  <a:cubicBezTo>
                    <a:pt x="850" y="361"/>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3"/>
            <p:cNvSpPr/>
            <p:nvPr/>
          </p:nvSpPr>
          <p:spPr>
            <a:xfrm>
              <a:off x="1771901" y="936673"/>
              <a:ext cx="25156" cy="13714"/>
            </a:xfrm>
            <a:custGeom>
              <a:rect b="b" l="l" r="r" t="t"/>
              <a:pathLst>
                <a:path extrusionOk="0" h="362" w="664">
                  <a:moveTo>
                    <a:pt x="189" y="1"/>
                  </a:moveTo>
                  <a:cubicBezTo>
                    <a:pt x="85" y="1"/>
                    <a:pt x="1" y="90"/>
                    <a:pt x="9" y="197"/>
                  </a:cubicBezTo>
                  <a:cubicBezTo>
                    <a:pt x="17" y="291"/>
                    <a:pt x="103" y="361"/>
                    <a:pt x="198" y="361"/>
                  </a:cubicBezTo>
                  <a:lnTo>
                    <a:pt x="467" y="361"/>
                  </a:lnTo>
                  <a:cubicBezTo>
                    <a:pt x="562" y="361"/>
                    <a:pt x="647" y="291"/>
                    <a:pt x="655" y="197"/>
                  </a:cubicBezTo>
                  <a:cubicBezTo>
                    <a:pt x="664" y="90"/>
                    <a:pt x="580" y="1"/>
                    <a:pt x="4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3"/>
            <p:cNvSpPr/>
            <p:nvPr/>
          </p:nvSpPr>
          <p:spPr>
            <a:xfrm>
              <a:off x="1673931" y="936673"/>
              <a:ext cx="78801" cy="13714"/>
            </a:xfrm>
            <a:custGeom>
              <a:rect b="b" l="l" r="r" t="t"/>
              <a:pathLst>
                <a:path extrusionOk="0" h="362" w="2080">
                  <a:moveTo>
                    <a:pt x="199" y="1"/>
                  </a:moveTo>
                  <a:cubicBezTo>
                    <a:pt x="102" y="1"/>
                    <a:pt x="18" y="70"/>
                    <a:pt x="10" y="164"/>
                  </a:cubicBezTo>
                  <a:cubicBezTo>
                    <a:pt x="1" y="272"/>
                    <a:pt x="85" y="361"/>
                    <a:pt x="189" y="361"/>
                  </a:cubicBezTo>
                  <a:lnTo>
                    <a:pt x="1882" y="361"/>
                  </a:lnTo>
                  <a:cubicBezTo>
                    <a:pt x="1977" y="361"/>
                    <a:pt x="2063" y="291"/>
                    <a:pt x="2070" y="197"/>
                  </a:cubicBezTo>
                  <a:cubicBezTo>
                    <a:pt x="2080" y="90"/>
                    <a:pt x="1996" y="1"/>
                    <a:pt x="1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3"/>
            <p:cNvSpPr/>
            <p:nvPr/>
          </p:nvSpPr>
          <p:spPr>
            <a:xfrm>
              <a:off x="1728447" y="878368"/>
              <a:ext cx="36029" cy="13639"/>
            </a:xfrm>
            <a:custGeom>
              <a:rect b="b" l="l" r="r" t="t"/>
              <a:pathLst>
                <a:path extrusionOk="0" h="360" w="951">
                  <a:moveTo>
                    <a:pt x="189" y="0"/>
                  </a:moveTo>
                  <a:cubicBezTo>
                    <a:pt x="85" y="0"/>
                    <a:pt x="1" y="89"/>
                    <a:pt x="9" y="196"/>
                  </a:cubicBezTo>
                  <a:cubicBezTo>
                    <a:pt x="18" y="290"/>
                    <a:pt x="104" y="359"/>
                    <a:pt x="198" y="359"/>
                  </a:cubicBezTo>
                  <a:lnTo>
                    <a:pt x="753" y="359"/>
                  </a:lnTo>
                  <a:cubicBezTo>
                    <a:pt x="849" y="359"/>
                    <a:pt x="934" y="290"/>
                    <a:pt x="941" y="196"/>
                  </a:cubicBezTo>
                  <a:cubicBezTo>
                    <a:pt x="951" y="89"/>
                    <a:pt x="867"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3"/>
            <p:cNvSpPr/>
            <p:nvPr/>
          </p:nvSpPr>
          <p:spPr>
            <a:xfrm>
              <a:off x="1778152" y="878330"/>
              <a:ext cx="75429" cy="13639"/>
            </a:xfrm>
            <a:custGeom>
              <a:rect b="b" l="l" r="r" t="t"/>
              <a:pathLst>
                <a:path extrusionOk="0" h="360" w="1991">
                  <a:moveTo>
                    <a:pt x="198" y="0"/>
                  </a:moveTo>
                  <a:cubicBezTo>
                    <a:pt x="102" y="0"/>
                    <a:pt x="17" y="69"/>
                    <a:pt x="10" y="163"/>
                  </a:cubicBezTo>
                  <a:cubicBezTo>
                    <a:pt x="0" y="270"/>
                    <a:pt x="84" y="359"/>
                    <a:pt x="189" y="359"/>
                  </a:cubicBezTo>
                  <a:lnTo>
                    <a:pt x="1809" y="359"/>
                  </a:lnTo>
                  <a:cubicBezTo>
                    <a:pt x="1810" y="359"/>
                    <a:pt x="1810" y="359"/>
                    <a:pt x="1811" y="359"/>
                  </a:cubicBezTo>
                  <a:cubicBezTo>
                    <a:pt x="1911" y="359"/>
                    <a:pt x="1990" y="279"/>
                    <a:pt x="1990" y="180"/>
                  </a:cubicBezTo>
                  <a:cubicBezTo>
                    <a:pt x="1990" y="81"/>
                    <a:pt x="1909" y="0"/>
                    <a:pt x="18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3"/>
            <p:cNvSpPr/>
            <p:nvPr/>
          </p:nvSpPr>
          <p:spPr>
            <a:xfrm>
              <a:off x="1729773" y="818699"/>
              <a:ext cx="164383" cy="13714"/>
            </a:xfrm>
            <a:custGeom>
              <a:rect b="b" l="l" r="r" t="t"/>
              <a:pathLst>
                <a:path extrusionOk="0" h="362" w="4339">
                  <a:moveTo>
                    <a:pt x="198" y="1"/>
                  </a:moveTo>
                  <a:cubicBezTo>
                    <a:pt x="103" y="1"/>
                    <a:pt x="18" y="71"/>
                    <a:pt x="10" y="165"/>
                  </a:cubicBezTo>
                  <a:cubicBezTo>
                    <a:pt x="0" y="272"/>
                    <a:pt x="84" y="361"/>
                    <a:pt x="189" y="361"/>
                  </a:cubicBezTo>
                  <a:lnTo>
                    <a:pt x="4137" y="361"/>
                  </a:lnTo>
                  <a:cubicBezTo>
                    <a:pt x="4234" y="361"/>
                    <a:pt x="4319" y="292"/>
                    <a:pt x="4326" y="198"/>
                  </a:cubicBezTo>
                  <a:cubicBezTo>
                    <a:pt x="4339" y="92"/>
                    <a:pt x="4255" y="1"/>
                    <a:pt x="4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3"/>
            <p:cNvSpPr/>
            <p:nvPr/>
          </p:nvSpPr>
          <p:spPr>
            <a:xfrm>
              <a:off x="1673097" y="848553"/>
              <a:ext cx="182000" cy="13639"/>
            </a:xfrm>
            <a:custGeom>
              <a:rect b="b" l="l" r="r" t="t"/>
              <a:pathLst>
                <a:path extrusionOk="0" h="360" w="4804">
                  <a:moveTo>
                    <a:pt x="199" y="1"/>
                  </a:moveTo>
                  <a:cubicBezTo>
                    <a:pt x="103" y="1"/>
                    <a:pt x="19" y="70"/>
                    <a:pt x="9" y="164"/>
                  </a:cubicBezTo>
                  <a:cubicBezTo>
                    <a:pt x="1" y="271"/>
                    <a:pt x="87" y="360"/>
                    <a:pt x="193" y="360"/>
                  </a:cubicBezTo>
                  <a:lnTo>
                    <a:pt x="4595" y="360"/>
                  </a:lnTo>
                  <a:cubicBezTo>
                    <a:pt x="4681" y="360"/>
                    <a:pt x="4763" y="302"/>
                    <a:pt x="4780" y="216"/>
                  </a:cubicBezTo>
                  <a:cubicBezTo>
                    <a:pt x="4804" y="101"/>
                    <a:pt x="4713" y="1"/>
                    <a:pt x="46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3"/>
            <p:cNvSpPr/>
            <p:nvPr/>
          </p:nvSpPr>
          <p:spPr>
            <a:xfrm>
              <a:off x="1558836" y="713303"/>
              <a:ext cx="475457" cy="476631"/>
            </a:xfrm>
            <a:custGeom>
              <a:rect b="b" l="l" r="r" t="t"/>
              <a:pathLst>
                <a:path extrusionOk="0" h="12581" w="12550">
                  <a:moveTo>
                    <a:pt x="10487" y="358"/>
                  </a:moveTo>
                  <a:cubicBezTo>
                    <a:pt x="10595" y="358"/>
                    <a:pt x="10684" y="446"/>
                    <a:pt x="10684" y="556"/>
                  </a:cubicBezTo>
                  <a:lnTo>
                    <a:pt x="10684" y="1374"/>
                  </a:lnTo>
                  <a:lnTo>
                    <a:pt x="363" y="1374"/>
                  </a:lnTo>
                  <a:lnTo>
                    <a:pt x="363" y="556"/>
                  </a:lnTo>
                  <a:cubicBezTo>
                    <a:pt x="363" y="447"/>
                    <a:pt x="451" y="358"/>
                    <a:pt x="561" y="358"/>
                  </a:cubicBezTo>
                  <a:close/>
                  <a:moveTo>
                    <a:pt x="11338" y="6826"/>
                  </a:moveTo>
                  <a:lnTo>
                    <a:pt x="11956" y="7535"/>
                  </a:lnTo>
                  <a:lnTo>
                    <a:pt x="11338" y="7535"/>
                  </a:lnTo>
                  <a:lnTo>
                    <a:pt x="11338" y="6826"/>
                  </a:lnTo>
                  <a:close/>
                  <a:moveTo>
                    <a:pt x="192" y="0"/>
                  </a:moveTo>
                  <a:cubicBezTo>
                    <a:pt x="86" y="0"/>
                    <a:pt x="2" y="86"/>
                    <a:pt x="2" y="191"/>
                  </a:cubicBezTo>
                  <a:lnTo>
                    <a:pt x="2" y="7202"/>
                  </a:lnTo>
                  <a:cubicBezTo>
                    <a:pt x="2" y="7220"/>
                    <a:pt x="9" y="7237"/>
                    <a:pt x="22" y="7249"/>
                  </a:cubicBezTo>
                  <a:cubicBezTo>
                    <a:pt x="75" y="7301"/>
                    <a:pt x="131" y="7323"/>
                    <a:pt x="183" y="7323"/>
                  </a:cubicBezTo>
                  <a:cubicBezTo>
                    <a:pt x="282" y="7323"/>
                    <a:pt x="363" y="7241"/>
                    <a:pt x="363" y="7139"/>
                  </a:cubicBezTo>
                  <a:lnTo>
                    <a:pt x="363" y="1736"/>
                  </a:lnTo>
                  <a:lnTo>
                    <a:pt x="10683" y="1736"/>
                  </a:lnTo>
                  <a:lnTo>
                    <a:pt x="10683" y="6160"/>
                  </a:lnTo>
                  <a:lnTo>
                    <a:pt x="9249" y="6160"/>
                  </a:lnTo>
                  <a:cubicBezTo>
                    <a:pt x="9152" y="6160"/>
                    <a:pt x="9067" y="6229"/>
                    <a:pt x="9060" y="6323"/>
                  </a:cubicBezTo>
                  <a:cubicBezTo>
                    <a:pt x="9051" y="6431"/>
                    <a:pt x="9134" y="6520"/>
                    <a:pt x="9239" y="6520"/>
                  </a:cubicBezTo>
                  <a:lnTo>
                    <a:pt x="10978" y="6520"/>
                  </a:lnTo>
                  <a:lnTo>
                    <a:pt x="10978" y="7713"/>
                  </a:lnTo>
                  <a:cubicBezTo>
                    <a:pt x="10978" y="7814"/>
                    <a:pt x="11060" y="7897"/>
                    <a:pt x="11162" y="7897"/>
                  </a:cubicBezTo>
                  <a:lnTo>
                    <a:pt x="12190" y="7897"/>
                  </a:lnTo>
                  <a:lnTo>
                    <a:pt x="12190" y="12223"/>
                  </a:lnTo>
                  <a:lnTo>
                    <a:pt x="7537" y="12223"/>
                  </a:lnTo>
                  <a:lnTo>
                    <a:pt x="7537" y="6519"/>
                  </a:lnTo>
                  <a:lnTo>
                    <a:pt x="8330" y="6519"/>
                  </a:lnTo>
                  <a:cubicBezTo>
                    <a:pt x="8426" y="6519"/>
                    <a:pt x="8511" y="6449"/>
                    <a:pt x="8519" y="6354"/>
                  </a:cubicBezTo>
                  <a:cubicBezTo>
                    <a:pt x="8528" y="6248"/>
                    <a:pt x="8444" y="6159"/>
                    <a:pt x="8339" y="6159"/>
                  </a:cubicBezTo>
                  <a:lnTo>
                    <a:pt x="7328" y="6159"/>
                  </a:lnTo>
                  <a:cubicBezTo>
                    <a:pt x="7225" y="6159"/>
                    <a:pt x="7143" y="6241"/>
                    <a:pt x="7143" y="6343"/>
                  </a:cubicBezTo>
                  <a:lnTo>
                    <a:pt x="7143" y="9436"/>
                  </a:lnTo>
                  <a:lnTo>
                    <a:pt x="427" y="9436"/>
                  </a:lnTo>
                  <a:cubicBezTo>
                    <a:pt x="390" y="9436"/>
                    <a:pt x="360" y="9405"/>
                    <a:pt x="360" y="9369"/>
                  </a:cubicBezTo>
                  <a:lnTo>
                    <a:pt x="360" y="7960"/>
                  </a:lnTo>
                  <a:cubicBezTo>
                    <a:pt x="360" y="7941"/>
                    <a:pt x="352" y="7924"/>
                    <a:pt x="339" y="7911"/>
                  </a:cubicBezTo>
                  <a:cubicBezTo>
                    <a:pt x="286" y="7861"/>
                    <a:pt x="231" y="7840"/>
                    <a:pt x="180" y="7840"/>
                  </a:cubicBezTo>
                  <a:cubicBezTo>
                    <a:pt x="81" y="7840"/>
                    <a:pt x="0" y="7920"/>
                    <a:pt x="0" y="8020"/>
                  </a:cubicBezTo>
                  <a:lnTo>
                    <a:pt x="0" y="9604"/>
                  </a:lnTo>
                  <a:cubicBezTo>
                    <a:pt x="0" y="9709"/>
                    <a:pt x="85" y="9795"/>
                    <a:pt x="191" y="9795"/>
                  </a:cubicBezTo>
                  <a:lnTo>
                    <a:pt x="7143" y="9795"/>
                  </a:lnTo>
                  <a:lnTo>
                    <a:pt x="7143" y="12397"/>
                  </a:lnTo>
                  <a:cubicBezTo>
                    <a:pt x="7143" y="12499"/>
                    <a:pt x="7225" y="12581"/>
                    <a:pt x="7328" y="12581"/>
                  </a:cubicBezTo>
                  <a:lnTo>
                    <a:pt x="12365" y="12581"/>
                  </a:lnTo>
                  <a:cubicBezTo>
                    <a:pt x="12467" y="12581"/>
                    <a:pt x="12550" y="12499"/>
                    <a:pt x="12550" y="12397"/>
                  </a:cubicBezTo>
                  <a:lnTo>
                    <a:pt x="12550" y="7724"/>
                  </a:lnTo>
                  <a:cubicBezTo>
                    <a:pt x="12550" y="7679"/>
                    <a:pt x="12534" y="7636"/>
                    <a:pt x="12506" y="7604"/>
                  </a:cubicBezTo>
                  <a:lnTo>
                    <a:pt x="11307" y="6222"/>
                  </a:lnTo>
                  <a:cubicBezTo>
                    <a:pt x="11272" y="6182"/>
                    <a:pt x="11221" y="6160"/>
                    <a:pt x="11168" y="6160"/>
                  </a:cubicBezTo>
                  <a:lnTo>
                    <a:pt x="11043" y="6160"/>
                  </a:lnTo>
                  <a:lnTo>
                    <a:pt x="11043" y="566"/>
                  </a:lnTo>
                  <a:cubicBezTo>
                    <a:pt x="11043" y="254"/>
                    <a:pt x="10790" y="0"/>
                    <a:pt x="104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3"/>
            <p:cNvSpPr/>
            <p:nvPr/>
          </p:nvSpPr>
          <p:spPr>
            <a:xfrm>
              <a:off x="1906431" y="1036614"/>
              <a:ext cx="48341" cy="63760"/>
            </a:xfrm>
            <a:custGeom>
              <a:rect b="b" l="l" r="r" t="t"/>
              <a:pathLst>
                <a:path extrusionOk="0" h="1683" w="1276">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3"/>
            <p:cNvSpPr/>
            <p:nvPr/>
          </p:nvSpPr>
          <p:spPr>
            <a:xfrm>
              <a:off x="1857976" y="1035970"/>
              <a:ext cx="42128" cy="65200"/>
            </a:xfrm>
            <a:custGeom>
              <a:rect b="b" l="l" r="r" t="t"/>
              <a:pathLst>
                <a:path extrusionOk="0" h="1721" w="1112">
                  <a:moveTo>
                    <a:pt x="550" y="362"/>
                  </a:moveTo>
                  <a:cubicBezTo>
                    <a:pt x="659" y="362"/>
                    <a:pt x="752" y="451"/>
                    <a:pt x="752" y="558"/>
                  </a:cubicBezTo>
                  <a:cubicBezTo>
                    <a:pt x="752" y="665"/>
                    <a:pt x="659" y="756"/>
                    <a:pt x="548" y="756"/>
                  </a:cubicBezTo>
                  <a:cubicBezTo>
                    <a:pt x="504" y="756"/>
                    <a:pt x="429" y="756"/>
                    <a:pt x="359" y="757"/>
                  </a:cubicBezTo>
                  <a:cubicBezTo>
                    <a:pt x="359" y="684"/>
                    <a:pt x="358" y="439"/>
                    <a:pt x="358" y="362"/>
                  </a:cubicBezTo>
                  <a:lnTo>
                    <a:pt x="548" y="362"/>
                  </a:lnTo>
                  <a:cubicBezTo>
                    <a:pt x="549" y="362"/>
                    <a:pt x="549" y="362"/>
                    <a:pt x="550" y="362"/>
                  </a:cubicBezTo>
                  <a:close/>
                  <a:moveTo>
                    <a:pt x="182" y="0"/>
                  </a:moveTo>
                  <a:cubicBezTo>
                    <a:pt x="87" y="0"/>
                    <a:pt x="0" y="88"/>
                    <a:pt x="0" y="186"/>
                  </a:cubicBezTo>
                  <a:lnTo>
                    <a:pt x="0" y="1531"/>
                  </a:lnTo>
                  <a:cubicBezTo>
                    <a:pt x="0" y="1618"/>
                    <a:pt x="59" y="1699"/>
                    <a:pt x="145" y="1717"/>
                  </a:cubicBezTo>
                  <a:cubicBezTo>
                    <a:pt x="158" y="1719"/>
                    <a:pt x="170" y="1721"/>
                    <a:pt x="182" y="1721"/>
                  </a:cubicBezTo>
                  <a:cubicBezTo>
                    <a:pt x="281" y="1721"/>
                    <a:pt x="363" y="1637"/>
                    <a:pt x="363" y="1537"/>
                  </a:cubicBezTo>
                  <a:lnTo>
                    <a:pt x="363" y="1133"/>
                  </a:lnTo>
                  <a:cubicBezTo>
                    <a:pt x="432" y="1133"/>
                    <a:pt x="506" y="1131"/>
                    <a:pt x="551" y="1131"/>
                  </a:cubicBezTo>
                  <a:cubicBezTo>
                    <a:pt x="860" y="1131"/>
                    <a:pt x="1112" y="878"/>
                    <a:pt x="1112" y="566"/>
                  </a:cubicBezTo>
                  <a:cubicBezTo>
                    <a:pt x="1112" y="255"/>
                    <a:pt x="860"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3"/>
            <p:cNvSpPr/>
            <p:nvPr/>
          </p:nvSpPr>
          <p:spPr>
            <a:xfrm>
              <a:off x="1964433" y="1035932"/>
              <a:ext cx="42962" cy="65200"/>
            </a:xfrm>
            <a:custGeom>
              <a:rect b="b" l="l" r="r" t="t"/>
              <a:pathLst>
                <a:path extrusionOk="0" h="1721" w="1134">
                  <a:moveTo>
                    <a:pt x="566" y="362"/>
                  </a:moveTo>
                  <a:cubicBezTo>
                    <a:pt x="677" y="362"/>
                    <a:pt x="770" y="452"/>
                    <a:pt x="770" y="558"/>
                  </a:cubicBezTo>
                  <a:cubicBezTo>
                    <a:pt x="770" y="665"/>
                    <a:pt x="676" y="755"/>
                    <a:pt x="566" y="755"/>
                  </a:cubicBezTo>
                  <a:cubicBezTo>
                    <a:pt x="522" y="755"/>
                    <a:pt x="447" y="755"/>
                    <a:pt x="376" y="757"/>
                  </a:cubicBezTo>
                  <a:cubicBezTo>
                    <a:pt x="376" y="684"/>
                    <a:pt x="375" y="439"/>
                    <a:pt x="375" y="362"/>
                  </a:cubicBezTo>
                  <a:close/>
                  <a:moveTo>
                    <a:pt x="187" y="0"/>
                  </a:moveTo>
                  <a:cubicBezTo>
                    <a:pt x="79" y="0"/>
                    <a:pt x="4" y="87"/>
                    <a:pt x="2" y="190"/>
                  </a:cubicBezTo>
                  <a:cubicBezTo>
                    <a:pt x="0" y="235"/>
                    <a:pt x="2" y="1503"/>
                    <a:pt x="2" y="1535"/>
                  </a:cubicBezTo>
                  <a:cubicBezTo>
                    <a:pt x="2" y="1638"/>
                    <a:pt x="84" y="1721"/>
                    <a:pt x="185" y="1721"/>
                  </a:cubicBezTo>
                  <a:cubicBezTo>
                    <a:pt x="287" y="1721"/>
                    <a:pt x="370" y="1638"/>
                    <a:pt x="370" y="1536"/>
                  </a:cubicBezTo>
                  <a:lnTo>
                    <a:pt x="370" y="1132"/>
                  </a:lnTo>
                  <a:cubicBezTo>
                    <a:pt x="441" y="1132"/>
                    <a:pt x="517" y="1131"/>
                    <a:pt x="562" y="1131"/>
                  </a:cubicBezTo>
                  <a:cubicBezTo>
                    <a:pt x="878" y="1131"/>
                    <a:pt x="1134" y="878"/>
                    <a:pt x="1134" y="566"/>
                  </a:cubicBezTo>
                  <a:cubicBezTo>
                    <a:pt x="1134" y="254"/>
                    <a:pt x="878" y="0"/>
                    <a:pt x="5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 Chaining</a:t>
            </a:r>
            <a:endParaRPr/>
          </a:p>
        </p:txBody>
      </p:sp>
      <p:sp>
        <p:nvSpPr>
          <p:cNvPr id="1697" name="Google Shape;1697;p44"/>
          <p:cNvSpPr txBox="1"/>
          <p:nvPr/>
        </p:nvSpPr>
        <p:spPr>
          <a:xfrm>
            <a:off x="582000" y="1205800"/>
            <a:ext cx="7842000" cy="3678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Poppins"/>
              <a:buChar char="❏"/>
            </a:pPr>
            <a:r>
              <a:rPr lang="en" sz="1700">
                <a:solidFill>
                  <a:schemeClr val="dk1"/>
                </a:solidFill>
                <a:latin typeface="Poppins"/>
                <a:ea typeface="Poppins"/>
                <a:cs typeface="Poppins"/>
                <a:sym typeface="Poppins"/>
              </a:rPr>
              <a:t>Method Chaining is the practice of calling different methods in a single line instead of calling other methods with the same object reference separately. </a:t>
            </a:r>
            <a:endParaRPr sz="1700">
              <a:solidFill>
                <a:schemeClr val="dk1"/>
              </a:solidFill>
              <a:latin typeface="Poppins"/>
              <a:ea typeface="Poppins"/>
              <a:cs typeface="Poppins"/>
              <a:sym typeface="Poppins"/>
            </a:endParaRPr>
          </a:p>
          <a:p>
            <a:pPr indent="0" lvl="0" marL="457200" rtl="0" algn="l">
              <a:spcBef>
                <a:spcPts val="0"/>
              </a:spcBef>
              <a:spcAft>
                <a:spcPts val="0"/>
              </a:spcAft>
              <a:buNone/>
            </a:pPr>
            <a:r>
              <a:t/>
            </a:r>
            <a:endParaRPr sz="1700">
              <a:solidFill>
                <a:schemeClr val="dk1"/>
              </a:solidFill>
              <a:latin typeface="Poppins"/>
              <a:ea typeface="Poppins"/>
              <a:cs typeface="Poppins"/>
              <a:sym typeface="Poppins"/>
            </a:endParaRPr>
          </a:p>
          <a:p>
            <a:pPr indent="-336550" lvl="0" marL="457200" rtl="0" algn="l">
              <a:spcBef>
                <a:spcPts val="0"/>
              </a:spcBef>
              <a:spcAft>
                <a:spcPts val="0"/>
              </a:spcAft>
              <a:buClr>
                <a:schemeClr val="dk1"/>
              </a:buClr>
              <a:buSzPts val="1700"/>
              <a:buFont typeface="Poppins"/>
              <a:buChar char="❏"/>
            </a:pPr>
            <a:r>
              <a:rPr lang="en" sz="1700">
                <a:solidFill>
                  <a:schemeClr val="dk1"/>
                </a:solidFill>
                <a:latin typeface="Poppins"/>
                <a:ea typeface="Poppins"/>
                <a:cs typeface="Poppins"/>
                <a:sym typeface="Poppins"/>
              </a:rPr>
              <a:t>Under this procedure, we have to write the object reference once and then call the methods by separating them with a (dot.).</a:t>
            </a:r>
            <a:endParaRPr sz="1700">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 Chaining</a:t>
            </a:r>
            <a:endParaRPr/>
          </a:p>
        </p:txBody>
      </p:sp>
      <p:sp>
        <p:nvSpPr>
          <p:cNvPr id="1703" name="Google Shape;1703;p45"/>
          <p:cNvSpPr/>
          <p:nvPr/>
        </p:nvSpPr>
        <p:spPr>
          <a:xfrm>
            <a:off x="3414350" y="1374900"/>
            <a:ext cx="2226600" cy="7047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main()</a:t>
            </a:r>
            <a:endParaRPr>
              <a:latin typeface="Poppins"/>
              <a:ea typeface="Poppins"/>
              <a:cs typeface="Poppins"/>
              <a:sym typeface="Poppins"/>
            </a:endParaRPr>
          </a:p>
        </p:txBody>
      </p:sp>
      <p:sp>
        <p:nvSpPr>
          <p:cNvPr id="1704" name="Google Shape;1704;p45"/>
          <p:cNvSpPr/>
          <p:nvPr/>
        </p:nvSpPr>
        <p:spPr>
          <a:xfrm>
            <a:off x="6317425" y="3258000"/>
            <a:ext cx="2226600" cy="7047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insertValidity()</a:t>
            </a:r>
            <a:endParaRPr>
              <a:latin typeface="Poppins"/>
              <a:ea typeface="Poppins"/>
              <a:cs typeface="Poppins"/>
              <a:sym typeface="Poppins"/>
            </a:endParaRPr>
          </a:p>
        </p:txBody>
      </p:sp>
      <p:sp>
        <p:nvSpPr>
          <p:cNvPr id="1705" name="Google Shape;1705;p45"/>
          <p:cNvSpPr/>
          <p:nvPr/>
        </p:nvSpPr>
        <p:spPr>
          <a:xfrm>
            <a:off x="590750" y="3258000"/>
            <a:ext cx="2226600" cy="7047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updateNewBal()</a:t>
            </a:r>
            <a:endParaRPr>
              <a:latin typeface="Poppins"/>
              <a:ea typeface="Poppins"/>
              <a:cs typeface="Poppins"/>
              <a:sym typeface="Poppins"/>
            </a:endParaRPr>
          </a:p>
        </p:txBody>
      </p:sp>
      <p:cxnSp>
        <p:nvCxnSpPr>
          <p:cNvPr id="1706" name="Google Shape;1706;p45"/>
          <p:cNvCxnSpPr>
            <a:endCxn id="1705" idx="3"/>
          </p:cNvCxnSpPr>
          <p:nvPr/>
        </p:nvCxnSpPr>
        <p:spPr>
          <a:xfrm rot="5400000">
            <a:off x="2702750" y="2179950"/>
            <a:ext cx="1545000" cy="1315800"/>
          </a:xfrm>
          <a:prstGeom prst="curvedConnector2">
            <a:avLst/>
          </a:prstGeom>
          <a:noFill/>
          <a:ln cap="flat" cmpd="sng" w="9525">
            <a:solidFill>
              <a:schemeClr val="dk2"/>
            </a:solidFill>
            <a:prstDash val="solid"/>
            <a:round/>
            <a:headEnd len="med" w="med" type="none"/>
            <a:tailEnd len="med" w="med" type="none"/>
          </a:ln>
        </p:spPr>
      </p:cxnSp>
      <p:cxnSp>
        <p:nvCxnSpPr>
          <p:cNvPr id="1707" name="Google Shape;1707;p45"/>
          <p:cNvCxnSpPr>
            <a:endCxn id="1703" idx="1"/>
          </p:cNvCxnSpPr>
          <p:nvPr/>
        </p:nvCxnSpPr>
        <p:spPr>
          <a:xfrm flipH="1" rot="10800000">
            <a:off x="1023950" y="1727250"/>
            <a:ext cx="2390400" cy="1522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708" name="Google Shape;1708;p45"/>
          <p:cNvCxnSpPr>
            <a:endCxn id="1704" idx="1"/>
          </p:cNvCxnSpPr>
          <p:nvPr/>
        </p:nvCxnSpPr>
        <p:spPr>
          <a:xfrm flipH="1" rot="-5400000">
            <a:off x="4826125" y="2119050"/>
            <a:ext cx="1516800" cy="1465800"/>
          </a:xfrm>
          <a:prstGeom prst="curvedConnector2">
            <a:avLst/>
          </a:prstGeom>
          <a:noFill/>
          <a:ln cap="flat" cmpd="sng" w="9525">
            <a:solidFill>
              <a:schemeClr val="dk2"/>
            </a:solidFill>
            <a:prstDash val="solid"/>
            <a:round/>
            <a:headEnd len="med" w="med" type="none"/>
            <a:tailEnd len="med" w="med" type="none"/>
          </a:ln>
        </p:spPr>
      </p:cxnSp>
      <p:cxnSp>
        <p:nvCxnSpPr>
          <p:cNvPr id="1709" name="Google Shape;1709;p45"/>
          <p:cNvCxnSpPr>
            <a:stCxn id="1703" idx="3"/>
          </p:cNvCxnSpPr>
          <p:nvPr/>
        </p:nvCxnSpPr>
        <p:spPr>
          <a:xfrm>
            <a:off x="5640950" y="1727250"/>
            <a:ext cx="2494200" cy="15360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710" name="Google Shape;1710;p45"/>
          <p:cNvSpPr/>
          <p:nvPr/>
        </p:nvSpPr>
        <p:spPr>
          <a:xfrm rot="7440352">
            <a:off x="3739283" y="2852769"/>
            <a:ext cx="211344" cy="239635"/>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11" name="Google Shape;1711;p45"/>
          <p:cNvSpPr/>
          <p:nvPr/>
        </p:nvSpPr>
        <p:spPr>
          <a:xfrm rot="-3084998">
            <a:off x="2202464" y="2259830"/>
            <a:ext cx="210694" cy="239508"/>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12" name="Google Shape;1712;p45"/>
          <p:cNvSpPr/>
          <p:nvPr/>
        </p:nvSpPr>
        <p:spPr>
          <a:xfrm rot="-8106903">
            <a:off x="6371393" y="1928112"/>
            <a:ext cx="211284" cy="239709"/>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13" name="Google Shape;1713;p45"/>
          <p:cNvSpPr/>
          <p:nvPr/>
        </p:nvSpPr>
        <p:spPr>
          <a:xfrm rot="3812662">
            <a:off x="4976058" y="2717909"/>
            <a:ext cx="210772" cy="239886"/>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14" name="Google Shape;1714;p45"/>
          <p:cNvSpPr txBox="1"/>
          <p:nvPr/>
        </p:nvSpPr>
        <p:spPr>
          <a:xfrm>
            <a:off x="5125975" y="3257988"/>
            <a:ext cx="9171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Poppins"/>
                <a:ea typeface="Poppins"/>
                <a:cs typeface="Poppins"/>
                <a:sym typeface="Poppins"/>
              </a:rPr>
              <a:t>Call Method</a:t>
            </a:r>
            <a:endParaRPr sz="1100">
              <a:solidFill>
                <a:schemeClr val="dk1"/>
              </a:solidFill>
              <a:latin typeface="Poppins"/>
              <a:ea typeface="Poppins"/>
              <a:cs typeface="Poppins"/>
              <a:sym typeface="Poppins"/>
            </a:endParaRPr>
          </a:p>
        </p:txBody>
      </p:sp>
      <p:sp>
        <p:nvSpPr>
          <p:cNvPr id="1715" name="Google Shape;1715;p45"/>
          <p:cNvSpPr txBox="1"/>
          <p:nvPr/>
        </p:nvSpPr>
        <p:spPr>
          <a:xfrm>
            <a:off x="6697813" y="2065350"/>
            <a:ext cx="1465800" cy="2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Poppins"/>
                <a:ea typeface="Poppins"/>
                <a:cs typeface="Poppins"/>
                <a:sym typeface="Poppins"/>
              </a:rPr>
              <a:t>Insert rows in ValidTrans and InValidTrans Tables</a:t>
            </a:r>
            <a:endParaRPr sz="1100">
              <a:solidFill>
                <a:schemeClr val="dk1"/>
              </a:solidFill>
              <a:latin typeface="Poppins"/>
              <a:ea typeface="Poppins"/>
              <a:cs typeface="Poppins"/>
              <a:sym typeface="Poppins"/>
            </a:endParaRPr>
          </a:p>
        </p:txBody>
      </p:sp>
      <p:sp>
        <p:nvSpPr>
          <p:cNvPr id="1716" name="Google Shape;1716;p45"/>
          <p:cNvSpPr txBox="1"/>
          <p:nvPr/>
        </p:nvSpPr>
        <p:spPr>
          <a:xfrm>
            <a:off x="734800" y="2044175"/>
            <a:ext cx="1699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Poppins"/>
                <a:ea typeface="Poppins"/>
                <a:cs typeface="Poppins"/>
                <a:sym typeface="Poppins"/>
              </a:rPr>
              <a:t>Update columns</a:t>
            </a:r>
            <a:endParaRPr sz="1100">
              <a:solidFill>
                <a:schemeClr val="dk1"/>
              </a:solidFill>
              <a:latin typeface="Poppins"/>
              <a:ea typeface="Poppins"/>
              <a:cs typeface="Poppins"/>
              <a:sym typeface="Poppins"/>
            </a:endParaRPr>
          </a:p>
          <a:p>
            <a:pPr indent="0" lvl="0" marL="0" rtl="0" algn="ctr">
              <a:spcBef>
                <a:spcPts val="0"/>
              </a:spcBef>
              <a:spcAft>
                <a:spcPts val="0"/>
              </a:spcAft>
              <a:buNone/>
            </a:pPr>
            <a:r>
              <a:rPr lang="en" sz="1100">
                <a:solidFill>
                  <a:schemeClr val="dk1"/>
                </a:solidFill>
                <a:latin typeface="Poppins"/>
                <a:ea typeface="Poppins"/>
                <a:cs typeface="Poppins"/>
                <a:sym typeface="Poppins"/>
              </a:rPr>
              <a:t> in BankTrans</a:t>
            </a:r>
            <a:endParaRPr sz="1100">
              <a:solidFill>
                <a:schemeClr val="dk1"/>
              </a:solidFill>
              <a:latin typeface="Poppins"/>
              <a:ea typeface="Poppins"/>
              <a:cs typeface="Poppins"/>
              <a:sym typeface="Poppins"/>
            </a:endParaRPr>
          </a:p>
        </p:txBody>
      </p:sp>
      <p:sp>
        <p:nvSpPr>
          <p:cNvPr id="1717" name="Google Shape;1717;p45"/>
          <p:cNvSpPr txBox="1"/>
          <p:nvPr/>
        </p:nvSpPr>
        <p:spPr>
          <a:xfrm>
            <a:off x="2817350" y="3249450"/>
            <a:ext cx="11979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solidFill>
                  <a:schemeClr val="dk1"/>
                </a:solidFill>
                <a:latin typeface="Poppins"/>
                <a:ea typeface="Poppins"/>
                <a:cs typeface="Poppins"/>
                <a:sym typeface="Poppins"/>
              </a:rPr>
              <a:t>Call </a:t>
            </a:r>
            <a:endParaRPr sz="1100">
              <a:solidFill>
                <a:schemeClr val="dk1"/>
              </a:solidFill>
              <a:latin typeface="Poppins"/>
              <a:ea typeface="Poppins"/>
              <a:cs typeface="Poppins"/>
              <a:sym typeface="Poppins"/>
            </a:endParaRPr>
          </a:p>
          <a:p>
            <a:pPr indent="0" lvl="0" marL="0" rtl="0" algn="r">
              <a:spcBef>
                <a:spcPts val="0"/>
              </a:spcBef>
              <a:spcAft>
                <a:spcPts val="0"/>
              </a:spcAft>
              <a:buNone/>
            </a:pPr>
            <a:r>
              <a:rPr lang="en" sz="1100">
                <a:solidFill>
                  <a:schemeClr val="dk1"/>
                </a:solidFill>
                <a:latin typeface="Poppins"/>
                <a:ea typeface="Poppins"/>
                <a:cs typeface="Poppins"/>
                <a:sym typeface="Poppins"/>
              </a:rPr>
              <a:t>Method</a:t>
            </a:r>
            <a:endParaRPr sz="1100">
              <a:solidFill>
                <a:schemeClr val="dk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graphicFrame>
        <p:nvGraphicFramePr>
          <p:cNvPr id="1722" name="Google Shape;1722;p46"/>
          <p:cNvGraphicFramePr/>
          <p:nvPr/>
        </p:nvGraphicFramePr>
        <p:xfrm>
          <a:off x="287250" y="316550"/>
          <a:ext cx="3000000" cy="3000000"/>
        </p:xfrm>
        <a:graphic>
          <a:graphicData uri="http://schemas.openxmlformats.org/drawingml/2006/table">
            <a:tbl>
              <a:tblPr>
                <a:noFill/>
                <a:tableStyleId>{A4AA1DDA-0942-45C9-AED1-EA8DD0DDBE21}</a:tableStyleId>
              </a:tblPr>
              <a:tblGrid>
                <a:gridCol w="1422575"/>
                <a:gridCol w="1422575"/>
                <a:gridCol w="1422575"/>
                <a:gridCol w="1422575"/>
                <a:gridCol w="1422575"/>
                <a:gridCol w="1422575"/>
              </a:tblGrid>
              <a:tr h="381000">
                <a:tc>
                  <a:txBody>
                    <a:bodyPr/>
                    <a:lstStyle/>
                    <a:p>
                      <a:pPr indent="0" lvl="0" marL="0" rtl="0" algn="l">
                        <a:spcBef>
                          <a:spcPts val="0"/>
                        </a:spcBef>
                        <a:spcAft>
                          <a:spcPts val="0"/>
                        </a:spcAft>
                        <a:buNone/>
                      </a:pPr>
                      <a:r>
                        <a:rPr b="1" lang="en">
                          <a:latin typeface="Poppins"/>
                          <a:ea typeface="Poppins"/>
                          <a:cs typeface="Poppins"/>
                          <a:sym typeface="Poppins"/>
                        </a:rPr>
                        <a:t>Requirement ID</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Requirement Category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Requirement Type</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Priority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Hierarchy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Ref</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n">
                          <a:latin typeface="Poppins"/>
                          <a:ea typeface="Poppins"/>
                          <a:cs typeface="Poppins"/>
                          <a:sym typeface="Poppins"/>
                        </a:rPr>
                        <a:t>R001</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Functional</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Stated</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High</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723" name="Google Shape;1723;p46"/>
          <p:cNvGraphicFramePr/>
          <p:nvPr/>
        </p:nvGraphicFramePr>
        <p:xfrm>
          <a:off x="287250" y="1564325"/>
          <a:ext cx="3000000" cy="3000000"/>
        </p:xfrm>
        <a:graphic>
          <a:graphicData uri="http://schemas.openxmlformats.org/drawingml/2006/table">
            <a:tbl>
              <a:tblPr>
                <a:noFill/>
                <a:tableStyleId>{A4AA1DDA-0942-45C9-AED1-EA8DD0DDBE21}</a:tableStyleId>
              </a:tblPr>
              <a:tblGrid>
                <a:gridCol w="2057825"/>
                <a:gridCol w="6477625"/>
              </a:tblGrid>
              <a:tr h="585925">
                <a:tc>
                  <a:txBody>
                    <a:bodyPr/>
                    <a:lstStyle/>
                    <a:p>
                      <a:pPr indent="0" lvl="0" marL="0" rtl="0" algn="l">
                        <a:spcBef>
                          <a:spcPts val="0"/>
                        </a:spcBef>
                        <a:spcAft>
                          <a:spcPts val="0"/>
                        </a:spcAft>
                        <a:buNone/>
                      </a:pPr>
                      <a:r>
                        <a:rPr b="1" lang="en">
                          <a:latin typeface="Poppins"/>
                          <a:ea typeface="Poppins"/>
                          <a:cs typeface="Poppins"/>
                          <a:sym typeface="Poppins"/>
                        </a:rPr>
                        <a:t>Requirement Description</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Establishing Database Connection</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961950">
                <a:tc>
                  <a:txBody>
                    <a:bodyPr/>
                    <a:lstStyle/>
                    <a:p>
                      <a:pPr indent="0" lvl="0" marL="0" rtl="0" algn="l">
                        <a:spcBef>
                          <a:spcPts val="0"/>
                        </a:spcBef>
                        <a:spcAft>
                          <a:spcPts val="0"/>
                        </a:spcAft>
                        <a:buNone/>
                      </a:pPr>
                      <a:r>
                        <a:rPr b="1" lang="en">
                          <a:latin typeface="Poppins"/>
                          <a:ea typeface="Poppins"/>
                          <a:cs typeface="Poppins"/>
                          <a:sym typeface="Poppins"/>
                        </a:rPr>
                        <a:t>Scope</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Entire Project</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23675">
                <a:tc>
                  <a:txBody>
                    <a:bodyPr/>
                    <a:lstStyle/>
                    <a:p>
                      <a:pPr indent="0" lvl="0" marL="0" rtl="0" algn="l">
                        <a:spcBef>
                          <a:spcPts val="0"/>
                        </a:spcBef>
                        <a:spcAft>
                          <a:spcPts val="0"/>
                        </a:spcAft>
                        <a:buNone/>
                      </a:pPr>
                      <a:r>
                        <a:rPr b="1" lang="en">
                          <a:latin typeface="Poppins"/>
                          <a:ea typeface="Poppins"/>
                          <a:cs typeface="Poppins"/>
                          <a:sym typeface="Poppins"/>
                        </a:rPr>
                        <a:t>Requirement Methodological Details</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We have to establish connection with database first in order to read the values from the tables as well as update and insert values into them.</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graphicFrame>
        <p:nvGraphicFramePr>
          <p:cNvPr id="1728" name="Google Shape;1728;p47"/>
          <p:cNvGraphicFramePr/>
          <p:nvPr/>
        </p:nvGraphicFramePr>
        <p:xfrm>
          <a:off x="287250" y="316550"/>
          <a:ext cx="3000000" cy="3000000"/>
        </p:xfrm>
        <a:graphic>
          <a:graphicData uri="http://schemas.openxmlformats.org/drawingml/2006/table">
            <a:tbl>
              <a:tblPr>
                <a:noFill/>
                <a:tableStyleId>{A4AA1DDA-0942-45C9-AED1-EA8DD0DDBE21}</a:tableStyleId>
              </a:tblPr>
              <a:tblGrid>
                <a:gridCol w="1422575"/>
                <a:gridCol w="1422575"/>
                <a:gridCol w="1422575"/>
                <a:gridCol w="1422575"/>
                <a:gridCol w="1422575"/>
                <a:gridCol w="1422575"/>
              </a:tblGrid>
              <a:tr h="381000">
                <a:tc>
                  <a:txBody>
                    <a:bodyPr/>
                    <a:lstStyle/>
                    <a:p>
                      <a:pPr indent="0" lvl="0" marL="0" rtl="0" algn="l">
                        <a:spcBef>
                          <a:spcPts val="0"/>
                        </a:spcBef>
                        <a:spcAft>
                          <a:spcPts val="0"/>
                        </a:spcAft>
                        <a:buNone/>
                      </a:pPr>
                      <a:r>
                        <a:rPr b="1" lang="en">
                          <a:latin typeface="Poppins"/>
                          <a:ea typeface="Poppins"/>
                          <a:cs typeface="Poppins"/>
                          <a:sym typeface="Poppins"/>
                        </a:rPr>
                        <a:t>Requirement ID</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Requirement Category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Requirement Type</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Priority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Hierarchy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Ref</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n">
                          <a:latin typeface="Poppins"/>
                          <a:ea typeface="Poppins"/>
                          <a:cs typeface="Poppins"/>
                          <a:sym typeface="Poppins"/>
                        </a:rPr>
                        <a:t>R002</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Functional</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Stated</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High</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729" name="Google Shape;1729;p47"/>
          <p:cNvGraphicFramePr/>
          <p:nvPr/>
        </p:nvGraphicFramePr>
        <p:xfrm>
          <a:off x="287250" y="1564325"/>
          <a:ext cx="3000000" cy="3000000"/>
        </p:xfrm>
        <a:graphic>
          <a:graphicData uri="http://schemas.openxmlformats.org/drawingml/2006/table">
            <a:tbl>
              <a:tblPr>
                <a:noFill/>
                <a:tableStyleId>{A4AA1DDA-0942-45C9-AED1-EA8DD0DDBE21}</a:tableStyleId>
              </a:tblPr>
              <a:tblGrid>
                <a:gridCol w="2057825"/>
                <a:gridCol w="6477625"/>
              </a:tblGrid>
              <a:tr h="585925">
                <a:tc>
                  <a:txBody>
                    <a:bodyPr/>
                    <a:lstStyle/>
                    <a:p>
                      <a:pPr indent="0" lvl="0" marL="0" rtl="0" algn="l">
                        <a:spcBef>
                          <a:spcPts val="0"/>
                        </a:spcBef>
                        <a:spcAft>
                          <a:spcPts val="0"/>
                        </a:spcAft>
                        <a:buNone/>
                      </a:pPr>
                      <a:r>
                        <a:rPr b="1" lang="en">
                          <a:latin typeface="Poppins"/>
                          <a:ea typeface="Poppins"/>
                          <a:cs typeface="Poppins"/>
                          <a:sym typeface="Poppins"/>
                        </a:rPr>
                        <a:t>Requirement Description</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Reading the values from the BankTrans table</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961950">
                <a:tc>
                  <a:txBody>
                    <a:bodyPr/>
                    <a:lstStyle/>
                    <a:p>
                      <a:pPr indent="0" lvl="0" marL="0" rtl="0" algn="l">
                        <a:spcBef>
                          <a:spcPts val="0"/>
                        </a:spcBef>
                        <a:spcAft>
                          <a:spcPts val="0"/>
                        </a:spcAft>
                        <a:buNone/>
                      </a:pPr>
                      <a:r>
                        <a:rPr b="1" lang="en">
                          <a:latin typeface="Poppins"/>
                          <a:ea typeface="Poppins"/>
                          <a:cs typeface="Poppins"/>
                          <a:sym typeface="Poppins"/>
                        </a:rPr>
                        <a:t>Scope</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Entire Project</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23675">
                <a:tc>
                  <a:txBody>
                    <a:bodyPr/>
                    <a:lstStyle/>
                    <a:p>
                      <a:pPr indent="0" lvl="0" marL="0" rtl="0" algn="l">
                        <a:spcBef>
                          <a:spcPts val="0"/>
                        </a:spcBef>
                        <a:spcAft>
                          <a:spcPts val="0"/>
                        </a:spcAft>
                        <a:buNone/>
                      </a:pPr>
                      <a:r>
                        <a:rPr b="1" lang="en">
                          <a:latin typeface="Poppins"/>
                          <a:ea typeface="Poppins"/>
                          <a:cs typeface="Poppins"/>
                          <a:sym typeface="Poppins"/>
                        </a:rPr>
                        <a:t>Requirement Methodological Details</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We have to read the values </a:t>
                      </a:r>
                      <a:r>
                        <a:rPr lang="en">
                          <a:latin typeface="Poppins"/>
                          <a:ea typeface="Poppins"/>
                          <a:cs typeface="Poppins"/>
                          <a:sym typeface="Poppins"/>
                        </a:rPr>
                        <a:t>using the SELECT statement first so that we can update the NewBal and TransStat columns accordingly.</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graphicFrame>
        <p:nvGraphicFramePr>
          <p:cNvPr id="1734" name="Google Shape;1734;p48"/>
          <p:cNvGraphicFramePr/>
          <p:nvPr/>
        </p:nvGraphicFramePr>
        <p:xfrm>
          <a:off x="287250" y="316550"/>
          <a:ext cx="3000000" cy="3000000"/>
        </p:xfrm>
        <a:graphic>
          <a:graphicData uri="http://schemas.openxmlformats.org/drawingml/2006/table">
            <a:tbl>
              <a:tblPr>
                <a:noFill/>
                <a:tableStyleId>{A4AA1DDA-0942-45C9-AED1-EA8DD0DDBE21}</a:tableStyleId>
              </a:tblPr>
              <a:tblGrid>
                <a:gridCol w="1422575"/>
                <a:gridCol w="1422575"/>
                <a:gridCol w="1422575"/>
                <a:gridCol w="1422575"/>
                <a:gridCol w="1422575"/>
                <a:gridCol w="1422575"/>
              </a:tblGrid>
              <a:tr h="381000">
                <a:tc>
                  <a:txBody>
                    <a:bodyPr/>
                    <a:lstStyle/>
                    <a:p>
                      <a:pPr indent="0" lvl="0" marL="0" rtl="0" algn="l">
                        <a:spcBef>
                          <a:spcPts val="0"/>
                        </a:spcBef>
                        <a:spcAft>
                          <a:spcPts val="0"/>
                        </a:spcAft>
                        <a:buNone/>
                      </a:pPr>
                      <a:r>
                        <a:rPr b="1" lang="en">
                          <a:latin typeface="Poppins"/>
                          <a:ea typeface="Poppins"/>
                          <a:cs typeface="Poppins"/>
                          <a:sym typeface="Poppins"/>
                        </a:rPr>
                        <a:t>Requirement ID</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Requirement Category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Requirement Type</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Priority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Hierarchy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Ref</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n">
                          <a:latin typeface="Poppins"/>
                          <a:ea typeface="Poppins"/>
                          <a:cs typeface="Poppins"/>
                          <a:sym typeface="Poppins"/>
                        </a:rPr>
                        <a:t>R003</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Functional</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Stated</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High</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735" name="Google Shape;1735;p48"/>
          <p:cNvGraphicFramePr/>
          <p:nvPr/>
        </p:nvGraphicFramePr>
        <p:xfrm>
          <a:off x="287250" y="1564325"/>
          <a:ext cx="3000000" cy="3000000"/>
        </p:xfrm>
        <a:graphic>
          <a:graphicData uri="http://schemas.openxmlformats.org/drawingml/2006/table">
            <a:tbl>
              <a:tblPr>
                <a:noFill/>
                <a:tableStyleId>{A4AA1DDA-0942-45C9-AED1-EA8DD0DDBE21}</a:tableStyleId>
              </a:tblPr>
              <a:tblGrid>
                <a:gridCol w="2057825"/>
                <a:gridCol w="6477625"/>
              </a:tblGrid>
              <a:tr h="585925">
                <a:tc>
                  <a:txBody>
                    <a:bodyPr/>
                    <a:lstStyle/>
                    <a:p>
                      <a:pPr indent="0" lvl="0" marL="0" rtl="0" algn="l">
                        <a:spcBef>
                          <a:spcPts val="0"/>
                        </a:spcBef>
                        <a:spcAft>
                          <a:spcPts val="0"/>
                        </a:spcAft>
                        <a:buNone/>
                      </a:pPr>
                      <a:r>
                        <a:rPr b="1" lang="en">
                          <a:latin typeface="Poppins"/>
                          <a:ea typeface="Poppins"/>
                          <a:cs typeface="Poppins"/>
                          <a:sym typeface="Poppins"/>
                        </a:rPr>
                        <a:t>Requirement Description</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Updating NewBal and TransStat </a:t>
                      </a:r>
                      <a:r>
                        <a:rPr lang="en">
                          <a:latin typeface="Poppins"/>
                          <a:ea typeface="Poppins"/>
                          <a:cs typeface="Poppins"/>
                          <a:sym typeface="Poppins"/>
                        </a:rPr>
                        <a:t>columns</a:t>
                      </a:r>
                      <a:r>
                        <a:rPr lang="en">
                          <a:latin typeface="Poppins"/>
                          <a:ea typeface="Poppins"/>
                          <a:cs typeface="Poppins"/>
                          <a:sym typeface="Poppins"/>
                        </a:rPr>
                        <a:t> in the BankTrans table.</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961950">
                <a:tc>
                  <a:txBody>
                    <a:bodyPr/>
                    <a:lstStyle/>
                    <a:p>
                      <a:pPr indent="0" lvl="0" marL="0" rtl="0" algn="l">
                        <a:spcBef>
                          <a:spcPts val="0"/>
                        </a:spcBef>
                        <a:spcAft>
                          <a:spcPts val="0"/>
                        </a:spcAft>
                        <a:buNone/>
                      </a:pPr>
                      <a:r>
                        <a:rPr b="1" lang="en">
                          <a:latin typeface="Poppins"/>
                          <a:ea typeface="Poppins"/>
                          <a:cs typeface="Poppins"/>
                          <a:sym typeface="Poppins"/>
                        </a:rPr>
                        <a:t>Scope</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Entire Project</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23675">
                <a:tc>
                  <a:txBody>
                    <a:bodyPr/>
                    <a:lstStyle/>
                    <a:p>
                      <a:pPr indent="0" lvl="0" marL="0" rtl="0" algn="l">
                        <a:spcBef>
                          <a:spcPts val="0"/>
                        </a:spcBef>
                        <a:spcAft>
                          <a:spcPts val="0"/>
                        </a:spcAft>
                        <a:buNone/>
                      </a:pPr>
                      <a:r>
                        <a:rPr b="1" lang="en">
                          <a:latin typeface="Poppins"/>
                          <a:ea typeface="Poppins"/>
                          <a:cs typeface="Poppins"/>
                          <a:sym typeface="Poppins"/>
                        </a:rPr>
                        <a:t>Requirement Methodological Details</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We have to update the NewBal column according to the formula: NewBal = OldBal (+ -) TransAmt.  Furthermore, we have to update the TransStat column as “Valid” or “Invalid” depending on the validity of the transaction.</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graphicFrame>
        <p:nvGraphicFramePr>
          <p:cNvPr id="1740" name="Google Shape;1740;p49"/>
          <p:cNvGraphicFramePr/>
          <p:nvPr/>
        </p:nvGraphicFramePr>
        <p:xfrm>
          <a:off x="287250" y="316550"/>
          <a:ext cx="3000000" cy="3000000"/>
        </p:xfrm>
        <a:graphic>
          <a:graphicData uri="http://schemas.openxmlformats.org/drawingml/2006/table">
            <a:tbl>
              <a:tblPr>
                <a:noFill/>
                <a:tableStyleId>{A4AA1DDA-0942-45C9-AED1-EA8DD0DDBE21}</a:tableStyleId>
              </a:tblPr>
              <a:tblGrid>
                <a:gridCol w="1422575"/>
                <a:gridCol w="1422575"/>
                <a:gridCol w="1422575"/>
                <a:gridCol w="1422575"/>
                <a:gridCol w="1422575"/>
                <a:gridCol w="1422575"/>
              </a:tblGrid>
              <a:tr h="381000">
                <a:tc>
                  <a:txBody>
                    <a:bodyPr/>
                    <a:lstStyle/>
                    <a:p>
                      <a:pPr indent="0" lvl="0" marL="0" rtl="0" algn="l">
                        <a:spcBef>
                          <a:spcPts val="0"/>
                        </a:spcBef>
                        <a:spcAft>
                          <a:spcPts val="0"/>
                        </a:spcAft>
                        <a:buNone/>
                      </a:pPr>
                      <a:r>
                        <a:rPr b="1" lang="en">
                          <a:latin typeface="Poppins"/>
                          <a:ea typeface="Poppins"/>
                          <a:cs typeface="Poppins"/>
                          <a:sym typeface="Poppins"/>
                        </a:rPr>
                        <a:t>Requirement ID</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Requirement Category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Requirement Type</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Priority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Hierarchy</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n">
                          <a:latin typeface="Poppins"/>
                          <a:ea typeface="Poppins"/>
                          <a:cs typeface="Poppins"/>
                          <a:sym typeface="Poppins"/>
                        </a:rPr>
                        <a:t>Ref</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n">
                          <a:latin typeface="Poppins"/>
                          <a:ea typeface="Poppins"/>
                          <a:cs typeface="Poppins"/>
                          <a:sym typeface="Poppins"/>
                        </a:rPr>
                        <a:t>R004</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Functional</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Stated</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Poppins"/>
                          <a:ea typeface="Poppins"/>
                          <a:cs typeface="Poppins"/>
                          <a:sym typeface="Poppins"/>
                        </a:rPr>
                        <a:t>High</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741" name="Google Shape;1741;p49"/>
          <p:cNvGraphicFramePr/>
          <p:nvPr/>
        </p:nvGraphicFramePr>
        <p:xfrm>
          <a:off x="287250" y="1564325"/>
          <a:ext cx="3000000" cy="3000000"/>
        </p:xfrm>
        <a:graphic>
          <a:graphicData uri="http://schemas.openxmlformats.org/drawingml/2006/table">
            <a:tbl>
              <a:tblPr>
                <a:noFill/>
                <a:tableStyleId>{A4AA1DDA-0942-45C9-AED1-EA8DD0DDBE21}</a:tableStyleId>
              </a:tblPr>
              <a:tblGrid>
                <a:gridCol w="2057825"/>
                <a:gridCol w="6477625"/>
              </a:tblGrid>
              <a:tr h="585925">
                <a:tc>
                  <a:txBody>
                    <a:bodyPr/>
                    <a:lstStyle/>
                    <a:p>
                      <a:pPr indent="0" lvl="0" marL="0" rtl="0" algn="l">
                        <a:spcBef>
                          <a:spcPts val="0"/>
                        </a:spcBef>
                        <a:spcAft>
                          <a:spcPts val="0"/>
                        </a:spcAft>
                        <a:buNone/>
                      </a:pPr>
                      <a:r>
                        <a:rPr b="1" lang="en">
                          <a:latin typeface="Poppins"/>
                          <a:ea typeface="Poppins"/>
                          <a:cs typeface="Poppins"/>
                          <a:sym typeface="Poppins"/>
                        </a:rPr>
                        <a:t>Requirement Description</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Inserting rows in ValidTrans and InValidTrans tables.</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961950">
                <a:tc>
                  <a:txBody>
                    <a:bodyPr/>
                    <a:lstStyle/>
                    <a:p>
                      <a:pPr indent="0" lvl="0" marL="0" rtl="0" algn="l">
                        <a:spcBef>
                          <a:spcPts val="0"/>
                        </a:spcBef>
                        <a:spcAft>
                          <a:spcPts val="0"/>
                        </a:spcAft>
                        <a:buNone/>
                      </a:pPr>
                      <a:r>
                        <a:rPr b="1" lang="en">
                          <a:latin typeface="Poppins"/>
                          <a:ea typeface="Poppins"/>
                          <a:cs typeface="Poppins"/>
                          <a:sym typeface="Poppins"/>
                        </a:rPr>
                        <a:t>Scope</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Entire Project</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23675">
                <a:tc>
                  <a:txBody>
                    <a:bodyPr/>
                    <a:lstStyle/>
                    <a:p>
                      <a:pPr indent="0" lvl="0" marL="0" rtl="0" algn="l">
                        <a:spcBef>
                          <a:spcPts val="0"/>
                        </a:spcBef>
                        <a:spcAft>
                          <a:spcPts val="0"/>
                        </a:spcAft>
                        <a:buNone/>
                      </a:pPr>
                      <a:r>
                        <a:rPr b="1" lang="en">
                          <a:latin typeface="Poppins"/>
                          <a:ea typeface="Poppins"/>
                          <a:cs typeface="Poppins"/>
                          <a:sym typeface="Poppins"/>
                        </a:rPr>
                        <a:t>Requirement Methodological Details</a:t>
                      </a:r>
                      <a:endParaRPr b="1">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latin typeface="Poppins"/>
                          <a:ea typeface="Poppins"/>
                          <a:cs typeface="Poppins"/>
                          <a:sym typeface="Poppins"/>
                        </a:rPr>
                        <a:t>After we have updated the columns in the BankTrans table, we have to insert rows in the “ValidTrans” and “InValidTrans” tables depending on the validity of the transactions.</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Operating Environment</a:t>
            </a:r>
            <a:endParaRPr/>
          </a:p>
        </p:txBody>
      </p:sp>
      <p:sp>
        <p:nvSpPr>
          <p:cNvPr id="1747" name="Google Shape;1747;p50"/>
          <p:cNvSpPr txBox="1"/>
          <p:nvPr/>
        </p:nvSpPr>
        <p:spPr>
          <a:xfrm>
            <a:off x="5779527" y="2001618"/>
            <a:ext cx="21021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Poppins"/>
                <a:ea typeface="Poppins"/>
                <a:cs typeface="Poppins"/>
                <a:sym typeface="Poppins"/>
              </a:rPr>
              <a:t>Microsoft Windows</a:t>
            </a:r>
            <a:endParaRPr>
              <a:solidFill>
                <a:schemeClr val="dk1"/>
              </a:solidFill>
              <a:latin typeface="Poppins"/>
              <a:ea typeface="Poppins"/>
              <a:cs typeface="Poppins"/>
              <a:sym typeface="Poppins"/>
            </a:endParaRPr>
          </a:p>
        </p:txBody>
      </p:sp>
      <p:sp>
        <p:nvSpPr>
          <p:cNvPr id="1748" name="Google Shape;1748;p50"/>
          <p:cNvSpPr txBox="1"/>
          <p:nvPr/>
        </p:nvSpPr>
        <p:spPr>
          <a:xfrm>
            <a:off x="5779525" y="3123802"/>
            <a:ext cx="2102100" cy="50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IBM Plex Mono"/>
                <a:ea typeface="IBM Plex Mono"/>
                <a:cs typeface="IBM Plex Mono"/>
                <a:sym typeface="IBM Plex Mono"/>
              </a:rPr>
              <a:t>Programming Language</a:t>
            </a:r>
            <a:endParaRPr b="1" sz="2000">
              <a:solidFill>
                <a:schemeClr val="dk1"/>
              </a:solidFill>
              <a:latin typeface="IBM Plex Mono"/>
              <a:ea typeface="IBM Plex Mono"/>
              <a:cs typeface="IBM Plex Mono"/>
              <a:sym typeface="IBM Plex Mono"/>
            </a:endParaRPr>
          </a:p>
        </p:txBody>
      </p:sp>
      <p:sp>
        <p:nvSpPr>
          <p:cNvPr id="1749" name="Google Shape;1749;p50"/>
          <p:cNvSpPr txBox="1"/>
          <p:nvPr/>
        </p:nvSpPr>
        <p:spPr>
          <a:xfrm>
            <a:off x="1262375" y="1497640"/>
            <a:ext cx="2102100" cy="504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IBM Plex Mono"/>
                <a:ea typeface="IBM Plex Mono"/>
                <a:cs typeface="IBM Plex Mono"/>
                <a:sym typeface="IBM Plex Mono"/>
              </a:rPr>
              <a:t>APIs</a:t>
            </a:r>
            <a:endParaRPr b="1" sz="2000">
              <a:solidFill>
                <a:schemeClr val="dk1"/>
              </a:solidFill>
              <a:latin typeface="IBM Plex Mono"/>
              <a:ea typeface="IBM Plex Mono"/>
              <a:cs typeface="IBM Plex Mono"/>
              <a:sym typeface="IBM Plex Mono"/>
            </a:endParaRPr>
          </a:p>
        </p:txBody>
      </p:sp>
      <p:sp>
        <p:nvSpPr>
          <p:cNvPr id="1750" name="Google Shape;1750;p50"/>
          <p:cNvSpPr txBox="1"/>
          <p:nvPr/>
        </p:nvSpPr>
        <p:spPr>
          <a:xfrm>
            <a:off x="5779525" y="1497625"/>
            <a:ext cx="2102100" cy="50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IBM Plex Mono"/>
                <a:ea typeface="IBM Plex Mono"/>
                <a:cs typeface="IBM Plex Mono"/>
                <a:sym typeface="IBM Plex Mono"/>
              </a:rPr>
              <a:t>Operating System</a:t>
            </a:r>
            <a:endParaRPr b="1" sz="2000">
              <a:solidFill>
                <a:schemeClr val="dk1"/>
              </a:solidFill>
              <a:latin typeface="IBM Plex Mono"/>
              <a:ea typeface="IBM Plex Mono"/>
              <a:cs typeface="IBM Plex Mono"/>
              <a:sym typeface="IBM Plex Mono"/>
            </a:endParaRPr>
          </a:p>
        </p:txBody>
      </p:sp>
      <p:sp>
        <p:nvSpPr>
          <p:cNvPr id="1751" name="Google Shape;1751;p50"/>
          <p:cNvSpPr txBox="1"/>
          <p:nvPr/>
        </p:nvSpPr>
        <p:spPr>
          <a:xfrm>
            <a:off x="1262375" y="3551587"/>
            <a:ext cx="2102100" cy="665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Poppins"/>
                <a:ea typeface="Poppins"/>
                <a:cs typeface="Poppins"/>
                <a:sym typeface="Poppins"/>
              </a:rPr>
              <a:t>Oracle SQL</a:t>
            </a:r>
            <a:endParaRPr>
              <a:solidFill>
                <a:schemeClr val="dk1"/>
              </a:solidFill>
              <a:latin typeface="Poppins"/>
              <a:ea typeface="Poppins"/>
              <a:cs typeface="Poppins"/>
              <a:sym typeface="Poppins"/>
            </a:endParaRPr>
          </a:p>
        </p:txBody>
      </p:sp>
      <p:sp>
        <p:nvSpPr>
          <p:cNvPr id="1752" name="Google Shape;1752;p50"/>
          <p:cNvSpPr txBox="1"/>
          <p:nvPr/>
        </p:nvSpPr>
        <p:spPr>
          <a:xfrm>
            <a:off x="5779527" y="3627774"/>
            <a:ext cx="21021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Poppins"/>
                <a:ea typeface="Poppins"/>
                <a:cs typeface="Poppins"/>
                <a:sym typeface="Poppins"/>
              </a:rPr>
              <a:t>Java</a:t>
            </a:r>
            <a:endParaRPr b="1">
              <a:solidFill>
                <a:schemeClr val="dk1"/>
              </a:solidFill>
              <a:latin typeface="Poppins"/>
              <a:ea typeface="Poppins"/>
              <a:cs typeface="Poppins"/>
              <a:sym typeface="Poppins"/>
            </a:endParaRPr>
          </a:p>
        </p:txBody>
      </p:sp>
      <p:sp>
        <p:nvSpPr>
          <p:cNvPr id="1753" name="Google Shape;1753;p50"/>
          <p:cNvSpPr txBox="1"/>
          <p:nvPr/>
        </p:nvSpPr>
        <p:spPr>
          <a:xfrm>
            <a:off x="1262375" y="3123817"/>
            <a:ext cx="2102100" cy="504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IBM Plex Mono"/>
                <a:ea typeface="IBM Plex Mono"/>
                <a:cs typeface="IBM Plex Mono"/>
                <a:sym typeface="IBM Plex Mono"/>
              </a:rPr>
              <a:t>Database</a:t>
            </a:r>
            <a:endParaRPr b="1" sz="2000">
              <a:solidFill>
                <a:schemeClr val="dk1"/>
              </a:solidFill>
              <a:latin typeface="IBM Plex Mono"/>
              <a:ea typeface="IBM Plex Mono"/>
              <a:cs typeface="IBM Plex Mono"/>
              <a:sym typeface="IBM Plex Mono"/>
            </a:endParaRPr>
          </a:p>
        </p:txBody>
      </p:sp>
      <p:grpSp>
        <p:nvGrpSpPr>
          <p:cNvPr id="1754" name="Google Shape;1754;p50"/>
          <p:cNvGrpSpPr/>
          <p:nvPr/>
        </p:nvGrpSpPr>
        <p:grpSpPr>
          <a:xfrm>
            <a:off x="3994484" y="2326823"/>
            <a:ext cx="1155299" cy="1155149"/>
            <a:chOff x="4085864" y="2304898"/>
            <a:chExt cx="972392" cy="972266"/>
          </a:xfrm>
        </p:grpSpPr>
        <p:sp>
          <p:nvSpPr>
            <p:cNvPr id="1755" name="Google Shape;1755;p50"/>
            <p:cNvSpPr/>
            <p:nvPr/>
          </p:nvSpPr>
          <p:spPr>
            <a:xfrm>
              <a:off x="4085864" y="2304898"/>
              <a:ext cx="972392" cy="972266"/>
            </a:xfrm>
            <a:custGeom>
              <a:rect b="b" l="l" r="r" t="t"/>
              <a:pathLst>
                <a:path extrusionOk="0" h="7706" w="7707">
                  <a:moveTo>
                    <a:pt x="3854" y="0"/>
                  </a:moveTo>
                  <a:cubicBezTo>
                    <a:pt x="3439" y="0"/>
                    <a:pt x="3030" y="65"/>
                    <a:pt x="2640" y="195"/>
                  </a:cubicBezTo>
                  <a:cubicBezTo>
                    <a:pt x="2543" y="227"/>
                    <a:pt x="2491" y="331"/>
                    <a:pt x="2522" y="428"/>
                  </a:cubicBezTo>
                  <a:cubicBezTo>
                    <a:pt x="2549" y="506"/>
                    <a:pt x="2621" y="555"/>
                    <a:pt x="2698" y="555"/>
                  </a:cubicBezTo>
                  <a:cubicBezTo>
                    <a:pt x="2717" y="555"/>
                    <a:pt x="2736" y="552"/>
                    <a:pt x="2755" y="546"/>
                  </a:cubicBezTo>
                  <a:cubicBezTo>
                    <a:pt x="3109" y="430"/>
                    <a:pt x="3478" y="369"/>
                    <a:pt x="3854" y="369"/>
                  </a:cubicBezTo>
                  <a:cubicBezTo>
                    <a:pt x="5774" y="369"/>
                    <a:pt x="7337" y="1933"/>
                    <a:pt x="7337" y="3852"/>
                  </a:cubicBezTo>
                  <a:cubicBezTo>
                    <a:pt x="7337" y="5773"/>
                    <a:pt x="5774" y="7337"/>
                    <a:pt x="3854" y="7337"/>
                  </a:cubicBezTo>
                  <a:cubicBezTo>
                    <a:pt x="1933" y="7337"/>
                    <a:pt x="370" y="5773"/>
                    <a:pt x="370" y="3852"/>
                  </a:cubicBezTo>
                  <a:cubicBezTo>
                    <a:pt x="370" y="2641"/>
                    <a:pt x="985" y="1535"/>
                    <a:pt x="2016" y="893"/>
                  </a:cubicBezTo>
                  <a:cubicBezTo>
                    <a:pt x="2102" y="839"/>
                    <a:pt x="2129" y="725"/>
                    <a:pt x="2074" y="639"/>
                  </a:cubicBezTo>
                  <a:cubicBezTo>
                    <a:pt x="2040" y="583"/>
                    <a:pt x="1979" y="552"/>
                    <a:pt x="1918" y="552"/>
                  </a:cubicBezTo>
                  <a:cubicBezTo>
                    <a:pt x="1884" y="552"/>
                    <a:pt x="1851" y="561"/>
                    <a:pt x="1821" y="579"/>
                  </a:cubicBezTo>
                  <a:cubicBezTo>
                    <a:pt x="1275" y="920"/>
                    <a:pt x="819" y="1394"/>
                    <a:pt x="501" y="1954"/>
                  </a:cubicBezTo>
                  <a:cubicBezTo>
                    <a:pt x="174" y="2530"/>
                    <a:pt x="0" y="3186"/>
                    <a:pt x="0" y="3852"/>
                  </a:cubicBezTo>
                  <a:cubicBezTo>
                    <a:pt x="0" y="5977"/>
                    <a:pt x="1729" y="7706"/>
                    <a:pt x="3854" y="7706"/>
                  </a:cubicBezTo>
                  <a:cubicBezTo>
                    <a:pt x="5979" y="7706"/>
                    <a:pt x="7707" y="5977"/>
                    <a:pt x="7707" y="3852"/>
                  </a:cubicBezTo>
                  <a:cubicBezTo>
                    <a:pt x="7707" y="1729"/>
                    <a:pt x="5978" y="0"/>
                    <a:pt x="38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0"/>
            <p:cNvSpPr/>
            <p:nvPr/>
          </p:nvSpPr>
          <p:spPr>
            <a:xfrm>
              <a:off x="4216324" y="2435989"/>
              <a:ext cx="711094" cy="711094"/>
            </a:xfrm>
            <a:custGeom>
              <a:rect b="b" l="l" r="r" t="t"/>
              <a:pathLst>
                <a:path extrusionOk="0" h="5636" w="5636">
                  <a:moveTo>
                    <a:pt x="3082" y="359"/>
                  </a:moveTo>
                  <a:lnTo>
                    <a:pt x="3082" y="833"/>
                  </a:lnTo>
                  <a:cubicBezTo>
                    <a:pt x="3082" y="920"/>
                    <a:pt x="3142" y="995"/>
                    <a:pt x="3228" y="1014"/>
                  </a:cubicBezTo>
                  <a:cubicBezTo>
                    <a:pt x="3437" y="1062"/>
                    <a:pt x="3635" y="1143"/>
                    <a:pt x="3815" y="1257"/>
                  </a:cubicBezTo>
                  <a:cubicBezTo>
                    <a:pt x="3845" y="1277"/>
                    <a:pt x="3880" y="1286"/>
                    <a:pt x="3914" y="1286"/>
                  </a:cubicBezTo>
                  <a:cubicBezTo>
                    <a:pt x="3963" y="1286"/>
                    <a:pt x="4011" y="1267"/>
                    <a:pt x="4048" y="1232"/>
                  </a:cubicBezTo>
                  <a:lnTo>
                    <a:pt x="4385" y="897"/>
                  </a:lnTo>
                  <a:lnTo>
                    <a:pt x="4756" y="1263"/>
                  </a:lnTo>
                  <a:lnTo>
                    <a:pt x="4418" y="1598"/>
                  </a:lnTo>
                  <a:cubicBezTo>
                    <a:pt x="4357" y="1660"/>
                    <a:pt x="4345" y="1756"/>
                    <a:pt x="4392" y="1828"/>
                  </a:cubicBezTo>
                  <a:cubicBezTo>
                    <a:pt x="4507" y="2007"/>
                    <a:pt x="4590" y="2204"/>
                    <a:pt x="4636" y="2410"/>
                  </a:cubicBezTo>
                  <a:cubicBezTo>
                    <a:pt x="4656" y="2496"/>
                    <a:pt x="4731" y="2556"/>
                    <a:pt x="4819" y="2556"/>
                  </a:cubicBezTo>
                  <a:lnTo>
                    <a:pt x="5276" y="2556"/>
                  </a:lnTo>
                  <a:lnTo>
                    <a:pt x="5276" y="3079"/>
                  </a:lnTo>
                  <a:lnTo>
                    <a:pt x="4819" y="3079"/>
                  </a:lnTo>
                  <a:cubicBezTo>
                    <a:pt x="4731" y="3079"/>
                    <a:pt x="4656" y="3140"/>
                    <a:pt x="4636" y="3225"/>
                  </a:cubicBezTo>
                  <a:cubicBezTo>
                    <a:pt x="4589" y="3431"/>
                    <a:pt x="4508" y="3628"/>
                    <a:pt x="4392" y="3807"/>
                  </a:cubicBezTo>
                  <a:cubicBezTo>
                    <a:pt x="4345" y="3881"/>
                    <a:pt x="4357" y="3976"/>
                    <a:pt x="4418" y="4037"/>
                  </a:cubicBezTo>
                  <a:lnTo>
                    <a:pt x="4756" y="4372"/>
                  </a:lnTo>
                  <a:lnTo>
                    <a:pt x="4385" y="4738"/>
                  </a:lnTo>
                  <a:lnTo>
                    <a:pt x="4048" y="4403"/>
                  </a:lnTo>
                  <a:cubicBezTo>
                    <a:pt x="4012" y="4367"/>
                    <a:pt x="3964" y="4349"/>
                    <a:pt x="3916" y="4349"/>
                  </a:cubicBezTo>
                  <a:cubicBezTo>
                    <a:pt x="3881" y="4349"/>
                    <a:pt x="3846" y="4358"/>
                    <a:pt x="3815" y="4378"/>
                  </a:cubicBezTo>
                  <a:cubicBezTo>
                    <a:pt x="3635" y="4492"/>
                    <a:pt x="3437" y="4573"/>
                    <a:pt x="3227" y="4619"/>
                  </a:cubicBezTo>
                  <a:cubicBezTo>
                    <a:pt x="3142" y="4639"/>
                    <a:pt x="3080" y="4713"/>
                    <a:pt x="3080" y="4800"/>
                  </a:cubicBezTo>
                  <a:lnTo>
                    <a:pt x="3080" y="5274"/>
                  </a:lnTo>
                  <a:lnTo>
                    <a:pt x="2557" y="5274"/>
                  </a:lnTo>
                  <a:lnTo>
                    <a:pt x="2557" y="4817"/>
                  </a:lnTo>
                  <a:cubicBezTo>
                    <a:pt x="2557" y="4729"/>
                    <a:pt x="2496" y="4654"/>
                    <a:pt x="2411" y="4634"/>
                  </a:cubicBezTo>
                  <a:cubicBezTo>
                    <a:pt x="2205" y="4587"/>
                    <a:pt x="2008" y="4505"/>
                    <a:pt x="1829" y="4390"/>
                  </a:cubicBezTo>
                  <a:cubicBezTo>
                    <a:pt x="1799" y="4370"/>
                    <a:pt x="1765" y="4361"/>
                    <a:pt x="1731" y="4361"/>
                  </a:cubicBezTo>
                  <a:cubicBezTo>
                    <a:pt x="1683" y="4361"/>
                    <a:pt x="1635" y="4380"/>
                    <a:pt x="1600" y="4416"/>
                  </a:cubicBezTo>
                  <a:lnTo>
                    <a:pt x="1264" y="4754"/>
                  </a:lnTo>
                  <a:lnTo>
                    <a:pt x="897" y="4383"/>
                  </a:lnTo>
                  <a:lnTo>
                    <a:pt x="1233" y="4043"/>
                  </a:lnTo>
                  <a:cubicBezTo>
                    <a:pt x="1294" y="3983"/>
                    <a:pt x="1305" y="3889"/>
                    <a:pt x="1259" y="3816"/>
                  </a:cubicBezTo>
                  <a:cubicBezTo>
                    <a:pt x="1144" y="3633"/>
                    <a:pt x="1063" y="3434"/>
                    <a:pt x="1016" y="3224"/>
                  </a:cubicBezTo>
                  <a:cubicBezTo>
                    <a:pt x="997" y="3138"/>
                    <a:pt x="922" y="3077"/>
                    <a:pt x="835" y="3077"/>
                  </a:cubicBezTo>
                  <a:lnTo>
                    <a:pt x="362" y="3077"/>
                  </a:lnTo>
                  <a:lnTo>
                    <a:pt x="362" y="2554"/>
                  </a:lnTo>
                  <a:lnTo>
                    <a:pt x="818" y="2554"/>
                  </a:lnTo>
                  <a:cubicBezTo>
                    <a:pt x="906" y="2554"/>
                    <a:pt x="982" y="2493"/>
                    <a:pt x="1001" y="2408"/>
                  </a:cubicBezTo>
                  <a:cubicBezTo>
                    <a:pt x="1049" y="2201"/>
                    <a:pt x="1129" y="2005"/>
                    <a:pt x="1244" y="1826"/>
                  </a:cubicBezTo>
                  <a:cubicBezTo>
                    <a:pt x="1292" y="1752"/>
                    <a:pt x="1280" y="1656"/>
                    <a:pt x="1218" y="1596"/>
                  </a:cubicBezTo>
                  <a:lnTo>
                    <a:pt x="881" y="1261"/>
                  </a:lnTo>
                  <a:lnTo>
                    <a:pt x="1252" y="895"/>
                  </a:lnTo>
                  <a:lnTo>
                    <a:pt x="1592" y="1231"/>
                  </a:lnTo>
                  <a:cubicBezTo>
                    <a:pt x="1627" y="1267"/>
                    <a:pt x="1674" y="1285"/>
                    <a:pt x="1722" y="1285"/>
                  </a:cubicBezTo>
                  <a:cubicBezTo>
                    <a:pt x="1755" y="1285"/>
                    <a:pt x="1789" y="1276"/>
                    <a:pt x="1819" y="1257"/>
                  </a:cubicBezTo>
                  <a:cubicBezTo>
                    <a:pt x="2002" y="1142"/>
                    <a:pt x="2201" y="1061"/>
                    <a:pt x="2411" y="1014"/>
                  </a:cubicBezTo>
                  <a:cubicBezTo>
                    <a:pt x="2496" y="994"/>
                    <a:pt x="2558" y="920"/>
                    <a:pt x="2558" y="833"/>
                  </a:cubicBezTo>
                  <a:lnTo>
                    <a:pt x="2558" y="359"/>
                  </a:lnTo>
                  <a:close/>
                  <a:moveTo>
                    <a:pt x="2519" y="0"/>
                  </a:moveTo>
                  <a:cubicBezTo>
                    <a:pt x="2341" y="0"/>
                    <a:pt x="2195" y="145"/>
                    <a:pt x="2195" y="324"/>
                  </a:cubicBezTo>
                  <a:lnTo>
                    <a:pt x="2195" y="702"/>
                  </a:lnTo>
                  <a:cubicBezTo>
                    <a:pt x="2048" y="745"/>
                    <a:pt x="1904" y="803"/>
                    <a:pt x="1770" y="879"/>
                  </a:cubicBezTo>
                  <a:lnTo>
                    <a:pt x="1503" y="612"/>
                  </a:lnTo>
                  <a:cubicBezTo>
                    <a:pt x="1439" y="548"/>
                    <a:pt x="1356" y="517"/>
                    <a:pt x="1273" y="517"/>
                  </a:cubicBezTo>
                  <a:cubicBezTo>
                    <a:pt x="1190" y="517"/>
                    <a:pt x="1107" y="548"/>
                    <a:pt x="1044" y="612"/>
                  </a:cubicBezTo>
                  <a:lnTo>
                    <a:pt x="611" y="1045"/>
                  </a:lnTo>
                  <a:cubicBezTo>
                    <a:pt x="484" y="1172"/>
                    <a:pt x="484" y="1377"/>
                    <a:pt x="611" y="1503"/>
                  </a:cubicBezTo>
                  <a:lnTo>
                    <a:pt x="878" y="1770"/>
                  </a:lnTo>
                  <a:cubicBezTo>
                    <a:pt x="805" y="1906"/>
                    <a:pt x="746" y="2048"/>
                    <a:pt x="702" y="2195"/>
                  </a:cubicBezTo>
                  <a:lnTo>
                    <a:pt x="323" y="2195"/>
                  </a:lnTo>
                  <a:cubicBezTo>
                    <a:pt x="145" y="2195"/>
                    <a:pt x="0" y="2340"/>
                    <a:pt x="0" y="2519"/>
                  </a:cubicBezTo>
                  <a:lnTo>
                    <a:pt x="0" y="3117"/>
                  </a:lnTo>
                  <a:cubicBezTo>
                    <a:pt x="0" y="3295"/>
                    <a:pt x="144" y="3441"/>
                    <a:pt x="323" y="3441"/>
                  </a:cubicBezTo>
                  <a:lnTo>
                    <a:pt x="702" y="3441"/>
                  </a:lnTo>
                  <a:cubicBezTo>
                    <a:pt x="745" y="3588"/>
                    <a:pt x="805" y="3731"/>
                    <a:pt x="878" y="3866"/>
                  </a:cubicBezTo>
                  <a:lnTo>
                    <a:pt x="611" y="4133"/>
                  </a:lnTo>
                  <a:cubicBezTo>
                    <a:pt x="550" y="4195"/>
                    <a:pt x="517" y="4275"/>
                    <a:pt x="517" y="4362"/>
                  </a:cubicBezTo>
                  <a:cubicBezTo>
                    <a:pt x="517" y="4448"/>
                    <a:pt x="551" y="4530"/>
                    <a:pt x="611" y="4592"/>
                  </a:cubicBezTo>
                  <a:lnTo>
                    <a:pt x="1044" y="5024"/>
                  </a:lnTo>
                  <a:cubicBezTo>
                    <a:pt x="1106" y="5086"/>
                    <a:pt x="1187" y="5119"/>
                    <a:pt x="1274" y="5119"/>
                  </a:cubicBezTo>
                  <a:cubicBezTo>
                    <a:pt x="1361" y="5119"/>
                    <a:pt x="1441" y="5085"/>
                    <a:pt x="1503" y="5024"/>
                  </a:cubicBezTo>
                  <a:lnTo>
                    <a:pt x="1770" y="4757"/>
                  </a:lnTo>
                  <a:cubicBezTo>
                    <a:pt x="1906" y="4832"/>
                    <a:pt x="2048" y="4890"/>
                    <a:pt x="2195" y="4934"/>
                  </a:cubicBezTo>
                  <a:lnTo>
                    <a:pt x="2195" y="5312"/>
                  </a:lnTo>
                  <a:cubicBezTo>
                    <a:pt x="2195" y="5490"/>
                    <a:pt x="2339" y="5636"/>
                    <a:pt x="2519" y="5636"/>
                  </a:cubicBezTo>
                  <a:lnTo>
                    <a:pt x="3117" y="5636"/>
                  </a:lnTo>
                  <a:cubicBezTo>
                    <a:pt x="3295" y="5636"/>
                    <a:pt x="3441" y="5492"/>
                    <a:pt x="3441" y="5312"/>
                  </a:cubicBezTo>
                  <a:lnTo>
                    <a:pt x="3441" y="4934"/>
                  </a:lnTo>
                  <a:cubicBezTo>
                    <a:pt x="3588" y="4891"/>
                    <a:pt x="3731" y="4833"/>
                    <a:pt x="3866" y="4757"/>
                  </a:cubicBezTo>
                  <a:lnTo>
                    <a:pt x="4133" y="5024"/>
                  </a:lnTo>
                  <a:cubicBezTo>
                    <a:pt x="4196" y="5088"/>
                    <a:pt x="4280" y="5120"/>
                    <a:pt x="4363" y="5120"/>
                  </a:cubicBezTo>
                  <a:cubicBezTo>
                    <a:pt x="4446" y="5120"/>
                    <a:pt x="4529" y="5088"/>
                    <a:pt x="4592" y="5024"/>
                  </a:cubicBezTo>
                  <a:lnTo>
                    <a:pt x="5019" y="4597"/>
                  </a:lnTo>
                  <a:cubicBezTo>
                    <a:pt x="5066" y="4550"/>
                    <a:pt x="5102" y="4490"/>
                    <a:pt x="5113" y="4425"/>
                  </a:cubicBezTo>
                  <a:cubicBezTo>
                    <a:pt x="5134" y="4315"/>
                    <a:pt x="5101" y="4209"/>
                    <a:pt x="5024" y="4133"/>
                  </a:cubicBezTo>
                  <a:lnTo>
                    <a:pt x="4757" y="3866"/>
                  </a:lnTo>
                  <a:cubicBezTo>
                    <a:pt x="4831" y="3730"/>
                    <a:pt x="4890" y="3588"/>
                    <a:pt x="4934" y="3441"/>
                  </a:cubicBezTo>
                  <a:lnTo>
                    <a:pt x="5312" y="3441"/>
                  </a:lnTo>
                  <a:cubicBezTo>
                    <a:pt x="5490" y="3441"/>
                    <a:pt x="5636" y="3296"/>
                    <a:pt x="5636" y="3117"/>
                  </a:cubicBezTo>
                  <a:lnTo>
                    <a:pt x="5636" y="2519"/>
                  </a:lnTo>
                  <a:cubicBezTo>
                    <a:pt x="5636" y="2341"/>
                    <a:pt x="5490" y="2195"/>
                    <a:pt x="5312" y="2195"/>
                  </a:cubicBezTo>
                  <a:lnTo>
                    <a:pt x="4934" y="2195"/>
                  </a:lnTo>
                  <a:cubicBezTo>
                    <a:pt x="4891" y="2048"/>
                    <a:pt x="4831" y="1905"/>
                    <a:pt x="4757" y="1770"/>
                  </a:cubicBezTo>
                  <a:lnTo>
                    <a:pt x="5024" y="1503"/>
                  </a:lnTo>
                  <a:cubicBezTo>
                    <a:pt x="5152" y="1376"/>
                    <a:pt x="5152" y="1171"/>
                    <a:pt x="5024" y="1045"/>
                  </a:cubicBezTo>
                  <a:lnTo>
                    <a:pt x="4592" y="612"/>
                  </a:lnTo>
                  <a:cubicBezTo>
                    <a:pt x="4528" y="549"/>
                    <a:pt x="4445" y="518"/>
                    <a:pt x="4362" y="518"/>
                  </a:cubicBezTo>
                  <a:cubicBezTo>
                    <a:pt x="4279" y="518"/>
                    <a:pt x="4196" y="549"/>
                    <a:pt x="4133" y="612"/>
                  </a:cubicBezTo>
                  <a:lnTo>
                    <a:pt x="3866" y="879"/>
                  </a:lnTo>
                  <a:cubicBezTo>
                    <a:pt x="3730" y="806"/>
                    <a:pt x="3588" y="746"/>
                    <a:pt x="3441" y="702"/>
                  </a:cubicBezTo>
                  <a:lnTo>
                    <a:pt x="3441" y="325"/>
                  </a:lnTo>
                  <a:cubicBezTo>
                    <a:pt x="3442" y="146"/>
                    <a:pt x="3296" y="0"/>
                    <a:pt x="31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0"/>
            <p:cNvSpPr/>
            <p:nvPr/>
          </p:nvSpPr>
          <p:spPr>
            <a:xfrm>
              <a:off x="4393593" y="2614898"/>
              <a:ext cx="355673" cy="352267"/>
            </a:xfrm>
            <a:custGeom>
              <a:rect b="b" l="l" r="r" t="t"/>
              <a:pathLst>
                <a:path extrusionOk="0" h="2792" w="2819">
                  <a:moveTo>
                    <a:pt x="1408" y="1"/>
                  </a:moveTo>
                  <a:cubicBezTo>
                    <a:pt x="1386" y="1"/>
                    <a:pt x="1364" y="1"/>
                    <a:pt x="1341" y="2"/>
                  </a:cubicBezTo>
                  <a:cubicBezTo>
                    <a:pt x="636" y="39"/>
                    <a:pt x="56" y="619"/>
                    <a:pt x="21" y="1325"/>
                  </a:cubicBezTo>
                  <a:cubicBezTo>
                    <a:pt x="1" y="1719"/>
                    <a:pt x="149" y="2105"/>
                    <a:pt x="428" y="2383"/>
                  </a:cubicBezTo>
                  <a:cubicBezTo>
                    <a:pt x="690" y="2645"/>
                    <a:pt x="1047" y="2791"/>
                    <a:pt x="1417" y="2791"/>
                  </a:cubicBezTo>
                  <a:cubicBezTo>
                    <a:pt x="1440" y="2791"/>
                    <a:pt x="1462" y="2791"/>
                    <a:pt x="1486" y="2789"/>
                  </a:cubicBezTo>
                  <a:cubicBezTo>
                    <a:pt x="1587" y="2785"/>
                    <a:pt x="1666" y="2698"/>
                    <a:pt x="1661" y="2596"/>
                  </a:cubicBezTo>
                  <a:cubicBezTo>
                    <a:pt x="1656" y="2497"/>
                    <a:pt x="1574" y="2421"/>
                    <a:pt x="1475" y="2421"/>
                  </a:cubicBezTo>
                  <a:cubicBezTo>
                    <a:pt x="1472" y="2421"/>
                    <a:pt x="1470" y="2421"/>
                    <a:pt x="1467" y="2421"/>
                  </a:cubicBezTo>
                  <a:cubicBezTo>
                    <a:pt x="1449" y="2422"/>
                    <a:pt x="1431" y="2422"/>
                    <a:pt x="1413" y="2422"/>
                  </a:cubicBezTo>
                  <a:cubicBezTo>
                    <a:pt x="1139" y="2422"/>
                    <a:pt x="884" y="2317"/>
                    <a:pt x="690" y="2121"/>
                  </a:cubicBezTo>
                  <a:cubicBezTo>
                    <a:pt x="483" y="1913"/>
                    <a:pt x="376" y="1636"/>
                    <a:pt x="391" y="1343"/>
                  </a:cubicBezTo>
                  <a:cubicBezTo>
                    <a:pt x="418" y="825"/>
                    <a:pt x="843" y="398"/>
                    <a:pt x="1361" y="372"/>
                  </a:cubicBezTo>
                  <a:cubicBezTo>
                    <a:pt x="1379" y="371"/>
                    <a:pt x="1396" y="371"/>
                    <a:pt x="1413" y="371"/>
                  </a:cubicBezTo>
                  <a:cubicBezTo>
                    <a:pt x="1690" y="371"/>
                    <a:pt x="1966" y="488"/>
                    <a:pt x="2157" y="687"/>
                  </a:cubicBezTo>
                  <a:cubicBezTo>
                    <a:pt x="2580" y="1131"/>
                    <a:pt x="2469" y="1782"/>
                    <a:pt x="2122" y="2131"/>
                  </a:cubicBezTo>
                  <a:cubicBezTo>
                    <a:pt x="2050" y="2202"/>
                    <a:pt x="2050" y="2320"/>
                    <a:pt x="2124" y="2392"/>
                  </a:cubicBezTo>
                  <a:cubicBezTo>
                    <a:pt x="2159" y="2428"/>
                    <a:pt x="2206" y="2446"/>
                    <a:pt x="2253" y="2446"/>
                  </a:cubicBezTo>
                  <a:cubicBezTo>
                    <a:pt x="2301" y="2446"/>
                    <a:pt x="2349" y="2427"/>
                    <a:pt x="2386" y="2390"/>
                  </a:cubicBezTo>
                  <a:cubicBezTo>
                    <a:pt x="2632" y="2142"/>
                    <a:pt x="2784" y="1798"/>
                    <a:pt x="2800" y="1445"/>
                  </a:cubicBezTo>
                  <a:cubicBezTo>
                    <a:pt x="2818" y="1064"/>
                    <a:pt x="2685" y="706"/>
                    <a:pt x="2424" y="432"/>
                  </a:cubicBezTo>
                  <a:cubicBezTo>
                    <a:pt x="2158" y="155"/>
                    <a:pt x="1791"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8" name="Google Shape;1758;p50"/>
          <p:cNvSpPr txBox="1"/>
          <p:nvPr/>
        </p:nvSpPr>
        <p:spPr>
          <a:xfrm>
            <a:off x="1262375" y="1849231"/>
            <a:ext cx="2102100" cy="665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Poppins"/>
                <a:ea typeface="Poppins"/>
                <a:cs typeface="Poppins"/>
                <a:sym typeface="Poppins"/>
              </a:rPr>
              <a:t>Oracle JDBC </a:t>
            </a:r>
            <a:endParaRPr b="1">
              <a:solidFill>
                <a:schemeClr val="dk1"/>
              </a:solidFill>
              <a:latin typeface="Poppins"/>
              <a:ea typeface="Poppins"/>
              <a:cs typeface="Poppins"/>
              <a:sym typeface="Poppins"/>
            </a:endParaRPr>
          </a:p>
        </p:txBody>
      </p:sp>
      <p:cxnSp>
        <p:nvCxnSpPr>
          <p:cNvPr id="1759" name="Google Shape;1759;p50"/>
          <p:cNvCxnSpPr>
            <a:stCxn id="1749" idx="3"/>
          </p:cNvCxnSpPr>
          <p:nvPr/>
        </p:nvCxnSpPr>
        <p:spPr>
          <a:xfrm>
            <a:off x="3364475" y="1749640"/>
            <a:ext cx="841200" cy="737100"/>
          </a:xfrm>
          <a:prstGeom prst="bentConnector3">
            <a:avLst>
              <a:gd fmla="val 50000" name="adj1"/>
            </a:avLst>
          </a:prstGeom>
          <a:noFill/>
          <a:ln cap="flat" cmpd="sng" w="9525">
            <a:solidFill>
              <a:schemeClr val="lt2"/>
            </a:solidFill>
            <a:prstDash val="solid"/>
            <a:round/>
            <a:headEnd len="med" w="med" type="oval"/>
            <a:tailEnd len="med" w="med" type="none"/>
          </a:ln>
        </p:spPr>
      </p:cxnSp>
      <p:cxnSp>
        <p:nvCxnSpPr>
          <p:cNvPr id="1760" name="Google Shape;1760;p50"/>
          <p:cNvCxnSpPr>
            <a:stCxn id="1753" idx="3"/>
          </p:cNvCxnSpPr>
          <p:nvPr/>
        </p:nvCxnSpPr>
        <p:spPr>
          <a:xfrm>
            <a:off x="3364475" y="3375817"/>
            <a:ext cx="909300" cy="600"/>
          </a:xfrm>
          <a:prstGeom prst="bentConnector3">
            <a:avLst>
              <a:gd fmla="val 50000" name="adj1"/>
            </a:avLst>
          </a:prstGeom>
          <a:noFill/>
          <a:ln cap="flat" cmpd="sng" w="9525">
            <a:solidFill>
              <a:schemeClr val="lt2"/>
            </a:solidFill>
            <a:prstDash val="solid"/>
            <a:round/>
            <a:headEnd len="med" w="med" type="oval"/>
            <a:tailEnd len="med" w="med" type="none"/>
          </a:ln>
        </p:spPr>
      </p:cxnSp>
      <p:cxnSp>
        <p:nvCxnSpPr>
          <p:cNvPr id="1761" name="Google Shape;1761;p50"/>
          <p:cNvCxnSpPr>
            <a:stCxn id="1750" idx="1"/>
          </p:cNvCxnSpPr>
          <p:nvPr/>
        </p:nvCxnSpPr>
        <p:spPr>
          <a:xfrm flipH="1">
            <a:off x="5053525" y="1749625"/>
            <a:ext cx="726000" cy="870300"/>
          </a:xfrm>
          <a:prstGeom prst="bentConnector2">
            <a:avLst/>
          </a:prstGeom>
          <a:noFill/>
          <a:ln cap="flat" cmpd="sng" w="9525">
            <a:solidFill>
              <a:schemeClr val="lt2"/>
            </a:solidFill>
            <a:prstDash val="solid"/>
            <a:round/>
            <a:headEnd len="med" w="med" type="oval"/>
            <a:tailEnd len="med" w="med" type="none"/>
          </a:ln>
        </p:spPr>
      </p:cxnSp>
      <p:cxnSp>
        <p:nvCxnSpPr>
          <p:cNvPr id="1762" name="Google Shape;1762;p50"/>
          <p:cNvCxnSpPr>
            <a:stCxn id="1748" idx="1"/>
          </p:cNvCxnSpPr>
          <p:nvPr/>
        </p:nvCxnSpPr>
        <p:spPr>
          <a:xfrm rot="10800000">
            <a:off x="4860025" y="3080302"/>
            <a:ext cx="919500" cy="295500"/>
          </a:xfrm>
          <a:prstGeom prst="bentConnector3">
            <a:avLst>
              <a:gd fmla="val 50000" name="adj1"/>
            </a:avLst>
          </a:prstGeom>
          <a:noFill/>
          <a:ln cap="flat" cmpd="sng" w="9525">
            <a:solidFill>
              <a:schemeClr val="lt2"/>
            </a:solidFill>
            <a:prstDash val="solid"/>
            <a:round/>
            <a:headEnd len="med" w="med" type="oval"/>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53" name="Google Shape;1453;p3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a:t>
            </a:r>
            <a:endParaRPr/>
          </a:p>
        </p:txBody>
      </p:sp>
      <p:sp>
        <p:nvSpPr>
          <p:cNvPr id="1454" name="Google Shape;1454;p33"/>
          <p:cNvSpPr txBox="1"/>
          <p:nvPr>
            <p:ph idx="5" type="title"/>
          </p:nvPr>
        </p:nvSpPr>
        <p:spPr>
          <a:xfrm>
            <a:off x="720003"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55" name="Google Shape;1455;p33"/>
          <p:cNvSpPr txBox="1"/>
          <p:nvPr>
            <p:ph idx="6" type="title"/>
          </p:nvPr>
        </p:nvSpPr>
        <p:spPr>
          <a:xfrm>
            <a:off x="720003"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56" name="Google Shape;1456;p33"/>
          <p:cNvSpPr txBox="1"/>
          <p:nvPr>
            <p:ph idx="7" type="title"/>
          </p:nvPr>
        </p:nvSpPr>
        <p:spPr>
          <a:xfrm>
            <a:off x="4366698"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57" name="Google Shape;1457;p33"/>
          <p:cNvSpPr txBox="1"/>
          <p:nvPr>
            <p:ph idx="8" type="title"/>
          </p:nvPr>
        </p:nvSpPr>
        <p:spPr>
          <a:xfrm>
            <a:off x="4366698"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458" name="Google Shape;1458;p3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JDBC</a:t>
            </a:r>
            <a:endParaRPr/>
          </a:p>
        </p:txBody>
      </p:sp>
      <p:sp>
        <p:nvSpPr>
          <p:cNvPr id="1459" name="Google Shape;1459;p3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1460" name="Google Shape;1460;p3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CONFIGURATION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51"/>
          <p:cNvSpPr txBox="1"/>
          <p:nvPr>
            <p:ph type="title"/>
          </p:nvPr>
        </p:nvSpPr>
        <p:spPr>
          <a:xfrm>
            <a:off x="638275" y="-212125"/>
            <a:ext cx="7975800" cy="103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200">
                <a:latin typeface="IBM Plex Mono"/>
                <a:ea typeface="IBM Plex Mono"/>
                <a:cs typeface="IBM Plex Mono"/>
                <a:sym typeface="IBM Plex Mono"/>
              </a:rPr>
              <a:t>Hierarchy of Project Artifacts</a:t>
            </a:r>
            <a:endParaRPr sz="3200">
              <a:latin typeface="IBM Plex Mono"/>
              <a:ea typeface="IBM Plex Mono"/>
              <a:cs typeface="IBM Plex Mono"/>
              <a:sym typeface="IBM Plex Mono"/>
            </a:endParaRPr>
          </a:p>
        </p:txBody>
      </p:sp>
      <p:pic>
        <p:nvPicPr>
          <p:cNvPr id="1768" name="Google Shape;1768;p51"/>
          <p:cNvPicPr preferRelativeResize="0"/>
          <p:nvPr/>
        </p:nvPicPr>
        <p:blipFill rotWithShape="1">
          <a:blip r:embed="rId3">
            <a:alphaModFix/>
          </a:blip>
          <a:srcRect b="59615" l="0" r="66594" t="0"/>
          <a:stretch/>
        </p:blipFill>
        <p:spPr>
          <a:xfrm>
            <a:off x="1546225" y="900285"/>
            <a:ext cx="6051552" cy="41151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52"/>
          <p:cNvSpPr txBox="1"/>
          <p:nvPr>
            <p:ph type="title"/>
          </p:nvPr>
        </p:nvSpPr>
        <p:spPr>
          <a:xfrm>
            <a:off x="713225" y="1766475"/>
            <a:ext cx="6576000" cy="103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774" name="Google Shape;1774;p52"/>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By: Anshul Jaiswal</a:t>
            </a:r>
            <a:endParaRPr sz="2500"/>
          </a:p>
          <a:p>
            <a:pPr indent="0" lvl="0" marL="0" rtl="0" algn="l">
              <a:spcBef>
                <a:spcPts val="0"/>
              </a:spcBef>
              <a:spcAft>
                <a:spcPts val="0"/>
              </a:spcAft>
              <a:buNone/>
            </a:pPr>
            <a:r>
              <a:rPr lang="en" sz="2500"/>
              <a:t>      202651</a:t>
            </a:r>
            <a:endParaRPr sz="2500"/>
          </a:p>
        </p:txBody>
      </p:sp>
      <p:grpSp>
        <p:nvGrpSpPr>
          <p:cNvPr id="1775" name="Google Shape;1775;p52"/>
          <p:cNvGrpSpPr/>
          <p:nvPr/>
        </p:nvGrpSpPr>
        <p:grpSpPr>
          <a:xfrm>
            <a:off x="6527600" y="-628478"/>
            <a:ext cx="5128253" cy="6694378"/>
            <a:chOff x="6222800" y="-628478"/>
            <a:chExt cx="5128253" cy="6694378"/>
          </a:xfrm>
        </p:grpSpPr>
        <p:pic>
          <p:nvPicPr>
            <p:cNvPr id="1776" name="Google Shape;1776;p52"/>
            <p:cNvPicPr preferRelativeResize="0"/>
            <p:nvPr/>
          </p:nvPicPr>
          <p:blipFill rotWithShape="1">
            <a:blip r:embed="rId3">
              <a:alphaModFix/>
            </a:blip>
            <a:srcRect b="17663" l="0" r="0" t="17657"/>
            <a:stretch/>
          </p:blipFill>
          <p:spPr>
            <a:xfrm>
              <a:off x="7517168" y="-628478"/>
              <a:ext cx="3082266" cy="2352450"/>
            </a:xfrm>
            <a:prstGeom prst="rect">
              <a:avLst/>
            </a:prstGeom>
            <a:noFill/>
            <a:ln>
              <a:noFill/>
            </a:ln>
          </p:spPr>
        </p:pic>
        <p:pic>
          <p:nvPicPr>
            <p:cNvPr id="1777" name="Google Shape;1777;p52"/>
            <p:cNvPicPr preferRelativeResize="0"/>
            <p:nvPr/>
          </p:nvPicPr>
          <p:blipFill rotWithShape="1">
            <a:blip r:embed="rId4">
              <a:alphaModFix/>
            </a:blip>
            <a:srcRect b="26177" l="16960" r="7121" t="24718"/>
            <a:stretch/>
          </p:blipFill>
          <p:spPr>
            <a:xfrm>
              <a:off x="6714900" y="3028141"/>
              <a:ext cx="3980176" cy="3037760"/>
            </a:xfrm>
            <a:prstGeom prst="rect">
              <a:avLst/>
            </a:prstGeom>
            <a:noFill/>
            <a:ln>
              <a:noFill/>
            </a:ln>
          </p:spPr>
        </p:pic>
        <p:sp>
          <p:nvSpPr>
            <p:cNvPr id="1778" name="Google Shape;1778;p52"/>
            <p:cNvSpPr/>
            <p:nvPr/>
          </p:nvSpPr>
          <p:spPr>
            <a:xfrm rot="10800000">
              <a:off x="7698559" y="2460647"/>
              <a:ext cx="1239218" cy="2912943"/>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2"/>
            <p:cNvSpPr/>
            <p:nvPr/>
          </p:nvSpPr>
          <p:spPr>
            <a:xfrm rot="10800000">
              <a:off x="7899688" y="2461423"/>
              <a:ext cx="1239218" cy="2912943"/>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2"/>
            <p:cNvSpPr/>
            <p:nvPr/>
          </p:nvSpPr>
          <p:spPr>
            <a:xfrm>
              <a:off x="6222800" y="-628462"/>
              <a:ext cx="3980181" cy="6461569"/>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1" name="Google Shape;1781;p52"/>
            <p:cNvGrpSpPr/>
            <p:nvPr/>
          </p:nvGrpSpPr>
          <p:grpSpPr>
            <a:xfrm>
              <a:off x="6794737" y="4179460"/>
              <a:ext cx="734664" cy="735137"/>
              <a:chOff x="959750" y="3039275"/>
              <a:chExt cx="582050" cy="582425"/>
            </a:xfrm>
          </p:grpSpPr>
          <p:sp>
            <p:nvSpPr>
              <p:cNvPr id="1782" name="Google Shape;1782;p5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2"/>
            <p:cNvGrpSpPr/>
            <p:nvPr/>
          </p:nvGrpSpPr>
          <p:grpSpPr>
            <a:xfrm>
              <a:off x="8128313" y="1310040"/>
              <a:ext cx="169158" cy="169158"/>
              <a:chOff x="8356813" y="1074288"/>
              <a:chExt cx="351900" cy="351900"/>
            </a:xfrm>
          </p:grpSpPr>
          <p:sp>
            <p:nvSpPr>
              <p:cNvPr id="1790" name="Google Shape;1790;p5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52"/>
            <p:cNvGrpSpPr/>
            <p:nvPr/>
          </p:nvGrpSpPr>
          <p:grpSpPr>
            <a:xfrm>
              <a:off x="7360240" y="2075006"/>
              <a:ext cx="169158" cy="169158"/>
              <a:chOff x="8356813" y="1074288"/>
              <a:chExt cx="351900" cy="351900"/>
            </a:xfrm>
          </p:grpSpPr>
          <p:sp>
            <p:nvSpPr>
              <p:cNvPr id="1793" name="Google Shape;1793;p5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52"/>
            <p:cNvGrpSpPr/>
            <p:nvPr/>
          </p:nvGrpSpPr>
          <p:grpSpPr>
            <a:xfrm>
              <a:off x="8233587" y="3028150"/>
              <a:ext cx="169158" cy="169158"/>
              <a:chOff x="8356813" y="1074288"/>
              <a:chExt cx="351900" cy="351900"/>
            </a:xfrm>
          </p:grpSpPr>
          <p:sp>
            <p:nvSpPr>
              <p:cNvPr id="1796" name="Google Shape;1796;p5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8" name="Google Shape;1798;p52"/>
            <p:cNvSpPr/>
            <p:nvPr/>
          </p:nvSpPr>
          <p:spPr>
            <a:xfrm>
              <a:off x="8754821" y="2763320"/>
              <a:ext cx="606949" cy="600556"/>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9" name="Google Shape;1799;p52"/>
            <p:cNvGrpSpPr/>
            <p:nvPr/>
          </p:nvGrpSpPr>
          <p:grpSpPr>
            <a:xfrm>
              <a:off x="8782808" y="2723340"/>
              <a:ext cx="883449" cy="2083923"/>
              <a:chOff x="8337812" y="3492483"/>
              <a:chExt cx="699928" cy="1651024"/>
            </a:xfrm>
          </p:grpSpPr>
          <p:sp>
            <p:nvSpPr>
              <p:cNvPr id="1800" name="Google Shape;1800;p5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3" name="Google Shape;1803;p52"/>
            <p:cNvGrpSpPr/>
            <p:nvPr/>
          </p:nvGrpSpPr>
          <p:grpSpPr>
            <a:xfrm>
              <a:off x="8215673" y="4178313"/>
              <a:ext cx="1141869" cy="916509"/>
              <a:chOff x="7945225" y="4302000"/>
              <a:chExt cx="904666" cy="726121"/>
            </a:xfrm>
          </p:grpSpPr>
          <p:sp>
            <p:nvSpPr>
              <p:cNvPr id="1804" name="Google Shape;1804;p5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7" name="Google Shape;1807;p52"/>
            <p:cNvSpPr/>
            <p:nvPr/>
          </p:nvSpPr>
          <p:spPr>
            <a:xfrm rot="5400000">
              <a:off x="8491754" y="371428"/>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8" name="Google Shape;1808;p52"/>
            <p:cNvGrpSpPr/>
            <p:nvPr/>
          </p:nvGrpSpPr>
          <p:grpSpPr>
            <a:xfrm>
              <a:off x="7774724" y="3187835"/>
              <a:ext cx="734664" cy="735137"/>
              <a:chOff x="959750" y="3039275"/>
              <a:chExt cx="582050" cy="582425"/>
            </a:xfrm>
          </p:grpSpPr>
          <p:sp>
            <p:nvSpPr>
              <p:cNvPr id="1809" name="Google Shape;1809;p5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6" name="Google Shape;1816;p52"/>
            <p:cNvGrpSpPr/>
            <p:nvPr/>
          </p:nvGrpSpPr>
          <p:grpSpPr>
            <a:xfrm>
              <a:off x="7625399" y="3691035"/>
              <a:ext cx="734664" cy="735137"/>
              <a:chOff x="959750" y="3039275"/>
              <a:chExt cx="582050" cy="582425"/>
            </a:xfrm>
          </p:grpSpPr>
          <p:sp>
            <p:nvSpPr>
              <p:cNvPr id="1817" name="Google Shape;1817;p5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4" name="Google Shape;1824;p52"/>
            <p:cNvSpPr/>
            <p:nvPr/>
          </p:nvSpPr>
          <p:spPr>
            <a:xfrm rot="5400000">
              <a:off x="8666054" y="247478"/>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52"/>
          <p:cNvGrpSpPr/>
          <p:nvPr/>
        </p:nvGrpSpPr>
        <p:grpSpPr>
          <a:xfrm>
            <a:off x="741975" y="2893476"/>
            <a:ext cx="5132617" cy="134100"/>
            <a:chOff x="741975" y="2893476"/>
            <a:chExt cx="5132617" cy="134100"/>
          </a:xfrm>
        </p:grpSpPr>
        <p:sp>
          <p:nvSpPr>
            <p:cNvPr id="1826" name="Google Shape;1826;p52"/>
            <p:cNvSpPr/>
            <p:nvPr/>
          </p:nvSpPr>
          <p:spPr>
            <a:xfrm>
              <a:off x="5740492" y="2893476"/>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7" name="Google Shape;1827;p52"/>
            <p:cNvCxnSpPr/>
            <p:nvPr/>
          </p:nvCxnSpPr>
          <p:spPr>
            <a:xfrm>
              <a:off x="741975" y="2960525"/>
              <a:ext cx="5036400" cy="0"/>
            </a:xfrm>
            <a:prstGeom prst="straightConnector1">
              <a:avLst/>
            </a:prstGeom>
            <a:noFill/>
            <a:ln cap="flat" cmpd="sng" w="9525">
              <a:solidFill>
                <a:schemeClr val="dk2"/>
              </a:solidFill>
              <a:prstDash val="solid"/>
              <a:round/>
              <a:headEnd len="med" w="med" type="none"/>
              <a:tailEnd len="med" w="med" type="none"/>
            </a:ln>
          </p:spPr>
        </p:cxnSp>
        <p:sp>
          <p:nvSpPr>
            <p:cNvPr id="1828" name="Google Shape;1828;p52"/>
            <p:cNvSpPr/>
            <p:nvPr/>
          </p:nvSpPr>
          <p:spPr>
            <a:xfrm>
              <a:off x="5770604" y="2923618"/>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66" name="Google Shape;1466;p34"/>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1467" name="Google Shape;1467;p34"/>
          <p:cNvSpPr txBox="1"/>
          <p:nvPr>
            <p:ph idx="5" type="title"/>
          </p:nvPr>
        </p:nvSpPr>
        <p:spPr>
          <a:xfrm>
            <a:off x="720003"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468" name="Google Shape;1468;p34"/>
          <p:cNvSpPr txBox="1"/>
          <p:nvPr>
            <p:ph idx="6" type="title"/>
          </p:nvPr>
        </p:nvSpPr>
        <p:spPr>
          <a:xfrm>
            <a:off x="720003"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1469" name="Google Shape;1469;p34"/>
          <p:cNvSpPr txBox="1"/>
          <p:nvPr>
            <p:ph idx="7" type="title"/>
          </p:nvPr>
        </p:nvSpPr>
        <p:spPr>
          <a:xfrm>
            <a:off x="4366698"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470" name="Google Shape;1470;p34"/>
          <p:cNvSpPr txBox="1"/>
          <p:nvPr>
            <p:ph idx="8" type="title"/>
          </p:nvPr>
        </p:nvSpPr>
        <p:spPr>
          <a:xfrm>
            <a:off x="4366698"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1471" name="Google Shape;1471;p34"/>
          <p:cNvSpPr txBox="1"/>
          <p:nvPr>
            <p:ph idx="13" type="subTitle"/>
          </p:nvPr>
        </p:nvSpPr>
        <p:spPr>
          <a:xfrm>
            <a:off x="4366698" y="2223475"/>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472" name="Google Shape;1472;p34"/>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OPERATING ENVIRONMENT</a:t>
            </a:r>
            <a:endParaRPr/>
          </a:p>
        </p:txBody>
      </p:sp>
      <p:sp>
        <p:nvSpPr>
          <p:cNvPr id="1473" name="Google Shape;1473;p34"/>
          <p:cNvSpPr txBox="1"/>
          <p:nvPr>
            <p:ph idx="15" type="subTitle"/>
          </p:nvPr>
        </p:nvSpPr>
        <p:spPr>
          <a:xfrm>
            <a:off x="4366698" y="3919601"/>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HIERARCHY OF PROJECT ARTIFACTS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endParaRPr/>
          </a:p>
        </p:txBody>
      </p:sp>
      <p:sp>
        <p:nvSpPr>
          <p:cNvPr id="1479" name="Google Shape;1479;p35"/>
          <p:cNvSpPr txBox="1"/>
          <p:nvPr>
            <p:ph idx="2" type="subTitle"/>
          </p:nvPr>
        </p:nvSpPr>
        <p:spPr>
          <a:xfrm>
            <a:off x="720000" y="1307550"/>
            <a:ext cx="35430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Java</a:t>
            </a:r>
            <a:r>
              <a:rPr lang="en"/>
              <a:t> is a versatile and widely-used programming language known for its portability, simplicity, and robustness. Developed by Sun Microsystems (now owned by Oracle), Java was introduced in the mid-1990s and has since become a prominent language in various domains, from web development to enterprise applications, mobile applications (Android), and embedded systems.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480" name="Google Shape;1480;p35"/>
          <p:cNvGrpSpPr/>
          <p:nvPr/>
        </p:nvGrpSpPr>
        <p:grpSpPr>
          <a:xfrm>
            <a:off x="-123925" y="4132283"/>
            <a:ext cx="4558967" cy="1141122"/>
            <a:chOff x="-123925" y="4132283"/>
            <a:chExt cx="4558967" cy="1141122"/>
          </a:xfrm>
        </p:grpSpPr>
        <p:grpSp>
          <p:nvGrpSpPr>
            <p:cNvPr id="1481" name="Google Shape;1481;p35"/>
            <p:cNvGrpSpPr/>
            <p:nvPr/>
          </p:nvGrpSpPr>
          <p:grpSpPr>
            <a:xfrm>
              <a:off x="-2" y="4132283"/>
              <a:ext cx="2308406" cy="1141122"/>
              <a:chOff x="-2" y="4132283"/>
              <a:chExt cx="2308406" cy="1141122"/>
            </a:xfrm>
          </p:grpSpPr>
          <p:sp>
            <p:nvSpPr>
              <p:cNvPr id="1482" name="Google Shape;1482;p3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35"/>
            <p:cNvGrpSpPr/>
            <p:nvPr/>
          </p:nvGrpSpPr>
          <p:grpSpPr>
            <a:xfrm>
              <a:off x="-123925" y="4386226"/>
              <a:ext cx="4558967" cy="134100"/>
              <a:chOff x="796100" y="3019701"/>
              <a:chExt cx="4558967" cy="134100"/>
            </a:xfrm>
          </p:grpSpPr>
          <p:sp>
            <p:nvSpPr>
              <p:cNvPr id="1485" name="Google Shape;1485;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6" name="Google Shape;1486;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487" name="Google Shape;1487;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488" name="Google Shape;1488;p35"/>
          <p:cNvPicPr preferRelativeResize="0"/>
          <p:nvPr/>
        </p:nvPicPr>
        <p:blipFill>
          <a:blip r:embed="rId3">
            <a:alphaModFix/>
          </a:blip>
          <a:stretch>
            <a:fillRect/>
          </a:stretch>
        </p:blipFill>
        <p:spPr>
          <a:xfrm>
            <a:off x="5606409" y="479079"/>
            <a:ext cx="2092175" cy="1307600"/>
          </a:xfrm>
          <a:prstGeom prst="rect">
            <a:avLst/>
          </a:prstGeom>
          <a:noFill/>
          <a:ln>
            <a:noFill/>
          </a:ln>
        </p:spPr>
      </p:pic>
      <p:sp>
        <p:nvSpPr>
          <p:cNvPr id="1489" name="Google Shape;1489;p35"/>
          <p:cNvSpPr txBox="1"/>
          <p:nvPr>
            <p:ph idx="1" type="subTitle"/>
          </p:nvPr>
        </p:nvSpPr>
        <p:spPr>
          <a:xfrm>
            <a:off x="4696700" y="1786675"/>
            <a:ext cx="38754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One of Java's key features is its "write once, run anywhere" (WORA) principle. Java programs are compiled into an intermediate form called bytecode, which can be executed on any device with a </a:t>
            </a:r>
            <a:r>
              <a:rPr b="1" lang="en"/>
              <a:t>Java Virtual Machine</a:t>
            </a:r>
            <a:r>
              <a:rPr lang="en"/>
              <a:t> (JVM). </a:t>
            </a:r>
            <a:endParaRPr/>
          </a:p>
          <a:p>
            <a:pPr indent="0" lvl="0" marL="0" rtl="0" algn="l">
              <a:spcBef>
                <a:spcPts val="0"/>
              </a:spcBef>
              <a:spcAft>
                <a:spcPts val="0"/>
              </a:spcAft>
              <a:buNone/>
            </a:pPr>
            <a:r>
              <a:rPr lang="en"/>
              <a:t>This enables developers to create applications that are platform-independent, allowing them to run seamlessly on different operating systems without modification.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JDBC</a:t>
            </a:r>
            <a:endParaRPr/>
          </a:p>
        </p:txBody>
      </p:sp>
      <p:sp>
        <p:nvSpPr>
          <p:cNvPr id="1495" name="Google Shape;1495;p36"/>
          <p:cNvSpPr txBox="1"/>
          <p:nvPr>
            <p:ph idx="2" type="subTitle"/>
          </p:nvPr>
        </p:nvSpPr>
        <p:spPr>
          <a:xfrm>
            <a:off x="720000" y="1078950"/>
            <a:ext cx="35430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t>Java Database Connectivity</a:t>
            </a:r>
            <a:r>
              <a:rPr lang="en"/>
              <a:t> (JDBC) is a crucial component of the Java Standard Edition (Java SE) platform, providing a standardized Java API (Application Programming Interface) for database connectivity. JDBC allows Java applications to interact with relational databases, facilitating the management of database operations, such as querying, updating, and modifying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496" name="Google Shape;1496;p36"/>
          <p:cNvGrpSpPr/>
          <p:nvPr/>
        </p:nvGrpSpPr>
        <p:grpSpPr>
          <a:xfrm>
            <a:off x="-123925" y="4132283"/>
            <a:ext cx="4558967" cy="1141122"/>
            <a:chOff x="-123925" y="4132283"/>
            <a:chExt cx="4558967" cy="1141122"/>
          </a:xfrm>
        </p:grpSpPr>
        <p:grpSp>
          <p:nvGrpSpPr>
            <p:cNvPr id="1497" name="Google Shape;1497;p36"/>
            <p:cNvGrpSpPr/>
            <p:nvPr/>
          </p:nvGrpSpPr>
          <p:grpSpPr>
            <a:xfrm>
              <a:off x="-2" y="4132283"/>
              <a:ext cx="2308406" cy="1141122"/>
              <a:chOff x="-2" y="4132283"/>
              <a:chExt cx="2308406" cy="1141122"/>
            </a:xfrm>
          </p:grpSpPr>
          <p:sp>
            <p:nvSpPr>
              <p:cNvPr id="1498" name="Google Shape;1498;p3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 name="Google Shape;1500;p36"/>
            <p:cNvGrpSpPr/>
            <p:nvPr/>
          </p:nvGrpSpPr>
          <p:grpSpPr>
            <a:xfrm>
              <a:off x="-123925" y="4386226"/>
              <a:ext cx="4558967" cy="134100"/>
              <a:chOff x="796100" y="3019701"/>
              <a:chExt cx="4558967" cy="134100"/>
            </a:xfrm>
          </p:grpSpPr>
          <p:sp>
            <p:nvSpPr>
              <p:cNvPr id="1501" name="Google Shape;1501;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2" name="Google Shape;1502;p3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03" name="Google Shape;1503;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4" name="Google Shape;1504;p36"/>
          <p:cNvSpPr txBox="1"/>
          <p:nvPr>
            <p:ph idx="1" type="subTitle"/>
          </p:nvPr>
        </p:nvSpPr>
        <p:spPr>
          <a:xfrm>
            <a:off x="4555775" y="2854525"/>
            <a:ext cx="4030200" cy="19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typical JDBC workflow involves loading the JDBC driver, establishing a connection to the database, creating and executing SQL statements, handling result sets, and managing transactions.</a:t>
            </a:r>
            <a:endParaRPr/>
          </a:p>
        </p:txBody>
      </p:sp>
      <p:pic>
        <p:nvPicPr>
          <p:cNvPr id="1505" name="Google Shape;1505;p36"/>
          <p:cNvPicPr preferRelativeResize="0"/>
          <p:nvPr/>
        </p:nvPicPr>
        <p:blipFill>
          <a:blip r:embed="rId3">
            <a:alphaModFix/>
          </a:blip>
          <a:stretch>
            <a:fillRect/>
          </a:stretch>
        </p:blipFill>
        <p:spPr>
          <a:xfrm>
            <a:off x="5584476" y="559425"/>
            <a:ext cx="235097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1511" name="Google Shape;1511;p37"/>
          <p:cNvSpPr txBox="1"/>
          <p:nvPr>
            <p:ph idx="1" type="body"/>
          </p:nvPr>
        </p:nvSpPr>
        <p:spPr>
          <a:xfrm>
            <a:off x="720000" y="1139538"/>
            <a:ext cx="7704000" cy="400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600">
                <a:solidFill>
                  <a:schemeClr val="dk1"/>
                </a:solidFill>
              </a:rPr>
              <a:t>Objectives:</a:t>
            </a:r>
            <a:r>
              <a:rPr b="1" lang="en">
                <a:solidFill>
                  <a:schemeClr val="dk1"/>
                </a:solidFill>
              </a:rPr>
              <a:t> </a:t>
            </a:r>
            <a:endParaRPr b="1">
              <a:solidFill>
                <a:schemeClr val="dk1"/>
              </a:solidFill>
            </a:endParaRPr>
          </a:p>
          <a:p>
            <a:pPr indent="0" lvl="0" marL="457200" rtl="0" algn="l">
              <a:spcBef>
                <a:spcPts val="0"/>
              </a:spcBef>
              <a:spcAft>
                <a:spcPts val="0"/>
              </a:spcAft>
              <a:buNone/>
            </a:pPr>
            <a:r>
              <a:rPr lang="en">
                <a:solidFill>
                  <a:schemeClr val="dk1"/>
                </a:solidFill>
              </a:rPr>
              <a:t>Design and implement a Java project to process Bank Transactions using data from the “BankTrans” table. The system will update the “NewBal” and “TransStat” columns based on the transaction information and validity. Furthermore, it will also log the transaction information into the “ValidTrans” and “InValidTrans” tables.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b="1" lang="en" sz="1600">
                <a:solidFill>
                  <a:schemeClr val="dk1"/>
                </a:solidFill>
              </a:rPr>
              <a:t>Features:</a:t>
            </a:r>
            <a:r>
              <a:rPr b="1" lang="en">
                <a:solidFill>
                  <a:schemeClr val="dk1"/>
                </a:solidFill>
              </a:rPr>
              <a:t>  </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Fetching </a:t>
            </a:r>
            <a:r>
              <a:rPr lang="en">
                <a:solidFill>
                  <a:schemeClr val="dk1"/>
                </a:solidFill>
              </a:rPr>
              <a:t>transaction</a:t>
            </a:r>
            <a:r>
              <a:rPr lang="en">
                <a:solidFill>
                  <a:schemeClr val="dk1"/>
                </a:solidFill>
              </a:rPr>
              <a:t> data from the BankTrans table.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Updating “NewBal” column based on the formula: </a:t>
            </a:r>
            <a:endParaRPr>
              <a:solidFill>
                <a:schemeClr val="dk1"/>
              </a:solidFill>
            </a:endParaRPr>
          </a:p>
          <a:p>
            <a:pPr indent="0" lvl="0" marL="914400" rtl="0" algn="l">
              <a:spcBef>
                <a:spcPts val="0"/>
              </a:spcBef>
              <a:spcAft>
                <a:spcPts val="0"/>
              </a:spcAft>
              <a:buNone/>
            </a:pPr>
            <a:r>
              <a:rPr lang="en">
                <a:solidFill>
                  <a:schemeClr val="dk1"/>
                </a:solidFill>
              </a:rPr>
              <a:t>NewBal = OldBal (+-) TransAmt</a:t>
            </a:r>
            <a:endParaRPr>
              <a:solidFill>
                <a:schemeClr val="dk1"/>
              </a:solidFill>
            </a:endParaRPr>
          </a:p>
          <a:p>
            <a:pPr indent="-317500" lvl="0" marL="914400" rtl="0" algn="l">
              <a:spcBef>
                <a:spcPts val="0"/>
              </a:spcBef>
              <a:spcAft>
                <a:spcPts val="0"/>
              </a:spcAft>
              <a:buClr>
                <a:schemeClr val="dk1"/>
              </a:buClr>
              <a:buSzPts val="1400"/>
              <a:buChar char="❏"/>
            </a:pPr>
            <a:r>
              <a:rPr lang="en">
                <a:solidFill>
                  <a:schemeClr val="dk1"/>
                </a:solidFill>
              </a:rPr>
              <a:t>Determine TransStat based on the calculated NewBal</a:t>
            </a:r>
            <a:endParaRPr>
              <a:solidFill>
                <a:schemeClr val="dk1"/>
              </a:solidFill>
            </a:endParaRPr>
          </a:p>
          <a:p>
            <a:pPr indent="-317500" lvl="0" marL="914400" rtl="0" algn="l">
              <a:spcBef>
                <a:spcPts val="0"/>
              </a:spcBef>
              <a:spcAft>
                <a:spcPts val="0"/>
              </a:spcAft>
              <a:buClr>
                <a:schemeClr val="dk1"/>
              </a:buClr>
              <a:buSzPts val="1400"/>
              <a:buChar char="❏"/>
            </a:pPr>
            <a:r>
              <a:rPr lang="en">
                <a:solidFill>
                  <a:schemeClr val="dk1"/>
                </a:solidFill>
              </a:rPr>
              <a:t>Insert valid transactions into the ValidTrans table and invalid transactions into the InValidTrans table.</a:t>
            </a:r>
            <a:endParaRPr>
              <a:solidFill>
                <a:schemeClr val="dk1"/>
              </a:solidFill>
            </a:endParaRPr>
          </a:p>
          <a:p>
            <a:pPr indent="0" lvl="0" marL="0" rtl="0" algn="l">
              <a:spcBef>
                <a:spcPts val="0"/>
              </a:spcBef>
              <a:spcAft>
                <a:spcPts val="0"/>
              </a:spcAft>
              <a:buNone/>
            </a:pPr>
            <a:r>
              <a:rPr b="1" lang="en">
                <a:solidFill>
                  <a:schemeClr val="dk1"/>
                </a:solidFill>
              </a:rPr>
              <a:t>	</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1517" name="Google Shape;1517;p38"/>
          <p:cNvSpPr txBox="1"/>
          <p:nvPr>
            <p:ph idx="1" type="body"/>
          </p:nvPr>
        </p:nvSpPr>
        <p:spPr>
          <a:xfrm>
            <a:off x="720000" y="1139538"/>
            <a:ext cx="7704000" cy="400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Components</a:t>
            </a:r>
            <a:r>
              <a:rPr b="1" lang="en" sz="1600"/>
              <a:t>: </a:t>
            </a:r>
            <a:endParaRPr b="1" sz="1600"/>
          </a:p>
          <a:p>
            <a:pPr indent="0" lvl="0" marL="457200" rtl="0" algn="l">
              <a:spcBef>
                <a:spcPts val="0"/>
              </a:spcBef>
              <a:spcAft>
                <a:spcPts val="0"/>
              </a:spcAft>
              <a:buNone/>
            </a:pPr>
            <a:r>
              <a:t/>
            </a:r>
            <a:endParaRPr b="1" sz="16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Java Code: </a:t>
            </a:r>
            <a:r>
              <a:rPr lang="en">
                <a:solidFill>
                  <a:schemeClr val="dk1"/>
                </a:solidFill>
              </a:rPr>
              <a:t>Used for data retrieval and transaction processing. Also ensures error handling and security.</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Font typeface="Roboto Condensed"/>
              <a:buChar char="❏"/>
            </a:pPr>
            <a:r>
              <a:rPr b="1" lang="en">
                <a:solidFill>
                  <a:schemeClr val="dk1"/>
                </a:solidFill>
              </a:rPr>
              <a:t>BankTrans Table: </a:t>
            </a:r>
            <a:r>
              <a:rPr lang="en">
                <a:solidFill>
                  <a:schemeClr val="dk1"/>
                </a:solidFill>
              </a:rPr>
              <a:t>Contains the transaction information</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ValidTrans Table:</a:t>
            </a:r>
            <a:r>
              <a:rPr lang="en">
                <a:solidFill>
                  <a:schemeClr val="dk1"/>
                </a:solidFill>
              </a:rPr>
              <a:t> Contains the Valid transactions.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InValidTrans Table</a:t>
            </a:r>
            <a:r>
              <a:rPr lang="en">
                <a:solidFill>
                  <a:schemeClr val="dk1"/>
                </a:solidFill>
              </a:rPr>
              <a:t>: Contains the Invalid transactions.</a:t>
            </a:r>
            <a:endParaRPr>
              <a:solidFill>
                <a:schemeClr val="dk1"/>
              </a:solidFill>
            </a:endParaRPr>
          </a:p>
          <a:p>
            <a:pPr indent="0" lvl="0" marL="0" rtl="0" algn="l">
              <a:spcBef>
                <a:spcPts val="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39"/>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Ojdbc14.jar : </a:t>
            </a:r>
            <a:r>
              <a:rPr lang="en"/>
              <a:t>Right click on the project -&gt; Properties -&gt; Java Build Path -&gt; Libraries -&gt;Add External JARs -&gt; Locate Ojdbc14.jar -&gt; Apply and Close.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OracleDriver : </a:t>
            </a:r>
            <a:r>
              <a:rPr lang="en"/>
              <a:t>We will load the database driver using the following line: </a:t>
            </a:r>
            <a:endParaRPr/>
          </a:p>
          <a:p>
            <a:pPr indent="0" lvl="0" marL="457200" rtl="0" algn="l">
              <a:spcBef>
                <a:spcPts val="0"/>
              </a:spcBef>
              <a:spcAft>
                <a:spcPts val="0"/>
              </a:spcAft>
              <a:buNone/>
            </a:pPr>
            <a:r>
              <a:rPr lang="en">
                <a:solidFill>
                  <a:schemeClr val="dk2"/>
                </a:solidFill>
              </a:rPr>
              <a:t>Class.forName("oracle.jdbc.driver.OracleDriver");</a:t>
            </a:r>
            <a:endParaRPr>
              <a:solidFill>
                <a:schemeClr val="dk2"/>
              </a:solidFill>
            </a:endParaRPr>
          </a:p>
          <a:p>
            <a:pPr indent="0" lvl="0" marL="457200" rtl="0" algn="l">
              <a:spcBef>
                <a:spcPts val="0"/>
              </a:spcBef>
              <a:spcAft>
                <a:spcPts val="0"/>
              </a:spcAft>
              <a:buNone/>
            </a:pPr>
            <a:r>
              <a:rPr lang="en"/>
              <a:t>Here, forName() is a static method of class “Class”</a:t>
            </a:r>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SzPts val="1400"/>
              <a:buChar char="❏"/>
            </a:pPr>
            <a:r>
              <a:rPr b="1" lang="en"/>
              <a:t>tnsnames.ora : </a:t>
            </a:r>
            <a:r>
              <a:rPr lang="en"/>
              <a:t>The port number and service name is present in tnsnames.oral. Each entry in the tnsnames.ora file consists of a connect identifier and its associated connect descriptor. We replace CONNECT_IDENTIFIER, host, port, and service_name with our specific values.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1523" name="Google Shape;152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CONFIGs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40"/>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Database URL</a:t>
            </a:r>
            <a:r>
              <a:rPr b="1" lang="en"/>
              <a:t> :  </a:t>
            </a:r>
            <a:r>
              <a:rPr lang="en"/>
              <a:t> jdbc:oracle:thin:@localhost:1521:XE</a:t>
            </a:r>
            <a:endParaRPr/>
          </a:p>
          <a:p>
            <a:pPr indent="0" lvl="0" marL="457200" rtl="0" algn="l">
              <a:spcBef>
                <a:spcPts val="0"/>
              </a:spcBef>
              <a:spcAft>
                <a:spcPts val="0"/>
              </a:spcAft>
              <a:buNone/>
            </a:pPr>
            <a:r>
              <a:rPr lang="en"/>
              <a:t>Here, jdbc is the API,</a:t>
            </a:r>
            <a:endParaRPr/>
          </a:p>
          <a:p>
            <a:pPr indent="0" lvl="0" marL="457200" rtl="0" algn="l">
              <a:spcBef>
                <a:spcPts val="0"/>
              </a:spcBef>
              <a:spcAft>
                <a:spcPts val="0"/>
              </a:spcAft>
              <a:buNone/>
            </a:pPr>
            <a:r>
              <a:rPr lang="en"/>
              <a:t>	Oracle is the database,</a:t>
            </a:r>
            <a:endParaRPr/>
          </a:p>
          <a:p>
            <a:pPr indent="0" lvl="0" marL="457200" rtl="0" algn="l">
              <a:spcBef>
                <a:spcPts val="0"/>
              </a:spcBef>
              <a:spcAft>
                <a:spcPts val="0"/>
              </a:spcAft>
              <a:buNone/>
            </a:pPr>
            <a:r>
              <a:rPr lang="en"/>
              <a:t>	Thin is the database driver type,</a:t>
            </a:r>
            <a:endParaRPr/>
          </a:p>
          <a:p>
            <a:pPr indent="0" lvl="0" marL="457200" rtl="0" algn="l">
              <a:spcBef>
                <a:spcPts val="0"/>
              </a:spcBef>
              <a:spcAft>
                <a:spcPts val="0"/>
              </a:spcAft>
              <a:buNone/>
            </a:pPr>
            <a:r>
              <a:rPr lang="en"/>
              <a:t>	@localhost if the IP Address of the machine</a:t>
            </a:r>
            <a:endParaRPr/>
          </a:p>
          <a:p>
            <a:pPr indent="0" lvl="0" marL="457200" rtl="0" algn="l">
              <a:spcBef>
                <a:spcPts val="0"/>
              </a:spcBef>
              <a:spcAft>
                <a:spcPts val="0"/>
              </a:spcAft>
              <a:buNone/>
            </a:pPr>
            <a:r>
              <a:rPr lang="en"/>
              <a:t>	1521 is the port number on which oracle is listening as an application</a:t>
            </a:r>
            <a:endParaRPr/>
          </a:p>
          <a:p>
            <a:pPr indent="0" lvl="0" marL="457200" rtl="0" algn="l">
              <a:spcBef>
                <a:spcPts val="0"/>
              </a:spcBef>
              <a:spcAft>
                <a:spcPts val="0"/>
              </a:spcAft>
              <a:buNone/>
            </a:pPr>
            <a:r>
              <a:rPr lang="en"/>
              <a:t>	XE is the service name </a:t>
            </a:r>
            <a:endParaRPr/>
          </a:p>
          <a:p>
            <a:pPr indent="0" lvl="0" marL="457200" rtl="0" algn="l">
              <a:spcBef>
                <a:spcPts val="0"/>
              </a:spcBef>
              <a:spcAft>
                <a:spcPts val="0"/>
              </a:spcAft>
              <a:buNone/>
            </a:pPr>
            <a:r>
              <a:rPr lang="en"/>
              <a:t>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Establishing Connection: </a:t>
            </a:r>
            <a:r>
              <a:rPr lang="en"/>
              <a:t>We will create a connection to database using Driver.Manager.getConnection(); </a:t>
            </a:r>
            <a:endParaRPr/>
          </a:p>
          <a:p>
            <a:pPr indent="0" lvl="0" marL="457200" rtl="0" algn="l">
              <a:spcBef>
                <a:spcPts val="0"/>
              </a:spcBef>
              <a:spcAft>
                <a:spcPts val="0"/>
              </a:spcAft>
              <a:buNone/>
            </a:pPr>
            <a:r>
              <a:t/>
            </a:r>
            <a:endParaRPr>
              <a:solidFill>
                <a:schemeClr val="dk2"/>
              </a:solidFill>
            </a:endParaRPr>
          </a:p>
          <a:p>
            <a:pPr indent="0" lvl="0" marL="9144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1529" name="Google Shape;152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CONFIGs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