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10/3/2023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10/3/2023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84648"/>
            <a:ext cx="8077200" cy="1673352"/>
          </a:xfrm>
        </p:spPr>
        <p:txBody>
          <a:bodyPr>
            <a:normAutofit fontScale="90000"/>
          </a:bodyPr>
          <a:lstStyle/>
          <a:p>
            <a:pPr algn="ctr"/>
            <a:r>
              <a:rPr lang="en-US" sz="2800" i="1" u="sng" dirty="0" smtClean="0"/>
              <a:t>Machine Learning Project:-</a:t>
            </a:r>
            <a:br>
              <a:rPr lang="en-US" sz="2800" i="1" u="sng" dirty="0" smtClean="0"/>
            </a:br>
            <a:r>
              <a:rPr lang="en-US" sz="2800" dirty="0" smtClean="0"/>
              <a:t>Submitted By:- </a:t>
            </a:r>
            <a:br>
              <a:rPr lang="en-US" sz="2800" dirty="0" smtClean="0"/>
            </a:br>
            <a:r>
              <a:rPr lang="en-US" sz="2800" dirty="0" err="1" smtClean="0"/>
              <a:t>Anshul</a:t>
            </a:r>
            <a:r>
              <a:rPr lang="en-US" sz="2800" dirty="0" smtClean="0"/>
              <a:t> Singh </a:t>
            </a:r>
            <a:r>
              <a:rPr lang="en-US" sz="2800" dirty="0" err="1" smtClean="0"/>
              <a:t>Sisodia</a:t>
            </a:r>
            <a:r>
              <a:rPr lang="en-US" sz="2800" dirty="0" smtClean="0"/>
              <a:t>, </a:t>
            </a:r>
            <a:r>
              <a:rPr lang="en-US" sz="2800" dirty="0" err="1" smtClean="0"/>
              <a:t>Kaushiki</a:t>
            </a:r>
            <a:r>
              <a:rPr lang="en-US" sz="2800" dirty="0" smtClean="0"/>
              <a:t> </a:t>
            </a:r>
            <a:r>
              <a:rPr lang="en-US" sz="2800" dirty="0" err="1" smtClean="0"/>
              <a:t>Mazumder</a:t>
            </a:r>
            <a:r>
              <a:rPr lang="en-US" sz="2800" dirty="0" smtClean="0"/>
              <a:t>, </a:t>
            </a:r>
            <a:r>
              <a:rPr lang="en-US" sz="2800" dirty="0" err="1" smtClean="0"/>
              <a:t>Ashwini</a:t>
            </a:r>
            <a:r>
              <a:rPr lang="en-US" sz="2800" dirty="0" smtClean="0"/>
              <a:t> </a:t>
            </a:r>
            <a:r>
              <a:rPr lang="en-US" sz="2800" dirty="0" err="1" smtClean="0"/>
              <a:t>Ajit</a:t>
            </a:r>
            <a:r>
              <a:rPr lang="en-US" sz="2800" dirty="0" smtClean="0"/>
              <a:t> </a:t>
            </a:r>
            <a:r>
              <a:rPr lang="en-US" sz="2800" dirty="0" err="1" smtClean="0"/>
              <a:t>Kasture</a:t>
            </a:r>
            <a:r>
              <a:rPr lang="en-US" sz="2800" dirty="0" smtClean="0"/>
              <a:t> &amp; </a:t>
            </a:r>
            <a:r>
              <a:rPr lang="en-US" sz="2800" dirty="0" err="1" smtClean="0"/>
              <a:t>Saswat</a:t>
            </a:r>
            <a:r>
              <a:rPr lang="en-US" sz="2800" dirty="0" smtClean="0"/>
              <a:t> Panda</a:t>
            </a:r>
            <a:endParaRPr lang="en-US" sz="2800" dirty="0"/>
          </a:p>
        </p:txBody>
      </p:sp>
      <p:sp>
        <p:nvSpPr>
          <p:cNvPr id="3" name="Subtitle 2"/>
          <p:cNvSpPr>
            <a:spLocks noGrp="1"/>
          </p:cNvSpPr>
          <p:nvPr>
            <p:ph type="subTitle" idx="1"/>
          </p:nvPr>
        </p:nvSpPr>
        <p:spPr>
          <a:xfrm>
            <a:off x="685800" y="1700784"/>
            <a:ext cx="8077200" cy="2109216"/>
          </a:xfrm>
        </p:spPr>
        <p:txBody>
          <a:bodyPr>
            <a:noAutofit/>
          </a:bodyPr>
          <a:lstStyle/>
          <a:p>
            <a:pPr algn="ctr"/>
            <a:r>
              <a:rPr lang="en-US" sz="6000" b="1" dirty="0" smtClean="0">
                <a:solidFill>
                  <a:srgbClr val="FFFF00"/>
                </a:solidFill>
              </a:rPr>
              <a:t>“Diabetics Dataset </a:t>
            </a:r>
            <a:r>
              <a:rPr lang="en-US" sz="6000" b="1" dirty="0" smtClean="0">
                <a:solidFill>
                  <a:srgbClr val="FFFF00"/>
                </a:solidFill>
              </a:rPr>
              <a:t>Analysis and </a:t>
            </a:r>
            <a:r>
              <a:rPr lang="en-US" sz="6000" b="1" dirty="0" smtClean="0">
                <a:solidFill>
                  <a:srgbClr val="FFFF00"/>
                </a:solidFill>
              </a:rPr>
              <a:t>Prediction</a:t>
            </a:r>
            <a:endParaRPr lang="en-US" sz="6000" b="1" dirty="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U</a:t>
            </a:r>
            <a:r>
              <a:rPr lang="en-US" b="0" dirty="0" smtClean="0"/>
              <a:t>se </a:t>
            </a:r>
            <a:r>
              <a:rPr lang="en-US" b="0" dirty="0" smtClean="0"/>
              <a:t>of accuracy_score in </a:t>
            </a:r>
            <a:r>
              <a:rPr lang="en-US" b="0" dirty="0" err="1" smtClean="0"/>
              <a:t>Sklearn</a:t>
            </a:r>
            <a:r>
              <a:rPr lang="en-US" b="0" dirty="0" smtClean="0"/>
              <a:t> metrics </a:t>
            </a:r>
            <a:r>
              <a:rPr lang="en-US" b="0" dirty="0" smtClean="0"/>
              <a:t>import…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accuracy_score method of the </a:t>
            </a:r>
            <a:r>
              <a:rPr lang="en-US" dirty="0" err="1" smtClean="0"/>
              <a:t>sklearn</a:t>
            </a:r>
            <a:r>
              <a:rPr lang="en-US" dirty="0" smtClean="0"/>
              <a:t>. metrics package assigns subset accuracy in multi-label classification. It is required that the labels the model has predicted for the given sample and the true labels of the sample match exactly. Accuracy describes the model's behaviour across all classes</a:t>
            </a:r>
            <a:r>
              <a:rPr lang="en-US" dirty="0" smtClean="0"/>
              <a:t>.</a:t>
            </a:r>
          </a:p>
          <a:p>
            <a:r>
              <a:rPr lang="en-US" dirty="0" err="1" smtClean="0"/>
              <a:t>Sklearn</a:t>
            </a:r>
            <a:r>
              <a:rPr lang="en-US" dirty="0" smtClean="0"/>
              <a:t> provides a simple function accuracy_score to compute the Accuracy score. The function takes two arrays as input: </a:t>
            </a:r>
            <a:r>
              <a:rPr lang="en-US" dirty="0" err="1" smtClean="0"/>
              <a:t>y_true</a:t>
            </a:r>
            <a:r>
              <a:rPr lang="en-US" dirty="0" smtClean="0"/>
              <a:t> and </a:t>
            </a:r>
            <a:r>
              <a:rPr lang="en-US" dirty="0" err="1" smtClean="0"/>
              <a:t>y_pred</a:t>
            </a:r>
            <a:r>
              <a:rPr lang="en-US" dirty="0" smtClean="0"/>
              <a:t> . </a:t>
            </a:r>
            <a:r>
              <a:rPr lang="en-US" dirty="0" err="1" smtClean="0"/>
              <a:t>y_true</a:t>
            </a:r>
            <a:r>
              <a:rPr lang="en-US" dirty="0" smtClean="0"/>
              <a:t> is an array of true labels, and </a:t>
            </a:r>
            <a:r>
              <a:rPr lang="en-US" dirty="0" err="1" smtClean="0"/>
              <a:t>y_pred</a:t>
            </a:r>
            <a:r>
              <a:rPr lang="en-US" dirty="0" smtClean="0"/>
              <a:t> is an array of predicted labels. The function returns the accuracy score, which is the proportion of correctly classified examples.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Algorithm…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decision tree is a flowchart-like tree structure where an internal node represents a feature(or attribute), the branch represents a decision rule, and each leaf node represents the outcome.</a:t>
            </a:r>
          </a:p>
          <a:p>
            <a:r>
              <a:rPr lang="en-US" dirty="0" smtClean="0"/>
              <a:t>The topmost node in a decision tree is known as the root node. It learns to partition on the basis of the attribute value. It partitions the tree in a recursive manner called recursive partitioning. This flowchart-like structure helps you in decision-making. It's visualization like a flowchart diagram which easily mimics the human level thinking. That is why decision trees are easy to understand and interpret.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Naive </a:t>
            </a:r>
            <a:r>
              <a:rPr lang="en-US" dirty="0" err="1" smtClean="0"/>
              <a:t>Bayes</a:t>
            </a:r>
            <a:r>
              <a:rPr lang="en-US" dirty="0" smtClean="0"/>
              <a:t> </a:t>
            </a:r>
            <a:r>
              <a:rPr lang="en-US" dirty="0" smtClean="0"/>
              <a:t>classifiers</a:t>
            </a:r>
            <a:endParaRPr lang="en-US" dirty="0"/>
          </a:p>
        </p:txBody>
      </p:sp>
      <p:sp>
        <p:nvSpPr>
          <p:cNvPr id="3" name="Content Placeholder 2"/>
          <p:cNvSpPr>
            <a:spLocks noGrp="1"/>
          </p:cNvSpPr>
          <p:nvPr>
            <p:ph idx="1"/>
          </p:nvPr>
        </p:nvSpPr>
        <p:spPr>
          <a:xfrm>
            <a:off x="457200" y="1775191"/>
            <a:ext cx="8229600" cy="2873009"/>
          </a:xfrm>
        </p:spPr>
        <p:txBody>
          <a:bodyPr>
            <a:normAutofit fontScale="70000" lnSpcReduction="20000"/>
          </a:bodyPr>
          <a:lstStyle/>
          <a:p>
            <a:r>
              <a:rPr lang="en-US" dirty="0" smtClean="0"/>
              <a:t>Naive </a:t>
            </a:r>
            <a:r>
              <a:rPr lang="en-US" dirty="0" err="1" smtClean="0"/>
              <a:t>Bayes</a:t>
            </a:r>
            <a:r>
              <a:rPr lang="en-US" dirty="0" smtClean="0"/>
              <a:t> is a statistical classification technique based on </a:t>
            </a:r>
            <a:r>
              <a:rPr lang="en-US" dirty="0" err="1" smtClean="0"/>
              <a:t>Bayes</a:t>
            </a:r>
            <a:r>
              <a:rPr lang="en-US" dirty="0" smtClean="0"/>
              <a:t> Theorem. It is one of the simplest supervised learning algorithms. Naive </a:t>
            </a:r>
            <a:r>
              <a:rPr lang="en-US" dirty="0" err="1" smtClean="0"/>
              <a:t>Bayes</a:t>
            </a:r>
            <a:r>
              <a:rPr lang="en-US" dirty="0" smtClean="0"/>
              <a:t> classifier is the fast, accurate and reliable algorithm. Naive </a:t>
            </a:r>
            <a:r>
              <a:rPr lang="en-US" dirty="0" err="1" smtClean="0"/>
              <a:t>Bayes</a:t>
            </a:r>
            <a:r>
              <a:rPr lang="en-US" dirty="0" smtClean="0"/>
              <a:t> classifiers have high accuracy and speed on large datasets.</a:t>
            </a:r>
          </a:p>
          <a:p>
            <a:r>
              <a:rPr lang="en-US" sz="2100" dirty="0" smtClean="0"/>
              <a:t>P(h): the probability of hypothesis h being true (regardless of the data). This is known as the prior probability of h.</a:t>
            </a:r>
          </a:p>
          <a:p>
            <a:r>
              <a:rPr lang="en-US" sz="2100" dirty="0" smtClean="0"/>
              <a:t>P(D): the probability of the data (regardless of the hypothesis). This is known as the prior probability.</a:t>
            </a:r>
          </a:p>
          <a:p>
            <a:r>
              <a:rPr lang="en-US" sz="2100" dirty="0" smtClean="0"/>
              <a:t>P(</a:t>
            </a:r>
            <a:r>
              <a:rPr lang="en-US" sz="2100" dirty="0" err="1" smtClean="0"/>
              <a:t>h|D</a:t>
            </a:r>
            <a:r>
              <a:rPr lang="en-US" sz="2100" dirty="0" smtClean="0"/>
              <a:t>): the probability of hypothesis h given the data D. This is known as posterior probability.</a:t>
            </a:r>
          </a:p>
          <a:p>
            <a:r>
              <a:rPr lang="en-US" sz="2100" dirty="0" smtClean="0"/>
              <a:t>P(</a:t>
            </a:r>
            <a:r>
              <a:rPr lang="en-US" sz="2100" dirty="0" err="1" smtClean="0"/>
              <a:t>D|h</a:t>
            </a:r>
            <a:r>
              <a:rPr lang="en-US" sz="2100" dirty="0" smtClean="0"/>
              <a:t>): the probability of data d given that the hypothesis h was true. This is known as posterior probability.</a:t>
            </a:r>
          </a:p>
          <a:p>
            <a:endParaRPr lang="en-US" dirty="0"/>
          </a:p>
        </p:txBody>
      </p:sp>
      <p:pic>
        <p:nvPicPr>
          <p:cNvPr id="1028" name="Picture 4" descr="C:\Users\Panda\Desktop\images.png"/>
          <p:cNvPicPr>
            <a:picLocks noChangeAspect="1" noChangeArrowheads="1"/>
          </p:cNvPicPr>
          <p:nvPr/>
        </p:nvPicPr>
        <p:blipFill>
          <a:blip r:embed="rId2"/>
          <a:srcRect/>
          <a:stretch>
            <a:fillRect/>
          </a:stretch>
        </p:blipFill>
        <p:spPr bwMode="auto">
          <a:xfrm>
            <a:off x="2743200" y="4724400"/>
            <a:ext cx="3038475" cy="11239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Kneighbors</a:t>
            </a:r>
            <a:r>
              <a:rPr lang="en-US" dirty="0" smtClean="0"/>
              <a:t> Classifier…</a:t>
            </a:r>
            <a:endParaRPr lang="en-US" dirty="0"/>
          </a:p>
        </p:txBody>
      </p:sp>
      <p:sp>
        <p:nvSpPr>
          <p:cNvPr id="3" name="Content Placeholder 2"/>
          <p:cNvSpPr>
            <a:spLocks noGrp="1"/>
          </p:cNvSpPr>
          <p:nvPr>
            <p:ph idx="1"/>
          </p:nvPr>
        </p:nvSpPr>
        <p:spPr/>
        <p:txBody>
          <a:bodyPr/>
          <a:lstStyle/>
          <a:p>
            <a:r>
              <a:rPr lang="en-US" dirty="0" smtClean="0"/>
              <a:t>By default, the </a:t>
            </a:r>
            <a:r>
              <a:rPr lang="en-US" dirty="0" err="1" smtClean="0"/>
              <a:t>Kneighbors</a:t>
            </a:r>
            <a:r>
              <a:rPr lang="en-US" dirty="0" smtClean="0"/>
              <a:t> Classifier</a:t>
            </a:r>
            <a:r>
              <a:rPr lang="en-US" dirty="0" smtClean="0"/>
              <a:t> looks for the 5 nearest neighbors. We must explicitly tell the classifier to use Euclidean distance for determining the proximity between neighboring points. Using our newly trained model, we predict whether a tumor is benign or not given its mean compactness and area.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 Accuracy </a:t>
            </a:r>
            <a:r>
              <a:rPr lang="en-US" dirty="0" err="1" smtClean="0"/>
              <a:t>Comparision</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sz="4000" dirty="0" smtClean="0">
                <a:latin typeface="Arial Black" pitchFamily="34" charset="0"/>
              </a:rPr>
              <a:t>Accuracy </a:t>
            </a:r>
            <a:r>
              <a:rPr lang="en-US" sz="4000" dirty="0" smtClean="0">
                <a:latin typeface="Arial Black" pitchFamily="34" charset="0"/>
              </a:rPr>
              <a:t>in decision tree </a:t>
            </a:r>
            <a:r>
              <a:rPr lang="en-US" sz="4000" dirty="0" smtClean="0">
                <a:latin typeface="Arial Black" pitchFamily="34" charset="0"/>
              </a:rPr>
              <a:t>is :- 61.18%</a:t>
            </a:r>
          </a:p>
          <a:p>
            <a:r>
              <a:rPr lang="en-US" sz="4000" dirty="0" smtClean="0">
                <a:latin typeface="Arial Black" pitchFamily="34" charset="0"/>
              </a:rPr>
              <a:t>Accuracy </a:t>
            </a:r>
            <a:r>
              <a:rPr lang="en-US" sz="4000" dirty="0" smtClean="0">
                <a:latin typeface="Arial Black" pitchFamily="34" charset="0"/>
              </a:rPr>
              <a:t>in naive </a:t>
            </a:r>
            <a:r>
              <a:rPr lang="en-US" sz="4000" dirty="0" err="1" smtClean="0">
                <a:latin typeface="Arial Black" pitchFamily="34" charset="0"/>
              </a:rPr>
              <a:t>bayes</a:t>
            </a:r>
            <a:r>
              <a:rPr lang="en-US" sz="4000" dirty="0" smtClean="0">
                <a:latin typeface="Arial Black" pitchFamily="34" charset="0"/>
              </a:rPr>
              <a:t> is 76.62 </a:t>
            </a:r>
            <a:r>
              <a:rPr lang="en-US" sz="4000" dirty="0" smtClean="0">
                <a:latin typeface="Arial Black" pitchFamily="34" charset="0"/>
              </a:rPr>
              <a:t>%</a:t>
            </a:r>
          </a:p>
          <a:p>
            <a:r>
              <a:rPr lang="en-US" sz="4000" dirty="0" err="1" smtClean="0">
                <a:latin typeface="Arial Black" pitchFamily="34" charset="0"/>
              </a:rPr>
              <a:t>Acccuracy</a:t>
            </a:r>
            <a:r>
              <a:rPr lang="en-US" sz="4000" dirty="0" smtClean="0">
                <a:latin typeface="Arial Black" pitchFamily="34" charset="0"/>
              </a:rPr>
              <a:t> </a:t>
            </a:r>
            <a:r>
              <a:rPr lang="en-US" sz="4000" dirty="0" smtClean="0">
                <a:latin typeface="Arial Black" pitchFamily="34" charset="0"/>
              </a:rPr>
              <a:t>in KNN model is 71.43 </a:t>
            </a:r>
            <a:r>
              <a:rPr lang="en-US" sz="4000" dirty="0" smtClean="0">
                <a:latin typeface="Arial Black" pitchFamily="34" charset="0"/>
              </a:rPr>
              <a:t>%</a:t>
            </a:r>
          </a:p>
          <a:p>
            <a:r>
              <a:rPr lang="en-US" sz="4000" dirty="0" smtClean="0"/>
              <a:t>Among these models, </a:t>
            </a:r>
            <a:r>
              <a:rPr lang="en-US" sz="4000" dirty="0" smtClean="0"/>
              <a:t>Naïve </a:t>
            </a:r>
            <a:r>
              <a:rPr lang="en-US" sz="4000" dirty="0" err="1" smtClean="0"/>
              <a:t>Bayes</a:t>
            </a:r>
            <a:r>
              <a:rPr lang="en-US" sz="4000" dirty="0" smtClean="0"/>
              <a:t> </a:t>
            </a:r>
            <a:r>
              <a:rPr lang="en-US" sz="4000" dirty="0" smtClean="0"/>
              <a:t>worked better as  </a:t>
            </a:r>
            <a:r>
              <a:rPr lang="en-US" sz="4000" dirty="0" smtClean="0"/>
              <a:t>we got more than 75</a:t>
            </a:r>
            <a:r>
              <a:rPr lang="en-US" sz="4000" dirty="0" smtClean="0"/>
              <a:t>% accuracy which is better than other classifier algorithms.</a:t>
            </a:r>
            <a:endParaRPr lang="en-US" sz="4000" dirty="0" smtClean="0">
              <a:latin typeface="Arial Black" pitchFamily="34" charset="0"/>
            </a:endParaRPr>
          </a:p>
          <a:p>
            <a:pPr>
              <a:buNone/>
            </a:pPr>
            <a:endParaRPr lang="en-US" sz="4000" dirty="0" smtClean="0">
              <a:latin typeface="Arial Black" pitchFamily="34" charset="0"/>
            </a:endParaRP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971800"/>
            <a:ext cx="8229600" cy="3429000"/>
          </a:xfrm>
        </p:spPr>
        <p:txBody>
          <a:bodyPr>
            <a:normAutofit/>
          </a:bodyPr>
          <a:lstStyle/>
          <a:p>
            <a:r>
              <a:rPr lang="en-US" sz="9600" dirty="0" smtClean="0">
                <a:latin typeface="French Script MT" pitchFamily="66" charset="0"/>
              </a:rPr>
              <a:t>Thank You</a:t>
            </a:r>
            <a:endParaRPr lang="en-US" sz="9600" dirty="0">
              <a:latin typeface="French Script MT"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Diabetic </a:t>
            </a:r>
            <a:r>
              <a:rPr lang="en-US" dirty="0" smtClean="0"/>
              <a:t>dataset- </a:t>
            </a:r>
            <a:r>
              <a:rPr lang="en-US" sz="2000" dirty="0" smtClean="0"/>
              <a:t>The objective of the dataset is to diagnostically predict whether or not a patient has diabetes, based on certain diagnostic measurements included in the dataset. Several constraints were placed on the selection of these instances from a larger database.</a:t>
            </a:r>
            <a:endParaRPr lang="en-US" sz="2000" dirty="0" smtClean="0"/>
          </a:p>
          <a:p>
            <a:r>
              <a:rPr lang="en-US" dirty="0" smtClean="0"/>
              <a:t>Machine </a:t>
            </a:r>
            <a:r>
              <a:rPr lang="en-US" dirty="0" smtClean="0"/>
              <a:t>Learning with Diabetic </a:t>
            </a:r>
            <a:r>
              <a:rPr lang="en-US" dirty="0" smtClean="0"/>
              <a:t>Dataset- </a:t>
            </a:r>
            <a:r>
              <a:rPr lang="en-US" dirty="0" smtClean="0"/>
              <a:t>For predicting blood pressure status, </a:t>
            </a:r>
            <a:r>
              <a:rPr lang="en-US" dirty="0" smtClean="0"/>
              <a:t>we have </a:t>
            </a:r>
            <a:r>
              <a:rPr lang="en-US" dirty="0" smtClean="0"/>
              <a:t>used conditional decision making and for predicting </a:t>
            </a:r>
            <a:r>
              <a:rPr lang="en-US" dirty="0" smtClean="0"/>
              <a:t>diabetes. </a:t>
            </a:r>
          </a:p>
          <a:p>
            <a:r>
              <a:rPr lang="en-US" dirty="0" smtClean="0"/>
              <a:t>we </a:t>
            </a:r>
            <a:r>
              <a:rPr lang="en-US" dirty="0" smtClean="0"/>
              <a:t>used </a:t>
            </a:r>
            <a:r>
              <a:rPr lang="en-US" dirty="0" smtClean="0"/>
              <a:t>, KNN, </a:t>
            </a:r>
            <a:r>
              <a:rPr lang="en-US" dirty="0" smtClean="0"/>
              <a:t>and decision tree and naive </a:t>
            </a:r>
            <a:r>
              <a:rPr lang="en-US" dirty="0" err="1" smtClean="0"/>
              <a:t>bayes</a:t>
            </a:r>
            <a:r>
              <a:rPr lang="en-US" dirty="0" smtClean="0"/>
              <a:t> model . </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to Solve:</a:t>
            </a:r>
            <a:endParaRPr lang="en-US" dirty="0"/>
          </a:p>
        </p:txBody>
      </p:sp>
      <p:sp>
        <p:nvSpPr>
          <p:cNvPr id="3" name="Content Placeholder 2"/>
          <p:cNvSpPr>
            <a:spLocks noGrp="1"/>
          </p:cNvSpPr>
          <p:nvPr>
            <p:ph idx="1"/>
          </p:nvPr>
        </p:nvSpPr>
        <p:spPr>
          <a:xfrm>
            <a:off x="457200" y="1524000"/>
            <a:ext cx="8229600" cy="4625609"/>
          </a:xfrm>
        </p:spPr>
        <p:txBody>
          <a:bodyPr>
            <a:noAutofit/>
          </a:bodyPr>
          <a:lstStyle/>
          <a:p>
            <a:r>
              <a:rPr lang="en-US" sz="2800" b="1" dirty="0" smtClean="0"/>
              <a:t>Get the Dataset</a:t>
            </a:r>
          </a:p>
          <a:p>
            <a:r>
              <a:rPr lang="en-US" sz="2800" b="1" dirty="0" smtClean="0"/>
              <a:t>Import library</a:t>
            </a:r>
          </a:p>
          <a:p>
            <a:r>
              <a:rPr lang="en-US" sz="2800" b="1" dirty="0" smtClean="0"/>
              <a:t>Load the dataset</a:t>
            </a:r>
          </a:p>
          <a:p>
            <a:r>
              <a:rPr lang="en-US" sz="2800" b="1" dirty="0" smtClean="0"/>
              <a:t>Understand the dataset and business problem</a:t>
            </a:r>
          </a:p>
          <a:p>
            <a:r>
              <a:rPr lang="en-US" sz="2800" b="1" dirty="0" smtClean="0"/>
              <a:t>Handle the dataset</a:t>
            </a:r>
          </a:p>
          <a:p>
            <a:r>
              <a:rPr lang="en-US" sz="2800" b="1" dirty="0" smtClean="0"/>
              <a:t>Scaling of data</a:t>
            </a:r>
          </a:p>
          <a:p>
            <a:r>
              <a:rPr lang="en-US" sz="2800" b="1" dirty="0" smtClean="0"/>
              <a:t>Separating training and testing data</a:t>
            </a:r>
          </a:p>
          <a:p>
            <a:r>
              <a:rPr lang="en-US" sz="2800" b="1" dirty="0" smtClean="0"/>
              <a:t>Fitting the training model- Build the model</a:t>
            </a:r>
          </a:p>
          <a:p>
            <a:r>
              <a:rPr lang="en-US" sz="2800" b="1" dirty="0" smtClean="0"/>
              <a:t>Algorithms to be used</a:t>
            </a:r>
          </a:p>
          <a:p>
            <a:r>
              <a:rPr lang="en-US" sz="2800" b="1" dirty="0" smtClean="0"/>
              <a:t>Comparing with test data</a:t>
            </a:r>
          </a:p>
          <a:p>
            <a:r>
              <a:rPr lang="en-US" sz="2800" b="1" dirty="0" smtClean="0"/>
              <a:t>Accuracy verification</a:t>
            </a:r>
          </a:p>
          <a:p>
            <a:r>
              <a:rPr lang="en-US" sz="2800" b="1" dirty="0" smtClean="0"/>
              <a:t>Proving the model is accurate</a:t>
            </a:r>
          </a:p>
          <a:p>
            <a:pPr>
              <a:buNone/>
            </a:pPr>
            <a:r>
              <a:rPr lang="en-US" sz="2800" b="1" dirty="0" smtClean="0"/>
              <a:t> </a:t>
            </a:r>
            <a:endParaRPr 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Getting the Dataset and Importing the Libraries…………….</a:t>
            </a:r>
            <a:endParaRPr lang="en-US" dirty="0"/>
          </a:p>
        </p:txBody>
      </p:sp>
      <p:sp>
        <p:nvSpPr>
          <p:cNvPr id="3" name="Content Placeholder 2"/>
          <p:cNvSpPr>
            <a:spLocks noGrp="1"/>
          </p:cNvSpPr>
          <p:nvPr>
            <p:ph idx="1"/>
          </p:nvPr>
        </p:nvSpPr>
        <p:spPr/>
        <p:txBody>
          <a:bodyPr>
            <a:normAutofit fontScale="92500" lnSpcReduction="10000"/>
          </a:bodyPr>
          <a:lstStyle/>
          <a:p>
            <a:r>
              <a:rPr lang="en-US" sz="3500" b="1" dirty="0" smtClean="0"/>
              <a:t>Get the Dataset:-</a:t>
            </a:r>
          </a:p>
          <a:p>
            <a:r>
              <a:rPr lang="en-US" sz="1800" b="1" dirty="0" smtClean="0"/>
              <a:t>Google's Datasets Search Engine:</a:t>
            </a:r>
          </a:p>
          <a:p>
            <a:r>
              <a:rPr lang="en-US" sz="1800" b="1" dirty="0" err="1" smtClean="0"/>
              <a:t>Kaggle</a:t>
            </a:r>
            <a:r>
              <a:rPr lang="en-US" sz="1800" b="1" dirty="0" smtClean="0"/>
              <a:t> Datasets.</a:t>
            </a:r>
          </a:p>
          <a:p>
            <a:r>
              <a:rPr lang="en-US" sz="1800" b="1" dirty="0" smtClean="0"/>
              <a:t>Amazon Datasets (Registry of Open Data on AWS)</a:t>
            </a:r>
          </a:p>
          <a:p>
            <a:r>
              <a:rPr lang="en-US" sz="1800" b="1" dirty="0" smtClean="0"/>
              <a:t>UCI Machine Learning Repository.</a:t>
            </a:r>
          </a:p>
          <a:p>
            <a:r>
              <a:rPr lang="en-US" sz="1800" b="1" dirty="0" smtClean="0"/>
              <a:t>Datasets </a:t>
            </a:r>
            <a:r>
              <a:rPr lang="en-US" sz="1800" b="1" dirty="0" err="1" smtClean="0"/>
              <a:t>subreddit</a:t>
            </a:r>
            <a:r>
              <a:rPr lang="en-US" sz="1800" b="1" dirty="0" smtClean="0"/>
              <a:t>.</a:t>
            </a:r>
          </a:p>
          <a:p>
            <a:endParaRPr lang="en-US" sz="1800" b="1" dirty="0" smtClean="0"/>
          </a:p>
          <a:p>
            <a:r>
              <a:rPr lang="en-US" b="1" dirty="0" smtClean="0"/>
              <a:t>Import Libraries:-</a:t>
            </a:r>
          </a:p>
          <a:p>
            <a:r>
              <a:rPr lang="en-US" sz="1800" b="1" dirty="0" smtClean="0"/>
              <a:t>import pandas as pd</a:t>
            </a:r>
          </a:p>
          <a:p>
            <a:r>
              <a:rPr lang="en-US" sz="1800" b="1" dirty="0" smtClean="0"/>
              <a:t>import </a:t>
            </a:r>
            <a:r>
              <a:rPr lang="en-US" sz="1800" b="1" dirty="0" err="1" smtClean="0"/>
              <a:t>seaborn</a:t>
            </a:r>
            <a:r>
              <a:rPr lang="en-US" sz="1800" b="1" dirty="0" smtClean="0"/>
              <a:t> as </a:t>
            </a:r>
            <a:r>
              <a:rPr lang="en-US" sz="1800" b="1" dirty="0" err="1" smtClean="0"/>
              <a:t>sns</a:t>
            </a:r>
            <a:endParaRPr lang="en-US" sz="1800" b="1" dirty="0" smtClean="0"/>
          </a:p>
          <a:p>
            <a:r>
              <a:rPr lang="en-US" sz="1800" b="1" dirty="0" smtClean="0"/>
              <a:t>import </a:t>
            </a:r>
            <a:r>
              <a:rPr lang="en-US" sz="1800" b="1" dirty="0" err="1" smtClean="0"/>
              <a:t>matplotlib.pyplot</a:t>
            </a:r>
            <a:r>
              <a:rPr lang="en-US" sz="1800" b="1" dirty="0" smtClean="0"/>
              <a:t> as </a:t>
            </a:r>
            <a:r>
              <a:rPr lang="en-US" sz="1800" b="1" dirty="0" err="1" smtClean="0"/>
              <a:t>plt</a:t>
            </a:r>
            <a:endParaRPr lang="en-US" sz="1800" b="1" dirty="0" smtClean="0"/>
          </a:p>
          <a:p>
            <a:r>
              <a:rPr lang="en-US" sz="1800" b="1" dirty="0" smtClean="0"/>
              <a:t>from </a:t>
            </a:r>
            <a:r>
              <a:rPr lang="en-US" sz="1800" b="1" dirty="0" err="1" smtClean="0"/>
              <a:t>sklearn.linear_model</a:t>
            </a:r>
            <a:r>
              <a:rPr lang="en-US" sz="1800" b="1" dirty="0" smtClean="0"/>
              <a:t> import </a:t>
            </a:r>
            <a:r>
              <a:rPr lang="en-US" sz="1800" b="1" dirty="0" err="1" smtClean="0"/>
              <a:t>LogisticRegression</a:t>
            </a:r>
            <a:endParaRPr lang="en-US" sz="1800" b="1" dirty="0" smtClean="0"/>
          </a:p>
          <a:p>
            <a:r>
              <a:rPr lang="en-US" sz="1800" b="1" dirty="0" smtClean="0"/>
              <a:t>from </a:t>
            </a:r>
            <a:r>
              <a:rPr lang="en-US" sz="1800" b="1" dirty="0" err="1" smtClean="0"/>
              <a:t>sklearn.metrics</a:t>
            </a:r>
            <a:r>
              <a:rPr lang="en-US" sz="1800" b="1" dirty="0" smtClean="0"/>
              <a:t> import accuracy_score</a:t>
            </a:r>
          </a:p>
          <a:p>
            <a:r>
              <a:rPr lang="en-US" sz="1800" b="1" dirty="0" smtClean="0"/>
              <a:t>from </a:t>
            </a:r>
            <a:r>
              <a:rPr lang="en-US" sz="1800" b="1" dirty="0" err="1" smtClean="0"/>
              <a:t>sklearn.tree</a:t>
            </a:r>
            <a:r>
              <a:rPr lang="en-US" sz="1800" b="1" dirty="0" smtClean="0"/>
              <a:t> import </a:t>
            </a:r>
            <a:r>
              <a:rPr lang="en-US" sz="1800" b="1" dirty="0" err="1" smtClean="0"/>
              <a:t>DecisionTreeClassifier</a:t>
            </a:r>
            <a:endParaRPr lang="en-US" sz="1800" b="1" dirty="0" smtClean="0"/>
          </a:p>
          <a:p>
            <a:r>
              <a:rPr lang="en-US" sz="1800" b="1" dirty="0" smtClean="0"/>
              <a:t>from </a:t>
            </a:r>
            <a:r>
              <a:rPr lang="en-US" sz="1800" b="1" dirty="0" err="1" smtClean="0"/>
              <a:t>sklearn.metrics</a:t>
            </a:r>
            <a:r>
              <a:rPr lang="en-US" sz="1800" b="1" dirty="0" smtClean="0"/>
              <a:t> import accuracy_score</a:t>
            </a:r>
          </a:p>
          <a:p>
            <a:r>
              <a:rPr lang="en-US" sz="1800" b="1" dirty="0" smtClean="0"/>
              <a:t>from </a:t>
            </a:r>
            <a:r>
              <a:rPr lang="en-US" sz="1800" b="1" dirty="0" err="1" smtClean="0"/>
              <a:t>sklearn.naive_bayes</a:t>
            </a:r>
            <a:r>
              <a:rPr lang="en-US" sz="1800" b="1" dirty="0" smtClean="0"/>
              <a:t> import </a:t>
            </a:r>
            <a:r>
              <a:rPr lang="en-US" sz="1800" b="1" dirty="0" err="1" smtClean="0"/>
              <a:t>GaussianNB</a:t>
            </a:r>
            <a:endParaRPr lang="en-US" sz="1800" b="1" dirty="0" smtClean="0"/>
          </a:p>
          <a:p>
            <a:r>
              <a:rPr lang="en-US" sz="1800" b="1" dirty="0" smtClean="0"/>
              <a:t>from </a:t>
            </a:r>
            <a:r>
              <a:rPr lang="en-US" sz="1800" b="1" dirty="0" err="1" smtClean="0"/>
              <a:t>sklearn.neighbors</a:t>
            </a:r>
            <a:r>
              <a:rPr lang="en-US" sz="1800" b="1" dirty="0" smtClean="0"/>
              <a:t> import </a:t>
            </a:r>
            <a:r>
              <a:rPr lang="en-US" sz="1800" b="1" dirty="0" err="1" smtClean="0"/>
              <a:t>KNeighborsClassifier</a:t>
            </a:r>
            <a:endParaRPr lang="en-US" sz="1800" b="1"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252728"/>
          </a:xfrm>
        </p:spPr>
        <p:txBody>
          <a:bodyPr>
            <a:normAutofit fontScale="90000"/>
          </a:bodyPr>
          <a:lstStyle/>
          <a:p>
            <a:r>
              <a:rPr lang="en-US" dirty="0" smtClean="0"/>
              <a:t>Loading the dataset and Understanding ………..</a:t>
            </a:r>
            <a:endParaRPr lang="en-US" dirty="0"/>
          </a:p>
        </p:txBody>
      </p:sp>
      <p:sp>
        <p:nvSpPr>
          <p:cNvPr id="3" name="Content Placeholder 2"/>
          <p:cNvSpPr>
            <a:spLocks noGrp="1"/>
          </p:cNvSpPr>
          <p:nvPr>
            <p:ph idx="1"/>
          </p:nvPr>
        </p:nvSpPr>
        <p:spPr/>
        <p:txBody>
          <a:bodyPr/>
          <a:lstStyle/>
          <a:p>
            <a:r>
              <a:rPr lang="en-US" dirty="0" err="1" smtClean="0"/>
              <a:t>df</a:t>
            </a:r>
            <a:r>
              <a:rPr lang="en-US" dirty="0" smtClean="0"/>
              <a:t>=</a:t>
            </a:r>
            <a:r>
              <a:rPr lang="en-US" dirty="0" err="1" smtClean="0"/>
              <a:t>pd.read_csv</a:t>
            </a:r>
            <a:r>
              <a:rPr lang="en-US" dirty="0" smtClean="0"/>
              <a:t>("C:\\Users\\DELL\\classes\\B\\diabetes.csv")</a:t>
            </a:r>
          </a:p>
          <a:p>
            <a:r>
              <a:rPr lang="en-US" dirty="0" err="1" smtClean="0"/>
              <a:t>df.shape</a:t>
            </a:r>
            <a:r>
              <a:rPr lang="en-US" dirty="0" smtClean="0"/>
              <a:t>  #finding the no of rows or columns</a:t>
            </a:r>
          </a:p>
          <a:p>
            <a:r>
              <a:rPr lang="en-US" dirty="0" err="1" smtClean="0"/>
              <a:t>df.describe</a:t>
            </a:r>
            <a:r>
              <a:rPr lang="en-US" dirty="0" smtClean="0"/>
              <a:t>()</a:t>
            </a:r>
          </a:p>
          <a:p>
            <a:r>
              <a:rPr lang="en-US" dirty="0" smtClean="0"/>
              <a:t>df.info()</a:t>
            </a:r>
          </a:p>
          <a:p>
            <a:r>
              <a:rPr lang="en-US" dirty="0" err="1" smtClean="0"/>
              <a:t>df.types</a:t>
            </a:r>
            <a:r>
              <a:rPr lang="en-US" dirty="0" smtClean="0"/>
              <a:t>()</a:t>
            </a:r>
          </a:p>
          <a:p>
            <a:r>
              <a:rPr lang="en-US" dirty="0" err="1" smtClean="0"/>
              <a:t>df.mean</a:t>
            </a:r>
            <a:endParaRPr lang="en-US" dirty="0" smtClean="0"/>
          </a:p>
          <a:p>
            <a:r>
              <a:rPr lang="en-US" dirty="0" err="1" smtClean="0"/>
              <a:t>df.median</a:t>
            </a:r>
            <a:endParaRPr lang="en-US" dirty="0" smtClean="0"/>
          </a:p>
          <a:p>
            <a:r>
              <a:rPr lang="en-US" dirty="0" err="1" smtClean="0"/>
              <a:t>df.mode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the dataset…..</a:t>
            </a:r>
            <a:endParaRPr lang="en-US" dirty="0"/>
          </a:p>
        </p:txBody>
      </p:sp>
      <p:sp>
        <p:nvSpPr>
          <p:cNvPr id="3" name="Content Placeholder 2"/>
          <p:cNvSpPr>
            <a:spLocks noGrp="1"/>
          </p:cNvSpPr>
          <p:nvPr>
            <p:ph idx="1"/>
          </p:nvPr>
        </p:nvSpPr>
        <p:spPr/>
        <p:txBody>
          <a:bodyPr/>
          <a:lstStyle/>
          <a:p>
            <a:r>
              <a:rPr lang="en-US" dirty="0" err="1" smtClean="0"/>
              <a:t>df.isnull</a:t>
            </a:r>
            <a:r>
              <a:rPr lang="en-US" dirty="0" smtClean="0"/>
              <a:t>().sum()</a:t>
            </a:r>
          </a:p>
          <a:p>
            <a:r>
              <a:rPr lang="en-US" dirty="0" smtClean="0"/>
              <a:t>#replace the missing values as true and non missing values as false</a:t>
            </a:r>
          </a:p>
          <a:p>
            <a:r>
              <a:rPr lang="en-US" dirty="0" err="1" smtClean="0"/>
              <a:t>df.isnull</a:t>
            </a:r>
            <a:r>
              <a:rPr lang="en-US" dirty="0" smtClean="0"/>
              <a:t>()</a:t>
            </a:r>
          </a:p>
          <a:p>
            <a:r>
              <a:rPr lang="en-US" dirty="0" smtClean="0"/>
              <a:t>#identifying  the columns  having </a:t>
            </a:r>
            <a:r>
              <a:rPr lang="en-US" dirty="0" err="1" smtClean="0"/>
              <a:t>atleast</a:t>
            </a:r>
            <a:r>
              <a:rPr lang="en-US" dirty="0" smtClean="0"/>
              <a:t>  one missing value</a:t>
            </a:r>
          </a:p>
          <a:p>
            <a:r>
              <a:rPr lang="en-US" dirty="0" err="1" smtClean="0"/>
              <a:t>df.isnull</a:t>
            </a:r>
            <a:r>
              <a:rPr lang="en-US" dirty="0" smtClean="0"/>
              <a:t>().any()</a:t>
            </a:r>
          </a:p>
          <a:p>
            <a:r>
              <a:rPr lang="en-US" dirty="0" err="1" smtClean="0"/>
              <a:t>df.notnull</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Univariate</a:t>
            </a:r>
            <a:r>
              <a:rPr lang="en-US" dirty="0" smtClean="0"/>
              <a:t> and </a:t>
            </a:r>
            <a:r>
              <a:rPr lang="en-US" dirty="0" err="1" smtClean="0"/>
              <a:t>Bivariate</a:t>
            </a:r>
            <a:r>
              <a:rPr lang="en-US" dirty="0" smtClean="0"/>
              <a:t> Analysis.. With Visualization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#display the above info in a bar plot</a:t>
            </a:r>
          </a:p>
          <a:p>
            <a:r>
              <a:rPr lang="en-US" dirty="0" err="1" smtClean="0"/>
              <a:t>sns.countplot</a:t>
            </a:r>
            <a:r>
              <a:rPr lang="en-US" dirty="0" smtClean="0"/>
              <a:t>(x=</a:t>
            </a:r>
            <a:r>
              <a:rPr lang="en-US" dirty="0" err="1" smtClean="0"/>
              <a:t>df</a:t>
            </a:r>
            <a:r>
              <a:rPr lang="en-US" dirty="0" smtClean="0"/>
              <a:t>['Outcome'])</a:t>
            </a:r>
          </a:p>
          <a:p>
            <a:r>
              <a:rPr lang="en-US" dirty="0" smtClean="0"/>
              <a:t>from </a:t>
            </a:r>
            <a:r>
              <a:rPr lang="en-US" dirty="0" err="1" smtClean="0"/>
              <a:t>matplotlib</a:t>
            </a:r>
            <a:r>
              <a:rPr lang="en-US" dirty="0" smtClean="0"/>
              <a:t> import style</a:t>
            </a:r>
          </a:p>
          <a:p>
            <a:r>
              <a:rPr lang="en-US" dirty="0" smtClean="0"/>
              <a:t>import </a:t>
            </a:r>
            <a:r>
              <a:rPr lang="en-US" dirty="0" err="1" smtClean="0"/>
              <a:t>matplotlib.pyplot</a:t>
            </a:r>
            <a:r>
              <a:rPr lang="en-US" dirty="0" smtClean="0"/>
              <a:t> as </a:t>
            </a:r>
            <a:r>
              <a:rPr lang="en-US" dirty="0" err="1" smtClean="0"/>
              <a:t>plt</a:t>
            </a:r>
            <a:endParaRPr lang="en-US" dirty="0" smtClean="0"/>
          </a:p>
          <a:p>
            <a:r>
              <a:rPr lang="en-US" b="1" dirty="0" smtClean="0"/>
              <a:t>Example</a:t>
            </a:r>
            <a:r>
              <a:rPr lang="en-US" dirty="0" smtClean="0"/>
              <a:t>:-</a:t>
            </a:r>
          </a:p>
          <a:p>
            <a:r>
              <a:rPr lang="en-US" dirty="0" smtClean="0"/>
              <a:t>Diseases=["</a:t>
            </a:r>
            <a:r>
              <a:rPr lang="en-US" dirty="0" err="1" smtClean="0"/>
              <a:t>Preg","Glu","Bp","SkinT","Insulin","BMI","Diabetes</a:t>
            </a:r>
            <a:r>
              <a:rPr lang="en-US" dirty="0" smtClean="0"/>
              <a:t>"]</a:t>
            </a:r>
          </a:p>
          <a:p>
            <a:r>
              <a:rPr lang="en-US" dirty="0" smtClean="0"/>
              <a:t>levels=10,30,40,50,60,46,80</a:t>
            </a:r>
          </a:p>
          <a:p>
            <a:r>
              <a:rPr lang="en-US" dirty="0" smtClean="0"/>
              <a:t>plt.pie(</a:t>
            </a:r>
            <a:r>
              <a:rPr lang="en-US" dirty="0" err="1" smtClean="0"/>
              <a:t>levels,labels</a:t>
            </a:r>
            <a:r>
              <a:rPr lang="en-US" dirty="0" smtClean="0"/>
              <a:t>=</a:t>
            </a:r>
            <a:r>
              <a:rPr lang="en-US" dirty="0" err="1" smtClean="0"/>
              <a:t>Diseases,autopct</a:t>
            </a:r>
            <a:r>
              <a:rPr lang="en-US" dirty="0" smtClean="0"/>
              <a:t>="%0.2f%%",\</a:t>
            </a:r>
          </a:p>
          <a:p>
            <a:r>
              <a:rPr lang="en-US" dirty="0" smtClean="0"/>
              <a:t>        colors=['</a:t>
            </a:r>
            <a:r>
              <a:rPr lang="en-US" dirty="0" err="1" smtClean="0"/>
              <a:t>red','green','yellow</a:t>
            </a:r>
            <a:r>
              <a:rPr lang="en-US" dirty="0" smtClean="0"/>
              <a:t>'],shadow=True)</a:t>
            </a:r>
          </a:p>
          <a:p>
            <a:r>
              <a:rPr lang="en-US" dirty="0" err="1" smtClean="0"/>
              <a:t>plt.show</a:t>
            </a:r>
            <a:r>
              <a:rPr lang="en-US"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252728"/>
          </a:xfrm>
        </p:spPr>
        <p:txBody>
          <a:bodyPr>
            <a:normAutofit fontScale="90000"/>
          </a:bodyPr>
          <a:lstStyle/>
          <a:p>
            <a:r>
              <a:rPr lang="en-US" dirty="0" smtClean="0"/>
              <a:t>Separating the Training AND Testing data and fit the model… to build our model</a:t>
            </a:r>
            <a:endParaRPr lang="en-US" dirty="0"/>
          </a:p>
        </p:txBody>
      </p:sp>
      <p:sp>
        <p:nvSpPr>
          <p:cNvPr id="3" name="Content Placeholder 2"/>
          <p:cNvSpPr>
            <a:spLocks noGrp="1"/>
          </p:cNvSpPr>
          <p:nvPr>
            <p:ph idx="1"/>
          </p:nvPr>
        </p:nvSpPr>
        <p:spPr/>
        <p:txBody>
          <a:bodyPr/>
          <a:lstStyle/>
          <a:p>
            <a:r>
              <a:rPr lang="en-US" dirty="0" smtClean="0"/>
              <a:t>#separate input and output</a:t>
            </a:r>
          </a:p>
          <a:p>
            <a:r>
              <a:rPr lang="en-US" dirty="0" smtClean="0"/>
              <a:t>X=</a:t>
            </a:r>
            <a:r>
              <a:rPr lang="en-US" dirty="0" err="1" smtClean="0"/>
              <a:t>df.drop</a:t>
            </a:r>
            <a:r>
              <a:rPr lang="en-US" dirty="0" smtClean="0"/>
              <a:t>(columns=['Outcome'])</a:t>
            </a:r>
          </a:p>
          <a:p>
            <a:r>
              <a:rPr lang="en-US" dirty="0" smtClean="0"/>
              <a:t>Y=</a:t>
            </a:r>
            <a:r>
              <a:rPr lang="en-US" dirty="0" err="1" smtClean="0"/>
              <a:t>df</a:t>
            </a:r>
            <a:r>
              <a:rPr lang="en-US" dirty="0" smtClean="0"/>
              <a:t>['Outcome']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Logistic Regression…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Logistic regression is a data analysis technique that uses mathematics to find the relationships between two data factors. It then uses this relationship to predict the value of one of those factors based on the other. The prediction usually has a finite number of outcomes, like yes or no</a:t>
            </a:r>
            <a:r>
              <a:rPr lang="en-US" dirty="0" smtClean="0"/>
              <a:t>.</a:t>
            </a:r>
          </a:p>
          <a:p>
            <a:r>
              <a:rPr lang="en-US" dirty="0" smtClean="0"/>
              <a:t>Logistic regression is a supervised learning classification algorithm used to predict the probability of a target variable. The nature of target or dependent variable is dichotomous, which means there would be only two possible classes</a:t>
            </a:r>
            <a:r>
              <a:rPr lang="en-US" dirty="0" smtClean="0"/>
              <a:t>.</a:t>
            </a:r>
          </a:p>
          <a:p>
            <a:r>
              <a:rPr lang="en-US" dirty="0" smtClean="0"/>
              <a:t>In regression, the output variable is continuous in nature.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91</TotalTime>
  <Words>647</Words>
  <Application>Microsoft Office PowerPoint</Application>
  <PresentationFormat>On-screen Show (4:3)</PresentationFormat>
  <Paragraphs>93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Module</vt:lpstr>
      <vt:lpstr>Machine Learning Project:- Submitted By:-  Anshul Singh Sisodia, Kaushiki Mazumder, Ashwini Ajit Kasture &amp; Saswat Panda</vt:lpstr>
      <vt:lpstr>Introduction</vt:lpstr>
      <vt:lpstr>Process to Solve:</vt:lpstr>
      <vt:lpstr>Getting the Dataset and Importing the Libraries…………….</vt:lpstr>
      <vt:lpstr>Loading the dataset and Understanding ………..</vt:lpstr>
      <vt:lpstr>Handle the dataset…..</vt:lpstr>
      <vt:lpstr>Univariate and Bivariate Analysis.. With Visualization</vt:lpstr>
      <vt:lpstr>Separating the Training AND Testing data and fit the model… to build our model</vt:lpstr>
      <vt:lpstr>Why Logistic Regression… ?</vt:lpstr>
      <vt:lpstr>Use of accuracy_score in Sklearn metrics import…</vt:lpstr>
      <vt:lpstr>Decision tree Algorithm…</vt:lpstr>
      <vt:lpstr>Naive Bayes classifiers</vt:lpstr>
      <vt:lpstr>Kneighbors Classifier…</vt:lpstr>
      <vt:lpstr>RESULT:- Accuracy Comparision:-</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Submitted By:-  Anshul Shing Sisodia, Kaushiki Mazumder, Ashwini Ajit Kasture &amp; Saswat Panda</dc:title>
  <dc:creator>DELL</dc:creator>
  <cp:lastModifiedBy>DELL</cp:lastModifiedBy>
  <cp:revision>27</cp:revision>
  <dcterms:created xsi:type="dcterms:W3CDTF">2006-08-16T00:00:00Z</dcterms:created>
  <dcterms:modified xsi:type="dcterms:W3CDTF">2023-10-03T13:27:21Z</dcterms:modified>
</cp:coreProperties>
</file>