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XEnrnRbBjk2+V6t22El2fg==" hashData="pJbjj+915AWDjPilxI+KXjF4JQC1Sg8qhqqHAIgGh3xHgzHivhr1/Iz9I17rUff8URVO2AhgTLiLiLkK1brNJ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1CCAF-EB10-4F68-A668-823655A0BF95}"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BBCBA-0874-4E33-BA31-4173675426C5}" type="slidenum">
              <a:rPr lang="en-US" smtClean="0"/>
              <a:t>‹#›</a:t>
            </a:fld>
            <a:endParaRPr lang="en-US"/>
          </a:p>
        </p:txBody>
      </p:sp>
    </p:spTree>
    <p:extLst>
      <p:ext uri="{BB962C8B-B14F-4D97-AF65-F5344CB8AC3E}">
        <p14:creationId xmlns:p14="http://schemas.microsoft.com/office/powerpoint/2010/main" val="7293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DBBCBA-0874-4E33-BA31-4173675426C5}" type="slidenum">
              <a:rPr lang="en-US" smtClean="0"/>
              <a:t>6</a:t>
            </a:fld>
            <a:endParaRPr lang="en-US"/>
          </a:p>
        </p:txBody>
      </p:sp>
    </p:spTree>
    <p:extLst>
      <p:ext uri="{BB962C8B-B14F-4D97-AF65-F5344CB8AC3E}">
        <p14:creationId xmlns:p14="http://schemas.microsoft.com/office/powerpoint/2010/main" val="253088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14221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6301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69968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44735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39579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51853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9D583-5721-4961-A493-A7593FC2D61D}"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64684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9D583-5721-4961-A493-A7593FC2D61D}"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206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9D583-5721-4961-A493-A7593FC2D61D}"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035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25893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26231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4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9D583-5721-4961-A493-A7593FC2D61D}"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5037-B69D-4E31-A599-19E9F4D15BF5}" type="slidenum">
              <a:rPr lang="en-US" smtClean="0"/>
              <a:t>‹#›</a:t>
            </a:fld>
            <a:endParaRPr lang="en-US"/>
          </a:p>
        </p:txBody>
      </p:sp>
    </p:spTree>
    <p:extLst>
      <p:ext uri="{BB962C8B-B14F-4D97-AF65-F5344CB8AC3E}">
        <p14:creationId xmlns:p14="http://schemas.microsoft.com/office/powerpoint/2010/main" val="26599237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87301" cy="2387600"/>
          </a:xfrm>
        </p:spPr>
        <p:txBody>
          <a:bodyPr>
            <a:normAutofit/>
          </a:bodyPr>
          <a:lstStyle/>
          <a:p>
            <a:r>
              <a:rPr lang="en-US" sz="4400" b="1" dirty="0">
                <a:solidFill>
                  <a:schemeClr val="accent2">
                    <a:lumMod val="50000"/>
                  </a:schemeClr>
                </a:solidFill>
                <a:effectLst>
                  <a:outerShdw blurRad="38100" dist="38100" dir="2700000" algn="tl">
                    <a:srgbClr val="000000">
                      <a:alpha val="43137"/>
                    </a:srgbClr>
                  </a:outerShdw>
                </a:effectLst>
              </a:rPr>
              <a:t>Cucumber </a:t>
            </a:r>
            <a:br>
              <a:rPr lang="en-US" sz="4400" b="1" dirty="0">
                <a:solidFill>
                  <a:schemeClr val="accent2">
                    <a:lumMod val="50000"/>
                  </a:schemeClr>
                </a:solidFill>
                <a:effectLst>
                  <a:outerShdw blurRad="38100" dist="38100" dir="2700000" algn="tl">
                    <a:srgbClr val="000000">
                      <a:alpha val="43137"/>
                    </a:srgbClr>
                  </a:outerShdw>
                </a:effectLst>
              </a:rPr>
            </a:br>
            <a:r>
              <a:rPr lang="en-US" sz="4400" b="1" dirty="0">
                <a:solidFill>
                  <a:schemeClr val="accent2">
                    <a:lumMod val="50000"/>
                  </a:schemeClr>
                </a:solidFill>
                <a:effectLst>
                  <a:outerShdw blurRad="38100" dist="38100" dir="2700000" algn="tl">
                    <a:srgbClr val="000000">
                      <a:alpha val="43137"/>
                    </a:srgbClr>
                  </a:outerShdw>
                </a:effectLst>
              </a:rPr>
              <a:t>(</a:t>
            </a:r>
            <a:r>
              <a:rPr lang="en-US" sz="4400" b="1" dirty="0" err="1">
                <a:solidFill>
                  <a:schemeClr val="accent2">
                    <a:lumMod val="50000"/>
                  </a:schemeClr>
                </a:solidFill>
                <a:effectLst>
                  <a:outerShdw blurRad="38100" dist="38100" dir="2700000" algn="tl">
                    <a:srgbClr val="000000">
                      <a:alpha val="43137"/>
                    </a:srgbClr>
                  </a:outerShdw>
                </a:effectLst>
              </a:rPr>
              <a:t>Behaviour</a:t>
            </a:r>
            <a:r>
              <a:rPr lang="en-US" sz="4400" b="1" dirty="0">
                <a:solidFill>
                  <a:schemeClr val="accent2">
                    <a:lumMod val="50000"/>
                  </a:schemeClr>
                </a:solidFill>
                <a:effectLst>
                  <a:outerShdw blurRad="38100" dist="38100" dir="2700000" algn="tl">
                    <a:srgbClr val="000000">
                      <a:alpha val="43137"/>
                    </a:srgbClr>
                  </a:outerShdw>
                </a:effectLst>
              </a:rPr>
              <a:t> Driven Development)</a:t>
            </a:r>
          </a:p>
        </p:txBody>
      </p:sp>
      <p:sp>
        <p:nvSpPr>
          <p:cNvPr id="3" name="Subtitle 2"/>
          <p:cNvSpPr>
            <a:spLocks noGrp="1"/>
          </p:cNvSpPr>
          <p:nvPr>
            <p:ph type="subTitle" idx="1"/>
          </p:nvPr>
        </p:nvSpPr>
        <p:spPr>
          <a:xfrm>
            <a:off x="1639503" y="4410561"/>
            <a:ext cx="9487300" cy="1655762"/>
          </a:xfrm>
        </p:spPr>
        <p:txBody>
          <a:bodyPr/>
          <a:lstStyle/>
          <a:p>
            <a:r>
              <a:rPr lang="en-US" b="1" dirty="0">
                <a:solidFill>
                  <a:schemeClr val="accent2">
                    <a:lumMod val="50000"/>
                  </a:schemeClr>
                </a:solidFill>
                <a:effectLst>
                  <a:outerShdw blurRad="38100" dist="38100" dir="2700000" algn="tl">
                    <a:srgbClr val="000000">
                      <a:alpha val="43137"/>
                    </a:srgbClr>
                  </a:outerShdw>
                </a:effectLst>
              </a:rPr>
              <a:t>Session 1 </a:t>
            </a:r>
            <a:br>
              <a:rPr lang="en-US" b="1" dirty="0">
                <a:solidFill>
                  <a:schemeClr val="accent2">
                    <a:lumMod val="50000"/>
                  </a:schemeClr>
                </a:solidFill>
                <a:effectLst>
                  <a:outerShdw blurRad="38100" dist="38100" dir="2700000" algn="tl">
                    <a:srgbClr val="000000">
                      <a:alpha val="43137"/>
                    </a:srgbClr>
                  </a:outerShdw>
                </a:effectLst>
              </a:rPr>
            </a:br>
            <a:r>
              <a:rPr lang="en-US" b="1" dirty="0" err="1">
                <a:solidFill>
                  <a:schemeClr val="accent2">
                    <a:lumMod val="50000"/>
                  </a:schemeClr>
                </a:solidFill>
                <a:effectLst>
                  <a:outerShdw blurRad="38100" dist="38100" dir="2700000" algn="tl">
                    <a:srgbClr val="000000">
                      <a:alpha val="43137"/>
                    </a:srgbClr>
                  </a:outerShdw>
                </a:effectLst>
              </a:rPr>
              <a:t>Anshul</a:t>
            </a:r>
            <a:r>
              <a:rPr lang="en-US" b="1" dirty="0">
                <a:solidFill>
                  <a:schemeClr val="accent2">
                    <a:lumMod val="50000"/>
                  </a:schemeClr>
                </a:solidFill>
                <a:effectLst>
                  <a:outerShdw blurRad="38100" dist="38100" dir="2700000" algn="tl">
                    <a:srgbClr val="000000">
                      <a:alpha val="43137"/>
                    </a:srgbClr>
                  </a:outerShdw>
                </a:effectLst>
              </a:rPr>
              <a:t> </a:t>
            </a:r>
            <a:r>
              <a:rPr lang="en-US" b="1" dirty="0" err="1">
                <a:solidFill>
                  <a:schemeClr val="accent2">
                    <a:lumMod val="50000"/>
                  </a:schemeClr>
                </a:solidFill>
                <a:effectLst>
                  <a:outerShdw blurRad="38100" dist="38100" dir="2700000" algn="tl">
                    <a:srgbClr val="000000">
                      <a:alpha val="43137"/>
                    </a:srgbClr>
                  </a:outerShdw>
                </a:effectLst>
              </a:rPr>
              <a:t>Sonpure</a:t>
            </a:r>
            <a:endParaRPr lang="en-US" b="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204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Cucumber Gherkin Syntax</a:t>
            </a:r>
            <a:endParaRPr lang="en-US" b="1" dirty="0"/>
          </a:p>
        </p:txBody>
      </p:sp>
      <p:sp>
        <p:nvSpPr>
          <p:cNvPr id="3" name="Content Placeholder 2"/>
          <p:cNvSpPr>
            <a:spLocks noGrp="1"/>
          </p:cNvSpPr>
          <p:nvPr>
            <p:ph idx="1"/>
          </p:nvPr>
        </p:nvSpPr>
        <p:spPr>
          <a:xfrm>
            <a:off x="838199" y="1825624"/>
            <a:ext cx="10615863" cy="4863933"/>
          </a:xfrm>
        </p:spPr>
        <p:txBody>
          <a:bodyPr>
            <a:normAutofit/>
          </a:bodyPr>
          <a:lstStyle/>
          <a:p>
            <a:r>
              <a:rPr lang="en-US" dirty="0"/>
              <a:t>The steps element contains a series of steps that describe the behavior of the system for a specific scenario. Each step is written in a natural language and can be preceded by keywords like Given, When, and Then, which help to define the order of the steps.</a:t>
            </a:r>
          </a:p>
          <a:p>
            <a:pPr marL="457200" lvl="1" indent="0">
              <a:buNone/>
            </a:pPr>
            <a:r>
              <a:rPr lang="en-US" dirty="0"/>
              <a:t>Feature: Login Feature</a:t>
            </a:r>
          </a:p>
          <a:p>
            <a:pPr marL="457200" lvl="1" indent="0">
              <a:buNone/>
            </a:pPr>
            <a:r>
              <a:rPr lang="en-US" dirty="0"/>
              <a:t>  Verify if user is able to Login in to the site</a:t>
            </a:r>
          </a:p>
          <a:p>
            <a:pPr marL="457200" lvl="1" indent="0">
              <a:buNone/>
            </a:pPr>
            <a:endParaRPr lang="en-US" dirty="0"/>
          </a:p>
          <a:p>
            <a:pPr marL="457200" lvl="1" indent="0">
              <a:buNone/>
            </a:pPr>
            <a:r>
              <a:rPr lang="en-US" dirty="0"/>
              <a:t>  Scenario: Login as a authenticated user</a:t>
            </a:r>
          </a:p>
          <a:p>
            <a:pPr marL="457200" lvl="1" indent="0">
              <a:buNone/>
            </a:pPr>
            <a:r>
              <a:rPr lang="en-US" dirty="0"/>
              <a:t>    Given user is  on homepage</a:t>
            </a:r>
          </a:p>
          <a:p>
            <a:pPr marL="457200" lvl="1" indent="0">
              <a:buNone/>
            </a:pPr>
            <a:r>
              <a:rPr lang="en-US" dirty="0"/>
              <a:t>    When user navigates to Login Page</a:t>
            </a:r>
          </a:p>
          <a:p>
            <a:pPr marL="457200" lvl="1" indent="0">
              <a:buNone/>
            </a:pPr>
            <a:r>
              <a:rPr lang="en-US" dirty="0"/>
              <a:t>    And user enters username and Password</a:t>
            </a:r>
          </a:p>
          <a:p>
            <a:pPr marL="457200" lvl="1" indent="0">
              <a:buNone/>
            </a:pPr>
            <a:r>
              <a:rPr lang="en-US" dirty="0"/>
              <a:t>    Then success message is displayed</a:t>
            </a:r>
          </a:p>
          <a:p>
            <a:pPr marL="0" indent="0">
              <a:buNone/>
            </a:pPr>
            <a:endParaRPr lang="en-US" dirty="0"/>
          </a:p>
        </p:txBody>
      </p:sp>
    </p:spTree>
    <p:extLst>
      <p:ext uri="{BB962C8B-B14F-4D97-AF65-F5344CB8AC3E}">
        <p14:creationId xmlns:p14="http://schemas.microsoft.com/office/powerpoint/2010/main" val="408892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Installing and Setting Up Cucumber</a:t>
            </a:r>
          </a:p>
        </p:txBody>
      </p:sp>
      <p:sp>
        <p:nvSpPr>
          <p:cNvPr id="3" name="Content Placeholder 2"/>
          <p:cNvSpPr>
            <a:spLocks noGrp="1"/>
          </p:cNvSpPr>
          <p:nvPr>
            <p:ph idx="1"/>
          </p:nvPr>
        </p:nvSpPr>
        <p:spPr>
          <a:xfrm>
            <a:off x="838199" y="1825625"/>
            <a:ext cx="11029749" cy="4902434"/>
          </a:xfrm>
        </p:spPr>
        <p:txBody>
          <a:bodyPr>
            <a:normAutofit fontScale="92500" lnSpcReduction="10000"/>
          </a:bodyPr>
          <a:lstStyle/>
          <a:p>
            <a:r>
              <a:rPr lang="en-US" dirty="0"/>
              <a:t>In order to install Cucumber on your system, you would need some basic installations on your system:</a:t>
            </a:r>
          </a:p>
          <a:p>
            <a:r>
              <a:rPr lang="en-US" dirty="0"/>
              <a:t>Set up JDK on your system (JDK 1.8 or the latest version)</a:t>
            </a:r>
          </a:p>
          <a:p>
            <a:r>
              <a:rPr lang="en-US" dirty="0"/>
              <a:t>Install Eclipse (Eclipse OXYGEN or the latest version)</a:t>
            </a:r>
          </a:p>
          <a:p>
            <a:r>
              <a:rPr lang="en-US" dirty="0"/>
              <a:t>Install Cucumber plugin:</a:t>
            </a:r>
          </a:p>
          <a:p>
            <a:pPr lvl="1"/>
            <a:r>
              <a:rPr lang="en-US" dirty="0"/>
              <a:t>In Eclipse, go to </a:t>
            </a:r>
            <a:r>
              <a:rPr lang="en-US" i="1" dirty="0"/>
              <a:t>Help → Install new software</a:t>
            </a:r>
            <a:endParaRPr lang="en-US" dirty="0"/>
          </a:p>
          <a:p>
            <a:pPr lvl="1"/>
            <a:r>
              <a:rPr lang="en-US" dirty="0"/>
              <a:t>On the Available Software popup, enter the URL “ http://cucumber.github.com/cucumber-eclipse/update-site ” in the </a:t>
            </a:r>
            <a:r>
              <a:rPr lang="en-US" i="1" dirty="0"/>
              <a:t>Work with</a:t>
            </a:r>
            <a:r>
              <a:rPr lang="en-US" dirty="0"/>
              <a:t> field.</a:t>
            </a:r>
          </a:p>
          <a:p>
            <a:r>
              <a:rPr lang="en-US" dirty="0"/>
              <a:t>You will see “Cucumber Eclipse Plugin” displayed in the filter; select the checkbox and click Next, and you will navigate to the Install Details popup. Click Next to proceed further.</a:t>
            </a:r>
          </a:p>
          <a:p>
            <a:r>
              <a:rPr lang="en-US" dirty="0"/>
              <a:t>Accept the license in the Review License pop-up and click Finish.</a:t>
            </a:r>
          </a:p>
        </p:txBody>
      </p:sp>
    </p:spTree>
    <p:extLst>
      <p:ext uri="{BB962C8B-B14F-4D97-AF65-F5344CB8AC3E}">
        <p14:creationId xmlns:p14="http://schemas.microsoft.com/office/powerpoint/2010/main" val="138906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Installing and Setting Up Cucumber</a:t>
            </a:r>
          </a:p>
        </p:txBody>
      </p:sp>
      <p:sp>
        <p:nvSpPr>
          <p:cNvPr id="3" name="Content Placeholder 2"/>
          <p:cNvSpPr>
            <a:spLocks noGrp="1"/>
          </p:cNvSpPr>
          <p:nvPr>
            <p:ph idx="1"/>
          </p:nvPr>
        </p:nvSpPr>
        <p:spPr>
          <a:xfrm>
            <a:off x="838199" y="1825625"/>
            <a:ext cx="11029749" cy="4902434"/>
          </a:xfrm>
        </p:spPr>
        <p:txBody>
          <a:bodyPr>
            <a:normAutofit fontScale="92500" lnSpcReduction="10000"/>
          </a:bodyPr>
          <a:lstStyle/>
          <a:p>
            <a:r>
              <a:rPr lang="en-US" dirty="0"/>
              <a:t>Now, in order to build a Selenium-Cucumber framework for us to work with, we need to add dependency for Selenium and Cucumber in pom.xml</a:t>
            </a:r>
          </a:p>
          <a:p>
            <a:r>
              <a:rPr lang="en-US" dirty="0"/>
              <a:t>Dependencies-</a:t>
            </a:r>
          </a:p>
          <a:p>
            <a:pPr lvl="1"/>
            <a:r>
              <a:rPr lang="en-US" dirty="0"/>
              <a:t>Selenium-java</a:t>
            </a:r>
          </a:p>
          <a:p>
            <a:pPr lvl="1"/>
            <a:r>
              <a:rPr lang="en-US" dirty="0" err="1"/>
              <a:t>Cobertura</a:t>
            </a:r>
            <a:endParaRPr lang="en-US" dirty="0"/>
          </a:p>
          <a:p>
            <a:pPr lvl="1"/>
            <a:r>
              <a:rPr lang="en-US" dirty="0"/>
              <a:t>Cucumber-</a:t>
            </a:r>
            <a:r>
              <a:rPr lang="en-US" dirty="0" err="1"/>
              <a:t>jvm</a:t>
            </a:r>
            <a:r>
              <a:rPr lang="en-US" dirty="0"/>
              <a:t>-</a:t>
            </a:r>
            <a:r>
              <a:rPr lang="en-US" dirty="0" err="1"/>
              <a:t>deps</a:t>
            </a:r>
            <a:endParaRPr lang="en-US" dirty="0"/>
          </a:p>
          <a:p>
            <a:pPr lvl="1"/>
            <a:r>
              <a:rPr lang="en-US" dirty="0"/>
              <a:t>Cucumber-reporting</a:t>
            </a:r>
          </a:p>
          <a:p>
            <a:pPr lvl="1"/>
            <a:r>
              <a:rPr lang="en-US" dirty="0"/>
              <a:t>Gherkin</a:t>
            </a:r>
          </a:p>
          <a:p>
            <a:pPr lvl="1"/>
            <a:r>
              <a:rPr lang="en-US" dirty="0" err="1"/>
              <a:t>JUnit</a:t>
            </a:r>
            <a:endParaRPr lang="en-US" dirty="0"/>
          </a:p>
          <a:p>
            <a:pPr lvl="1"/>
            <a:r>
              <a:rPr lang="en-US" dirty="0"/>
              <a:t>Mockito-all-1.10.19</a:t>
            </a:r>
          </a:p>
          <a:p>
            <a:pPr lvl="1"/>
            <a:r>
              <a:rPr lang="en-US" dirty="0"/>
              <a:t>Cucumber-core</a:t>
            </a:r>
          </a:p>
          <a:p>
            <a:pPr lvl="1"/>
            <a:r>
              <a:rPr lang="en-US" dirty="0"/>
              <a:t>Cucumber-java</a:t>
            </a:r>
          </a:p>
          <a:p>
            <a:pPr lvl="1"/>
            <a:r>
              <a:rPr lang="en-US" dirty="0"/>
              <a:t>Cucumber-</a:t>
            </a:r>
            <a:r>
              <a:rPr lang="en-US" dirty="0" err="1"/>
              <a:t>junit</a:t>
            </a:r>
            <a:endParaRPr lang="en-US" dirty="0"/>
          </a:p>
        </p:txBody>
      </p:sp>
    </p:spTree>
    <p:extLst>
      <p:ext uri="{BB962C8B-B14F-4D97-AF65-F5344CB8AC3E}">
        <p14:creationId xmlns:p14="http://schemas.microsoft.com/office/powerpoint/2010/main" val="112201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Installing and Setting Up Cucumber</a:t>
            </a:r>
          </a:p>
        </p:txBody>
      </p:sp>
      <p:sp>
        <p:nvSpPr>
          <p:cNvPr id="3" name="Content Placeholder 2"/>
          <p:cNvSpPr>
            <a:spLocks noGrp="1"/>
          </p:cNvSpPr>
          <p:nvPr>
            <p:ph idx="1"/>
          </p:nvPr>
        </p:nvSpPr>
        <p:spPr>
          <a:xfrm>
            <a:off x="838199" y="1825625"/>
            <a:ext cx="11029749" cy="4902434"/>
          </a:xfrm>
        </p:spPr>
        <p:txBody>
          <a:bodyPr>
            <a:normAutofit/>
          </a:bodyPr>
          <a:lstStyle/>
          <a:p>
            <a:r>
              <a:rPr lang="en-US" dirty="0"/>
              <a:t>Folder Structure for Cucumber Framework</a:t>
            </a:r>
          </a:p>
          <a:p>
            <a:pPr marL="0" indent="0">
              <a:buNone/>
            </a:pPr>
            <a:endParaRPr lang="en-US" dirty="0"/>
          </a:p>
        </p:txBody>
      </p:sp>
      <p:pic>
        <p:nvPicPr>
          <p:cNvPr id="4" name="Picture 3"/>
          <p:cNvPicPr>
            <a:picLocks noChangeAspect="1"/>
          </p:cNvPicPr>
          <p:nvPr/>
        </p:nvPicPr>
        <p:blipFill rotWithShape="1">
          <a:blip r:embed="rId2"/>
          <a:srcRect r="206" b="6519"/>
          <a:stretch/>
        </p:blipFill>
        <p:spPr>
          <a:xfrm>
            <a:off x="1100664" y="2344567"/>
            <a:ext cx="6147160" cy="3864549"/>
          </a:xfrm>
          <a:prstGeom prst="rect">
            <a:avLst/>
          </a:prstGeom>
        </p:spPr>
      </p:pic>
    </p:spTree>
    <p:extLst>
      <p:ext uri="{BB962C8B-B14F-4D97-AF65-F5344CB8AC3E}">
        <p14:creationId xmlns:p14="http://schemas.microsoft.com/office/powerpoint/2010/main" val="240032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Installing and Setting Up Cucumber</a:t>
            </a:r>
          </a:p>
        </p:txBody>
      </p:sp>
      <p:sp>
        <p:nvSpPr>
          <p:cNvPr id="3" name="Content Placeholder 2"/>
          <p:cNvSpPr>
            <a:spLocks noGrp="1"/>
          </p:cNvSpPr>
          <p:nvPr>
            <p:ph idx="1"/>
          </p:nvPr>
        </p:nvSpPr>
        <p:spPr>
          <a:xfrm>
            <a:off x="838199" y="1825625"/>
            <a:ext cx="11029749" cy="4902434"/>
          </a:xfrm>
        </p:spPr>
        <p:txBody>
          <a:bodyPr>
            <a:normAutofit fontScale="92500" lnSpcReduction="20000"/>
          </a:bodyPr>
          <a:lstStyle/>
          <a:p>
            <a:r>
              <a:rPr lang="en-US" dirty="0"/>
              <a:t>Folder Structure for Cucumber Framework</a:t>
            </a:r>
          </a:p>
          <a:p>
            <a:pPr>
              <a:buFont typeface="Courier New" panose="02070309020205020404" pitchFamily="49" charset="0"/>
              <a:buChar char="o"/>
            </a:pPr>
            <a:r>
              <a:rPr lang="en-US" dirty="0" err="1"/>
              <a:t>src</a:t>
            </a:r>
            <a:r>
              <a:rPr lang="en-US" dirty="0"/>
              <a:t>/main/java/pages: contains classes for page objects used in the tests</a:t>
            </a:r>
          </a:p>
          <a:p>
            <a:pPr>
              <a:buFont typeface="Courier New" panose="02070309020205020404" pitchFamily="49" charset="0"/>
              <a:buChar char="o"/>
            </a:pPr>
            <a:r>
              <a:rPr lang="en-US" dirty="0" err="1"/>
              <a:t>src</a:t>
            </a:r>
            <a:r>
              <a:rPr lang="en-US" dirty="0"/>
              <a:t>/main/java/</a:t>
            </a:r>
            <a:r>
              <a:rPr lang="en-US" dirty="0" err="1"/>
              <a:t>stepDefinitions</a:t>
            </a:r>
            <a:r>
              <a:rPr lang="en-US" dirty="0"/>
              <a:t>: contains step definition classes for Cucumber scenarios</a:t>
            </a:r>
          </a:p>
          <a:p>
            <a:pPr>
              <a:buFont typeface="Courier New" panose="02070309020205020404" pitchFamily="49" charset="0"/>
              <a:buChar char="o"/>
            </a:pPr>
            <a:r>
              <a:rPr lang="en-US" dirty="0" err="1"/>
              <a:t>src</a:t>
            </a:r>
            <a:r>
              <a:rPr lang="en-US" dirty="0"/>
              <a:t>/main/java/</a:t>
            </a:r>
            <a:r>
              <a:rPr lang="en-US" dirty="0" err="1"/>
              <a:t>utils</a:t>
            </a:r>
            <a:r>
              <a:rPr lang="en-US" dirty="0"/>
              <a:t>: contains utility classes, such as property readers and driver managers</a:t>
            </a:r>
          </a:p>
          <a:p>
            <a:pPr>
              <a:buFont typeface="Courier New" panose="02070309020205020404" pitchFamily="49" charset="0"/>
              <a:buChar char="o"/>
            </a:pPr>
            <a:r>
              <a:rPr lang="en-US" dirty="0" err="1"/>
              <a:t>src</a:t>
            </a:r>
            <a:r>
              <a:rPr lang="en-US" dirty="0"/>
              <a:t>/main/resources/</a:t>
            </a:r>
            <a:r>
              <a:rPr lang="en-US" dirty="0" err="1"/>
              <a:t>config</a:t>
            </a:r>
            <a:r>
              <a:rPr lang="en-US" dirty="0"/>
              <a:t>: contains configuration files such as </a:t>
            </a:r>
            <a:r>
              <a:rPr lang="en-US" dirty="0" err="1"/>
              <a:t>config.properties</a:t>
            </a:r>
            <a:r>
              <a:rPr lang="en-US" dirty="0"/>
              <a:t> and log4j.properties</a:t>
            </a:r>
          </a:p>
          <a:p>
            <a:pPr>
              <a:buFont typeface="Courier New" panose="02070309020205020404" pitchFamily="49" charset="0"/>
              <a:buChar char="o"/>
            </a:pPr>
            <a:r>
              <a:rPr lang="en-US" dirty="0" err="1"/>
              <a:t>src</a:t>
            </a:r>
            <a:r>
              <a:rPr lang="en-US" dirty="0"/>
              <a:t>/main/resources/features: contains feature files that define the behavior of the application</a:t>
            </a:r>
          </a:p>
          <a:p>
            <a:pPr>
              <a:buFont typeface="Courier New" panose="02070309020205020404" pitchFamily="49" charset="0"/>
              <a:buChar char="o"/>
            </a:pPr>
            <a:r>
              <a:rPr lang="en-US" dirty="0" err="1"/>
              <a:t>src</a:t>
            </a:r>
            <a:r>
              <a:rPr lang="en-US" dirty="0"/>
              <a:t>/main/resources/features/feature1.feature: example feature file</a:t>
            </a:r>
          </a:p>
          <a:p>
            <a:pPr>
              <a:buFont typeface="Courier New" panose="02070309020205020404" pitchFamily="49" charset="0"/>
              <a:buChar char="o"/>
            </a:pPr>
            <a:r>
              <a:rPr lang="en-US" dirty="0" err="1"/>
              <a:t>src</a:t>
            </a:r>
            <a:r>
              <a:rPr lang="en-US" dirty="0"/>
              <a:t>/test: empty folder for test-related files</a:t>
            </a:r>
          </a:p>
          <a:p>
            <a:pPr>
              <a:buFont typeface="Courier New" panose="02070309020205020404" pitchFamily="49" charset="0"/>
              <a:buChar char="o"/>
            </a:pPr>
            <a:r>
              <a:rPr lang="en-US" dirty="0"/>
              <a:t>target: folder for compiled classes and test reports</a:t>
            </a:r>
          </a:p>
        </p:txBody>
      </p:sp>
    </p:spTree>
    <p:extLst>
      <p:ext uri="{BB962C8B-B14F-4D97-AF65-F5344CB8AC3E}">
        <p14:creationId xmlns:p14="http://schemas.microsoft.com/office/powerpoint/2010/main" val="346800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Summary of topics covered</a:t>
            </a:r>
          </a:p>
        </p:txBody>
      </p:sp>
      <p:sp>
        <p:nvSpPr>
          <p:cNvPr id="3" name="Content Placeholder 2"/>
          <p:cNvSpPr>
            <a:spLocks noGrp="1"/>
          </p:cNvSpPr>
          <p:nvPr>
            <p:ph idx="1"/>
          </p:nvPr>
        </p:nvSpPr>
        <p:spPr>
          <a:xfrm>
            <a:off x="443563" y="1565743"/>
            <a:ext cx="11058625" cy="4921684"/>
          </a:xfrm>
        </p:spPr>
        <p:txBody>
          <a:bodyPr>
            <a:normAutofit/>
          </a:bodyPr>
          <a:lstStyle/>
          <a:p>
            <a:r>
              <a:rPr lang="en-US" sz="2000" dirty="0"/>
              <a:t>BDD stands for Behavior Driven Development.</a:t>
            </a:r>
          </a:p>
          <a:p>
            <a:r>
              <a:rPr lang="en-US" sz="2000" dirty="0"/>
              <a:t>It is an agile software development methodology that aims to enhance collaboration between developers, QA, and non-technical stakeholders.</a:t>
            </a:r>
          </a:p>
          <a:p>
            <a:r>
              <a:rPr lang="en-US" sz="2000" dirty="0"/>
              <a:t>BDD focuses on the behavior of the application from the perspective of the end-users.</a:t>
            </a:r>
          </a:p>
          <a:p>
            <a:r>
              <a:rPr lang="en-US" sz="2000" dirty="0"/>
              <a:t>Cucumber is a BDD tool that helps bridge the gap between technical and non-technical stakeholders.</a:t>
            </a:r>
          </a:p>
          <a:p>
            <a:r>
              <a:rPr lang="en-US" sz="2000" dirty="0"/>
              <a:t>It allows stakeholders to write tests in plain English using the Gherkin syntax.</a:t>
            </a:r>
          </a:p>
          <a:p>
            <a:r>
              <a:rPr lang="en-US" sz="2000" dirty="0"/>
              <a:t>Cucumber reads test scenarios written in Gherkin syntax.</a:t>
            </a:r>
          </a:p>
          <a:p>
            <a:r>
              <a:rPr lang="en-US" sz="2000" dirty="0"/>
              <a:t>It maps each scenario to a step definition written in code.</a:t>
            </a:r>
          </a:p>
          <a:p>
            <a:r>
              <a:rPr lang="en-US" sz="2000" dirty="0"/>
              <a:t>Cucumber executes the step definitions to perform the test actions.</a:t>
            </a:r>
          </a:p>
        </p:txBody>
      </p:sp>
    </p:spTree>
    <p:extLst>
      <p:ext uri="{BB962C8B-B14F-4D97-AF65-F5344CB8AC3E}">
        <p14:creationId xmlns:p14="http://schemas.microsoft.com/office/powerpoint/2010/main" val="261984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Topic of discussion</a:t>
            </a:r>
          </a:p>
        </p:txBody>
      </p:sp>
      <p:sp>
        <p:nvSpPr>
          <p:cNvPr id="3" name="Content Placeholder 2"/>
          <p:cNvSpPr>
            <a:spLocks noGrp="1"/>
          </p:cNvSpPr>
          <p:nvPr>
            <p:ph idx="1"/>
          </p:nvPr>
        </p:nvSpPr>
        <p:spPr/>
        <p:txBody>
          <a:bodyPr/>
          <a:lstStyle/>
          <a:p>
            <a:r>
              <a:rPr lang="en-US" dirty="0"/>
              <a:t>Introduction to Behavior Driven Development (BDD)</a:t>
            </a:r>
          </a:p>
          <a:p>
            <a:pPr lvl="1"/>
            <a:r>
              <a:rPr lang="en-US" dirty="0"/>
              <a:t>What is BDD?</a:t>
            </a:r>
          </a:p>
          <a:p>
            <a:pPr lvl="1"/>
            <a:r>
              <a:rPr lang="en-US" dirty="0"/>
              <a:t>Why BDD?</a:t>
            </a:r>
          </a:p>
          <a:p>
            <a:pPr lvl="1"/>
            <a:r>
              <a:rPr lang="en-US" dirty="0"/>
              <a:t>BDD </a:t>
            </a:r>
            <a:r>
              <a:rPr lang="en-US" dirty="0" err="1"/>
              <a:t>vs</a:t>
            </a:r>
            <a:r>
              <a:rPr lang="en-US" dirty="0"/>
              <a:t> TDD</a:t>
            </a:r>
          </a:p>
          <a:p>
            <a:r>
              <a:rPr lang="en-US" dirty="0"/>
              <a:t>Introduction to Cucumber</a:t>
            </a:r>
          </a:p>
          <a:p>
            <a:pPr lvl="1"/>
            <a:r>
              <a:rPr lang="en-US" dirty="0"/>
              <a:t>What is Cucumber?</a:t>
            </a:r>
          </a:p>
          <a:p>
            <a:pPr lvl="1"/>
            <a:r>
              <a:rPr lang="en-US" dirty="0"/>
              <a:t>How does Cucumber work?</a:t>
            </a:r>
          </a:p>
          <a:p>
            <a:pPr lvl="1"/>
            <a:r>
              <a:rPr lang="en-US" dirty="0"/>
              <a:t>Cucumber Gherkin Syntax</a:t>
            </a:r>
          </a:p>
          <a:p>
            <a:pPr lvl="1"/>
            <a:r>
              <a:rPr lang="en-US" dirty="0"/>
              <a:t>Installing and Setting Up Cucumber</a:t>
            </a:r>
          </a:p>
        </p:txBody>
      </p:sp>
    </p:spTree>
    <p:extLst>
      <p:ext uri="{BB962C8B-B14F-4D97-AF65-F5344CB8AC3E}">
        <p14:creationId xmlns:p14="http://schemas.microsoft.com/office/powerpoint/2010/main" val="216704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Introduction to Behavior Driven Development (BDD)</a:t>
            </a:r>
          </a:p>
        </p:txBody>
      </p:sp>
      <p:sp>
        <p:nvSpPr>
          <p:cNvPr id="3" name="Content Placeholder 2"/>
          <p:cNvSpPr>
            <a:spLocks noGrp="1"/>
          </p:cNvSpPr>
          <p:nvPr>
            <p:ph idx="1"/>
          </p:nvPr>
        </p:nvSpPr>
        <p:spPr/>
        <p:txBody>
          <a:bodyPr/>
          <a:lstStyle/>
          <a:p>
            <a:r>
              <a:rPr lang="en-US" dirty="0"/>
              <a:t>Behavior Driven Development (BDD) is a software development approach that combines the principles of Test Driven Development (TDD) and Domain Driven Design (DDD). </a:t>
            </a:r>
          </a:p>
          <a:p>
            <a:r>
              <a:rPr lang="en-US" dirty="0"/>
              <a:t>It is a collaborative approach that involves stakeholders, developers, and testers in the software development process. </a:t>
            </a:r>
          </a:p>
          <a:p>
            <a:r>
              <a:rPr lang="en-US" dirty="0"/>
              <a:t>BDD focuses on the behavior of the software and its interactions with various components in the system.</a:t>
            </a:r>
          </a:p>
        </p:txBody>
      </p:sp>
    </p:spTree>
    <p:extLst>
      <p:ext uri="{BB962C8B-B14F-4D97-AF65-F5344CB8AC3E}">
        <p14:creationId xmlns:p14="http://schemas.microsoft.com/office/powerpoint/2010/main" val="86688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What is BDD?</a:t>
            </a:r>
          </a:p>
        </p:txBody>
      </p:sp>
      <p:sp>
        <p:nvSpPr>
          <p:cNvPr id="3" name="Content Placeholder 2"/>
          <p:cNvSpPr>
            <a:spLocks noGrp="1"/>
          </p:cNvSpPr>
          <p:nvPr>
            <p:ph idx="1"/>
          </p:nvPr>
        </p:nvSpPr>
        <p:spPr/>
        <p:txBody>
          <a:bodyPr/>
          <a:lstStyle/>
          <a:p>
            <a:r>
              <a:rPr lang="en-US" dirty="0"/>
              <a:t>BDD is a methodology that encourages collaboration between developers, testers, and business stakeholders to ensure that the software meets the requirements of the stakeholders. </a:t>
            </a:r>
          </a:p>
          <a:p>
            <a:r>
              <a:rPr lang="en-US" dirty="0"/>
              <a:t>It emphasizes on defining and understanding the behavior of the system and its interactions with different components. </a:t>
            </a:r>
          </a:p>
          <a:p>
            <a:r>
              <a:rPr lang="en-US" dirty="0"/>
              <a:t>BDD scenarios are written in a natural language format, making them easily understandable to stakeholders, including non-technical users.</a:t>
            </a:r>
          </a:p>
        </p:txBody>
      </p:sp>
    </p:spTree>
    <p:extLst>
      <p:ext uri="{BB962C8B-B14F-4D97-AF65-F5344CB8AC3E}">
        <p14:creationId xmlns:p14="http://schemas.microsoft.com/office/powerpoint/2010/main" val="382883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Why BDD?</a:t>
            </a:r>
          </a:p>
        </p:txBody>
      </p:sp>
      <p:sp>
        <p:nvSpPr>
          <p:cNvPr id="3" name="Content Placeholder 2"/>
          <p:cNvSpPr>
            <a:spLocks noGrp="1"/>
          </p:cNvSpPr>
          <p:nvPr>
            <p:ph idx="1"/>
          </p:nvPr>
        </p:nvSpPr>
        <p:spPr>
          <a:xfrm>
            <a:off x="838199" y="1825625"/>
            <a:ext cx="10644739" cy="4854308"/>
          </a:xfrm>
        </p:spPr>
        <p:txBody>
          <a:bodyPr>
            <a:normAutofit/>
          </a:bodyPr>
          <a:lstStyle/>
          <a:p>
            <a:r>
              <a:rPr lang="en-US" dirty="0"/>
              <a:t>BDD helps in bridging the communication gap between stakeholders, developers, and testers. </a:t>
            </a:r>
          </a:p>
          <a:p>
            <a:r>
              <a:rPr lang="en-US" dirty="0"/>
              <a:t>It helps stakeholders to better understand the requirements of the system, and developers to write code that meets those requirements. </a:t>
            </a:r>
          </a:p>
          <a:p>
            <a:r>
              <a:rPr lang="en-US" dirty="0"/>
              <a:t>It also ensures that the system is thoroughly tested and meets the business requirements. </a:t>
            </a:r>
          </a:p>
          <a:p>
            <a:r>
              <a:rPr lang="en-US" dirty="0"/>
              <a:t>BDD scenarios written in natural language format are easy to understand by non-technical users and can help in reducing the ambiguity in the software development process.</a:t>
            </a:r>
          </a:p>
        </p:txBody>
      </p:sp>
    </p:spTree>
    <p:extLst>
      <p:ext uri="{BB962C8B-B14F-4D97-AF65-F5344CB8AC3E}">
        <p14:creationId xmlns:p14="http://schemas.microsoft.com/office/powerpoint/2010/main" val="184831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BDD </a:t>
            </a:r>
            <a:r>
              <a:rPr lang="en-US" b="1" dirty="0" err="1">
                <a:solidFill>
                  <a:schemeClr val="accent2">
                    <a:lumMod val="50000"/>
                  </a:schemeClr>
                </a:solidFill>
                <a:effectLst>
                  <a:outerShdw blurRad="38100" dist="38100" dir="2700000" algn="tl">
                    <a:srgbClr val="000000">
                      <a:alpha val="43137"/>
                    </a:srgbClr>
                  </a:outerShdw>
                </a:effectLst>
              </a:rPr>
              <a:t>vs</a:t>
            </a:r>
            <a:r>
              <a:rPr lang="en-US" b="1" dirty="0">
                <a:solidFill>
                  <a:schemeClr val="accent2">
                    <a:lumMod val="50000"/>
                  </a:schemeClr>
                </a:solidFill>
                <a:effectLst>
                  <a:outerShdw blurRad="38100" dist="38100" dir="2700000" algn="tl">
                    <a:srgbClr val="000000">
                      <a:alpha val="43137"/>
                    </a:srgbClr>
                  </a:outerShdw>
                </a:effectLst>
              </a:rPr>
              <a:t> TDD</a:t>
            </a:r>
          </a:p>
        </p:txBody>
      </p:sp>
      <p:sp>
        <p:nvSpPr>
          <p:cNvPr id="3" name="Content Placeholder 2"/>
          <p:cNvSpPr>
            <a:spLocks noGrp="1"/>
          </p:cNvSpPr>
          <p:nvPr>
            <p:ph idx="1"/>
          </p:nvPr>
        </p:nvSpPr>
        <p:spPr>
          <a:xfrm>
            <a:off x="838199" y="1825625"/>
            <a:ext cx="10644739" cy="4854308"/>
          </a:xfrm>
        </p:spPr>
        <p:txBody>
          <a:bodyPr>
            <a:normAutofit fontScale="92500"/>
          </a:bodyPr>
          <a:lstStyle/>
          <a:p>
            <a:r>
              <a:rPr lang="en-US" dirty="0"/>
              <a:t>TDD is a software development approach that focuses on writing automated tests for each functionality before writing the actual code. </a:t>
            </a:r>
          </a:p>
          <a:p>
            <a:r>
              <a:rPr lang="en-US" dirty="0"/>
              <a:t>The primary focus of TDD is to ensure that the code meets the requirements and passes all the tests. On the other hand, BDD focuses on defining and understanding the behavior of the system and its interactions with various components. </a:t>
            </a:r>
          </a:p>
          <a:p>
            <a:r>
              <a:rPr lang="en-US" dirty="0"/>
              <a:t>BDD scenarios are written in a natural language format, making them easily understandable to stakeholders, including non-technical users. While TDD is focused on testing the functionality of the code, BDD is focused on the behavior of the system as a whole. BDD helps in bridging the communication gap between stakeholders, developers, and testers, whereas TDD mainly focuses on the developer's perspective of the code.</a:t>
            </a:r>
          </a:p>
        </p:txBody>
      </p:sp>
    </p:spTree>
    <p:extLst>
      <p:ext uri="{BB962C8B-B14F-4D97-AF65-F5344CB8AC3E}">
        <p14:creationId xmlns:p14="http://schemas.microsoft.com/office/powerpoint/2010/main" val="212830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What is Cucumber?</a:t>
            </a:r>
          </a:p>
        </p:txBody>
      </p:sp>
      <p:sp>
        <p:nvSpPr>
          <p:cNvPr id="3" name="Content Placeholder 2"/>
          <p:cNvSpPr>
            <a:spLocks noGrp="1"/>
          </p:cNvSpPr>
          <p:nvPr>
            <p:ph idx="1"/>
          </p:nvPr>
        </p:nvSpPr>
        <p:spPr>
          <a:xfrm>
            <a:off x="838199" y="1825624"/>
            <a:ext cx="10615863" cy="4863933"/>
          </a:xfrm>
        </p:spPr>
        <p:txBody>
          <a:bodyPr>
            <a:normAutofit/>
          </a:bodyPr>
          <a:lstStyle/>
          <a:p>
            <a:r>
              <a:rPr lang="en-US" dirty="0"/>
              <a:t>Cucumber is a behavior-driven development (BDD) framework that allows developers and testers to write tests in plain English text. </a:t>
            </a:r>
          </a:p>
          <a:p>
            <a:r>
              <a:rPr lang="en-US" dirty="0"/>
              <a:t>It supports the creation of test cases that are easily understandable by all stakeholders, including developers, testers, and business analysts. Cucumber enables you to write acceptance tests, which test the behavior of your application based on user stories or scenarios. </a:t>
            </a:r>
          </a:p>
          <a:p>
            <a:r>
              <a:rPr lang="en-US" dirty="0"/>
              <a:t>The tool supports many programming languages such as Java, Ruby, and JavaScript, and can integrate with different testing frameworks like Selenium and </a:t>
            </a:r>
            <a:r>
              <a:rPr lang="en-US" dirty="0" err="1"/>
              <a:t>Appium</a:t>
            </a:r>
            <a:r>
              <a:rPr lang="en-US" dirty="0"/>
              <a:t>.</a:t>
            </a:r>
          </a:p>
        </p:txBody>
      </p:sp>
    </p:spTree>
    <p:extLst>
      <p:ext uri="{BB962C8B-B14F-4D97-AF65-F5344CB8AC3E}">
        <p14:creationId xmlns:p14="http://schemas.microsoft.com/office/powerpoint/2010/main" val="109545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How does Cucumber work?</a:t>
            </a:r>
            <a:endParaRPr lang="en-US" b="1" dirty="0"/>
          </a:p>
        </p:txBody>
      </p:sp>
      <p:sp>
        <p:nvSpPr>
          <p:cNvPr id="3" name="Content Placeholder 2"/>
          <p:cNvSpPr>
            <a:spLocks noGrp="1"/>
          </p:cNvSpPr>
          <p:nvPr>
            <p:ph idx="1"/>
          </p:nvPr>
        </p:nvSpPr>
        <p:spPr>
          <a:xfrm>
            <a:off x="838199" y="1825624"/>
            <a:ext cx="10615863" cy="4863933"/>
          </a:xfrm>
        </p:spPr>
        <p:txBody>
          <a:bodyPr>
            <a:normAutofit/>
          </a:bodyPr>
          <a:lstStyle/>
          <a:p>
            <a:r>
              <a:rPr lang="en-US" dirty="0"/>
              <a:t>Cucumber works by using a plain text language called </a:t>
            </a:r>
            <a:r>
              <a:rPr lang="en-US" dirty="0">
                <a:solidFill>
                  <a:schemeClr val="accent2">
                    <a:lumMod val="50000"/>
                  </a:schemeClr>
                </a:solidFill>
              </a:rPr>
              <a:t>Gherkin</a:t>
            </a:r>
            <a:r>
              <a:rPr lang="en-US" dirty="0"/>
              <a:t> to describe the behavior of the system. </a:t>
            </a:r>
          </a:p>
          <a:p>
            <a:r>
              <a:rPr lang="en-US" dirty="0"/>
              <a:t>Gherkin provides a simple syntax for writing feature files, which are then translated into executable test cases by Cucumber. </a:t>
            </a:r>
          </a:p>
          <a:p>
            <a:r>
              <a:rPr lang="en-US" dirty="0"/>
              <a:t>The feature files contain a set of scenarios, each of which has a set of steps that describe the behavior of the system. </a:t>
            </a:r>
          </a:p>
          <a:p>
            <a:r>
              <a:rPr lang="en-US" dirty="0"/>
              <a:t>These steps can be defined using step definitions, which are written in a programming language like Java. Cucumber executes the test cases by matching the steps in the feature files to the step definitions in the code.</a:t>
            </a:r>
          </a:p>
        </p:txBody>
      </p:sp>
    </p:spTree>
    <p:extLst>
      <p:ext uri="{BB962C8B-B14F-4D97-AF65-F5344CB8AC3E}">
        <p14:creationId xmlns:p14="http://schemas.microsoft.com/office/powerpoint/2010/main" val="159983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Cucumber Gherkin Syntax</a:t>
            </a:r>
            <a:endParaRPr lang="en-US" b="1" dirty="0"/>
          </a:p>
        </p:txBody>
      </p:sp>
      <p:sp>
        <p:nvSpPr>
          <p:cNvPr id="3" name="Content Placeholder 2"/>
          <p:cNvSpPr>
            <a:spLocks noGrp="1"/>
          </p:cNvSpPr>
          <p:nvPr>
            <p:ph idx="1"/>
          </p:nvPr>
        </p:nvSpPr>
        <p:spPr>
          <a:xfrm>
            <a:off x="838199" y="1825624"/>
            <a:ext cx="10615863" cy="4863933"/>
          </a:xfrm>
        </p:spPr>
        <p:txBody>
          <a:bodyPr>
            <a:normAutofit/>
          </a:bodyPr>
          <a:lstStyle/>
          <a:p>
            <a:r>
              <a:rPr lang="en-US" dirty="0"/>
              <a:t>Gherkin is a simple and easy-to-understand syntax used in Cucumber that enables you to write test cases in a natural language that can be easily understood by all stakeholders. The syntax is based on three main elements: feature, scenario, and steps.</a:t>
            </a:r>
          </a:p>
          <a:p>
            <a:r>
              <a:rPr lang="en-US" dirty="0"/>
              <a:t>The feature element is used to define the functionality of the system that you want to test. It contains a brief description of the feature and an optional list of tags that can be used for filtering and grouping.</a:t>
            </a:r>
          </a:p>
          <a:p>
            <a:r>
              <a:rPr lang="en-US" dirty="0"/>
              <a:t>The scenario element is used to define a specific test scenario for the feature. It contains a brief description of the scenario and an optional list of tags.</a:t>
            </a:r>
          </a:p>
        </p:txBody>
      </p:sp>
    </p:spTree>
    <p:extLst>
      <p:ext uri="{BB962C8B-B14F-4D97-AF65-F5344CB8AC3E}">
        <p14:creationId xmlns:p14="http://schemas.microsoft.com/office/powerpoint/2010/main" val="3850199440"/>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3">
      <a:majorFont>
        <a:latin typeface="Segoe Print"/>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1286</Words>
  <Application>Microsoft Office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Candara</vt:lpstr>
      <vt:lpstr>Courier New</vt:lpstr>
      <vt:lpstr>Segoe Print</vt:lpstr>
      <vt:lpstr>Office Theme</vt:lpstr>
      <vt:lpstr>Cucumber  (Behaviour Driven Development)</vt:lpstr>
      <vt:lpstr>Topic of discussion</vt:lpstr>
      <vt:lpstr>Introduction to Behavior Driven Development (BDD)</vt:lpstr>
      <vt:lpstr>What is BDD?</vt:lpstr>
      <vt:lpstr>Why BDD?</vt:lpstr>
      <vt:lpstr>BDD vs TDD</vt:lpstr>
      <vt:lpstr>What is Cucumber?</vt:lpstr>
      <vt:lpstr>How does Cucumber work?</vt:lpstr>
      <vt:lpstr>Cucumber Gherkin Syntax</vt:lpstr>
      <vt:lpstr>Cucumber Gherkin Syntax</vt:lpstr>
      <vt:lpstr>Installing and Setting Up Cucumber</vt:lpstr>
      <vt:lpstr>Installing and Setting Up Cucumber</vt:lpstr>
      <vt:lpstr>Installing and Setting Up Cucumber</vt:lpstr>
      <vt:lpstr>Installing and Setting Up Cucumber</vt:lpstr>
      <vt:lpstr>Summary of topics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Darkprime</cp:lastModifiedBy>
  <cp:revision>43</cp:revision>
  <dcterms:created xsi:type="dcterms:W3CDTF">2023-05-07T13:58:56Z</dcterms:created>
  <dcterms:modified xsi:type="dcterms:W3CDTF">2023-06-15T07:47:06Z</dcterms:modified>
</cp:coreProperties>
</file>