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71" r:id="rId4"/>
    <p:sldId id="268" r:id="rId5"/>
    <p:sldId id="269" r:id="rId6"/>
    <p:sldId id="272" r:id="rId7"/>
    <p:sldId id="273" r:id="rId8"/>
    <p:sldId id="274" r:id="rId9"/>
    <p:sldId id="275" r:id="rId10"/>
    <p:sldId id="276" r:id="rId11"/>
    <p:sldId id="277" r:id="rId12"/>
    <p:sldId id="278" r:id="rId13"/>
    <p:sldId id="279" r:id="rId14"/>
    <p:sldId id="280" r:id="rId15"/>
    <p:sldId id="28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Xk7gC0iwzuqNyWNP9xtzw==" hashData="9tREUuEbM9YaiHPBERWH0qVJujhu26FXS4mo5uK38mMHOR7U4h0MAu5aOiJGQ7+AY3SaLxu3aAiFgl1CDTkEG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1CCAF-EB10-4F68-A668-823655A0BF95}"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BBCBA-0874-4E33-BA31-4173675426C5}" type="slidenum">
              <a:rPr lang="en-US" smtClean="0"/>
              <a:t>‹#›</a:t>
            </a:fld>
            <a:endParaRPr lang="en-US"/>
          </a:p>
        </p:txBody>
      </p:sp>
    </p:spTree>
    <p:extLst>
      <p:ext uri="{BB962C8B-B14F-4D97-AF65-F5344CB8AC3E}">
        <p14:creationId xmlns:p14="http://schemas.microsoft.com/office/powerpoint/2010/main" val="7293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1422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6301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69968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4473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39579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51853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9D583-5721-4961-A493-A7593FC2D61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6468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9D583-5721-4961-A493-A7593FC2D61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206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D583-5721-4961-A493-A7593FC2D61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03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25893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2623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D583-5721-4961-A493-A7593FC2D61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5037-B69D-4E31-A599-19E9F4D15BF5}" type="slidenum">
              <a:rPr lang="en-US" smtClean="0"/>
              <a:t>‹#›</a:t>
            </a:fld>
            <a:endParaRPr lang="en-US"/>
          </a:p>
        </p:txBody>
      </p:sp>
    </p:spTree>
    <p:extLst>
      <p:ext uri="{BB962C8B-B14F-4D97-AF65-F5344CB8AC3E}">
        <p14:creationId xmlns:p14="http://schemas.microsoft.com/office/powerpoint/2010/main" val="26599237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87301" cy="2387600"/>
          </a:xfrm>
        </p:spPr>
        <p:txBody>
          <a:bodyPr>
            <a:normAutofit/>
          </a:bodyPr>
          <a:lstStyle/>
          <a:p>
            <a:r>
              <a:rPr lang="en-US" sz="4400" b="1" dirty="0">
                <a:solidFill>
                  <a:schemeClr val="accent2">
                    <a:lumMod val="50000"/>
                  </a:schemeClr>
                </a:solidFill>
                <a:effectLst>
                  <a:outerShdw blurRad="38100" dist="38100" dir="2700000" algn="tl">
                    <a:srgbClr val="000000">
                      <a:alpha val="43137"/>
                    </a:srgbClr>
                  </a:outerShdw>
                </a:effectLst>
              </a:rPr>
              <a:t>Cucumber </a:t>
            </a:r>
            <a:br>
              <a:rPr lang="en-US" sz="4400" b="1" dirty="0">
                <a:solidFill>
                  <a:schemeClr val="accent2">
                    <a:lumMod val="50000"/>
                  </a:schemeClr>
                </a:solidFill>
                <a:effectLst>
                  <a:outerShdw blurRad="38100" dist="38100" dir="2700000" algn="tl">
                    <a:srgbClr val="000000">
                      <a:alpha val="43137"/>
                    </a:srgbClr>
                  </a:outerShdw>
                </a:effectLst>
              </a:rPr>
            </a:br>
            <a:r>
              <a:rPr lang="en-US" sz="4400" b="1" dirty="0">
                <a:solidFill>
                  <a:schemeClr val="accent2">
                    <a:lumMod val="50000"/>
                  </a:schemeClr>
                </a:solidFill>
                <a:effectLst>
                  <a:outerShdw blurRad="38100" dist="38100" dir="2700000" algn="tl">
                    <a:srgbClr val="000000">
                      <a:alpha val="43137"/>
                    </a:srgbClr>
                  </a:outerShdw>
                </a:effectLst>
              </a:rPr>
              <a:t>(</a:t>
            </a:r>
            <a:r>
              <a:rPr lang="en-US" sz="4400" b="1" dirty="0" err="1">
                <a:solidFill>
                  <a:schemeClr val="accent2">
                    <a:lumMod val="50000"/>
                  </a:schemeClr>
                </a:solidFill>
                <a:effectLst>
                  <a:outerShdw blurRad="38100" dist="38100" dir="2700000" algn="tl">
                    <a:srgbClr val="000000">
                      <a:alpha val="43137"/>
                    </a:srgbClr>
                  </a:outerShdw>
                </a:effectLst>
              </a:rPr>
              <a:t>Behaviour</a:t>
            </a:r>
            <a:r>
              <a:rPr lang="en-US" sz="4400" b="1" dirty="0">
                <a:solidFill>
                  <a:schemeClr val="accent2">
                    <a:lumMod val="50000"/>
                  </a:schemeClr>
                </a:solidFill>
                <a:effectLst>
                  <a:outerShdw blurRad="38100" dist="38100" dir="2700000" algn="tl">
                    <a:srgbClr val="000000">
                      <a:alpha val="43137"/>
                    </a:srgbClr>
                  </a:outerShdw>
                </a:effectLst>
              </a:rPr>
              <a:t> Driven Development)</a:t>
            </a:r>
          </a:p>
        </p:txBody>
      </p:sp>
      <p:sp>
        <p:nvSpPr>
          <p:cNvPr id="3" name="Subtitle 2"/>
          <p:cNvSpPr>
            <a:spLocks noGrp="1"/>
          </p:cNvSpPr>
          <p:nvPr>
            <p:ph type="subTitle" idx="1"/>
          </p:nvPr>
        </p:nvSpPr>
        <p:spPr>
          <a:xfrm>
            <a:off x="1639503" y="4410561"/>
            <a:ext cx="9487300" cy="1655762"/>
          </a:xfrm>
        </p:spPr>
        <p:txBody>
          <a:bodyPr/>
          <a:lstStyle/>
          <a:p>
            <a:r>
              <a:rPr lang="en-US" b="1" dirty="0">
                <a:solidFill>
                  <a:schemeClr val="accent2">
                    <a:lumMod val="50000"/>
                  </a:schemeClr>
                </a:solidFill>
                <a:effectLst>
                  <a:outerShdw blurRad="38100" dist="38100" dir="2700000" algn="tl">
                    <a:srgbClr val="000000">
                      <a:alpha val="43137"/>
                    </a:srgbClr>
                  </a:outerShdw>
                </a:effectLst>
              </a:rPr>
              <a:t>Session2                                   </a:t>
            </a:r>
            <a:br>
              <a:rPr lang="en-US" b="1" dirty="0">
                <a:solidFill>
                  <a:schemeClr val="accent2">
                    <a:lumMod val="50000"/>
                  </a:schemeClr>
                </a:solidFill>
                <a:effectLst>
                  <a:outerShdw blurRad="38100" dist="38100" dir="2700000" algn="tl">
                    <a:srgbClr val="000000">
                      <a:alpha val="43137"/>
                    </a:srgbClr>
                  </a:outerShdw>
                </a:effectLst>
              </a:rPr>
            </a:br>
            <a:br>
              <a:rPr lang="en-US" b="1" dirty="0">
                <a:solidFill>
                  <a:schemeClr val="accent2">
                    <a:lumMod val="50000"/>
                  </a:schemeClr>
                </a:solidFill>
                <a:effectLst>
                  <a:outerShdw blurRad="38100" dist="38100" dir="2700000" algn="tl">
                    <a:srgbClr val="000000">
                      <a:alpha val="43137"/>
                    </a:srgbClr>
                  </a:outerShdw>
                </a:effectLst>
              </a:rPr>
            </a:br>
            <a:r>
              <a:rPr lang="en-US" b="1" dirty="0" err="1">
                <a:solidFill>
                  <a:schemeClr val="accent2">
                    <a:lumMod val="50000"/>
                  </a:schemeClr>
                </a:solidFill>
                <a:effectLst>
                  <a:outerShdw blurRad="38100" dist="38100" dir="2700000" algn="tl">
                    <a:srgbClr val="000000">
                      <a:alpha val="43137"/>
                    </a:srgbClr>
                  </a:outerShdw>
                </a:effectLst>
              </a:rPr>
              <a:t>Anshul</a:t>
            </a:r>
            <a:r>
              <a:rPr lang="en-US" b="1" dirty="0">
                <a:solidFill>
                  <a:schemeClr val="accent2">
                    <a:lumMod val="50000"/>
                  </a:schemeClr>
                </a:solidFill>
                <a:effectLst>
                  <a:outerShdw blurRad="38100" dist="38100" dir="2700000" algn="tl">
                    <a:srgbClr val="000000">
                      <a:alpha val="43137"/>
                    </a:srgbClr>
                  </a:outerShdw>
                </a:effectLst>
              </a:rPr>
              <a:t> </a:t>
            </a:r>
            <a:r>
              <a:rPr lang="en-US" b="1" dirty="0" err="1">
                <a:solidFill>
                  <a:schemeClr val="accent2">
                    <a:lumMod val="50000"/>
                  </a:schemeClr>
                </a:solidFill>
                <a:effectLst>
                  <a:outerShdw blurRad="38100" dist="38100" dir="2700000" algn="tl">
                    <a:srgbClr val="000000">
                      <a:alpha val="43137"/>
                    </a:srgbClr>
                  </a:outerShdw>
                </a:effectLst>
              </a:rPr>
              <a:t>Sonpure</a:t>
            </a:r>
            <a:endParaRPr lang="en-US"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04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accent2">
                    <a:lumMod val="50000"/>
                  </a:schemeClr>
                </a:solidFill>
              </a:rPr>
              <a:t>Cucumber step definitions</a:t>
            </a:r>
          </a:p>
        </p:txBody>
      </p:sp>
      <p:sp>
        <p:nvSpPr>
          <p:cNvPr id="6" name="Content Placeholder 5"/>
          <p:cNvSpPr>
            <a:spLocks noGrp="1"/>
          </p:cNvSpPr>
          <p:nvPr>
            <p:ph idx="1"/>
          </p:nvPr>
        </p:nvSpPr>
        <p:spPr>
          <a:xfrm>
            <a:off x="838199" y="1825625"/>
            <a:ext cx="10981623" cy="4931310"/>
          </a:xfrm>
        </p:spPr>
        <p:txBody>
          <a:bodyPr>
            <a:normAutofit/>
          </a:bodyPr>
          <a:lstStyle/>
          <a:p>
            <a:r>
              <a:rPr lang="en-US" sz="2000" dirty="0"/>
              <a:t>Cucumber step definitions support the use of parameters to make the code more reusable. Parameters are defined in the regular expression using capture groups. The captured values are passed as arguments to the method.</a:t>
            </a:r>
          </a:p>
          <a:p>
            <a:r>
              <a:rPr lang="en-US" sz="2000" dirty="0"/>
              <a:t>Here is an example of a step definition with parameters:</a:t>
            </a:r>
          </a:p>
          <a:p>
            <a:pPr marL="0" indent="0">
              <a:buNone/>
            </a:pPr>
            <a:r>
              <a:rPr lang="en-US" sz="2000" dirty="0"/>
              <a:t>@When("^the user enters username \"([^\"]*)\" and password \"([^\"]*)\"$")</a:t>
            </a:r>
          </a:p>
          <a:p>
            <a:pPr marL="0" indent="0">
              <a:buNone/>
            </a:pPr>
            <a:r>
              <a:rPr lang="en-US" sz="2000" dirty="0"/>
              <a:t>public void </a:t>
            </a:r>
            <a:r>
              <a:rPr lang="en-US" sz="2000" dirty="0" err="1"/>
              <a:t>the_user_enters_username_and_password</a:t>
            </a:r>
            <a:r>
              <a:rPr lang="en-US" sz="2000" dirty="0"/>
              <a:t>(String username, String password) {</a:t>
            </a:r>
          </a:p>
          <a:p>
            <a:pPr marL="0" indent="0">
              <a:buNone/>
            </a:pPr>
            <a:r>
              <a:rPr lang="en-US" sz="2000" dirty="0"/>
              <a:t>   // Code to enter username and password</a:t>
            </a:r>
          </a:p>
          <a:p>
            <a:pPr marL="0" indent="0">
              <a:buNone/>
            </a:pPr>
            <a:r>
              <a:rPr lang="en-US" sz="2000" dirty="0"/>
              <a:t>}</a:t>
            </a:r>
          </a:p>
          <a:p>
            <a:pPr marL="0" indent="0">
              <a:buNone/>
            </a:pPr>
            <a:r>
              <a:rPr lang="en-US" sz="2000" dirty="0"/>
              <a:t>In this example, the regular expression ^the user enters username \"([^\"]*)\" and password \"([^\"]*)\"$ contains two capture groups that capture the username and password values. These values are passed as arguments to the method.</a:t>
            </a:r>
          </a:p>
          <a:p>
            <a:pPr marL="0" indent="0">
              <a:buNone/>
            </a:pPr>
            <a:r>
              <a:rPr lang="en-US" sz="2000" dirty="0"/>
              <a:t>Cucumber step definitions can also be tagged using Cucumber tags. Tags are used to organize and filter the scenarios and steps in a feature file. They are defined using the @ symbol followed by a tag name.</a:t>
            </a:r>
          </a:p>
        </p:txBody>
      </p:sp>
    </p:spTree>
    <p:extLst>
      <p:ext uri="{BB962C8B-B14F-4D97-AF65-F5344CB8AC3E}">
        <p14:creationId xmlns:p14="http://schemas.microsoft.com/office/powerpoint/2010/main" val="258182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199" y="239996"/>
            <a:ext cx="10515600" cy="1325563"/>
          </a:xfrm>
        </p:spPr>
        <p:txBody>
          <a:bodyPr/>
          <a:lstStyle/>
          <a:p>
            <a:r>
              <a:rPr lang="en-US" b="1" dirty="0">
                <a:solidFill>
                  <a:schemeClr val="accent2">
                    <a:lumMod val="50000"/>
                  </a:schemeClr>
                </a:solidFill>
              </a:rPr>
              <a:t>Cucumber step definitions</a:t>
            </a:r>
          </a:p>
        </p:txBody>
      </p:sp>
      <p:sp>
        <p:nvSpPr>
          <p:cNvPr id="6" name="Content Placeholder 5"/>
          <p:cNvSpPr>
            <a:spLocks noGrp="1"/>
          </p:cNvSpPr>
          <p:nvPr>
            <p:ph idx="1"/>
          </p:nvPr>
        </p:nvSpPr>
        <p:spPr>
          <a:xfrm>
            <a:off x="838199" y="1565559"/>
            <a:ext cx="10981623" cy="4931310"/>
          </a:xfrm>
        </p:spPr>
        <p:txBody>
          <a:bodyPr>
            <a:normAutofit/>
          </a:bodyPr>
          <a:lstStyle/>
          <a:p>
            <a:r>
              <a:rPr lang="en-US" sz="2000" dirty="0"/>
              <a:t>Cucumber step definitions support the use of parameters to make the code more reusable. Parameters are defined in the regular expression using capture groups. The captured values are passed as arguments to the method.</a:t>
            </a:r>
          </a:p>
          <a:p>
            <a:r>
              <a:rPr lang="en-US" sz="2000" dirty="0"/>
              <a:t>Here is an example of a step definition with parameters:</a:t>
            </a:r>
          </a:p>
          <a:p>
            <a:pPr marL="0" indent="0">
              <a:buNone/>
            </a:pPr>
            <a:r>
              <a:rPr lang="en-US" sz="2000" dirty="0"/>
              <a:t>@When("^the user enters username \"([^\"]*)\" and password \"([^\"]*)\"$")</a:t>
            </a:r>
          </a:p>
          <a:p>
            <a:pPr marL="0" indent="0">
              <a:buNone/>
            </a:pPr>
            <a:r>
              <a:rPr lang="en-US" sz="2000" dirty="0"/>
              <a:t>public void </a:t>
            </a:r>
            <a:r>
              <a:rPr lang="en-US" sz="2000" dirty="0" err="1"/>
              <a:t>the_user_enters_username_and_password</a:t>
            </a:r>
            <a:r>
              <a:rPr lang="en-US" sz="2000" dirty="0"/>
              <a:t>(String username, String password) {</a:t>
            </a:r>
          </a:p>
          <a:p>
            <a:pPr marL="0" indent="0">
              <a:buNone/>
            </a:pPr>
            <a:r>
              <a:rPr lang="en-US" sz="2000" dirty="0"/>
              <a:t>   // Code to enter username and password</a:t>
            </a:r>
          </a:p>
          <a:p>
            <a:pPr marL="0" indent="0">
              <a:buNone/>
            </a:pPr>
            <a:r>
              <a:rPr lang="en-US" sz="2000" dirty="0"/>
              <a:t>}</a:t>
            </a:r>
          </a:p>
          <a:p>
            <a:pPr marL="0" indent="0">
              <a:buNone/>
            </a:pPr>
            <a:r>
              <a:rPr lang="en-US" sz="2000" dirty="0"/>
              <a:t>In this example, the regular expression ^the user enters username \"([^\"]*)\" and password \"([^\"]*)\"$ contains two capture groups that capture the username and password values. These values are passed as arguments to the method.</a:t>
            </a:r>
          </a:p>
          <a:p>
            <a:pPr marL="0" indent="0">
              <a:buNone/>
            </a:pPr>
            <a:r>
              <a:rPr lang="en-US" sz="2000" dirty="0"/>
              <a:t>Cucumber step definitions can also be tagged using Cucumber tags. Tags are used to organize and filter the scenarios and steps in a feature file. They are defined using the @ symbol followed by a tag name.</a:t>
            </a:r>
          </a:p>
        </p:txBody>
      </p:sp>
    </p:spTree>
    <p:extLst>
      <p:ext uri="{BB962C8B-B14F-4D97-AF65-F5344CB8AC3E}">
        <p14:creationId xmlns:p14="http://schemas.microsoft.com/office/powerpoint/2010/main" val="383355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199" y="239996"/>
            <a:ext cx="10515600" cy="1325563"/>
          </a:xfrm>
        </p:spPr>
        <p:txBody>
          <a:bodyPr/>
          <a:lstStyle/>
          <a:p>
            <a:r>
              <a:rPr lang="en-US" b="1" dirty="0">
                <a:solidFill>
                  <a:schemeClr val="accent2">
                    <a:lumMod val="50000"/>
                  </a:schemeClr>
                </a:solidFill>
              </a:rPr>
              <a:t>Cucumber options</a:t>
            </a:r>
          </a:p>
        </p:txBody>
      </p:sp>
      <p:sp>
        <p:nvSpPr>
          <p:cNvPr id="6" name="Content Placeholder 5"/>
          <p:cNvSpPr>
            <a:spLocks noGrp="1"/>
          </p:cNvSpPr>
          <p:nvPr>
            <p:ph idx="1"/>
          </p:nvPr>
        </p:nvSpPr>
        <p:spPr>
          <a:xfrm>
            <a:off x="154112" y="1565559"/>
            <a:ext cx="11856377" cy="5153740"/>
          </a:xfrm>
        </p:spPr>
        <p:txBody>
          <a:bodyPr>
            <a:normAutofit fontScale="92500" lnSpcReduction="10000"/>
          </a:bodyPr>
          <a:lstStyle/>
          <a:p>
            <a:r>
              <a:rPr lang="en-US" sz="2000" dirty="0"/>
              <a:t>Cucumber options are used to configure and customize the behavior of Cucumber during test execution. They are typically specified in the test runner class to define various settings such as feature files, glue code, output formats, tags, and more. Here's an explanation of Cucumber options along with an example:</a:t>
            </a:r>
          </a:p>
          <a:p>
            <a:r>
              <a:rPr lang="en-US" sz="2000" dirty="0"/>
              <a:t>Features:</a:t>
            </a:r>
          </a:p>
          <a:p>
            <a:pPr marL="0" indent="0">
              <a:buNone/>
            </a:pPr>
            <a:r>
              <a:rPr lang="en-US" sz="2000" dirty="0"/>
              <a:t>The features option is used to specify the location of feature files.</a:t>
            </a:r>
          </a:p>
          <a:p>
            <a:pPr marL="0" indent="0">
              <a:buNone/>
            </a:pPr>
            <a:r>
              <a:rPr lang="en-US" sz="2000" dirty="0"/>
              <a:t>Example: @CucumberOptions(features = "</a:t>
            </a:r>
            <a:r>
              <a:rPr lang="en-US" sz="2000" dirty="0" err="1"/>
              <a:t>src</a:t>
            </a:r>
            <a:r>
              <a:rPr lang="en-US" sz="2000" dirty="0"/>
              <a:t>/test/resources/features")</a:t>
            </a:r>
          </a:p>
          <a:p>
            <a:r>
              <a:rPr lang="en-US" sz="2000" dirty="0"/>
              <a:t>Glue Code:</a:t>
            </a:r>
          </a:p>
          <a:p>
            <a:pPr marL="0" indent="0">
              <a:buNone/>
            </a:pPr>
            <a:r>
              <a:rPr lang="en-US" sz="2000" dirty="0"/>
              <a:t>The glue option is used to specify the package or class where step definitions are located.</a:t>
            </a:r>
          </a:p>
          <a:p>
            <a:pPr marL="0" indent="0">
              <a:buNone/>
            </a:pPr>
            <a:r>
              <a:rPr lang="en-US" sz="2000" dirty="0"/>
              <a:t>Example: @CucumberOptions(glue = "</a:t>
            </a:r>
            <a:r>
              <a:rPr lang="en-US" sz="2000" dirty="0" err="1"/>
              <a:t>com.example.steps</a:t>
            </a:r>
            <a:r>
              <a:rPr lang="en-US" sz="2000" dirty="0"/>
              <a:t>")</a:t>
            </a:r>
          </a:p>
          <a:p>
            <a:r>
              <a:rPr lang="en-US" sz="2000" dirty="0"/>
              <a:t>Tags:</a:t>
            </a:r>
          </a:p>
          <a:p>
            <a:pPr marL="0" indent="0">
              <a:buNone/>
            </a:pPr>
            <a:r>
              <a:rPr lang="en-US" sz="2000" dirty="0"/>
              <a:t>The tags option allows you to selectively run scenarios or features based on tags assigned to them.</a:t>
            </a:r>
          </a:p>
          <a:p>
            <a:pPr marL="0" indent="0">
              <a:buNone/>
            </a:pPr>
            <a:r>
              <a:rPr lang="en-US" sz="2000" dirty="0"/>
              <a:t>Example: @CucumberOptions(tags = "@smoke")</a:t>
            </a:r>
          </a:p>
          <a:p>
            <a:r>
              <a:rPr lang="en-US" sz="2000" dirty="0"/>
              <a:t>Plugins:</a:t>
            </a:r>
          </a:p>
          <a:p>
            <a:pPr marL="0" indent="0">
              <a:buNone/>
            </a:pPr>
            <a:r>
              <a:rPr lang="en-US" sz="2000" dirty="0"/>
              <a:t>The plugin option is used to specify the output format and destination for the generated reports.</a:t>
            </a:r>
          </a:p>
          <a:p>
            <a:pPr marL="0" indent="0">
              <a:buNone/>
            </a:pPr>
            <a:r>
              <a:rPr lang="en-US" sz="2000" dirty="0"/>
              <a:t>Example: @CucumberOptions(plugin = {"pretty", "</a:t>
            </a:r>
            <a:r>
              <a:rPr lang="en-US" sz="2000" dirty="0" err="1"/>
              <a:t>html:target</a:t>
            </a:r>
            <a:r>
              <a:rPr lang="en-US" sz="2000" dirty="0"/>
              <a:t>/cucumber-reports"})</a:t>
            </a:r>
          </a:p>
        </p:txBody>
      </p:sp>
    </p:spTree>
    <p:extLst>
      <p:ext uri="{BB962C8B-B14F-4D97-AF65-F5344CB8AC3E}">
        <p14:creationId xmlns:p14="http://schemas.microsoft.com/office/powerpoint/2010/main" val="120789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199" y="239996"/>
            <a:ext cx="10515600" cy="1325563"/>
          </a:xfrm>
        </p:spPr>
        <p:txBody>
          <a:bodyPr/>
          <a:lstStyle/>
          <a:p>
            <a:r>
              <a:rPr lang="en-US" b="1" dirty="0">
                <a:solidFill>
                  <a:schemeClr val="accent2">
                    <a:lumMod val="50000"/>
                  </a:schemeClr>
                </a:solidFill>
              </a:rPr>
              <a:t>Cucumber options</a:t>
            </a:r>
          </a:p>
        </p:txBody>
      </p:sp>
      <p:sp>
        <p:nvSpPr>
          <p:cNvPr id="6" name="Content Placeholder 5"/>
          <p:cNvSpPr>
            <a:spLocks noGrp="1"/>
          </p:cNvSpPr>
          <p:nvPr>
            <p:ph idx="1"/>
          </p:nvPr>
        </p:nvSpPr>
        <p:spPr>
          <a:xfrm>
            <a:off x="154112" y="1565559"/>
            <a:ext cx="11856377" cy="5153740"/>
          </a:xfrm>
        </p:spPr>
        <p:txBody>
          <a:bodyPr>
            <a:normAutofit/>
          </a:bodyPr>
          <a:lstStyle/>
          <a:p>
            <a:r>
              <a:rPr lang="en-US" sz="2000" dirty="0"/>
              <a:t>Dry Run:</a:t>
            </a:r>
          </a:p>
          <a:p>
            <a:pPr marL="0" indent="0">
              <a:buNone/>
            </a:pPr>
            <a:r>
              <a:rPr lang="en-US" sz="2000" dirty="0"/>
              <a:t>The </a:t>
            </a:r>
            <a:r>
              <a:rPr lang="en-US" sz="2000" dirty="0" err="1"/>
              <a:t>dryRun</a:t>
            </a:r>
            <a:r>
              <a:rPr lang="en-US" sz="2000" dirty="0"/>
              <a:t> option is used to quickly check if all the step definitions have been implemented without executing the actual test scenarios.</a:t>
            </a:r>
          </a:p>
          <a:p>
            <a:pPr marL="0" indent="0">
              <a:buNone/>
            </a:pPr>
            <a:r>
              <a:rPr lang="en-US" sz="2000" dirty="0"/>
              <a:t>Example: @CucumberOptions(dryRun = true)</a:t>
            </a:r>
          </a:p>
          <a:p>
            <a:r>
              <a:rPr lang="en-US" sz="2000" dirty="0"/>
              <a:t>Strict:</a:t>
            </a:r>
          </a:p>
          <a:p>
            <a:pPr marL="0" indent="0">
              <a:buNone/>
            </a:pPr>
            <a:r>
              <a:rPr lang="en-US" sz="2000" dirty="0"/>
              <a:t>The strict option ensures that any undefined or pending steps result in a failure.</a:t>
            </a:r>
          </a:p>
          <a:p>
            <a:pPr marL="0" indent="0">
              <a:buNone/>
            </a:pPr>
            <a:r>
              <a:rPr lang="en-US" sz="2000" dirty="0"/>
              <a:t>Example: @CucumberOptions(strict = true)</a:t>
            </a:r>
          </a:p>
          <a:p>
            <a:r>
              <a:rPr lang="en-US" sz="2000" dirty="0"/>
              <a:t>Formatting:</a:t>
            </a:r>
          </a:p>
          <a:p>
            <a:pPr marL="0" indent="0">
              <a:buNone/>
            </a:pPr>
            <a:r>
              <a:rPr lang="en-US" sz="2000" dirty="0"/>
              <a:t>Cucumber provides various formatting options to control the output format and verbosity of the test execution results.</a:t>
            </a:r>
          </a:p>
          <a:p>
            <a:pPr marL="0" indent="0">
              <a:buNone/>
            </a:pPr>
            <a:r>
              <a:rPr lang="en-US" sz="2000" dirty="0"/>
              <a:t>Example: @CucumberOptions(format = {"pretty", "</a:t>
            </a:r>
            <a:r>
              <a:rPr lang="en-US" sz="2000" dirty="0" err="1"/>
              <a:t>json:target</a:t>
            </a:r>
            <a:r>
              <a:rPr lang="en-US" sz="2000" dirty="0"/>
              <a:t>/cucumber-</a:t>
            </a:r>
            <a:r>
              <a:rPr lang="en-US" sz="2000" dirty="0" err="1"/>
              <a:t>report.json</a:t>
            </a:r>
            <a:r>
              <a:rPr lang="en-US" sz="2000" dirty="0"/>
              <a:t>"})</a:t>
            </a:r>
          </a:p>
        </p:txBody>
      </p:sp>
    </p:spTree>
    <p:extLst>
      <p:ext uri="{BB962C8B-B14F-4D97-AF65-F5344CB8AC3E}">
        <p14:creationId xmlns:p14="http://schemas.microsoft.com/office/powerpoint/2010/main" val="330322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199" y="239996"/>
            <a:ext cx="10515600" cy="1325563"/>
          </a:xfrm>
        </p:spPr>
        <p:txBody>
          <a:bodyPr/>
          <a:lstStyle/>
          <a:p>
            <a:r>
              <a:rPr lang="en-US" b="1" dirty="0">
                <a:solidFill>
                  <a:schemeClr val="accent2">
                    <a:lumMod val="50000"/>
                  </a:schemeClr>
                </a:solidFill>
              </a:rPr>
              <a:t>Cucumber options</a:t>
            </a:r>
          </a:p>
        </p:txBody>
      </p:sp>
      <p:sp>
        <p:nvSpPr>
          <p:cNvPr id="6" name="Content Placeholder 5"/>
          <p:cNvSpPr>
            <a:spLocks noGrp="1"/>
          </p:cNvSpPr>
          <p:nvPr>
            <p:ph idx="1"/>
          </p:nvPr>
        </p:nvSpPr>
        <p:spPr>
          <a:xfrm>
            <a:off x="154112" y="1565559"/>
            <a:ext cx="11856377" cy="5153740"/>
          </a:xfrm>
        </p:spPr>
        <p:txBody>
          <a:bodyPr>
            <a:normAutofit/>
          </a:bodyPr>
          <a:lstStyle/>
          <a:p>
            <a:r>
              <a:rPr lang="en-US" sz="2000" dirty="0"/>
              <a:t>Here's an example that showcases the usage of multiple options:</a:t>
            </a:r>
          </a:p>
        </p:txBody>
      </p:sp>
      <p:pic>
        <p:nvPicPr>
          <p:cNvPr id="3" name="Picture 2">
            <a:extLst>
              <a:ext uri="{FF2B5EF4-FFF2-40B4-BE49-F238E27FC236}">
                <a16:creationId xmlns:a16="http://schemas.microsoft.com/office/drawing/2014/main" id="{A6558C4A-203F-4388-B380-EA00645FE2BD}"/>
              </a:ext>
            </a:extLst>
          </p:cNvPr>
          <p:cNvPicPr>
            <a:picLocks noChangeAspect="1"/>
          </p:cNvPicPr>
          <p:nvPr/>
        </p:nvPicPr>
        <p:blipFill>
          <a:blip r:embed="rId2"/>
          <a:stretch>
            <a:fillRect/>
          </a:stretch>
        </p:blipFill>
        <p:spPr>
          <a:xfrm>
            <a:off x="334122" y="2066547"/>
            <a:ext cx="7166013" cy="4569748"/>
          </a:xfrm>
          <a:prstGeom prst="rect">
            <a:avLst/>
          </a:prstGeom>
        </p:spPr>
      </p:pic>
    </p:spTree>
    <p:extLst>
      <p:ext uri="{BB962C8B-B14F-4D97-AF65-F5344CB8AC3E}">
        <p14:creationId xmlns:p14="http://schemas.microsoft.com/office/powerpoint/2010/main" val="69828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199" y="239996"/>
            <a:ext cx="10515600" cy="1325563"/>
          </a:xfrm>
        </p:spPr>
        <p:txBody>
          <a:bodyPr/>
          <a:lstStyle/>
          <a:p>
            <a:r>
              <a:rPr lang="en-US" b="1" dirty="0">
                <a:solidFill>
                  <a:schemeClr val="accent2">
                    <a:lumMod val="50000"/>
                  </a:schemeClr>
                </a:solidFill>
              </a:rPr>
              <a:t>Cucumber options</a:t>
            </a:r>
          </a:p>
        </p:txBody>
      </p:sp>
      <p:sp>
        <p:nvSpPr>
          <p:cNvPr id="6" name="Content Placeholder 5"/>
          <p:cNvSpPr>
            <a:spLocks noGrp="1"/>
          </p:cNvSpPr>
          <p:nvPr>
            <p:ph idx="1"/>
          </p:nvPr>
        </p:nvSpPr>
        <p:spPr>
          <a:xfrm>
            <a:off x="154112" y="1565559"/>
            <a:ext cx="11856377" cy="5153740"/>
          </a:xfrm>
        </p:spPr>
        <p:txBody>
          <a:bodyPr>
            <a:normAutofit/>
          </a:bodyPr>
          <a:lstStyle/>
          <a:p>
            <a:r>
              <a:rPr lang="en-US" sz="2000" dirty="0"/>
              <a:t>In this example, the Cucumber options are specified using the @CucumberOptions annotation. The features are located in the "</a:t>
            </a:r>
            <a:r>
              <a:rPr lang="en-US" sz="2000" dirty="0" err="1"/>
              <a:t>src</a:t>
            </a:r>
            <a:r>
              <a:rPr lang="en-US" sz="2000" dirty="0"/>
              <a:t>/test/resources/features" directory, the step definitions are in the "</a:t>
            </a:r>
            <a:r>
              <a:rPr lang="en-US" sz="2000" dirty="0" err="1"/>
              <a:t>com.example.steps</a:t>
            </a:r>
            <a:r>
              <a:rPr lang="en-US" sz="2000" dirty="0"/>
              <a:t>" package, and only scenarios with the "@smoke" tag will be executed. The generated reports will be in HTML format and saved in the "target/cucumber-reports" directory. The test execution will perform a dry run without executing the actual steps, and any undefined or pending steps will result in failures.</a:t>
            </a:r>
          </a:p>
          <a:p>
            <a:r>
              <a:rPr lang="en-US" sz="2000" dirty="0"/>
              <a:t>Remember to customize the options according to your specific project structure and requirements.</a:t>
            </a:r>
          </a:p>
        </p:txBody>
      </p:sp>
    </p:spTree>
    <p:extLst>
      <p:ext uri="{BB962C8B-B14F-4D97-AF65-F5344CB8AC3E}">
        <p14:creationId xmlns:p14="http://schemas.microsoft.com/office/powerpoint/2010/main" val="192936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Summary of topics covered</a:t>
            </a:r>
          </a:p>
        </p:txBody>
      </p:sp>
      <p:sp>
        <p:nvSpPr>
          <p:cNvPr id="3" name="Content Placeholder 2"/>
          <p:cNvSpPr>
            <a:spLocks noGrp="1"/>
          </p:cNvSpPr>
          <p:nvPr>
            <p:ph idx="1"/>
          </p:nvPr>
        </p:nvSpPr>
        <p:spPr>
          <a:xfrm>
            <a:off x="443563" y="1565743"/>
            <a:ext cx="11058625" cy="4921684"/>
          </a:xfrm>
        </p:spPr>
        <p:txBody>
          <a:bodyPr>
            <a:normAutofit lnSpcReduction="10000"/>
          </a:bodyPr>
          <a:lstStyle/>
          <a:p>
            <a:r>
              <a:rPr lang="en-US" sz="2000" dirty="0"/>
              <a:t>Cucumber Features are high-level descriptions of software behavior, written in Gherkin syntax in a feature file.</a:t>
            </a:r>
          </a:p>
          <a:p>
            <a:r>
              <a:rPr lang="en-US" sz="2000" dirty="0"/>
              <a:t>Anatomy of a Feature File includes Feature, Description, Scenario, Steps, and Tags.</a:t>
            </a:r>
          </a:p>
          <a:p>
            <a:r>
              <a:rPr lang="en-US" sz="2000" dirty="0"/>
              <a:t>Writing Feature Files involves defining the feature, writing scenarios with steps in Gherkin syntax, and adding tags to scenarios for organization and filtering.</a:t>
            </a:r>
          </a:p>
          <a:p>
            <a:r>
              <a:rPr lang="en-US" sz="2000" dirty="0"/>
              <a:t>Cucumber Tags are used to organize and filter scenarios in feature files. They can be used to mark scenarios as belonging to a certain category or requiring certain configurations to run.</a:t>
            </a:r>
          </a:p>
          <a:p>
            <a:r>
              <a:rPr lang="en-US" sz="2000" dirty="0"/>
              <a:t>Cucumber Step Definitions are Java methods that map Gherkin steps to automation code.</a:t>
            </a:r>
          </a:p>
          <a:p>
            <a:r>
              <a:rPr lang="en-US" sz="2000" dirty="0"/>
              <a:t>Anatomy of a Step Definition includes a pattern for the Gherkin step, the type of step (Given, When, Then), and the code to execute.</a:t>
            </a:r>
          </a:p>
          <a:p>
            <a:r>
              <a:rPr lang="en-US" sz="2000" dirty="0"/>
              <a:t>Writing Step Definitions involves defining the step pattern, type, and code to execute.</a:t>
            </a:r>
          </a:p>
          <a:p>
            <a:r>
              <a:rPr lang="en-US" sz="2000" dirty="0"/>
              <a:t>Cucumber options allow configuration of test execution behavior, including feature files, glue code, tags, plugins, and output formats. They provide flexibility and control over test execution and report generation. Utilize cucumber options to customize and streamline your Cucumber tests for efficient and meaningful results.</a:t>
            </a:r>
          </a:p>
        </p:txBody>
      </p:sp>
    </p:spTree>
    <p:extLst>
      <p:ext uri="{BB962C8B-B14F-4D97-AF65-F5344CB8AC3E}">
        <p14:creationId xmlns:p14="http://schemas.microsoft.com/office/powerpoint/2010/main" val="26198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Topic of discussion</a:t>
            </a:r>
          </a:p>
        </p:txBody>
      </p:sp>
      <p:sp>
        <p:nvSpPr>
          <p:cNvPr id="3" name="Content Placeholder 2"/>
          <p:cNvSpPr>
            <a:spLocks noGrp="1"/>
          </p:cNvSpPr>
          <p:nvPr>
            <p:ph idx="1"/>
          </p:nvPr>
        </p:nvSpPr>
        <p:spPr>
          <a:xfrm>
            <a:off x="838200" y="1825624"/>
            <a:ext cx="10915436" cy="4945045"/>
          </a:xfrm>
        </p:spPr>
        <p:txBody>
          <a:bodyPr>
            <a:normAutofit/>
          </a:bodyPr>
          <a:lstStyle/>
          <a:p>
            <a:r>
              <a:rPr lang="en-US" dirty="0"/>
              <a:t>What are Cucumber Features?</a:t>
            </a:r>
          </a:p>
          <a:p>
            <a:pPr lvl="1"/>
            <a:r>
              <a:rPr lang="en-US" dirty="0"/>
              <a:t>Anatomy of a Feature File</a:t>
            </a:r>
          </a:p>
          <a:p>
            <a:pPr lvl="1"/>
            <a:r>
              <a:rPr lang="en-US" dirty="0"/>
              <a:t>Writing Feature Files</a:t>
            </a:r>
          </a:p>
          <a:p>
            <a:pPr lvl="1"/>
            <a:r>
              <a:rPr lang="en-US" dirty="0"/>
              <a:t>Cucumber Tags</a:t>
            </a:r>
          </a:p>
          <a:p>
            <a:r>
              <a:rPr lang="en-US" dirty="0"/>
              <a:t>Cucumber Step Definitions</a:t>
            </a:r>
          </a:p>
          <a:p>
            <a:pPr lvl="1"/>
            <a:r>
              <a:rPr lang="en-US" dirty="0"/>
              <a:t>What are Step Definitions?</a:t>
            </a:r>
          </a:p>
          <a:p>
            <a:pPr lvl="1"/>
            <a:r>
              <a:rPr lang="en-US" dirty="0"/>
              <a:t>Anatomy of a Step Definition</a:t>
            </a:r>
          </a:p>
          <a:p>
            <a:pPr lvl="1"/>
            <a:r>
              <a:rPr lang="en-US" dirty="0"/>
              <a:t>Writing Step Definitions</a:t>
            </a:r>
          </a:p>
          <a:p>
            <a:pPr lvl="1"/>
            <a:r>
              <a:rPr lang="en-US" dirty="0"/>
              <a:t>Parameterizing Step Definitions</a:t>
            </a:r>
          </a:p>
          <a:p>
            <a:pPr marL="228600" lvl="1">
              <a:spcBef>
                <a:spcPts val="1000"/>
              </a:spcBef>
            </a:pPr>
            <a:r>
              <a:rPr lang="en-US" sz="2800" dirty="0"/>
              <a:t>Cucumber Options</a:t>
            </a:r>
          </a:p>
          <a:p>
            <a:pPr marL="685800" lvl="2">
              <a:spcBef>
                <a:spcPts val="1000"/>
              </a:spcBef>
            </a:pPr>
            <a:r>
              <a:rPr lang="en-US" sz="2400" dirty="0"/>
              <a:t>Different cucumber options</a:t>
            </a:r>
          </a:p>
          <a:p>
            <a:pPr marL="457200" lvl="1" indent="0">
              <a:buNone/>
            </a:pPr>
            <a:endParaRPr lang="en-US" sz="2800" dirty="0"/>
          </a:p>
        </p:txBody>
      </p:sp>
    </p:spTree>
    <p:extLst>
      <p:ext uri="{BB962C8B-B14F-4D97-AF65-F5344CB8AC3E}">
        <p14:creationId xmlns:p14="http://schemas.microsoft.com/office/powerpoint/2010/main" val="21670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What are Cucumber Features?</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a:t>In Cucumber, a feature is a high-level description of the functionality to be tested. It describes the behavior of a system from the user’s perspective in a plain, readable language that can be understood by stakeholders, developers, and testers alike.</a:t>
            </a:r>
          </a:p>
          <a:p>
            <a:endParaRPr lang="en-US" dirty="0"/>
          </a:p>
          <a:p>
            <a:r>
              <a:rPr lang="en-US" dirty="0"/>
              <a:t>Features are written in the form of feature files, which are plain text files with the extension .feature. Each feature file contains a single feature, which is made up of one or more</a:t>
            </a:r>
          </a:p>
        </p:txBody>
      </p:sp>
    </p:spTree>
    <p:extLst>
      <p:ext uri="{BB962C8B-B14F-4D97-AF65-F5344CB8AC3E}">
        <p14:creationId xmlns:p14="http://schemas.microsoft.com/office/powerpoint/2010/main" val="42847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Writing Cucumber Features</a:t>
            </a:r>
          </a:p>
        </p:txBody>
      </p:sp>
      <p:sp>
        <p:nvSpPr>
          <p:cNvPr id="3" name="Content Placeholder 2"/>
          <p:cNvSpPr>
            <a:spLocks noGrp="1"/>
          </p:cNvSpPr>
          <p:nvPr>
            <p:ph idx="1"/>
          </p:nvPr>
        </p:nvSpPr>
        <p:spPr>
          <a:xfrm>
            <a:off x="838199" y="1825625"/>
            <a:ext cx="11058625" cy="4921684"/>
          </a:xfrm>
        </p:spPr>
        <p:txBody>
          <a:bodyPr>
            <a:normAutofit fontScale="92500"/>
          </a:bodyPr>
          <a:lstStyle/>
          <a:p>
            <a:pPr marL="0" indent="0">
              <a:buNone/>
            </a:pPr>
            <a:r>
              <a:rPr lang="en-US" dirty="0"/>
              <a:t>To write a Cucumber feature, you need to follow these steps:</a:t>
            </a:r>
          </a:p>
          <a:p>
            <a:r>
              <a:rPr lang="en-US" dirty="0"/>
              <a:t>Identify the feature you want to test.</a:t>
            </a:r>
          </a:p>
          <a:p>
            <a:r>
              <a:rPr lang="en-US" dirty="0"/>
              <a:t>Write a feature description in a feature file using the Gherkin syntax.</a:t>
            </a:r>
          </a:p>
          <a:p>
            <a:r>
              <a:rPr lang="en-US" dirty="0"/>
              <a:t>Identify the scenarios that you want to test for the feature.</a:t>
            </a:r>
          </a:p>
          <a:p>
            <a:r>
              <a:rPr lang="en-US" dirty="0"/>
              <a:t>Write a scenario description in the feature file using the Gherkin syntax.</a:t>
            </a:r>
          </a:p>
          <a:p>
            <a:r>
              <a:rPr lang="en-US" dirty="0"/>
              <a:t>Write steps for the scenario, which will define the behavior of the system for the given scenario.</a:t>
            </a:r>
          </a:p>
          <a:p>
            <a:r>
              <a:rPr lang="en-US" dirty="0"/>
              <a:t>Create step definition methods in the corresponding step definition file that will execute the steps defined in the feature file.</a:t>
            </a:r>
          </a:p>
          <a:p>
            <a:r>
              <a:rPr lang="en-US" dirty="0"/>
              <a:t>Run the test to verify that the feature and scenarios are working as expected.</a:t>
            </a:r>
          </a:p>
          <a:p>
            <a:pPr marL="0" indent="0">
              <a:buNone/>
            </a:pPr>
            <a:endParaRPr lang="en-US" dirty="0"/>
          </a:p>
        </p:txBody>
      </p:sp>
    </p:spTree>
    <p:extLst>
      <p:ext uri="{BB962C8B-B14F-4D97-AF65-F5344CB8AC3E}">
        <p14:creationId xmlns:p14="http://schemas.microsoft.com/office/powerpoint/2010/main" val="375177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Writing Cucumber Features</a:t>
            </a:r>
          </a:p>
        </p:txBody>
      </p:sp>
      <p:pic>
        <p:nvPicPr>
          <p:cNvPr id="4" name="Content Placeholder 3"/>
          <p:cNvPicPr>
            <a:picLocks noGrp="1" noChangeAspect="1"/>
          </p:cNvPicPr>
          <p:nvPr>
            <p:ph idx="1"/>
          </p:nvPr>
        </p:nvPicPr>
        <p:blipFill>
          <a:blip r:embed="rId2"/>
          <a:stretch>
            <a:fillRect/>
          </a:stretch>
        </p:blipFill>
        <p:spPr>
          <a:xfrm>
            <a:off x="925722" y="1516401"/>
            <a:ext cx="7159500" cy="4024900"/>
          </a:xfrm>
          <a:prstGeom prst="rect">
            <a:avLst/>
          </a:prstGeom>
        </p:spPr>
      </p:pic>
      <p:sp>
        <p:nvSpPr>
          <p:cNvPr id="5" name="TextBox 4"/>
          <p:cNvSpPr txBox="1"/>
          <p:nvPr/>
        </p:nvSpPr>
        <p:spPr>
          <a:xfrm>
            <a:off x="577515" y="5688531"/>
            <a:ext cx="10855857" cy="923330"/>
          </a:xfrm>
          <a:prstGeom prst="rect">
            <a:avLst/>
          </a:prstGeom>
          <a:noFill/>
        </p:spPr>
        <p:txBody>
          <a:bodyPr wrap="none" rtlCol="0">
            <a:spAutoFit/>
          </a:bodyPr>
          <a:lstStyle/>
          <a:p>
            <a:r>
              <a:rPr lang="en-US" dirty="0"/>
              <a:t>In this example, the feature file describes a login functionality that has two scenarios – </a:t>
            </a:r>
            <a:br>
              <a:rPr lang="en-US" dirty="0"/>
            </a:br>
            <a:r>
              <a:rPr lang="en-US" dirty="0"/>
              <a:t>one for successful login and another for invalid login. </a:t>
            </a:r>
            <a:br>
              <a:rPr lang="en-US" dirty="0"/>
            </a:br>
            <a:r>
              <a:rPr lang="en-US" dirty="0"/>
              <a:t>The feature file also includes a background section that defines a common step for all scenarios in the feature.</a:t>
            </a:r>
          </a:p>
        </p:txBody>
      </p:sp>
    </p:spTree>
    <p:extLst>
      <p:ext uri="{BB962C8B-B14F-4D97-AF65-F5344CB8AC3E}">
        <p14:creationId xmlns:p14="http://schemas.microsoft.com/office/powerpoint/2010/main" val="426132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Anatomy of a Feature File</a:t>
            </a:r>
            <a:endParaRPr lang="en-US" dirty="0">
              <a:solidFill>
                <a:schemeClr val="accent2">
                  <a:lumMod val="50000"/>
                </a:schemeClr>
              </a:solidFill>
            </a:endParaRPr>
          </a:p>
        </p:txBody>
      </p:sp>
      <p:sp>
        <p:nvSpPr>
          <p:cNvPr id="3" name="Content Placeholder 2"/>
          <p:cNvSpPr>
            <a:spLocks noGrp="1"/>
          </p:cNvSpPr>
          <p:nvPr>
            <p:ph idx="1"/>
          </p:nvPr>
        </p:nvSpPr>
        <p:spPr>
          <a:xfrm>
            <a:off x="838200" y="1825624"/>
            <a:ext cx="11049000" cy="4912059"/>
          </a:xfrm>
        </p:spPr>
        <p:txBody>
          <a:bodyPr>
            <a:normAutofit fontScale="70000" lnSpcReduction="20000"/>
          </a:bodyPr>
          <a:lstStyle/>
          <a:p>
            <a:pPr marL="0" indent="0">
              <a:buNone/>
            </a:pPr>
            <a:r>
              <a:rPr lang="en-US" dirty="0"/>
              <a:t>A feature file consists of a number of different sections that describe different aspects of the feature. Here is a brief overview of each section:</a:t>
            </a:r>
          </a:p>
          <a:p>
            <a:r>
              <a:rPr lang="en-US" dirty="0"/>
              <a:t>Feature – The name of the feature being tested. This should be a concise, human-readable summary of the functionality that the feature is testing.</a:t>
            </a:r>
          </a:p>
          <a:p>
            <a:r>
              <a:rPr lang="en-US" dirty="0"/>
              <a:t>Description – A short description of the feature that provides additional context and helps to clarify what the feature is intended to do.</a:t>
            </a:r>
          </a:p>
          <a:p>
            <a:r>
              <a:rPr lang="en-US" dirty="0"/>
              <a:t>Background – The background section is used to define steps that are common to all scenarios in the feature. This helps to keep the scenarios concise and focused on the specific functionality being tested.</a:t>
            </a:r>
          </a:p>
          <a:p>
            <a:r>
              <a:rPr lang="en-US" dirty="0"/>
              <a:t>Scenario – A scenario is a single test case that describes a particular behavior of the system. A feature can have one or more scenarios, each with its own unique name and set of steps.</a:t>
            </a:r>
          </a:p>
          <a:p>
            <a:r>
              <a:rPr lang="en-US" dirty="0"/>
              <a:t>Scenario Outline – A scenario outline is used when a scenario has multiple variations that are similar but have different inputs or expected outputs. It allows you to define a single scenario that can be reused for multiple variations.</a:t>
            </a:r>
          </a:p>
          <a:p>
            <a:r>
              <a:rPr lang="en-US" dirty="0"/>
              <a:t>Examples – The examples section is used to provide data for a scenario outline. It defines a set of input and output values that are used to run the scenario with different inputs and verify the expected outputs.</a:t>
            </a:r>
          </a:p>
        </p:txBody>
      </p:sp>
    </p:spTree>
    <p:extLst>
      <p:ext uri="{BB962C8B-B14F-4D97-AF65-F5344CB8AC3E}">
        <p14:creationId xmlns:p14="http://schemas.microsoft.com/office/powerpoint/2010/main" val="232539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828" y="494316"/>
            <a:ext cx="9961345" cy="708911"/>
          </a:xfrm>
        </p:spPr>
        <p:txBody>
          <a:bodyPr>
            <a:normAutofit fontScale="90000"/>
          </a:bodyPr>
          <a:lstStyle/>
          <a:p>
            <a:r>
              <a:rPr lang="en-US" b="1" dirty="0">
                <a:solidFill>
                  <a:schemeClr val="accent2">
                    <a:lumMod val="50000"/>
                  </a:schemeClr>
                </a:solidFill>
              </a:rPr>
              <a:t>Cucumber Tags</a:t>
            </a:r>
            <a:endParaRPr lang="en-US" dirty="0">
              <a:solidFill>
                <a:schemeClr val="accent2">
                  <a:lumMod val="50000"/>
                </a:schemeClr>
              </a:solidFill>
            </a:endParaRPr>
          </a:p>
        </p:txBody>
      </p:sp>
      <p:sp>
        <p:nvSpPr>
          <p:cNvPr id="3" name="Content Placeholder 2"/>
          <p:cNvSpPr>
            <a:spLocks noGrp="1"/>
          </p:cNvSpPr>
          <p:nvPr>
            <p:ph sz="half" idx="1"/>
          </p:nvPr>
        </p:nvSpPr>
        <p:spPr>
          <a:xfrm>
            <a:off x="838200" y="1357029"/>
            <a:ext cx="10808368" cy="1016516"/>
          </a:xfrm>
        </p:spPr>
        <p:txBody>
          <a:bodyPr>
            <a:normAutofit fontScale="85000" lnSpcReduction="20000"/>
          </a:bodyPr>
          <a:lstStyle/>
          <a:p>
            <a:pPr marL="0" indent="0">
              <a:buNone/>
            </a:pPr>
            <a:r>
              <a:rPr lang="en-US" sz="2100" dirty="0"/>
              <a:t>Cucumber tags are used to label scenarios with one or more tags. Tags are simple strings that can be used to categorize scenarios in different ways. Tags can be used to group scenarios based on their functionality, their priority, or any other relevant criteria. Tags can also be used to exclude scenarios from a test run.</a:t>
            </a:r>
          </a:p>
          <a:p>
            <a:pPr marL="0" indent="0">
              <a:buNone/>
            </a:pPr>
            <a:r>
              <a:rPr lang="en-US" sz="2100" dirty="0"/>
              <a:t>Here is an example of how to use tags in a feature file:</a:t>
            </a:r>
          </a:p>
          <a:p>
            <a:pPr marL="0" indent="0">
              <a:buNone/>
            </a:pPr>
            <a:endParaRPr lang="en-US" sz="1800" dirty="0"/>
          </a:p>
        </p:txBody>
      </p:sp>
      <p:sp>
        <p:nvSpPr>
          <p:cNvPr id="5" name="Content Placeholder 4"/>
          <p:cNvSpPr>
            <a:spLocks noGrp="1"/>
          </p:cNvSpPr>
          <p:nvPr>
            <p:ph sz="half" idx="2"/>
          </p:nvPr>
        </p:nvSpPr>
        <p:spPr>
          <a:xfrm>
            <a:off x="6242384" y="2373545"/>
            <a:ext cx="5181600" cy="4351338"/>
          </a:xfrm>
        </p:spPr>
        <p:txBody>
          <a:bodyPr>
            <a:normAutofit fontScale="85000" lnSpcReduction="20000"/>
          </a:bodyPr>
          <a:lstStyle/>
          <a:p>
            <a:r>
              <a:rPr lang="en-US" sz="2000" dirty="0"/>
              <a:t>To execute the test cases based on tags we use </a:t>
            </a: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To ignore any tag we use “~@tag name”</a:t>
            </a:r>
          </a:p>
          <a:p>
            <a:r>
              <a:rPr lang="en-US" sz="2000" dirty="0"/>
              <a:t>We can run two tags simultaneously:</a:t>
            </a:r>
          </a:p>
          <a:p>
            <a:pPr marL="0" indent="0">
              <a:buNone/>
            </a:pPr>
            <a:r>
              <a:rPr lang="en-US" sz="2000" dirty="0"/>
              <a:t>AND - {"@</a:t>
            </a:r>
            <a:r>
              <a:rPr lang="en-US" sz="2000" dirty="0" err="1"/>
              <a:t>SmokeTesting</a:t>
            </a:r>
            <a:r>
              <a:rPr lang="en-US" sz="2000" dirty="0"/>
              <a:t> , @</a:t>
            </a:r>
            <a:r>
              <a:rPr lang="en-US" sz="2000" dirty="0" err="1"/>
              <a:t>SanityTesting</a:t>
            </a:r>
            <a:r>
              <a:rPr lang="en-US" sz="2000" dirty="0"/>
              <a:t>"}</a:t>
            </a:r>
          </a:p>
          <a:p>
            <a:pPr marL="0" indent="0">
              <a:buNone/>
            </a:pPr>
            <a:r>
              <a:rPr lang="en-US" sz="2000" dirty="0"/>
              <a:t>OR - {"@</a:t>
            </a:r>
            <a:r>
              <a:rPr lang="en-US" sz="2000" dirty="0" err="1"/>
              <a:t>SmokeTesting</a:t>
            </a:r>
            <a:r>
              <a:rPr lang="en-US" sz="2000" dirty="0"/>
              <a:t>" , "@</a:t>
            </a:r>
            <a:r>
              <a:rPr lang="en-US" sz="2000" dirty="0" err="1"/>
              <a:t>SanityTesting</a:t>
            </a:r>
            <a:r>
              <a:rPr lang="en-US" sz="2000" dirty="0"/>
              <a:t>"}</a:t>
            </a:r>
          </a:p>
          <a:p>
            <a:pPr marL="0" indent="0">
              <a:buNone/>
            </a:pPr>
            <a:r>
              <a:rPr lang="en-US" sz="2000" dirty="0"/>
              <a:t>NOT - {"~@</a:t>
            </a:r>
            <a:r>
              <a:rPr lang="en-US" sz="2000" dirty="0" err="1"/>
              <a:t>SanityTesting</a:t>
            </a:r>
            <a:r>
              <a:rPr lang="en-US" sz="2000" dirty="0"/>
              <a:t>"}</a:t>
            </a:r>
          </a:p>
          <a:p>
            <a:endParaRPr lang="en-US" sz="2000" dirty="0"/>
          </a:p>
        </p:txBody>
      </p:sp>
      <p:pic>
        <p:nvPicPr>
          <p:cNvPr id="4" name="Picture 3"/>
          <p:cNvPicPr>
            <a:picLocks noChangeAspect="1"/>
          </p:cNvPicPr>
          <p:nvPr/>
        </p:nvPicPr>
        <p:blipFill>
          <a:blip r:embed="rId2"/>
          <a:stretch>
            <a:fillRect/>
          </a:stretch>
        </p:blipFill>
        <p:spPr>
          <a:xfrm>
            <a:off x="924828" y="2373545"/>
            <a:ext cx="4802204" cy="3702240"/>
          </a:xfrm>
          <a:prstGeom prst="rect">
            <a:avLst/>
          </a:prstGeom>
        </p:spPr>
      </p:pic>
      <p:pic>
        <p:nvPicPr>
          <p:cNvPr id="6" name="Picture 5"/>
          <p:cNvPicPr>
            <a:picLocks noChangeAspect="1"/>
          </p:cNvPicPr>
          <p:nvPr/>
        </p:nvPicPr>
        <p:blipFill>
          <a:blip r:embed="rId3"/>
          <a:stretch>
            <a:fillRect/>
          </a:stretch>
        </p:blipFill>
        <p:spPr>
          <a:xfrm>
            <a:off x="6373360" y="2796523"/>
            <a:ext cx="4849697" cy="2151955"/>
          </a:xfrm>
          <a:prstGeom prst="rect">
            <a:avLst/>
          </a:prstGeom>
        </p:spPr>
      </p:pic>
    </p:spTree>
    <p:extLst>
      <p:ext uri="{BB962C8B-B14F-4D97-AF65-F5344CB8AC3E}">
        <p14:creationId xmlns:p14="http://schemas.microsoft.com/office/powerpoint/2010/main" val="292945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accent2">
                    <a:lumMod val="50000"/>
                  </a:schemeClr>
                </a:solidFill>
              </a:rPr>
              <a:t>Cucumber step definitions</a:t>
            </a:r>
          </a:p>
        </p:txBody>
      </p:sp>
      <p:sp>
        <p:nvSpPr>
          <p:cNvPr id="6" name="Content Placeholder 5"/>
          <p:cNvSpPr>
            <a:spLocks noGrp="1"/>
          </p:cNvSpPr>
          <p:nvPr>
            <p:ph idx="1"/>
          </p:nvPr>
        </p:nvSpPr>
        <p:spPr/>
        <p:txBody>
          <a:bodyPr>
            <a:normAutofit/>
          </a:bodyPr>
          <a:lstStyle/>
          <a:p>
            <a:r>
              <a:rPr lang="en-US" sz="2200" dirty="0"/>
              <a:t>Cucumber step definitions are the glue code that binds the feature files and the automation code together. They are used to define the actions that are executed when a particular step in a feature file is encountered during the execution of the Cucumber test.</a:t>
            </a:r>
          </a:p>
          <a:p>
            <a:r>
              <a:rPr lang="en-US" sz="2200" dirty="0"/>
              <a:t>Each step in a feature file is mapped to a step definition method using regular expressions. When Cucumber encounters a step, it searches for a matching step definition, and if found, executes the corresponding method.</a:t>
            </a:r>
          </a:p>
          <a:p>
            <a:r>
              <a:rPr lang="en-US" sz="2200" dirty="0"/>
              <a:t>Step definitions are written in Java or any other programming language supported by Cucumber. They typically have a method name, a regular expression that maps to the step in the feature file, and the code that implements the logic for the step.</a:t>
            </a:r>
          </a:p>
          <a:p>
            <a:endParaRPr lang="en-US" sz="2000" dirty="0"/>
          </a:p>
        </p:txBody>
      </p:sp>
    </p:spTree>
    <p:extLst>
      <p:ext uri="{BB962C8B-B14F-4D97-AF65-F5344CB8AC3E}">
        <p14:creationId xmlns:p14="http://schemas.microsoft.com/office/powerpoint/2010/main" val="240862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accent2">
                    <a:lumMod val="50000"/>
                  </a:schemeClr>
                </a:solidFill>
              </a:rPr>
              <a:t>Cucumber step definitions</a:t>
            </a:r>
          </a:p>
        </p:txBody>
      </p:sp>
      <p:sp>
        <p:nvSpPr>
          <p:cNvPr id="6" name="Content Placeholder 5"/>
          <p:cNvSpPr>
            <a:spLocks noGrp="1"/>
          </p:cNvSpPr>
          <p:nvPr>
            <p:ph idx="1"/>
          </p:nvPr>
        </p:nvSpPr>
        <p:spPr/>
        <p:txBody>
          <a:bodyPr>
            <a:normAutofit/>
          </a:bodyPr>
          <a:lstStyle/>
          <a:p>
            <a:r>
              <a:rPr lang="en-US" sz="2000" dirty="0"/>
              <a:t>Here is an example of a step definition:</a:t>
            </a:r>
          </a:p>
          <a:p>
            <a:pPr marL="0" indent="0">
              <a:buNone/>
            </a:pPr>
            <a:r>
              <a:rPr lang="en-US" sz="2000" dirty="0"/>
              <a:t>@Given("^the user is on the login page$")</a:t>
            </a:r>
          </a:p>
          <a:p>
            <a:pPr marL="0" indent="0">
              <a:buNone/>
            </a:pPr>
            <a:r>
              <a:rPr lang="en-US" sz="2000" dirty="0"/>
              <a:t>public void </a:t>
            </a:r>
            <a:r>
              <a:rPr lang="en-US" sz="2000" dirty="0" err="1"/>
              <a:t>the_user_is_on_the_login_page</a:t>
            </a:r>
            <a:r>
              <a:rPr lang="en-US" sz="2000" dirty="0"/>
              <a:t>() {</a:t>
            </a:r>
          </a:p>
          <a:p>
            <a:pPr marL="0" indent="0">
              <a:buNone/>
            </a:pPr>
            <a:r>
              <a:rPr lang="en-US" sz="2000" dirty="0"/>
              <a:t>   // Code to navigate to the login page</a:t>
            </a:r>
          </a:p>
          <a:p>
            <a:pPr marL="0" indent="0">
              <a:buNone/>
            </a:pPr>
            <a:r>
              <a:rPr lang="en-US" sz="2000" dirty="0"/>
              <a:t>}</a:t>
            </a:r>
          </a:p>
          <a:p>
            <a:pPr marL="0" indent="0">
              <a:buNone/>
            </a:pPr>
            <a:r>
              <a:rPr lang="en-US" sz="2000" dirty="0"/>
              <a:t>In this example, @Given is the annotation used to identify the step definition as a pre-condition step. The regular expression ^the user is on the login page$ maps to the corresponding step in the feature file. The method body contains the code to navigate to the login page.</a:t>
            </a:r>
          </a:p>
        </p:txBody>
      </p:sp>
    </p:spTree>
    <p:extLst>
      <p:ext uri="{BB962C8B-B14F-4D97-AF65-F5344CB8AC3E}">
        <p14:creationId xmlns:p14="http://schemas.microsoft.com/office/powerpoint/2010/main" val="749045310"/>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3">
      <a:majorFont>
        <a:latin typeface="Segoe Print"/>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1890</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Candara</vt:lpstr>
      <vt:lpstr>Segoe Print</vt:lpstr>
      <vt:lpstr>Office Theme</vt:lpstr>
      <vt:lpstr>Cucumber  (Behaviour Driven Development)</vt:lpstr>
      <vt:lpstr>Topic of discussion</vt:lpstr>
      <vt:lpstr>What are Cucumber Features?</vt:lpstr>
      <vt:lpstr>Writing Cucumber Features</vt:lpstr>
      <vt:lpstr>Writing Cucumber Features</vt:lpstr>
      <vt:lpstr>Anatomy of a Feature File</vt:lpstr>
      <vt:lpstr>Cucumber Tags</vt:lpstr>
      <vt:lpstr>Cucumber step definitions</vt:lpstr>
      <vt:lpstr>Cucumber step definitions</vt:lpstr>
      <vt:lpstr>Cucumber step definitions</vt:lpstr>
      <vt:lpstr>Cucumber step definitions</vt:lpstr>
      <vt:lpstr>Cucumber options</vt:lpstr>
      <vt:lpstr>Cucumber options</vt:lpstr>
      <vt:lpstr>Cucumber options</vt:lpstr>
      <vt:lpstr>Cucumber options</vt:lpstr>
      <vt:lpstr>Summary of topics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Darkprime</cp:lastModifiedBy>
  <cp:revision>88</cp:revision>
  <dcterms:created xsi:type="dcterms:W3CDTF">2023-05-07T13:58:56Z</dcterms:created>
  <dcterms:modified xsi:type="dcterms:W3CDTF">2023-06-15T07:48:01Z</dcterms:modified>
</cp:coreProperties>
</file>