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71" r:id="rId4"/>
    <p:sldId id="268" r:id="rId5"/>
    <p:sldId id="269" r:id="rId6"/>
    <p:sldId id="272" r:id="rId7"/>
    <p:sldId id="274" r:id="rId8"/>
    <p:sldId id="275"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1rykytq/sUPeYo51oopeA==" hashData="zhenRs4hu+ZsxFDACAUF2i7Cl7BbjjjoKgmnik68ahePNR1cFt0eXRWZpvxUCLPk3rql1mjNSWknVe6yvgoIy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1CCAF-EB10-4F68-A668-823655A0BF95}"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BBCBA-0874-4E33-BA31-4173675426C5}" type="slidenum">
              <a:rPr lang="en-US" smtClean="0"/>
              <a:t>‹#›</a:t>
            </a:fld>
            <a:endParaRPr lang="en-US"/>
          </a:p>
        </p:txBody>
      </p:sp>
    </p:spTree>
    <p:extLst>
      <p:ext uri="{BB962C8B-B14F-4D97-AF65-F5344CB8AC3E}">
        <p14:creationId xmlns:p14="http://schemas.microsoft.com/office/powerpoint/2010/main" val="7293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14221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6301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69968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44735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39579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51853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9D583-5721-4961-A493-A7593FC2D61D}"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64684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9D583-5721-4961-A493-A7593FC2D61D}"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206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9D583-5721-4961-A493-A7593FC2D61D}"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035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25893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26231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4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9D583-5721-4961-A493-A7593FC2D61D}"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5037-B69D-4E31-A599-19E9F4D15BF5}" type="slidenum">
              <a:rPr lang="en-US" smtClean="0"/>
              <a:t>‹#›</a:t>
            </a:fld>
            <a:endParaRPr lang="en-US"/>
          </a:p>
        </p:txBody>
      </p:sp>
    </p:spTree>
    <p:extLst>
      <p:ext uri="{BB962C8B-B14F-4D97-AF65-F5344CB8AC3E}">
        <p14:creationId xmlns:p14="http://schemas.microsoft.com/office/powerpoint/2010/main" val="26599237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487301" cy="2387600"/>
          </a:xfrm>
        </p:spPr>
        <p:txBody>
          <a:bodyPr>
            <a:normAutofit/>
          </a:bodyPr>
          <a:lstStyle/>
          <a:p>
            <a:r>
              <a:rPr lang="en-US" sz="4400" b="1" dirty="0">
                <a:solidFill>
                  <a:schemeClr val="accent2">
                    <a:lumMod val="50000"/>
                  </a:schemeClr>
                </a:solidFill>
                <a:effectLst>
                  <a:outerShdw blurRad="38100" dist="38100" dir="2700000" algn="tl">
                    <a:srgbClr val="000000">
                      <a:alpha val="43137"/>
                    </a:srgbClr>
                  </a:outerShdw>
                </a:effectLst>
              </a:rPr>
              <a:t>Cucumber </a:t>
            </a:r>
            <a:br>
              <a:rPr lang="en-US" sz="4400" b="1" dirty="0">
                <a:solidFill>
                  <a:schemeClr val="accent2">
                    <a:lumMod val="50000"/>
                  </a:schemeClr>
                </a:solidFill>
                <a:effectLst>
                  <a:outerShdw blurRad="38100" dist="38100" dir="2700000" algn="tl">
                    <a:srgbClr val="000000">
                      <a:alpha val="43137"/>
                    </a:srgbClr>
                  </a:outerShdw>
                </a:effectLst>
              </a:rPr>
            </a:br>
            <a:r>
              <a:rPr lang="en-US" sz="4400" b="1" dirty="0">
                <a:solidFill>
                  <a:schemeClr val="accent2">
                    <a:lumMod val="50000"/>
                  </a:schemeClr>
                </a:solidFill>
                <a:effectLst>
                  <a:outerShdw blurRad="38100" dist="38100" dir="2700000" algn="tl">
                    <a:srgbClr val="000000">
                      <a:alpha val="43137"/>
                    </a:srgbClr>
                  </a:outerShdw>
                </a:effectLst>
              </a:rPr>
              <a:t>(</a:t>
            </a:r>
            <a:r>
              <a:rPr lang="en-US" sz="4400" b="1" dirty="0" err="1">
                <a:solidFill>
                  <a:schemeClr val="accent2">
                    <a:lumMod val="50000"/>
                  </a:schemeClr>
                </a:solidFill>
                <a:effectLst>
                  <a:outerShdw blurRad="38100" dist="38100" dir="2700000" algn="tl">
                    <a:srgbClr val="000000">
                      <a:alpha val="43137"/>
                    </a:srgbClr>
                  </a:outerShdw>
                </a:effectLst>
              </a:rPr>
              <a:t>Behaviour</a:t>
            </a:r>
            <a:r>
              <a:rPr lang="en-US" sz="4400" b="1" dirty="0">
                <a:solidFill>
                  <a:schemeClr val="accent2">
                    <a:lumMod val="50000"/>
                  </a:schemeClr>
                </a:solidFill>
                <a:effectLst>
                  <a:outerShdw blurRad="38100" dist="38100" dir="2700000" algn="tl">
                    <a:srgbClr val="000000">
                      <a:alpha val="43137"/>
                    </a:srgbClr>
                  </a:outerShdw>
                </a:effectLst>
              </a:rPr>
              <a:t> Driven Development)</a:t>
            </a:r>
          </a:p>
        </p:txBody>
      </p:sp>
      <p:sp>
        <p:nvSpPr>
          <p:cNvPr id="3" name="Subtitle 2"/>
          <p:cNvSpPr>
            <a:spLocks noGrp="1"/>
          </p:cNvSpPr>
          <p:nvPr>
            <p:ph type="subTitle" idx="1"/>
          </p:nvPr>
        </p:nvSpPr>
        <p:spPr>
          <a:xfrm>
            <a:off x="1639503" y="4410561"/>
            <a:ext cx="9487300" cy="1655762"/>
          </a:xfrm>
        </p:spPr>
        <p:txBody>
          <a:bodyPr/>
          <a:lstStyle/>
          <a:p>
            <a:r>
              <a:rPr lang="en-US" b="1" dirty="0">
                <a:solidFill>
                  <a:schemeClr val="accent2">
                    <a:lumMod val="50000"/>
                  </a:schemeClr>
                </a:solidFill>
                <a:effectLst>
                  <a:outerShdw blurRad="38100" dist="38100" dir="2700000" algn="tl">
                    <a:srgbClr val="000000">
                      <a:alpha val="43137"/>
                    </a:srgbClr>
                  </a:outerShdw>
                </a:effectLst>
              </a:rPr>
              <a:t>Session3                                   </a:t>
            </a:r>
            <a:br>
              <a:rPr lang="en-US" b="1" dirty="0">
                <a:solidFill>
                  <a:schemeClr val="accent2">
                    <a:lumMod val="50000"/>
                  </a:schemeClr>
                </a:solidFill>
                <a:effectLst>
                  <a:outerShdw blurRad="38100" dist="38100" dir="2700000" algn="tl">
                    <a:srgbClr val="000000">
                      <a:alpha val="43137"/>
                    </a:srgbClr>
                  </a:outerShdw>
                </a:effectLst>
              </a:rPr>
            </a:br>
            <a:br>
              <a:rPr lang="en-US" b="1" dirty="0">
                <a:solidFill>
                  <a:schemeClr val="accent2">
                    <a:lumMod val="50000"/>
                  </a:schemeClr>
                </a:solidFill>
                <a:effectLst>
                  <a:outerShdw blurRad="38100" dist="38100" dir="2700000" algn="tl">
                    <a:srgbClr val="000000">
                      <a:alpha val="43137"/>
                    </a:srgbClr>
                  </a:outerShdw>
                </a:effectLst>
              </a:rPr>
            </a:br>
            <a:r>
              <a:rPr lang="en-US" b="1" dirty="0">
                <a:solidFill>
                  <a:schemeClr val="accent2">
                    <a:lumMod val="50000"/>
                  </a:schemeClr>
                </a:solidFill>
                <a:effectLst>
                  <a:outerShdw blurRad="38100" dist="38100" dir="2700000" algn="tl">
                    <a:srgbClr val="000000">
                      <a:alpha val="43137"/>
                    </a:srgbClr>
                  </a:outerShdw>
                </a:effectLst>
              </a:rPr>
              <a:t>Anshul </a:t>
            </a:r>
            <a:r>
              <a:rPr lang="en-US" b="1" dirty="0" err="1">
                <a:solidFill>
                  <a:schemeClr val="accent2">
                    <a:lumMod val="50000"/>
                  </a:schemeClr>
                </a:solidFill>
                <a:effectLst>
                  <a:outerShdw blurRad="38100" dist="38100" dir="2700000" algn="tl">
                    <a:srgbClr val="000000">
                      <a:alpha val="43137"/>
                    </a:srgbClr>
                  </a:outerShdw>
                </a:effectLst>
              </a:rPr>
              <a:t>Sonpure</a:t>
            </a:r>
            <a:endParaRPr lang="en-US" b="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20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Topic of discussion</a:t>
            </a:r>
          </a:p>
        </p:txBody>
      </p:sp>
      <p:sp>
        <p:nvSpPr>
          <p:cNvPr id="3" name="Content Placeholder 2"/>
          <p:cNvSpPr>
            <a:spLocks noGrp="1"/>
          </p:cNvSpPr>
          <p:nvPr>
            <p:ph idx="1"/>
          </p:nvPr>
        </p:nvSpPr>
        <p:spPr/>
        <p:txBody>
          <a:bodyPr>
            <a:normAutofit/>
          </a:bodyPr>
          <a:lstStyle/>
          <a:p>
            <a:r>
              <a:rPr lang="en-US" dirty="0"/>
              <a:t>Cucumber Hooks</a:t>
            </a:r>
          </a:p>
          <a:p>
            <a:pPr lvl="1"/>
            <a:r>
              <a:rPr lang="en-US" dirty="0"/>
              <a:t>What are Hooks?</a:t>
            </a:r>
          </a:p>
          <a:p>
            <a:pPr lvl="1"/>
            <a:r>
              <a:rPr lang="en-US" dirty="0"/>
              <a:t>Types of Hooks</a:t>
            </a:r>
          </a:p>
          <a:p>
            <a:pPr lvl="1"/>
            <a:r>
              <a:rPr lang="en-US" dirty="0"/>
              <a:t>Writing Hooks</a:t>
            </a:r>
          </a:p>
          <a:p>
            <a:pPr lvl="1"/>
            <a:r>
              <a:rPr lang="en-US" dirty="0"/>
              <a:t>Sharing State Between Hooks</a:t>
            </a:r>
          </a:p>
          <a:p>
            <a:r>
              <a:rPr lang="en-US" dirty="0"/>
              <a:t>Cucumber Data Tables</a:t>
            </a:r>
          </a:p>
          <a:p>
            <a:pPr lvl="1"/>
            <a:r>
              <a:rPr lang="en-US" dirty="0"/>
              <a:t>What are Data Tables?</a:t>
            </a:r>
          </a:p>
          <a:p>
            <a:pPr lvl="1"/>
            <a:r>
              <a:rPr lang="en-US" dirty="0"/>
              <a:t>Anatomy of a Data Table</a:t>
            </a:r>
          </a:p>
          <a:p>
            <a:pPr lvl="1"/>
            <a:r>
              <a:rPr lang="en-US" dirty="0"/>
              <a:t>Writing Data Tables</a:t>
            </a:r>
          </a:p>
          <a:p>
            <a:pPr lvl="1"/>
            <a:r>
              <a:rPr lang="en-US" dirty="0"/>
              <a:t>Parameterizing Data Tables</a:t>
            </a:r>
            <a:endParaRPr lang="en-US" sz="2400" dirty="0"/>
          </a:p>
        </p:txBody>
      </p:sp>
    </p:spTree>
    <p:extLst>
      <p:ext uri="{BB962C8B-B14F-4D97-AF65-F5344CB8AC3E}">
        <p14:creationId xmlns:p14="http://schemas.microsoft.com/office/powerpoint/2010/main" val="216704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89" y="307375"/>
            <a:ext cx="9691838" cy="664778"/>
          </a:xfrm>
        </p:spPr>
        <p:txBody>
          <a:bodyPr>
            <a:normAutofit fontScale="90000"/>
          </a:bodyPr>
          <a:lstStyle/>
          <a:p>
            <a:r>
              <a:rPr lang="en-US" b="1" dirty="0">
                <a:solidFill>
                  <a:schemeClr val="accent2">
                    <a:lumMod val="50000"/>
                  </a:schemeClr>
                </a:solidFill>
              </a:rPr>
              <a:t>Cucumber Hooks</a:t>
            </a:r>
          </a:p>
        </p:txBody>
      </p:sp>
      <p:sp>
        <p:nvSpPr>
          <p:cNvPr id="3" name="Content Placeholder 2"/>
          <p:cNvSpPr>
            <a:spLocks noGrp="1"/>
          </p:cNvSpPr>
          <p:nvPr>
            <p:ph idx="1"/>
          </p:nvPr>
        </p:nvSpPr>
        <p:spPr>
          <a:xfrm>
            <a:off x="643689" y="972153"/>
            <a:ext cx="10983629" cy="5717405"/>
          </a:xfrm>
        </p:spPr>
        <p:txBody>
          <a:bodyPr>
            <a:noAutofit/>
          </a:bodyPr>
          <a:lstStyle/>
          <a:p>
            <a:pPr marL="0" indent="0">
              <a:buNone/>
            </a:pPr>
            <a:r>
              <a:rPr lang="en-US" sz="2000" dirty="0"/>
              <a:t>   Cucumber Hooks are pieces of code that run before or after specific events during the execution of a Cucumber scenario. They allow the automation engineer to perform specific actions such as setup or teardown operations, logging, or exception handling.</a:t>
            </a:r>
          </a:p>
          <a:p>
            <a:r>
              <a:rPr lang="en-US" sz="2000" b="1" dirty="0"/>
              <a:t>What are Hooks?</a:t>
            </a:r>
          </a:p>
          <a:p>
            <a:pPr marL="0" indent="0">
              <a:buNone/>
            </a:pPr>
            <a:r>
              <a:rPr lang="en-US" sz="2000" dirty="0"/>
              <a:t>Hooks are a way to execute code at specific points in the Cucumber lifecycle. They provide a mechanism to perform setup and teardown operations, log data, or handle errors. Hooks can be executed before or after a scenario, before or after a feature, or before or after all scenarios.</a:t>
            </a:r>
          </a:p>
          <a:p>
            <a:r>
              <a:rPr lang="en-US" sz="2000" b="1" dirty="0"/>
              <a:t>Types of Hooks</a:t>
            </a:r>
          </a:p>
          <a:p>
            <a:pPr marL="0" indent="0">
              <a:buNone/>
            </a:pPr>
            <a:r>
              <a:rPr lang="en-US" sz="2000" dirty="0"/>
              <a:t>There are four types of hooks in Cucumber:</a:t>
            </a:r>
          </a:p>
          <a:p>
            <a:r>
              <a:rPr lang="en-US" sz="2000" b="1" dirty="0"/>
              <a:t>Before Hooks:</a:t>
            </a:r>
            <a:r>
              <a:rPr lang="en-US" sz="2000" dirty="0"/>
              <a:t> Before Hooks are executed before each scenario. They are used to set up the test environment and ensure that all necessary resources are available.</a:t>
            </a:r>
          </a:p>
          <a:p>
            <a:r>
              <a:rPr lang="en-US" sz="2000" b="1" dirty="0"/>
              <a:t>After Hooks:</a:t>
            </a:r>
            <a:r>
              <a:rPr lang="en-US" sz="2000" dirty="0"/>
              <a:t> After Hooks are executed after each scenario. They are used to clean up the test environment and perform any necessary teardown operations.</a:t>
            </a:r>
          </a:p>
          <a:p>
            <a:r>
              <a:rPr lang="en-US" sz="2000" b="1" dirty="0" err="1"/>
              <a:t>BeforeStep</a:t>
            </a:r>
            <a:r>
              <a:rPr lang="en-US" sz="2000" b="1" dirty="0"/>
              <a:t> Hooks:</a:t>
            </a:r>
            <a:r>
              <a:rPr lang="en-US" sz="2000" dirty="0"/>
              <a:t> </a:t>
            </a:r>
            <a:r>
              <a:rPr lang="en-US" sz="2000" dirty="0" err="1"/>
              <a:t>BeforeStep</a:t>
            </a:r>
            <a:r>
              <a:rPr lang="en-US" sz="2000" dirty="0"/>
              <a:t> Hooks are executed before each step in a scenario. They are used to perform setup operations that are required before each step.</a:t>
            </a:r>
          </a:p>
          <a:p>
            <a:r>
              <a:rPr lang="en-US" sz="2000" b="1" dirty="0" err="1"/>
              <a:t>AfterStep</a:t>
            </a:r>
            <a:r>
              <a:rPr lang="en-US" sz="2000" b="1" dirty="0"/>
              <a:t> Hooks:</a:t>
            </a:r>
            <a:r>
              <a:rPr lang="en-US" sz="2000" dirty="0"/>
              <a:t> </a:t>
            </a:r>
            <a:r>
              <a:rPr lang="en-US" sz="2000" dirty="0" err="1"/>
              <a:t>AfterStep</a:t>
            </a:r>
            <a:r>
              <a:rPr lang="en-US" sz="2000" dirty="0"/>
              <a:t> Hooks are executed after each step in a scenario. They are used to perform teardown operations that are required after each step.</a:t>
            </a:r>
          </a:p>
        </p:txBody>
      </p:sp>
    </p:spTree>
    <p:extLst>
      <p:ext uri="{BB962C8B-B14F-4D97-AF65-F5344CB8AC3E}">
        <p14:creationId xmlns:p14="http://schemas.microsoft.com/office/powerpoint/2010/main" val="428470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403080" cy="915035"/>
          </a:xfrm>
        </p:spPr>
        <p:txBody>
          <a:bodyPr/>
          <a:lstStyle/>
          <a:p>
            <a:r>
              <a:rPr lang="en-US" b="1" dirty="0">
                <a:solidFill>
                  <a:schemeClr val="accent2">
                    <a:lumMod val="50000"/>
                  </a:schemeClr>
                </a:solidFill>
                <a:effectLst>
                  <a:outerShdw blurRad="38100" dist="38100" dir="2700000" algn="tl">
                    <a:srgbClr val="000000">
                      <a:alpha val="43137"/>
                    </a:srgbClr>
                  </a:outerShdw>
                </a:effectLst>
              </a:rPr>
              <a:t>Writing Hooks</a:t>
            </a:r>
          </a:p>
        </p:txBody>
      </p:sp>
      <p:sp>
        <p:nvSpPr>
          <p:cNvPr id="3" name="Content Placeholder 2"/>
          <p:cNvSpPr>
            <a:spLocks noGrp="1"/>
          </p:cNvSpPr>
          <p:nvPr>
            <p:ph idx="1"/>
          </p:nvPr>
        </p:nvSpPr>
        <p:spPr>
          <a:xfrm>
            <a:off x="838200" y="1280159"/>
            <a:ext cx="11039375" cy="5399773"/>
          </a:xfrm>
        </p:spPr>
        <p:txBody>
          <a:bodyPr>
            <a:normAutofit lnSpcReduction="10000"/>
          </a:bodyPr>
          <a:lstStyle/>
          <a:p>
            <a:r>
              <a:rPr lang="en-US" sz="2400" dirty="0"/>
              <a:t>To create a hook in Cucumber, you need to define a method with a special annotation that indicates when the hook should be executed. For example, to create a Before Hook, you would define a method with the @Before annotation:</a:t>
            </a:r>
          </a:p>
          <a:p>
            <a:pPr marL="0" indent="0">
              <a:buNone/>
            </a:pPr>
            <a:r>
              <a:rPr lang="en-US" sz="2400" b="1" dirty="0"/>
              <a:t>@Before</a:t>
            </a:r>
          </a:p>
          <a:p>
            <a:pPr marL="0" indent="0">
              <a:buNone/>
            </a:pPr>
            <a:r>
              <a:rPr lang="en-US" sz="2400" b="1" dirty="0"/>
              <a:t>public void </a:t>
            </a:r>
            <a:r>
              <a:rPr lang="en-US" sz="2400" b="1" dirty="0" err="1"/>
              <a:t>beforeScenario</a:t>
            </a:r>
            <a:r>
              <a:rPr lang="en-US" sz="2400" b="1" dirty="0"/>
              <a:t>(){</a:t>
            </a:r>
          </a:p>
          <a:p>
            <a:pPr marL="0" indent="0">
              <a:buNone/>
            </a:pPr>
            <a:r>
              <a:rPr lang="en-US" sz="2400" b="1" dirty="0"/>
              <a:t>    // Setup operations go here</a:t>
            </a:r>
          </a:p>
          <a:p>
            <a:pPr marL="0" indent="0">
              <a:buNone/>
            </a:pPr>
            <a:r>
              <a:rPr lang="en-US" sz="2400" b="1" dirty="0"/>
              <a:t>}</a:t>
            </a:r>
          </a:p>
          <a:p>
            <a:pPr marL="0" indent="0">
              <a:buNone/>
            </a:pPr>
            <a:r>
              <a:rPr lang="en-US" sz="2400" dirty="0"/>
              <a:t>Similarly, to create an After Hook, you would define a method with the @After annotation:</a:t>
            </a:r>
          </a:p>
          <a:p>
            <a:pPr marL="0" indent="0">
              <a:buNone/>
            </a:pPr>
            <a:r>
              <a:rPr lang="en-US" sz="2400" b="1" dirty="0"/>
              <a:t>@After</a:t>
            </a:r>
          </a:p>
          <a:p>
            <a:pPr marL="0" indent="0">
              <a:buNone/>
            </a:pPr>
            <a:r>
              <a:rPr lang="en-US" sz="2400" b="1" dirty="0"/>
              <a:t>public void </a:t>
            </a:r>
            <a:r>
              <a:rPr lang="en-US" sz="2400" b="1" dirty="0" err="1"/>
              <a:t>afterScenario</a:t>
            </a:r>
            <a:r>
              <a:rPr lang="en-US" sz="2400" b="1" dirty="0"/>
              <a:t>(){</a:t>
            </a:r>
          </a:p>
          <a:p>
            <a:pPr marL="0" indent="0">
              <a:buNone/>
            </a:pPr>
            <a:r>
              <a:rPr lang="en-US" sz="2400" b="1" dirty="0"/>
              <a:t>    // Teardown operations go here</a:t>
            </a:r>
          </a:p>
          <a:p>
            <a:pPr marL="0" indent="0">
              <a:buNone/>
            </a:pPr>
            <a:r>
              <a:rPr lang="en-US" sz="2400" b="1" dirty="0"/>
              <a:t>}</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75177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3252"/>
            <a:ext cx="9027695" cy="895784"/>
          </a:xfrm>
        </p:spPr>
        <p:txBody>
          <a:bodyPr>
            <a:normAutofit/>
          </a:bodyPr>
          <a:lstStyle/>
          <a:p>
            <a:r>
              <a:rPr lang="en-US" b="1" dirty="0">
                <a:solidFill>
                  <a:schemeClr val="accent2">
                    <a:lumMod val="50000"/>
                  </a:schemeClr>
                </a:solidFill>
              </a:rPr>
              <a:t>Sharing State Between Hooks</a:t>
            </a:r>
            <a:endParaRPr lang="en-US"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1450240"/>
            <a:ext cx="10779493" cy="5239318"/>
          </a:xfrm>
        </p:spPr>
        <p:txBody>
          <a:bodyPr>
            <a:normAutofit lnSpcReduction="10000"/>
          </a:bodyPr>
          <a:lstStyle/>
          <a:p>
            <a:r>
              <a:rPr lang="en-US" sz="2000" dirty="0"/>
              <a:t>Sometimes, you may want to share state between hooks. For example, you may want to pass data from a Before Hook to an After Hook. Cucumber provides a way to do this using the Scenario object.</a:t>
            </a:r>
          </a:p>
          <a:p>
            <a:r>
              <a:rPr lang="en-US" sz="2000" dirty="0"/>
              <a:t>The Scenario object is an instance of the </a:t>
            </a:r>
            <a:r>
              <a:rPr lang="en-US" sz="2000" dirty="0" err="1"/>
              <a:t>cucumber.api.Scenario</a:t>
            </a:r>
            <a:r>
              <a:rPr lang="en-US" sz="2000" dirty="0"/>
              <a:t> class, which provides a way to store and retrieve data between hooks. To store data in the Scenario object, you can use the </a:t>
            </a:r>
            <a:r>
              <a:rPr lang="en-US" sz="2000" dirty="0" err="1"/>
              <a:t>setAttribute</a:t>
            </a:r>
            <a:r>
              <a:rPr lang="en-US" sz="2000" dirty="0"/>
              <a:t>() method:</a:t>
            </a:r>
          </a:p>
          <a:p>
            <a:pPr marL="0" indent="0">
              <a:buNone/>
            </a:pPr>
            <a:r>
              <a:rPr lang="it-IT" sz="2000" b="1" dirty="0"/>
              <a:t>@Before</a:t>
            </a:r>
          </a:p>
          <a:p>
            <a:pPr marL="0" indent="0">
              <a:buNone/>
            </a:pPr>
            <a:r>
              <a:rPr lang="it-IT" sz="2000" b="1" dirty="0"/>
              <a:t>public void beforeScenario(Scenario scenario){</a:t>
            </a:r>
          </a:p>
          <a:p>
            <a:pPr marL="0" indent="0">
              <a:buNone/>
            </a:pPr>
            <a:r>
              <a:rPr lang="it-IT" sz="2000" b="1" dirty="0"/>
              <a:t>    scenario.setAttribute("key", "value");</a:t>
            </a:r>
          </a:p>
          <a:p>
            <a:pPr marL="0" indent="0">
              <a:buNone/>
            </a:pPr>
            <a:r>
              <a:rPr lang="it-IT" sz="2000" b="1" dirty="0"/>
              <a:t>}</a:t>
            </a:r>
          </a:p>
          <a:p>
            <a:r>
              <a:rPr lang="en-US" sz="2000" dirty="0"/>
              <a:t>To retrieve data from the Scenario object, you can use the </a:t>
            </a:r>
            <a:r>
              <a:rPr lang="en-US" sz="2000" dirty="0" err="1"/>
              <a:t>getAttribute</a:t>
            </a:r>
            <a:r>
              <a:rPr lang="en-US" sz="2000" dirty="0"/>
              <a:t>() method:</a:t>
            </a:r>
          </a:p>
          <a:p>
            <a:pPr marL="0" indent="0">
              <a:buNone/>
            </a:pPr>
            <a:r>
              <a:rPr lang="en-US" sz="2000" b="1" dirty="0"/>
              <a:t>@After</a:t>
            </a:r>
          </a:p>
          <a:p>
            <a:pPr marL="0" indent="0">
              <a:buNone/>
            </a:pPr>
            <a:r>
              <a:rPr lang="en-US" sz="2000" b="1" dirty="0"/>
              <a:t>public void </a:t>
            </a:r>
            <a:r>
              <a:rPr lang="en-US" sz="2000" b="1" dirty="0" err="1"/>
              <a:t>afterScenario</a:t>
            </a:r>
            <a:r>
              <a:rPr lang="en-US" sz="2000" b="1" dirty="0"/>
              <a:t>(Scenario scenario){</a:t>
            </a:r>
          </a:p>
          <a:p>
            <a:pPr marL="0" indent="0">
              <a:buNone/>
            </a:pPr>
            <a:r>
              <a:rPr lang="en-US" sz="2000" b="1" dirty="0"/>
              <a:t>    String value = (String) </a:t>
            </a:r>
            <a:r>
              <a:rPr lang="en-US" sz="2000" b="1" dirty="0" err="1"/>
              <a:t>scenario.getAttribute</a:t>
            </a:r>
            <a:r>
              <a:rPr lang="en-US" sz="2000" b="1" dirty="0"/>
              <a:t>("key");</a:t>
            </a:r>
          </a:p>
          <a:p>
            <a:pPr marL="0" indent="0">
              <a:buNone/>
            </a:pPr>
            <a:r>
              <a:rPr lang="en-US" sz="2000" b="1" dirty="0"/>
              <a:t>}</a:t>
            </a:r>
          </a:p>
          <a:p>
            <a:endParaRPr lang="en-US" sz="2000" dirty="0"/>
          </a:p>
        </p:txBody>
      </p:sp>
    </p:spTree>
    <p:extLst>
      <p:ext uri="{BB962C8B-B14F-4D97-AF65-F5344CB8AC3E}">
        <p14:creationId xmlns:p14="http://schemas.microsoft.com/office/powerpoint/2010/main" val="426132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rPr>
              <a:t>Cucumber Data Tables</a:t>
            </a:r>
          </a:p>
        </p:txBody>
      </p:sp>
      <p:sp>
        <p:nvSpPr>
          <p:cNvPr id="3" name="Content Placeholder 2"/>
          <p:cNvSpPr>
            <a:spLocks noGrp="1"/>
          </p:cNvSpPr>
          <p:nvPr>
            <p:ph idx="1"/>
          </p:nvPr>
        </p:nvSpPr>
        <p:spPr>
          <a:xfrm>
            <a:off x="299185" y="1787123"/>
            <a:ext cx="11588015" cy="4979437"/>
          </a:xfrm>
        </p:spPr>
        <p:txBody>
          <a:bodyPr>
            <a:normAutofit lnSpcReduction="10000"/>
          </a:bodyPr>
          <a:lstStyle/>
          <a:p>
            <a:r>
              <a:rPr lang="en-US" sz="2000" dirty="0"/>
              <a:t>Cucumber Data Tables are an important feature of the Cucumber testing tool. They provide a way to pass tabular data in a scenario to a step definition method. Data tables are useful when you need to pass multiple input values or input parameters to a step.</a:t>
            </a:r>
          </a:p>
          <a:p>
            <a:pPr marL="0" indent="0">
              <a:buNone/>
            </a:pPr>
            <a:r>
              <a:rPr lang="en-US" sz="2000" b="1" dirty="0"/>
              <a:t>What are Data Tables?</a:t>
            </a:r>
          </a:p>
          <a:p>
            <a:r>
              <a:rPr lang="en-US" sz="2000" dirty="0"/>
              <a:t>A data table is a set of tabular data represented using rows and columns. In Cucumber, data tables are represented using the "|" (pipe) separator symbol. The first row of the table represents the header or column names of the table. The subsequent rows represent the actual data or values.</a:t>
            </a:r>
          </a:p>
          <a:p>
            <a:pPr marL="0" indent="0">
              <a:buNone/>
            </a:pPr>
            <a:r>
              <a:rPr lang="en-US" sz="2000" b="1" dirty="0"/>
              <a:t>Anatomy of a Data Table </a:t>
            </a:r>
          </a:p>
          <a:p>
            <a:pPr marL="0" indent="0">
              <a:buNone/>
            </a:pPr>
            <a:r>
              <a:rPr lang="en-US" sz="2000" dirty="0"/>
              <a:t>A data table consists of rows and columns separated by "|" (pipe) symbols. The first row represents the column names or headers, while the subsequent rows represent the actual data. The following is an example of a data table:</a:t>
            </a:r>
          </a:p>
          <a:p>
            <a:pPr marL="0" indent="0">
              <a:buNone/>
            </a:pPr>
            <a:r>
              <a:rPr lang="en-US" sz="2000" b="1" dirty="0"/>
              <a:t>| Name  | Age | Gender |</a:t>
            </a:r>
          </a:p>
          <a:p>
            <a:pPr marL="0" indent="0">
              <a:buNone/>
            </a:pPr>
            <a:r>
              <a:rPr lang="en-US" sz="2000" b="1" dirty="0"/>
              <a:t>| John  | 30  | Male   |</a:t>
            </a:r>
          </a:p>
          <a:p>
            <a:pPr marL="0" indent="0">
              <a:buNone/>
            </a:pPr>
            <a:r>
              <a:rPr lang="en-US" sz="2000" b="1" dirty="0"/>
              <a:t>| Mary  | 25  | Female |</a:t>
            </a:r>
          </a:p>
          <a:p>
            <a:pPr marL="0" indent="0">
              <a:buNone/>
            </a:pPr>
            <a:r>
              <a:rPr lang="en-US" sz="2000" b="1" dirty="0"/>
              <a:t>| Peter | 40  | Male   |</a:t>
            </a:r>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285886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rPr>
              <a:t>Cucumber Data Tables</a:t>
            </a:r>
          </a:p>
        </p:txBody>
      </p:sp>
      <p:sp>
        <p:nvSpPr>
          <p:cNvPr id="3" name="Content Placeholder 2"/>
          <p:cNvSpPr>
            <a:spLocks noGrp="1"/>
          </p:cNvSpPr>
          <p:nvPr>
            <p:ph idx="1"/>
          </p:nvPr>
        </p:nvSpPr>
        <p:spPr>
          <a:xfrm>
            <a:off x="299185" y="1787123"/>
            <a:ext cx="11588015" cy="4979437"/>
          </a:xfrm>
        </p:spPr>
        <p:txBody>
          <a:bodyPr>
            <a:normAutofit/>
          </a:bodyPr>
          <a:lstStyle/>
          <a:p>
            <a:pPr marL="0" indent="0">
              <a:buNone/>
            </a:pPr>
            <a:r>
              <a:rPr lang="en-US" sz="2000" b="1" dirty="0"/>
              <a:t>Writing Data Tables </a:t>
            </a:r>
          </a:p>
          <a:p>
            <a:pPr marL="0" indent="0">
              <a:buNone/>
            </a:pPr>
            <a:r>
              <a:rPr lang="en-US" sz="2000" dirty="0"/>
              <a:t>In Cucumber, you can use data tables in a scenario outline or a regular scenario. To use a data table in a scenario outline, you need to define the data table in the Examples section of the outline. Here is an example:</a:t>
            </a:r>
          </a:p>
          <a:p>
            <a:pPr marL="0" indent="0">
              <a:buNone/>
            </a:pPr>
            <a:r>
              <a:rPr lang="en-US" sz="2000" b="1" dirty="0"/>
              <a:t>Scenario Outline: User login with valid credentials</a:t>
            </a:r>
          </a:p>
          <a:p>
            <a:pPr marL="0" indent="0">
              <a:buNone/>
            </a:pPr>
            <a:r>
              <a:rPr lang="en-US" sz="2000" b="1" dirty="0"/>
              <a:t>  Given User is on the login page</a:t>
            </a:r>
          </a:p>
          <a:p>
            <a:pPr marL="0" indent="0">
              <a:buNone/>
            </a:pPr>
            <a:r>
              <a:rPr lang="en-US" sz="2000" b="1" dirty="0"/>
              <a:t>  When User enters "&lt;username&gt;" and "&lt;password&gt;"</a:t>
            </a:r>
          </a:p>
          <a:p>
            <a:pPr marL="0" indent="0">
              <a:buNone/>
            </a:pPr>
            <a:r>
              <a:rPr lang="en-US" sz="2000" b="1" dirty="0"/>
              <a:t>  Then User should be logged in successfully</a:t>
            </a:r>
          </a:p>
          <a:p>
            <a:pPr marL="0" indent="0">
              <a:buNone/>
            </a:pPr>
            <a:r>
              <a:rPr lang="en-US" sz="2000" b="1" dirty="0"/>
              <a:t>  Examples:</a:t>
            </a:r>
          </a:p>
          <a:p>
            <a:pPr marL="0" indent="0">
              <a:buNone/>
            </a:pPr>
            <a:r>
              <a:rPr lang="en-US" sz="2000" b="1" dirty="0"/>
              <a:t>    | username | password |</a:t>
            </a:r>
          </a:p>
          <a:p>
            <a:pPr marL="0" indent="0">
              <a:buNone/>
            </a:pPr>
            <a:r>
              <a:rPr lang="en-US" sz="2000" b="1" dirty="0"/>
              <a:t>    | john     | pass123  |</a:t>
            </a:r>
          </a:p>
          <a:p>
            <a:pPr marL="0" indent="0">
              <a:buNone/>
            </a:pPr>
            <a:r>
              <a:rPr lang="en-US" sz="2000" b="1" dirty="0"/>
              <a:t>    | </a:t>
            </a:r>
            <a:r>
              <a:rPr lang="en-US" sz="2000" b="1" dirty="0" err="1"/>
              <a:t>mary</a:t>
            </a:r>
            <a:r>
              <a:rPr lang="en-US" sz="2000" b="1" dirty="0"/>
              <a:t>     | pass456  |</a:t>
            </a:r>
          </a:p>
          <a:p>
            <a:pPr marL="0" indent="0">
              <a:buNone/>
            </a:pPr>
            <a:r>
              <a:rPr lang="en-US" sz="2000" b="1" dirty="0"/>
              <a:t>    | peter    | pass789  |</a:t>
            </a:r>
          </a:p>
          <a:p>
            <a:pPr marL="0" indent="0">
              <a:buNone/>
            </a:pPr>
            <a:endParaRPr lang="en-US" sz="2000" b="1" dirty="0"/>
          </a:p>
        </p:txBody>
      </p:sp>
      <p:sp>
        <p:nvSpPr>
          <p:cNvPr id="4" name="TextBox 3"/>
          <p:cNvSpPr txBox="1"/>
          <p:nvPr/>
        </p:nvSpPr>
        <p:spPr>
          <a:xfrm>
            <a:off x="6545178" y="2983829"/>
            <a:ext cx="4716379" cy="1200329"/>
          </a:xfrm>
          <a:prstGeom prst="rect">
            <a:avLst/>
          </a:prstGeom>
          <a:noFill/>
        </p:spPr>
        <p:txBody>
          <a:bodyPr wrap="square" rtlCol="0">
            <a:spAutoFit/>
          </a:bodyPr>
          <a:lstStyle/>
          <a:p>
            <a:r>
              <a:rPr lang="en-US" b="1" dirty="0"/>
              <a:t>In the example, the data table is defined in the Examples section of the scenario outline. Each row of the data table represents a set of input values for the scenario.</a:t>
            </a:r>
          </a:p>
        </p:txBody>
      </p:sp>
    </p:spTree>
    <p:extLst>
      <p:ext uri="{BB962C8B-B14F-4D97-AF65-F5344CB8AC3E}">
        <p14:creationId xmlns:p14="http://schemas.microsoft.com/office/powerpoint/2010/main" val="108822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rPr>
              <a:t>Cucumber Data Tables</a:t>
            </a:r>
          </a:p>
        </p:txBody>
      </p:sp>
      <p:sp>
        <p:nvSpPr>
          <p:cNvPr id="3" name="Content Placeholder 2"/>
          <p:cNvSpPr>
            <a:spLocks noGrp="1"/>
          </p:cNvSpPr>
          <p:nvPr>
            <p:ph idx="1"/>
          </p:nvPr>
        </p:nvSpPr>
        <p:spPr>
          <a:xfrm>
            <a:off x="308810" y="1690688"/>
            <a:ext cx="11588015" cy="4979437"/>
          </a:xfrm>
        </p:spPr>
        <p:txBody>
          <a:bodyPr>
            <a:normAutofit fontScale="85000" lnSpcReduction="20000"/>
          </a:bodyPr>
          <a:lstStyle/>
          <a:p>
            <a:r>
              <a:rPr lang="en-US" sz="2000" dirty="0"/>
              <a:t>Parameterizing Data Tables You can parameterize data tables in Cucumber to make them more reusable. Parameterizing data tables allows you to pass different values to the same step definition method. You can use placeholders in the data table and replace them with actual values at runtime.</a:t>
            </a:r>
          </a:p>
          <a:p>
            <a:r>
              <a:rPr lang="en-US" sz="2000" dirty="0"/>
              <a:t>To parameterize a data table, you need to define variables in the step definition method and use them to replace the placeholders in the data table. Here is an example:</a:t>
            </a:r>
          </a:p>
          <a:p>
            <a:pPr marL="0" indent="0">
              <a:buNone/>
            </a:pPr>
            <a:r>
              <a:rPr lang="en-US" sz="2000" dirty="0"/>
              <a:t>Scenario: User login with valid credentials</a:t>
            </a:r>
          </a:p>
          <a:p>
            <a:pPr marL="0" indent="0">
              <a:buNone/>
            </a:pPr>
            <a:r>
              <a:rPr lang="en-US" sz="2000" dirty="0"/>
              <a:t>  Given User is on the login page</a:t>
            </a:r>
          </a:p>
          <a:p>
            <a:pPr marL="0" indent="0">
              <a:buNone/>
            </a:pPr>
            <a:r>
              <a:rPr lang="en-US" sz="2000" dirty="0"/>
              <a:t>  When User enters the following credentials:</a:t>
            </a:r>
          </a:p>
          <a:p>
            <a:pPr marL="0" indent="0">
              <a:buNone/>
            </a:pPr>
            <a:r>
              <a:rPr lang="en-US" sz="2000" dirty="0"/>
              <a:t>    | username | password |</a:t>
            </a:r>
          </a:p>
          <a:p>
            <a:pPr marL="0" indent="0">
              <a:buNone/>
            </a:pPr>
            <a:r>
              <a:rPr lang="en-US" sz="2000" dirty="0"/>
              <a:t>    | &lt;user&gt;   | &lt;pass&gt;   |</a:t>
            </a:r>
          </a:p>
          <a:p>
            <a:pPr marL="0" indent="0">
              <a:buNone/>
            </a:pPr>
            <a:r>
              <a:rPr lang="en-US" sz="2000" dirty="0"/>
              <a:t>  Then User should be logged in successfully</a:t>
            </a:r>
          </a:p>
          <a:p>
            <a:pPr marL="0" indent="0">
              <a:buNone/>
            </a:pPr>
            <a:endParaRPr lang="en-US" sz="2000" dirty="0"/>
          </a:p>
          <a:p>
            <a:pPr marL="0" indent="0">
              <a:buNone/>
            </a:pPr>
            <a:r>
              <a:rPr lang="en-US" sz="2000" dirty="0"/>
              <a:t>  Examples:</a:t>
            </a:r>
          </a:p>
          <a:p>
            <a:pPr marL="0" indent="0">
              <a:buNone/>
            </a:pPr>
            <a:r>
              <a:rPr lang="en-US" sz="2000" dirty="0"/>
              <a:t>    | user  | pass    |</a:t>
            </a:r>
          </a:p>
          <a:p>
            <a:pPr marL="0" indent="0">
              <a:buNone/>
            </a:pPr>
            <a:r>
              <a:rPr lang="en-US" sz="2000" dirty="0"/>
              <a:t>    | john  | pass123 |</a:t>
            </a:r>
          </a:p>
          <a:p>
            <a:pPr marL="0" indent="0">
              <a:buNone/>
            </a:pPr>
            <a:r>
              <a:rPr lang="en-US" sz="2000" dirty="0"/>
              <a:t>    | </a:t>
            </a:r>
            <a:r>
              <a:rPr lang="en-US" sz="2000" dirty="0" err="1"/>
              <a:t>mary</a:t>
            </a:r>
            <a:r>
              <a:rPr lang="en-US" sz="2000" dirty="0"/>
              <a:t>  | pass456 |</a:t>
            </a:r>
          </a:p>
          <a:p>
            <a:pPr marL="0" indent="0">
              <a:buNone/>
            </a:pPr>
            <a:r>
              <a:rPr lang="en-US" sz="2000" dirty="0"/>
              <a:t>    | peter | pass789 |</a:t>
            </a:r>
          </a:p>
          <a:p>
            <a:pPr marL="0" indent="0">
              <a:buNone/>
            </a:pPr>
            <a:endParaRPr lang="en-US" sz="2000" dirty="0"/>
          </a:p>
        </p:txBody>
      </p:sp>
    </p:spTree>
    <p:extLst>
      <p:ext uri="{BB962C8B-B14F-4D97-AF65-F5344CB8AC3E}">
        <p14:creationId xmlns:p14="http://schemas.microsoft.com/office/powerpoint/2010/main" val="8959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Summary of topics covered</a:t>
            </a:r>
          </a:p>
        </p:txBody>
      </p:sp>
      <p:sp>
        <p:nvSpPr>
          <p:cNvPr id="3" name="Content Placeholder 2"/>
          <p:cNvSpPr>
            <a:spLocks noGrp="1"/>
          </p:cNvSpPr>
          <p:nvPr>
            <p:ph idx="1"/>
          </p:nvPr>
        </p:nvSpPr>
        <p:spPr>
          <a:xfrm>
            <a:off x="443563" y="1565743"/>
            <a:ext cx="11058625" cy="4921684"/>
          </a:xfrm>
        </p:spPr>
        <p:txBody>
          <a:bodyPr>
            <a:normAutofit/>
          </a:bodyPr>
          <a:lstStyle/>
          <a:p>
            <a:r>
              <a:rPr lang="en-US" sz="2000" dirty="0"/>
              <a:t>Hooks are a way to execute code before or after specific scenarios or steps in Cucumber.</a:t>
            </a:r>
          </a:p>
          <a:p>
            <a:r>
              <a:rPr lang="en-US" sz="2000" dirty="0"/>
              <a:t>Types of hooks include Before, After, </a:t>
            </a:r>
            <a:r>
              <a:rPr lang="en-US" sz="2000" dirty="0" err="1"/>
              <a:t>BeforeStep</a:t>
            </a:r>
            <a:r>
              <a:rPr lang="en-US" sz="2000" dirty="0"/>
              <a:t>, and </a:t>
            </a:r>
            <a:r>
              <a:rPr lang="en-US" sz="2000" dirty="0" err="1"/>
              <a:t>AfterStep</a:t>
            </a:r>
            <a:r>
              <a:rPr lang="en-US" sz="2000" dirty="0"/>
              <a:t>.</a:t>
            </a:r>
          </a:p>
          <a:p>
            <a:r>
              <a:rPr lang="en-US" sz="2000" dirty="0"/>
              <a:t>Hooks can be written in Java using annotations or in a separate class file.</a:t>
            </a:r>
          </a:p>
          <a:p>
            <a:r>
              <a:rPr lang="en-US" sz="2000" dirty="0"/>
              <a:t>State can be shared between hooks using scenario context.</a:t>
            </a:r>
          </a:p>
          <a:p>
            <a:r>
              <a:rPr lang="en-US" sz="2000" dirty="0"/>
              <a:t>Data tables are used to pass a table of data as an argument to a step definition.</a:t>
            </a:r>
          </a:p>
          <a:p>
            <a:r>
              <a:rPr lang="en-US" sz="2000" dirty="0"/>
              <a:t>The table is structured with rows and columns, and can be accessed in the step definition using Cucumber's </a:t>
            </a:r>
            <a:r>
              <a:rPr lang="en-US" sz="2000" dirty="0" err="1"/>
              <a:t>DataTable</a:t>
            </a:r>
            <a:r>
              <a:rPr lang="en-US" sz="2000" dirty="0"/>
              <a:t> class.</a:t>
            </a:r>
          </a:p>
          <a:p>
            <a:r>
              <a:rPr lang="en-US" sz="2000" dirty="0"/>
              <a:t>Data tables can be parameterized using scenario outline and examples.</a:t>
            </a:r>
          </a:p>
          <a:p>
            <a:endParaRPr lang="en-US" sz="2000" dirty="0"/>
          </a:p>
        </p:txBody>
      </p:sp>
    </p:spTree>
    <p:extLst>
      <p:ext uri="{BB962C8B-B14F-4D97-AF65-F5344CB8AC3E}">
        <p14:creationId xmlns:p14="http://schemas.microsoft.com/office/powerpoint/2010/main" val="2619845287"/>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ustom 3">
      <a:majorFont>
        <a:latin typeface="Segoe Print"/>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TotalTime>
  <Words>1129</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Candara</vt:lpstr>
      <vt:lpstr>Segoe Print</vt:lpstr>
      <vt:lpstr>Office Theme</vt:lpstr>
      <vt:lpstr>Cucumber  (Behaviour Driven Development)</vt:lpstr>
      <vt:lpstr>Topic of discussion</vt:lpstr>
      <vt:lpstr>Cucumber Hooks</vt:lpstr>
      <vt:lpstr>Writing Hooks</vt:lpstr>
      <vt:lpstr>Sharing State Between Hooks</vt:lpstr>
      <vt:lpstr>Cucumber Data Tables</vt:lpstr>
      <vt:lpstr>Cucumber Data Tables</vt:lpstr>
      <vt:lpstr>Cucumber Data Tables</vt:lpstr>
      <vt:lpstr>Summary of topics covered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Darkprime</cp:lastModifiedBy>
  <cp:revision>129</cp:revision>
  <dcterms:created xsi:type="dcterms:W3CDTF">2023-05-07T13:58:56Z</dcterms:created>
  <dcterms:modified xsi:type="dcterms:W3CDTF">2023-06-15T07:48:36Z</dcterms:modified>
</cp:coreProperties>
</file>