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3"/>
  </p:notesMasterIdLst>
  <p:sldIdLst>
    <p:sldId id="256" r:id="rId2"/>
    <p:sldId id="257" r:id="rId3"/>
    <p:sldId id="271" r:id="rId4"/>
    <p:sldId id="268" r:id="rId5"/>
    <p:sldId id="276" r:id="rId6"/>
    <p:sldId id="269" r:id="rId7"/>
    <p:sldId id="277" r:id="rId8"/>
    <p:sldId id="278" r:id="rId9"/>
    <p:sldId id="279" r:id="rId10"/>
    <p:sldId id="280"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l83Z4O+ide/Y3dnX6OUMtw==" hashData="+KpGOOUiEEgI0KUx2rUlODjB15XRDsvtBFN3KAgOxPq3sGBv+nfEwkTO3K8sE8MKJUZBOgjKfdvsEsmIkoL5GA=="/>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B1CCAF-EB10-4F68-A668-823655A0BF95}" type="datetimeFigureOut">
              <a:rPr lang="en-US" smtClean="0"/>
              <a:t>6/15/2023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DBBCBA-0874-4E33-BA31-4173675426C5}" type="slidenum">
              <a:rPr lang="en-US" smtClean="0"/>
              <a:t>‹#›</a:t>
            </a:fld>
            <a:endParaRPr lang="en-US"/>
          </a:p>
        </p:txBody>
      </p:sp>
    </p:spTree>
    <p:extLst>
      <p:ext uri="{BB962C8B-B14F-4D97-AF65-F5344CB8AC3E}">
        <p14:creationId xmlns:p14="http://schemas.microsoft.com/office/powerpoint/2010/main" val="729302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E6D9D583-5721-4961-A493-A7593FC2D61D}"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4142212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D9D583-5721-4961-A493-A7593FC2D61D}"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2630153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D9D583-5721-4961-A493-A7593FC2D61D}"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1699681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D9D583-5721-4961-A493-A7593FC2D61D}"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2447351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D9D583-5721-4961-A493-A7593FC2D61D}"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3957912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D9D583-5721-4961-A493-A7593FC2D61D}"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1518538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D9D583-5721-4961-A493-A7593FC2D61D}" type="datetimeFigureOut">
              <a:rPr lang="en-US" smtClean="0"/>
              <a:t>6/15/2023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646840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D9D583-5721-4961-A493-A7593FC2D61D}" type="datetimeFigureOut">
              <a:rPr lang="en-US" smtClean="0"/>
              <a:t>6/15/2023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4020665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D9D583-5721-4961-A493-A7593FC2D61D}" type="datetimeFigureOut">
              <a:rPr lang="en-US" smtClean="0"/>
              <a:t>6/15/2023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400359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D9D583-5721-4961-A493-A7593FC2D61D}"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2258932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D9D583-5721-4961-A493-A7593FC2D61D}"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8C5037-B69D-4E31-A599-19E9F4D15BF5}" type="slidenum">
              <a:rPr lang="en-US" smtClean="0"/>
              <a:t>‹#›</a:t>
            </a:fld>
            <a:endParaRPr lang="en-US"/>
          </a:p>
        </p:txBody>
      </p:sp>
    </p:spTree>
    <p:extLst>
      <p:ext uri="{BB962C8B-B14F-4D97-AF65-F5344CB8AC3E}">
        <p14:creationId xmlns:p14="http://schemas.microsoft.com/office/powerpoint/2010/main" val="4262315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4000"/>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D9D583-5721-4961-A493-A7593FC2D61D}" type="datetimeFigureOut">
              <a:rPr lang="en-US" smtClean="0"/>
              <a:t>6/15/2023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C5037-B69D-4E31-A599-19E9F4D15BF5}" type="slidenum">
              <a:rPr lang="en-US" smtClean="0"/>
              <a:t>‹#›</a:t>
            </a:fld>
            <a:endParaRPr lang="en-US"/>
          </a:p>
        </p:txBody>
      </p:sp>
    </p:spTree>
    <p:extLst>
      <p:ext uri="{BB962C8B-B14F-4D97-AF65-F5344CB8AC3E}">
        <p14:creationId xmlns:p14="http://schemas.microsoft.com/office/powerpoint/2010/main" val="265992372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1122363"/>
            <a:ext cx="9487301" cy="2387600"/>
          </a:xfrm>
        </p:spPr>
        <p:txBody>
          <a:bodyPr>
            <a:normAutofit/>
          </a:bodyPr>
          <a:lstStyle/>
          <a:p>
            <a:r>
              <a:rPr lang="en-US" sz="4400" b="1" dirty="0">
                <a:solidFill>
                  <a:schemeClr val="accent2">
                    <a:lumMod val="50000"/>
                  </a:schemeClr>
                </a:solidFill>
                <a:effectLst>
                  <a:outerShdw blurRad="38100" dist="38100" dir="2700000" algn="tl">
                    <a:srgbClr val="000000">
                      <a:alpha val="43137"/>
                    </a:srgbClr>
                  </a:outerShdw>
                </a:effectLst>
              </a:rPr>
              <a:t>Cucumber </a:t>
            </a:r>
            <a:br>
              <a:rPr lang="en-US" sz="4400" b="1" dirty="0">
                <a:solidFill>
                  <a:schemeClr val="accent2">
                    <a:lumMod val="50000"/>
                  </a:schemeClr>
                </a:solidFill>
                <a:effectLst>
                  <a:outerShdw blurRad="38100" dist="38100" dir="2700000" algn="tl">
                    <a:srgbClr val="000000">
                      <a:alpha val="43137"/>
                    </a:srgbClr>
                  </a:outerShdw>
                </a:effectLst>
              </a:rPr>
            </a:br>
            <a:r>
              <a:rPr lang="en-US" sz="4400" b="1" dirty="0">
                <a:solidFill>
                  <a:schemeClr val="accent2">
                    <a:lumMod val="50000"/>
                  </a:schemeClr>
                </a:solidFill>
                <a:effectLst>
                  <a:outerShdw blurRad="38100" dist="38100" dir="2700000" algn="tl">
                    <a:srgbClr val="000000">
                      <a:alpha val="43137"/>
                    </a:srgbClr>
                  </a:outerShdw>
                </a:effectLst>
              </a:rPr>
              <a:t>(</a:t>
            </a:r>
            <a:r>
              <a:rPr lang="en-US" sz="4400" b="1" dirty="0" err="1">
                <a:solidFill>
                  <a:schemeClr val="accent2">
                    <a:lumMod val="50000"/>
                  </a:schemeClr>
                </a:solidFill>
                <a:effectLst>
                  <a:outerShdw blurRad="38100" dist="38100" dir="2700000" algn="tl">
                    <a:srgbClr val="000000">
                      <a:alpha val="43137"/>
                    </a:srgbClr>
                  </a:outerShdw>
                </a:effectLst>
              </a:rPr>
              <a:t>Behaviour</a:t>
            </a:r>
            <a:r>
              <a:rPr lang="en-US" sz="4400" b="1" dirty="0">
                <a:solidFill>
                  <a:schemeClr val="accent2">
                    <a:lumMod val="50000"/>
                  </a:schemeClr>
                </a:solidFill>
                <a:effectLst>
                  <a:outerShdw blurRad="38100" dist="38100" dir="2700000" algn="tl">
                    <a:srgbClr val="000000">
                      <a:alpha val="43137"/>
                    </a:srgbClr>
                  </a:outerShdw>
                </a:effectLst>
              </a:rPr>
              <a:t> Driven Development)</a:t>
            </a:r>
          </a:p>
        </p:txBody>
      </p:sp>
      <p:sp>
        <p:nvSpPr>
          <p:cNvPr id="3" name="Subtitle 2"/>
          <p:cNvSpPr>
            <a:spLocks noGrp="1"/>
          </p:cNvSpPr>
          <p:nvPr>
            <p:ph type="subTitle" idx="1"/>
          </p:nvPr>
        </p:nvSpPr>
        <p:spPr>
          <a:xfrm>
            <a:off x="1639503" y="4410561"/>
            <a:ext cx="9487300" cy="1655762"/>
          </a:xfrm>
        </p:spPr>
        <p:txBody>
          <a:bodyPr/>
          <a:lstStyle/>
          <a:p>
            <a:r>
              <a:rPr lang="en-US" b="1">
                <a:solidFill>
                  <a:schemeClr val="accent2">
                    <a:lumMod val="50000"/>
                  </a:schemeClr>
                </a:solidFill>
                <a:effectLst>
                  <a:outerShdw blurRad="38100" dist="38100" dir="2700000" algn="tl">
                    <a:srgbClr val="000000">
                      <a:alpha val="43137"/>
                    </a:srgbClr>
                  </a:outerShdw>
                </a:effectLst>
              </a:rPr>
              <a:t>Session4                                   </a:t>
            </a:r>
            <a:br>
              <a:rPr lang="en-US" b="1" dirty="0">
                <a:solidFill>
                  <a:schemeClr val="accent2">
                    <a:lumMod val="50000"/>
                  </a:schemeClr>
                </a:solidFill>
                <a:effectLst>
                  <a:outerShdw blurRad="38100" dist="38100" dir="2700000" algn="tl">
                    <a:srgbClr val="000000">
                      <a:alpha val="43137"/>
                    </a:srgbClr>
                  </a:outerShdw>
                </a:effectLst>
              </a:rPr>
            </a:br>
            <a:br>
              <a:rPr lang="en-US" b="1" dirty="0">
                <a:solidFill>
                  <a:schemeClr val="accent2">
                    <a:lumMod val="50000"/>
                  </a:schemeClr>
                </a:solidFill>
                <a:effectLst>
                  <a:outerShdw blurRad="38100" dist="38100" dir="2700000" algn="tl">
                    <a:srgbClr val="000000">
                      <a:alpha val="43137"/>
                    </a:srgbClr>
                  </a:outerShdw>
                </a:effectLst>
              </a:rPr>
            </a:br>
            <a:r>
              <a:rPr lang="en-US" b="1" dirty="0">
                <a:solidFill>
                  <a:schemeClr val="accent2">
                    <a:lumMod val="50000"/>
                  </a:schemeClr>
                </a:solidFill>
                <a:effectLst>
                  <a:outerShdw blurRad="38100" dist="38100" dir="2700000" algn="tl">
                    <a:srgbClr val="000000">
                      <a:alpha val="43137"/>
                    </a:srgbClr>
                  </a:outerShdw>
                </a:effectLst>
              </a:rPr>
              <a:t>Anshul </a:t>
            </a:r>
            <a:r>
              <a:rPr lang="en-US" b="1" dirty="0" err="1">
                <a:solidFill>
                  <a:schemeClr val="accent2">
                    <a:lumMod val="50000"/>
                  </a:schemeClr>
                </a:solidFill>
                <a:effectLst>
                  <a:outerShdw blurRad="38100" dist="38100" dir="2700000" algn="tl">
                    <a:srgbClr val="000000">
                      <a:alpha val="43137"/>
                    </a:srgbClr>
                  </a:outerShdw>
                </a:effectLst>
              </a:rPr>
              <a:t>Sonpure</a:t>
            </a:r>
            <a:endParaRPr lang="en-US" b="1" dirty="0">
              <a:solidFill>
                <a:schemeClr val="accent2">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52049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E433A-BA23-4EA9-9897-724034748E4B}"/>
              </a:ext>
            </a:extLst>
          </p:cNvPr>
          <p:cNvSpPr>
            <a:spLocks noGrp="1"/>
          </p:cNvSpPr>
          <p:nvPr>
            <p:ph type="title"/>
          </p:nvPr>
        </p:nvSpPr>
        <p:spPr>
          <a:xfrm>
            <a:off x="143838" y="395949"/>
            <a:ext cx="11383766" cy="898596"/>
          </a:xfrm>
        </p:spPr>
        <p:txBody>
          <a:bodyPr>
            <a:normAutofit/>
          </a:bodyPr>
          <a:lstStyle/>
          <a:p>
            <a:r>
              <a:rPr lang="en-US" sz="2800" b="1" dirty="0">
                <a:solidFill>
                  <a:schemeClr val="accent2">
                    <a:lumMod val="50000"/>
                  </a:schemeClr>
                </a:solidFill>
              </a:rPr>
              <a:t>Sharing State Between Backgrounds and Scenarios:</a:t>
            </a:r>
          </a:p>
        </p:txBody>
      </p:sp>
      <p:pic>
        <p:nvPicPr>
          <p:cNvPr id="5" name="Content Placeholder 4">
            <a:extLst>
              <a:ext uri="{FF2B5EF4-FFF2-40B4-BE49-F238E27FC236}">
                <a16:creationId xmlns:a16="http://schemas.microsoft.com/office/drawing/2014/main" id="{877B7196-6A8C-436C-9CA5-F333C5B16474}"/>
              </a:ext>
            </a:extLst>
          </p:cNvPr>
          <p:cNvPicPr>
            <a:picLocks noGrp="1" noChangeAspect="1"/>
          </p:cNvPicPr>
          <p:nvPr>
            <p:ph idx="1"/>
          </p:nvPr>
        </p:nvPicPr>
        <p:blipFill>
          <a:blip r:embed="rId2"/>
          <a:stretch>
            <a:fillRect/>
          </a:stretch>
        </p:blipFill>
        <p:spPr>
          <a:xfrm>
            <a:off x="264261" y="1449171"/>
            <a:ext cx="7362016" cy="5187935"/>
          </a:xfrm>
        </p:spPr>
      </p:pic>
      <p:sp>
        <p:nvSpPr>
          <p:cNvPr id="6" name="TextBox 5">
            <a:extLst>
              <a:ext uri="{FF2B5EF4-FFF2-40B4-BE49-F238E27FC236}">
                <a16:creationId xmlns:a16="http://schemas.microsoft.com/office/drawing/2014/main" id="{CBFE8EF1-1DC7-4507-8C84-67822CD3C37E}"/>
              </a:ext>
            </a:extLst>
          </p:cNvPr>
          <p:cNvSpPr txBox="1"/>
          <p:nvPr/>
        </p:nvSpPr>
        <p:spPr>
          <a:xfrm>
            <a:off x="8163332" y="1474854"/>
            <a:ext cx="3867705" cy="4924425"/>
          </a:xfrm>
          <a:prstGeom prst="rect">
            <a:avLst/>
          </a:prstGeom>
          <a:noFill/>
        </p:spPr>
        <p:txBody>
          <a:bodyPr wrap="square" rtlCol="0">
            <a:spAutoFit/>
          </a:bodyPr>
          <a:lstStyle/>
          <a:p>
            <a:pPr algn="l"/>
            <a:r>
              <a:rPr lang="en-US" sz="1850" b="0" i="0" dirty="0">
                <a:effectLst/>
              </a:rPr>
              <a:t>In the example, the Background section sets up the common context for the scenarios by logging in, navigating to the home page, and specifying the available product count. This context is then shared with the scenarios, allowing them to perform actions based on that shared state.</a:t>
            </a:r>
          </a:p>
          <a:p>
            <a:pPr algn="l"/>
            <a:r>
              <a:rPr lang="en-US" sz="1850" b="0" i="0" dirty="0">
                <a:effectLst/>
              </a:rPr>
              <a:t>By using Backgrounds in Cucumber, you can avoid repetition of common steps, improve the readability of your feature files, and establish a consistent setup for your scenarios. This makes your test scenarios more maintainable and efficient.</a:t>
            </a:r>
          </a:p>
          <a:p>
            <a:endParaRPr lang="en-US" dirty="0"/>
          </a:p>
        </p:txBody>
      </p:sp>
    </p:spTree>
    <p:extLst>
      <p:ext uri="{BB962C8B-B14F-4D97-AF65-F5344CB8AC3E}">
        <p14:creationId xmlns:p14="http://schemas.microsoft.com/office/powerpoint/2010/main" val="3281981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50000"/>
                  </a:schemeClr>
                </a:solidFill>
                <a:effectLst>
                  <a:outerShdw blurRad="38100" dist="38100" dir="2700000" algn="tl">
                    <a:srgbClr val="000000">
                      <a:alpha val="43137"/>
                    </a:srgbClr>
                  </a:outerShdw>
                </a:effectLst>
              </a:rPr>
              <a:t>Summary of topics covered</a:t>
            </a:r>
          </a:p>
        </p:txBody>
      </p:sp>
      <p:sp>
        <p:nvSpPr>
          <p:cNvPr id="3" name="Content Placeholder 2"/>
          <p:cNvSpPr>
            <a:spLocks noGrp="1"/>
          </p:cNvSpPr>
          <p:nvPr>
            <p:ph idx="1"/>
          </p:nvPr>
        </p:nvSpPr>
        <p:spPr>
          <a:xfrm>
            <a:off x="443563" y="1565743"/>
            <a:ext cx="11058625" cy="4921684"/>
          </a:xfrm>
        </p:spPr>
        <p:txBody>
          <a:bodyPr>
            <a:normAutofit lnSpcReduction="10000"/>
          </a:bodyPr>
          <a:lstStyle/>
          <a:p>
            <a:r>
              <a:rPr lang="en-US" sz="2000" dirty="0"/>
              <a:t>Cucumber Scenario Outline allows executing scenarios with multiple data sets, enabling data-driven testing and reducing duplication.</a:t>
            </a:r>
          </a:p>
          <a:p>
            <a:r>
              <a:rPr lang="en-US" sz="2000" dirty="0"/>
              <a:t>It provides a concise and organized way to parameterize scenarios, making them versatile and adaptable.</a:t>
            </a:r>
          </a:p>
          <a:p>
            <a:r>
              <a:rPr lang="en-US" sz="2000" dirty="0"/>
              <a:t>Writing Scenario Outlines involves defining scenario templates with placeholders for input data and examples table for different data combinations.</a:t>
            </a:r>
          </a:p>
          <a:p>
            <a:r>
              <a:rPr lang="en-US" sz="2000" dirty="0"/>
              <a:t>Parameterizing Scenario Outlines allows running the same scenario with various inputs, making it efficient for testing different scenarios.</a:t>
            </a:r>
          </a:p>
          <a:p>
            <a:r>
              <a:rPr lang="en-US" sz="2000" dirty="0"/>
              <a:t>Cucumber Background helps eliminate repetitive steps by defining common preconditions or setup steps for each scenario.</a:t>
            </a:r>
          </a:p>
          <a:p>
            <a:r>
              <a:rPr lang="en-US" sz="2000" dirty="0"/>
              <a:t>Writing Backgrounds simplifies scenario creation by centralizing common steps, enhancing test readability and maintainability.</a:t>
            </a:r>
          </a:p>
          <a:p>
            <a:r>
              <a:rPr lang="en-US" sz="2000" dirty="0"/>
              <a:t>Cucumber Scenario Outline and Background are powerful features in Cucumber that promote reusability and maintainable test scenarios.</a:t>
            </a:r>
          </a:p>
          <a:p>
            <a:r>
              <a:rPr lang="en-US" sz="2000" dirty="0"/>
              <a:t>By using Scenario Outlines and Backgrounds effectively, testers can create concise, flexible, and efficient automated tests with Cucumber.</a:t>
            </a:r>
          </a:p>
        </p:txBody>
      </p:sp>
    </p:spTree>
    <p:extLst>
      <p:ext uri="{BB962C8B-B14F-4D97-AF65-F5344CB8AC3E}">
        <p14:creationId xmlns:p14="http://schemas.microsoft.com/office/powerpoint/2010/main" val="2619845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50000"/>
                  </a:schemeClr>
                </a:solidFill>
                <a:effectLst>
                  <a:outerShdw blurRad="38100" dist="38100" dir="2700000" algn="tl">
                    <a:srgbClr val="000000">
                      <a:alpha val="43137"/>
                    </a:srgbClr>
                  </a:outerShdw>
                </a:effectLst>
              </a:rPr>
              <a:t>Topic of discussion</a:t>
            </a:r>
          </a:p>
        </p:txBody>
      </p:sp>
      <p:sp>
        <p:nvSpPr>
          <p:cNvPr id="3" name="Content Placeholder 2"/>
          <p:cNvSpPr>
            <a:spLocks noGrp="1"/>
          </p:cNvSpPr>
          <p:nvPr>
            <p:ph idx="1"/>
          </p:nvPr>
        </p:nvSpPr>
        <p:spPr/>
        <p:txBody>
          <a:bodyPr>
            <a:normAutofit/>
          </a:bodyPr>
          <a:lstStyle/>
          <a:p>
            <a:r>
              <a:rPr lang="en-US" dirty="0"/>
              <a:t>Cucumber Scenario Outline</a:t>
            </a:r>
          </a:p>
          <a:p>
            <a:pPr lvl="1"/>
            <a:r>
              <a:rPr lang="en-US" dirty="0"/>
              <a:t>What is a Scenario Outline?</a:t>
            </a:r>
          </a:p>
          <a:p>
            <a:pPr lvl="1"/>
            <a:r>
              <a:rPr lang="en-US" dirty="0"/>
              <a:t>Anatomy of a Scenario Outline</a:t>
            </a:r>
          </a:p>
          <a:p>
            <a:pPr lvl="1"/>
            <a:r>
              <a:rPr lang="en-US" dirty="0"/>
              <a:t>Writing Scenario Outlines</a:t>
            </a:r>
          </a:p>
          <a:p>
            <a:pPr lvl="1"/>
            <a:r>
              <a:rPr lang="en-US" dirty="0"/>
              <a:t>Parameterizing Scenario Outlines</a:t>
            </a:r>
          </a:p>
          <a:p>
            <a:r>
              <a:rPr lang="en-US" dirty="0"/>
              <a:t>Cucumber Background</a:t>
            </a:r>
          </a:p>
          <a:p>
            <a:pPr lvl="1"/>
            <a:r>
              <a:rPr lang="en-US" dirty="0"/>
              <a:t>What is a Background?</a:t>
            </a:r>
          </a:p>
          <a:p>
            <a:pPr lvl="1"/>
            <a:r>
              <a:rPr lang="en-US" dirty="0"/>
              <a:t>Anatomy of a Background</a:t>
            </a:r>
          </a:p>
          <a:p>
            <a:pPr lvl="1"/>
            <a:r>
              <a:rPr lang="en-US" dirty="0"/>
              <a:t>Writing Backgrounds</a:t>
            </a:r>
          </a:p>
          <a:p>
            <a:pPr lvl="1"/>
            <a:r>
              <a:rPr lang="en-US" dirty="0"/>
              <a:t>Sharing State Between Backgrounds and Scenarios</a:t>
            </a:r>
            <a:endParaRPr lang="en-US" sz="2000" dirty="0"/>
          </a:p>
        </p:txBody>
      </p:sp>
    </p:spTree>
    <p:extLst>
      <p:ext uri="{BB962C8B-B14F-4D97-AF65-F5344CB8AC3E}">
        <p14:creationId xmlns:p14="http://schemas.microsoft.com/office/powerpoint/2010/main" val="2167047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689" y="307375"/>
            <a:ext cx="9691838" cy="664778"/>
          </a:xfrm>
        </p:spPr>
        <p:txBody>
          <a:bodyPr>
            <a:normAutofit fontScale="90000"/>
          </a:bodyPr>
          <a:lstStyle/>
          <a:p>
            <a:r>
              <a:rPr lang="en-US" b="1" dirty="0">
                <a:solidFill>
                  <a:schemeClr val="accent2">
                    <a:lumMod val="50000"/>
                  </a:schemeClr>
                </a:solidFill>
              </a:rPr>
              <a:t>Cucumber Scenario Outline</a:t>
            </a:r>
          </a:p>
        </p:txBody>
      </p:sp>
      <p:sp>
        <p:nvSpPr>
          <p:cNvPr id="3" name="Content Placeholder 2"/>
          <p:cNvSpPr>
            <a:spLocks noGrp="1"/>
          </p:cNvSpPr>
          <p:nvPr>
            <p:ph idx="1"/>
          </p:nvPr>
        </p:nvSpPr>
        <p:spPr>
          <a:xfrm>
            <a:off x="643689" y="972153"/>
            <a:ext cx="10983629" cy="5717405"/>
          </a:xfrm>
        </p:spPr>
        <p:txBody>
          <a:bodyPr>
            <a:noAutofit/>
          </a:bodyPr>
          <a:lstStyle/>
          <a:p>
            <a:pPr marL="0" indent="0">
              <a:buNone/>
            </a:pPr>
            <a:r>
              <a:rPr lang="en-US" sz="2000" dirty="0"/>
              <a:t>   In Cucumber, a Scenario Outline is a powerful feature that allows us to write a single scenario with multiple sets of test data. It provides a way to create data-driven scenarios, making it easier to test different scenarios with varying inputs.</a:t>
            </a:r>
          </a:p>
          <a:p>
            <a:pPr marL="0" indent="0">
              <a:buNone/>
            </a:pPr>
            <a:r>
              <a:rPr lang="en-US" sz="2000" b="1" dirty="0"/>
              <a:t>What is a Scenario Outline?</a:t>
            </a:r>
          </a:p>
          <a:p>
            <a:pPr marL="0" indent="0">
              <a:buNone/>
            </a:pPr>
            <a:r>
              <a:rPr lang="en-US" sz="2000" dirty="0"/>
              <a:t>A Scenario Outline is a template for a scenario that can be executed multiple times with different sets of test data. It helps in reducing the duplication of similar scenarios and makes the feature file more concise and readable.</a:t>
            </a:r>
          </a:p>
          <a:p>
            <a:pPr marL="0" indent="0">
              <a:buNone/>
            </a:pPr>
            <a:r>
              <a:rPr lang="en-US" sz="2000" b="1" dirty="0"/>
              <a:t>Anatomy of a Scenario Outline:</a:t>
            </a:r>
          </a:p>
          <a:p>
            <a:pPr marL="0" indent="0">
              <a:buNone/>
            </a:pPr>
            <a:r>
              <a:rPr lang="en-US" sz="2000" dirty="0"/>
              <a:t>A Scenario Outline consists of the following elements:</a:t>
            </a:r>
          </a:p>
          <a:p>
            <a:pPr marL="0" indent="0">
              <a:buNone/>
            </a:pPr>
            <a:r>
              <a:rPr lang="en-US" sz="2000" b="1" dirty="0"/>
              <a:t>Scenario Outline keyword: </a:t>
            </a:r>
            <a:r>
              <a:rPr lang="en-US" sz="2000" dirty="0"/>
              <a:t>It indicates the start of a scenario outline block.</a:t>
            </a:r>
          </a:p>
          <a:p>
            <a:pPr marL="0" indent="0">
              <a:buNone/>
            </a:pPr>
            <a:r>
              <a:rPr lang="en-US" sz="2000" b="1" dirty="0"/>
              <a:t>Scenario name: </a:t>
            </a:r>
            <a:r>
              <a:rPr lang="en-US" sz="2000" dirty="0"/>
              <a:t>It provides a descriptive name for the scenario.</a:t>
            </a:r>
          </a:p>
          <a:p>
            <a:pPr marL="0" indent="0">
              <a:buNone/>
            </a:pPr>
            <a:r>
              <a:rPr lang="en-US" sz="2000" b="1" dirty="0"/>
              <a:t>Scenario steps: </a:t>
            </a:r>
            <a:r>
              <a:rPr lang="en-US" sz="2000" dirty="0"/>
              <a:t>These are the steps that describe the actions and expected outcomes of the scenario.</a:t>
            </a:r>
          </a:p>
          <a:p>
            <a:pPr marL="0" indent="0">
              <a:buNone/>
            </a:pPr>
            <a:r>
              <a:rPr lang="en-US" sz="2000" b="1" dirty="0"/>
              <a:t>Examples keyword: </a:t>
            </a:r>
            <a:r>
              <a:rPr lang="en-US" sz="2000" dirty="0"/>
              <a:t>It indicates the start of the examples block, which contains the test data sets.</a:t>
            </a:r>
          </a:p>
          <a:p>
            <a:pPr marL="0" indent="0">
              <a:buNone/>
            </a:pPr>
            <a:r>
              <a:rPr lang="en-US" sz="2000" b="1" dirty="0"/>
              <a:t>Test data table: </a:t>
            </a:r>
            <a:r>
              <a:rPr lang="en-US" sz="2000" dirty="0"/>
              <a:t>It contains the test data sets in tabular format. Each row represents a set of test data, and each column represents a variable or placeholder in the scenario steps.</a:t>
            </a:r>
          </a:p>
        </p:txBody>
      </p:sp>
    </p:spTree>
    <p:extLst>
      <p:ext uri="{BB962C8B-B14F-4D97-AF65-F5344CB8AC3E}">
        <p14:creationId xmlns:p14="http://schemas.microsoft.com/office/powerpoint/2010/main" val="4284708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403080" cy="915035"/>
          </a:xfrm>
        </p:spPr>
        <p:txBody>
          <a:bodyPr/>
          <a:lstStyle/>
          <a:p>
            <a:r>
              <a:rPr lang="en-US" b="1" dirty="0">
                <a:solidFill>
                  <a:schemeClr val="accent2">
                    <a:lumMod val="50000"/>
                  </a:schemeClr>
                </a:solidFill>
                <a:effectLst>
                  <a:outerShdw blurRad="38100" dist="38100" dir="2700000" algn="tl">
                    <a:srgbClr val="000000">
                      <a:alpha val="43137"/>
                    </a:srgbClr>
                  </a:outerShdw>
                </a:effectLst>
              </a:rPr>
              <a:t>Writing Scenario Outlines:</a:t>
            </a:r>
          </a:p>
        </p:txBody>
      </p:sp>
      <p:sp>
        <p:nvSpPr>
          <p:cNvPr id="3" name="Content Placeholder 2"/>
          <p:cNvSpPr>
            <a:spLocks noGrp="1"/>
          </p:cNvSpPr>
          <p:nvPr>
            <p:ph idx="1"/>
          </p:nvPr>
        </p:nvSpPr>
        <p:spPr>
          <a:xfrm>
            <a:off x="184936" y="1280159"/>
            <a:ext cx="11692640" cy="5399773"/>
          </a:xfrm>
        </p:spPr>
        <p:txBody>
          <a:bodyPr>
            <a:normAutofit/>
          </a:bodyPr>
          <a:lstStyle/>
          <a:p>
            <a:r>
              <a:rPr lang="en-US" sz="2400" dirty="0"/>
              <a:t>To write a Scenario Outline, follow these steps:</a:t>
            </a:r>
          </a:p>
          <a:p>
            <a:pPr marL="457200" indent="-457200">
              <a:buFont typeface="+mj-lt"/>
              <a:buAutoNum type="arabicPeriod"/>
            </a:pPr>
            <a:r>
              <a:rPr lang="en-US" sz="2400" dirty="0"/>
              <a:t>Start with the Scenario Outline keyword</a:t>
            </a:r>
          </a:p>
          <a:p>
            <a:pPr marL="0" indent="0">
              <a:buNone/>
            </a:pPr>
            <a:r>
              <a:rPr lang="en-US" sz="2400" dirty="0"/>
              <a:t>Scenario Outline: &lt;Login with Valid User details&gt;</a:t>
            </a:r>
          </a:p>
          <a:p>
            <a:pPr marL="0" indent="0">
              <a:buNone/>
            </a:pPr>
            <a:r>
              <a:rPr lang="en-US" sz="2400" dirty="0"/>
              <a:t>2. Write the scenario steps, replacing the actual values with placeholders enclosed in angle brackets:</a:t>
            </a:r>
          </a:p>
          <a:p>
            <a:pPr marL="0" indent="0">
              <a:buNone/>
            </a:pPr>
            <a:r>
              <a:rPr lang="en-US" sz="2400" dirty="0"/>
              <a:t>Given &lt;user is in login page&gt;</a:t>
            </a:r>
          </a:p>
          <a:p>
            <a:pPr marL="0" indent="0">
              <a:buNone/>
            </a:pPr>
            <a:r>
              <a:rPr lang="en-US" sz="2400" dirty="0"/>
              <a:t>When &lt;user enters </a:t>
            </a:r>
            <a:r>
              <a:rPr lang="en-US" sz="2400" dirty="0" err="1"/>
              <a:t>userEmail</a:t>
            </a:r>
            <a:r>
              <a:rPr lang="en-US" sz="2400" dirty="0"/>
              <a:t> and Password&gt;</a:t>
            </a:r>
          </a:p>
          <a:p>
            <a:pPr marL="0" indent="0">
              <a:buNone/>
            </a:pPr>
            <a:r>
              <a:rPr lang="en-US" sz="2400" dirty="0"/>
              <a:t>Then &lt;User is logged into Application&gt;</a:t>
            </a:r>
          </a:p>
          <a:p>
            <a:pPr marL="0" indent="0">
              <a:buNone/>
            </a:pPr>
            <a:r>
              <a:rPr lang="en-US" sz="2400" dirty="0"/>
              <a:t>3. Add the Examples keyword:</a:t>
            </a:r>
          </a:p>
          <a:p>
            <a:pPr marL="0" indent="0">
              <a:buNone/>
            </a:pPr>
            <a:r>
              <a:rPr lang="en-US" sz="2400" dirty="0"/>
              <a:t>Examples:</a:t>
            </a:r>
          </a:p>
          <a:p>
            <a:pPr marL="0" indent="0">
              <a:buNone/>
            </a:pPr>
            <a:r>
              <a:rPr lang="en-US" sz="2400" dirty="0"/>
              <a:t>Provide the test data in a tabular format, where each column represents a placeholder in the scenario steps and each row represents a set of test data:</a:t>
            </a:r>
          </a:p>
          <a:p>
            <a:pPr marL="0" indent="0">
              <a:buNone/>
            </a:pPr>
            <a:endParaRPr lang="en-US" sz="2400" dirty="0"/>
          </a:p>
          <a:p>
            <a:pPr marL="0" indent="0">
              <a:buNone/>
            </a:pPr>
            <a:endParaRPr lang="en-US" sz="2400" dirty="0"/>
          </a:p>
          <a:p>
            <a:pPr marL="0" indent="0">
              <a:buNone/>
            </a:pPr>
            <a:endParaRPr lang="en-US" dirty="0"/>
          </a:p>
        </p:txBody>
      </p:sp>
    </p:spTree>
    <p:extLst>
      <p:ext uri="{BB962C8B-B14F-4D97-AF65-F5344CB8AC3E}">
        <p14:creationId xmlns:p14="http://schemas.microsoft.com/office/powerpoint/2010/main" val="3751771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403080" cy="915035"/>
          </a:xfrm>
        </p:spPr>
        <p:txBody>
          <a:bodyPr/>
          <a:lstStyle/>
          <a:p>
            <a:r>
              <a:rPr lang="en-US" b="1" dirty="0">
                <a:solidFill>
                  <a:schemeClr val="accent2">
                    <a:lumMod val="50000"/>
                  </a:schemeClr>
                </a:solidFill>
                <a:effectLst>
                  <a:outerShdw blurRad="38100" dist="38100" dir="2700000" algn="tl">
                    <a:srgbClr val="000000">
                      <a:alpha val="43137"/>
                    </a:srgbClr>
                  </a:outerShdw>
                </a:effectLst>
              </a:rPr>
              <a:t>Writing Scenario Outlines:</a:t>
            </a:r>
          </a:p>
        </p:txBody>
      </p:sp>
      <p:sp>
        <p:nvSpPr>
          <p:cNvPr id="3" name="Content Placeholder 2"/>
          <p:cNvSpPr>
            <a:spLocks noGrp="1"/>
          </p:cNvSpPr>
          <p:nvPr>
            <p:ph idx="1"/>
          </p:nvPr>
        </p:nvSpPr>
        <p:spPr>
          <a:xfrm>
            <a:off x="184936" y="1280159"/>
            <a:ext cx="11692640" cy="5399773"/>
          </a:xfrm>
        </p:spPr>
        <p:txBody>
          <a:bodyPr>
            <a:normAutofit/>
          </a:bodyPr>
          <a:lstStyle/>
          <a:p>
            <a:r>
              <a:rPr lang="en-US" sz="2400" dirty="0"/>
              <a:t>To write a Scenario Outline, follow these steps:</a:t>
            </a:r>
          </a:p>
          <a:p>
            <a:pPr marL="0" indent="0">
              <a:buNone/>
            </a:pPr>
            <a:r>
              <a:rPr lang="en-US" sz="2400" dirty="0"/>
              <a:t>| &lt;</a:t>
            </a:r>
            <a:r>
              <a:rPr lang="en-US" sz="2400" dirty="0" err="1"/>
              <a:t>UserEmail</a:t>
            </a:r>
            <a:r>
              <a:rPr lang="en-US" sz="2400" dirty="0"/>
              <a:t>&gt; | &lt;Password&gt; | </a:t>
            </a:r>
          </a:p>
          <a:p>
            <a:pPr marL="0" indent="0">
              <a:buNone/>
            </a:pPr>
            <a:r>
              <a:rPr lang="en-US" sz="2400" dirty="0"/>
              <a:t>| email1@gmail.com    | password@123    |</a:t>
            </a:r>
          </a:p>
          <a:p>
            <a:pPr marL="0" indent="0">
              <a:buNone/>
            </a:pPr>
            <a:r>
              <a:rPr lang="en-US" sz="2400" dirty="0"/>
              <a:t>| email1@gmail.com | password@1234      |</a:t>
            </a:r>
          </a:p>
          <a:p>
            <a:pPr marL="0" indent="0">
              <a:buNone/>
            </a:pPr>
            <a:endParaRPr lang="en-US" sz="2400" dirty="0"/>
          </a:p>
          <a:p>
            <a:pPr marL="0" indent="0">
              <a:buNone/>
            </a:pPr>
            <a:endParaRPr lang="en-US" sz="2400" dirty="0"/>
          </a:p>
          <a:p>
            <a:pPr marL="0" indent="0">
              <a:buNone/>
            </a:pPr>
            <a:endParaRPr lang="en-US" dirty="0"/>
          </a:p>
        </p:txBody>
      </p:sp>
      <p:pic>
        <p:nvPicPr>
          <p:cNvPr id="5" name="Picture 4">
            <a:extLst>
              <a:ext uri="{FF2B5EF4-FFF2-40B4-BE49-F238E27FC236}">
                <a16:creationId xmlns:a16="http://schemas.microsoft.com/office/drawing/2014/main" id="{46981803-1ABD-4FEC-8BA4-428EE1C459F9}"/>
              </a:ext>
            </a:extLst>
          </p:cNvPr>
          <p:cNvPicPr>
            <a:picLocks noChangeAspect="1"/>
          </p:cNvPicPr>
          <p:nvPr/>
        </p:nvPicPr>
        <p:blipFill>
          <a:blip r:embed="rId2"/>
          <a:stretch>
            <a:fillRect/>
          </a:stretch>
        </p:blipFill>
        <p:spPr>
          <a:xfrm>
            <a:off x="184936" y="3375061"/>
            <a:ext cx="8013842" cy="3289538"/>
          </a:xfrm>
          <a:prstGeom prst="rect">
            <a:avLst/>
          </a:prstGeom>
        </p:spPr>
      </p:pic>
    </p:spTree>
    <p:extLst>
      <p:ext uri="{BB962C8B-B14F-4D97-AF65-F5344CB8AC3E}">
        <p14:creationId xmlns:p14="http://schemas.microsoft.com/office/powerpoint/2010/main" val="678690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3252"/>
            <a:ext cx="9027695" cy="895784"/>
          </a:xfrm>
        </p:spPr>
        <p:txBody>
          <a:bodyPr>
            <a:normAutofit/>
          </a:bodyPr>
          <a:lstStyle/>
          <a:p>
            <a:r>
              <a:rPr lang="en-US" b="1" dirty="0">
                <a:solidFill>
                  <a:schemeClr val="accent2">
                    <a:lumMod val="50000"/>
                  </a:schemeClr>
                </a:solidFill>
              </a:rPr>
              <a:t>Cucumber Background</a:t>
            </a:r>
            <a:endParaRPr lang="en-US" b="1" dirty="0">
              <a:solidFill>
                <a:schemeClr val="accent2">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84935" y="1450240"/>
            <a:ext cx="11432757" cy="5239318"/>
          </a:xfrm>
        </p:spPr>
        <p:txBody>
          <a:bodyPr>
            <a:normAutofit/>
          </a:bodyPr>
          <a:lstStyle/>
          <a:p>
            <a:r>
              <a:rPr lang="en-US" sz="2000" dirty="0"/>
              <a:t>In Cucumber, a Background is a way to define a set of common steps that are shared among multiple scenarios within a feature file. It allows you to eliminate repetitive steps and set up the preconditions for your scenarios in a more efficient manner.</a:t>
            </a:r>
          </a:p>
          <a:p>
            <a:pPr marL="0" indent="0">
              <a:buNone/>
            </a:pPr>
            <a:r>
              <a:rPr lang="en-US" sz="2000" b="1" dirty="0"/>
              <a:t>What is a Background?</a:t>
            </a:r>
          </a:p>
          <a:p>
            <a:pPr marL="0" indent="0">
              <a:buNone/>
            </a:pPr>
            <a:r>
              <a:rPr lang="en-US" sz="2000" dirty="0"/>
              <a:t>A Background is a block of steps that is executed before each scenario in a feature file. It is used to define the common preconditions or setup steps that are required for all scenarios within that feature. By using a Background, you can avoid duplicating the same steps in each scenario, making your feature file more concise and easier to maintain.</a:t>
            </a:r>
          </a:p>
          <a:p>
            <a:pPr marL="0" indent="0">
              <a:buNone/>
            </a:pPr>
            <a:r>
              <a:rPr lang="en-US" sz="2000" b="1" dirty="0"/>
              <a:t>Anatomy of a Background:</a:t>
            </a:r>
          </a:p>
          <a:p>
            <a:pPr marL="0" indent="0">
              <a:buNone/>
            </a:pPr>
            <a:r>
              <a:rPr lang="en-US" sz="2000" dirty="0"/>
              <a:t>A Background section in a feature file consists of the following elements:</a:t>
            </a:r>
          </a:p>
          <a:p>
            <a:r>
              <a:rPr lang="en-US" sz="2000" dirty="0"/>
              <a:t>Background keyword: It indicates the start of a Background block.</a:t>
            </a:r>
          </a:p>
          <a:p>
            <a:r>
              <a:rPr lang="en-US" sz="2000" dirty="0"/>
              <a:t>Background steps: These are the common steps that need to be executed before each scenario. These steps are shared among all scenarios within the feature file.</a:t>
            </a:r>
          </a:p>
        </p:txBody>
      </p:sp>
    </p:spTree>
    <p:extLst>
      <p:ext uri="{BB962C8B-B14F-4D97-AF65-F5344CB8AC3E}">
        <p14:creationId xmlns:p14="http://schemas.microsoft.com/office/powerpoint/2010/main" val="4261329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0785"/>
            <a:ext cx="9027695" cy="895784"/>
          </a:xfrm>
        </p:spPr>
        <p:txBody>
          <a:bodyPr>
            <a:normAutofit/>
          </a:bodyPr>
          <a:lstStyle/>
          <a:p>
            <a:r>
              <a:rPr lang="en-US" b="1" dirty="0">
                <a:solidFill>
                  <a:schemeClr val="accent2">
                    <a:lumMod val="50000"/>
                  </a:schemeClr>
                </a:solidFill>
                <a:effectLst>
                  <a:outerShdw blurRad="38100" dist="38100" dir="2700000" algn="tl">
                    <a:srgbClr val="000000">
                      <a:alpha val="43137"/>
                    </a:srgbClr>
                  </a:outerShdw>
                </a:effectLst>
              </a:rPr>
              <a:t>Writing Backgrounds:</a:t>
            </a:r>
          </a:p>
        </p:txBody>
      </p:sp>
      <p:sp>
        <p:nvSpPr>
          <p:cNvPr id="3" name="Content Placeholder 2"/>
          <p:cNvSpPr>
            <a:spLocks noGrp="1"/>
          </p:cNvSpPr>
          <p:nvPr>
            <p:ph idx="1"/>
          </p:nvPr>
        </p:nvSpPr>
        <p:spPr>
          <a:xfrm>
            <a:off x="184935" y="1450240"/>
            <a:ext cx="11432757" cy="5239318"/>
          </a:xfrm>
        </p:spPr>
        <p:txBody>
          <a:bodyPr>
            <a:normAutofit/>
          </a:bodyPr>
          <a:lstStyle/>
          <a:p>
            <a:r>
              <a:rPr lang="en-US" sz="2000" dirty="0"/>
              <a:t>To write a Background in a feature file, follow these steps:</a:t>
            </a:r>
          </a:p>
          <a:p>
            <a:pPr marL="0" indent="0">
              <a:buNone/>
            </a:pPr>
            <a:r>
              <a:rPr lang="en-US" sz="2000" dirty="0"/>
              <a:t>1. Start with the Background keyword:</a:t>
            </a:r>
          </a:p>
          <a:p>
            <a:pPr marL="0" indent="0">
              <a:buNone/>
            </a:pPr>
            <a:r>
              <a:rPr lang="en-US" sz="2000" dirty="0"/>
              <a:t>Background:</a:t>
            </a:r>
          </a:p>
          <a:p>
            <a:pPr marL="0" indent="0">
              <a:buNone/>
            </a:pPr>
            <a:r>
              <a:rPr lang="en-US" sz="2000" dirty="0"/>
              <a:t>2. Write the common steps that need to be executed before each scenario:</a:t>
            </a:r>
          </a:p>
          <a:p>
            <a:pPr marL="0" indent="0">
              <a:buNone/>
            </a:pPr>
            <a:r>
              <a:rPr lang="en-US" sz="2000" dirty="0"/>
              <a:t>Given &lt;Precondition&gt;</a:t>
            </a:r>
          </a:p>
          <a:p>
            <a:pPr marL="0" indent="0">
              <a:buNone/>
            </a:pPr>
            <a:r>
              <a:rPr lang="en-US" sz="2000" dirty="0"/>
              <a:t>When &lt;Action&gt;</a:t>
            </a:r>
          </a:p>
          <a:p>
            <a:pPr marL="0" indent="0">
              <a:buNone/>
            </a:pPr>
            <a:r>
              <a:rPr lang="en-US" sz="2000" dirty="0"/>
              <a:t>Then &lt;Expected Outcome&gt;</a:t>
            </a:r>
          </a:p>
          <a:p>
            <a:pPr marL="0" indent="0">
              <a:buNone/>
            </a:pPr>
            <a:r>
              <a:rPr lang="en-US" sz="2000" dirty="0"/>
              <a:t>For example, let's consider a feature file for testing a login functionality with a common Background:</a:t>
            </a:r>
          </a:p>
          <a:p>
            <a:pPr marL="0" indent="0">
              <a:buNone/>
            </a:pPr>
            <a:endParaRPr lang="en-US" sz="2000" dirty="0"/>
          </a:p>
        </p:txBody>
      </p:sp>
    </p:spTree>
    <p:extLst>
      <p:ext uri="{BB962C8B-B14F-4D97-AF65-F5344CB8AC3E}">
        <p14:creationId xmlns:p14="http://schemas.microsoft.com/office/powerpoint/2010/main" val="1302902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0785"/>
            <a:ext cx="9027695" cy="895784"/>
          </a:xfrm>
        </p:spPr>
        <p:txBody>
          <a:bodyPr>
            <a:normAutofit/>
          </a:bodyPr>
          <a:lstStyle/>
          <a:p>
            <a:r>
              <a:rPr lang="en-US" b="1" dirty="0">
                <a:solidFill>
                  <a:schemeClr val="accent2">
                    <a:lumMod val="50000"/>
                  </a:schemeClr>
                </a:solidFill>
                <a:effectLst>
                  <a:outerShdw blurRad="38100" dist="38100" dir="2700000" algn="tl">
                    <a:srgbClr val="000000">
                      <a:alpha val="43137"/>
                    </a:srgbClr>
                  </a:outerShdw>
                </a:effectLst>
              </a:rPr>
              <a:t>Writing Backgrounds:</a:t>
            </a:r>
          </a:p>
        </p:txBody>
      </p:sp>
      <p:pic>
        <p:nvPicPr>
          <p:cNvPr id="5" name="Content Placeholder 4">
            <a:extLst>
              <a:ext uri="{FF2B5EF4-FFF2-40B4-BE49-F238E27FC236}">
                <a16:creationId xmlns:a16="http://schemas.microsoft.com/office/drawing/2014/main" id="{9AFE7A84-8806-4973-B8AF-A072A1785B3A}"/>
              </a:ext>
            </a:extLst>
          </p:cNvPr>
          <p:cNvPicPr>
            <a:picLocks noGrp="1" noChangeAspect="1"/>
          </p:cNvPicPr>
          <p:nvPr>
            <p:ph idx="1"/>
          </p:nvPr>
        </p:nvPicPr>
        <p:blipFill>
          <a:blip r:embed="rId2"/>
          <a:stretch>
            <a:fillRect/>
          </a:stretch>
        </p:blipFill>
        <p:spPr>
          <a:xfrm>
            <a:off x="297187" y="1216569"/>
            <a:ext cx="7603640" cy="4183912"/>
          </a:xfrm>
        </p:spPr>
      </p:pic>
      <p:sp>
        <p:nvSpPr>
          <p:cNvPr id="11" name="TextBox 10">
            <a:extLst>
              <a:ext uri="{FF2B5EF4-FFF2-40B4-BE49-F238E27FC236}">
                <a16:creationId xmlns:a16="http://schemas.microsoft.com/office/drawing/2014/main" id="{023BDE34-6DE5-4A4F-806C-3568E8D5CF98}"/>
              </a:ext>
            </a:extLst>
          </p:cNvPr>
          <p:cNvSpPr txBox="1"/>
          <p:nvPr/>
        </p:nvSpPr>
        <p:spPr>
          <a:xfrm>
            <a:off x="223463" y="5492411"/>
            <a:ext cx="11745930" cy="646331"/>
          </a:xfrm>
          <a:prstGeom prst="rect">
            <a:avLst/>
          </a:prstGeom>
          <a:noFill/>
        </p:spPr>
        <p:txBody>
          <a:bodyPr wrap="square">
            <a:spAutoFit/>
          </a:bodyPr>
          <a:lstStyle/>
          <a:p>
            <a:r>
              <a:rPr lang="en-US" dirty="0"/>
              <a:t>In the above example, the Background section contains the common step "Given the user is on the login page". This step will be executed before each scenario in the feature file, ensuring that the user starts on the login page.</a:t>
            </a:r>
          </a:p>
        </p:txBody>
      </p:sp>
    </p:spTree>
    <p:extLst>
      <p:ext uri="{BB962C8B-B14F-4D97-AF65-F5344CB8AC3E}">
        <p14:creationId xmlns:p14="http://schemas.microsoft.com/office/powerpoint/2010/main" val="344099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E433A-BA23-4EA9-9897-724034748E4B}"/>
              </a:ext>
            </a:extLst>
          </p:cNvPr>
          <p:cNvSpPr>
            <a:spLocks noGrp="1"/>
          </p:cNvSpPr>
          <p:nvPr>
            <p:ph type="title"/>
          </p:nvPr>
        </p:nvSpPr>
        <p:spPr>
          <a:xfrm>
            <a:off x="143838" y="395949"/>
            <a:ext cx="11383766" cy="898596"/>
          </a:xfrm>
        </p:spPr>
        <p:txBody>
          <a:bodyPr>
            <a:normAutofit/>
          </a:bodyPr>
          <a:lstStyle/>
          <a:p>
            <a:r>
              <a:rPr lang="en-US" sz="2800" b="1" dirty="0">
                <a:solidFill>
                  <a:schemeClr val="accent2">
                    <a:lumMod val="50000"/>
                  </a:schemeClr>
                </a:solidFill>
              </a:rPr>
              <a:t>Sharing State Between Backgrounds and Scenarios:</a:t>
            </a:r>
          </a:p>
        </p:txBody>
      </p:sp>
      <p:sp>
        <p:nvSpPr>
          <p:cNvPr id="3" name="Content Placeholder 2">
            <a:extLst>
              <a:ext uri="{FF2B5EF4-FFF2-40B4-BE49-F238E27FC236}">
                <a16:creationId xmlns:a16="http://schemas.microsoft.com/office/drawing/2014/main" id="{35B7168A-D031-4B0E-9A90-EEFADCE62823}"/>
              </a:ext>
            </a:extLst>
          </p:cNvPr>
          <p:cNvSpPr>
            <a:spLocks noGrp="1"/>
          </p:cNvSpPr>
          <p:nvPr>
            <p:ph idx="1"/>
          </p:nvPr>
        </p:nvSpPr>
        <p:spPr>
          <a:xfrm>
            <a:off x="143838" y="1825625"/>
            <a:ext cx="11866652" cy="4914222"/>
          </a:xfrm>
        </p:spPr>
        <p:txBody>
          <a:bodyPr/>
          <a:lstStyle/>
          <a:p>
            <a:r>
              <a:rPr lang="en-US" dirty="0"/>
              <a:t>A Background section can share state or context with the scenarios that follow it. This means that any data or variables set in the Background can be accessed by the scenarios. It allows you to set up common data or perform certain actions that are needed across scenarios.</a:t>
            </a:r>
          </a:p>
          <a:p>
            <a:endParaRPr lang="en-US" dirty="0"/>
          </a:p>
          <a:p>
            <a:r>
              <a:rPr lang="en-US" dirty="0"/>
              <a:t>For example, let's consider a feature file for testing a shopping cart functionality:</a:t>
            </a:r>
          </a:p>
        </p:txBody>
      </p:sp>
    </p:spTree>
    <p:extLst>
      <p:ext uri="{BB962C8B-B14F-4D97-AF65-F5344CB8AC3E}">
        <p14:creationId xmlns:p14="http://schemas.microsoft.com/office/powerpoint/2010/main" val="3635090236"/>
      </p:ext>
    </p:extLst>
  </p:cSld>
  <p:clrMapOvr>
    <a:masterClrMapping/>
  </p:clrMapOvr>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Custom 3">
      <a:majorFont>
        <a:latin typeface="Segoe Print"/>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394</TotalTime>
  <Words>1043</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Candara</vt:lpstr>
      <vt:lpstr>Segoe Print</vt:lpstr>
      <vt:lpstr>Office Theme</vt:lpstr>
      <vt:lpstr>Cucumber  (Behaviour Driven Development)</vt:lpstr>
      <vt:lpstr>Topic of discussion</vt:lpstr>
      <vt:lpstr>Cucumber Scenario Outline</vt:lpstr>
      <vt:lpstr>Writing Scenario Outlines:</vt:lpstr>
      <vt:lpstr>Writing Scenario Outlines:</vt:lpstr>
      <vt:lpstr>Cucumber Background</vt:lpstr>
      <vt:lpstr>Writing Backgrounds:</vt:lpstr>
      <vt:lpstr>Writing Backgrounds:</vt:lpstr>
      <vt:lpstr>Sharing State Between Backgrounds and Scenarios:</vt:lpstr>
      <vt:lpstr>Sharing State Between Backgrounds and Scenarios:</vt:lpstr>
      <vt:lpstr>Summary of topics covered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Darkprime</cp:lastModifiedBy>
  <cp:revision>160</cp:revision>
  <dcterms:created xsi:type="dcterms:W3CDTF">2023-05-07T13:58:56Z</dcterms:created>
  <dcterms:modified xsi:type="dcterms:W3CDTF">2023-06-15T07:49:03Z</dcterms:modified>
</cp:coreProperties>
</file>