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57" r:id="rId3"/>
    <p:sldId id="271" r:id="rId4"/>
    <p:sldId id="281" r:id="rId5"/>
    <p:sldId id="268" r:id="rId6"/>
    <p:sldId id="282" r:id="rId7"/>
    <p:sldId id="283"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lfRMHNIzk4hw/bql5O12Q==" hashData="DdWebMWHE1aCwe+4Axwvl9cwaA2SkP/n5Uj+b6RQTqzOc81WsUhg38PXmal8YDI1j6ysgzBnY+vut6daTHu3A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B1CCAF-EB10-4F68-A668-823655A0BF95}" type="datetimeFigureOut">
              <a:rPr lang="en-US" smtClean="0"/>
              <a:t>6/15/2023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BBCBA-0874-4E33-BA31-4173675426C5}" type="slidenum">
              <a:rPr lang="en-US" smtClean="0"/>
              <a:t>‹#›</a:t>
            </a:fld>
            <a:endParaRPr lang="en-US"/>
          </a:p>
        </p:txBody>
      </p:sp>
    </p:spTree>
    <p:extLst>
      <p:ext uri="{BB962C8B-B14F-4D97-AF65-F5344CB8AC3E}">
        <p14:creationId xmlns:p14="http://schemas.microsoft.com/office/powerpoint/2010/main" val="72930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14221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26301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169968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244735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395791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D9D583-5721-4961-A493-A7593FC2D61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151853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D9D583-5721-4961-A493-A7593FC2D61D}"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64684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D9D583-5721-4961-A493-A7593FC2D61D}"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02066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9D583-5721-4961-A493-A7593FC2D61D}"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0035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9D583-5721-4961-A493-A7593FC2D61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225893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9D583-5721-4961-A493-A7593FC2D61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26231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4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9D583-5721-4961-A493-A7593FC2D61D}" type="datetimeFigureOut">
              <a:rPr lang="en-US" smtClean="0"/>
              <a:t>6/15/2023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C5037-B69D-4E31-A599-19E9F4D15BF5}" type="slidenum">
              <a:rPr lang="en-US" smtClean="0"/>
              <a:t>‹#›</a:t>
            </a:fld>
            <a:endParaRPr lang="en-US"/>
          </a:p>
        </p:txBody>
      </p:sp>
    </p:spTree>
    <p:extLst>
      <p:ext uri="{BB962C8B-B14F-4D97-AF65-F5344CB8AC3E}">
        <p14:creationId xmlns:p14="http://schemas.microsoft.com/office/powerpoint/2010/main" val="26599237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487301" cy="2387600"/>
          </a:xfrm>
        </p:spPr>
        <p:txBody>
          <a:bodyPr>
            <a:normAutofit/>
          </a:bodyPr>
          <a:lstStyle/>
          <a:p>
            <a:r>
              <a:rPr lang="en-US" sz="4400" b="1" dirty="0">
                <a:solidFill>
                  <a:schemeClr val="accent2">
                    <a:lumMod val="50000"/>
                  </a:schemeClr>
                </a:solidFill>
                <a:effectLst>
                  <a:outerShdw blurRad="38100" dist="38100" dir="2700000" algn="tl">
                    <a:srgbClr val="000000">
                      <a:alpha val="43137"/>
                    </a:srgbClr>
                  </a:outerShdw>
                </a:effectLst>
              </a:rPr>
              <a:t>Cucumber </a:t>
            </a:r>
            <a:br>
              <a:rPr lang="en-US" sz="4400" b="1" dirty="0">
                <a:solidFill>
                  <a:schemeClr val="accent2">
                    <a:lumMod val="50000"/>
                  </a:schemeClr>
                </a:solidFill>
                <a:effectLst>
                  <a:outerShdw blurRad="38100" dist="38100" dir="2700000" algn="tl">
                    <a:srgbClr val="000000">
                      <a:alpha val="43137"/>
                    </a:srgbClr>
                  </a:outerShdw>
                </a:effectLst>
              </a:rPr>
            </a:br>
            <a:r>
              <a:rPr lang="en-US" sz="4400" b="1" dirty="0">
                <a:solidFill>
                  <a:schemeClr val="accent2">
                    <a:lumMod val="50000"/>
                  </a:schemeClr>
                </a:solidFill>
                <a:effectLst>
                  <a:outerShdw blurRad="38100" dist="38100" dir="2700000" algn="tl">
                    <a:srgbClr val="000000">
                      <a:alpha val="43137"/>
                    </a:srgbClr>
                  </a:outerShdw>
                </a:effectLst>
              </a:rPr>
              <a:t>(</a:t>
            </a:r>
            <a:r>
              <a:rPr lang="en-US" sz="4400" b="1" dirty="0" err="1">
                <a:solidFill>
                  <a:schemeClr val="accent2">
                    <a:lumMod val="50000"/>
                  </a:schemeClr>
                </a:solidFill>
                <a:effectLst>
                  <a:outerShdw blurRad="38100" dist="38100" dir="2700000" algn="tl">
                    <a:srgbClr val="000000">
                      <a:alpha val="43137"/>
                    </a:srgbClr>
                  </a:outerShdw>
                </a:effectLst>
              </a:rPr>
              <a:t>Behaviour</a:t>
            </a:r>
            <a:r>
              <a:rPr lang="en-US" sz="4400" b="1" dirty="0">
                <a:solidFill>
                  <a:schemeClr val="accent2">
                    <a:lumMod val="50000"/>
                  </a:schemeClr>
                </a:solidFill>
                <a:effectLst>
                  <a:outerShdw blurRad="38100" dist="38100" dir="2700000" algn="tl">
                    <a:srgbClr val="000000">
                      <a:alpha val="43137"/>
                    </a:srgbClr>
                  </a:outerShdw>
                </a:effectLst>
              </a:rPr>
              <a:t> Driven Development)</a:t>
            </a:r>
          </a:p>
        </p:txBody>
      </p:sp>
      <p:sp>
        <p:nvSpPr>
          <p:cNvPr id="3" name="Subtitle 2"/>
          <p:cNvSpPr>
            <a:spLocks noGrp="1"/>
          </p:cNvSpPr>
          <p:nvPr>
            <p:ph type="subTitle" idx="1"/>
          </p:nvPr>
        </p:nvSpPr>
        <p:spPr>
          <a:xfrm>
            <a:off x="1639503" y="4410561"/>
            <a:ext cx="9487300" cy="1655762"/>
          </a:xfrm>
        </p:spPr>
        <p:txBody>
          <a:bodyPr/>
          <a:lstStyle/>
          <a:p>
            <a:r>
              <a:rPr lang="en-US" b="1">
                <a:solidFill>
                  <a:schemeClr val="accent2">
                    <a:lumMod val="50000"/>
                  </a:schemeClr>
                </a:solidFill>
                <a:effectLst>
                  <a:outerShdw blurRad="38100" dist="38100" dir="2700000" algn="tl">
                    <a:srgbClr val="000000">
                      <a:alpha val="43137"/>
                    </a:srgbClr>
                  </a:outerShdw>
                </a:effectLst>
              </a:rPr>
              <a:t>Session5                                   </a:t>
            </a:r>
            <a:br>
              <a:rPr lang="en-US" b="1" dirty="0">
                <a:solidFill>
                  <a:schemeClr val="accent2">
                    <a:lumMod val="50000"/>
                  </a:schemeClr>
                </a:solidFill>
                <a:effectLst>
                  <a:outerShdw blurRad="38100" dist="38100" dir="2700000" algn="tl">
                    <a:srgbClr val="000000">
                      <a:alpha val="43137"/>
                    </a:srgbClr>
                  </a:outerShdw>
                </a:effectLst>
              </a:rPr>
            </a:br>
            <a:br>
              <a:rPr lang="en-US" b="1" dirty="0">
                <a:solidFill>
                  <a:schemeClr val="accent2">
                    <a:lumMod val="50000"/>
                  </a:schemeClr>
                </a:solidFill>
                <a:effectLst>
                  <a:outerShdw blurRad="38100" dist="38100" dir="2700000" algn="tl">
                    <a:srgbClr val="000000">
                      <a:alpha val="43137"/>
                    </a:srgbClr>
                  </a:outerShdw>
                </a:effectLst>
              </a:rPr>
            </a:br>
            <a:r>
              <a:rPr lang="en-US" b="1" dirty="0">
                <a:solidFill>
                  <a:schemeClr val="accent2">
                    <a:lumMod val="50000"/>
                  </a:schemeClr>
                </a:solidFill>
                <a:effectLst>
                  <a:outerShdw blurRad="38100" dist="38100" dir="2700000" algn="tl">
                    <a:srgbClr val="000000">
                      <a:alpha val="43137"/>
                    </a:srgbClr>
                  </a:outerShdw>
                </a:effectLst>
              </a:rPr>
              <a:t>Anshul </a:t>
            </a:r>
            <a:r>
              <a:rPr lang="en-US" b="1" dirty="0" err="1">
                <a:solidFill>
                  <a:schemeClr val="accent2">
                    <a:lumMod val="50000"/>
                  </a:schemeClr>
                </a:solidFill>
                <a:effectLst>
                  <a:outerShdw blurRad="38100" dist="38100" dir="2700000" algn="tl">
                    <a:srgbClr val="000000">
                      <a:alpha val="43137"/>
                    </a:srgbClr>
                  </a:outerShdw>
                </a:effectLst>
              </a:rPr>
              <a:t>Sonpure</a:t>
            </a:r>
            <a:endParaRPr lang="en-US" b="1"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204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Topic of discussion</a:t>
            </a:r>
          </a:p>
        </p:txBody>
      </p:sp>
      <p:sp>
        <p:nvSpPr>
          <p:cNvPr id="3" name="Content Placeholder 2"/>
          <p:cNvSpPr>
            <a:spLocks noGrp="1"/>
          </p:cNvSpPr>
          <p:nvPr>
            <p:ph idx="1"/>
          </p:nvPr>
        </p:nvSpPr>
        <p:spPr/>
        <p:txBody>
          <a:bodyPr>
            <a:normAutofit/>
          </a:bodyPr>
          <a:lstStyle/>
          <a:p>
            <a:r>
              <a:rPr lang="en-US" dirty="0"/>
              <a:t>Cucumber Reports</a:t>
            </a:r>
          </a:p>
          <a:p>
            <a:pPr lvl="1"/>
            <a:r>
              <a:rPr lang="en-US" dirty="0"/>
              <a:t>What are Cucumber Reports?</a:t>
            </a:r>
          </a:p>
          <a:p>
            <a:pPr lvl="1"/>
            <a:r>
              <a:rPr lang="en-US" dirty="0"/>
              <a:t>Types of Cucumber Reports</a:t>
            </a:r>
          </a:p>
          <a:p>
            <a:pPr lvl="1"/>
            <a:r>
              <a:rPr lang="en-US" dirty="0"/>
              <a:t>Generating Cucumber Reports</a:t>
            </a:r>
          </a:p>
          <a:p>
            <a:pPr lvl="1"/>
            <a:r>
              <a:rPr lang="en-US" dirty="0"/>
              <a:t>Customizing Cucumber Reports</a:t>
            </a:r>
          </a:p>
          <a:p>
            <a:pPr lvl="1"/>
            <a:r>
              <a:rPr lang="en-US" dirty="0"/>
              <a:t>Cucumber Integration with Selenium</a:t>
            </a:r>
          </a:p>
          <a:p>
            <a:pPr lvl="1"/>
            <a:r>
              <a:rPr lang="en-US" dirty="0"/>
              <a:t>How to integrate Extent report with cucumber</a:t>
            </a:r>
          </a:p>
        </p:txBody>
      </p:sp>
    </p:spTree>
    <p:extLst>
      <p:ext uri="{BB962C8B-B14F-4D97-AF65-F5344CB8AC3E}">
        <p14:creationId xmlns:p14="http://schemas.microsoft.com/office/powerpoint/2010/main" val="216704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89" y="307375"/>
            <a:ext cx="9691838" cy="664778"/>
          </a:xfrm>
        </p:spPr>
        <p:txBody>
          <a:bodyPr>
            <a:normAutofit fontScale="90000"/>
          </a:bodyPr>
          <a:lstStyle/>
          <a:p>
            <a:r>
              <a:rPr lang="en-US" b="1" dirty="0">
                <a:solidFill>
                  <a:schemeClr val="accent2">
                    <a:lumMod val="50000"/>
                  </a:schemeClr>
                </a:solidFill>
              </a:rPr>
              <a:t>Cucumber Reports</a:t>
            </a:r>
          </a:p>
        </p:txBody>
      </p:sp>
      <p:sp>
        <p:nvSpPr>
          <p:cNvPr id="3" name="Content Placeholder 2"/>
          <p:cNvSpPr>
            <a:spLocks noGrp="1"/>
          </p:cNvSpPr>
          <p:nvPr>
            <p:ph idx="1"/>
          </p:nvPr>
        </p:nvSpPr>
        <p:spPr>
          <a:xfrm>
            <a:off x="643689" y="972153"/>
            <a:ext cx="10983629" cy="5717405"/>
          </a:xfrm>
        </p:spPr>
        <p:txBody>
          <a:bodyPr>
            <a:noAutofit/>
          </a:bodyPr>
          <a:lstStyle/>
          <a:p>
            <a:pPr marL="0" indent="0">
              <a:buNone/>
            </a:pPr>
            <a:r>
              <a:rPr lang="en-US" sz="2000" dirty="0"/>
              <a:t>   Cucumber Reports provide valuable insights into the execution results of your Cucumber tests, helping you understand the test outcomes and identify any issues or failures. These reports offer various types of information and formats to suit your needs. Let's dive into the details.</a:t>
            </a:r>
          </a:p>
          <a:p>
            <a:pPr marL="0" indent="0">
              <a:buNone/>
            </a:pPr>
            <a:r>
              <a:rPr lang="en-US" sz="2000" b="1" dirty="0"/>
              <a:t>What are Cucumber Reports?</a:t>
            </a:r>
          </a:p>
          <a:p>
            <a:pPr marL="0" indent="0">
              <a:buNone/>
            </a:pPr>
            <a:r>
              <a:rPr lang="en-US" sz="2000" dirty="0"/>
              <a:t>Cucumber Reports are generated after executing Cucumber tests and provide a summary of the test results. They include information such as the number of scenarios executed, passed, and failed, along with detailed information about each scenario and step.</a:t>
            </a:r>
          </a:p>
          <a:p>
            <a:pPr marL="0" indent="0">
              <a:buNone/>
            </a:pPr>
            <a:r>
              <a:rPr lang="en-US" sz="2000" b="1" dirty="0"/>
              <a:t>Types of Cucumber Reports:</a:t>
            </a:r>
            <a:endParaRPr lang="en-US" sz="2000" dirty="0"/>
          </a:p>
          <a:p>
            <a:pPr marL="0" indent="0">
              <a:buNone/>
            </a:pPr>
            <a:r>
              <a:rPr lang="en-US" sz="2000" b="1" dirty="0"/>
              <a:t>HTML Reports: </a:t>
            </a:r>
            <a:r>
              <a:rPr lang="en-US" sz="2000" dirty="0"/>
              <a:t>Cucumber can generate HTML reports that provide a comprehensive view of the test execution. These reports include features, scenarios, and step details along with the corresponding status (passed, failed, skipped).</a:t>
            </a:r>
          </a:p>
          <a:p>
            <a:pPr marL="0" indent="0">
              <a:buNone/>
            </a:pPr>
            <a:r>
              <a:rPr lang="en-US" sz="2000" b="1" dirty="0"/>
              <a:t>JSON Reports: </a:t>
            </a:r>
            <a:r>
              <a:rPr lang="en-US" sz="2000" dirty="0"/>
              <a:t>Cucumber can generate JSON reports that contain structured data about the test execution results. These reports can be used for further analysis or custom processing.</a:t>
            </a:r>
          </a:p>
          <a:p>
            <a:pPr marL="0" indent="0">
              <a:buNone/>
            </a:pPr>
            <a:r>
              <a:rPr lang="en-US" sz="2000" b="1" dirty="0"/>
              <a:t>XML Reports: </a:t>
            </a:r>
            <a:r>
              <a:rPr lang="en-US" sz="2000" dirty="0"/>
              <a:t>Cucumber also supports generating XML reports, which can be integrated with other tools or frameworks for reporting purposes.</a:t>
            </a:r>
          </a:p>
        </p:txBody>
      </p:sp>
    </p:spTree>
    <p:extLst>
      <p:ext uri="{BB962C8B-B14F-4D97-AF65-F5344CB8AC3E}">
        <p14:creationId xmlns:p14="http://schemas.microsoft.com/office/powerpoint/2010/main" val="428470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89" y="307375"/>
            <a:ext cx="9691838" cy="664778"/>
          </a:xfrm>
        </p:spPr>
        <p:txBody>
          <a:bodyPr>
            <a:normAutofit fontScale="90000"/>
          </a:bodyPr>
          <a:lstStyle/>
          <a:p>
            <a:r>
              <a:rPr lang="en-US" b="1" dirty="0">
                <a:solidFill>
                  <a:schemeClr val="accent2">
                    <a:lumMod val="50000"/>
                  </a:schemeClr>
                </a:solidFill>
              </a:rPr>
              <a:t>Cucumber Reports</a:t>
            </a:r>
          </a:p>
        </p:txBody>
      </p:sp>
      <p:sp>
        <p:nvSpPr>
          <p:cNvPr id="3" name="Content Placeholder 2"/>
          <p:cNvSpPr>
            <a:spLocks noGrp="1"/>
          </p:cNvSpPr>
          <p:nvPr>
            <p:ph idx="1"/>
          </p:nvPr>
        </p:nvSpPr>
        <p:spPr>
          <a:xfrm>
            <a:off x="643689" y="972153"/>
            <a:ext cx="10983629" cy="5717405"/>
          </a:xfrm>
        </p:spPr>
        <p:txBody>
          <a:bodyPr>
            <a:noAutofit/>
          </a:bodyPr>
          <a:lstStyle/>
          <a:p>
            <a:pPr marL="0" indent="0">
              <a:buNone/>
            </a:pPr>
            <a:r>
              <a:rPr lang="en-US" sz="2000" dirty="0"/>
              <a:t>   Code for HTML report                                                                Code for XML report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Code for JSON report</a:t>
            </a:r>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64DC701D-AF42-4C45-A8C3-B0C129EAD9F1}"/>
              </a:ext>
            </a:extLst>
          </p:cNvPr>
          <p:cNvPicPr>
            <a:picLocks noChangeAspect="1"/>
          </p:cNvPicPr>
          <p:nvPr/>
        </p:nvPicPr>
        <p:blipFill rotWithShape="1">
          <a:blip r:embed="rId2"/>
          <a:srcRect t="11305" r="27195"/>
          <a:stretch/>
        </p:blipFill>
        <p:spPr>
          <a:xfrm>
            <a:off x="564682" y="1357965"/>
            <a:ext cx="4780209" cy="2905764"/>
          </a:xfrm>
          <a:prstGeom prst="rect">
            <a:avLst/>
          </a:prstGeom>
        </p:spPr>
      </p:pic>
      <p:pic>
        <p:nvPicPr>
          <p:cNvPr id="7" name="Picture 6">
            <a:extLst>
              <a:ext uri="{FF2B5EF4-FFF2-40B4-BE49-F238E27FC236}">
                <a16:creationId xmlns:a16="http://schemas.microsoft.com/office/drawing/2014/main" id="{86EA0C1F-229E-454B-9A85-2ABBFCC46EB5}"/>
              </a:ext>
            </a:extLst>
          </p:cNvPr>
          <p:cNvPicPr>
            <a:picLocks noChangeAspect="1"/>
          </p:cNvPicPr>
          <p:nvPr/>
        </p:nvPicPr>
        <p:blipFill rotWithShape="1">
          <a:blip r:embed="rId3"/>
          <a:srcRect r="25751"/>
          <a:stretch/>
        </p:blipFill>
        <p:spPr>
          <a:xfrm>
            <a:off x="3190319" y="4360980"/>
            <a:ext cx="5326957" cy="2328578"/>
          </a:xfrm>
          <a:prstGeom prst="rect">
            <a:avLst/>
          </a:prstGeom>
        </p:spPr>
      </p:pic>
      <p:pic>
        <p:nvPicPr>
          <p:cNvPr id="9" name="Picture 8">
            <a:extLst>
              <a:ext uri="{FF2B5EF4-FFF2-40B4-BE49-F238E27FC236}">
                <a16:creationId xmlns:a16="http://schemas.microsoft.com/office/drawing/2014/main" id="{5ABE747C-0EFF-4148-A9B5-C6AC50F5152D}"/>
              </a:ext>
            </a:extLst>
          </p:cNvPr>
          <p:cNvPicPr>
            <a:picLocks noChangeAspect="1"/>
          </p:cNvPicPr>
          <p:nvPr/>
        </p:nvPicPr>
        <p:blipFill>
          <a:blip r:embed="rId4"/>
          <a:stretch>
            <a:fillRect/>
          </a:stretch>
        </p:blipFill>
        <p:spPr>
          <a:xfrm>
            <a:off x="6651901" y="1357965"/>
            <a:ext cx="4896410" cy="2905113"/>
          </a:xfrm>
          <a:prstGeom prst="rect">
            <a:avLst/>
          </a:prstGeom>
        </p:spPr>
      </p:pic>
    </p:spTree>
    <p:extLst>
      <p:ext uri="{BB962C8B-B14F-4D97-AF65-F5344CB8AC3E}">
        <p14:creationId xmlns:p14="http://schemas.microsoft.com/office/powerpoint/2010/main" val="375922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424" y="365124"/>
            <a:ext cx="9403080" cy="915035"/>
          </a:xfrm>
        </p:spPr>
        <p:txBody>
          <a:bodyPr>
            <a:normAutofit/>
          </a:bodyPr>
          <a:lstStyle/>
          <a:p>
            <a:r>
              <a:rPr lang="en-US" sz="4000" b="1" dirty="0">
                <a:solidFill>
                  <a:schemeClr val="accent2">
                    <a:lumMod val="50000"/>
                  </a:schemeClr>
                </a:solidFill>
                <a:effectLst>
                  <a:outerShdw blurRad="38100" dist="38100" dir="2700000" algn="tl">
                    <a:srgbClr val="000000">
                      <a:alpha val="43137"/>
                    </a:srgbClr>
                  </a:outerShdw>
                </a:effectLst>
              </a:rPr>
              <a:t>Generating Cucumber Reports</a:t>
            </a:r>
          </a:p>
        </p:txBody>
      </p:sp>
      <p:sp>
        <p:nvSpPr>
          <p:cNvPr id="3" name="Content Placeholder 2"/>
          <p:cNvSpPr>
            <a:spLocks noGrp="1"/>
          </p:cNvSpPr>
          <p:nvPr>
            <p:ph idx="1"/>
          </p:nvPr>
        </p:nvSpPr>
        <p:spPr>
          <a:xfrm>
            <a:off x="184936" y="1280159"/>
            <a:ext cx="11692640" cy="5399773"/>
          </a:xfrm>
        </p:spPr>
        <p:txBody>
          <a:bodyPr>
            <a:normAutofit/>
          </a:bodyPr>
          <a:lstStyle/>
          <a:p>
            <a:pPr marL="0" indent="0">
              <a:buNone/>
            </a:pPr>
            <a:r>
              <a:rPr lang="en-US" sz="2400" dirty="0"/>
              <a:t>Generating Cucumber Reports:</a:t>
            </a:r>
          </a:p>
          <a:p>
            <a:pPr marL="0" indent="0">
              <a:buNone/>
            </a:pPr>
            <a:r>
              <a:rPr lang="en-US" sz="2400" dirty="0"/>
              <a:t>To generate Cucumber reports, you need to configure your Cucumber runner class or build automation scripts accordingly. Cucumber supports various plugins and formatters that can be used to generate reports in different formats.</a:t>
            </a:r>
          </a:p>
          <a:p>
            <a:pPr marL="0" indent="0">
              <a:buNone/>
            </a:pPr>
            <a:r>
              <a:rPr lang="en-US" sz="2400" dirty="0"/>
              <a:t>‘@</a:t>
            </a:r>
            <a:r>
              <a:rPr lang="en-US" sz="2400" dirty="0" err="1"/>
              <a:t>CucumberOptions</a:t>
            </a:r>
            <a:r>
              <a:rPr lang="en-US" sz="2400" dirty="0"/>
              <a:t>’ annotation is used to specify the report plugin and its output directory. In this case, the HTML report is generated in the target/cucumber-html-report directory.</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375177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936" y="432858"/>
            <a:ext cx="9403080" cy="915035"/>
          </a:xfrm>
        </p:spPr>
        <p:txBody>
          <a:bodyPr>
            <a:normAutofit/>
          </a:bodyPr>
          <a:lstStyle/>
          <a:p>
            <a:r>
              <a:rPr lang="en-US" sz="4000" b="1" dirty="0">
                <a:solidFill>
                  <a:schemeClr val="accent2">
                    <a:lumMod val="50000"/>
                  </a:schemeClr>
                </a:solidFill>
                <a:effectLst>
                  <a:outerShdw blurRad="38100" dist="38100" dir="2700000" algn="tl">
                    <a:srgbClr val="000000">
                      <a:alpha val="43137"/>
                    </a:srgbClr>
                  </a:outerShdw>
                </a:effectLst>
              </a:rPr>
              <a:t>Customizing Cucumber reports</a:t>
            </a:r>
          </a:p>
        </p:txBody>
      </p:sp>
      <p:sp>
        <p:nvSpPr>
          <p:cNvPr id="3" name="Content Placeholder 2"/>
          <p:cNvSpPr>
            <a:spLocks noGrp="1"/>
          </p:cNvSpPr>
          <p:nvPr>
            <p:ph idx="1"/>
          </p:nvPr>
        </p:nvSpPr>
        <p:spPr>
          <a:xfrm>
            <a:off x="184936" y="1280159"/>
            <a:ext cx="11692640" cy="5399773"/>
          </a:xfrm>
        </p:spPr>
        <p:txBody>
          <a:bodyPr>
            <a:normAutofit/>
          </a:bodyPr>
          <a:lstStyle/>
          <a:p>
            <a:pPr marL="0" indent="0">
              <a:buNone/>
            </a:pPr>
            <a:r>
              <a:rPr lang="en-US" sz="1600" b="1" dirty="0"/>
              <a:t>Customizing Cucumber reports: </a:t>
            </a:r>
          </a:p>
          <a:p>
            <a:pPr marL="0" indent="0">
              <a:buNone/>
            </a:pPr>
            <a:r>
              <a:rPr lang="en-US" sz="1600" dirty="0"/>
              <a:t>To enhance the visuals and content of Cucumber reports, you can utilize third-party libraries and plugins. For HTML reports, you can use frameworks like Cucumber Extent Report, Cucumber HTML Report, or Cucumber Reporting.</a:t>
            </a:r>
          </a:p>
          <a:p>
            <a:pPr marL="0" indent="0">
              <a:buNone/>
            </a:pPr>
            <a:r>
              <a:rPr lang="en-US" sz="1600" dirty="0"/>
              <a:t>Here's an example of customizing the Cucumber HTML report using the Cucumber Extent Report plugin:</a:t>
            </a:r>
          </a:p>
          <a:p>
            <a:pPr marL="0" indent="0">
              <a:buNone/>
            </a:pPr>
            <a:r>
              <a:rPr lang="en-US" sz="1600" b="1" dirty="0">
                <a:solidFill>
                  <a:srgbClr val="002060"/>
                </a:solidFill>
              </a:rPr>
              <a:t>import com.aventstack.extentreports.cucumber.adapter.ExtentCucumberAdapter;</a:t>
            </a:r>
          </a:p>
          <a:p>
            <a:pPr marL="0" indent="0">
              <a:buNone/>
            </a:pPr>
            <a:r>
              <a:rPr lang="en-US" sz="1600" b="1" dirty="0">
                <a:solidFill>
                  <a:srgbClr val="002060"/>
                </a:solidFill>
              </a:rPr>
              <a:t>import </a:t>
            </a:r>
            <a:r>
              <a:rPr lang="en-US" sz="1600" b="1" dirty="0" err="1">
                <a:solidFill>
                  <a:srgbClr val="002060"/>
                </a:solidFill>
              </a:rPr>
              <a:t>io.cucumber.junit.Cucumber</a:t>
            </a:r>
            <a:r>
              <a:rPr lang="en-US" sz="1600" b="1" dirty="0">
                <a:solidFill>
                  <a:srgbClr val="002060"/>
                </a:solidFill>
              </a:rPr>
              <a:t>;</a:t>
            </a:r>
          </a:p>
          <a:p>
            <a:pPr marL="0" indent="0">
              <a:buNone/>
            </a:pPr>
            <a:r>
              <a:rPr lang="en-US" sz="1600" b="1" dirty="0">
                <a:solidFill>
                  <a:srgbClr val="002060"/>
                </a:solidFill>
              </a:rPr>
              <a:t>import </a:t>
            </a:r>
            <a:r>
              <a:rPr lang="en-US" sz="1600" b="1" dirty="0" err="1">
                <a:solidFill>
                  <a:srgbClr val="002060"/>
                </a:solidFill>
              </a:rPr>
              <a:t>io.cucumber.junit.CucumberOptions</a:t>
            </a:r>
            <a:r>
              <a:rPr lang="en-US" sz="1600" b="1" dirty="0">
                <a:solidFill>
                  <a:srgbClr val="002060"/>
                </a:solidFill>
              </a:rPr>
              <a:t>;</a:t>
            </a:r>
          </a:p>
          <a:p>
            <a:pPr marL="0" indent="0">
              <a:buNone/>
            </a:pPr>
            <a:r>
              <a:rPr lang="en-US" sz="1600" b="1" dirty="0">
                <a:solidFill>
                  <a:srgbClr val="002060"/>
                </a:solidFill>
              </a:rPr>
              <a:t>import </a:t>
            </a:r>
            <a:r>
              <a:rPr lang="en-US" sz="1600" b="1" dirty="0" err="1">
                <a:solidFill>
                  <a:srgbClr val="002060"/>
                </a:solidFill>
              </a:rPr>
              <a:t>org.junit.runner.RunWith</a:t>
            </a:r>
            <a:r>
              <a:rPr lang="en-US" sz="1600" b="1" dirty="0">
                <a:solidFill>
                  <a:srgbClr val="002060"/>
                </a:solidFill>
              </a:rPr>
              <a:t>;</a:t>
            </a:r>
          </a:p>
          <a:p>
            <a:pPr marL="0" indent="0">
              <a:buNone/>
            </a:pPr>
            <a:r>
              <a:rPr lang="en-US" sz="1600" b="1" dirty="0">
                <a:solidFill>
                  <a:srgbClr val="002060"/>
                </a:solidFill>
              </a:rPr>
              <a:t>@RunWith(Cucumber.class)</a:t>
            </a:r>
          </a:p>
          <a:p>
            <a:pPr marL="0" indent="0">
              <a:buNone/>
            </a:pPr>
            <a:r>
              <a:rPr lang="en-US" sz="1600" b="1" dirty="0">
                <a:solidFill>
                  <a:srgbClr val="002060"/>
                </a:solidFill>
              </a:rPr>
              <a:t>@CucumberOptions(</a:t>
            </a:r>
          </a:p>
          <a:p>
            <a:pPr marL="0" indent="0">
              <a:buNone/>
            </a:pPr>
            <a:r>
              <a:rPr lang="en-US" sz="1600" b="1" dirty="0">
                <a:solidFill>
                  <a:srgbClr val="002060"/>
                </a:solidFill>
              </a:rPr>
              <a:t>    plugin = {"com.aventstack.extentreports.cucumber.adapter.ExtentCucumberAdapter:"}</a:t>
            </a:r>
          </a:p>
          <a:p>
            <a:pPr marL="0" indent="0">
              <a:buNone/>
            </a:pPr>
            <a:r>
              <a:rPr lang="en-US" sz="1600" b="1" dirty="0">
                <a:solidFill>
                  <a:srgbClr val="002060"/>
                </a:solidFill>
              </a:rPr>
              <a:t>)</a:t>
            </a:r>
          </a:p>
          <a:p>
            <a:pPr marL="0" indent="0">
              <a:buNone/>
            </a:pPr>
            <a:r>
              <a:rPr lang="en-US" sz="1600" b="1" dirty="0">
                <a:solidFill>
                  <a:srgbClr val="002060"/>
                </a:solidFill>
              </a:rPr>
              <a:t>public class </a:t>
            </a:r>
            <a:r>
              <a:rPr lang="en-US" sz="1600" b="1" dirty="0" err="1">
                <a:solidFill>
                  <a:srgbClr val="002060"/>
                </a:solidFill>
              </a:rPr>
              <a:t>TestRunner</a:t>
            </a:r>
            <a:r>
              <a:rPr lang="en-US" sz="1600" b="1" dirty="0">
                <a:solidFill>
                  <a:srgbClr val="002060"/>
                </a:solidFill>
              </a:rPr>
              <a:t> {</a:t>
            </a:r>
          </a:p>
          <a:p>
            <a:pPr marL="0" indent="0">
              <a:buNone/>
            </a:pPr>
            <a:r>
              <a:rPr lang="en-US" sz="1600" b="1" dirty="0">
                <a:solidFill>
                  <a:srgbClr val="002060"/>
                </a:solidFill>
              </a:rPr>
              <a:t>    // Test runner class</a:t>
            </a:r>
          </a:p>
          <a:p>
            <a:pPr marL="0" indent="0">
              <a:buNone/>
            </a:pPr>
            <a:r>
              <a:rPr lang="en-US" sz="1600" b="1" dirty="0">
                <a:solidFill>
                  <a:srgbClr val="002060"/>
                </a:solidFill>
              </a:rPr>
              <a:t>}</a:t>
            </a:r>
          </a:p>
          <a:p>
            <a:pPr marL="0" indent="0">
              <a:buNone/>
            </a:pPr>
            <a:endParaRPr lang="en-US" sz="1600" dirty="0"/>
          </a:p>
        </p:txBody>
      </p:sp>
      <p:sp>
        <p:nvSpPr>
          <p:cNvPr id="10" name="TextBox 9">
            <a:extLst>
              <a:ext uri="{FF2B5EF4-FFF2-40B4-BE49-F238E27FC236}">
                <a16:creationId xmlns:a16="http://schemas.microsoft.com/office/drawing/2014/main" id="{A7847ACF-C6EF-4088-A0EE-295DEED8BB8E}"/>
              </a:ext>
            </a:extLst>
          </p:cNvPr>
          <p:cNvSpPr txBox="1"/>
          <p:nvPr/>
        </p:nvSpPr>
        <p:spPr>
          <a:xfrm>
            <a:off x="8246533" y="2709333"/>
            <a:ext cx="3869267" cy="2308324"/>
          </a:xfrm>
          <a:prstGeom prst="rect">
            <a:avLst/>
          </a:prstGeom>
          <a:noFill/>
        </p:spPr>
        <p:txBody>
          <a:bodyPr wrap="square" rtlCol="0">
            <a:spAutoFit/>
          </a:bodyPr>
          <a:lstStyle/>
          <a:p>
            <a:r>
              <a:rPr lang="en-US" dirty="0"/>
              <a:t>In this example, the com.aventstack.extentreports.cucumber.adapter.ExtentCucumberAdapter plugin is used to generate an enhanced HTML report. The report provides additional features like screenshots, logs, and custom formatting.</a:t>
            </a:r>
          </a:p>
        </p:txBody>
      </p:sp>
    </p:spTree>
    <p:extLst>
      <p:ext uri="{BB962C8B-B14F-4D97-AF65-F5344CB8AC3E}">
        <p14:creationId xmlns:p14="http://schemas.microsoft.com/office/powerpoint/2010/main" val="284190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936" y="365124"/>
            <a:ext cx="9403080" cy="915035"/>
          </a:xfrm>
        </p:spPr>
        <p:txBody>
          <a:bodyPr>
            <a:normAutofit/>
          </a:bodyPr>
          <a:lstStyle/>
          <a:p>
            <a:r>
              <a:rPr lang="en-US" sz="4000" b="1" dirty="0">
                <a:solidFill>
                  <a:schemeClr val="accent2">
                    <a:lumMod val="50000"/>
                  </a:schemeClr>
                </a:solidFill>
                <a:effectLst>
                  <a:outerShdw blurRad="38100" dist="38100" dir="2700000" algn="tl">
                    <a:srgbClr val="000000">
                      <a:alpha val="43137"/>
                    </a:srgbClr>
                  </a:outerShdw>
                </a:effectLst>
              </a:rPr>
              <a:t>Customizing Cucumber reports</a:t>
            </a:r>
          </a:p>
        </p:txBody>
      </p:sp>
      <p:sp>
        <p:nvSpPr>
          <p:cNvPr id="3" name="Content Placeholder 2"/>
          <p:cNvSpPr>
            <a:spLocks noGrp="1"/>
          </p:cNvSpPr>
          <p:nvPr>
            <p:ph idx="1"/>
          </p:nvPr>
        </p:nvSpPr>
        <p:spPr>
          <a:xfrm>
            <a:off x="184936" y="1280159"/>
            <a:ext cx="11692640" cy="5399773"/>
          </a:xfrm>
        </p:spPr>
        <p:txBody>
          <a:bodyPr>
            <a:normAutofit/>
          </a:bodyPr>
          <a:lstStyle/>
          <a:p>
            <a:pPr marL="0" indent="0">
              <a:buNone/>
            </a:pPr>
            <a:r>
              <a:rPr lang="en-US" sz="1600" b="1" dirty="0"/>
              <a:t>Integrating Extent Reports with Cucumber</a:t>
            </a:r>
            <a:r>
              <a:rPr lang="en-US" sz="1600" dirty="0"/>
              <a:t>:</a:t>
            </a:r>
          </a:p>
          <a:p>
            <a:pPr marL="0" indent="0">
              <a:buNone/>
            </a:pPr>
            <a:r>
              <a:rPr lang="en-US" sz="1600" dirty="0"/>
              <a:t>Extent Reports is a popular reporting library that provides detailed and comprehensive reports for test executions. To integrate Extent Reports with Cucumber, you can use libraries like </a:t>
            </a:r>
            <a:r>
              <a:rPr lang="en-US" sz="1600" dirty="0" err="1"/>
              <a:t>ExtentCucumberFormatter</a:t>
            </a:r>
            <a:r>
              <a:rPr lang="en-US" sz="1600" dirty="0"/>
              <a:t> or </a:t>
            </a:r>
            <a:r>
              <a:rPr lang="en-US" sz="1600" dirty="0" err="1"/>
              <a:t>ExtentReports</a:t>
            </a:r>
            <a:r>
              <a:rPr lang="en-US" sz="1600" dirty="0"/>
              <a:t> Cucumber Adapter.</a:t>
            </a:r>
          </a:p>
          <a:p>
            <a:pPr marL="0" indent="0">
              <a:buNone/>
            </a:pPr>
            <a:r>
              <a:rPr lang="en-US" sz="1600" dirty="0"/>
              <a:t>Here's an example of integrating Extent Reports with Cucumber using the </a:t>
            </a:r>
            <a:r>
              <a:rPr lang="en-US" sz="1600" dirty="0" err="1"/>
              <a:t>ExtentCucumberFormatter</a:t>
            </a:r>
            <a:r>
              <a:rPr lang="en-US" sz="1600" dirty="0"/>
              <a:t> plugin:</a:t>
            </a:r>
          </a:p>
          <a:p>
            <a:pPr marL="0" indent="0">
              <a:buNone/>
            </a:pPr>
            <a:endParaRPr lang="en-US" sz="1600" dirty="0"/>
          </a:p>
        </p:txBody>
      </p:sp>
      <p:pic>
        <p:nvPicPr>
          <p:cNvPr id="8" name="Picture 7">
            <a:extLst>
              <a:ext uri="{FF2B5EF4-FFF2-40B4-BE49-F238E27FC236}">
                <a16:creationId xmlns:a16="http://schemas.microsoft.com/office/drawing/2014/main" id="{C1893594-0EB5-4C7B-A92E-260152AB0BF5}"/>
              </a:ext>
            </a:extLst>
          </p:cNvPr>
          <p:cNvPicPr>
            <a:picLocks noChangeAspect="1"/>
          </p:cNvPicPr>
          <p:nvPr/>
        </p:nvPicPr>
        <p:blipFill>
          <a:blip r:embed="rId2"/>
          <a:stretch>
            <a:fillRect/>
          </a:stretch>
        </p:blipFill>
        <p:spPr>
          <a:xfrm>
            <a:off x="184936" y="2489812"/>
            <a:ext cx="7989580" cy="4190120"/>
          </a:xfrm>
          <a:prstGeom prst="rect">
            <a:avLst/>
          </a:prstGeom>
        </p:spPr>
      </p:pic>
    </p:spTree>
    <p:extLst>
      <p:ext uri="{BB962C8B-B14F-4D97-AF65-F5344CB8AC3E}">
        <p14:creationId xmlns:p14="http://schemas.microsoft.com/office/powerpoint/2010/main" val="274438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Summary of topics covered</a:t>
            </a:r>
          </a:p>
        </p:txBody>
      </p:sp>
      <p:sp>
        <p:nvSpPr>
          <p:cNvPr id="3" name="Content Placeholder 2"/>
          <p:cNvSpPr>
            <a:spLocks noGrp="1"/>
          </p:cNvSpPr>
          <p:nvPr>
            <p:ph idx="1"/>
          </p:nvPr>
        </p:nvSpPr>
        <p:spPr>
          <a:xfrm>
            <a:off x="443563" y="1565743"/>
            <a:ext cx="11058625" cy="4921684"/>
          </a:xfrm>
        </p:spPr>
        <p:txBody>
          <a:bodyPr>
            <a:normAutofit/>
          </a:bodyPr>
          <a:lstStyle/>
          <a:p>
            <a:r>
              <a:rPr lang="en-US" sz="2000" dirty="0"/>
              <a:t>Cucumber Reports: Cucumber Reports provide detailed insights and summaries of test execution results in a readable format. They help in analyzing and reporting test results effectively.</a:t>
            </a:r>
          </a:p>
          <a:p>
            <a:r>
              <a:rPr lang="en-US" sz="2000" dirty="0"/>
              <a:t>Types of Cucumber Reports: Cucumber supports various types of reports such as HTML, JSON, XML, and more. These reports can be customized to suit specific needs.</a:t>
            </a:r>
          </a:p>
          <a:p>
            <a:r>
              <a:rPr lang="en-US" sz="2000" dirty="0"/>
              <a:t>Generating Cucumber Reports: Cucumber generates reports automatically after test execution, providing information about passed, failed, and skipped scenarios, along with detailed step-wise results.</a:t>
            </a:r>
          </a:p>
          <a:p>
            <a:r>
              <a:rPr lang="en-US" sz="2000" dirty="0"/>
              <a:t>Customizing Cucumber Reports: Cucumber reports can be customized by adding additional information, screenshots, or custom formatting to enhance the readability and clarity of the test results.</a:t>
            </a:r>
          </a:p>
          <a:p>
            <a:r>
              <a:rPr lang="en-US" sz="2000" dirty="0"/>
              <a:t>Integrating Extent Report with Cucumber: Extent Report is a popular reporting library that can be integrated with Cucumber to generate advanced and interactive reports with rich visuals, charts, and insights. It provides detailed information about test execution and helps in analyzing test coverage and trends</a:t>
            </a:r>
          </a:p>
        </p:txBody>
      </p:sp>
    </p:spTree>
    <p:extLst>
      <p:ext uri="{BB962C8B-B14F-4D97-AF65-F5344CB8AC3E}">
        <p14:creationId xmlns:p14="http://schemas.microsoft.com/office/powerpoint/2010/main" val="2619845287"/>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ustom 3">
      <a:majorFont>
        <a:latin typeface="Segoe Print"/>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TotalTime>
  <Words>739</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Candara</vt:lpstr>
      <vt:lpstr>Segoe Print</vt:lpstr>
      <vt:lpstr>Office Theme</vt:lpstr>
      <vt:lpstr>Cucumber  (Behaviour Driven Development)</vt:lpstr>
      <vt:lpstr>Topic of discussion</vt:lpstr>
      <vt:lpstr>Cucumber Reports</vt:lpstr>
      <vt:lpstr>Cucumber Reports</vt:lpstr>
      <vt:lpstr>Generating Cucumber Reports</vt:lpstr>
      <vt:lpstr>Customizing Cucumber reports</vt:lpstr>
      <vt:lpstr>Customizing Cucumber reports</vt:lpstr>
      <vt:lpstr>Summary of topics covered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Darkprime</cp:lastModifiedBy>
  <cp:revision>186</cp:revision>
  <dcterms:created xsi:type="dcterms:W3CDTF">2023-05-07T13:58:56Z</dcterms:created>
  <dcterms:modified xsi:type="dcterms:W3CDTF">2023-06-15T07:49:26Z</dcterms:modified>
</cp:coreProperties>
</file>