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1" r:id="rId6"/>
    <p:sldId id="260" r:id="rId7"/>
    <p:sldId id="262" r:id="rId8"/>
    <p:sldId id="281" r:id="rId9"/>
    <p:sldId id="263" r:id="rId10"/>
    <p:sldId id="264" r:id="rId11"/>
    <p:sldId id="265" r:id="rId12"/>
    <p:sldId id="266" r:id="rId13"/>
    <p:sldId id="267" r:id="rId14"/>
    <p:sldId id="268" r:id="rId15"/>
    <p:sldId id="269" r:id="rId16"/>
    <p:sldId id="270" r:id="rId17"/>
    <p:sldId id="28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64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B3408480-6070-481D-AAEA-A46664785C5D}" type="datetimeFigureOut">
              <a:rPr lang="en-US" smtClean="0"/>
              <a:t>3/19/2023</a:t>
            </a:fld>
            <a:endParaRPr lang="en-US"/>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US"/>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39BE9F97-617B-4DDB-A203-DC09599A0FE4}" type="slidenum">
              <a:rPr lang="en-US" smtClean="0"/>
              <a:t>‹#›</a:t>
            </a:fld>
            <a:endParaRPr lang="en-US"/>
          </a:p>
        </p:txBody>
      </p:sp>
    </p:spTree>
    <p:extLst>
      <p:ext uri="{BB962C8B-B14F-4D97-AF65-F5344CB8AC3E}">
        <p14:creationId xmlns:p14="http://schemas.microsoft.com/office/powerpoint/2010/main" val="3187854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408480-6070-481D-AAEA-A46664785C5D}" type="datetimeFigureOut">
              <a:rPr lang="en-US" smtClean="0"/>
              <a:t>3/19/2023</a:t>
            </a:fld>
            <a:endParaRPr lang="en-US"/>
          </a:p>
        </p:txBody>
      </p:sp>
      <p:sp>
        <p:nvSpPr>
          <p:cNvPr id="6" name="Footer Placeholder 5"/>
          <p:cNvSpPr>
            <a:spLocks noGrp="1"/>
          </p:cNvSpPr>
          <p:nvPr>
            <p:ph type="ftr" sz="quarter" idx="11"/>
          </p:nvPr>
        </p:nvSpPr>
        <p:spPr/>
        <p:txBody>
          <a:bodyPr/>
          <a:lstStyle/>
          <a:p>
            <a:endParaRPr lang="en-US"/>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9BE9F97-617B-4DDB-A203-DC09599A0FE4}" type="slidenum">
              <a:rPr lang="en-US" smtClean="0"/>
              <a:t>‹#›</a:t>
            </a:fld>
            <a:endParaRPr lang="en-US"/>
          </a:p>
        </p:txBody>
      </p:sp>
    </p:spTree>
    <p:extLst>
      <p:ext uri="{BB962C8B-B14F-4D97-AF65-F5344CB8AC3E}">
        <p14:creationId xmlns:p14="http://schemas.microsoft.com/office/powerpoint/2010/main" val="186503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408480-6070-481D-AAEA-A46664785C5D}" type="datetimeFigureOut">
              <a:rPr lang="en-US" smtClean="0"/>
              <a:t>3/19/2023</a:t>
            </a:fld>
            <a:endParaRPr lang="en-US"/>
          </a:p>
        </p:txBody>
      </p:sp>
      <p:sp>
        <p:nvSpPr>
          <p:cNvPr id="5" name="Footer Placeholder 4"/>
          <p:cNvSpPr>
            <a:spLocks noGrp="1"/>
          </p:cNvSpPr>
          <p:nvPr>
            <p:ph type="ftr" sz="quarter" idx="11"/>
          </p:nvPr>
        </p:nvSpPr>
        <p:spPr/>
        <p:txBody>
          <a:body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9BE9F97-617B-4DDB-A203-DC09599A0FE4}" type="slidenum">
              <a:rPr lang="en-US" smtClean="0"/>
              <a:t>‹#›</a:t>
            </a:fld>
            <a:endParaRPr lang="en-US"/>
          </a:p>
        </p:txBody>
      </p:sp>
    </p:spTree>
    <p:extLst>
      <p:ext uri="{BB962C8B-B14F-4D97-AF65-F5344CB8AC3E}">
        <p14:creationId xmlns:p14="http://schemas.microsoft.com/office/powerpoint/2010/main" val="40774649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smtClean="0"/>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408480-6070-481D-AAEA-A46664785C5D}" type="datetimeFigureOut">
              <a:rPr lang="en-US" smtClean="0"/>
              <a:t>3/19/2023</a:t>
            </a:fld>
            <a:endParaRPr lang="en-US"/>
          </a:p>
        </p:txBody>
      </p:sp>
      <p:sp>
        <p:nvSpPr>
          <p:cNvPr id="5" name="Footer Placeholder 4"/>
          <p:cNvSpPr>
            <a:spLocks noGrp="1"/>
          </p:cNvSpPr>
          <p:nvPr>
            <p:ph type="ftr" sz="quarter" idx="11"/>
          </p:nvPr>
        </p:nvSpPr>
        <p:spPr/>
        <p:txBody>
          <a:bodyPr/>
          <a:lstStyle/>
          <a:p>
            <a:endParaRPr lang="en-US"/>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9BE9F97-617B-4DDB-A203-DC09599A0FE4}" type="slidenum">
              <a:rPr lang="en-US" smtClean="0"/>
              <a:t>‹#›</a:t>
            </a:fld>
            <a:endParaRPr lang="en-US"/>
          </a:p>
        </p:txBody>
      </p:sp>
    </p:spTree>
    <p:extLst>
      <p:ext uri="{BB962C8B-B14F-4D97-AF65-F5344CB8AC3E}">
        <p14:creationId xmlns:p14="http://schemas.microsoft.com/office/powerpoint/2010/main" val="5794248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408480-6070-481D-AAEA-A46664785C5D}" type="datetimeFigureOut">
              <a:rPr lang="en-US" smtClean="0"/>
              <a:t>3/19/2023</a:t>
            </a:fld>
            <a:endParaRPr lang="en-US"/>
          </a:p>
        </p:txBody>
      </p:sp>
      <p:sp>
        <p:nvSpPr>
          <p:cNvPr id="5" name="Footer Placeholder 4"/>
          <p:cNvSpPr>
            <a:spLocks noGrp="1"/>
          </p:cNvSpPr>
          <p:nvPr>
            <p:ph type="ftr" sz="quarter" idx="11"/>
          </p:nvPr>
        </p:nvSpPr>
        <p:spPr/>
        <p:txBody>
          <a:body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9BE9F97-617B-4DDB-A203-DC09599A0FE4}" type="slidenum">
              <a:rPr lang="en-US" smtClean="0"/>
              <a:t>‹#›</a:t>
            </a:fld>
            <a:endParaRPr lang="en-US"/>
          </a:p>
        </p:txBody>
      </p:sp>
    </p:spTree>
    <p:extLst>
      <p:ext uri="{BB962C8B-B14F-4D97-AF65-F5344CB8AC3E}">
        <p14:creationId xmlns:p14="http://schemas.microsoft.com/office/powerpoint/2010/main" val="38601126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3408480-6070-481D-AAEA-A46664785C5D}" type="datetimeFigureOut">
              <a:rPr lang="en-US" smtClean="0"/>
              <a:t>3/19/2023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BE9F97-617B-4DDB-A203-DC09599A0FE4}" type="slidenum">
              <a:rPr lang="en-US" smtClean="0"/>
              <a:t>‹#›</a:t>
            </a:fld>
            <a:endParaRPr lang="en-US"/>
          </a:p>
        </p:txBody>
      </p:sp>
    </p:spTree>
    <p:extLst>
      <p:ext uri="{BB962C8B-B14F-4D97-AF65-F5344CB8AC3E}">
        <p14:creationId xmlns:p14="http://schemas.microsoft.com/office/powerpoint/2010/main" val="22336122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3408480-6070-481D-AAEA-A46664785C5D}" type="datetimeFigureOut">
              <a:rPr lang="en-US" smtClean="0"/>
              <a:t>3/19/2023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BE9F97-617B-4DDB-A203-DC09599A0FE4}" type="slidenum">
              <a:rPr lang="en-US" smtClean="0"/>
              <a:t>‹#›</a:t>
            </a:fld>
            <a:endParaRPr lang="en-US"/>
          </a:p>
        </p:txBody>
      </p:sp>
    </p:spTree>
    <p:extLst>
      <p:ext uri="{BB962C8B-B14F-4D97-AF65-F5344CB8AC3E}">
        <p14:creationId xmlns:p14="http://schemas.microsoft.com/office/powerpoint/2010/main" val="37307583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3408480-6070-481D-AAEA-A46664785C5D}" type="datetimeFigureOut">
              <a:rPr lang="en-US" smtClean="0"/>
              <a:t>3/19/2023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BE9F97-617B-4DDB-A203-DC09599A0FE4}" type="slidenum">
              <a:rPr lang="en-US" smtClean="0"/>
              <a:t>‹#›</a:t>
            </a:fld>
            <a:endParaRPr lang="en-US"/>
          </a:p>
        </p:txBody>
      </p:sp>
    </p:spTree>
    <p:extLst>
      <p:ext uri="{BB962C8B-B14F-4D97-AF65-F5344CB8AC3E}">
        <p14:creationId xmlns:p14="http://schemas.microsoft.com/office/powerpoint/2010/main" val="36380505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3408480-6070-481D-AAEA-A46664785C5D}" type="datetimeFigureOut">
              <a:rPr lang="en-US" smtClean="0"/>
              <a:t>3/19/2023</a:t>
            </a:fld>
            <a:endParaRPr lang="en-US"/>
          </a:p>
        </p:txBody>
      </p:sp>
      <p:sp>
        <p:nvSpPr>
          <p:cNvPr id="5" name="Footer Placeholder 4"/>
          <p:cNvSpPr>
            <a:spLocks noGrp="1"/>
          </p:cNvSpPr>
          <p:nvPr>
            <p:ph type="ftr" sz="quarter" idx="11"/>
          </p:nvPr>
        </p:nvSpPr>
        <p:spPr/>
        <p:txBody>
          <a:bodyPr/>
          <a:lstStyle/>
          <a:p>
            <a:endParaRPr lang="en-US"/>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9BE9F97-617B-4DDB-A203-DC09599A0FE4}" type="slidenum">
              <a:rPr lang="en-US" smtClean="0"/>
              <a:t>‹#›</a:t>
            </a:fld>
            <a:endParaRPr lang="en-US"/>
          </a:p>
        </p:txBody>
      </p:sp>
    </p:spTree>
    <p:extLst>
      <p:ext uri="{BB962C8B-B14F-4D97-AF65-F5344CB8AC3E}">
        <p14:creationId xmlns:p14="http://schemas.microsoft.com/office/powerpoint/2010/main" val="40986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3408480-6070-481D-AAEA-A46664785C5D}" type="datetimeFigureOut">
              <a:rPr lang="en-US" smtClean="0"/>
              <a:t>3/19/2023</a:t>
            </a:fld>
            <a:endParaRPr lang="en-US"/>
          </a:p>
        </p:txBody>
      </p:sp>
      <p:sp>
        <p:nvSpPr>
          <p:cNvPr id="5" name="Footer Placeholder 4"/>
          <p:cNvSpPr>
            <a:spLocks noGrp="1"/>
          </p:cNvSpPr>
          <p:nvPr>
            <p:ph type="ftr" sz="quarter" idx="11"/>
          </p:nvPr>
        </p:nvSpPr>
        <p:spPr/>
        <p:txBody>
          <a:bodyPr/>
          <a:lstStyle>
            <a:lvl1pPr>
              <a:defRPr sz="1000" b="1"/>
            </a:lvl1pPr>
          </a:lstStyle>
          <a:p>
            <a:endParaRPr lang="en-US"/>
          </a:p>
        </p:txBody>
      </p:sp>
      <p:sp>
        <p:nvSpPr>
          <p:cNvPr id="6" name="Slide Number Placeholder 5"/>
          <p:cNvSpPr>
            <a:spLocks noGrp="1"/>
          </p:cNvSpPr>
          <p:nvPr>
            <p:ph type="sldNum" sz="quarter" idx="12"/>
          </p:nvPr>
        </p:nvSpPr>
        <p:spPr/>
        <p:txBody>
          <a:bodyPr/>
          <a:lstStyle/>
          <a:p>
            <a:fld id="{39BE9F97-617B-4DDB-A203-DC09599A0FE4}" type="slidenum">
              <a:rPr lang="en-US" smtClean="0"/>
              <a:t>‹#›</a:t>
            </a:fld>
            <a:endParaRPr lang="en-US"/>
          </a:p>
        </p:txBody>
      </p:sp>
    </p:spTree>
    <p:extLst>
      <p:ext uri="{BB962C8B-B14F-4D97-AF65-F5344CB8AC3E}">
        <p14:creationId xmlns:p14="http://schemas.microsoft.com/office/powerpoint/2010/main" val="501743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408480-6070-481D-AAEA-A46664785C5D}" type="datetimeFigureOut">
              <a:rPr lang="en-US" smtClean="0"/>
              <a:t>3/19/2023</a:t>
            </a:fld>
            <a:endParaRPr lang="en-US"/>
          </a:p>
        </p:txBody>
      </p:sp>
      <p:sp>
        <p:nvSpPr>
          <p:cNvPr id="5" name="Footer Placeholder 4"/>
          <p:cNvSpPr>
            <a:spLocks noGrp="1"/>
          </p:cNvSpPr>
          <p:nvPr>
            <p:ph type="ftr" sz="quarter" idx="11"/>
          </p:nvPr>
        </p:nvSpPr>
        <p:spPr/>
        <p:txBody>
          <a:bodyPr/>
          <a:lstStyle>
            <a:lvl1pPr>
              <a:defRPr sz="1000" b="1"/>
            </a:lvl1p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9BE9F97-617B-4DDB-A203-DC09599A0FE4}" type="slidenum">
              <a:rPr lang="en-US" smtClean="0"/>
              <a:t>‹#›</a:t>
            </a:fld>
            <a:endParaRPr lang="en-US"/>
          </a:p>
        </p:txBody>
      </p:sp>
    </p:spTree>
    <p:extLst>
      <p:ext uri="{BB962C8B-B14F-4D97-AF65-F5344CB8AC3E}">
        <p14:creationId xmlns:p14="http://schemas.microsoft.com/office/powerpoint/2010/main" val="64898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3408480-6070-481D-AAEA-A46664785C5D}" type="datetimeFigureOut">
              <a:rPr lang="en-US" smtClean="0"/>
              <a:t>3/19/2023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BE9F97-617B-4DDB-A203-DC09599A0FE4}" type="slidenum">
              <a:rPr lang="en-US" smtClean="0"/>
              <a:t>‹#›</a:t>
            </a:fld>
            <a:endParaRPr lang="en-US"/>
          </a:p>
        </p:txBody>
      </p:sp>
    </p:spTree>
    <p:extLst>
      <p:ext uri="{BB962C8B-B14F-4D97-AF65-F5344CB8AC3E}">
        <p14:creationId xmlns:p14="http://schemas.microsoft.com/office/powerpoint/2010/main" val="3995323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3408480-6070-481D-AAEA-A46664785C5D}" type="datetimeFigureOut">
              <a:rPr lang="en-US" smtClean="0"/>
              <a:t>3/19/2023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BE9F97-617B-4DDB-A203-DC09599A0FE4}" type="slidenum">
              <a:rPr lang="en-US" smtClean="0"/>
              <a:t>‹#›</a:t>
            </a:fld>
            <a:endParaRPr lang="en-US"/>
          </a:p>
        </p:txBody>
      </p:sp>
    </p:spTree>
    <p:extLst>
      <p:ext uri="{BB962C8B-B14F-4D97-AF65-F5344CB8AC3E}">
        <p14:creationId xmlns:p14="http://schemas.microsoft.com/office/powerpoint/2010/main" val="390493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3408480-6070-481D-AAEA-A46664785C5D}" type="datetimeFigureOut">
              <a:rPr lang="en-US" smtClean="0"/>
              <a:t>3/19/2023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BE9F97-617B-4DDB-A203-DC09599A0FE4}" type="slidenum">
              <a:rPr lang="en-US" smtClean="0"/>
              <a:t>‹#›</a:t>
            </a:fld>
            <a:endParaRPr lang="en-US"/>
          </a:p>
        </p:txBody>
      </p:sp>
    </p:spTree>
    <p:extLst>
      <p:ext uri="{BB962C8B-B14F-4D97-AF65-F5344CB8AC3E}">
        <p14:creationId xmlns:p14="http://schemas.microsoft.com/office/powerpoint/2010/main" val="4067439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408480-6070-481D-AAEA-A46664785C5D}" type="datetimeFigureOut">
              <a:rPr lang="en-US" smtClean="0"/>
              <a:t>3/19/2023</a:t>
            </a:fld>
            <a:endParaRPr lang="en-US"/>
          </a:p>
        </p:txBody>
      </p:sp>
      <p:sp>
        <p:nvSpPr>
          <p:cNvPr id="3" name="Footer Placeholder 2"/>
          <p:cNvSpPr>
            <a:spLocks noGrp="1"/>
          </p:cNvSpPr>
          <p:nvPr>
            <p:ph type="ftr" sz="quarter" idx="11"/>
          </p:nvPr>
        </p:nvSpPr>
        <p:spPr/>
        <p:txBody>
          <a:bodyPr/>
          <a:lstStyle/>
          <a:p>
            <a:endParaRPr lang="en-US"/>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9BE9F97-617B-4DDB-A203-DC09599A0FE4}" type="slidenum">
              <a:rPr lang="en-US" smtClean="0"/>
              <a:t>‹#›</a:t>
            </a:fld>
            <a:endParaRPr lang="en-US"/>
          </a:p>
        </p:txBody>
      </p:sp>
    </p:spTree>
    <p:extLst>
      <p:ext uri="{BB962C8B-B14F-4D97-AF65-F5344CB8AC3E}">
        <p14:creationId xmlns:p14="http://schemas.microsoft.com/office/powerpoint/2010/main" val="3888835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408480-6070-481D-AAEA-A46664785C5D}" type="datetimeFigureOut">
              <a:rPr lang="en-US" smtClean="0"/>
              <a:t>3/19/2023</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9BE9F97-617B-4DDB-A203-DC09599A0FE4}" type="slidenum">
              <a:rPr lang="en-US" smtClean="0"/>
              <a:t>‹#›</a:t>
            </a:fld>
            <a:endParaRPr lang="en-US"/>
          </a:p>
        </p:txBody>
      </p:sp>
    </p:spTree>
    <p:extLst>
      <p:ext uri="{BB962C8B-B14F-4D97-AF65-F5344CB8AC3E}">
        <p14:creationId xmlns:p14="http://schemas.microsoft.com/office/powerpoint/2010/main" val="39676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408480-6070-481D-AAEA-A46664785C5D}" type="datetimeFigureOut">
              <a:rPr lang="en-US" smtClean="0"/>
              <a:t>3/19/2023</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9BE9F97-617B-4DDB-A203-DC09599A0FE4}" type="slidenum">
              <a:rPr lang="en-US" smtClean="0"/>
              <a:t>‹#›</a:t>
            </a:fld>
            <a:endParaRPr lang="en-US"/>
          </a:p>
        </p:txBody>
      </p:sp>
    </p:spTree>
    <p:extLst>
      <p:ext uri="{BB962C8B-B14F-4D97-AF65-F5344CB8AC3E}">
        <p14:creationId xmlns:p14="http://schemas.microsoft.com/office/powerpoint/2010/main" val="3464534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B3408480-6070-481D-AAEA-A46664785C5D}" type="datetimeFigureOut">
              <a:rPr lang="en-US" smtClean="0"/>
              <a:t>3/19/2023</a:t>
            </a:fld>
            <a:endParaRPr lang="en-US"/>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US"/>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9BE9F97-617B-4DDB-A203-DC09599A0FE4}" type="slidenum">
              <a:rPr lang="en-US" smtClean="0"/>
              <a:t>‹#›</a:t>
            </a:fld>
            <a:endParaRPr lang="en-US"/>
          </a:p>
        </p:txBody>
      </p:sp>
    </p:spTree>
    <p:extLst>
      <p:ext uri="{BB962C8B-B14F-4D97-AF65-F5344CB8AC3E}">
        <p14:creationId xmlns:p14="http://schemas.microsoft.com/office/powerpoint/2010/main" val="332075021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Locators and </a:t>
            </a:r>
            <a:r>
              <a:rPr lang="en-US" dirty="0" err="1" smtClean="0"/>
              <a:t>WebDriver</a:t>
            </a:r>
            <a:r>
              <a:rPr lang="en-US" dirty="0" smtClean="0"/>
              <a:t> </a:t>
            </a:r>
            <a:r>
              <a:rPr lang="en-US" dirty="0"/>
              <a:t>Commands</a:t>
            </a:r>
          </a:p>
        </p:txBody>
      </p:sp>
      <p:sp>
        <p:nvSpPr>
          <p:cNvPr id="3" name="Subtitle 2"/>
          <p:cNvSpPr>
            <a:spLocks noGrp="1"/>
          </p:cNvSpPr>
          <p:nvPr>
            <p:ph type="subTitle" idx="1"/>
          </p:nvPr>
        </p:nvSpPr>
        <p:spPr/>
        <p:txBody>
          <a:bodyPr/>
          <a:lstStyle/>
          <a:p>
            <a:r>
              <a:rPr lang="en-US" dirty="0" smtClean="0">
                <a:solidFill>
                  <a:schemeClr val="accent4">
                    <a:lumMod val="60000"/>
                    <a:lumOff val="40000"/>
                  </a:schemeClr>
                </a:solidFill>
              </a:rPr>
              <a:t>Session-2</a:t>
            </a:r>
            <a:endParaRPr lang="en-US" dirty="0">
              <a:solidFill>
                <a:schemeClr val="accent4">
                  <a:lumMod val="60000"/>
                  <a:lumOff val="40000"/>
                </a:schemeClr>
              </a:solidFill>
            </a:endParaRPr>
          </a:p>
        </p:txBody>
      </p:sp>
    </p:spTree>
    <p:extLst>
      <p:ext uri="{BB962C8B-B14F-4D97-AF65-F5344CB8AC3E}">
        <p14:creationId xmlns:p14="http://schemas.microsoft.com/office/powerpoint/2010/main" val="37385679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Selenium </a:t>
            </a:r>
            <a:r>
              <a:rPr lang="en-US" dirty="0" err="1"/>
              <a:t>WebDriver</a:t>
            </a:r>
            <a:r>
              <a:rPr lang="en-US" dirty="0"/>
              <a:t> Commands</a:t>
            </a:r>
          </a:p>
        </p:txBody>
      </p:sp>
      <p:sp>
        <p:nvSpPr>
          <p:cNvPr id="3" name="Content Placeholder 2"/>
          <p:cNvSpPr>
            <a:spLocks noGrp="1"/>
          </p:cNvSpPr>
          <p:nvPr>
            <p:ph idx="1"/>
          </p:nvPr>
        </p:nvSpPr>
        <p:spPr>
          <a:xfrm>
            <a:off x="548640" y="2338939"/>
            <a:ext cx="11242307" cy="4321743"/>
          </a:xfrm>
        </p:spPr>
        <p:txBody>
          <a:bodyPr>
            <a:normAutofit/>
          </a:bodyPr>
          <a:lstStyle/>
          <a:p>
            <a:pPr marL="0" indent="0" algn="just">
              <a:buNone/>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Opening a </a:t>
            </a: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URL</a:t>
            </a:r>
          </a:p>
          <a:p>
            <a:pPr algn="just"/>
            <a:r>
              <a:rPr lang="en-US" b="1" dirty="0" smtClean="0">
                <a:latin typeface="Times New Roman" panose="02020603050405020304" pitchFamily="18" charset="0"/>
                <a:cs typeface="Times New Roman" panose="02020603050405020304" pitchFamily="18" charset="0"/>
              </a:rPr>
              <a:t>Using </a:t>
            </a:r>
            <a:r>
              <a:rPr lang="en-US" b="1" dirty="0">
                <a:latin typeface="Times New Roman" panose="02020603050405020304" pitchFamily="18" charset="0"/>
                <a:cs typeface="Times New Roman" panose="02020603050405020304" pitchFamily="18" charset="0"/>
              </a:rPr>
              <a:t>Get </a:t>
            </a:r>
            <a:r>
              <a:rPr lang="en-US" b="1" dirty="0" smtClean="0">
                <a:latin typeface="Times New Roman" panose="02020603050405020304" pitchFamily="18" charset="0"/>
                <a:cs typeface="Times New Roman" panose="02020603050405020304" pitchFamily="18" charset="0"/>
              </a:rPr>
              <a:t>method- </a:t>
            </a:r>
            <a:r>
              <a:rPr lang="en-US" dirty="0" smtClean="0">
                <a:latin typeface="Times New Roman" panose="02020603050405020304" pitchFamily="18" charset="0"/>
                <a:cs typeface="Times New Roman" panose="02020603050405020304" pitchFamily="18" charset="0"/>
              </a:rPr>
              <a:t>The </a:t>
            </a:r>
            <a:r>
              <a:rPr lang="en-US" b="1" dirty="0" err="1">
                <a:solidFill>
                  <a:schemeClr val="accent1">
                    <a:lumMod val="60000"/>
                    <a:lumOff val="40000"/>
                  </a:schemeClr>
                </a:solidFill>
                <a:latin typeface="Times New Roman" panose="02020603050405020304" pitchFamily="18" charset="0"/>
                <a:cs typeface="Times New Roman" panose="02020603050405020304" pitchFamily="18" charset="0"/>
              </a:rPr>
              <a:t>driver.get</a:t>
            </a:r>
            <a:r>
              <a:rPr lang="en-US" b="1" dirty="0">
                <a:solidFill>
                  <a:schemeClr val="accent1">
                    <a:lumMod val="60000"/>
                    <a:lumOff val="40000"/>
                  </a:schemeClr>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method is used to navigate to a web page by passing the string URL as parameter. </a:t>
            </a:r>
            <a:r>
              <a:rPr lang="en-US" dirty="0" smtClean="0">
                <a:latin typeface="Times New Roman" panose="02020603050405020304" pitchFamily="18" charset="0"/>
                <a:cs typeface="Times New Roman" panose="02020603050405020304" pitchFamily="18" charset="0"/>
              </a:rPr>
              <a:t>Syntax- </a:t>
            </a:r>
            <a:r>
              <a:rPr lang="en-US" b="1" dirty="0" err="1" smtClean="0">
                <a:latin typeface="Times New Roman" panose="02020603050405020304" pitchFamily="18" charset="0"/>
                <a:cs typeface="Times New Roman" panose="02020603050405020304" pitchFamily="18" charset="0"/>
              </a:rPr>
              <a:t>driver.get</a:t>
            </a:r>
            <a:r>
              <a:rPr lang="en-US" b="1" dirty="0">
                <a:latin typeface="Times New Roman" panose="02020603050405020304" pitchFamily="18" charset="0"/>
                <a:cs typeface="Times New Roman" panose="02020603050405020304" pitchFamily="18" charset="0"/>
              </a:rPr>
              <a:t>("https</a:t>
            </a:r>
            <a:r>
              <a:rPr lang="en-US" b="1" dirty="0" smtClean="0">
                <a:latin typeface="Times New Roman" panose="02020603050405020304" pitchFamily="18" charset="0"/>
                <a:cs typeface="Times New Roman" panose="02020603050405020304" pitchFamily="18" charset="0"/>
              </a:rPr>
              <a:t>://www.google.com");</a:t>
            </a:r>
          </a:p>
          <a:p>
            <a:pPr algn="just"/>
            <a:r>
              <a:rPr lang="en-US" b="1" dirty="0">
                <a:latin typeface="Times New Roman" panose="02020603050405020304" pitchFamily="18" charset="0"/>
                <a:cs typeface="Times New Roman" panose="02020603050405020304" pitchFamily="18" charset="0"/>
              </a:rPr>
              <a:t>Using Navigate </a:t>
            </a:r>
            <a:r>
              <a:rPr lang="en-US" b="1" dirty="0" smtClean="0">
                <a:latin typeface="Times New Roman" panose="02020603050405020304" pitchFamily="18" charset="0"/>
                <a:cs typeface="Times New Roman" panose="02020603050405020304" pitchFamily="18" charset="0"/>
              </a:rPr>
              <a:t>method- </a:t>
            </a:r>
            <a:r>
              <a:rPr lang="en-US" dirty="0" smtClean="0">
                <a:latin typeface="Times New Roman" panose="02020603050405020304" pitchFamily="18" charset="0"/>
                <a:cs typeface="Times New Roman" panose="02020603050405020304" pitchFamily="18" charset="0"/>
              </a:rPr>
              <a:t>The </a:t>
            </a:r>
            <a:r>
              <a:rPr lang="en-US" b="1" dirty="0" err="1">
                <a:solidFill>
                  <a:schemeClr val="accent1">
                    <a:lumMod val="60000"/>
                    <a:lumOff val="40000"/>
                  </a:schemeClr>
                </a:solidFill>
                <a:latin typeface="Times New Roman" panose="02020603050405020304" pitchFamily="18" charset="0"/>
                <a:cs typeface="Times New Roman" panose="02020603050405020304" pitchFamily="18" charset="0"/>
              </a:rPr>
              <a:t>driver.navigate</a:t>
            </a:r>
            <a:r>
              <a:rPr lang="en-US" b="1" dirty="0">
                <a:solidFill>
                  <a:schemeClr val="accent1">
                    <a:lumMod val="60000"/>
                    <a:lumOff val="40000"/>
                  </a:schemeClr>
                </a:solidFill>
                <a:latin typeface="Times New Roman" panose="02020603050405020304" pitchFamily="18" charset="0"/>
                <a:cs typeface="Times New Roman" panose="02020603050405020304" pitchFamily="18" charset="0"/>
              </a:rPr>
              <a:t>().to()</a:t>
            </a:r>
            <a:r>
              <a:rPr lang="en-US" dirty="0">
                <a:latin typeface="Times New Roman" panose="02020603050405020304" pitchFamily="18" charset="0"/>
                <a:cs typeface="Times New Roman" panose="02020603050405020304" pitchFamily="18" charset="0"/>
              </a:rPr>
              <a:t> method does the task of opening a web page like </a:t>
            </a:r>
            <a:r>
              <a:rPr lang="en-US" dirty="0" err="1">
                <a:latin typeface="Times New Roman" panose="02020603050405020304" pitchFamily="18" charset="0"/>
                <a:cs typeface="Times New Roman" panose="02020603050405020304" pitchFamily="18" charset="0"/>
              </a:rPr>
              <a:t>driver.get</a:t>
            </a:r>
            <a:r>
              <a:rPr lang="en-US" dirty="0">
                <a:latin typeface="Times New Roman" panose="02020603050405020304" pitchFamily="18" charset="0"/>
                <a:cs typeface="Times New Roman" panose="02020603050405020304" pitchFamily="18" charset="0"/>
              </a:rPr>
              <a:t>() method. Syntax- </a:t>
            </a:r>
            <a:r>
              <a:rPr lang="en-US" b="1" dirty="0" err="1">
                <a:latin typeface="Times New Roman" panose="02020603050405020304" pitchFamily="18" charset="0"/>
                <a:cs typeface="Times New Roman" panose="02020603050405020304" pitchFamily="18" charset="0"/>
              </a:rPr>
              <a:t>driver.navigate</a:t>
            </a:r>
            <a:r>
              <a:rPr lang="en-US" b="1" dirty="0">
                <a:latin typeface="Times New Roman" panose="02020603050405020304" pitchFamily="18" charset="0"/>
                <a:cs typeface="Times New Roman" panose="02020603050405020304" pitchFamily="18" charset="0"/>
              </a:rPr>
              <a:t>().to("https</a:t>
            </a:r>
            <a:r>
              <a:rPr lang="en-US" b="1" dirty="0" smtClean="0">
                <a:latin typeface="Times New Roman" panose="02020603050405020304" pitchFamily="18" charset="0"/>
                <a:cs typeface="Times New Roman" panose="02020603050405020304" pitchFamily="18" charset="0"/>
              </a:rPr>
              <a:t>://amazon.com");</a:t>
            </a:r>
          </a:p>
          <a:p>
            <a:pPr marL="0" indent="0" algn="just">
              <a:buNone/>
            </a:pPr>
            <a:r>
              <a:rPr lang="en-US" b="1" u="sng" dirty="0" smtClean="0">
                <a:latin typeface="Times New Roman" panose="02020603050405020304" pitchFamily="18" charset="0"/>
                <a:cs typeface="Times New Roman" panose="02020603050405020304" pitchFamily="18" charset="0"/>
              </a:rPr>
              <a:t>Difference between </a:t>
            </a:r>
            <a:r>
              <a:rPr lang="en-US" b="1" u="sng" dirty="0">
                <a:latin typeface="Times New Roman" panose="02020603050405020304" pitchFamily="18" charset="0"/>
                <a:cs typeface="Times New Roman" panose="02020603050405020304" pitchFamily="18" charset="0"/>
              </a:rPr>
              <a:t>driver get and driver navigate to </a:t>
            </a:r>
            <a:r>
              <a:rPr lang="en-US" b="1" u="sng" dirty="0" smtClean="0">
                <a:latin typeface="Times New Roman" panose="02020603050405020304" pitchFamily="18" charset="0"/>
                <a:cs typeface="Times New Roman" panose="02020603050405020304" pitchFamily="18" charset="0"/>
              </a:rPr>
              <a:t>methods</a:t>
            </a:r>
          </a:p>
          <a:p>
            <a:pPr marL="0" indent="0" algn="just">
              <a:buNone/>
            </a:pPr>
            <a:r>
              <a:rPr lang="en-US" dirty="0" err="1">
                <a:latin typeface="Times New Roman" panose="02020603050405020304" pitchFamily="18" charset="0"/>
                <a:cs typeface="Times New Roman" panose="02020603050405020304" pitchFamily="18" charset="0"/>
              </a:rPr>
              <a:t>driver.get</a:t>
            </a:r>
            <a:r>
              <a:rPr lang="en-US" dirty="0">
                <a:latin typeface="Times New Roman" panose="02020603050405020304" pitchFamily="18" charset="0"/>
                <a:cs typeface="Times New Roman" panose="02020603050405020304" pitchFamily="18" charset="0"/>
              </a:rPr>
              <a:t>() method is used to open an URL and it will wait till the whole page gets loaded. </a:t>
            </a:r>
            <a:r>
              <a:rPr lang="en-US" dirty="0" err="1">
                <a:latin typeface="Times New Roman" panose="02020603050405020304" pitchFamily="18" charset="0"/>
                <a:cs typeface="Times New Roman" panose="02020603050405020304" pitchFamily="18" charset="0"/>
              </a:rPr>
              <a:t>WebDriver</a:t>
            </a:r>
            <a:r>
              <a:rPr lang="en-US" dirty="0">
                <a:latin typeface="Times New Roman" panose="02020603050405020304" pitchFamily="18" charset="0"/>
                <a:cs typeface="Times New Roman" panose="02020603050405020304" pitchFamily="18" charset="0"/>
              </a:rPr>
              <a:t> will wait until the page has fully loaded before returning control to your test or script. Now note that if a webpage uses a lot of AJAX on load then </a:t>
            </a:r>
            <a:r>
              <a:rPr lang="en-US" dirty="0" err="1">
                <a:latin typeface="Times New Roman" panose="02020603050405020304" pitchFamily="18" charset="0"/>
                <a:cs typeface="Times New Roman" panose="02020603050405020304" pitchFamily="18" charset="0"/>
              </a:rPr>
              <a:t>WebDriver</a:t>
            </a:r>
            <a:r>
              <a:rPr lang="en-US" dirty="0">
                <a:latin typeface="Times New Roman" panose="02020603050405020304" pitchFamily="18" charset="0"/>
                <a:cs typeface="Times New Roman" panose="02020603050405020304" pitchFamily="18" charset="0"/>
              </a:rPr>
              <a:t> may not know when it has completely loaded. If you need to ensure such pages are fully loaded then you can use waits. For </a:t>
            </a:r>
            <a:r>
              <a:rPr lang="en-US" dirty="0" err="1" smtClean="0">
                <a:latin typeface="Times New Roman" panose="02020603050405020304" pitchFamily="18" charset="0"/>
                <a:cs typeface="Times New Roman" panose="02020603050405020304" pitchFamily="18" charset="0"/>
              </a:rPr>
              <a:t>eg</a:t>
            </a:r>
            <a:r>
              <a:rPr lang="en-US"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driver.get</a:t>
            </a:r>
            <a:r>
              <a:rPr lang="en-US" b="1" dirty="0">
                <a:latin typeface="Times New Roman" panose="02020603050405020304" pitchFamily="18" charset="0"/>
                <a:cs typeface="Times New Roman" panose="02020603050405020304" pitchFamily="18" charset="0"/>
              </a:rPr>
              <a:t>("http://www.google.com");</a:t>
            </a:r>
          </a:p>
          <a:p>
            <a:pPr marL="0" indent="0" algn="just">
              <a:buNone/>
            </a:pPr>
            <a:r>
              <a:rPr lang="en-US" dirty="0">
                <a:latin typeface="Times New Roman" panose="02020603050405020304" pitchFamily="18" charset="0"/>
                <a:cs typeface="Times New Roman" panose="02020603050405020304" pitchFamily="18" charset="0"/>
              </a:rPr>
              <a:t>While driver.navigate.to() method navigates to an URL and It will not wait till the whole page gets loaded. It maintains the browser history and cookies, so we can use forward and backward button to navigate between the pages during the coding of </a:t>
            </a:r>
            <a:r>
              <a:rPr lang="en-US" dirty="0" err="1" smtClean="0">
                <a:latin typeface="Times New Roman" panose="02020603050405020304" pitchFamily="18" charset="0"/>
                <a:cs typeface="Times New Roman" panose="02020603050405020304" pitchFamily="18" charset="0"/>
              </a:rPr>
              <a:t>Testcase</a:t>
            </a:r>
            <a:r>
              <a:rPr lang="en-US"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driver.navigate</a:t>
            </a:r>
            <a:r>
              <a:rPr lang="en-US" b="1" dirty="0">
                <a:latin typeface="Times New Roman" panose="02020603050405020304" pitchFamily="18" charset="0"/>
                <a:cs typeface="Times New Roman" panose="02020603050405020304" pitchFamily="18" charset="0"/>
              </a:rPr>
              <a:t>().to("http://www.example.com");</a:t>
            </a:r>
          </a:p>
        </p:txBody>
      </p:sp>
    </p:spTree>
    <p:extLst>
      <p:ext uri="{BB962C8B-B14F-4D97-AF65-F5344CB8AC3E}">
        <p14:creationId xmlns:p14="http://schemas.microsoft.com/office/powerpoint/2010/main" val="35888424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Selenium </a:t>
            </a:r>
            <a:r>
              <a:rPr lang="en-US" dirty="0" err="1"/>
              <a:t>WebDriver</a:t>
            </a:r>
            <a:r>
              <a:rPr lang="en-US" dirty="0"/>
              <a:t> Commands</a:t>
            </a:r>
          </a:p>
        </p:txBody>
      </p:sp>
      <p:sp>
        <p:nvSpPr>
          <p:cNvPr id="3" name="Content Placeholder 2"/>
          <p:cNvSpPr>
            <a:spLocks noGrp="1"/>
          </p:cNvSpPr>
          <p:nvPr>
            <p:ph idx="1"/>
          </p:nvPr>
        </p:nvSpPr>
        <p:spPr>
          <a:xfrm>
            <a:off x="490888" y="2338939"/>
            <a:ext cx="11223057" cy="4177364"/>
          </a:xfrm>
        </p:spPr>
        <p:txBody>
          <a:bodyPr/>
          <a:lstStyle/>
          <a:p>
            <a:pPr marL="0" indent="0">
              <a:buNone/>
            </a:pPr>
            <a:r>
              <a:rPr lang="en-US" b="1" dirty="0">
                <a:latin typeface="Times New Roman" panose="02020603050405020304" pitchFamily="18" charset="0"/>
                <a:cs typeface="Times New Roman" panose="02020603050405020304" pitchFamily="18" charset="0"/>
              </a:rPr>
              <a:t>Clicking on </a:t>
            </a:r>
            <a:r>
              <a:rPr lang="en-US" b="1" dirty="0" err="1">
                <a:latin typeface="Times New Roman" panose="02020603050405020304" pitchFamily="18" charset="0"/>
                <a:cs typeface="Times New Roman" panose="02020603050405020304" pitchFamily="18" charset="0"/>
              </a:rPr>
              <a:t>WebElements</a:t>
            </a:r>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a:t>
            </a:r>
            <a:r>
              <a:rPr lang="en-US" b="1" dirty="0">
                <a:solidFill>
                  <a:schemeClr val="accent1">
                    <a:lumMod val="60000"/>
                    <a:lumOff val="40000"/>
                  </a:schemeClr>
                </a:solidFill>
                <a:latin typeface="Times New Roman" panose="02020603050405020304" pitchFamily="18" charset="0"/>
                <a:cs typeface="Times New Roman" panose="02020603050405020304" pitchFamily="18" charset="0"/>
              </a:rPr>
              <a:t>click() </a:t>
            </a:r>
            <a:r>
              <a:rPr lang="en-US" dirty="0">
                <a:latin typeface="Times New Roman" panose="02020603050405020304" pitchFamily="18" charset="0"/>
                <a:cs typeface="Times New Roman" panose="02020603050405020304" pitchFamily="18" charset="0"/>
              </a:rPr>
              <a:t>method in Selenium is used to perform the click operation on web elements</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click() method is applied on the </a:t>
            </a:r>
            <a:r>
              <a:rPr lang="en-US" dirty="0" err="1">
                <a:latin typeface="Times New Roman" panose="02020603050405020304" pitchFamily="18" charset="0"/>
                <a:cs typeface="Times New Roman" panose="02020603050405020304" pitchFamily="18" charset="0"/>
              </a:rPr>
              <a:t>webElements</a:t>
            </a:r>
            <a:r>
              <a:rPr lang="en-US" dirty="0">
                <a:latin typeface="Times New Roman" panose="02020603050405020304" pitchFamily="18" charset="0"/>
                <a:cs typeface="Times New Roman" panose="02020603050405020304" pitchFamily="18" charset="0"/>
              </a:rPr>
              <a:t> identified, to perform the click operation</a:t>
            </a:r>
            <a:r>
              <a:rPr lang="en-US" dirty="0" smtClean="0">
                <a:latin typeface="Times New Roman" panose="02020603050405020304" pitchFamily="18" charset="0"/>
                <a:cs typeface="Times New Roman" panose="02020603050405020304" pitchFamily="18" charset="0"/>
              </a:rPr>
              <a:t>.</a:t>
            </a:r>
          </a:p>
          <a:p>
            <a:pPr marL="0" indent="0">
              <a:buNone/>
            </a:pPr>
            <a:r>
              <a:rPr lang="en-US" b="1" dirty="0">
                <a:latin typeface="Times New Roman" panose="02020603050405020304" pitchFamily="18" charset="0"/>
                <a:cs typeface="Times New Roman" panose="02020603050405020304" pitchFamily="18" charset="0"/>
              </a:rPr>
              <a:t>Writing in a Textbox</a:t>
            </a:r>
          </a:p>
          <a:p>
            <a:r>
              <a:rPr lang="en-US" dirty="0">
                <a:latin typeface="Times New Roman" panose="02020603050405020304" pitchFamily="18" charset="0"/>
                <a:cs typeface="Times New Roman" panose="02020603050405020304" pitchFamily="18" charset="0"/>
              </a:rPr>
              <a:t>The </a:t>
            </a:r>
            <a:r>
              <a:rPr lang="en-US" b="1" dirty="0" err="1">
                <a:solidFill>
                  <a:schemeClr val="accent1">
                    <a:lumMod val="60000"/>
                    <a:lumOff val="40000"/>
                  </a:schemeClr>
                </a:solidFill>
                <a:latin typeface="Times New Roman" panose="02020603050405020304" pitchFamily="18" charset="0"/>
                <a:cs typeface="Times New Roman" panose="02020603050405020304" pitchFamily="18" charset="0"/>
              </a:rPr>
              <a:t>sendKeys</a:t>
            </a:r>
            <a:r>
              <a:rPr lang="en-US" b="1" dirty="0">
                <a:solidFill>
                  <a:schemeClr val="accent1">
                    <a:lumMod val="60000"/>
                    <a:lumOff val="40000"/>
                  </a:schemeClr>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method can be used for writing in a textbox or any element of text input type.</a:t>
            </a:r>
          </a:p>
          <a:p>
            <a:pPr marL="0" indent="0">
              <a:buNone/>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Creating a textbox </a:t>
            </a:r>
            <a:r>
              <a:rPr lang="en-US" dirty="0" err="1">
                <a:latin typeface="Times New Roman" panose="02020603050405020304" pitchFamily="18" charset="0"/>
                <a:cs typeface="Times New Roman" panose="02020603050405020304" pitchFamily="18" charset="0"/>
              </a:rPr>
              <a:t>webElement</a:t>
            </a:r>
            <a:endParaRPr lang="en-US" dirty="0">
              <a:latin typeface="Times New Roman" panose="02020603050405020304" pitchFamily="18" charset="0"/>
              <a:cs typeface="Times New Roman" panose="02020603050405020304" pitchFamily="18" charset="0"/>
            </a:endParaRPr>
          </a:p>
          <a:p>
            <a:pPr marL="0" indent="0">
              <a:buNone/>
            </a:pP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WebElement</a:t>
            </a:r>
            <a:r>
              <a:rPr lang="en-US" b="1" dirty="0" smtClean="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element = </a:t>
            </a:r>
            <a:r>
              <a:rPr lang="en-US" b="1" dirty="0" err="1">
                <a:latin typeface="Times New Roman" panose="02020603050405020304" pitchFamily="18" charset="0"/>
                <a:cs typeface="Times New Roman" panose="02020603050405020304" pitchFamily="18" charset="0"/>
              </a:rPr>
              <a:t>driver.findElement</a:t>
            </a:r>
            <a:r>
              <a:rPr lang="en-US" b="1" dirty="0">
                <a:latin typeface="Times New Roman" panose="02020603050405020304" pitchFamily="18" charset="0"/>
                <a:cs typeface="Times New Roman" panose="02020603050405020304" pitchFamily="18" charset="0"/>
              </a:rPr>
              <a:t>(By.name("q"));</a:t>
            </a:r>
          </a:p>
          <a:p>
            <a:pPr marL="0" indent="0">
              <a:buNone/>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Using </a:t>
            </a:r>
            <a:r>
              <a:rPr lang="en-US" dirty="0" err="1">
                <a:latin typeface="Times New Roman" panose="02020603050405020304" pitchFamily="18" charset="0"/>
                <a:cs typeface="Times New Roman" panose="02020603050405020304" pitchFamily="18" charset="0"/>
              </a:rPr>
              <a:t>sendKeys</a:t>
            </a:r>
            <a:r>
              <a:rPr lang="en-US" dirty="0">
                <a:latin typeface="Times New Roman" panose="02020603050405020304" pitchFamily="18" charset="0"/>
                <a:cs typeface="Times New Roman" panose="02020603050405020304" pitchFamily="18" charset="0"/>
              </a:rPr>
              <a:t> to write in the textbox</a:t>
            </a:r>
          </a:p>
          <a:p>
            <a:pPr marL="0" indent="0">
              <a:buNone/>
            </a:pP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element.sendKeys</a:t>
            </a:r>
            <a:r>
              <a:rPr lang="en-US" b="1" dirty="0" smtClean="0">
                <a:latin typeface="Times New Roman" panose="02020603050405020304" pitchFamily="18" charset="0"/>
                <a:cs typeface="Times New Roman" panose="02020603050405020304" pitchFamily="18" charset="0"/>
              </a:rPr>
              <a:t>(“</a:t>
            </a:r>
            <a:r>
              <a:rPr lang="en-US" b="1" dirty="0" err="1" smtClean="0">
                <a:latin typeface="Times New Roman" panose="02020603050405020304" pitchFamily="18" charset="0"/>
                <a:cs typeface="Times New Roman" panose="02020603050405020304" pitchFamily="18" charset="0"/>
              </a:rPr>
              <a:t>HelloWorld</a:t>
            </a: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78038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Selenium </a:t>
            </a:r>
            <a:r>
              <a:rPr lang="en-US" dirty="0" err="1"/>
              <a:t>WebDriver</a:t>
            </a:r>
            <a:r>
              <a:rPr lang="en-US" dirty="0"/>
              <a:t> Commands</a:t>
            </a:r>
          </a:p>
        </p:txBody>
      </p:sp>
      <p:sp>
        <p:nvSpPr>
          <p:cNvPr id="3" name="Content Placeholder 2"/>
          <p:cNvSpPr>
            <a:spLocks noGrp="1"/>
          </p:cNvSpPr>
          <p:nvPr>
            <p:ph idx="1"/>
          </p:nvPr>
        </p:nvSpPr>
        <p:spPr>
          <a:xfrm>
            <a:off x="1154954" y="2603500"/>
            <a:ext cx="10616743" cy="4028306"/>
          </a:xfrm>
        </p:spPr>
        <p:txBody>
          <a:bodyPr>
            <a:noAutofit/>
          </a:bodyPr>
          <a:lstStyle/>
          <a:p>
            <a:pPr marL="0" indent="0">
              <a:buNone/>
            </a:pPr>
            <a:r>
              <a:rPr lang="en-US" sz="2000" b="1" dirty="0" smtClean="0">
                <a:latin typeface="Times New Roman" panose="02020603050405020304" pitchFamily="18" charset="0"/>
                <a:cs typeface="Times New Roman" panose="02020603050405020304" pitchFamily="18" charset="0"/>
              </a:rPr>
              <a:t>Clearing </a:t>
            </a:r>
            <a:r>
              <a:rPr lang="en-US" sz="2000" b="1" dirty="0">
                <a:latin typeface="Times New Roman" panose="02020603050405020304" pitchFamily="18" charset="0"/>
                <a:cs typeface="Times New Roman" panose="02020603050405020304" pitchFamily="18" charset="0"/>
              </a:rPr>
              <a:t>text in a Textbox</a:t>
            </a:r>
          </a:p>
          <a:p>
            <a:r>
              <a:rPr lang="en-US" sz="2000" dirty="0">
                <a:latin typeface="Times New Roman" panose="02020603050405020304" pitchFamily="18" charset="0"/>
                <a:cs typeface="Times New Roman" panose="02020603050405020304" pitchFamily="18" charset="0"/>
              </a:rPr>
              <a:t>The </a:t>
            </a:r>
            <a:r>
              <a:rPr lang="en-US" sz="2000" b="1" dirty="0">
                <a:solidFill>
                  <a:schemeClr val="accent1">
                    <a:lumMod val="60000"/>
                    <a:lumOff val="40000"/>
                  </a:schemeClr>
                </a:solidFill>
                <a:latin typeface="Times New Roman" panose="02020603050405020304" pitchFamily="18" charset="0"/>
                <a:cs typeface="Times New Roman" panose="02020603050405020304" pitchFamily="18" charset="0"/>
              </a:rPr>
              <a:t>clear() </a:t>
            </a:r>
            <a:r>
              <a:rPr lang="en-US" sz="2000" dirty="0">
                <a:latin typeface="Times New Roman" panose="02020603050405020304" pitchFamily="18" charset="0"/>
                <a:cs typeface="Times New Roman" panose="02020603050405020304" pitchFamily="18" charset="0"/>
              </a:rPr>
              <a:t>method can be used to clear the text written in a textbox or any web element of text input type</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Clearing the text written in text </a:t>
            </a:r>
            <a:r>
              <a:rPr lang="en-US" sz="2000" dirty="0" smtClean="0">
                <a:latin typeface="Times New Roman" panose="02020603050405020304" pitchFamily="18" charset="0"/>
                <a:cs typeface="Times New Roman" panose="02020603050405020304" pitchFamily="18" charset="0"/>
              </a:rPr>
              <a:t>fields</a:t>
            </a:r>
          </a:p>
          <a:p>
            <a:pPr marL="0" indent="0">
              <a:buNone/>
            </a:pP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driver.findElement</a:t>
            </a:r>
            <a:r>
              <a:rPr lang="en-US" sz="2000" dirty="0" smtClean="0">
                <a:latin typeface="Times New Roman" panose="02020603050405020304" pitchFamily="18" charset="0"/>
                <a:cs typeface="Times New Roman" panose="02020603050405020304" pitchFamily="18" charset="0"/>
              </a:rPr>
              <a:t>(By.name("q")).clear();</a:t>
            </a:r>
          </a:p>
          <a:p>
            <a:pPr marL="0" indent="0">
              <a:buNone/>
            </a:pPr>
            <a:r>
              <a:rPr lang="en-US" sz="2000" b="1" dirty="0">
                <a:latin typeface="Times New Roman" panose="02020603050405020304" pitchFamily="18" charset="0"/>
                <a:cs typeface="Times New Roman" panose="02020603050405020304" pitchFamily="18" charset="0"/>
              </a:rPr>
              <a:t>Fetching text written over any web element</a:t>
            </a:r>
          </a:p>
          <a:p>
            <a:r>
              <a:rPr lang="en-US" sz="2000" dirty="0">
                <a:latin typeface="Times New Roman" panose="02020603050405020304" pitchFamily="18" charset="0"/>
                <a:cs typeface="Times New Roman" panose="02020603050405020304" pitchFamily="18" charset="0"/>
              </a:rPr>
              <a:t>In automation, many times we need to fetch the text written over a web element for performing some assertions or debugging. For this, we have </a:t>
            </a:r>
            <a:r>
              <a:rPr lang="en-US" sz="2000" b="1" dirty="0" err="1">
                <a:solidFill>
                  <a:schemeClr val="accent1">
                    <a:lumMod val="60000"/>
                    <a:lumOff val="40000"/>
                  </a:schemeClr>
                </a:solidFill>
                <a:latin typeface="Times New Roman" panose="02020603050405020304" pitchFamily="18" charset="0"/>
                <a:cs typeface="Times New Roman" panose="02020603050405020304" pitchFamily="18" charset="0"/>
              </a:rPr>
              <a:t>getText</a:t>
            </a:r>
            <a:r>
              <a:rPr lang="en-US" sz="2000" b="1" dirty="0">
                <a:solidFill>
                  <a:schemeClr val="accent1">
                    <a:lumMod val="60000"/>
                    <a:lumOff val="40000"/>
                  </a:schemeClr>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method in selenium </a:t>
            </a:r>
            <a:r>
              <a:rPr lang="en-US" sz="2000" dirty="0" err="1" smtClean="0">
                <a:latin typeface="Times New Roman" panose="02020603050405020304" pitchFamily="18" charset="0"/>
                <a:cs typeface="Times New Roman" panose="02020603050405020304" pitchFamily="18" charset="0"/>
              </a:rPr>
              <a:t>webDriver</a:t>
            </a:r>
            <a:r>
              <a:rPr lang="en-US" sz="2000" dirty="0" smtClean="0">
                <a:latin typeface="Times New Roman" panose="02020603050405020304" pitchFamily="18" charset="0"/>
                <a:cs typeface="Times New Roman" panose="02020603050405020304" pitchFamily="18" charset="0"/>
              </a:rPr>
              <a:t>.</a:t>
            </a:r>
          </a:p>
          <a:p>
            <a:pPr marL="0" indent="0">
              <a:buNone/>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Fetching the text written over web elements</a:t>
            </a:r>
          </a:p>
          <a:p>
            <a:pPr marL="0" indent="0">
              <a:buNone/>
            </a:pPr>
            <a:r>
              <a:rPr lang="en-US" sz="2000"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driver.findElement</a:t>
            </a:r>
            <a:r>
              <a:rPr lang="en-US" sz="2000" b="1" dirty="0" smtClean="0">
                <a:latin typeface="Times New Roman" panose="02020603050405020304" pitchFamily="18" charset="0"/>
                <a:cs typeface="Times New Roman" panose="02020603050405020304" pitchFamily="18" charset="0"/>
              </a:rPr>
              <a:t>(By.id</a:t>
            </a:r>
            <a:r>
              <a:rPr lang="en-US" sz="2000" b="1" dirty="0">
                <a:latin typeface="Times New Roman" panose="02020603050405020304" pitchFamily="18" charset="0"/>
                <a:cs typeface="Times New Roman" panose="02020603050405020304" pitchFamily="18" charset="0"/>
              </a:rPr>
              <a:t>("element123")).</a:t>
            </a:r>
            <a:r>
              <a:rPr lang="en-US" sz="2000" b="1" dirty="0" err="1">
                <a:latin typeface="Times New Roman" panose="02020603050405020304" pitchFamily="18" charset="0"/>
                <a:cs typeface="Times New Roman" panose="02020603050405020304" pitchFamily="18" charset="0"/>
              </a:rPr>
              <a:t>getText</a:t>
            </a:r>
            <a:r>
              <a:rPr lang="en-US" sz="2000"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9364561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Selenium </a:t>
            </a:r>
            <a:r>
              <a:rPr lang="en-US" dirty="0" err="1"/>
              <a:t>WebDriver</a:t>
            </a:r>
            <a:r>
              <a:rPr lang="en-US" dirty="0"/>
              <a:t> Commands</a:t>
            </a:r>
          </a:p>
        </p:txBody>
      </p:sp>
      <p:sp>
        <p:nvSpPr>
          <p:cNvPr id="3" name="Content Placeholder 2"/>
          <p:cNvSpPr>
            <a:spLocks noGrp="1"/>
          </p:cNvSpPr>
          <p:nvPr>
            <p:ph idx="1"/>
          </p:nvPr>
        </p:nvSpPr>
        <p:spPr>
          <a:xfrm>
            <a:off x="529313" y="2401369"/>
            <a:ext cx="11252010" cy="4297813"/>
          </a:xfrm>
        </p:spPr>
        <p:txBody>
          <a:bodyPr>
            <a:noAutofit/>
          </a:bodyPr>
          <a:lstStyle/>
          <a:p>
            <a:pPr marL="0" indent="0">
              <a:buNone/>
            </a:pPr>
            <a:r>
              <a:rPr lang="en-US" b="1" dirty="0">
                <a:latin typeface="Times New Roman" panose="02020603050405020304" pitchFamily="18" charset="0"/>
                <a:cs typeface="Times New Roman" panose="02020603050405020304" pitchFamily="18" charset="0"/>
              </a:rPr>
              <a:t>Navigating backward in a browser</a:t>
            </a:r>
          </a:p>
          <a:p>
            <a:r>
              <a:rPr lang="en-US" dirty="0">
                <a:latin typeface="Times New Roman" panose="02020603050405020304" pitchFamily="18" charset="0"/>
                <a:cs typeface="Times New Roman" panose="02020603050405020304" pitchFamily="18" charset="0"/>
              </a:rPr>
              <a:t>Selenium provides </a:t>
            </a:r>
            <a:r>
              <a:rPr lang="en-US" b="1" dirty="0">
                <a:solidFill>
                  <a:schemeClr val="accent1">
                    <a:lumMod val="60000"/>
                    <a:lumOff val="40000"/>
                  </a:schemeClr>
                </a:solidFill>
                <a:latin typeface="Times New Roman" panose="02020603050405020304" pitchFamily="18" charset="0"/>
                <a:cs typeface="Times New Roman" panose="02020603050405020304" pitchFamily="18" charset="0"/>
              </a:rPr>
              <a:t>navigate().back() </a:t>
            </a:r>
            <a:r>
              <a:rPr lang="en-US" dirty="0">
                <a:latin typeface="Times New Roman" panose="02020603050405020304" pitchFamily="18" charset="0"/>
                <a:cs typeface="Times New Roman" panose="02020603050405020304" pitchFamily="18" charset="0"/>
              </a:rPr>
              <a:t>command to move backward in the browser’s history</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Navigating backwards in </a:t>
            </a:r>
            <a:r>
              <a:rPr lang="en-US" dirty="0" smtClean="0">
                <a:latin typeface="Times New Roman" panose="02020603050405020304" pitchFamily="18" charset="0"/>
                <a:cs typeface="Times New Roman" panose="02020603050405020304" pitchFamily="18" charset="0"/>
              </a:rPr>
              <a:t>browser --  </a:t>
            </a:r>
            <a:r>
              <a:rPr lang="en-US" b="1" dirty="0" err="1" smtClean="0">
                <a:latin typeface="Times New Roman" panose="02020603050405020304" pitchFamily="18" charset="0"/>
                <a:cs typeface="Times New Roman" panose="02020603050405020304" pitchFamily="18" charset="0"/>
              </a:rPr>
              <a:t>driver.navigate</a:t>
            </a:r>
            <a:r>
              <a:rPr lang="en-US" b="1" dirty="0">
                <a:latin typeface="Times New Roman" panose="02020603050405020304" pitchFamily="18" charset="0"/>
                <a:cs typeface="Times New Roman" panose="02020603050405020304" pitchFamily="18" charset="0"/>
              </a:rPr>
              <a:t>().back</a:t>
            </a: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Navigating forward in a browser</a:t>
            </a:r>
          </a:p>
          <a:p>
            <a:r>
              <a:rPr lang="en-US" dirty="0">
                <a:latin typeface="Times New Roman" panose="02020603050405020304" pitchFamily="18" charset="0"/>
                <a:cs typeface="Times New Roman" panose="02020603050405020304" pitchFamily="18" charset="0"/>
              </a:rPr>
              <a:t>Selenium provides </a:t>
            </a:r>
            <a:r>
              <a:rPr lang="en-US" b="1" dirty="0">
                <a:solidFill>
                  <a:schemeClr val="accent1">
                    <a:lumMod val="60000"/>
                    <a:lumOff val="40000"/>
                  </a:schemeClr>
                </a:solidFill>
                <a:latin typeface="Times New Roman" panose="02020603050405020304" pitchFamily="18" charset="0"/>
                <a:cs typeface="Times New Roman" panose="02020603050405020304" pitchFamily="18" charset="0"/>
              </a:rPr>
              <a:t>navigate().forward() </a:t>
            </a:r>
            <a:r>
              <a:rPr lang="en-US" dirty="0">
                <a:latin typeface="Times New Roman" panose="02020603050405020304" pitchFamily="18" charset="0"/>
                <a:cs typeface="Times New Roman" panose="02020603050405020304" pitchFamily="18" charset="0"/>
              </a:rPr>
              <a:t>command to move forward in a browser</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Navigating forward in </a:t>
            </a:r>
            <a:r>
              <a:rPr lang="en-US" dirty="0" smtClean="0">
                <a:latin typeface="Times New Roman" panose="02020603050405020304" pitchFamily="18" charset="0"/>
                <a:cs typeface="Times New Roman" panose="02020603050405020304" pitchFamily="18" charset="0"/>
              </a:rPr>
              <a:t>browser -- </a:t>
            </a:r>
            <a:r>
              <a:rPr lang="en-US" b="1" dirty="0" err="1" smtClean="0">
                <a:latin typeface="Times New Roman" panose="02020603050405020304" pitchFamily="18" charset="0"/>
                <a:cs typeface="Times New Roman" panose="02020603050405020304" pitchFamily="18" charset="0"/>
              </a:rPr>
              <a:t>driver.navigate</a:t>
            </a:r>
            <a:r>
              <a:rPr lang="en-US" b="1" dirty="0">
                <a:latin typeface="Times New Roman" panose="02020603050405020304" pitchFamily="18" charset="0"/>
                <a:cs typeface="Times New Roman" panose="02020603050405020304" pitchFamily="18" charset="0"/>
              </a:rPr>
              <a:t>().forward();</a:t>
            </a:r>
          </a:p>
        </p:txBody>
      </p:sp>
    </p:spTree>
    <p:extLst>
      <p:ext uri="{BB962C8B-B14F-4D97-AF65-F5344CB8AC3E}">
        <p14:creationId xmlns:p14="http://schemas.microsoft.com/office/powerpoint/2010/main" val="32134591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Selenium </a:t>
            </a:r>
            <a:r>
              <a:rPr lang="en-US" dirty="0" err="1"/>
              <a:t>WebDriver</a:t>
            </a:r>
            <a:r>
              <a:rPr lang="en-US" dirty="0"/>
              <a:t> Commands</a:t>
            </a:r>
          </a:p>
        </p:txBody>
      </p:sp>
      <p:sp>
        <p:nvSpPr>
          <p:cNvPr id="3" name="Content Placeholder 2"/>
          <p:cNvSpPr>
            <a:spLocks noGrp="1"/>
          </p:cNvSpPr>
          <p:nvPr>
            <p:ph idx="1"/>
          </p:nvPr>
        </p:nvSpPr>
        <p:spPr>
          <a:xfrm>
            <a:off x="471561" y="2372494"/>
            <a:ext cx="11213508" cy="4259312"/>
          </a:xfrm>
        </p:spPr>
        <p:txBody>
          <a:bodyPr>
            <a:normAutofit fontScale="85000" lnSpcReduction="20000"/>
          </a:bodyPr>
          <a:lstStyle/>
          <a:p>
            <a:pPr marL="0" indent="0">
              <a:buNone/>
            </a:pPr>
            <a:r>
              <a:rPr lang="en-US" b="1" dirty="0">
                <a:latin typeface="Times New Roman" panose="02020603050405020304" pitchFamily="18" charset="0"/>
                <a:cs typeface="Times New Roman" panose="02020603050405020304" pitchFamily="18" charset="0"/>
              </a:rPr>
              <a:t>Refreshing the browser</a:t>
            </a:r>
          </a:p>
          <a:p>
            <a:pPr marL="0" indent="0">
              <a:buNone/>
            </a:pPr>
            <a:r>
              <a:rPr lang="en-US" dirty="0">
                <a:latin typeface="Times New Roman" panose="02020603050405020304" pitchFamily="18" charset="0"/>
                <a:cs typeface="Times New Roman" panose="02020603050405020304" pitchFamily="18" charset="0"/>
              </a:rPr>
              <a:t>There are multiple ways to refresh a page in Selenium </a:t>
            </a:r>
            <a:r>
              <a:rPr lang="en-US" dirty="0" err="1" smtClean="0">
                <a:latin typeface="Times New Roman" panose="02020603050405020304" pitchFamily="18" charset="0"/>
                <a:cs typeface="Times New Roman" panose="02020603050405020304" pitchFamily="18" charset="0"/>
              </a:rPr>
              <a:t>WebDriver</a:t>
            </a:r>
            <a:r>
              <a:rPr lang="en-US" dirty="0" smtClean="0">
                <a:latin typeface="Times New Roman" panose="02020603050405020304" pitchFamily="18" charset="0"/>
                <a:cs typeface="Times New Roman" panose="02020603050405020304" pitchFamily="18" charset="0"/>
              </a:rPr>
              <a:t>- Using </a:t>
            </a:r>
            <a:r>
              <a:rPr lang="en-US" dirty="0" err="1">
                <a:latin typeface="Times New Roman" panose="02020603050405020304" pitchFamily="18" charset="0"/>
                <a:cs typeface="Times New Roman" panose="02020603050405020304" pitchFamily="18" charset="0"/>
              </a:rPr>
              <a:t>driver.navigate</a:t>
            </a:r>
            <a:r>
              <a:rPr lang="en-US" dirty="0">
                <a:latin typeface="Times New Roman" panose="02020603050405020304" pitchFamily="18" charset="0"/>
                <a:cs typeface="Times New Roman" panose="02020603050405020304" pitchFamily="18" charset="0"/>
              </a:rPr>
              <a:t>().refresh() command</a:t>
            </a:r>
          </a:p>
          <a:p>
            <a:pPr marL="0" indent="0">
              <a:buNone/>
            </a:pPr>
            <a:r>
              <a:rPr lang="en-US" dirty="0">
                <a:latin typeface="Times New Roman" panose="02020603050405020304" pitchFamily="18" charset="0"/>
                <a:cs typeface="Times New Roman" panose="02020603050405020304" pitchFamily="18" charset="0"/>
              </a:rPr>
              <a:t>Using </a:t>
            </a:r>
            <a:r>
              <a:rPr lang="en-US" dirty="0" err="1">
                <a:latin typeface="Times New Roman" panose="02020603050405020304" pitchFamily="18" charset="0"/>
                <a:cs typeface="Times New Roman" panose="02020603050405020304" pitchFamily="18" charset="0"/>
              </a:rPr>
              <a:t>sendKeys</a:t>
            </a:r>
            <a:r>
              <a:rPr lang="en-US" dirty="0">
                <a:latin typeface="Times New Roman" panose="02020603050405020304" pitchFamily="18" charset="0"/>
                <a:cs typeface="Times New Roman" panose="02020603050405020304" pitchFamily="18" charset="0"/>
              </a:rPr>
              <a:t>(Keys.F5) on any textbox on the webpage</a:t>
            </a:r>
          </a:p>
          <a:p>
            <a:pPr marL="0" indent="0">
              <a:buNone/>
            </a:pPr>
            <a:r>
              <a:rPr lang="en-US" dirty="0">
                <a:latin typeface="Times New Roman" panose="02020603050405020304" pitchFamily="18" charset="0"/>
                <a:cs typeface="Times New Roman" panose="02020603050405020304" pitchFamily="18" charset="0"/>
              </a:rPr>
              <a:t>Using </a:t>
            </a:r>
            <a:r>
              <a:rPr lang="en-US" dirty="0" err="1">
                <a:latin typeface="Times New Roman" panose="02020603050405020304" pitchFamily="18" charset="0"/>
                <a:cs typeface="Times New Roman" panose="02020603050405020304" pitchFamily="18" charset="0"/>
              </a:rPr>
              <a:t>driver.get</a:t>
            </a:r>
            <a:r>
              <a:rPr lang="en-US" dirty="0">
                <a:latin typeface="Times New Roman" panose="02020603050405020304" pitchFamily="18" charset="0"/>
                <a:cs typeface="Times New Roman" panose="02020603050405020304" pitchFamily="18" charset="0"/>
              </a:rPr>
              <a:t>(“URL”) with current URL</a:t>
            </a:r>
          </a:p>
          <a:p>
            <a:pPr marL="0" indent="0">
              <a:buNone/>
            </a:pPr>
            <a:r>
              <a:rPr lang="en-US" dirty="0">
                <a:latin typeface="Times New Roman" panose="02020603050405020304" pitchFamily="18" charset="0"/>
                <a:cs typeface="Times New Roman" panose="02020603050405020304" pitchFamily="18" charset="0"/>
              </a:rPr>
              <a:t>Using </a:t>
            </a:r>
            <a:r>
              <a:rPr lang="en-US" dirty="0" err="1">
                <a:latin typeface="Times New Roman" panose="02020603050405020304" pitchFamily="18" charset="0"/>
                <a:cs typeface="Times New Roman" panose="02020603050405020304" pitchFamily="18" charset="0"/>
              </a:rPr>
              <a:t>driver.navigate</a:t>
            </a:r>
            <a:r>
              <a:rPr lang="en-US" dirty="0">
                <a:latin typeface="Times New Roman" panose="02020603050405020304" pitchFamily="18" charset="0"/>
                <a:cs typeface="Times New Roman" panose="02020603050405020304" pitchFamily="18" charset="0"/>
              </a:rPr>
              <a:t>().to(“URL”) with current URL</a:t>
            </a:r>
          </a:p>
          <a:p>
            <a:pPr marL="0" indent="0">
              <a:buNone/>
            </a:pPr>
            <a:r>
              <a:rPr lang="en-US" dirty="0">
                <a:latin typeface="Times New Roman" panose="02020603050405020304" pitchFamily="18" charset="0"/>
                <a:cs typeface="Times New Roman" panose="02020603050405020304" pitchFamily="18" charset="0"/>
              </a:rPr>
              <a:t>//Refreshing browser using navigate().refresh()</a:t>
            </a:r>
          </a:p>
          <a:p>
            <a:pPr marL="0" indent="0">
              <a:buNone/>
            </a:pPr>
            <a:r>
              <a:rPr lang="en-US" dirty="0" err="1">
                <a:latin typeface="Times New Roman" panose="02020603050405020304" pitchFamily="18" charset="0"/>
                <a:cs typeface="Times New Roman" panose="02020603050405020304" pitchFamily="18" charset="0"/>
              </a:rPr>
              <a:t>driver.navigate</a:t>
            </a:r>
            <a:r>
              <a:rPr lang="en-US" dirty="0">
                <a:latin typeface="Times New Roman" panose="02020603050405020304" pitchFamily="18" charset="0"/>
                <a:cs typeface="Times New Roman" panose="02020603050405020304" pitchFamily="18" charset="0"/>
              </a:rPr>
              <a:t>().refresh();</a:t>
            </a:r>
          </a:p>
          <a:p>
            <a:pPr marL="0" indent="0">
              <a:buNone/>
            </a:pPr>
            <a:r>
              <a:rPr lang="en-US" dirty="0">
                <a:latin typeface="Times New Roman" panose="02020603050405020304" pitchFamily="18" charset="0"/>
                <a:cs typeface="Times New Roman" panose="02020603050405020304" pitchFamily="18" charset="0"/>
              </a:rPr>
              <a:t>//By pressing F5 key on any textbox element</a:t>
            </a:r>
          </a:p>
          <a:p>
            <a:pPr marL="0" indent="0">
              <a:buNone/>
            </a:pPr>
            <a:r>
              <a:rPr lang="en-US" dirty="0" err="1">
                <a:latin typeface="Times New Roman" panose="02020603050405020304" pitchFamily="18" charset="0"/>
                <a:cs typeface="Times New Roman" panose="02020603050405020304" pitchFamily="18" charset="0"/>
              </a:rPr>
              <a:t>driver.findElement</a:t>
            </a:r>
            <a:r>
              <a:rPr lang="en-US" dirty="0">
                <a:latin typeface="Times New Roman" panose="02020603050405020304" pitchFamily="18" charset="0"/>
                <a:cs typeface="Times New Roman" panose="02020603050405020304" pitchFamily="18" charset="0"/>
              </a:rPr>
              <a:t>(By.id("id123")).</a:t>
            </a:r>
            <a:r>
              <a:rPr lang="en-US" dirty="0" err="1">
                <a:latin typeface="Times New Roman" panose="02020603050405020304" pitchFamily="18" charset="0"/>
                <a:cs typeface="Times New Roman" panose="02020603050405020304" pitchFamily="18" charset="0"/>
              </a:rPr>
              <a:t>sendKeys</a:t>
            </a:r>
            <a:r>
              <a:rPr lang="en-US" dirty="0">
                <a:latin typeface="Times New Roman" panose="02020603050405020304" pitchFamily="18" charset="0"/>
                <a:cs typeface="Times New Roman" panose="02020603050405020304" pitchFamily="18" charset="0"/>
              </a:rPr>
              <a:t>(Keys.F5);</a:t>
            </a:r>
          </a:p>
          <a:p>
            <a:pPr marL="0" indent="0">
              <a:buNone/>
            </a:pPr>
            <a:r>
              <a:rPr lang="en-US" dirty="0">
                <a:latin typeface="Times New Roman" panose="02020603050405020304" pitchFamily="18" charset="0"/>
                <a:cs typeface="Times New Roman" panose="02020603050405020304" pitchFamily="18" charset="0"/>
              </a:rPr>
              <a:t>//By opening the current URL using get() method</a:t>
            </a:r>
          </a:p>
          <a:p>
            <a:pPr marL="0" indent="0">
              <a:buNone/>
            </a:pPr>
            <a:r>
              <a:rPr lang="en-US" dirty="0" err="1">
                <a:latin typeface="Times New Roman" panose="02020603050405020304" pitchFamily="18" charset="0"/>
                <a:cs typeface="Times New Roman" panose="02020603050405020304" pitchFamily="18" charset="0"/>
              </a:rPr>
              <a:t>driver.get</a:t>
            </a:r>
            <a:r>
              <a:rPr lang="en-US" dirty="0">
                <a:latin typeface="Times New Roman" panose="02020603050405020304" pitchFamily="18" charset="0"/>
                <a:cs typeface="Times New Roman" panose="02020603050405020304" pitchFamily="18" charset="0"/>
              </a:rPr>
              <a:t>("https://</a:t>
            </a:r>
            <a:r>
              <a:rPr lang="en-US" dirty="0" smtClean="0">
                <a:latin typeface="Times New Roman" panose="02020603050405020304" pitchFamily="18" charset="0"/>
                <a:cs typeface="Times New Roman" panose="02020603050405020304" pitchFamily="18" charset="0"/>
              </a:rPr>
              <a:t>amazon.com</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//By opening the current URL using navigate() method</a:t>
            </a:r>
          </a:p>
          <a:p>
            <a:pPr marL="0" indent="0">
              <a:buNone/>
            </a:pPr>
            <a:r>
              <a:rPr lang="en-US" dirty="0" err="1">
                <a:latin typeface="Times New Roman" panose="02020603050405020304" pitchFamily="18" charset="0"/>
                <a:cs typeface="Times New Roman" panose="02020603050405020304" pitchFamily="18" charset="0"/>
              </a:rPr>
              <a:t>driver.navigate</a:t>
            </a:r>
            <a:r>
              <a:rPr lang="en-US" dirty="0">
                <a:latin typeface="Times New Roman" panose="02020603050405020304" pitchFamily="18" charset="0"/>
                <a:cs typeface="Times New Roman" panose="02020603050405020304" pitchFamily="18" charset="0"/>
              </a:rPr>
              <a:t>().to("https</a:t>
            </a:r>
            <a:r>
              <a:rPr lang="en-US" dirty="0" smtClean="0">
                <a:latin typeface="Times New Roman" panose="02020603050405020304" pitchFamily="18" charset="0"/>
                <a:cs typeface="Times New Roman" panose="02020603050405020304" pitchFamily="18" charset="0"/>
              </a:rPr>
              <a:t>://amazon.com</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8964048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Selenium </a:t>
            </a:r>
            <a:r>
              <a:rPr lang="en-US" dirty="0" err="1"/>
              <a:t>WebDriver</a:t>
            </a:r>
            <a:r>
              <a:rPr lang="en-US" dirty="0"/>
              <a:t> Commands</a:t>
            </a:r>
          </a:p>
        </p:txBody>
      </p:sp>
      <p:sp>
        <p:nvSpPr>
          <p:cNvPr id="3" name="Content Placeholder 2"/>
          <p:cNvSpPr>
            <a:spLocks noGrp="1"/>
          </p:cNvSpPr>
          <p:nvPr>
            <p:ph idx="1"/>
          </p:nvPr>
        </p:nvSpPr>
        <p:spPr>
          <a:xfrm>
            <a:off x="519687" y="2536122"/>
            <a:ext cx="11223134" cy="3893553"/>
          </a:xfrm>
        </p:spPr>
        <p:txBody>
          <a:bodyPr/>
          <a:lstStyle/>
          <a:p>
            <a:pPr marL="0" indent="0">
              <a:buNone/>
            </a:pPr>
            <a:r>
              <a:rPr lang="en-US" b="1" dirty="0"/>
              <a:t>Closing browser</a:t>
            </a:r>
          </a:p>
          <a:p>
            <a:r>
              <a:rPr lang="en-US" dirty="0"/>
              <a:t>Selenium provides two commands to close browsers </a:t>
            </a:r>
            <a:r>
              <a:rPr lang="en-US" b="1" dirty="0">
                <a:solidFill>
                  <a:schemeClr val="accent1">
                    <a:lumMod val="60000"/>
                    <a:lumOff val="40000"/>
                  </a:schemeClr>
                </a:solidFill>
              </a:rPr>
              <a:t>close() and quit(). </a:t>
            </a:r>
            <a:r>
              <a:rPr lang="en-US" dirty="0"/>
              <a:t>The </a:t>
            </a:r>
            <a:r>
              <a:rPr lang="en-US" dirty="0" err="1"/>
              <a:t>driver.close</a:t>
            </a:r>
            <a:r>
              <a:rPr lang="en-US" dirty="0"/>
              <a:t>() command is used to close the browser having focus. Whereas, the </a:t>
            </a:r>
            <a:r>
              <a:rPr lang="en-US" dirty="0" err="1"/>
              <a:t>driver.quite</a:t>
            </a:r>
            <a:r>
              <a:rPr lang="en-US" dirty="0"/>
              <a:t>() command is used to close all the browser instances open.</a:t>
            </a:r>
          </a:p>
          <a:p>
            <a:pPr marL="0" indent="0">
              <a:buNone/>
            </a:pPr>
            <a:r>
              <a:rPr lang="en-US" dirty="0" smtClean="0"/>
              <a:t>	//</a:t>
            </a:r>
            <a:r>
              <a:rPr lang="en-US" dirty="0"/>
              <a:t>To close the current browser instance</a:t>
            </a:r>
          </a:p>
          <a:p>
            <a:pPr marL="0" indent="0">
              <a:buNone/>
            </a:pPr>
            <a:r>
              <a:rPr lang="en-US" dirty="0" smtClean="0"/>
              <a:t>	</a:t>
            </a:r>
            <a:r>
              <a:rPr lang="en-US" dirty="0" err="1" smtClean="0"/>
              <a:t>driver.close</a:t>
            </a:r>
            <a:r>
              <a:rPr lang="en-US" dirty="0" smtClean="0"/>
              <a:t>();</a:t>
            </a:r>
          </a:p>
          <a:p>
            <a:pPr marL="0" indent="0">
              <a:buNone/>
            </a:pPr>
            <a:r>
              <a:rPr lang="en-US" dirty="0"/>
              <a:t>	</a:t>
            </a:r>
            <a:r>
              <a:rPr lang="en-US" dirty="0" smtClean="0"/>
              <a:t>//</a:t>
            </a:r>
            <a:r>
              <a:rPr lang="en-US" dirty="0"/>
              <a:t>To close all the open browser instances</a:t>
            </a:r>
          </a:p>
          <a:p>
            <a:pPr marL="0" indent="0">
              <a:buNone/>
            </a:pPr>
            <a:r>
              <a:rPr lang="en-US" dirty="0" smtClean="0"/>
              <a:t>	</a:t>
            </a:r>
            <a:r>
              <a:rPr lang="en-US" dirty="0" err="1" smtClean="0"/>
              <a:t>driver.quit</a:t>
            </a:r>
            <a:r>
              <a:rPr lang="en-US" dirty="0"/>
              <a:t>();</a:t>
            </a:r>
          </a:p>
        </p:txBody>
      </p:sp>
    </p:spTree>
    <p:extLst>
      <p:ext uri="{BB962C8B-B14F-4D97-AF65-F5344CB8AC3E}">
        <p14:creationId xmlns:p14="http://schemas.microsoft.com/office/powerpoint/2010/main" val="6034015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Selenium </a:t>
            </a:r>
            <a:r>
              <a:rPr lang="en-US" dirty="0" err="1"/>
              <a:t>WebDriver</a:t>
            </a:r>
            <a:r>
              <a:rPr lang="en-US" dirty="0"/>
              <a:t> Commands</a:t>
            </a:r>
          </a:p>
        </p:txBody>
      </p:sp>
      <p:sp>
        <p:nvSpPr>
          <p:cNvPr id="3" name="Content Placeholder 2"/>
          <p:cNvSpPr>
            <a:spLocks noGrp="1"/>
          </p:cNvSpPr>
          <p:nvPr>
            <p:ph idx="1"/>
          </p:nvPr>
        </p:nvSpPr>
        <p:spPr>
          <a:xfrm>
            <a:off x="538937" y="2478371"/>
            <a:ext cx="11175008" cy="4018681"/>
          </a:xfrm>
        </p:spPr>
        <p:txBody>
          <a:bodyPr/>
          <a:lstStyle/>
          <a:p>
            <a:pPr marL="0" indent="0">
              <a:buNone/>
            </a:pPr>
            <a:r>
              <a:rPr lang="en-US" b="1" dirty="0" err="1"/>
              <a:t>Maxmize</a:t>
            </a:r>
            <a:r>
              <a:rPr lang="en-US" b="1" dirty="0"/>
              <a:t> a browser</a:t>
            </a:r>
          </a:p>
          <a:p>
            <a:r>
              <a:rPr lang="en-US" dirty="0"/>
              <a:t>During automation, it’s one of the best practices to maximize the browser in the initial phases (or in the @</a:t>
            </a:r>
            <a:r>
              <a:rPr lang="en-US" dirty="0" err="1"/>
              <a:t>BeforeTest</a:t>
            </a:r>
            <a:r>
              <a:rPr lang="en-US" dirty="0"/>
              <a:t> method in case you are using </a:t>
            </a:r>
            <a:r>
              <a:rPr lang="en-US" dirty="0" err="1"/>
              <a:t>TestNG</a:t>
            </a:r>
            <a:r>
              <a:rPr lang="en-US" dirty="0"/>
              <a:t> as the testing framework). The following command can be used to maximize the browser </a:t>
            </a:r>
            <a:r>
              <a:rPr lang="en-US" dirty="0" smtClean="0"/>
              <a:t>window.</a:t>
            </a:r>
          </a:p>
          <a:p>
            <a:pPr marL="0" indent="0">
              <a:buNone/>
            </a:pPr>
            <a:r>
              <a:rPr lang="en-US" dirty="0"/>
              <a:t>	</a:t>
            </a:r>
            <a:r>
              <a:rPr lang="en-US" b="1" dirty="0" err="1" smtClean="0"/>
              <a:t>driver.manage</a:t>
            </a:r>
            <a:r>
              <a:rPr lang="en-US" b="1" dirty="0"/>
              <a:t>().window().maximize();</a:t>
            </a:r>
          </a:p>
        </p:txBody>
      </p:sp>
    </p:spTree>
    <p:extLst>
      <p:ext uri="{BB962C8B-B14F-4D97-AF65-F5344CB8AC3E}">
        <p14:creationId xmlns:p14="http://schemas.microsoft.com/office/powerpoint/2010/main" val="22715598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QNA</a:t>
            </a:r>
            <a:endParaRPr lang="en-US" dirty="0"/>
          </a:p>
        </p:txBody>
      </p:sp>
      <p:sp>
        <p:nvSpPr>
          <p:cNvPr id="3" name="Content Placeholder 2"/>
          <p:cNvSpPr>
            <a:spLocks noGrp="1"/>
          </p:cNvSpPr>
          <p:nvPr>
            <p:ph idx="1"/>
          </p:nvPr>
        </p:nvSpPr>
        <p:spPr>
          <a:xfrm>
            <a:off x="567813" y="2430245"/>
            <a:ext cx="11252010" cy="4191936"/>
          </a:xfrm>
        </p:spPr>
        <p:txBody>
          <a:bodyPr/>
          <a:lstStyle/>
          <a:p>
            <a:r>
              <a:rPr lang="en-US" dirty="0"/>
              <a:t>This session covered the basics of locators and </a:t>
            </a:r>
            <a:r>
              <a:rPr lang="en-US" dirty="0" err="1"/>
              <a:t>WebDriver</a:t>
            </a:r>
            <a:r>
              <a:rPr lang="en-US" dirty="0"/>
              <a:t> commands in Selenium.</a:t>
            </a:r>
          </a:p>
          <a:p>
            <a:r>
              <a:rPr lang="en-US" dirty="0"/>
              <a:t>We learned about the different types of locators, such as id, name, class name, and more.</a:t>
            </a:r>
          </a:p>
          <a:p>
            <a:r>
              <a:rPr lang="en-US" dirty="0"/>
              <a:t>We explored how to locate web elements using these locators.</a:t>
            </a:r>
          </a:p>
          <a:p>
            <a:r>
              <a:rPr lang="en-US" dirty="0"/>
              <a:t>We also covered the various </a:t>
            </a:r>
            <a:r>
              <a:rPr lang="en-US" dirty="0" err="1"/>
              <a:t>WebDriver</a:t>
            </a:r>
            <a:r>
              <a:rPr lang="en-US" dirty="0"/>
              <a:t> commands and their usage.</a:t>
            </a:r>
          </a:p>
          <a:p>
            <a:r>
              <a:rPr lang="en-US" dirty="0"/>
              <a:t>We learned how to navigate between pages using </a:t>
            </a:r>
            <a:r>
              <a:rPr lang="en-US" dirty="0" err="1"/>
              <a:t>WebDriver</a:t>
            </a:r>
            <a:r>
              <a:rPr lang="en-US" dirty="0"/>
              <a:t> commands.</a:t>
            </a:r>
          </a:p>
          <a:p>
            <a:r>
              <a:rPr lang="en-US" dirty="0"/>
              <a:t>By the end of the session, we created a sample test script to perform basic operations on a web page using locators and </a:t>
            </a:r>
            <a:r>
              <a:rPr lang="en-US" dirty="0" err="1"/>
              <a:t>WebDriver</a:t>
            </a:r>
            <a:r>
              <a:rPr lang="en-US" dirty="0"/>
              <a:t> commands.</a:t>
            </a:r>
          </a:p>
          <a:p>
            <a:r>
              <a:rPr lang="en-US" dirty="0"/>
              <a:t>Consistent practice and review of the material is necessary to master the usage of locators and </a:t>
            </a:r>
            <a:r>
              <a:rPr lang="en-US" dirty="0" err="1"/>
              <a:t>WebDriver</a:t>
            </a:r>
            <a:r>
              <a:rPr lang="en-US" dirty="0"/>
              <a:t> commands in Selenium.</a:t>
            </a:r>
          </a:p>
          <a:p>
            <a:r>
              <a:rPr lang="en-US" dirty="0"/>
              <a:t>These skills are essential for any automation tester looking to use Selenium for web UI automation testing</a:t>
            </a:r>
            <a:r>
              <a:rPr lang="en-US" dirty="0" smtClean="0"/>
              <a:t>.</a:t>
            </a:r>
            <a:endParaRPr lang="en-US" dirty="0"/>
          </a:p>
        </p:txBody>
      </p:sp>
    </p:spTree>
    <p:extLst>
      <p:ext uri="{BB962C8B-B14F-4D97-AF65-F5344CB8AC3E}">
        <p14:creationId xmlns:p14="http://schemas.microsoft.com/office/powerpoint/2010/main" val="32515762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dirty="0"/>
              <a:t>Introduction to locators and their types</a:t>
            </a:r>
          </a:p>
        </p:txBody>
      </p:sp>
      <p:sp>
        <p:nvSpPr>
          <p:cNvPr id="3" name="Content Placeholder 2"/>
          <p:cNvSpPr>
            <a:spLocks noGrp="1"/>
          </p:cNvSpPr>
          <p:nvPr>
            <p:ph idx="1"/>
          </p:nvPr>
        </p:nvSpPr>
        <p:spPr>
          <a:xfrm>
            <a:off x="606392" y="2271561"/>
            <a:ext cx="11396311" cy="4389121"/>
          </a:xfrm>
        </p:spPr>
        <p:txBody>
          <a:bodyPr>
            <a:normAutofit fontScale="92500" lnSpcReduction="10000"/>
          </a:bodyPr>
          <a:lstStyle/>
          <a:p>
            <a:pPr marL="0" indent="0">
              <a:buNone/>
            </a:pPr>
            <a:r>
              <a:rPr lang="en-US" dirty="0" smtClean="0"/>
              <a:t>	</a:t>
            </a:r>
            <a:r>
              <a:rPr lang="en-US" sz="2200" b="1" u="sng" dirty="0" smtClean="0">
                <a:effectLst>
                  <a:outerShdw blurRad="38100" dist="38100" dir="2700000" algn="tl">
                    <a:srgbClr val="000000">
                      <a:alpha val="43137"/>
                    </a:srgbClr>
                  </a:outerShdw>
                </a:effectLst>
              </a:rPr>
              <a:t>Definition </a:t>
            </a:r>
            <a:r>
              <a:rPr lang="en-US" sz="2200" b="1" u="sng" dirty="0">
                <a:effectLst>
                  <a:outerShdw blurRad="38100" dist="38100" dir="2700000" algn="tl">
                    <a:srgbClr val="000000">
                      <a:alpha val="43137"/>
                    </a:srgbClr>
                  </a:outerShdw>
                </a:effectLst>
              </a:rPr>
              <a:t>of locators</a:t>
            </a:r>
            <a:endParaRPr lang="en-US" sz="2200" b="1" u="sng" dirty="0" smtClean="0">
              <a:effectLst>
                <a:outerShdw blurRad="38100" dist="38100" dir="2700000" algn="tl">
                  <a:srgbClr val="000000">
                    <a:alpha val="43137"/>
                  </a:srgbClr>
                </a:outerShdw>
              </a:effectLst>
            </a:endParaRPr>
          </a:p>
          <a:p>
            <a:r>
              <a:rPr lang="en-US" dirty="0" smtClean="0"/>
              <a:t>In </a:t>
            </a:r>
            <a:r>
              <a:rPr lang="en-US" dirty="0"/>
              <a:t>Selenium </a:t>
            </a:r>
            <a:r>
              <a:rPr lang="en-US" dirty="0" err="1"/>
              <a:t>WebDriver</a:t>
            </a:r>
            <a:r>
              <a:rPr lang="en-US" dirty="0"/>
              <a:t>, locators play a crucial role in identifying web elements on a webpage. The main objective of web automation is to interact with different elements present on a webpage like text boxes, buttons, links, etc. using programming code. However, in order to interact with these elements, we first need to identify them on the webpage, and this is where locators come in</a:t>
            </a:r>
            <a:r>
              <a:rPr lang="en-US" dirty="0" smtClean="0"/>
              <a:t>.</a:t>
            </a:r>
          </a:p>
          <a:p>
            <a:r>
              <a:rPr lang="en-US" dirty="0"/>
              <a:t>Locators are a set of attributes that help identify web elements uniquely on a webpage. These attributes can be based on the element's ID, name, class name, tag name, CSS selector, or </a:t>
            </a:r>
            <a:r>
              <a:rPr lang="en-US" dirty="0" err="1"/>
              <a:t>XPath</a:t>
            </a:r>
            <a:r>
              <a:rPr lang="en-US" dirty="0"/>
              <a:t>, among others. Selenium </a:t>
            </a:r>
            <a:r>
              <a:rPr lang="en-US" dirty="0" err="1"/>
              <a:t>WebDriver</a:t>
            </a:r>
            <a:r>
              <a:rPr lang="en-US" dirty="0"/>
              <a:t> uses these locators to find web elements on a webpage and perform actions on them</a:t>
            </a:r>
            <a:r>
              <a:rPr lang="en-US" dirty="0" smtClean="0"/>
              <a:t>.</a:t>
            </a:r>
          </a:p>
          <a:p>
            <a:r>
              <a:rPr lang="en-US" dirty="0"/>
              <a:t>Using locators correctly is essential for the success of any automation project. If a locator is not correctly identified or implemented, the automation test script may fail to find the intended web element, causing the test to fail. This can lead to significant delays in project timelines and can impact the overall efficiency of the testing process.</a:t>
            </a:r>
          </a:p>
          <a:p>
            <a:r>
              <a:rPr lang="en-US" dirty="0"/>
              <a:t>Therefore, it is essential to understand the importance of locators in Selenium </a:t>
            </a:r>
            <a:r>
              <a:rPr lang="en-US" dirty="0" err="1"/>
              <a:t>WebDriver</a:t>
            </a:r>
            <a:r>
              <a:rPr lang="en-US" dirty="0"/>
              <a:t> and learn how to use them effectively to create robust and reliable test scripts.</a:t>
            </a:r>
          </a:p>
          <a:p>
            <a:pPr marL="0" indent="0">
              <a:buNone/>
            </a:pPr>
            <a:endParaRPr lang="en-US" dirty="0"/>
          </a:p>
        </p:txBody>
      </p:sp>
    </p:spTree>
    <p:extLst>
      <p:ext uri="{BB962C8B-B14F-4D97-AF65-F5344CB8AC3E}">
        <p14:creationId xmlns:p14="http://schemas.microsoft.com/office/powerpoint/2010/main" val="18472730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54418"/>
            <a:ext cx="9798595" cy="807005"/>
          </a:xfrm>
        </p:spPr>
        <p:txBody>
          <a:bodyPr/>
          <a:lstStyle/>
          <a:p>
            <a:pPr algn="ctr"/>
            <a:r>
              <a:rPr lang="en-US" dirty="0">
                <a:latin typeface="Times New Roman" panose="02020603050405020304" pitchFamily="18" charset="0"/>
                <a:cs typeface="Times New Roman" panose="02020603050405020304" pitchFamily="18" charset="0"/>
              </a:rPr>
              <a:t>Types of locators (id, name, class name, etc.)</a:t>
            </a:r>
          </a:p>
        </p:txBody>
      </p:sp>
      <p:sp>
        <p:nvSpPr>
          <p:cNvPr id="3" name="Content Placeholder 2"/>
          <p:cNvSpPr>
            <a:spLocks noGrp="1"/>
          </p:cNvSpPr>
          <p:nvPr>
            <p:ph idx="1"/>
          </p:nvPr>
        </p:nvSpPr>
        <p:spPr>
          <a:xfrm>
            <a:off x="442763" y="2271562"/>
            <a:ext cx="11444437" cy="4456497"/>
          </a:xfrm>
        </p:spPr>
        <p:txBody>
          <a:bodyPr>
            <a:normAutofit fontScale="85000" lnSpcReduction="20000"/>
          </a:bodyPr>
          <a:lstStyle/>
          <a:p>
            <a:pPr marL="0" indent="0" algn="just">
              <a:buNone/>
            </a:pPr>
            <a:r>
              <a:rPr lang="en-US" dirty="0" smtClean="0"/>
              <a:t>	</a:t>
            </a:r>
            <a:r>
              <a:rPr lang="en-US" sz="2300" dirty="0" smtClean="0">
                <a:latin typeface="Times New Roman" panose="02020603050405020304" pitchFamily="18" charset="0"/>
                <a:cs typeface="Times New Roman" panose="02020603050405020304" pitchFamily="18" charset="0"/>
              </a:rPr>
              <a:t>There </a:t>
            </a:r>
            <a:r>
              <a:rPr lang="en-US" sz="2300" dirty="0">
                <a:latin typeface="Times New Roman" panose="02020603050405020304" pitchFamily="18" charset="0"/>
                <a:cs typeface="Times New Roman" panose="02020603050405020304" pitchFamily="18" charset="0"/>
              </a:rPr>
              <a:t>are several types of locators available in Selenium </a:t>
            </a:r>
            <a:r>
              <a:rPr lang="en-US" sz="2300" dirty="0" err="1">
                <a:latin typeface="Times New Roman" panose="02020603050405020304" pitchFamily="18" charset="0"/>
                <a:cs typeface="Times New Roman" panose="02020603050405020304" pitchFamily="18" charset="0"/>
              </a:rPr>
              <a:t>WebDriver</a:t>
            </a:r>
            <a:r>
              <a:rPr lang="en-US" sz="2300" dirty="0">
                <a:latin typeface="Times New Roman" panose="02020603050405020304" pitchFamily="18" charset="0"/>
                <a:cs typeface="Times New Roman" panose="02020603050405020304" pitchFamily="18" charset="0"/>
              </a:rPr>
              <a:t>, and each one has its </a:t>
            </a:r>
            <a:r>
              <a:rPr lang="en-US" sz="2300" dirty="0" smtClean="0">
                <a:latin typeface="Times New Roman" panose="02020603050405020304" pitchFamily="18" charset="0"/>
                <a:cs typeface="Times New Roman" panose="02020603050405020304" pitchFamily="18" charset="0"/>
              </a:rPr>
              <a:t>unique way </a:t>
            </a:r>
            <a:r>
              <a:rPr lang="en-US" sz="2300" dirty="0">
                <a:latin typeface="Times New Roman" panose="02020603050405020304" pitchFamily="18" charset="0"/>
                <a:cs typeface="Times New Roman" panose="02020603050405020304" pitchFamily="18" charset="0"/>
              </a:rPr>
              <a:t>of identifying web elements. Here are some of the most commonly used locators</a:t>
            </a:r>
            <a:r>
              <a:rPr lang="en-US" sz="2300" dirty="0" smtClean="0">
                <a:latin typeface="Times New Roman" panose="02020603050405020304" pitchFamily="18" charset="0"/>
                <a:cs typeface="Times New Roman" panose="02020603050405020304" pitchFamily="18" charset="0"/>
              </a:rPr>
              <a:t>:</a:t>
            </a:r>
          </a:p>
          <a:p>
            <a:pPr algn="just"/>
            <a:r>
              <a:rPr lang="en-US" sz="2100" dirty="0">
                <a:latin typeface="Times New Roman" panose="02020603050405020304" pitchFamily="18" charset="0"/>
                <a:cs typeface="Times New Roman" panose="02020603050405020304" pitchFamily="18" charset="0"/>
              </a:rPr>
              <a:t>ID: This is a unique identifier for an element on a webpage. It is often the most reliable locator to use, but not all elements have an ID</a:t>
            </a:r>
            <a:r>
              <a:rPr lang="en-US" sz="2100" dirty="0" smtClean="0">
                <a:latin typeface="Times New Roman" panose="02020603050405020304" pitchFamily="18" charset="0"/>
                <a:cs typeface="Times New Roman" panose="02020603050405020304" pitchFamily="18" charset="0"/>
              </a:rPr>
              <a:t>.</a:t>
            </a:r>
            <a:endParaRPr lang="en-US" sz="2100" dirty="0">
              <a:latin typeface="Times New Roman" panose="02020603050405020304" pitchFamily="18" charset="0"/>
              <a:cs typeface="Times New Roman" panose="02020603050405020304" pitchFamily="18" charset="0"/>
            </a:endParaRPr>
          </a:p>
          <a:p>
            <a:pPr algn="just"/>
            <a:r>
              <a:rPr lang="en-US" sz="2100" dirty="0">
                <a:latin typeface="Times New Roman" panose="02020603050405020304" pitchFamily="18" charset="0"/>
                <a:cs typeface="Times New Roman" panose="02020603050405020304" pitchFamily="18" charset="0"/>
              </a:rPr>
              <a:t>Name: This locator identifies elements by their name attribute. It is useful when an element does not have a unique ID</a:t>
            </a:r>
            <a:r>
              <a:rPr lang="en-US" sz="2100" dirty="0" smtClean="0">
                <a:latin typeface="Times New Roman" panose="02020603050405020304" pitchFamily="18" charset="0"/>
                <a:cs typeface="Times New Roman" panose="02020603050405020304" pitchFamily="18" charset="0"/>
              </a:rPr>
              <a:t>.</a:t>
            </a:r>
            <a:endParaRPr lang="en-US" sz="2100" dirty="0">
              <a:latin typeface="Times New Roman" panose="02020603050405020304" pitchFamily="18" charset="0"/>
              <a:cs typeface="Times New Roman" panose="02020603050405020304" pitchFamily="18" charset="0"/>
            </a:endParaRPr>
          </a:p>
          <a:p>
            <a:pPr algn="just"/>
            <a:r>
              <a:rPr lang="en-US" sz="2100" dirty="0">
                <a:latin typeface="Times New Roman" panose="02020603050405020304" pitchFamily="18" charset="0"/>
                <a:cs typeface="Times New Roman" panose="02020603050405020304" pitchFamily="18" charset="0"/>
              </a:rPr>
              <a:t>Class Name: This locator identifies elements by their class attribute. It is often used when an element has multiple classes</a:t>
            </a:r>
            <a:r>
              <a:rPr lang="en-US" sz="2100" dirty="0" smtClean="0">
                <a:latin typeface="Times New Roman" panose="02020603050405020304" pitchFamily="18" charset="0"/>
                <a:cs typeface="Times New Roman" panose="02020603050405020304" pitchFamily="18" charset="0"/>
              </a:rPr>
              <a:t>.</a:t>
            </a:r>
            <a:endParaRPr lang="en-US" sz="2100" dirty="0">
              <a:latin typeface="Times New Roman" panose="02020603050405020304" pitchFamily="18" charset="0"/>
              <a:cs typeface="Times New Roman" panose="02020603050405020304" pitchFamily="18" charset="0"/>
            </a:endParaRPr>
          </a:p>
          <a:p>
            <a:pPr algn="just"/>
            <a:r>
              <a:rPr lang="en-US" sz="2100" dirty="0">
                <a:latin typeface="Times New Roman" panose="02020603050405020304" pitchFamily="18" charset="0"/>
                <a:cs typeface="Times New Roman" panose="02020603050405020304" pitchFamily="18" charset="0"/>
              </a:rPr>
              <a:t>Tag Name: This locator identifies elements by their HTML tag name, such as 'div', 'p', or 'a</a:t>
            </a:r>
            <a:r>
              <a:rPr lang="en-US" sz="2100" dirty="0" smtClean="0">
                <a:latin typeface="Times New Roman" panose="02020603050405020304" pitchFamily="18" charset="0"/>
                <a:cs typeface="Times New Roman" panose="02020603050405020304" pitchFamily="18" charset="0"/>
              </a:rPr>
              <a:t>'.</a:t>
            </a:r>
            <a:endParaRPr lang="en-US" sz="2100" dirty="0">
              <a:latin typeface="Times New Roman" panose="02020603050405020304" pitchFamily="18" charset="0"/>
              <a:cs typeface="Times New Roman" panose="02020603050405020304" pitchFamily="18" charset="0"/>
            </a:endParaRPr>
          </a:p>
          <a:p>
            <a:pPr algn="just"/>
            <a:r>
              <a:rPr lang="en-US" sz="2100" dirty="0">
                <a:latin typeface="Times New Roman" panose="02020603050405020304" pitchFamily="18" charset="0"/>
                <a:cs typeface="Times New Roman" panose="02020603050405020304" pitchFamily="18" charset="0"/>
              </a:rPr>
              <a:t>CSS Selector: This locator identifies elements using CSS selectors, which allow for more specific targeting of elements</a:t>
            </a:r>
            <a:r>
              <a:rPr lang="en-US" sz="2100" dirty="0" smtClean="0">
                <a:latin typeface="Times New Roman" panose="02020603050405020304" pitchFamily="18" charset="0"/>
                <a:cs typeface="Times New Roman" panose="02020603050405020304" pitchFamily="18" charset="0"/>
              </a:rPr>
              <a:t>.</a:t>
            </a:r>
            <a:endParaRPr lang="en-US" sz="2100" dirty="0">
              <a:latin typeface="Times New Roman" panose="02020603050405020304" pitchFamily="18" charset="0"/>
              <a:cs typeface="Times New Roman" panose="02020603050405020304" pitchFamily="18" charset="0"/>
            </a:endParaRPr>
          </a:p>
          <a:p>
            <a:pPr algn="just"/>
            <a:r>
              <a:rPr lang="en-US" sz="2100" dirty="0" err="1">
                <a:latin typeface="Times New Roman" panose="02020603050405020304" pitchFamily="18" charset="0"/>
                <a:cs typeface="Times New Roman" panose="02020603050405020304" pitchFamily="18" charset="0"/>
              </a:rPr>
              <a:t>XPath</a:t>
            </a:r>
            <a:r>
              <a:rPr lang="en-US" sz="2100" dirty="0">
                <a:latin typeface="Times New Roman" panose="02020603050405020304" pitchFamily="18" charset="0"/>
                <a:cs typeface="Times New Roman" panose="02020603050405020304" pitchFamily="18" charset="0"/>
              </a:rPr>
              <a:t>: This locator identifies elements using an </a:t>
            </a:r>
            <a:r>
              <a:rPr lang="en-US" sz="2100" dirty="0" err="1">
                <a:latin typeface="Times New Roman" panose="02020603050405020304" pitchFamily="18" charset="0"/>
                <a:cs typeface="Times New Roman" panose="02020603050405020304" pitchFamily="18" charset="0"/>
              </a:rPr>
              <a:t>XPath</a:t>
            </a:r>
            <a:r>
              <a:rPr lang="en-US" sz="2100" dirty="0">
                <a:latin typeface="Times New Roman" panose="02020603050405020304" pitchFamily="18" charset="0"/>
                <a:cs typeface="Times New Roman" panose="02020603050405020304" pitchFamily="18" charset="0"/>
              </a:rPr>
              <a:t> expression. It allows for more complex targeting of elements but can be slower than other locators</a:t>
            </a:r>
            <a:r>
              <a:rPr lang="en-US" sz="2100" dirty="0" smtClean="0">
                <a:latin typeface="Times New Roman" panose="02020603050405020304" pitchFamily="18" charset="0"/>
                <a:cs typeface="Times New Roman" panose="02020603050405020304" pitchFamily="18" charset="0"/>
              </a:rPr>
              <a:t>.</a:t>
            </a:r>
            <a:endParaRPr lang="en-US" sz="2100" dirty="0">
              <a:latin typeface="Times New Roman" panose="02020603050405020304" pitchFamily="18" charset="0"/>
              <a:cs typeface="Times New Roman" panose="02020603050405020304" pitchFamily="18" charset="0"/>
            </a:endParaRPr>
          </a:p>
          <a:p>
            <a:pPr marL="0" indent="0" algn="just">
              <a:buNone/>
            </a:pPr>
            <a:r>
              <a:rPr lang="en-US" sz="2100" dirty="0">
                <a:latin typeface="Times New Roman" panose="02020603050405020304" pitchFamily="18" charset="0"/>
                <a:cs typeface="Times New Roman" panose="02020603050405020304" pitchFamily="18" charset="0"/>
              </a:rPr>
              <a:t>Understanding the different types of locators and when to use each one is crucial for creating reliable test scripts. Choosing the right locator can make test scripts more resilient to changes in the application, making them easier to maintain over time.</a:t>
            </a:r>
          </a:p>
        </p:txBody>
      </p:sp>
    </p:spTree>
    <p:extLst>
      <p:ext uri="{BB962C8B-B14F-4D97-AF65-F5344CB8AC3E}">
        <p14:creationId xmlns:p14="http://schemas.microsoft.com/office/powerpoint/2010/main" val="27828147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Best practices for selecting a locator</a:t>
            </a:r>
          </a:p>
        </p:txBody>
      </p:sp>
      <p:sp>
        <p:nvSpPr>
          <p:cNvPr id="3" name="Content Placeholder 2"/>
          <p:cNvSpPr>
            <a:spLocks noGrp="1"/>
          </p:cNvSpPr>
          <p:nvPr>
            <p:ph idx="1"/>
          </p:nvPr>
        </p:nvSpPr>
        <p:spPr>
          <a:xfrm>
            <a:off x="519764" y="2261937"/>
            <a:ext cx="11261558" cy="4340994"/>
          </a:xfrm>
        </p:spPr>
        <p:txBody>
          <a:bodyPr>
            <a:noAutofit/>
          </a:bodyPr>
          <a:lstStyle/>
          <a:p>
            <a:pPr marL="0" indent="0" algn="just">
              <a:buNone/>
            </a:pPr>
            <a:r>
              <a:rPr lang="en-US" sz="1500" dirty="0">
                <a:latin typeface="Times New Roman" panose="02020603050405020304" pitchFamily="18" charset="0"/>
                <a:cs typeface="Times New Roman" panose="02020603050405020304" pitchFamily="18" charset="0"/>
              </a:rPr>
              <a:t>When selecting a locator, it is important to consider the following best practices to ensure the reliability and maintainability of </a:t>
            </a:r>
            <a:r>
              <a:rPr lang="en-US" sz="1500" dirty="0" smtClean="0">
                <a:latin typeface="Times New Roman" panose="02020603050405020304" pitchFamily="18" charset="0"/>
                <a:cs typeface="Times New Roman" panose="02020603050405020304" pitchFamily="18" charset="0"/>
              </a:rPr>
              <a:t>your automation </a:t>
            </a:r>
            <a:r>
              <a:rPr lang="en-US" sz="1500" dirty="0">
                <a:latin typeface="Times New Roman" panose="02020603050405020304" pitchFamily="18" charset="0"/>
                <a:cs typeface="Times New Roman" panose="02020603050405020304" pitchFamily="18" charset="0"/>
              </a:rPr>
              <a:t>tests</a:t>
            </a:r>
            <a:r>
              <a:rPr lang="en-US" sz="1500" dirty="0" smtClean="0">
                <a:latin typeface="Times New Roman" panose="02020603050405020304" pitchFamily="18" charset="0"/>
                <a:cs typeface="Times New Roman" panose="02020603050405020304" pitchFamily="18" charset="0"/>
              </a:rPr>
              <a:t>:</a:t>
            </a:r>
          </a:p>
          <a:p>
            <a:pPr algn="just"/>
            <a:r>
              <a:rPr lang="en-US" sz="1500" dirty="0">
                <a:latin typeface="Times New Roman" panose="02020603050405020304" pitchFamily="18" charset="0"/>
                <a:cs typeface="Times New Roman" panose="02020603050405020304" pitchFamily="18" charset="0"/>
              </a:rPr>
              <a:t>Choose unique and stable locators: Select a locator that uniquely identifies the element and is not likely to change frequently. Avoid using locators that are dynamically generated or based on the element's position on the page</a:t>
            </a:r>
            <a:r>
              <a:rPr lang="en-US" sz="1500" dirty="0" smtClean="0">
                <a:latin typeface="Times New Roman" panose="02020603050405020304" pitchFamily="18" charset="0"/>
                <a:cs typeface="Times New Roman" panose="02020603050405020304" pitchFamily="18" charset="0"/>
              </a:rPr>
              <a:t>.</a:t>
            </a:r>
            <a:endParaRPr lang="en-US" sz="1500" dirty="0">
              <a:latin typeface="Times New Roman" panose="02020603050405020304" pitchFamily="18" charset="0"/>
              <a:cs typeface="Times New Roman" panose="02020603050405020304" pitchFamily="18" charset="0"/>
            </a:endParaRPr>
          </a:p>
          <a:p>
            <a:pPr algn="just"/>
            <a:r>
              <a:rPr lang="en-US" sz="1500" dirty="0">
                <a:latin typeface="Times New Roman" panose="02020603050405020304" pitchFamily="18" charset="0"/>
                <a:cs typeface="Times New Roman" panose="02020603050405020304" pitchFamily="18" charset="0"/>
              </a:rPr>
              <a:t>Prefer ID and name locators: Whenever possible, choose ID or name locators, as they are more reliable and faster than other types of locators.</a:t>
            </a:r>
          </a:p>
          <a:p>
            <a:pPr algn="just"/>
            <a:r>
              <a:rPr lang="en-US" sz="1500" smtClean="0">
                <a:latin typeface="Times New Roman" panose="02020603050405020304" pitchFamily="18" charset="0"/>
                <a:cs typeface="Times New Roman" panose="02020603050405020304" pitchFamily="18" charset="0"/>
              </a:rPr>
              <a:t>Use </a:t>
            </a:r>
            <a:r>
              <a:rPr lang="en-US" sz="1500" dirty="0">
                <a:latin typeface="Times New Roman" panose="02020603050405020304" pitchFamily="18" charset="0"/>
                <a:cs typeface="Times New Roman" panose="02020603050405020304" pitchFamily="18" charset="0"/>
              </a:rPr>
              <a:t>CSS selectors or </a:t>
            </a:r>
            <a:r>
              <a:rPr lang="en-US" sz="1500" dirty="0" err="1">
                <a:latin typeface="Times New Roman" panose="02020603050405020304" pitchFamily="18" charset="0"/>
                <a:cs typeface="Times New Roman" panose="02020603050405020304" pitchFamily="18" charset="0"/>
              </a:rPr>
              <a:t>XPath</a:t>
            </a:r>
            <a:r>
              <a:rPr lang="en-US" sz="1500" dirty="0">
                <a:latin typeface="Times New Roman" panose="02020603050405020304" pitchFamily="18" charset="0"/>
                <a:cs typeface="Times New Roman" panose="02020603050405020304" pitchFamily="18" charset="0"/>
              </a:rPr>
              <a:t> expressions for complex scenarios: If there is no ID or name available or if you need to target multiple elements with similar attributes, use CSS selectors or </a:t>
            </a:r>
            <a:r>
              <a:rPr lang="en-US" sz="1500" dirty="0" err="1">
                <a:latin typeface="Times New Roman" panose="02020603050405020304" pitchFamily="18" charset="0"/>
                <a:cs typeface="Times New Roman" panose="02020603050405020304" pitchFamily="18" charset="0"/>
              </a:rPr>
              <a:t>XPath</a:t>
            </a:r>
            <a:r>
              <a:rPr lang="en-US" sz="1500" dirty="0">
                <a:latin typeface="Times New Roman" panose="02020603050405020304" pitchFamily="18" charset="0"/>
                <a:cs typeface="Times New Roman" panose="02020603050405020304" pitchFamily="18" charset="0"/>
              </a:rPr>
              <a:t> expressions</a:t>
            </a:r>
            <a:r>
              <a:rPr lang="en-US" sz="1500" dirty="0" smtClean="0">
                <a:latin typeface="Times New Roman" panose="02020603050405020304" pitchFamily="18" charset="0"/>
                <a:cs typeface="Times New Roman" panose="02020603050405020304" pitchFamily="18" charset="0"/>
              </a:rPr>
              <a:t>.</a:t>
            </a:r>
            <a:endParaRPr lang="en-US" sz="1500" dirty="0">
              <a:latin typeface="Times New Roman" panose="02020603050405020304" pitchFamily="18" charset="0"/>
              <a:cs typeface="Times New Roman" panose="02020603050405020304" pitchFamily="18" charset="0"/>
            </a:endParaRPr>
          </a:p>
          <a:p>
            <a:pPr algn="just"/>
            <a:r>
              <a:rPr lang="en-US" sz="1500" dirty="0">
                <a:latin typeface="Times New Roman" panose="02020603050405020304" pitchFamily="18" charset="0"/>
                <a:cs typeface="Times New Roman" panose="02020603050405020304" pitchFamily="18" charset="0"/>
              </a:rPr>
              <a:t>Avoid using locators based on text or content: Locators based on text or content can be fragile and susceptible to changes, especially if the text is translated or modified</a:t>
            </a:r>
            <a:r>
              <a:rPr lang="en-US" sz="1500" dirty="0" smtClean="0">
                <a:latin typeface="Times New Roman" panose="02020603050405020304" pitchFamily="18" charset="0"/>
                <a:cs typeface="Times New Roman" panose="02020603050405020304" pitchFamily="18" charset="0"/>
              </a:rPr>
              <a:t>.</a:t>
            </a:r>
            <a:endParaRPr lang="en-US" sz="1500" dirty="0">
              <a:latin typeface="Times New Roman" panose="02020603050405020304" pitchFamily="18" charset="0"/>
              <a:cs typeface="Times New Roman" panose="02020603050405020304" pitchFamily="18" charset="0"/>
            </a:endParaRPr>
          </a:p>
          <a:p>
            <a:pPr algn="just"/>
            <a:r>
              <a:rPr lang="en-US" sz="1500" dirty="0" smtClean="0">
                <a:latin typeface="Times New Roman" panose="02020603050405020304" pitchFamily="18" charset="0"/>
                <a:cs typeface="Times New Roman" panose="02020603050405020304" pitchFamily="18" charset="0"/>
              </a:rPr>
              <a:t>Use relative </a:t>
            </a:r>
            <a:r>
              <a:rPr lang="en-US" sz="1500" dirty="0">
                <a:latin typeface="Times New Roman" panose="02020603050405020304" pitchFamily="18" charset="0"/>
                <a:cs typeface="Times New Roman" panose="02020603050405020304" pitchFamily="18" charset="0"/>
              </a:rPr>
              <a:t>locators: When possible, use relative locators that are based on the position of other elements on the page, rather than absolute locators that rely on fixed positions</a:t>
            </a:r>
            <a:r>
              <a:rPr lang="en-US" sz="1500" dirty="0" smtClean="0">
                <a:latin typeface="Times New Roman" panose="02020603050405020304" pitchFamily="18" charset="0"/>
                <a:cs typeface="Times New Roman" panose="02020603050405020304" pitchFamily="18" charset="0"/>
              </a:rPr>
              <a:t>.</a:t>
            </a:r>
            <a:endParaRPr lang="en-US" sz="1500" dirty="0">
              <a:latin typeface="Times New Roman" panose="02020603050405020304" pitchFamily="18" charset="0"/>
              <a:cs typeface="Times New Roman" panose="02020603050405020304" pitchFamily="18" charset="0"/>
            </a:endParaRPr>
          </a:p>
          <a:p>
            <a:pPr marL="0" indent="0" algn="just">
              <a:buNone/>
            </a:pPr>
            <a:r>
              <a:rPr lang="en-US" sz="1500" dirty="0">
                <a:latin typeface="Times New Roman" panose="02020603050405020304" pitchFamily="18" charset="0"/>
                <a:cs typeface="Times New Roman" panose="02020603050405020304" pitchFamily="18" charset="0"/>
              </a:rPr>
              <a:t>By following these best practices, you can create more robust and maintainable automation tests that are less likely to fail due to changes in the application.</a:t>
            </a:r>
          </a:p>
        </p:txBody>
      </p:sp>
    </p:spTree>
    <p:extLst>
      <p:ext uri="{BB962C8B-B14F-4D97-AF65-F5344CB8AC3E}">
        <p14:creationId xmlns:p14="http://schemas.microsoft.com/office/powerpoint/2010/main" val="2804567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Locating web elements using different locators</a:t>
            </a:r>
          </a:p>
        </p:txBody>
      </p:sp>
      <p:sp>
        <p:nvSpPr>
          <p:cNvPr id="3" name="Content Placeholder 2"/>
          <p:cNvSpPr>
            <a:spLocks noGrp="1"/>
          </p:cNvSpPr>
          <p:nvPr>
            <p:ph idx="1"/>
          </p:nvPr>
        </p:nvSpPr>
        <p:spPr>
          <a:xfrm>
            <a:off x="471561" y="2295491"/>
            <a:ext cx="11329012" cy="4278563"/>
          </a:xfrm>
        </p:spPr>
        <p:txBody>
          <a:bodyPr/>
          <a:lstStyle/>
          <a:p>
            <a:pPr marL="0" indent="0">
              <a:buNone/>
            </a:pPr>
            <a:r>
              <a:rPr lang="en-US" b="1" dirty="0" smtClean="0">
                <a:effectLst>
                  <a:outerShdw blurRad="38100" dist="38100" dir="2700000" algn="tl">
                    <a:srgbClr val="000000">
                      <a:alpha val="43137"/>
                    </a:srgbClr>
                  </a:outerShdw>
                </a:effectLst>
              </a:rPr>
              <a:t>How </a:t>
            </a:r>
            <a:r>
              <a:rPr lang="en-US" b="1" dirty="0">
                <a:effectLst>
                  <a:outerShdw blurRad="38100" dist="38100" dir="2700000" algn="tl">
                    <a:srgbClr val="000000">
                      <a:alpha val="43137"/>
                    </a:srgbClr>
                  </a:outerShdw>
                </a:effectLst>
              </a:rPr>
              <a:t>to use </a:t>
            </a:r>
            <a:r>
              <a:rPr lang="en-US" b="1" dirty="0" smtClean="0">
                <a:effectLst>
                  <a:outerShdw blurRad="38100" dist="38100" dir="2700000" algn="tl">
                    <a:srgbClr val="000000">
                      <a:alpha val="43137"/>
                    </a:srgbClr>
                  </a:outerShdw>
                </a:effectLst>
              </a:rPr>
              <a:t>different </a:t>
            </a:r>
            <a:r>
              <a:rPr lang="en-US" b="1" dirty="0">
                <a:effectLst>
                  <a:outerShdw blurRad="38100" dist="38100" dir="2700000" algn="tl">
                    <a:srgbClr val="000000">
                      <a:alpha val="43137"/>
                    </a:srgbClr>
                  </a:outerShdw>
                </a:effectLst>
              </a:rPr>
              <a:t>types of </a:t>
            </a:r>
            <a:r>
              <a:rPr lang="en-US" b="1" dirty="0" smtClean="0">
                <a:effectLst>
                  <a:outerShdw blurRad="38100" dist="38100" dir="2700000" algn="tl">
                    <a:srgbClr val="000000">
                      <a:alpha val="43137"/>
                    </a:srgbClr>
                  </a:outerShdw>
                </a:effectLst>
              </a:rPr>
              <a:t>locators</a:t>
            </a:r>
          </a:p>
          <a:p>
            <a:pPr marL="0" indent="0">
              <a:buNone/>
            </a:pPr>
            <a:r>
              <a:rPr lang="en-US" dirty="0"/>
              <a:t>- By ID: </a:t>
            </a:r>
            <a:r>
              <a:rPr lang="en-US" dirty="0" err="1"/>
              <a:t>driver.findElement</a:t>
            </a:r>
            <a:r>
              <a:rPr lang="en-US" dirty="0"/>
              <a:t>(By.id("username"))</a:t>
            </a:r>
          </a:p>
          <a:p>
            <a:pPr marL="0" indent="0">
              <a:buNone/>
            </a:pPr>
            <a:r>
              <a:rPr lang="en-US" dirty="0"/>
              <a:t>- By Name: </a:t>
            </a:r>
            <a:r>
              <a:rPr lang="en-US" dirty="0" err="1"/>
              <a:t>driver.findElement</a:t>
            </a:r>
            <a:r>
              <a:rPr lang="en-US" dirty="0"/>
              <a:t>(By.name</a:t>
            </a:r>
            <a:r>
              <a:rPr lang="en-US" dirty="0" smtClean="0"/>
              <a:t>("</a:t>
            </a:r>
            <a:r>
              <a:rPr lang="en-US" dirty="0"/>
              <a:t>username</a:t>
            </a:r>
            <a:r>
              <a:rPr lang="en-US" dirty="0" smtClean="0"/>
              <a:t>"))</a:t>
            </a:r>
            <a:endParaRPr lang="en-US" dirty="0"/>
          </a:p>
          <a:p>
            <a:pPr marL="0" indent="0">
              <a:buNone/>
            </a:pPr>
            <a:r>
              <a:rPr lang="en-US" dirty="0"/>
              <a:t>- By Class Name: </a:t>
            </a:r>
            <a:r>
              <a:rPr lang="en-US" dirty="0" err="1"/>
              <a:t>driver.findElement</a:t>
            </a:r>
            <a:r>
              <a:rPr lang="en-US" dirty="0"/>
              <a:t>(</a:t>
            </a:r>
            <a:r>
              <a:rPr lang="en-US" dirty="0" err="1"/>
              <a:t>By.className</a:t>
            </a:r>
            <a:r>
              <a:rPr lang="en-US" dirty="0"/>
              <a:t>("radius"))</a:t>
            </a:r>
          </a:p>
          <a:p>
            <a:pPr marL="0" indent="0">
              <a:buNone/>
            </a:pPr>
            <a:r>
              <a:rPr lang="en-US" dirty="0"/>
              <a:t>- By Tag Name: </a:t>
            </a:r>
            <a:r>
              <a:rPr lang="en-US" dirty="0" err="1"/>
              <a:t>driver.findElement</a:t>
            </a:r>
            <a:r>
              <a:rPr lang="en-US" dirty="0"/>
              <a:t>(</a:t>
            </a:r>
            <a:r>
              <a:rPr lang="en-US" dirty="0" err="1"/>
              <a:t>By.tagName</a:t>
            </a:r>
            <a:r>
              <a:rPr lang="en-US" dirty="0"/>
              <a:t>("</a:t>
            </a:r>
            <a:r>
              <a:rPr lang="en-US" dirty="0" err="1"/>
              <a:t>tagname</a:t>
            </a:r>
            <a:r>
              <a:rPr lang="en-US" dirty="0"/>
              <a:t>"))</a:t>
            </a:r>
          </a:p>
          <a:p>
            <a:pPr marL="0" indent="0">
              <a:buNone/>
            </a:pPr>
            <a:r>
              <a:rPr lang="en-US" dirty="0"/>
              <a:t>- By Link Text: </a:t>
            </a:r>
            <a:r>
              <a:rPr lang="en-US" dirty="0" err="1"/>
              <a:t>driver.findElement</a:t>
            </a:r>
            <a:r>
              <a:rPr lang="en-US" dirty="0"/>
              <a:t>(</a:t>
            </a:r>
            <a:r>
              <a:rPr lang="en-US" dirty="0" err="1"/>
              <a:t>By.linkText</a:t>
            </a:r>
            <a:r>
              <a:rPr lang="en-US" dirty="0" smtClean="0"/>
              <a:t>("</a:t>
            </a:r>
            <a:r>
              <a:rPr lang="en-US" dirty="0"/>
              <a:t>Elemental Selenium</a:t>
            </a:r>
            <a:r>
              <a:rPr lang="en-US" dirty="0" smtClean="0"/>
              <a:t>"))</a:t>
            </a:r>
            <a:endParaRPr lang="en-US" dirty="0"/>
          </a:p>
          <a:p>
            <a:pPr marL="0" indent="0">
              <a:buNone/>
            </a:pPr>
            <a:r>
              <a:rPr lang="en-US" dirty="0"/>
              <a:t>- By Partial Link Text: </a:t>
            </a:r>
            <a:r>
              <a:rPr lang="en-US" dirty="0" err="1"/>
              <a:t>driver.findElement</a:t>
            </a:r>
            <a:r>
              <a:rPr lang="en-US" dirty="0"/>
              <a:t>(</a:t>
            </a:r>
            <a:r>
              <a:rPr lang="en-US" dirty="0" err="1"/>
              <a:t>By.partialLinkText</a:t>
            </a:r>
            <a:r>
              <a:rPr lang="en-US" dirty="0"/>
              <a:t>(" Elemental "))</a:t>
            </a:r>
          </a:p>
          <a:p>
            <a:pPr>
              <a:buFontTx/>
              <a:buChar char="-"/>
            </a:pPr>
            <a:r>
              <a:rPr lang="en-US" dirty="0"/>
              <a:t>By </a:t>
            </a:r>
            <a:r>
              <a:rPr lang="en-US" dirty="0"/>
              <a:t>CSS Selector: </a:t>
            </a:r>
            <a:r>
              <a:rPr lang="en-US" dirty="0" err="1"/>
              <a:t>driver.findElement</a:t>
            </a:r>
            <a:r>
              <a:rPr lang="en-US" dirty="0"/>
              <a:t>(</a:t>
            </a:r>
            <a:r>
              <a:rPr lang="en-US" dirty="0" err="1"/>
              <a:t>By.cssSelector</a:t>
            </a:r>
            <a:r>
              <a:rPr lang="en-US" dirty="0"/>
              <a:t>("</a:t>
            </a:r>
            <a:r>
              <a:rPr lang="en-US" dirty="0" err="1"/>
              <a:t>css</a:t>
            </a:r>
            <a:r>
              <a:rPr lang="en-US" dirty="0"/>
              <a:t> selector</a:t>
            </a:r>
            <a:r>
              <a:rPr lang="en-US" dirty="0"/>
              <a:t>"))</a:t>
            </a:r>
          </a:p>
          <a:p>
            <a:pPr>
              <a:buFontTx/>
              <a:buChar char="-"/>
            </a:pPr>
            <a:r>
              <a:rPr lang="en-US" dirty="0" smtClean="0"/>
              <a:t># is used with </a:t>
            </a:r>
            <a:r>
              <a:rPr lang="en-US" smtClean="0"/>
              <a:t>id </a:t>
            </a:r>
            <a:r>
              <a:rPr lang="en-US"/>
              <a:t>eg-- </a:t>
            </a:r>
            <a:r>
              <a:rPr lang="en-US"/>
              <a:t>#</a:t>
            </a:r>
            <a:r>
              <a:rPr lang="en-US" smtClean="0"/>
              <a:t>username</a:t>
            </a:r>
          </a:p>
          <a:p>
            <a:pPr>
              <a:buFontTx/>
              <a:buChar char="-"/>
            </a:pPr>
            <a:r>
              <a:rPr lang="en-US" smtClean="0"/>
              <a:t>. </a:t>
            </a:r>
            <a:r>
              <a:rPr lang="en-US"/>
              <a:t>is </a:t>
            </a:r>
            <a:r>
              <a:rPr lang="en-US" dirty="0" smtClean="0"/>
              <a:t>used with </a:t>
            </a:r>
            <a:r>
              <a:rPr lang="en-US" smtClean="0"/>
              <a:t>class </a:t>
            </a:r>
            <a:r>
              <a:rPr lang="en-US" smtClean="0"/>
              <a:t>name eg -- .login</a:t>
            </a:r>
            <a:endParaRPr lang="en-US" dirty="0"/>
          </a:p>
        </p:txBody>
      </p:sp>
    </p:spTree>
    <p:extLst>
      <p:ext uri="{BB962C8B-B14F-4D97-AF65-F5344CB8AC3E}">
        <p14:creationId xmlns:p14="http://schemas.microsoft.com/office/powerpoint/2010/main" val="32853197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400" dirty="0"/>
              <a:t>W</a:t>
            </a:r>
            <a:r>
              <a:rPr lang="en-US" sz="2400" dirty="0" smtClean="0"/>
              <a:t>hat </a:t>
            </a:r>
            <a:r>
              <a:rPr lang="en-US" sz="2400" dirty="0"/>
              <a:t>is the Prefer sequence for locators in selenium</a:t>
            </a:r>
          </a:p>
        </p:txBody>
      </p:sp>
      <p:sp>
        <p:nvSpPr>
          <p:cNvPr id="3" name="Content Placeholder 2"/>
          <p:cNvSpPr>
            <a:spLocks noGrp="1"/>
          </p:cNvSpPr>
          <p:nvPr>
            <p:ph idx="1"/>
          </p:nvPr>
        </p:nvSpPr>
        <p:spPr>
          <a:xfrm>
            <a:off x="481263" y="2242685"/>
            <a:ext cx="11473313" cy="4408371"/>
          </a:xfrm>
        </p:spPr>
        <p:txBody>
          <a:bodyPr>
            <a:noAutofit/>
          </a:bodyPr>
          <a:lstStyle/>
          <a:p>
            <a:pPr marL="0" indent="0">
              <a:buNone/>
            </a:pPr>
            <a:r>
              <a:rPr lang="en-US" sz="2000" dirty="0">
                <a:latin typeface="Times New Roman" panose="02020603050405020304" pitchFamily="18" charset="0"/>
                <a:cs typeface="Times New Roman" panose="02020603050405020304" pitchFamily="18" charset="0"/>
              </a:rPr>
              <a:t>The preferred sequence for selecting locators in Selenium is</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ID - If an element has a unique ID attribute, it is the most preferred and reliable way to locate that element</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Name - If the element does not have an ID attribute, but has a name attribute, that can be used as a locator</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CSS Selector - If neither ID nor name attributes are available, a CSS selector can be used to locate the element based on its attributes</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XPath</a:t>
            </a:r>
            <a:r>
              <a:rPr lang="en-US" sz="2000" dirty="0">
                <a:latin typeface="Times New Roman" panose="02020603050405020304" pitchFamily="18" charset="0"/>
                <a:cs typeface="Times New Roman" panose="02020603050405020304" pitchFamily="18" charset="0"/>
              </a:rPr>
              <a:t> - If no other locators work, </a:t>
            </a:r>
            <a:r>
              <a:rPr lang="en-US" sz="2000" dirty="0" err="1">
                <a:latin typeface="Times New Roman" panose="02020603050405020304" pitchFamily="18" charset="0"/>
                <a:cs typeface="Times New Roman" panose="02020603050405020304" pitchFamily="18" charset="0"/>
              </a:rPr>
              <a:t>XPath</a:t>
            </a:r>
            <a:r>
              <a:rPr lang="en-US" sz="2000" dirty="0">
                <a:latin typeface="Times New Roman" panose="02020603050405020304" pitchFamily="18" charset="0"/>
                <a:cs typeface="Times New Roman" panose="02020603050405020304" pitchFamily="18" charset="0"/>
              </a:rPr>
              <a:t> expressions can be used to locate the element, although they are generally slower and less preferred than the other types of locators</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It's important to note that the preference for a specific type of locator may depend on the application under test and the specific scenario, so it's important to be flexible and choose the most appropriate and reliable locator for each situation.</a:t>
            </a:r>
          </a:p>
        </p:txBody>
      </p:sp>
    </p:spTree>
    <p:extLst>
      <p:ext uri="{BB962C8B-B14F-4D97-AF65-F5344CB8AC3E}">
        <p14:creationId xmlns:p14="http://schemas.microsoft.com/office/powerpoint/2010/main" val="39031694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Find Element and </a:t>
            </a:r>
            <a:r>
              <a:rPr lang="en-US" dirty="0" err="1"/>
              <a:t>FindElements</a:t>
            </a:r>
            <a:r>
              <a:rPr lang="en-US" dirty="0"/>
              <a:t> in Selenium </a:t>
            </a:r>
            <a:r>
              <a:rPr lang="en-US" dirty="0" err="1"/>
              <a:t>WebDriver</a:t>
            </a:r>
            <a:endParaRPr lang="en-US" dirty="0"/>
          </a:p>
        </p:txBody>
      </p:sp>
      <p:sp>
        <p:nvSpPr>
          <p:cNvPr id="3" name="Content Placeholder 2"/>
          <p:cNvSpPr>
            <a:spLocks noGrp="1"/>
          </p:cNvSpPr>
          <p:nvPr>
            <p:ph idx="1"/>
          </p:nvPr>
        </p:nvSpPr>
        <p:spPr>
          <a:xfrm>
            <a:off x="510140" y="2329313"/>
            <a:ext cx="11223056" cy="4273617"/>
          </a:xfrm>
        </p:spPr>
        <p:txBody>
          <a:bodyPr/>
          <a:lstStyle/>
          <a:p>
            <a:r>
              <a:rPr lang="en-US" b="1" dirty="0"/>
              <a:t>Why do you need Find Element(s) command?</a:t>
            </a:r>
          </a:p>
          <a:p>
            <a:r>
              <a:rPr lang="en-US" dirty="0"/>
              <a:t>Interaction with a web page requires a user to locate the web element. Find Element command is used to uniquely identify a (one) web element within the web page. Whereas, Find Elements command is used to uniquely identify the list of web elements within the web page. </a:t>
            </a:r>
            <a:endParaRPr lang="en-US" dirty="0" smtClean="0"/>
          </a:p>
          <a:p>
            <a:r>
              <a:rPr lang="en-US" dirty="0" err="1"/>
              <a:t>FindElement</a:t>
            </a:r>
            <a:r>
              <a:rPr lang="en-US" dirty="0"/>
              <a:t> command syntax:</a:t>
            </a:r>
          </a:p>
          <a:p>
            <a:pPr marL="0" indent="0" algn="ctr">
              <a:buNone/>
            </a:pPr>
            <a:r>
              <a:rPr lang="en-US" b="1" dirty="0" err="1"/>
              <a:t>WebElement</a:t>
            </a:r>
            <a:r>
              <a:rPr lang="en-US" b="1" dirty="0"/>
              <a:t> </a:t>
            </a:r>
            <a:r>
              <a:rPr lang="en-US" b="1" dirty="0" err="1"/>
              <a:t>elementName</a:t>
            </a:r>
            <a:r>
              <a:rPr lang="en-US" b="1" dirty="0"/>
              <a:t> = </a:t>
            </a:r>
            <a:r>
              <a:rPr lang="en-US" b="1" dirty="0" err="1" smtClean="0"/>
              <a:t>driver.findElement</a:t>
            </a:r>
            <a:r>
              <a:rPr lang="en-US" b="1" dirty="0" smtClean="0"/>
              <a:t>(</a:t>
            </a:r>
            <a:r>
              <a:rPr lang="en-US" b="1" dirty="0" err="1" smtClean="0"/>
              <a:t>By.LocatorStrategy</a:t>
            </a:r>
            <a:r>
              <a:rPr lang="en-US" b="1" dirty="0"/>
              <a:t>("</a:t>
            </a:r>
            <a:r>
              <a:rPr lang="en-US" b="1" dirty="0" err="1"/>
              <a:t>LocatorValue</a:t>
            </a:r>
            <a:r>
              <a:rPr lang="en-US" b="1" dirty="0" smtClean="0"/>
              <a:t>"));</a:t>
            </a:r>
          </a:p>
          <a:p>
            <a:pPr marL="0" indent="0">
              <a:buNone/>
            </a:pPr>
            <a:r>
              <a:rPr lang="en-US" dirty="0"/>
              <a:t>Selenium Find Element command takes in the By object as the parameter and returns an object of type list </a:t>
            </a:r>
            <a:r>
              <a:rPr lang="en-US" dirty="0" err="1"/>
              <a:t>WebElement</a:t>
            </a:r>
            <a:r>
              <a:rPr lang="en-US" dirty="0"/>
              <a:t> in Selenium. By object in turn can be used with various locator strategies such as find element by ID Selenium, Name, Class Name, XPATH etc. Below is the syntax of </a:t>
            </a:r>
            <a:r>
              <a:rPr lang="en-US" dirty="0" err="1"/>
              <a:t>FindElement</a:t>
            </a:r>
            <a:r>
              <a:rPr lang="en-US" dirty="0"/>
              <a:t> command in Selenium web driver.</a:t>
            </a:r>
            <a:endParaRPr lang="en-US" b="1" dirty="0" smtClean="0"/>
          </a:p>
        </p:txBody>
      </p:sp>
    </p:spTree>
    <p:extLst>
      <p:ext uri="{BB962C8B-B14F-4D97-AF65-F5344CB8AC3E}">
        <p14:creationId xmlns:p14="http://schemas.microsoft.com/office/powerpoint/2010/main" val="25040443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Find Element and </a:t>
            </a:r>
            <a:r>
              <a:rPr lang="en-US" dirty="0" err="1"/>
              <a:t>FindElements</a:t>
            </a:r>
            <a:r>
              <a:rPr lang="en-US" dirty="0"/>
              <a:t> in Selenium </a:t>
            </a:r>
            <a:r>
              <a:rPr lang="en-US" dirty="0" err="1"/>
              <a:t>WebDriver</a:t>
            </a:r>
            <a:endParaRPr lang="en-US" dirty="0"/>
          </a:p>
        </p:txBody>
      </p:sp>
      <p:sp>
        <p:nvSpPr>
          <p:cNvPr id="3" name="Content Placeholder 2"/>
          <p:cNvSpPr>
            <a:spLocks noGrp="1"/>
          </p:cNvSpPr>
          <p:nvPr>
            <p:ph idx="1"/>
          </p:nvPr>
        </p:nvSpPr>
        <p:spPr>
          <a:xfrm>
            <a:off x="510140" y="2329313"/>
            <a:ext cx="11223056" cy="4273617"/>
          </a:xfrm>
        </p:spPr>
        <p:txBody>
          <a:bodyPr/>
          <a:lstStyle/>
          <a:p>
            <a:r>
              <a:rPr lang="en-US" b="1" dirty="0"/>
              <a:t>Why do you need Find Element(s) command</a:t>
            </a:r>
            <a:r>
              <a:rPr lang="en-US" b="1" dirty="0" smtClean="0"/>
              <a:t>?</a:t>
            </a:r>
            <a:endParaRPr lang="en-US" b="1" dirty="0"/>
          </a:p>
          <a:p>
            <a:r>
              <a:rPr lang="en-US" b="1" dirty="0" err="1"/>
              <a:t>FindElements</a:t>
            </a:r>
            <a:r>
              <a:rPr lang="en-US" b="1" dirty="0"/>
              <a:t> command </a:t>
            </a:r>
            <a:r>
              <a:rPr lang="en-US" b="1" dirty="0" smtClean="0"/>
              <a:t>syntax:</a:t>
            </a:r>
          </a:p>
          <a:p>
            <a:pPr marL="0" indent="0" algn="ctr">
              <a:buNone/>
            </a:pPr>
            <a:r>
              <a:rPr lang="en-US" b="1" dirty="0" smtClean="0"/>
              <a:t>List&lt;</a:t>
            </a:r>
            <a:r>
              <a:rPr lang="en-US" b="1" dirty="0" err="1" smtClean="0"/>
              <a:t>WebElement</a:t>
            </a:r>
            <a:r>
              <a:rPr lang="en-US" b="1" dirty="0"/>
              <a:t>&gt; </a:t>
            </a:r>
            <a:r>
              <a:rPr lang="en-US" b="1" dirty="0" err="1"/>
              <a:t>elementName</a:t>
            </a:r>
            <a:r>
              <a:rPr lang="en-US" b="1" dirty="0"/>
              <a:t> = </a:t>
            </a:r>
            <a:r>
              <a:rPr lang="en-US" b="1" dirty="0" err="1"/>
              <a:t>driver.findElements</a:t>
            </a:r>
            <a:r>
              <a:rPr lang="en-US" b="1" dirty="0"/>
              <a:t>(</a:t>
            </a:r>
            <a:r>
              <a:rPr lang="en-US" b="1" dirty="0" err="1"/>
              <a:t>By.LocatorStrategy</a:t>
            </a:r>
            <a:r>
              <a:rPr lang="en-US" b="1" dirty="0"/>
              <a:t>("</a:t>
            </a:r>
            <a:r>
              <a:rPr lang="en-US" b="1" dirty="0" err="1"/>
              <a:t>LocatorValue</a:t>
            </a:r>
            <a:r>
              <a:rPr lang="en-US" b="1" dirty="0" smtClean="0"/>
              <a:t>"));</a:t>
            </a:r>
            <a:endParaRPr lang="en-US" b="1" dirty="0"/>
          </a:p>
          <a:p>
            <a:pPr marL="0" indent="0">
              <a:buNone/>
            </a:pPr>
            <a:r>
              <a:rPr lang="en-US" dirty="0" err="1"/>
              <a:t>FindElements</a:t>
            </a:r>
            <a:r>
              <a:rPr lang="en-US" dirty="0"/>
              <a:t> in Selenium command takes in By object as the parameter and returns a list of web elements. It returns an empty list if there are no elements found using the given locator strategy and locator value. Below is the syntax of find elements command.</a:t>
            </a:r>
          </a:p>
        </p:txBody>
      </p:sp>
    </p:spTree>
    <p:extLst>
      <p:ext uri="{BB962C8B-B14F-4D97-AF65-F5344CB8AC3E}">
        <p14:creationId xmlns:p14="http://schemas.microsoft.com/office/powerpoint/2010/main" val="33979869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Difference between </a:t>
            </a:r>
            <a:r>
              <a:rPr lang="en-US" dirty="0" err="1" smtClean="0"/>
              <a:t>FindElement</a:t>
            </a:r>
            <a:r>
              <a:rPr lang="en-US" dirty="0" smtClean="0"/>
              <a:t> and </a:t>
            </a:r>
            <a:r>
              <a:rPr lang="en-US" dirty="0" err="1" smtClean="0"/>
              <a:t>FindElements</a:t>
            </a:r>
            <a:endParaRPr lang="en-US" dirty="0"/>
          </a:p>
        </p:txBody>
      </p:sp>
      <p:pic>
        <p:nvPicPr>
          <p:cNvPr id="4" name="Content Placeholder 3"/>
          <p:cNvPicPr>
            <a:picLocks noGrp="1" noChangeAspect="1"/>
          </p:cNvPicPr>
          <p:nvPr>
            <p:ph idx="1"/>
          </p:nvPr>
        </p:nvPicPr>
        <p:blipFill>
          <a:blip r:embed="rId2"/>
          <a:stretch>
            <a:fillRect/>
          </a:stretch>
        </p:blipFill>
        <p:spPr>
          <a:xfrm>
            <a:off x="1626671" y="2437315"/>
            <a:ext cx="9213526" cy="3667521"/>
          </a:xfrm>
          <a:prstGeom prst="rect">
            <a:avLst/>
          </a:prstGeom>
        </p:spPr>
      </p:pic>
    </p:spTree>
    <p:extLst>
      <p:ext uri="{BB962C8B-B14F-4D97-AF65-F5344CB8AC3E}">
        <p14:creationId xmlns:p14="http://schemas.microsoft.com/office/powerpoint/2010/main" val="392446883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docProps/app.xml><?xml version="1.0" encoding="utf-8"?>
<Properties xmlns="http://schemas.openxmlformats.org/officeDocument/2006/extended-properties" xmlns:vt="http://schemas.openxmlformats.org/officeDocument/2006/docPropsVTypes">
  <Template>TM02900722[[fn=Ion Boardroom]]</Template>
  <TotalTime>229</TotalTime>
  <Words>1350</Words>
  <Application>Microsoft Office PowerPoint</Application>
  <PresentationFormat>Widescreen</PresentationFormat>
  <Paragraphs>121</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Century Gothic</vt:lpstr>
      <vt:lpstr>Times New Roman</vt:lpstr>
      <vt:lpstr>Wingdings 3</vt:lpstr>
      <vt:lpstr>Ion Boardroom</vt:lpstr>
      <vt:lpstr>Locators and WebDriver Commands</vt:lpstr>
      <vt:lpstr>Introduction to locators and their types</vt:lpstr>
      <vt:lpstr>Types of locators (id, name, class name, etc.)</vt:lpstr>
      <vt:lpstr>Best practices for selecting a locator</vt:lpstr>
      <vt:lpstr>Locating web elements using different locators</vt:lpstr>
      <vt:lpstr>What is the Prefer sequence for locators in selenium</vt:lpstr>
      <vt:lpstr>Find Element and FindElements in Selenium WebDriver</vt:lpstr>
      <vt:lpstr>Find Element and FindElements in Selenium WebDriver</vt:lpstr>
      <vt:lpstr>Difference between FindElement and FindElements</vt:lpstr>
      <vt:lpstr>Selenium WebDriver Commands</vt:lpstr>
      <vt:lpstr>Selenium WebDriver Commands</vt:lpstr>
      <vt:lpstr>Selenium WebDriver Commands</vt:lpstr>
      <vt:lpstr>Selenium WebDriver Commands</vt:lpstr>
      <vt:lpstr>Selenium WebDriver Commands</vt:lpstr>
      <vt:lpstr>Selenium WebDriver Commands</vt:lpstr>
      <vt:lpstr>Selenium WebDriver Commands</vt:lpstr>
      <vt:lpstr>QNA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Locators and WebDriver Commands</dc:title>
  <dc:creator>Darkprime</dc:creator>
  <cp:lastModifiedBy>Darkprime</cp:lastModifiedBy>
  <cp:revision>50</cp:revision>
  <dcterms:created xsi:type="dcterms:W3CDTF">2023-03-11T14:40:47Z</dcterms:created>
  <dcterms:modified xsi:type="dcterms:W3CDTF">2023-03-19T05:35:30Z</dcterms:modified>
</cp:coreProperties>
</file>