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60" r:id="rId5"/>
    <p:sldId id="261" r:id="rId6"/>
    <p:sldId id="259" r:id="rId7"/>
    <p:sldId id="262" r:id="rId8"/>
    <p:sldId id="263" r:id="rId9"/>
    <p:sldId id="279" r:id="rId10"/>
    <p:sldId id="264" r:id="rId11"/>
    <p:sldId id="265" r:id="rId12"/>
    <p:sldId id="280" r:id="rId13"/>
    <p:sldId id="289" r:id="rId14"/>
    <p:sldId id="290" r:id="rId15"/>
    <p:sldId id="281" r:id="rId16"/>
    <p:sldId id="287" r:id="rId17"/>
    <p:sldId id="288" r:id="rId18"/>
    <p:sldId id="282" r:id="rId19"/>
    <p:sldId id="283" r:id="rId20"/>
    <p:sldId id="291" r:id="rId21"/>
    <p:sldId id="284" r:id="rId22"/>
    <p:sldId id="292" r:id="rId23"/>
    <p:sldId id="285" r:id="rId24"/>
    <p:sldId id="293" r:id="rId25"/>
    <p:sldId id="295" r:id="rId26"/>
    <p:sldId id="286"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9BE84528-8D37-4AEF-901D-3F79E4D98468}" type="datetimeFigureOut">
              <a:rPr lang="en-US" smtClean="0"/>
              <a:t>3/20/2023</a:t>
            </a:fld>
            <a:endParaRPr lang="en-US"/>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endParaRPr lang="en-US"/>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840C3C2C-1BE5-4215-B670-2DFB44D42268}" type="slidenum">
              <a:rPr lang="en-US" smtClean="0"/>
              <a:t>‹#›</a:t>
            </a:fld>
            <a:endParaRPr lang="en-US"/>
          </a:p>
        </p:txBody>
      </p:sp>
    </p:spTree>
    <p:extLst>
      <p:ext uri="{BB962C8B-B14F-4D97-AF65-F5344CB8AC3E}">
        <p14:creationId xmlns:p14="http://schemas.microsoft.com/office/powerpoint/2010/main" val="261290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483303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81870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89144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037824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335253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BE84528-8D37-4AEF-901D-3F79E4D98468}"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3292462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420798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774319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E84528-8D37-4AEF-901D-3F79E4D9846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87283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BE84528-8D37-4AEF-901D-3F79E4D98468}"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148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E84528-8D37-4AEF-901D-3F79E4D98468}"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310110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E84528-8D37-4AEF-901D-3F79E4D98468}"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88434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E84528-8D37-4AEF-901D-3F79E4D98468}"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643367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84528-8D37-4AEF-901D-3F79E4D98468}"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1985501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2357102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BE84528-8D37-4AEF-901D-3F79E4D98468}"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40C3C2C-1BE5-4215-B670-2DFB44D42268}" type="slidenum">
              <a:rPr lang="en-US" smtClean="0"/>
              <a:t>‹#›</a:t>
            </a:fld>
            <a:endParaRPr lang="en-US"/>
          </a:p>
        </p:txBody>
      </p:sp>
    </p:spTree>
    <p:extLst>
      <p:ext uri="{BB962C8B-B14F-4D97-AF65-F5344CB8AC3E}">
        <p14:creationId xmlns:p14="http://schemas.microsoft.com/office/powerpoint/2010/main" val="9837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BE84528-8D37-4AEF-901D-3F79E4D98468}" type="datetimeFigureOut">
              <a:rPr lang="en-US" smtClean="0"/>
              <a:t>3/20/2023</a:t>
            </a:fld>
            <a:endParaRPr lang="en-US"/>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40C3C2C-1BE5-4215-B670-2DFB44D42268}" type="slidenum">
              <a:rPr lang="en-US" smtClean="0"/>
              <a:t>‹#›</a:t>
            </a:fld>
            <a:endParaRPr lang="en-US"/>
          </a:p>
        </p:txBody>
      </p:sp>
    </p:spTree>
    <p:extLst>
      <p:ext uri="{BB962C8B-B14F-4D97-AF65-F5344CB8AC3E}">
        <p14:creationId xmlns:p14="http://schemas.microsoft.com/office/powerpoint/2010/main" val="3788891058"/>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Handling </a:t>
            </a:r>
            <a:r>
              <a:rPr lang="en-US" dirty="0" err="1"/>
              <a:t>WebElements</a:t>
            </a:r>
            <a:r>
              <a:rPr lang="en-US" dirty="0"/>
              <a:t> and </a:t>
            </a:r>
            <a:r>
              <a:rPr lang="en-US" dirty="0" err="1"/>
              <a:t>WebDriver</a:t>
            </a:r>
            <a:r>
              <a:rPr lang="en-US" dirty="0"/>
              <a:t> Exceptions</a:t>
            </a:r>
          </a:p>
        </p:txBody>
      </p:sp>
      <p:sp>
        <p:nvSpPr>
          <p:cNvPr id="3" name="Subtitle 2"/>
          <p:cNvSpPr>
            <a:spLocks noGrp="1"/>
          </p:cNvSpPr>
          <p:nvPr>
            <p:ph type="subTitle" idx="1"/>
          </p:nvPr>
        </p:nvSpPr>
        <p:spPr/>
        <p:txBody>
          <a:bodyPr/>
          <a:lstStyle/>
          <a:p>
            <a:r>
              <a:rPr lang="en-US" dirty="0" smtClean="0">
                <a:solidFill>
                  <a:schemeClr val="accent1">
                    <a:lumMod val="40000"/>
                    <a:lumOff val="60000"/>
                  </a:schemeClr>
                </a:solidFill>
              </a:rPr>
              <a:t>Session-3</a:t>
            </a:r>
            <a:endParaRPr lang="en-US" dirty="0">
              <a:solidFill>
                <a:schemeClr val="accent1">
                  <a:lumMod val="40000"/>
                  <a:lumOff val="60000"/>
                </a:schemeClr>
              </a:solidFill>
            </a:endParaRPr>
          </a:p>
        </p:txBody>
      </p:sp>
    </p:spTree>
    <p:extLst>
      <p:ext uri="{BB962C8B-B14F-4D97-AF65-F5344CB8AC3E}">
        <p14:creationId xmlns:p14="http://schemas.microsoft.com/office/powerpoint/2010/main" val="42728206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Independent and Dependent </a:t>
            </a:r>
            <a:r>
              <a:rPr lang="en-US" dirty="0" err="1" smtClean="0"/>
              <a:t>Xpath</a:t>
            </a:r>
            <a:endParaRPr lang="en-US" dirty="0"/>
          </a:p>
        </p:txBody>
      </p:sp>
      <p:sp>
        <p:nvSpPr>
          <p:cNvPr id="3" name="Content Placeholder 2"/>
          <p:cNvSpPr>
            <a:spLocks noGrp="1"/>
          </p:cNvSpPr>
          <p:nvPr>
            <p:ph idx="1"/>
          </p:nvPr>
        </p:nvSpPr>
        <p:spPr>
          <a:xfrm>
            <a:off x="519764" y="2473693"/>
            <a:ext cx="11232682" cy="3955983"/>
          </a:xfrm>
        </p:spPr>
        <p:txBody>
          <a:bodyPr>
            <a:noAutofit/>
          </a:bodyPr>
          <a:lstStyle/>
          <a:p>
            <a:r>
              <a:rPr lang="en-US" sz="2000" dirty="0">
                <a:latin typeface="Times New Roman" panose="02020603050405020304" pitchFamily="18" charset="0"/>
                <a:cs typeface="Times New Roman" panose="02020603050405020304" pitchFamily="18" charset="0"/>
              </a:rPr>
              <a:t>When the text values of the elements are constantly changing, functions like "contains()", "starts-with()", etc. cannot be used to handle those elements. In these cases, we use nearby unique elements to identify the dynamically changing element. This concept is known as independent dependent </a:t>
            </a:r>
            <a:r>
              <a:rPr lang="en-US" sz="2000" dirty="0" err="1">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Steps for locating dependent web element:</a:t>
            </a:r>
          </a:p>
          <a:p>
            <a:pPr>
              <a:buFont typeface="+mj-lt"/>
              <a:buAutoNum type="arabicPeriod"/>
            </a:pPr>
            <a:r>
              <a:rPr lang="en-US" sz="2000" dirty="0" smtClean="0">
                <a:latin typeface="Times New Roman" panose="02020603050405020304" pitchFamily="18" charset="0"/>
                <a:cs typeface="Times New Roman" panose="02020603050405020304" pitchFamily="18" charset="0"/>
              </a:rPr>
              <a:t>Locate the independent web element.</a:t>
            </a:r>
          </a:p>
          <a:p>
            <a:pPr>
              <a:buFont typeface="+mj-lt"/>
              <a:buAutoNum type="arabicPeriod"/>
            </a:pPr>
            <a:r>
              <a:rPr lang="en-US" sz="2000" dirty="0" smtClean="0">
                <a:latin typeface="Times New Roman" panose="02020603050405020304" pitchFamily="18" charset="0"/>
                <a:cs typeface="Times New Roman" panose="02020603050405020304" pitchFamily="18" charset="0"/>
              </a:rPr>
              <a:t>Traverse back till both independent and dependent web element are highlighted. This called the common parent for independent and dependent web element, using /..</a:t>
            </a:r>
          </a:p>
          <a:p>
            <a:pPr>
              <a:buFont typeface="+mj-lt"/>
              <a:buAutoNum type="arabicPeriod"/>
            </a:pPr>
            <a:r>
              <a:rPr lang="en-US" sz="2000" dirty="0" smtClean="0">
                <a:latin typeface="Times New Roman" panose="02020603050405020304" pitchFamily="18" charset="0"/>
                <a:cs typeface="Times New Roman" panose="02020603050405020304" pitchFamily="18" charset="0"/>
              </a:rPr>
              <a:t>Navigate to the depended web element(forward Traverse) and write the </a:t>
            </a:r>
            <a:r>
              <a:rPr lang="en-US" sz="2000" dirty="0" err="1" smtClean="0">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 for it.</a:t>
            </a:r>
          </a:p>
          <a:p>
            <a:pPr marL="0" indent="0">
              <a:buNone/>
            </a:pPr>
            <a:r>
              <a:rPr lang="en-US" sz="2000" dirty="0" err="1" smtClean="0">
                <a:latin typeface="Times New Roman" panose="02020603050405020304" pitchFamily="18" charset="0"/>
                <a:cs typeface="Times New Roman" panose="02020603050405020304" pitchFamily="18" charset="0"/>
              </a:rPr>
              <a:t>Eg</a:t>
            </a:r>
            <a:r>
              <a:rPr lang="en-US" sz="2000" dirty="0" smtClean="0">
                <a:latin typeface="Times New Roman" panose="02020603050405020304" pitchFamily="18" charset="0"/>
                <a:cs typeface="Times New Roman" panose="02020603050405020304" pitchFamily="18" charset="0"/>
              </a:rPr>
              <a:t> : </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//td[.=‘Java’]/..//a[.=‘Downloads’]</a:t>
            </a:r>
          </a:p>
        </p:txBody>
      </p:sp>
    </p:spTree>
    <p:extLst>
      <p:ext uri="{BB962C8B-B14F-4D97-AF65-F5344CB8AC3E}">
        <p14:creationId xmlns:p14="http://schemas.microsoft.com/office/powerpoint/2010/main" val="28154203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in Selenium</a:t>
            </a:r>
            <a:endParaRPr lang="en-US" dirty="0"/>
          </a:p>
        </p:txBody>
      </p:sp>
      <p:sp>
        <p:nvSpPr>
          <p:cNvPr id="3" name="Content Placeholder 2"/>
          <p:cNvSpPr>
            <a:spLocks noGrp="1"/>
          </p:cNvSpPr>
          <p:nvPr>
            <p:ph idx="1"/>
          </p:nvPr>
        </p:nvSpPr>
        <p:spPr>
          <a:xfrm>
            <a:off x="519764" y="2473693"/>
            <a:ext cx="11232682" cy="3955983"/>
          </a:xfrm>
        </p:spPr>
        <p:txBody>
          <a:bodyPr>
            <a:normAutofit/>
          </a:bodyPr>
          <a:lstStyle/>
          <a:p>
            <a:pPr algn="just"/>
            <a:r>
              <a:rPr lang="en-US" sz="2000" dirty="0">
                <a:latin typeface="Times New Roman" panose="02020603050405020304" pitchFamily="18" charset="0"/>
                <a:cs typeface="Times New Roman" panose="02020603050405020304" pitchFamily="18" charset="0"/>
              </a:rPr>
              <a:t>Synchronization in Selenium is the process of making sure that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waits for the web page to load completely before performing any actions on it. This is necessary because web pages can sometimes take longer to load due to slow internet connections, heavy traffic, or various other factors. If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does not wait for the page to load completely </a:t>
            </a:r>
            <a:r>
              <a:rPr lang="en-US" sz="2000" dirty="0" smtClean="0">
                <a:latin typeface="Times New Roman" panose="02020603050405020304" pitchFamily="18" charset="0"/>
                <a:cs typeface="Times New Roman" panose="02020603050405020304" pitchFamily="18" charset="0"/>
              </a:rPr>
              <a:t>before </a:t>
            </a:r>
            <a:r>
              <a:rPr lang="en-US" sz="2000" dirty="0">
                <a:latin typeface="Times New Roman" panose="02020603050405020304" pitchFamily="18" charset="0"/>
                <a:cs typeface="Times New Roman" panose="02020603050405020304" pitchFamily="18" charset="0"/>
              </a:rPr>
              <a:t>performing an action, it may encounter errors or fail to perform the desired action</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Synchronization is implemented in Selenium using two types of waits: implicit wait and explicit wait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Implicit wait: </a:t>
            </a:r>
            <a:r>
              <a:rPr lang="en-US" sz="2000" dirty="0">
                <a:latin typeface="Times New Roman" panose="02020603050405020304" pitchFamily="18" charset="0"/>
                <a:cs typeface="Times New Roman" panose="02020603050405020304" pitchFamily="18" charset="0"/>
              </a:rPr>
              <a:t>This type of wait is used to tell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to wait for a certain amount of time (in seconds) before throwing a "</a:t>
            </a:r>
            <a:r>
              <a:rPr lang="en-US" sz="2000" b="1" dirty="0" err="1">
                <a:latin typeface="Times New Roman" panose="02020603050405020304" pitchFamily="18" charset="0"/>
                <a:cs typeface="Times New Roman" panose="02020603050405020304" pitchFamily="18" charset="0"/>
              </a:rPr>
              <a:t>NoSuchElementException</a:t>
            </a:r>
            <a:r>
              <a:rPr lang="en-US" sz="2000" dirty="0">
                <a:latin typeface="Times New Roman" panose="02020603050405020304" pitchFamily="18" charset="0"/>
                <a:cs typeface="Times New Roman" panose="02020603050405020304" pitchFamily="18" charset="0"/>
              </a:rPr>
              <a:t>". The implicit wait is set once for the entire duration of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session and is applied to all elements that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interacts with. If the element is found before the specified time, then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proceeds to execute the next step of the test. Otherwise, it waits for the specified time before throwing an exception.</a:t>
            </a:r>
          </a:p>
        </p:txBody>
      </p:sp>
    </p:spTree>
    <p:extLst>
      <p:ext uri="{BB962C8B-B14F-4D97-AF65-F5344CB8AC3E}">
        <p14:creationId xmlns:p14="http://schemas.microsoft.com/office/powerpoint/2010/main" val="3735645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Synchronization in Selenium</a:t>
            </a:r>
          </a:p>
        </p:txBody>
      </p:sp>
      <p:sp>
        <p:nvSpPr>
          <p:cNvPr id="3" name="Content Placeholder 2"/>
          <p:cNvSpPr>
            <a:spLocks noGrp="1"/>
          </p:cNvSpPr>
          <p:nvPr>
            <p:ph idx="1"/>
          </p:nvPr>
        </p:nvSpPr>
        <p:spPr>
          <a:xfrm>
            <a:off x="481264" y="2473693"/>
            <a:ext cx="11280808" cy="4004109"/>
          </a:xfrm>
        </p:spPr>
        <p:txBody>
          <a:bodyPr/>
          <a:lstStyle/>
          <a:p>
            <a:pPr algn="just"/>
            <a:r>
              <a:rPr lang="en-US" sz="2000" b="1" dirty="0">
                <a:latin typeface="Times New Roman" panose="02020603050405020304" pitchFamily="18" charset="0"/>
                <a:cs typeface="Times New Roman" panose="02020603050405020304" pitchFamily="18" charset="0"/>
              </a:rPr>
              <a:t>Explicit wait: </a:t>
            </a:r>
            <a:r>
              <a:rPr lang="en-US" sz="2000" dirty="0">
                <a:latin typeface="Times New Roman" panose="02020603050405020304" pitchFamily="18" charset="0"/>
                <a:cs typeface="Times New Roman" panose="02020603050405020304" pitchFamily="18" charset="0"/>
              </a:rPr>
              <a:t>While executing scripts, sometimes we may face an exception “</a:t>
            </a:r>
            <a:r>
              <a:rPr lang="en-US" sz="2000" b="1" dirty="0">
                <a:latin typeface="Times New Roman" panose="02020603050405020304" pitchFamily="18" charset="0"/>
                <a:cs typeface="Times New Roman" panose="02020603050405020304" pitchFamily="18" charset="0"/>
              </a:rPr>
              <a:t>Element Not Visible </a:t>
            </a:r>
            <a:r>
              <a:rPr lang="en-US" sz="2000" b="1" dirty="0" smtClean="0">
                <a:latin typeface="Times New Roman" panose="02020603050405020304" pitchFamily="18" charset="0"/>
                <a:cs typeface="Times New Roman" panose="02020603050405020304" pitchFamily="18" charset="0"/>
              </a:rPr>
              <a:t>Exception</a:t>
            </a:r>
            <a:r>
              <a:rPr lang="en-US" sz="2000" dirty="0" smtClean="0">
                <a:latin typeface="Times New Roman" panose="02020603050405020304" pitchFamily="18" charset="0"/>
                <a:cs typeface="Times New Roman" panose="02020603050405020304" pitchFamily="18" charset="0"/>
              </a:rPr>
              <a:t>” or “</a:t>
            </a:r>
            <a:r>
              <a:rPr lang="en-US" sz="2000" b="1" dirty="0" smtClean="0">
                <a:latin typeface="Times New Roman" panose="02020603050405020304" pitchFamily="18" charset="0"/>
                <a:cs typeface="Times New Roman" panose="02020603050405020304" pitchFamily="18" charset="0"/>
              </a:rPr>
              <a:t>Element Not Intractable</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type of wait is used to tell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to wait for a certain condition to be met before proceeding with the next step of the test. Explicit wait is applied to a particular element and is used in combination with </a:t>
            </a:r>
            <a:r>
              <a:rPr lang="en-US" sz="2000" dirty="0" err="1">
                <a:latin typeface="Times New Roman" panose="02020603050405020304" pitchFamily="18" charset="0"/>
                <a:cs typeface="Times New Roman" panose="02020603050405020304" pitchFamily="18" charset="0"/>
              </a:rPr>
              <a:t>ExpectedConditions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ExpectedConditions</a:t>
            </a:r>
            <a:r>
              <a:rPr lang="en-US" sz="2000" dirty="0">
                <a:latin typeface="Times New Roman" panose="02020603050405020304" pitchFamily="18" charset="0"/>
                <a:cs typeface="Times New Roman" panose="02020603050405020304" pitchFamily="18" charset="0"/>
              </a:rPr>
              <a:t> are conditions that are expected to occur on the web page, such as the presence of an element, the visibility of an element, or the ability to click on an element. Once the expected condition is met,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proceeds with the next step of the test.</a:t>
            </a:r>
          </a:p>
          <a:p>
            <a:pPr algn="just"/>
            <a:r>
              <a:rPr lang="en-US" sz="2000" dirty="0">
                <a:latin typeface="Times New Roman" panose="02020603050405020304" pitchFamily="18" charset="0"/>
                <a:cs typeface="Times New Roman" panose="02020603050405020304" pitchFamily="18" charset="0"/>
              </a:rPr>
              <a:t>Using synchronization in Selenium ensures that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interacts with the web page only when it is fully loaded and avoids errors due to incomplete loading.</a:t>
            </a:r>
          </a:p>
          <a:p>
            <a:endParaRPr lang="en-US" dirty="0"/>
          </a:p>
        </p:txBody>
      </p:sp>
    </p:spTree>
    <p:extLst>
      <p:ext uri="{BB962C8B-B14F-4D97-AF65-F5344CB8AC3E}">
        <p14:creationId xmlns:p14="http://schemas.microsoft.com/office/powerpoint/2010/main" val="32912604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30705" cy="728480"/>
          </a:xfrm>
        </p:spPr>
        <p:txBody>
          <a:bodyPr/>
          <a:lstStyle/>
          <a:p>
            <a:r>
              <a:rPr lang="en-US" sz="2800" dirty="0" smtClean="0"/>
              <a:t>Common </a:t>
            </a:r>
            <a:r>
              <a:rPr lang="en-US" sz="2800" dirty="0"/>
              <a:t>Expected Conditions that can be used in Explicit Wait</a:t>
            </a:r>
          </a:p>
        </p:txBody>
      </p:sp>
      <p:sp>
        <p:nvSpPr>
          <p:cNvPr id="3" name="Content Placeholder 2"/>
          <p:cNvSpPr>
            <a:spLocks noGrp="1"/>
          </p:cNvSpPr>
          <p:nvPr>
            <p:ph idx="1"/>
          </p:nvPr>
        </p:nvSpPr>
        <p:spPr>
          <a:xfrm>
            <a:off x="481264" y="2473693"/>
            <a:ext cx="11280808" cy="4004109"/>
          </a:xfrm>
        </p:spPr>
        <p:txBody>
          <a:bodyPr/>
          <a:lstStyle/>
          <a:p>
            <a:pPr marL="0" indent="0">
              <a:buNone/>
            </a:pPr>
            <a:r>
              <a:rPr lang="en-US" dirty="0" smtClean="0">
                <a:latin typeface="Times New Roman" panose="02020603050405020304" pitchFamily="18" charset="0"/>
                <a:cs typeface="Times New Roman" panose="02020603050405020304" pitchFamily="18" charset="0"/>
              </a:rPr>
              <a:t>Explicit </a:t>
            </a:r>
            <a:r>
              <a:rPr lang="en-US" dirty="0">
                <a:latin typeface="Times New Roman" panose="02020603050405020304" pitchFamily="18" charset="0"/>
                <a:cs typeface="Times New Roman" panose="02020603050405020304" pitchFamily="18" charset="0"/>
              </a:rPr>
              <a:t>wait in Selenium is used to pause the test until the expected conditions are met. The expected conditions </a:t>
            </a:r>
            <a:r>
              <a:rPr lang="en-US" dirty="0" smtClean="0">
                <a:latin typeface="Times New Roman" panose="02020603050405020304" pitchFamily="18" charset="0"/>
                <a:cs typeface="Times New Roman" panose="02020603050405020304" pitchFamily="18" charset="0"/>
              </a:rPr>
              <a:t>are </a:t>
            </a:r>
            <a:r>
              <a:rPr lang="en-US" dirty="0">
                <a:latin typeface="Times New Roman" panose="02020603050405020304" pitchFamily="18" charset="0"/>
                <a:cs typeface="Times New Roman" panose="02020603050405020304" pitchFamily="18" charset="0"/>
              </a:rPr>
              <a:t>nothing but the conditions that should be met before performing any action on the web element. Some of the </a:t>
            </a:r>
            <a:r>
              <a:rPr lang="en-US" dirty="0" smtClean="0">
                <a:latin typeface="Times New Roman" panose="02020603050405020304" pitchFamily="18" charset="0"/>
                <a:cs typeface="Times New Roman" panose="02020603050405020304" pitchFamily="18" charset="0"/>
              </a:rPr>
              <a:t>common </a:t>
            </a:r>
            <a:r>
              <a:rPr lang="en-US" dirty="0">
                <a:latin typeface="Times New Roman" panose="02020603050405020304" pitchFamily="18" charset="0"/>
                <a:cs typeface="Times New Roman" panose="02020603050405020304" pitchFamily="18" charset="0"/>
              </a:rPr>
              <a:t>expected conditions that can be used in explicit wait are</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Element to be Clickable: This condition is used to wait until the element is clickable. The method associated with this condition is </a:t>
            </a:r>
            <a:r>
              <a:rPr lang="en-US" b="1" dirty="0" err="1">
                <a:latin typeface="Times New Roman" panose="02020603050405020304" pitchFamily="18" charset="0"/>
                <a:cs typeface="Times New Roman" panose="02020603050405020304" pitchFamily="18" charset="0"/>
              </a:rPr>
              <a:t>ExpectedConditions.elementToBeClickable</a:t>
            </a:r>
            <a:r>
              <a:rPr lang="en-US" b="1" dirty="0">
                <a:latin typeface="Times New Roman" panose="02020603050405020304" pitchFamily="18" charset="0"/>
                <a:cs typeface="Times New Roman" panose="02020603050405020304" pitchFamily="18" charset="0"/>
              </a:rPr>
              <a:t>(By locator</a:t>
            </a:r>
            <a:r>
              <a:rPr lang="en-US" b="1"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Element to be Visible: This condition is used to wait until the element is visible on the web page. The method associated with this condition is </a:t>
            </a:r>
            <a:r>
              <a:rPr lang="en-US" b="1" dirty="0" err="1">
                <a:latin typeface="Times New Roman" panose="02020603050405020304" pitchFamily="18" charset="0"/>
                <a:cs typeface="Times New Roman" panose="02020603050405020304" pitchFamily="18" charset="0"/>
              </a:rPr>
              <a:t>ExpectedConditions.visibilityOfElementLocated</a:t>
            </a:r>
            <a:r>
              <a:rPr lang="en-US" b="1" dirty="0">
                <a:latin typeface="Times New Roman" panose="02020603050405020304" pitchFamily="18" charset="0"/>
                <a:cs typeface="Times New Roman" panose="02020603050405020304" pitchFamily="18" charset="0"/>
              </a:rPr>
              <a:t>(By locator</a:t>
            </a:r>
            <a:r>
              <a:rPr lang="en-US"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Element to be Present: This condition is used to wait until the element is present on the web page. The method associated with this condition is </a:t>
            </a:r>
            <a:r>
              <a:rPr lang="en-US" b="1" dirty="0" err="1">
                <a:latin typeface="Times New Roman" panose="02020603050405020304" pitchFamily="18" charset="0"/>
                <a:cs typeface="Times New Roman" panose="02020603050405020304" pitchFamily="18" charset="0"/>
              </a:rPr>
              <a:t>ExpectedConditions.presenceOfElementLocated</a:t>
            </a:r>
            <a:r>
              <a:rPr lang="en-US" b="1" dirty="0">
                <a:latin typeface="Times New Roman" panose="02020603050405020304" pitchFamily="18" charset="0"/>
                <a:cs typeface="Times New Roman" panose="02020603050405020304" pitchFamily="18" charset="0"/>
              </a:rPr>
              <a:t>(By locator</a:t>
            </a:r>
            <a:r>
              <a:rPr lang="en-US" b="1"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Text to be Present: This condition is used to wait until the text is present in the specified element. The method associated with this condition is </a:t>
            </a:r>
            <a:r>
              <a:rPr lang="en-US" b="1" dirty="0" err="1">
                <a:latin typeface="Times New Roman" panose="02020603050405020304" pitchFamily="18" charset="0"/>
                <a:cs typeface="Times New Roman" panose="02020603050405020304" pitchFamily="18" charset="0"/>
              </a:rPr>
              <a:t>ExpectedConditions.textToBePresentInElementLocated</a:t>
            </a:r>
            <a:r>
              <a:rPr lang="en-US" b="1" dirty="0">
                <a:latin typeface="Times New Roman" panose="02020603050405020304" pitchFamily="18" charset="0"/>
                <a:cs typeface="Times New Roman" panose="02020603050405020304" pitchFamily="18" charset="0"/>
              </a:rPr>
              <a:t>(By locator, String text).</a:t>
            </a:r>
          </a:p>
        </p:txBody>
      </p:sp>
    </p:spTree>
    <p:extLst>
      <p:ext uri="{BB962C8B-B14F-4D97-AF65-F5344CB8AC3E}">
        <p14:creationId xmlns:p14="http://schemas.microsoft.com/office/powerpoint/2010/main" val="18041563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30705" cy="728480"/>
          </a:xfrm>
        </p:spPr>
        <p:txBody>
          <a:bodyPr/>
          <a:lstStyle/>
          <a:p>
            <a:r>
              <a:rPr lang="en-US" sz="2800" dirty="0" smtClean="0"/>
              <a:t>Common </a:t>
            </a:r>
            <a:r>
              <a:rPr lang="en-US" sz="2800" dirty="0"/>
              <a:t>Expected Conditions that can be used in Explicit Wait</a:t>
            </a:r>
          </a:p>
        </p:txBody>
      </p:sp>
      <p:sp>
        <p:nvSpPr>
          <p:cNvPr id="3" name="Content Placeholder 2"/>
          <p:cNvSpPr>
            <a:spLocks noGrp="1"/>
          </p:cNvSpPr>
          <p:nvPr>
            <p:ph idx="1"/>
          </p:nvPr>
        </p:nvSpPr>
        <p:spPr>
          <a:xfrm>
            <a:off x="481264" y="2473693"/>
            <a:ext cx="11280808" cy="4004109"/>
          </a:xfrm>
        </p:spPr>
        <p:txBody>
          <a:bodyPr/>
          <a:lstStyle/>
          <a:p>
            <a:r>
              <a:rPr lang="en-US" dirty="0">
                <a:latin typeface="Times New Roman" panose="02020603050405020304" pitchFamily="18" charset="0"/>
                <a:cs typeface="Times New Roman" panose="02020603050405020304" pitchFamily="18" charset="0"/>
              </a:rPr>
              <a:t>Title to be Present: This condition is used to wait until the title of the web page is present. The method associated with this condition is </a:t>
            </a:r>
            <a:r>
              <a:rPr lang="en-US" b="1" dirty="0" err="1">
                <a:latin typeface="Times New Roman" panose="02020603050405020304" pitchFamily="18" charset="0"/>
                <a:cs typeface="Times New Roman" panose="02020603050405020304" pitchFamily="18" charset="0"/>
              </a:rPr>
              <a:t>ExpectedConditions.titleIs</a:t>
            </a:r>
            <a:r>
              <a:rPr lang="en-US" b="1" dirty="0">
                <a:latin typeface="Times New Roman" panose="02020603050405020304" pitchFamily="18" charset="0"/>
                <a:cs typeface="Times New Roman" panose="02020603050405020304" pitchFamily="18" charset="0"/>
              </a:rPr>
              <a:t>(String title).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Element to be Selected: This condition is used to wait until the element is selected. The method associated with this condition is </a:t>
            </a:r>
            <a:r>
              <a:rPr lang="en-US" b="1" dirty="0" err="1">
                <a:latin typeface="Times New Roman" panose="02020603050405020304" pitchFamily="18" charset="0"/>
                <a:cs typeface="Times New Roman" panose="02020603050405020304" pitchFamily="18" charset="0"/>
              </a:rPr>
              <a:t>ExpectedConditions.elementToBeSelected</a:t>
            </a:r>
            <a:r>
              <a:rPr lang="en-US" b="1" dirty="0">
                <a:latin typeface="Times New Roman" panose="02020603050405020304" pitchFamily="18" charset="0"/>
                <a:cs typeface="Times New Roman" panose="02020603050405020304" pitchFamily="18" charset="0"/>
              </a:rPr>
              <a:t>(By locator).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These are some of the common expected conditions that can be used in explicit wait. There are several other conditions available in Selenium that can be used as per the requirement.</a:t>
            </a:r>
          </a:p>
        </p:txBody>
      </p:sp>
    </p:spTree>
    <p:extLst>
      <p:ext uri="{BB962C8B-B14F-4D97-AF65-F5344CB8AC3E}">
        <p14:creationId xmlns:p14="http://schemas.microsoft.com/office/powerpoint/2010/main" val="571686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69206" cy="728480"/>
          </a:xfrm>
        </p:spPr>
        <p:txBody>
          <a:bodyPr/>
          <a:lstStyle/>
          <a:p>
            <a:r>
              <a:rPr lang="en-US" sz="3200" dirty="0" err="1">
                <a:latin typeface="Times New Roman" panose="02020603050405020304" pitchFamily="18" charset="0"/>
                <a:cs typeface="Times New Roman" panose="02020603050405020304" pitchFamily="18" charset="0"/>
              </a:rPr>
              <a:t>pageLoadTimeout</a:t>
            </a:r>
            <a:r>
              <a:rPr lang="en-US" sz="3200" dirty="0">
                <a:latin typeface="Times New Roman" panose="02020603050405020304" pitchFamily="18" charset="0"/>
                <a:cs typeface="Times New Roman" panose="02020603050405020304" pitchFamily="18" charset="0"/>
              </a:rPr>
              <a:t> and </a:t>
            </a:r>
            <a:r>
              <a:rPr lang="en-US" sz="3200" dirty="0" err="1">
                <a:latin typeface="Times New Roman" panose="02020603050405020304" pitchFamily="18" charset="0"/>
                <a:cs typeface="Times New Roman" panose="02020603050405020304" pitchFamily="18" charset="0"/>
              </a:rPr>
              <a:t>scriptTimeout</a:t>
            </a:r>
            <a:r>
              <a:rPr lang="en-US" sz="3200" dirty="0">
                <a:latin typeface="Times New Roman" panose="02020603050405020304" pitchFamily="18" charset="0"/>
                <a:cs typeface="Times New Roman" panose="02020603050405020304" pitchFamily="18" charset="0"/>
              </a:rPr>
              <a:t> in selenium</a:t>
            </a:r>
          </a:p>
        </p:txBody>
      </p:sp>
      <p:sp>
        <p:nvSpPr>
          <p:cNvPr id="3" name="Content Placeholder 2"/>
          <p:cNvSpPr>
            <a:spLocks noGrp="1"/>
          </p:cNvSpPr>
          <p:nvPr>
            <p:ph idx="1"/>
          </p:nvPr>
        </p:nvSpPr>
        <p:spPr>
          <a:xfrm>
            <a:off x="481264" y="2473693"/>
            <a:ext cx="11280808" cy="4004109"/>
          </a:xfrm>
        </p:spPr>
        <p:txBody>
          <a:bodyPr/>
          <a:lstStyle/>
          <a:p>
            <a:r>
              <a:rPr lang="en-US" dirty="0"/>
              <a:t>In Selenium, </a:t>
            </a:r>
            <a:r>
              <a:rPr lang="en-US" dirty="0" err="1"/>
              <a:t>pageLoadTimeout</a:t>
            </a:r>
            <a:r>
              <a:rPr lang="en-US" dirty="0"/>
              <a:t> and </a:t>
            </a:r>
            <a:r>
              <a:rPr lang="en-US" dirty="0" err="1"/>
              <a:t>scriptTimeout</a:t>
            </a:r>
            <a:r>
              <a:rPr lang="en-US" dirty="0"/>
              <a:t> are two types of timeouts used for managing wait times during web automation.</a:t>
            </a:r>
          </a:p>
          <a:p>
            <a:r>
              <a:rPr lang="en-US" dirty="0"/>
              <a:t>The </a:t>
            </a:r>
            <a:r>
              <a:rPr lang="en-US" b="1" dirty="0" err="1"/>
              <a:t>pageLoadTimeout</a:t>
            </a:r>
            <a:r>
              <a:rPr lang="en-US" dirty="0"/>
              <a:t> is used to specify the maximum time that the driver should wait for a page to be loaded. It prevents the script from waiting indefinitely for a page to load. If the page doesn't load within the specified time, then a </a:t>
            </a:r>
            <a:r>
              <a:rPr lang="en-US" dirty="0" err="1"/>
              <a:t>TimeoutException</a:t>
            </a:r>
            <a:r>
              <a:rPr lang="en-US" dirty="0"/>
              <a:t> is thrown.</a:t>
            </a:r>
          </a:p>
          <a:p>
            <a:r>
              <a:rPr lang="en-US" dirty="0"/>
              <a:t>The </a:t>
            </a:r>
            <a:r>
              <a:rPr lang="en-US" b="1" dirty="0" err="1"/>
              <a:t>scriptTimeout</a:t>
            </a:r>
            <a:r>
              <a:rPr lang="en-US" dirty="0"/>
              <a:t>, on the other hand, is used to specify the maximum time that the driver should wait for an asynchronous script to finish executing. This can be useful for pages that load content dynamically using JavaScript.</a:t>
            </a:r>
          </a:p>
          <a:p>
            <a:r>
              <a:rPr lang="en-US" dirty="0"/>
              <a:t>Both </a:t>
            </a:r>
            <a:r>
              <a:rPr lang="en-US" dirty="0" err="1"/>
              <a:t>pageLoadTimeout</a:t>
            </a:r>
            <a:r>
              <a:rPr lang="en-US" dirty="0"/>
              <a:t> and </a:t>
            </a:r>
            <a:r>
              <a:rPr lang="en-US" dirty="0" err="1"/>
              <a:t>scriptTimeout</a:t>
            </a:r>
            <a:r>
              <a:rPr lang="en-US" dirty="0"/>
              <a:t> can be set using the manage() method of the </a:t>
            </a:r>
            <a:r>
              <a:rPr lang="en-US" dirty="0" err="1"/>
              <a:t>WebDriver</a:t>
            </a:r>
            <a:r>
              <a:rPr lang="en-US" dirty="0"/>
              <a:t> interface. </a:t>
            </a:r>
          </a:p>
        </p:txBody>
      </p:sp>
    </p:spTree>
    <p:extLst>
      <p:ext uri="{BB962C8B-B14F-4D97-AF65-F5344CB8AC3E}">
        <p14:creationId xmlns:p14="http://schemas.microsoft.com/office/powerpoint/2010/main" val="717582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69206" cy="728480"/>
          </a:xfrm>
        </p:spPr>
        <p:txBody>
          <a:bodyPr/>
          <a:lstStyle/>
          <a:p>
            <a:r>
              <a:rPr lang="en-US" sz="3200" dirty="0" err="1"/>
              <a:t>FluentWait</a:t>
            </a:r>
            <a:r>
              <a:rPr lang="en-US" sz="3200" dirty="0"/>
              <a:t> in Selenium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264" y="2473693"/>
            <a:ext cx="11280808" cy="4004109"/>
          </a:xfrm>
        </p:spPr>
        <p:txBody>
          <a:bodyPr>
            <a:normAutofit/>
          </a:bodyPr>
          <a:lstStyle/>
          <a:p>
            <a:pPr algn="just"/>
            <a:r>
              <a:rPr lang="en-US" sz="2000" b="1" dirty="0" err="1">
                <a:latin typeface="Times New Roman" panose="02020603050405020304" pitchFamily="18" charset="0"/>
                <a:cs typeface="Times New Roman" panose="02020603050405020304" pitchFamily="18" charset="0"/>
              </a:rPr>
              <a:t>FluentWait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a type of explicit wait in Selenium 4 that allows the automation script to wait for a certain condition to occur before proceeding further. It is called "fluent" because it provides a more fluent way of expressing the wait condition, as compared to the traditional explicit wait.</a:t>
            </a:r>
          </a:p>
          <a:p>
            <a:pPr algn="just"/>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 is used when we need to wait for a certain condition to be fulfilled for a maximum period of time, and it will check for the condition at regular intervals until the maximum wait time is reached or the condition is met. The wait time and polling interval can be customized based on the application's needs.</a:t>
            </a:r>
          </a:p>
        </p:txBody>
      </p:sp>
    </p:spTree>
    <p:extLst>
      <p:ext uri="{BB962C8B-B14F-4D97-AF65-F5344CB8AC3E}">
        <p14:creationId xmlns:p14="http://schemas.microsoft.com/office/powerpoint/2010/main" val="580813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69206" cy="728480"/>
          </a:xfrm>
        </p:spPr>
        <p:txBody>
          <a:bodyPr/>
          <a:lstStyle/>
          <a:p>
            <a:r>
              <a:rPr lang="en-US" sz="3200" dirty="0" err="1"/>
              <a:t>FluentWait</a:t>
            </a:r>
            <a:r>
              <a:rPr lang="en-US" sz="3200" dirty="0"/>
              <a:t> in Selenium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264" y="2473693"/>
            <a:ext cx="11280808" cy="4004109"/>
          </a:xfrm>
        </p:spPr>
        <p:txBody>
          <a:bodyPr>
            <a:normAutofit/>
          </a:bodyPr>
          <a:lstStyle/>
          <a:p>
            <a:pPr algn="just"/>
            <a:r>
              <a:rPr lang="en-US" sz="2000" dirty="0">
                <a:latin typeface="Times New Roman" panose="02020603050405020304" pitchFamily="18" charset="0"/>
                <a:cs typeface="Times New Roman" panose="02020603050405020304" pitchFamily="18" charset="0"/>
              </a:rPr>
              <a:t>// create a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 instance</a:t>
            </a:r>
          </a:p>
          <a:p>
            <a:pPr marL="0" indent="0" algn="just">
              <a:buNone/>
            </a:pPr>
            <a:r>
              <a:rPr lang="en-US" sz="2000" dirty="0">
                <a:latin typeface="Times New Roman" panose="02020603050405020304" pitchFamily="18" charset="0"/>
                <a:cs typeface="Times New Roman" panose="02020603050405020304" pitchFamily="18" charset="0"/>
              </a:rPr>
              <a:t>Wait&lt;</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&gt;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 = new </a:t>
            </a:r>
            <a:r>
              <a:rPr lang="en-US" sz="2000" dirty="0" err="1">
                <a:latin typeface="Times New Roman" panose="02020603050405020304" pitchFamily="18" charset="0"/>
                <a:cs typeface="Times New Roman" panose="02020603050405020304" pitchFamily="18" charset="0"/>
              </a:rPr>
              <a:t>FluentWait</a:t>
            </a:r>
            <a:r>
              <a:rPr lang="en-US" sz="2000" dirty="0">
                <a:latin typeface="Times New Roman" panose="02020603050405020304" pitchFamily="18" charset="0"/>
                <a:cs typeface="Times New Roman" panose="02020603050405020304" pitchFamily="18" charset="0"/>
              </a:rPr>
              <a:t>&lt;&gt;(driver</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withTimeout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Duration.ofSeconds</a:t>
            </a:r>
            <a:r>
              <a:rPr lang="en-US" sz="2000" dirty="0">
                <a:latin typeface="Times New Roman" panose="02020603050405020304" pitchFamily="18" charset="0"/>
                <a:cs typeface="Times New Roman" panose="02020603050405020304" pitchFamily="18" charset="0"/>
              </a:rPr>
              <a:t>(30))</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pollingEvery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Duration.ofMillis</a:t>
            </a:r>
            <a:r>
              <a:rPr lang="en-US" sz="2000" dirty="0">
                <a:latin typeface="Times New Roman" panose="02020603050405020304" pitchFamily="18" charset="0"/>
                <a:cs typeface="Times New Roman" panose="02020603050405020304" pitchFamily="18" charset="0"/>
              </a:rPr>
              <a:t>(500))</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ignoring(</a:t>
            </a:r>
            <a:r>
              <a:rPr lang="en-US" sz="2000" dirty="0" err="1">
                <a:latin typeface="Times New Roman" panose="02020603050405020304" pitchFamily="18" charset="0"/>
                <a:cs typeface="Times New Roman" panose="02020603050405020304" pitchFamily="18" charset="0"/>
              </a:rPr>
              <a:t>NoSuchElementException.class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wait for an element to be visible</a:t>
            </a:r>
          </a:p>
          <a:p>
            <a:r>
              <a:rPr lang="en-US" sz="2000" dirty="0" err="1" smtClean="0">
                <a:latin typeface="Times New Roman" panose="02020603050405020304" pitchFamily="18" charset="0"/>
                <a:cs typeface="Times New Roman" panose="02020603050405020304" pitchFamily="18" charset="0"/>
              </a:rPr>
              <a:t>WebElement</a:t>
            </a:r>
            <a:r>
              <a:rPr lang="en-US" sz="2000" dirty="0" smtClean="0">
                <a:latin typeface="Times New Roman" panose="02020603050405020304" pitchFamily="18" charset="0"/>
                <a:cs typeface="Times New Roman" panose="02020603050405020304" pitchFamily="18" charset="0"/>
              </a:rPr>
              <a:t> element = </a:t>
            </a:r>
            <a:r>
              <a:rPr lang="en-US" sz="2000" dirty="0" err="1" smtClean="0">
                <a:latin typeface="Times New Roman" panose="02020603050405020304" pitchFamily="18" charset="0"/>
                <a:cs typeface="Times New Roman" panose="02020603050405020304" pitchFamily="18" charset="0"/>
              </a:rPr>
              <a:t>fluentWait.until</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ExpectedConditions.visibilityOfElementLocated</a:t>
            </a:r>
            <a:r>
              <a:rPr lang="en-US" sz="2000" dirty="0" smtClean="0">
                <a:latin typeface="Times New Roman" panose="02020603050405020304" pitchFamily="18" charset="0"/>
                <a:cs typeface="Times New Roman" panose="02020603050405020304" pitchFamily="18" charset="0"/>
              </a:rPr>
              <a:t>(By.id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exampleId</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47220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307707" cy="728480"/>
          </a:xfrm>
        </p:spPr>
        <p:txBody>
          <a:bodyPr/>
          <a:lstStyle/>
          <a:p>
            <a:r>
              <a:rPr lang="en-US" sz="2800" dirty="0" smtClean="0">
                <a:latin typeface="Times New Roman" panose="02020603050405020304" pitchFamily="18" charset="0"/>
                <a:cs typeface="Times New Roman" panose="02020603050405020304" pitchFamily="18" charset="0"/>
              </a:rPr>
              <a:t>Syntax for </a:t>
            </a:r>
            <a:r>
              <a:rPr lang="en-US" sz="2800" dirty="0" err="1" smtClean="0">
                <a:latin typeface="Times New Roman" panose="02020603050405020304" pitchFamily="18" charset="0"/>
                <a:cs typeface="Times New Roman" panose="02020603050405020304" pitchFamily="18" charset="0"/>
              </a:rPr>
              <a:t>implicitWait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and </a:t>
            </a:r>
            <a:r>
              <a:rPr lang="en-US" sz="2800" dirty="0" err="1">
                <a:latin typeface="Times New Roman" panose="02020603050405020304" pitchFamily="18" charset="0"/>
                <a:cs typeface="Times New Roman" panose="02020603050405020304" pitchFamily="18" charset="0"/>
              </a:rPr>
              <a:t>pageLoadTimeout</a:t>
            </a:r>
            <a:r>
              <a:rPr lang="en-US" sz="2800" dirty="0">
                <a:latin typeface="Times New Roman" panose="02020603050405020304" pitchFamily="18" charset="0"/>
                <a:cs typeface="Times New Roman" panose="02020603050405020304" pitchFamily="18" charset="0"/>
              </a:rPr>
              <a:t> and </a:t>
            </a:r>
            <a:r>
              <a:rPr lang="en-US" sz="2800" dirty="0" err="1">
                <a:latin typeface="Times New Roman" panose="02020603050405020304" pitchFamily="18" charset="0"/>
                <a:cs typeface="Times New Roman" panose="02020603050405020304" pitchFamily="18" charset="0"/>
              </a:rPr>
              <a:t>scriptTimeout</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1264" y="2473693"/>
            <a:ext cx="11280808" cy="4004109"/>
          </a:xfrm>
        </p:spPr>
        <p:txBody>
          <a:bodyPr/>
          <a:lstStyle/>
          <a:p>
            <a:r>
              <a:rPr lang="en-US" dirty="0" err="1" smtClean="0"/>
              <a:t>ImplicitWait</a:t>
            </a:r>
            <a:r>
              <a:rPr lang="en-US" dirty="0" smtClean="0"/>
              <a:t>-</a:t>
            </a:r>
          </a:p>
          <a:p>
            <a:pPr marL="0" indent="0">
              <a:buNone/>
            </a:pPr>
            <a:r>
              <a:rPr lang="en-US" dirty="0" smtClean="0"/>
              <a:t>	</a:t>
            </a:r>
            <a:r>
              <a:rPr lang="en-US" b="1" dirty="0" err="1" smtClean="0"/>
              <a:t>driver.manage</a:t>
            </a:r>
            <a:r>
              <a:rPr lang="en-US" b="1" dirty="0"/>
              <a:t>().timeouts().</a:t>
            </a:r>
            <a:r>
              <a:rPr lang="en-US" b="1" dirty="0" err="1" smtClean="0"/>
              <a:t>implicitlyWait</a:t>
            </a:r>
            <a:r>
              <a:rPr lang="en-US" b="1" dirty="0" smtClean="0"/>
              <a:t>(</a:t>
            </a:r>
            <a:r>
              <a:rPr lang="en-US" b="1" dirty="0" err="1" smtClean="0"/>
              <a:t>Duration.ofSeconds</a:t>
            </a:r>
            <a:r>
              <a:rPr lang="en-US" b="1" dirty="0" smtClean="0"/>
              <a:t>(10));</a:t>
            </a:r>
          </a:p>
          <a:p>
            <a:r>
              <a:rPr lang="en-US" dirty="0" err="1" smtClean="0"/>
              <a:t>ScriptTimeOut</a:t>
            </a:r>
            <a:r>
              <a:rPr lang="en-US" dirty="0" smtClean="0"/>
              <a:t>-</a:t>
            </a:r>
          </a:p>
          <a:p>
            <a:pPr marL="0" indent="0">
              <a:buNone/>
            </a:pPr>
            <a:r>
              <a:rPr lang="en-US" dirty="0" smtClean="0"/>
              <a:t>	</a:t>
            </a:r>
            <a:r>
              <a:rPr lang="en-US" b="1" dirty="0" err="1" smtClean="0"/>
              <a:t>driver.manage</a:t>
            </a:r>
            <a:r>
              <a:rPr lang="en-US" b="1" dirty="0"/>
              <a:t>().timeouts().</a:t>
            </a:r>
            <a:r>
              <a:rPr lang="en-US" b="1" dirty="0" err="1"/>
              <a:t>scriptTimeout</a:t>
            </a:r>
            <a:r>
              <a:rPr lang="en-US" b="1" dirty="0"/>
              <a:t>(</a:t>
            </a:r>
            <a:r>
              <a:rPr lang="en-US" b="1" dirty="0" err="1"/>
              <a:t>Duration.ofMinutes</a:t>
            </a:r>
            <a:r>
              <a:rPr lang="en-US" b="1" dirty="0"/>
              <a:t>(2)); </a:t>
            </a:r>
            <a:endParaRPr lang="en-US" b="1" dirty="0" smtClean="0"/>
          </a:p>
          <a:p>
            <a:r>
              <a:rPr lang="en-US" dirty="0" err="1" smtClean="0"/>
              <a:t>pageLoadTimeout</a:t>
            </a:r>
            <a:r>
              <a:rPr lang="en-US" dirty="0" smtClean="0"/>
              <a:t>-</a:t>
            </a:r>
          </a:p>
          <a:p>
            <a:pPr marL="0" indent="0">
              <a:buNone/>
            </a:pPr>
            <a:r>
              <a:rPr lang="en-US" dirty="0" smtClean="0"/>
              <a:t>	</a:t>
            </a:r>
            <a:r>
              <a:rPr lang="en-US" b="1" dirty="0" err="1" smtClean="0"/>
              <a:t>driver.manage</a:t>
            </a:r>
            <a:r>
              <a:rPr lang="en-US" b="1" dirty="0"/>
              <a:t>().timeouts().</a:t>
            </a:r>
            <a:r>
              <a:rPr lang="en-US" b="1" dirty="0" err="1"/>
              <a:t>pageLoadTimeout</a:t>
            </a:r>
            <a:r>
              <a:rPr lang="en-US" b="1" dirty="0"/>
              <a:t>(</a:t>
            </a:r>
            <a:r>
              <a:rPr lang="en-US" b="1" dirty="0" err="1"/>
              <a:t>Duration.ofSeconds</a:t>
            </a:r>
            <a:r>
              <a:rPr lang="en-US" b="1" dirty="0"/>
              <a:t>(10));</a:t>
            </a:r>
          </a:p>
        </p:txBody>
      </p:sp>
    </p:spTree>
    <p:extLst>
      <p:ext uri="{BB962C8B-B14F-4D97-AF65-F5344CB8AC3E}">
        <p14:creationId xmlns:p14="http://schemas.microsoft.com/office/powerpoint/2010/main" val="6832640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in </a:t>
            </a:r>
            <a:r>
              <a:rPr lang="en-US" dirty="0" err="1" smtClean="0"/>
              <a:t>WebDriver</a:t>
            </a:r>
            <a:endParaRPr lang="en-US" dirty="0"/>
          </a:p>
        </p:txBody>
      </p:sp>
      <p:sp>
        <p:nvSpPr>
          <p:cNvPr id="3" name="Content Placeholder 2"/>
          <p:cNvSpPr>
            <a:spLocks noGrp="1"/>
          </p:cNvSpPr>
          <p:nvPr>
            <p:ph idx="1"/>
          </p:nvPr>
        </p:nvSpPr>
        <p:spPr>
          <a:xfrm>
            <a:off x="481264" y="2473693"/>
            <a:ext cx="11280808" cy="4004109"/>
          </a:xfrm>
        </p:spPr>
        <p:txBody>
          <a:bodyPr>
            <a:normAutofit/>
          </a:bodyPr>
          <a:lstStyle/>
          <a:p>
            <a:r>
              <a:rPr lang="en-US" dirty="0">
                <a:latin typeface="Times New Roman" panose="02020603050405020304" pitchFamily="18" charset="0"/>
                <a:cs typeface="Times New Roman" panose="02020603050405020304" pitchFamily="18" charset="0"/>
              </a:rPr>
              <a:t>Here are some common issues that may occur when interacting with </a:t>
            </a:r>
            <a:r>
              <a:rPr lang="en-US" dirty="0" err="1">
                <a:latin typeface="Times New Roman" panose="02020603050405020304" pitchFamily="18" charset="0"/>
                <a:cs typeface="Times New Roman" panose="02020603050405020304" pitchFamily="18" charset="0"/>
              </a:rPr>
              <a:t>WebElements</a:t>
            </a:r>
            <a:r>
              <a:rPr lang="en-US" dirty="0">
                <a:latin typeface="Times New Roman" panose="02020603050405020304" pitchFamily="18" charset="0"/>
                <a:cs typeface="Times New Roman" panose="02020603050405020304" pitchFamily="18" charset="0"/>
              </a:rPr>
              <a:t> in Selenium</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StaleElementReferenceException</a:t>
            </a:r>
            <a:r>
              <a:rPr lang="en-US" dirty="0">
                <a:latin typeface="Times New Roman" panose="02020603050405020304" pitchFamily="18" charset="0"/>
                <a:cs typeface="Times New Roman" panose="02020603050405020304" pitchFamily="18" charset="0"/>
              </a:rPr>
              <a:t>: This exception occurs when the </a:t>
            </a:r>
            <a:r>
              <a:rPr lang="en-US" dirty="0" err="1">
                <a:latin typeface="Times New Roman" panose="02020603050405020304" pitchFamily="18" charset="0"/>
                <a:cs typeface="Times New Roman" panose="02020603050405020304" pitchFamily="18" charset="0"/>
              </a:rPr>
              <a:t>WebElement</a:t>
            </a:r>
            <a:r>
              <a:rPr lang="en-US" dirty="0">
                <a:latin typeface="Times New Roman" panose="02020603050405020304" pitchFamily="18" charset="0"/>
                <a:cs typeface="Times New Roman" panose="02020603050405020304" pitchFamily="18" charset="0"/>
              </a:rPr>
              <a:t> has become stale or no longer valid due to a page refresh, navigation, or DOM structure change. It is important to re-locate the element and obtain a new reference before attempting to interact with it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ElementNotVisibleException</a:t>
            </a:r>
            <a:r>
              <a:rPr lang="en-US" dirty="0">
                <a:latin typeface="Times New Roman" panose="02020603050405020304" pitchFamily="18" charset="0"/>
                <a:cs typeface="Times New Roman" panose="02020603050405020304" pitchFamily="18" charset="0"/>
              </a:rPr>
              <a:t>: This exception occurs when the element is present in the DOM but not visible on the page. It may be hidden behind another element or require scrolling to become visible. In such cases, you can use the Actions class to perform mouse actions like scrolling or hovering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NoSuchElementException</a:t>
            </a:r>
            <a:r>
              <a:rPr lang="en-US" dirty="0">
                <a:latin typeface="Times New Roman" panose="02020603050405020304" pitchFamily="18" charset="0"/>
                <a:cs typeface="Times New Roman" panose="02020603050405020304" pitchFamily="18" charset="0"/>
              </a:rPr>
              <a:t>: This exception occurs when the element could not be found using the specified locator. </a:t>
            </a:r>
            <a:r>
              <a:rPr lang="en-US" dirty="0" smtClean="0">
                <a:latin typeface="Times New Roman" panose="02020603050405020304" pitchFamily="18" charset="0"/>
                <a:cs typeface="Times New Roman" panose="02020603050405020304" pitchFamily="18" charset="0"/>
              </a:rPr>
              <a:t>Double-check </a:t>
            </a:r>
            <a:r>
              <a:rPr lang="en-US" dirty="0">
                <a:latin typeface="Times New Roman" panose="02020603050405020304" pitchFamily="18" charset="0"/>
                <a:cs typeface="Times New Roman" panose="02020603050405020304" pitchFamily="18" charset="0"/>
              </a:rPr>
              <a:t>the locator strategy and ensure that the element is present on the page</a:t>
            </a:r>
            <a:r>
              <a:rPr lang="en-US" dirty="0" smtClean="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TimeoutException</a:t>
            </a:r>
            <a:r>
              <a:rPr lang="en-US" dirty="0">
                <a:latin typeface="Times New Roman" panose="02020603050405020304" pitchFamily="18" charset="0"/>
                <a:cs typeface="Times New Roman" panose="02020603050405020304" pitchFamily="18" charset="0"/>
              </a:rPr>
              <a:t>: This exception occurs when the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is unable to find the element within the specified timeout period. Increase the timeout value or modify the locator strategy to help locate the element.</a:t>
            </a:r>
          </a:p>
        </p:txBody>
      </p:sp>
    </p:spTree>
    <p:extLst>
      <p:ext uri="{BB962C8B-B14F-4D97-AF65-F5344CB8AC3E}">
        <p14:creationId xmlns:p14="http://schemas.microsoft.com/office/powerpoint/2010/main" val="15717642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XPath</a:t>
            </a:r>
            <a:r>
              <a:rPr lang="en-US" dirty="0"/>
              <a:t> in Selenium</a:t>
            </a:r>
          </a:p>
        </p:txBody>
      </p:sp>
      <p:sp>
        <p:nvSpPr>
          <p:cNvPr id="3" name="Content Placeholder 2"/>
          <p:cNvSpPr>
            <a:spLocks noGrp="1"/>
          </p:cNvSpPr>
          <p:nvPr>
            <p:ph idx="1"/>
          </p:nvPr>
        </p:nvSpPr>
        <p:spPr>
          <a:xfrm>
            <a:off x="519764" y="2281187"/>
            <a:ext cx="11251933" cy="4292868"/>
          </a:xfrm>
        </p:spPr>
        <p:txBody>
          <a:bodyPr>
            <a:normAutofit/>
          </a:bodyPr>
          <a:lstStyle/>
          <a:p>
            <a:pPr marL="0" indent="0">
              <a:buNone/>
            </a:pPr>
            <a:r>
              <a:rPr lang="en-US" b="1" dirty="0">
                <a:effectLst>
                  <a:outerShdw blurRad="38100" dist="38100" dir="2700000" algn="tl">
                    <a:srgbClr val="000000">
                      <a:alpha val="43137"/>
                    </a:srgbClr>
                  </a:outerShdw>
                </a:effectLst>
              </a:rPr>
              <a:t>What is </a:t>
            </a:r>
            <a:r>
              <a:rPr lang="en-US" b="1" dirty="0" err="1">
                <a:effectLst>
                  <a:outerShdw blurRad="38100" dist="38100" dir="2700000" algn="tl">
                    <a:srgbClr val="000000">
                      <a:alpha val="43137"/>
                    </a:srgbClr>
                  </a:outerShdw>
                </a:effectLst>
              </a:rPr>
              <a:t>XPath</a:t>
            </a:r>
            <a:r>
              <a:rPr lang="en-US" b="1" dirty="0">
                <a:effectLst>
                  <a:outerShdw blurRad="38100" dist="38100" dir="2700000" algn="tl">
                    <a:srgbClr val="000000">
                      <a:alpha val="43137"/>
                    </a:srgbClr>
                  </a:outerShdw>
                </a:effectLst>
              </a:rPr>
              <a:t> in Selenium?</a:t>
            </a:r>
          </a:p>
          <a:p>
            <a:pPr algn="just"/>
            <a:r>
              <a:rPr lang="en-US" sz="2600" dirty="0" err="1">
                <a:latin typeface="Times New Roman" panose="02020603050405020304" pitchFamily="18" charset="0"/>
                <a:cs typeface="Times New Roman" panose="02020603050405020304" pitchFamily="18" charset="0"/>
              </a:rPr>
              <a:t>XPath</a:t>
            </a:r>
            <a:r>
              <a:rPr lang="en-US" sz="2600" dirty="0">
                <a:latin typeface="Times New Roman" panose="02020603050405020304" pitchFamily="18" charset="0"/>
                <a:cs typeface="Times New Roman" panose="02020603050405020304" pitchFamily="18" charset="0"/>
              </a:rPr>
              <a:t> is a powerful tool in Selenium for locating elements on a web page that cannot be found by general locators like id, class, name, etc. It is an XML-based query language used to navigate through the HTML structure of the page and find the location of any element using an XML path expression. </a:t>
            </a:r>
            <a:r>
              <a:rPr lang="en-US" sz="2600" dirty="0" err="1">
                <a:latin typeface="Times New Roman" panose="02020603050405020304" pitchFamily="18" charset="0"/>
                <a:cs typeface="Times New Roman" panose="02020603050405020304" pitchFamily="18" charset="0"/>
              </a:rPr>
              <a:t>XPath</a:t>
            </a:r>
            <a:r>
              <a:rPr lang="en-US" sz="2600" dirty="0">
                <a:latin typeface="Times New Roman" panose="02020603050405020304" pitchFamily="18" charset="0"/>
                <a:cs typeface="Times New Roman" panose="02020603050405020304" pitchFamily="18" charset="0"/>
              </a:rPr>
              <a:t> can be used for both HTML and XML documents and is widely used in automation testing scripts to find specific elements on a web page. With </a:t>
            </a:r>
            <a:r>
              <a:rPr lang="en-US" sz="2600" dirty="0" err="1">
                <a:latin typeface="Times New Roman" panose="02020603050405020304" pitchFamily="18" charset="0"/>
                <a:cs typeface="Times New Roman" panose="02020603050405020304" pitchFamily="18" charset="0"/>
              </a:rPr>
              <a:t>XPath</a:t>
            </a:r>
            <a:r>
              <a:rPr lang="en-US" sz="2600" dirty="0">
                <a:latin typeface="Times New Roman" panose="02020603050405020304" pitchFamily="18" charset="0"/>
                <a:cs typeface="Times New Roman" panose="02020603050405020304" pitchFamily="18" charset="0"/>
              </a:rPr>
              <a:t>, testers can locate elements even when the general locators are unable to identify them, making it a valuable tool in Selenium automation</a:t>
            </a:r>
            <a:r>
              <a:rPr lang="en-US" sz="2600" dirty="0" smtClean="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314223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 in </a:t>
            </a:r>
            <a:r>
              <a:rPr lang="en-US" dirty="0" err="1" smtClean="0"/>
              <a:t>WebDriver</a:t>
            </a:r>
            <a:endParaRPr lang="en-US" dirty="0"/>
          </a:p>
        </p:txBody>
      </p:sp>
      <p:sp>
        <p:nvSpPr>
          <p:cNvPr id="3" name="Content Placeholder 2"/>
          <p:cNvSpPr>
            <a:spLocks noGrp="1"/>
          </p:cNvSpPr>
          <p:nvPr>
            <p:ph idx="1"/>
          </p:nvPr>
        </p:nvSpPr>
        <p:spPr>
          <a:xfrm>
            <a:off x="481264" y="2473693"/>
            <a:ext cx="11280808" cy="4004109"/>
          </a:xfrm>
        </p:spPr>
        <p:txBody>
          <a:bodyPr>
            <a:normAutofit/>
          </a:bodyPr>
          <a:lstStyle/>
          <a:p>
            <a:r>
              <a:rPr lang="en-US" b="1" dirty="0" err="1">
                <a:latin typeface="Times New Roman" panose="02020603050405020304" pitchFamily="18" charset="0"/>
                <a:cs typeface="Times New Roman" panose="02020603050405020304" pitchFamily="18" charset="0"/>
              </a:rPr>
              <a:t>ElementNotInteractableException</a:t>
            </a:r>
            <a:r>
              <a:rPr lang="en-US" dirty="0">
                <a:latin typeface="Times New Roman" panose="02020603050405020304" pitchFamily="18" charset="0"/>
                <a:cs typeface="Times New Roman" panose="02020603050405020304" pitchFamily="18" charset="0"/>
              </a:rPr>
              <a:t>: This exception occurs when the element is visible but not in an </a:t>
            </a:r>
            <a:r>
              <a:rPr lang="en-US" dirty="0" err="1">
                <a:latin typeface="Times New Roman" panose="02020603050405020304" pitchFamily="18" charset="0"/>
                <a:cs typeface="Times New Roman" panose="02020603050405020304" pitchFamily="18" charset="0"/>
              </a:rPr>
              <a:t>interactable</a:t>
            </a:r>
            <a:r>
              <a:rPr lang="en-US" dirty="0">
                <a:latin typeface="Times New Roman" panose="02020603050405020304" pitchFamily="18" charset="0"/>
                <a:cs typeface="Times New Roman" panose="02020603050405020304" pitchFamily="18" charset="0"/>
              </a:rPr>
              <a:t> state, such as a disabled button or a read-only text field. Check the element's attributes and modify the test script accordingly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WebDriverException</a:t>
            </a:r>
            <a:r>
              <a:rPr lang="en-US" dirty="0">
                <a:latin typeface="Times New Roman" panose="02020603050405020304" pitchFamily="18" charset="0"/>
                <a:cs typeface="Times New Roman" panose="02020603050405020304" pitchFamily="18" charset="0"/>
              </a:rPr>
              <a:t>: This is a generic exception that is thrown when there is a problem with the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instance, such as when the browser is not responding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InvalidArgumentException</a:t>
            </a:r>
            <a:r>
              <a:rPr lang="en-US" dirty="0">
                <a:latin typeface="Times New Roman" panose="02020603050405020304" pitchFamily="18" charset="0"/>
                <a:cs typeface="Times New Roman" panose="02020603050405020304" pitchFamily="18" charset="0"/>
              </a:rPr>
              <a:t>: This exception is thrown when an invalid argument is passed to a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method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NoSuchWindowException</a:t>
            </a:r>
            <a:r>
              <a:rPr lang="en-US" dirty="0">
                <a:latin typeface="Times New Roman" panose="02020603050405020304" pitchFamily="18" charset="0"/>
                <a:cs typeface="Times New Roman" panose="02020603050405020304" pitchFamily="18" charset="0"/>
              </a:rPr>
              <a:t>: This exception is thrown when the target window or frame does not exist</a:t>
            </a:r>
            <a:r>
              <a:rPr lang="en-US" dirty="0" smtClean="0">
                <a:latin typeface="Times New Roman" panose="02020603050405020304" pitchFamily="18" charset="0"/>
                <a:cs typeface="Times New Roman" panose="02020603050405020304" pitchFamily="18" charset="0"/>
              </a:rPr>
              <a:t>.</a:t>
            </a:r>
          </a:p>
          <a:p>
            <a:r>
              <a:rPr lang="en-US" b="1" dirty="0" err="1" smtClean="0">
                <a:latin typeface="Times New Roman" panose="02020603050405020304" pitchFamily="18" charset="0"/>
                <a:cs typeface="Times New Roman" panose="02020603050405020304" pitchFamily="18" charset="0"/>
              </a:rPr>
              <a:t>MalformedURLException</a:t>
            </a: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exception in Selenium that is thrown when a URL is not in the correct format or is malformed. This exception occurs when we try to create a URL object from a string, and the URL is not well-formed. A well-formed URL must begin with a protocol (such as http, https, ftp, etc.) followed by a colon and two forward slashes.</a:t>
            </a:r>
          </a:p>
        </p:txBody>
      </p:sp>
    </p:spTree>
    <p:extLst>
      <p:ext uri="{BB962C8B-B14F-4D97-AF65-F5344CB8AC3E}">
        <p14:creationId xmlns:p14="http://schemas.microsoft.com/office/powerpoint/2010/main" val="33300218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88457" cy="728480"/>
          </a:xfrm>
        </p:spPr>
        <p:txBody>
          <a:bodyPr/>
          <a:lstStyle/>
          <a:p>
            <a:r>
              <a:rPr lang="en-US" dirty="0"/>
              <a:t>Chrome Options &amp; Desired Capabilities in Selenium </a:t>
            </a:r>
            <a:r>
              <a:rPr lang="en-US" dirty="0" err="1"/>
              <a:t>Webdriver</a:t>
            </a:r>
            <a:endParaRPr lang="en-US" dirty="0"/>
          </a:p>
        </p:txBody>
      </p:sp>
      <p:sp>
        <p:nvSpPr>
          <p:cNvPr id="3" name="Content Placeholder 2"/>
          <p:cNvSpPr>
            <a:spLocks noGrp="1"/>
          </p:cNvSpPr>
          <p:nvPr>
            <p:ph idx="1"/>
          </p:nvPr>
        </p:nvSpPr>
        <p:spPr>
          <a:xfrm>
            <a:off x="481264" y="2473693"/>
            <a:ext cx="11280808" cy="4004109"/>
          </a:xfrm>
        </p:spPr>
        <p:txBody>
          <a:bodyPr>
            <a:normAutofit fontScale="92500" lnSpcReduction="10000"/>
          </a:bodyPr>
          <a:lstStyle/>
          <a:p>
            <a:pPr marL="0" indent="0" algn="just">
              <a:buNone/>
            </a:pPr>
            <a:r>
              <a:rPr lang="en-US" dirty="0">
                <a:latin typeface="Times New Roman" panose="02020603050405020304" pitchFamily="18" charset="0"/>
                <a:cs typeface="Times New Roman" panose="02020603050405020304" pitchFamily="18" charset="0"/>
              </a:rPr>
              <a:t>Chrome Options and Desired Capabilities are two important features in Selenium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that help to customize the behavior of the Chrome browser during test automation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Chrome Options</a:t>
            </a:r>
          </a:p>
          <a:p>
            <a:pPr marL="0" indent="0" algn="just">
              <a:buNone/>
            </a:pPr>
            <a:r>
              <a:rPr lang="en-US" dirty="0">
                <a:latin typeface="Times New Roman" panose="02020603050405020304" pitchFamily="18" charset="0"/>
                <a:cs typeface="Times New Roman" panose="02020603050405020304" pitchFamily="18" charset="0"/>
              </a:rPr>
              <a:t>Chrome Options is a class in Selenium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that allows the automation engineer to configure the browser during test execution. It provides a way to set various browser-specific properties such as disabling extensions, controlling the window size, setting the user agent, and many more. Some of the commonly used Chrome Options are:</a:t>
            </a:r>
          </a:p>
          <a:p>
            <a:r>
              <a:rPr lang="en-US" dirty="0">
                <a:latin typeface="Times New Roman" panose="02020603050405020304" pitchFamily="18" charset="0"/>
                <a:cs typeface="Times New Roman" panose="02020603050405020304" pitchFamily="18" charset="0"/>
              </a:rPr>
              <a:t>Headless mode: It runs Chrome in a headless state, without a graphical user interface, and is useful for faster test execution.</a:t>
            </a:r>
          </a:p>
          <a:p>
            <a:r>
              <a:rPr lang="en-US" dirty="0">
                <a:latin typeface="Times New Roman" panose="02020603050405020304" pitchFamily="18" charset="0"/>
                <a:cs typeface="Times New Roman" panose="02020603050405020304" pitchFamily="18" charset="0"/>
              </a:rPr>
              <a:t>Window size: It sets the size of the browser window during test execution.</a:t>
            </a:r>
          </a:p>
          <a:p>
            <a:r>
              <a:rPr lang="en-US" dirty="0">
                <a:latin typeface="Times New Roman" panose="02020603050405020304" pitchFamily="18" charset="0"/>
                <a:cs typeface="Times New Roman" panose="02020603050405020304" pitchFamily="18" charset="0"/>
              </a:rPr>
              <a:t>Incognito mode: It opens the browser in incognito mode, which means no browsing history or cookies will be saved.</a:t>
            </a:r>
          </a:p>
          <a:p>
            <a:r>
              <a:rPr lang="en-US" dirty="0">
                <a:latin typeface="Times New Roman" panose="02020603050405020304" pitchFamily="18" charset="0"/>
                <a:cs typeface="Times New Roman" panose="02020603050405020304" pitchFamily="18" charset="0"/>
              </a:rPr>
              <a:t>Disable images: It disables the loading of images on the page, which can speed up the test execution.</a:t>
            </a:r>
          </a:p>
          <a:p>
            <a:r>
              <a:rPr lang="en-US" dirty="0">
                <a:latin typeface="Times New Roman" panose="02020603050405020304" pitchFamily="18" charset="0"/>
                <a:cs typeface="Times New Roman" panose="02020603050405020304" pitchFamily="18" charset="0"/>
              </a:rPr>
              <a:t>Disable extensions: It disables the loading of browser extensions during test execution, which can improve the stability of the test.</a:t>
            </a:r>
          </a:p>
        </p:txBody>
      </p:sp>
    </p:spTree>
    <p:extLst>
      <p:ext uri="{BB962C8B-B14F-4D97-AF65-F5344CB8AC3E}">
        <p14:creationId xmlns:p14="http://schemas.microsoft.com/office/powerpoint/2010/main" val="22489256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47920"/>
            <a:ext cx="9288457" cy="728480"/>
          </a:xfrm>
        </p:spPr>
        <p:txBody>
          <a:bodyPr/>
          <a:lstStyle/>
          <a:p>
            <a:r>
              <a:rPr lang="en-US" dirty="0"/>
              <a:t>Chrome Options &amp; Desired Capabilities in Selenium </a:t>
            </a:r>
            <a:r>
              <a:rPr lang="en-US" dirty="0" err="1"/>
              <a:t>Webdriver</a:t>
            </a:r>
            <a:endParaRPr lang="en-US" dirty="0"/>
          </a:p>
        </p:txBody>
      </p:sp>
      <p:sp>
        <p:nvSpPr>
          <p:cNvPr id="3" name="Content Placeholder 2"/>
          <p:cNvSpPr>
            <a:spLocks noGrp="1"/>
          </p:cNvSpPr>
          <p:nvPr>
            <p:ph idx="1"/>
          </p:nvPr>
        </p:nvSpPr>
        <p:spPr>
          <a:xfrm>
            <a:off x="481264" y="2473693"/>
            <a:ext cx="11280808" cy="4004109"/>
          </a:xfrm>
        </p:spPr>
        <p:txBody>
          <a:bodyPr>
            <a:normAutofit/>
          </a:bodyPr>
          <a:lstStyle/>
          <a:p>
            <a:pPr marL="0" indent="0" algn="just">
              <a:buNone/>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use Chrome Options in </a:t>
            </a:r>
            <a:r>
              <a:rPr lang="en-US" b="1" dirty="0" err="1"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ChromeDriver</a:t>
            </a: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Creating an instance of </a:t>
            </a:r>
            <a:r>
              <a:rPr lang="en-US" dirty="0" err="1">
                <a:latin typeface="Times New Roman" panose="02020603050405020304" pitchFamily="18" charset="0"/>
                <a:cs typeface="Times New Roman" panose="02020603050405020304" pitchFamily="18" charset="0"/>
              </a:rPr>
              <a:t>ChromeOptions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solidFill>
                  <a:schemeClr val="tx2">
                    <a:lumMod val="75000"/>
                  </a:schemeClr>
                </a:solidFill>
                <a:latin typeface="Times New Roman" panose="02020603050405020304" pitchFamily="18" charset="0"/>
                <a:cs typeface="Times New Roman" panose="02020603050405020304" pitchFamily="18" charset="0"/>
              </a:rPr>
              <a:t>ChromeOptions</a:t>
            </a:r>
            <a:r>
              <a:rPr lang="en-US" dirty="0">
                <a:solidFill>
                  <a:schemeClr val="tx2">
                    <a:lumMod val="75000"/>
                  </a:schemeClr>
                </a:solidFill>
                <a:latin typeface="Times New Roman" panose="02020603050405020304" pitchFamily="18" charset="0"/>
                <a:cs typeface="Times New Roman" panose="02020603050405020304" pitchFamily="18" charset="0"/>
              </a:rPr>
              <a:t> options = new </a:t>
            </a:r>
            <a:r>
              <a:rPr lang="en-US" dirty="0" err="1">
                <a:solidFill>
                  <a:schemeClr val="tx2">
                    <a:lumMod val="75000"/>
                  </a:schemeClr>
                </a:solidFill>
                <a:latin typeface="Times New Roman" panose="02020603050405020304" pitchFamily="18" charset="0"/>
                <a:cs typeface="Times New Roman" panose="02020603050405020304" pitchFamily="18" charset="0"/>
              </a:rPr>
              <a:t>ChromeOptions</a:t>
            </a:r>
            <a:r>
              <a:rPr lang="en-US" dirty="0" smtClean="0">
                <a:solidFill>
                  <a:schemeClr val="tx2">
                    <a:lumMod val="75000"/>
                  </a:schemeClr>
                </a:solidFill>
                <a:latin typeface="Times New Roman" panose="02020603050405020304" pitchFamily="18" charset="0"/>
                <a:cs typeface="Times New Roman" panose="02020603050405020304" pitchFamily="18" charset="0"/>
              </a:rPr>
              <a:t>();</a:t>
            </a:r>
            <a:endParaRPr lang="en-US" dirty="0">
              <a:solidFill>
                <a:schemeClr val="tx2">
                  <a:lumMod val="75000"/>
                </a:schemeClr>
              </a:solidFill>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 Adding arguments to disable extensions and pop-ups</a:t>
            </a:r>
          </a:p>
          <a:p>
            <a:pPr marL="0" indent="0" algn="just">
              <a:buNone/>
            </a:pPr>
            <a:r>
              <a:rPr lang="en-US" dirty="0">
                <a:latin typeface="Times New Roman" panose="02020603050405020304" pitchFamily="18" charset="0"/>
                <a:cs typeface="Times New Roman" panose="02020603050405020304" pitchFamily="18" charset="0"/>
              </a:rPr>
              <a:t>        </a:t>
            </a:r>
            <a:r>
              <a:rPr lang="en-US" dirty="0" err="1">
                <a:solidFill>
                  <a:schemeClr val="accent6">
                    <a:lumMod val="50000"/>
                  </a:schemeClr>
                </a:solidFill>
                <a:latin typeface="Times New Roman" panose="02020603050405020304" pitchFamily="18" charset="0"/>
                <a:cs typeface="Times New Roman" panose="02020603050405020304" pitchFamily="18" charset="0"/>
              </a:rPr>
              <a:t>options.addArguments</a:t>
            </a:r>
            <a:r>
              <a:rPr lang="en-US" dirty="0">
                <a:solidFill>
                  <a:schemeClr val="accent6">
                    <a:lumMod val="50000"/>
                  </a:schemeClr>
                </a:solidFill>
                <a:latin typeface="Times New Roman" panose="02020603050405020304" pitchFamily="18" charset="0"/>
                <a:cs typeface="Times New Roman" panose="02020603050405020304" pitchFamily="18" charset="0"/>
              </a:rPr>
              <a:t>("--disable-extensions");</a:t>
            </a:r>
          </a:p>
          <a:p>
            <a:pPr marL="0" indent="0" algn="just">
              <a:buNone/>
            </a:pPr>
            <a:r>
              <a:rPr lang="en-US" dirty="0">
                <a:solidFill>
                  <a:schemeClr val="accent6">
                    <a:lumMod val="50000"/>
                  </a:schemeClr>
                </a:solidFill>
                <a:latin typeface="Times New Roman" panose="02020603050405020304" pitchFamily="18" charset="0"/>
                <a:cs typeface="Times New Roman" panose="02020603050405020304" pitchFamily="18" charset="0"/>
              </a:rPr>
              <a:t>        </a:t>
            </a:r>
            <a:r>
              <a:rPr lang="en-US" dirty="0" err="1">
                <a:solidFill>
                  <a:schemeClr val="accent6">
                    <a:lumMod val="50000"/>
                  </a:schemeClr>
                </a:solidFill>
                <a:latin typeface="Times New Roman" panose="02020603050405020304" pitchFamily="18" charset="0"/>
                <a:cs typeface="Times New Roman" panose="02020603050405020304" pitchFamily="18" charset="0"/>
              </a:rPr>
              <a:t>options.addArguments</a:t>
            </a:r>
            <a:r>
              <a:rPr lang="en-US" dirty="0">
                <a:solidFill>
                  <a:schemeClr val="accent6">
                    <a:lumMod val="50000"/>
                  </a:schemeClr>
                </a:solidFill>
                <a:latin typeface="Times New Roman" panose="02020603050405020304" pitchFamily="18" charset="0"/>
                <a:cs typeface="Times New Roman" panose="02020603050405020304" pitchFamily="18" charset="0"/>
              </a:rPr>
              <a:t>("--disable-popup-blocking</a:t>
            </a:r>
            <a:r>
              <a:rPr lang="en-US" dirty="0" smtClean="0">
                <a:solidFill>
                  <a:schemeClr val="accent6">
                    <a:lumMod val="50000"/>
                  </a:schemeClr>
                </a:solidFill>
                <a:latin typeface="Times New Roman" panose="02020603050405020304" pitchFamily="18" charset="0"/>
                <a:cs typeface="Times New Roman" panose="02020603050405020304" pitchFamily="18" charset="0"/>
              </a:rPr>
              <a:t>");</a:t>
            </a:r>
          </a:p>
          <a:p>
            <a:pPr marL="0" indent="0" algn="just">
              <a:buNone/>
            </a:pPr>
            <a:r>
              <a:rPr lang="en-US" dirty="0"/>
              <a:t>	</a:t>
            </a:r>
            <a:r>
              <a:rPr lang="en-US" dirty="0" err="1">
                <a:solidFill>
                  <a:schemeClr val="accent6">
                    <a:lumMod val="50000"/>
                  </a:schemeClr>
                </a:solidFill>
                <a:latin typeface="Times New Roman" panose="02020603050405020304" pitchFamily="18" charset="0"/>
                <a:cs typeface="Times New Roman" panose="02020603050405020304" pitchFamily="18" charset="0"/>
              </a:rPr>
              <a:t>options.add_argument</a:t>
            </a:r>
            <a:r>
              <a:rPr lang="en-US" dirty="0">
                <a:solidFill>
                  <a:schemeClr val="accent6">
                    <a:lumMod val="50000"/>
                  </a:schemeClr>
                </a:solidFill>
                <a:latin typeface="Times New Roman" panose="02020603050405020304" pitchFamily="18" charset="0"/>
                <a:cs typeface="Times New Roman" panose="02020603050405020304" pitchFamily="18" charset="0"/>
              </a:rPr>
              <a:t>("--incognito")</a:t>
            </a:r>
          </a:p>
          <a:p>
            <a:pPr marL="0" indent="0" algn="just">
              <a:buNone/>
            </a:pPr>
            <a:r>
              <a:rPr lang="en-US" dirty="0">
                <a:latin typeface="Times New Roman" panose="02020603050405020304" pitchFamily="18" charset="0"/>
                <a:cs typeface="Times New Roman" panose="02020603050405020304" pitchFamily="18" charset="0"/>
              </a:rPr>
              <a:t>        // Creating an instance of </a:t>
            </a:r>
            <a:r>
              <a:rPr lang="en-US" dirty="0" err="1">
                <a:latin typeface="Times New Roman" panose="02020603050405020304" pitchFamily="18" charset="0"/>
                <a:cs typeface="Times New Roman" panose="02020603050405020304" pitchFamily="18" charset="0"/>
              </a:rPr>
              <a:t>ChromeDriver</a:t>
            </a:r>
            <a:r>
              <a:rPr lang="en-US" dirty="0">
                <a:latin typeface="Times New Roman" panose="02020603050405020304" pitchFamily="18" charset="0"/>
                <a:cs typeface="Times New Roman" panose="02020603050405020304" pitchFamily="18" charset="0"/>
              </a:rPr>
              <a:t> with </a:t>
            </a:r>
            <a:r>
              <a:rPr lang="en-US" dirty="0" err="1">
                <a:latin typeface="Times New Roman" panose="02020603050405020304" pitchFamily="18" charset="0"/>
                <a:cs typeface="Times New Roman" panose="02020603050405020304" pitchFamily="18" charset="0"/>
              </a:rPr>
              <a:t>ChromeOptions</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a:t>
            </a:r>
            <a:r>
              <a:rPr lang="en-US" dirty="0" err="1">
                <a:solidFill>
                  <a:schemeClr val="accent2"/>
                </a:solidFill>
                <a:latin typeface="Times New Roman" panose="02020603050405020304" pitchFamily="18" charset="0"/>
                <a:cs typeface="Times New Roman" panose="02020603050405020304" pitchFamily="18" charset="0"/>
              </a:rPr>
              <a:t>WebDriver</a:t>
            </a:r>
            <a:r>
              <a:rPr lang="en-US" dirty="0">
                <a:solidFill>
                  <a:schemeClr val="accent2"/>
                </a:solidFill>
                <a:latin typeface="Times New Roman" panose="02020603050405020304" pitchFamily="18" charset="0"/>
                <a:cs typeface="Times New Roman" panose="02020603050405020304" pitchFamily="18" charset="0"/>
              </a:rPr>
              <a:t> driver = new </a:t>
            </a:r>
            <a:r>
              <a:rPr lang="en-US" dirty="0" err="1">
                <a:solidFill>
                  <a:schemeClr val="accent2"/>
                </a:solidFill>
                <a:latin typeface="Times New Roman" panose="02020603050405020304" pitchFamily="18" charset="0"/>
                <a:cs typeface="Times New Roman" panose="02020603050405020304" pitchFamily="18" charset="0"/>
              </a:rPr>
              <a:t>ChromeDriver</a:t>
            </a:r>
            <a:r>
              <a:rPr lang="en-US" dirty="0">
                <a:solidFill>
                  <a:schemeClr val="accent2"/>
                </a:solidFill>
                <a:latin typeface="Times New Roman" panose="02020603050405020304" pitchFamily="18" charset="0"/>
                <a:cs typeface="Times New Roman" panose="02020603050405020304" pitchFamily="18" charset="0"/>
              </a:rPr>
              <a:t>(options);</a:t>
            </a:r>
          </a:p>
        </p:txBody>
      </p:sp>
    </p:spTree>
    <p:extLst>
      <p:ext uri="{BB962C8B-B14F-4D97-AF65-F5344CB8AC3E}">
        <p14:creationId xmlns:p14="http://schemas.microsoft.com/office/powerpoint/2010/main" val="1962762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Capabilities</a:t>
            </a:r>
          </a:p>
        </p:txBody>
      </p:sp>
      <p:sp>
        <p:nvSpPr>
          <p:cNvPr id="3" name="Content Placeholder 2"/>
          <p:cNvSpPr>
            <a:spLocks noGrp="1"/>
          </p:cNvSpPr>
          <p:nvPr>
            <p:ph idx="1"/>
          </p:nvPr>
        </p:nvSpPr>
        <p:spPr>
          <a:xfrm>
            <a:off x="481264" y="2473693"/>
            <a:ext cx="11280808" cy="4004109"/>
          </a:xfrm>
        </p:spPr>
        <p:txBody>
          <a:bodyPr>
            <a:normAutofit/>
          </a:bodyPr>
          <a:lstStyle/>
          <a:p>
            <a:r>
              <a:rPr lang="en-US" b="1" dirty="0">
                <a:latin typeface="Times New Roman" panose="02020603050405020304" pitchFamily="18" charset="0"/>
                <a:cs typeface="Times New Roman" panose="02020603050405020304" pitchFamily="18" charset="0"/>
              </a:rPr>
              <a:t>Desired Capabilities </a:t>
            </a:r>
            <a:r>
              <a:rPr lang="en-US" dirty="0">
                <a:latin typeface="Times New Roman" panose="02020603050405020304" pitchFamily="18" charset="0"/>
                <a:cs typeface="Times New Roman" panose="02020603050405020304" pitchFamily="18" charset="0"/>
              </a:rPr>
              <a:t>is a class in Selenium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that allows the automation engineer to set various browser-specific properties such as browser name, browser version, platform, and more. Desired Capabilities are used to configure the </a:t>
            </a:r>
            <a:r>
              <a:rPr lang="en-US" dirty="0" err="1">
                <a:latin typeface="Times New Roman" panose="02020603050405020304" pitchFamily="18" charset="0"/>
                <a:cs typeface="Times New Roman" panose="02020603050405020304" pitchFamily="18" charset="0"/>
              </a:rPr>
              <a:t>WebDriver</a:t>
            </a:r>
            <a:r>
              <a:rPr lang="en-US" dirty="0">
                <a:latin typeface="Times New Roman" panose="02020603050405020304" pitchFamily="18" charset="0"/>
                <a:cs typeface="Times New Roman" panose="02020603050405020304" pitchFamily="18" charset="0"/>
              </a:rPr>
              <a:t> instance that launches the browser</a:t>
            </a:r>
            <a:r>
              <a:rPr lang="en-US" dirty="0" smtClean="0">
                <a:latin typeface="Times New Roman" panose="02020603050405020304" pitchFamily="18" charset="0"/>
                <a:cs typeface="Times New Roman" panose="02020603050405020304" pitchFamily="18" charset="0"/>
              </a:rPr>
              <a:t>.</a:t>
            </a:r>
          </a:p>
          <a:p>
            <a:pPr marL="0" indent="0">
              <a:buNone/>
            </a:pPr>
            <a:r>
              <a:rPr lang="en-US" dirty="0" smtClean="0">
                <a:latin typeface="Times New Roman" panose="02020603050405020304" pitchFamily="18" charset="0"/>
                <a:cs typeface="Times New Roman" panose="02020603050405020304" pitchFamily="18" charset="0"/>
              </a:rPr>
              <a:t>	Some </a:t>
            </a:r>
            <a:r>
              <a:rPr lang="en-US" dirty="0">
                <a:latin typeface="Times New Roman" panose="02020603050405020304" pitchFamily="18" charset="0"/>
                <a:cs typeface="Times New Roman" panose="02020603050405020304" pitchFamily="18" charset="0"/>
              </a:rPr>
              <a:t>of the commonly used Desired Capabilities are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Browser name</a:t>
            </a:r>
            <a:r>
              <a:rPr lang="en-US" dirty="0">
                <a:latin typeface="Times New Roman" panose="02020603050405020304" pitchFamily="18" charset="0"/>
                <a:cs typeface="Times New Roman" panose="02020603050405020304" pitchFamily="18" charset="0"/>
              </a:rPr>
              <a:t>: It specifies the name of the browser that needs to be launched.</a:t>
            </a:r>
          </a:p>
          <a:p>
            <a:pPr marL="0" indent="0">
              <a:buNone/>
            </a:pPr>
            <a:r>
              <a:rPr lang="en-US" b="1" dirty="0">
                <a:latin typeface="Times New Roman" panose="02020603050405020304" pitchFamily="18" charset="0"/>
                <a:cs typeface="Times New Roman" panose="02020603050405020304" pitchFamily="18" charset="0"/>
              </a:rPr>
              <a:t>Browser version</a:t>
            </a:r>
            <a:r>
              <a:rPr lang="en-US" dirty="0">
                <a:latin typeface="Times New Roman" panose="02020603050405020304" pitchFamily="18" charset="0"/>
                <a:cs typeface="Times New Roman" panose="02020603050405020304" pitchFamily="18" charset="0"/>
              </a:rPr>
              <a:t>: It specifies the version of the browser to be used for test automation.</a:t>
            </a:r>
          </a:p>
          <a:p>
            <a:pPr marL="0" indent="0">
              <a:buNone/>
            </a:pPr>
            <a:r>
              <a:rPr lang="en-US" b="1" dirty="0">
                <a:latin typeface="Times New Roman" panose="02020603050405020304" pitchFamily="18" charset="0"/>
                <a:cs typeface="Times New Roman" panose="02020603050405020304" pitchFamily="18" charset="0"/>
              </a:rPr>
              <a:t>Platform</a:t>
            </a:r>
            <a:r>
              <a:rPr lang="en-US" dirty="0">
                <a:latin typeface="Times New Roman" panose="02020603050405020304" pitchFamily="18" charset="0"/>
                <a:cs typeface="Times New Roman" panose="02020603050405020304" pitchFamily="18" charset="0"/>
              </a:rPr>
              <a:t>: It specifies the operating system on which the test is running, such as Windows, Linux, or Mac.</a:t>
            </a:r>
          </a:p>
          <a:p>
            <a:pPr marL="0" indent="0">
              <a:buNone/>
            </a:pPr>
            <a:r>
              <a:rPr lang="en-US" b="1" dirty="0" err="1">
                <a:latin typeface="Times New Roman" panose="02020603050405020304" pitchFamily="18" charset="0"/>
                <a:cs typeface="Times New Roman" panose="02020603050405020304" pitchFamily="18" charset="0"/>
              </a:rPr>
              <a:t>Javascript</a:t>
            </a:r>
            <a:r>
              <a:rPr lang="en-US" b="1" dirty="0">
                <a:latin typeface="Times New Roman" panose="02020603050405020304" pitchFamily="18" charset="0"/>
                <a:cs typeface="Times New Roman" panose="02020603050405020304" pitchFamily="18" charset="0"/>
              </a:rPr>
              <a:t> Enabled</a:t>
            </a:r>
            <a:r>
              <a:rPr lang="en-US" dirty="0">
                <a:latin typeface="Times New Roman" panose="02020603050405020304" pitchFamily="18" charset="0"/>
                <a:cs typeface="Times New Roman" panose="02020603050405020304" pitchFamily="18" charset="0"/>
              </a:rPr>
              <a:t>: It enables or disables the execution of JavaScript on the page during test execution.</a:t>
            </a:r>
          </a:p>
          <a:p>
            <a:pPr marL="0" indent="0">
              <a:buNone/>
            </a:pPr>
            <a:r>
              <a:rPr lang="en-US" b="1" dirty="0">
                <a:latin typeface="Times New Roman" panose="02020603050405020304" pitchFamily="18" charset="0"/>
                <a:cs typeface="Times New Roman" panose="02020603050405020304" pitchFamily="18" charset="0"/>
              </a:rPr>
              <a:t>Proxy settings</a:t>
            </a:r>
            <a:r>
              <a:rPr lang="en-US" dirty="0">
                <a:latin typeface="Times New Roman" panose="02020603050405020304" pitchFamily="18" charset="0"/>
                <a:cs typeface="Times New Roman" panose="02020603050405020304" pitchFamily="18" charset="0"/>
              </a:rPr>
              <a:t>: It allows the automation engineer to configure the proxy server settings for the browser during test execution.</a:t>
            </a:r>
          </a:p>
        </p:txBody>
      </p:sp>
    </p:spTree>
    <p:extLst>
      <p:ext uri="{BB962C8B-B14F-4D97-AF65-F5344CB8AC3E}">
        <p14:creationId xmlns:p14="http://schemas.microsoft.com/office/powerpoint/2010/main" val="14259251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Capabilities</a:t>
            </a:r>
          </a:p>
        </p:txBody>
      </p:sp>
      <p:sp>
        <p:nvSpPr>
          <p:cNvPr id="3" name="Content Placeholder 2"/>
          <p:cNvSpPr>
            <a:spLocks noGrp="1"/>
          </p:cNvSpPr>
          <p:nvPr>
            <p:ph idx="1"/>
          </p:nvPr>
        </p:nvSpPr>
        <p:spPr>
          <a:xfrm>
            <a:off x="481264" y="2473693"/>
            <a:ext cx="11232682" cy="3773103"/>
          </a:xfrm>
        </p:spPr>
        <p:txBody>
          <a:bodyPr numCol="1">
            <a:normAutofit/>
          </a:bodyPr>
          <a:lstStyle/>
          <a:p>
            <a:r>
              <a:rPr lang="en-US" dirty="0" smtClean="0">
                <a:latin typeface="Times New Roman" panose="02020603050405020304" pitchFamily="18" charset="0"/>
                <a:cs typeface="Times New Roman" panose="02020603050405020304" pitchFamily="18" charset="0"/>
              </a:rPr>
              <a:t>How to set desired </a:t>
            </a:r>
            <a:r>
              <a:rPr lang="en-US" dirty="0" smtClean="0">
                <a:latin typeface="Times New Roman" panose="02020603050405020304" pitchFamily="18" charset="0"/>
                <a:cs typeface="Times New Roman" panose="02020603050405020304" pitchFamily="18" charset="0"/>
              </a:rPr>
              <a:t>capabilities in Selenium3:</a:t>
            </a:r>
            <a:endParaRPr lang="en-US"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Setting the browser version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400050" lvl="1" indent="0">
              <a:buNone/>
            </a:pPr>
            <a:r>
              <a:rPr lang="en-US" sz="1800" dirty="0" err="1" smtClean="0">
                <a:latin typeface="Times New Roman" panose="02020603050405020304" pitchFamily="18" charset="0"/>
                <a:cs typeface="Times New Roman" panose="02020603050405020304" pitchFamily="18" charset="0"/>
              </a:rPr>
              <a:t>DesiredCapabilities</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caps = new </a:t>
            </a: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err="1">
                <a:latin typeface="Times New Roman" panose="02020603050405020304" pitchFamily="18" charset="0"/>
                <a:cs typeface="Times New Roman" panose="02020603050405020304" pitchFamily="18" charset="0"/>
              </a:rPr>
              <a:t>caps.setCapability</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browserVersion</a:t>
            </a:r>
            <a:r>
              <a:rPr lang="en-US" sz="1800" dirty="0">
                <a:latin typeface="Times New Roman" panose="02020603050405020304" pitchFamily="18" charset="0"/>
                <a:cs typeface="Times New Roman" panose="02020603050405020304" pitchFamily="18" charset="0"/>
              </a:rPr>
              <a:t>", "92.0.4515.107");</a:t>
            </a:r>
          </a:p>
          <a:p>
            <a:pPr marL="400050" lvl="1" indent="0">
              <a:buNone/>
            </a:pPr>
            <a:r>
              <a:rPr lang="en-US" sz="1800" dirty="0" err="1">
                <a:latin typeface="Times New Roman" panose="02020603050405020304" pitchFamily="18" charset="0"/>
                <a:cs typeface="Times New Roman" panose="02020603050405020304" pitchFamily="18" charset="0"/>
              </a:rPr>
              <a:t>WebDriver</a:t>
            </a:r>
            <a:r>
              <a:rPr lang="en-US" sz="1800" dirty="0">
                <a:latin typeface="Times New Roman" panose="02020603050405020304" pitchFamily="18" charset="0"/>
                <a:cs typeface="Times New Roman" panose="02020603050405020304" pitchFamily="18" charset="0"/>
              </a:rPr>
              <a:t> driver = new </a:t>
            </a:r>
            <a:r>
              <a:rPr lang="en-US" sz="1800" dirty="0" err="1">
                <a:latin typeface="Times New Roman" panose="02020603050405020304" pitchFamily="18" charset="0"/>
                <a:cs typeface="Times New Roman" panose="02020603050405020304" pitchFamily="18" charset="0"/>
              </a:rPr>
              <a:t>ChromeDriver</a:t>
            </a:r>
            <a:r>
              <a:rPr lang="en-US" sz="1800" dirty="0">
                <a:latin typeface="Times New Roman" panose="02020603050405020304" pitchFamily="18" charset="0"/>
                <a:cs typeface="Times New Roman" panose="02020603050405020304" pitchFamily="18" charset="0"/>
              </a:rPr>
              <a:t>(caps</a:t>
            </a:r>
            <a:r>
              <a:rPr lang="en-US" sz="1800" dirty="0" smtClean="0">
                <a:latin typeface="Times New Roman" panose="02020603050405020304" pitchFamily="18" charset="0"/>
                <a:cs typeface="Times New Roman" panose="02020603050405020304" pitchFamily="18" charset="0"/>
              </a:rPr>
              <a:t>);</a:t>
            </a:r>
          </a:p>
          <a:p>
            <a:pPr marL="285750"/>
            <a:r>
              <a:rPr lang="en-US" b="1" dirty="0">
                <a:latin typeface="Times New Roman" panose="02020603050405020304" pitchFamily="18" charset="0"/>
                <a:cs typeface="Times New Roman" panose="02020603050405020304" pitchFamily="18" charset="0"/>
              </a:rPr>
              <a:t>Setting the platform</a:t>
            </a:r>
            <a:r>
              <a:rPr lang="en-US" b="1" dirty="0" smtClean="0">
                <a:latin typeface="Times New Roman" panose="02020603050405020304" pitchFamily="18" charset="0"/>
                <a:cs typeface="Times New Roman" panose="02020603050405020304" pitchFamily="18" charset="0"/>
              </a:rPr>
              <a:t>:</a:t>
            </a:r>
          </a:p>
          <a:p>
            <a:pPr marL="400050" lvl="1" indent="0">
              <a:buNone/>
            </a:pP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 caps = new </a:t>
            </a: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err="1">
                <a:latin typeface="Times New Roman" panose="02020603050405020304" pitchFamily="18" charset="0"/>
                <a:cs typeface="Times New Roman" panose="02020603050405020304" pitchFamily="18" charset="0"/>
              </a:rPr>
              <a:t>caps.setCapability</a:t>
            </a:r>
            <a:r>
              <a:rPr lang="en-US" sz="1800" dirty="0">
                <a:latin typeface="Times New Roman" panose="02020603050405020304" pitchFamily="18" charset="0"/>
                <a:cs typeface="Times New Roman" panose="02020603050405020304" pitchFamily="18" charset="0"/>
              </a:rPr>
              <a:t>("platform", "WINDOWS");</a:t>
            </a:r>
          </a:p>
          <a:p>
            <a:pPr marL="400050" lvl="1" indent="0">
              <a:buNone/>
            </a:pPr>
            <a:r>
              <a:rPr lang="en-US" sz="1800" dirty="0" err="1">
                <a:latin typeface="Times New Roman" panose="02020603050405020304" pitchFamily="18" charset="0"/>
                <a:cs typeface="Times New Roman" panose="02020603050405020304" pitchFamily="18" charset="0"/>
              </a:rPr>
              <a:t>WebDriver</a:t>
            </a:r>
            <a:r>
              <a:rPr lang="en-US" sz="1800" dirty="0">
                <a:latin typeface="Times New Roman" panose="02020603050405020304" pitchFamily="18" charset="0"/>
                <a:cs typeface="Times New Roman" panose="02020603050405020304" pitchFamily="18" charset="0"/>
              </a:rPr>
              <a:t> driver = new </a:t>
            </a:r>
            <a:r>
              <a:rPr lang="en-US" sz="1800" dirty="0" err="1">
                <a:latin typeface="Times New Roman" panose="02020603050405020304" pitchFamily="18" charset="0"/>
                <a:cs typeface="Times New Roman" panose="02020603050405020304" pitchFamily="18" charset="0"/>
              </a:rPr>
              <a:t>ChromeDriver</a:t>
            </a:r>
            <a:r>
              <a:rPr lang="en-US" sz="1800" dirty="0">
                <a:latin typeface="Times New Roman" panose="02020603050405020304" pitchFamily="18" charset="0"/>
                <a:cs typeface="Times New Roman" panose="02020603050405020304" pitchFamily="18" charset="0"/>
              </a:rPr>
              <a:t>(caps</a:t>
            </a:r>
            <a:r>
              <a:rPr lang="en-US" sz="18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06265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Desired Capabilities</a:t>
            </a:r>
          </a:p>
        </p:txBody>
      </p:sp>
      <p:sp>
        <p:nvSpPr>
          <p:cNvPr id="3" name="Content Placeholder 2"/>
          <p:cNvSpPr>
            <a:spLocks noGrp="1"/>
          </p:cNvSpPr>
          <p:nvPr>
            <p:ph idx="1"/>
          </p:nvPr>
        </p:nvSpPr>
        <p:spPr>
          <a:xfrm>
            <a:off x="481264" y="2473693"/>
            <a:ext cx="11357810" cy="4206240"/>
          </a:xfrm>
        </p:spPr>
        <p:txBody>
          <a:bodyPr numCol="1">
            <a:normAutofit/>
          </a:bodyPr>
          <a:lstStyle/>
          <a:p>
            <a:pPr marL="685800" lvl="1"/>
            <a:r>
              <a:rPr lang="en-US" sz="1800" dirty="0">
                <a:latin typeface="Times New Roman" panose="02020603050405020304" pitchFamily="18" charset="0"/>
                <a:cs typeface="Times New Roman" panose="02020603050405020304" pitchFamily="18" charset="0"/>
              </a:rPr>
              <a:t>How to set capabilities in Selenium 4:</a:t>
            </a:r>
          </a:p>
          <a:p>
            <a:pPr marL="400050" lvl="1" indent="0">
              <a:buNone/>
            </a:pPr>
            <a:r>
              <a:rPr lang="en-US" dirty="0">
                <a:latin typeface="Times New Roman" panose="02020603050405020304" pitchFamily="18" charset="0"/>
                <a:cs typeface="Times New Roman" panose="02020603050405020304" pitchFamily="18" charset="0"/>
              </a:rPr>
              <a:t>In Selenium 4, </a:t>
            </a:r>
            <a:r>
              <a:rPr lang="en-US" dirty="0" err="1">
                <a:latin typeface="Times New Roman" panose="02020603050405020304" pitchFamily="18" charset="0"/>
                <a:cs typeface="Times New Roman" panose="02020603050405020304" pitchFamily="18" charset="0"/>
              </a:rPr>
              <a:t>DesiredCapabilities</a:t>
            </a:r>
            <a:r>
              <a:rPr lang="en-US" dirty="0">
                <a:latin typeface="Times New Roman" panose="02020603050405020304" pitchFamily="18" charset="0"/>
                <a:cs typeface="Times New Roman" panose="02020603050405020304" pitchFamily="18" charset="0"/>
              </a:rPr>
              <a:t> is replaced with Options. The Options interface provides methods to change the properties of the browser such as cookies, incognito, headless, disable pop-ups, add extensions, </a:t>
            </a:r>
          </a:p>
          <a:p>
            <a:pPr marL="400050" lvl="1" indent="0">
              <a:buNone/>
            </a:pPr>
            <a:r>
              <a:rPr lang="en-US" sz="1800" dirty="0" err="1">
                <a:latin typeface="Times New Roman" panose="02020603050405020304" pitchFamily="18" charset="0"/>
                <a:cs typeface="Times New Roman" panose="02020603050405020304" pitchFamily="18" charset="0"/>
              </a:rPr>
              <a:t>ChromeOptions</a:t>
            </a:r>
            <a:r>
              <a:rPr lang="en-US" sz="1800" dirty="0">
                <a:latin typeface="Times New Roman" panose="02020603050405020304" pitchFamily="18" charset="0"/>
                <a:cs typeface="Times New Roman" panose="02020603050405020304" pitchFamily="18" charset="0"/>
              </a:rPr>
              <a:t> options = new </a:t>
            </a:r>
            <a:r>
              <a:rPr lang="en-US" sz="1800" dirty="0" err="1">
                <a:latin typeface="Times New Roman" panose="02020603050405020304" pitchFamily="18" charset="0"/>
                <a:cs typeface="Times New Roman" panose="02020603050405020304" pitchFamily="18" charset="0"/>
              </a:rPr>
              <a:t>ChromeOptions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options.addArguments</a:t>
            </a:r>
            <a:r>
              <a:rPr lang="en-US" sz="1800" dirty="0">
                <a:latin typeface="Times New Roman" panose="02020603050405020304" pitchFamily="18" charset="0"/>
                <a:cs typeface="Times New Roman" panose="02020603050405020304" pitchFamily="18" charset="0"/>
              </a:rPr>
              <a:t>("--incognito");</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options.setAcceptInsecureCerts</a:t>
            </a:r>
            <a:r>
              <a:rPr lang="en-US" sz="1800" dirty="0">
                <a:latin typeface="Times New Roman" panose="02020603050405020304" pitchFamily="18" charset="0"/>
                <a:cs typeface="Times New Roman" panose="02020603050405020304" pitchFamily="18" charset="0"/>
              </a:rPr>
              <a:t>(true);</a:t>
            </a:r>
          </a:p>
          <a:p>
            <a:pPr marL="400050" lvl="1" indent="0">
              <a:buNone/>
            </a:pP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 capabilities = new </a:t>
            </a:r>
            <a:r>
              <a:rPr lang="en-US" sz="1800" dirty="0" err="1">
                <a:latin typeface="Times New Roman" panose="02020603050405020304" pitchFamily="18" charset="0"/>
                <a:cs typeface="Times New Roman" panose="02020603050405020304" pitchFamily="18" charset="0"/>
              </a:rPr>
              <a:t>DesiredCapabilities</a:t>
            </a:r>
            <a:r>
              <a:rPr lang="en-US" sz="1800" dirty="0">
                <a:latin typeface="Times New Roman" panose="02020603050405020304" pitchFamily="18" charset="0"/>
                <a:cs typeface="Times New Roman" panose="02020603050405020304" pitchFamily="18" charset="0"/>
              </a:rPr>
              <a:t>();</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capabilities.setCapability</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ChromeOptions.CAPABILITY</a:t>
            </a:r>
            <a:r>
              <a:rPr lang="en-US" sz="1800" dirty="0">
                <a:latin typeface="Times New Roman" panose="02020603050405020304" pitchFamily="18" charset="0"/>
                <a:cs typeface="Times New Roman" panose="02020603050405020304" pitchFamily="18" charset="0"/>
              </a:rPr>
              <a:t>, options);</a:t>
            </a:r>
          </a:p>
          <a:p>
            <a:pPr marL="400050" lvl="1"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options.merge</a:t>
            </a:r>
            <a:r>
              <a:rPr lang="en-US" sz="1800" dirty="0">
                <a:latin typeface="Times New Roman" panose="02020603050405020304" pitchFamily="18" charset="0"/>
                <a:cs typeface="Times New Roman" panose="02020603050405020304" pitchFamily="18" charset="0"/>
              </a:rPr>
              <a:t>(capabilities);</a:t>
            </a:r>
          </a:p>
          <a:p>
            <a:pPr marL="400050" lvl="1" indent="0">
              <a:buNone/>
            </a:pPr>
            <a:r>
              <a:rPr lang="en-US" sz="1800" dirty="0" err="1">
                <a:latin typeface="Times New Roman" panose="02020603050405020304" pitchFamily="18" charset="0"/>
                <a:cs typeface="Times New Roman" panose="02020603050405020304" pitchFamily="18" charset="0"/>
              </a:rPr>
              <a:t>WebDriverManager.chromedriver</a:t>
            </a:r>
            <a:r>
              <a:rPr lang="en-US" sz="1800" dirty="0">
                <a:latin typeface="Times New Roman" panose="02020603050405020304" pitchFamily="18" charset="0"/>
                <a:cs typeface="Times New Roman" panose="02020603050405020304" pitchFamily="18" charset="0"/>
              </a:rPr>
              <a:t>().setup(); </a:t>
            </a:r>
            <a:endParaRPr lang="en-US" sz="1800" dirty="0" smtClean="0">
              <a:latin typeface="Times New Roman" panose="02020603050405020304" pitchFamily="18" charset="0"/>
              <a:cs typeface="Times New Roman" panose="02020603050405020304" pitchFamily="18" charset="0"/>
            </a:endParaRPr>
          </a:p>
          <a:p>
            <a:pPr marL="400050" lvl="1" indent="0">
              <a:buNone/>
            </a:pPr>
            <a:r>
              <a:rPr lang="en-US" sz="1800" dirty="0" smtClean="0">
                <a:latin typeface="Times New Roman" panose="02020603050405020304" pitchFamily="18" charset="0"/>
                <a:cs typeface="Times New Roman" panose="02020603050405020304" pitchFamily="18" charset="0"/>
              </a:rPr>
              <a:t>driver </a:t>
            </a:r>
            <a:r>
              <a:rPr lang="en-US" sz="1800" dirty="0">
                <a:latin typeface="Times New Roman" panose="02020603050405020304" pitchFamily="18" charset="0"/>
                <a:cs typeface="Times New Roman" panose="02020603050405020304" pitchFamily="18" charset="0"/>
              </a:rPr>
              <a:t>= new </a:t>
            </a:r>
            <a:r>
              <a:rPr lang="en-US" sz="1800" dirty="0" err="1">
                <a:latin typeface="Times New Roman" panose="02020603050405020304" pitchFamily="18" charset="0"/>
                <a:cs typeface="Times New Roman" panose="02020603050405020304" pitchFamily="18" charset="0"/>
              </a:rPr>
              <a:t>ChromeDriver</a:t>
            </a:r>
            <a:r>
              <a:rPr lang="en-US" sz="1800" dirty="0">
                <a:latin typeface="Times New Roman" panose="02020603050405020304" pitchFamily="18" charset="0"/>
                <a:cs typeface="Times New Roman" panose="02020603050405020304" pitchFamily="18" charset="0"/>
              </a:rPr>
              <a:t>(options);</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453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Handle Cookies in Selenium </a:t>
            </a:r>
            <a:r>
              <a:rPr lang="en-US" dirty="0" err="1"/>
              <a:t>WebDriver</a:t>
            </a:r>
            <a:endParaRPr lang="en-US" dirty="0"/>
          </a:p>
        </p:txBody>
      </p:sp>
      <p:sp>
        <p:nvSpPr>
          <p:cNvPr id="3" name="Content Placeholder 2"/>
          <p:cNvSpPr>
            <a:spLocks noGrp="1"/>
          </p:cNvSpPr>
          <p:nvPr>
            <p:ph idx="1"/>
          </p:nvPr>
        </p:nvSpPr>
        <p:spPr>
          <a:xfrm>
            <a:off x="481264" y="2473693"/>
            <a:ext cx="11300058" cy="4119612"/>
          </a:xfrm>
        </p:spPr>
        <p:txBody>
          <a:bodyPr>
            <a:normAutofit/>
          </a:bodyPr>
          <a:lstStyle/>
          <a:p>
            <a:pPr algn="just"/>
            <a:r>
              <a:rPr lang="en-US" sz="2000" dirty="0">
                <a:latin typeface="Times New Roman" panose="02020603050405020304" pitchFamily="18" charset="0"/>
                <a:cs typeface="Times New Roman" panose="02020603050405020304" pitchFamily="18" charset="0"/>
              </a:rPr>
              <a:t>Handling cookies in Selenium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is an essential task to perform various scenarios such as login, user sessions, and more. The </a:t>
            </a:r>
            <a:r>
              <a:rPr lang="en-US" sz="2000" dirty="0" err="1">
                <a:latin typeface="Times New Roman" panose="02020603050405020304" pitchFamily="18" charset="0"/>
                <a:cs typeface="Times New Roman" panose="02020603050405020304" pitchFamily="18" charset="0"/>
              </a:rPr>
              <a:t>WebDriver</a:t>
            </a:r>
            <a:r>
              <a:rPr lang="en-US" sz="2000" dirty="0">
                <a:latin typeface="Times New Roman" panose="02020603050405020304" pitchFamily="18" charset="0"/>
                <a:cs typeface="Times New Roman" panose="02020603050405020304" pitchFamily="18" charset="0"/>
              </a:rPr>
              <a:t> interface provides several methods to manage cookies</a:t>
            </a:r>
            <a:r>
              <a:rPr lang="en-US" sz="2000"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Get All Cookies: The </a:t>
            </a:r>
            <a:r>
              <a:rPr lang="en-US" sz="2000" b="1" dirty="0" err="1">
                <a:latin typeface="Times New Roman" panose="02020603050405020304" pitchFamily="18" charset="0"/>
                <a:cs typeface="Times New Roman" panose="02020603050405020304" pitchFamily="18" charset="0"/>
              </a:rPr>
              <a:t>getCookies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retrieve all the cookies available for the current </a:t>
            </a:r>
            <a:r>
              <a:rPr lang="en-US" sz="2000" dirty="0" smtClean="0">
                <a:latin typeface="Times New Roman" panose="02020603050405020304" pitchFamily="18" charset="0"/>
                <a:cs typeface="Times New Roman" panose="02020603050405020304" pitchFamily="18" charset="0"/>
              </a:rPr>
              <a:t>domain.  </a:t>
            </a:r>
            <a:r>
              <a:rPr lang="en-US" sz="2000" b="1" dirty="0" smtClean="0">
                <a:latin typeface="Times New Roman" panose="02020603050405020304" pitchFamily="18" charset="0"/>
                <a:cs typeface="Times New Roman" panose="02020603050405020304" pitchFamily="18" charset="0"/>
              </a:rPr>
              <a:t>Set&lt;Cookie</a:t>
            </a:r>
            <a:r>
              <a:rPr lang="en-US" sz="2000" b="1" dirty="0">
                <a:latin typeface="Times New Roman" panose="02020603050405020304" pitchFamily="18" charset="0"/>
                <a:cs typeface="Times New Roman" panose="02020603050405020304" pitchFamily="18" charset="0"/>
              </a:rPr>
              <a:t>&gt; cookies = </a:t>
            </a:r>
            <a:r>
              <a:rPr lang="en-US" sz="2000" b="1" dirty="0" err="1">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getCookies</a:t>
            </a:r>
            <a:r>
              <a:rPr lang="en-US" sz="2000" b="1" dirty="0" smtClean="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Get a Specific Cookie: </a:t>
            </a: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getCookieNamed</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retrieve a specific cookie using its name. </a:t>
            </a:r>
            <a:r>
              <a:rPr lang="en-US" sz="2000" b="1" dirty="0">
                <a:latin typeface="Times New Roman" panose="02020603050405020304" pitchFamily="18" charset="0"/>
                <a:cs typeface="Times New Roman" panose="02020603050405020304" pitchFamily="18" charset="0"/>
              </a:rPr>
              <a:t>Cookie </a:t>
            </a:r>
            <a:r>
              <a:rPr lang="en-US" sz="2000" b="1" dirty="0" err="1">
                <a:latin typeface="Times New Roman" panose="02020603050405020304" pitchFamily="18" charset="0"/>
                <a:cs typeface="Times New Roman" panose="02020603050405020304" pitchFamily="18" charset="0"/>
              </a:rPr>
              <a:t>cookie</a:t>
            </a:r>
            <a:r>
              <a:rPr lang="en-US" sz="2000" b="1" dirty="0">
                <a:latin typeface="Times New Roman" panose="02020603050405020304" pitchFamily="18" charset="0"/>
                <a:cs typeface="Times New Roman" panose="02020603050405020304" pitchFamily="18" charset="0"/>
              </a:rPr>
              <a:t> = </a:t>
            </a:r>
            <a:r>
              <a:rPr lang="en-US" sz="2000" b="1" dirty="0" err="1">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getCookieNamed</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cookie_name</a:t>
            </a:r>
            <a:r>
              <a:rPr lang="en-US" sz="2000" b="1"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Add a Cookie: </a:t>
            </a: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addCookie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add a new cookie to the browser's cookie store. </a:t>
            </a:r>
            <a:r>
              <a:rPr lang="en-US" sz="2000" b="1" dirty="0">
                <a:latin typeface="Times New Roman" panose="02020603050405020304" pitchFamily="18" charset="0"/>
                <a:cs typeface="Times New Roman" panose="02020603050405020304" pitchFamily="18" charset="0"/>
              </a:rPr>
              <a:t>Cookie </a:t>
            </a:r>
            <a:r>
              <a:rPr lang="en-US" sz="2000" b="1" dirty="0" err="1">
                <a:latin typeface="Times New Roman" panose="02020603050405020304" pitchFamily="18" charset="0"/>
                <a:cs typeface="Times New Roman" panose="02020603050405020304" pitchFamily="18" charset="0"/>
              </a:rPr>
              <a:t>cookie</a:t>
            </a:r>
            <a:r>
              <a:rPr lang="en-US" sz="2000" b="1" dirty="0">
                <a:latin typeface="Times New Roman" panose="02020603050405020304" pitchFamily="18" charset="0"/>
                <a:cs typeface="Times New Roman" panose="02020603050405020304" pitchFamily="18" charset="0"/>
              </a:rPr>
              <a:t> = new Cookie("name", "value</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addCookie</a:t>
            </a:r>
            <a:r>
              <a:rPr lang="en-US" sz="2000" b="1" dirty="0">
                <a:latin typeface="Times New Roman" panose="02020603050405020304" pitchFamily="18" charset="0"/>
                <a:cs typeface="Times New Roman" panose="02020603050405020304" pitchFamily="18" charset="0"/>
              </a:rPr>
              <a:t>(cookie);</a:t>
            </a:r>
          </a:p>
          <a:p>
            <a:pPr algn="just"/>
            <a:r>
              <a:rPr lang="en-US" sz="2000" dirty="0">
                <a:latin typeface="Times New Roman" panose="02020603050405020304" pitchFamily="18" charset="0"/>
                <a:cs typeface="Times New Roman" panose="02020603050405020304" pitchFamily="18" charset="0"/>
              </a:rPr>
              <a:t>Delete All Cookies: </a:t>
            </a:r>
            <a:r>
              <a:rPr lang="en-US" sz="2000" b="1" dirty="0">
                <a:latin typeface="Times New Roman" panose="02020603050405020304" pitchFamily="18" charset="0"/>
                <a:cs typeface="Times New Roman" panose="02020603050405020304" pitchFamily="18" charset="0"/>
              </a:rPr>
              <a:t>The </a:t>
            </a:r>
            <a:r>
              <a:rPr lang="en-US" sz="2000" b="1" dirty="0" err="1">
                <a:latin typeface="Times New Roman" panose="02020603050405020304" pitchFamily="18" charset="0"/>
                <a:cs typeface="Times New Roman" panose="02020603050405020304" pitchFamily="18" charset="0"/>
              </a:rPr>
              <a:t>deleteAllCookies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method is used to delete all the cookies available for the current domain</a:t>
            </a:r>
            <a:r>
              <a:rPr lang="en-US" sz="2000" dirty="0" smtClean="0">
                <a:latin typeface="Times New Roman" panose="02020603050405020304" pitchFamily="18" charset="0"/>
                <a:cs typeface="Times New Roman" panose="02020603050405020304" pitchFamily="18" charset="0"/>
              </a:rPr>
              <a:t>.</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driver.manage</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deleteAllCookies</a:t>
            </a:r>
            <a:r>
              <a:rPr lang="en-US" sz="2000" b="1"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945423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for thi</a:t>
            </a:r>
            <a:r>
              <a:rPr lang="en-US" dirty="0" smtClean="0"/>
              <a:t>s Session</a:t>
            </a:r>
            <a:endParaRPr lang="en-US" dirty="0"/>
          </a:p>
        </p:txBody>
      </p:sp>
      <p:sp>
        <p:nvSpPr>
          <p:cNvPr id="3" name="Content Placeholder 2"/>
          <p:cNvSpPr>
            <a:spLocks noGrp="1"/>
          </p:cNvSpPr>
          <p:nvPr>
            <p:ph idx="1"/>
          </p:nvPr>
        </p:nvSpPr>
        <p:spPr>
          <a:xfrm>
            <a:off x="481264" y="2473693"/>
            <a:ext cx="11300058" cy="4119612"/>
          </a:xfrm>
        </p:spPr>
        <p:txBody>
          <a:bodyPr>
            <a:noAutofit/>
          </a:bodyPr>
          <a:lstStyle/>
          <a:p>
            <a:pPr algn="just"/>
            <a:r>
              <a:rPr lang="en-US" sz="1600" dirty="0">
                <a:latin typeface="Times New Roman" panose="02020603050405020304" pitchFamily="18" charset="0"/>
                <a:cs typeface="Times New Roman" panose="02020603050405020304" pitchFamily="18" charset="0"/>
              </a:rPr>
              <a:t>Locators and </a:t>
            </a:r>
            <a:r>
              <a:rPr lang="en-US" sz="1600" dirty="0" err="1">
                <a:latin typeface="Times New Roman" panose="02020603050405020304" pitchFamily="18" charset="0"/>
                <a:cs typeface="Times New Roman" panose="02020603050405020304" pitchFamily="18" charset="0"/>
              </a:rPr>
              <a:t>WebDriver</a:t>
            </a:r>
            <a:r>
              <a:rPr lang="en-US" sz="1600" dirty="0">
                <a:latin typeface="Times New Roman" panose="02020603050405020304" pitchFamily="18" charset="0"/>
                <a:cs typeface="Times New Roman" panose="02020603050405020304" pitchFamily="18" charset="0"/>
              </a:rPr>
              <a:t> commands are essential for automation testing using Selenium.</a:t>
            </a:r>
          </a:p>
          <a:p>
            <a:pPr algn="just"/>
            <a:r>
              <a:rPr lang="en-US" sz="1600" dirty="0" err="1">
                <a:latin typeface="Times New Roman" panose="02020603050405020304" pitchFamily="18" charset="0"/>
                <a:cs typeface="Times New Roman" panose="02020603050405020304" pitchFamily="18" charset="0"/>
              </a:rPr>
              <a:t>XPath</a:t>
            </a:r>
            <a:r>
              <a:rPr lang="en-US" sz="1600" dirty="0">
                <a:latin typeface="Times New Roman" panose="02020603050405020304" pitchFamily="18" charset="0"/>
                <a:cs typeface="Times New Roman" panose="02020603050405020304" pitchFamily="18" charset="0"/>
              </a:rPr>
              <a:t> is a syntax or language used to navigate through the HTML structure of a page to find web elements using XML path expressions.</a:t>
            </a:r>
          </a:p>
          <a:p>
            <a:pPr algn="just"/>
            <a:r>
              <a:rPr lang="en-US" sz="1600" dirty="0">
                <a:latin typeface="Times New Roman" panose="02020603050405020304" pitchFamily="18" charset="0"/>
                <a:cs typeface="Times New Roman" panose="02020603050405020304" pitchFamily="18" charset="0"/>
              </a:rPr>
              <a:t>There are two types of </a:t>
            </a:r>
            <a:r>
              <a:rPr lang="en-US" sz="1600" dirty="0" err="1">
                <a:latin typeface="Times New Roman" panose="02020603050405020304" pitchFamily="18" charset="0"/>
                <a:cs typeface="Times New Roman" panose="02020603050405020304" pitchFamily="18" charset="0"/>
              </a:rPr>
              <a:t>XPath</a:t>
            </a:r>
            <a:r>
              <a:rPr lang="en-US" sz="1600" dirty="0">
                <a:latin typeface="Times New Roman" panose="02020603050405020304" pitchFamily="18" charset="0"/>
                <a:cs typeface="Times New Roman" panose="02020603050405020304" pitchFamily="18" charset="0"/>
              </a:rPr>
              <a:t>: absolute and relative. Relative </a:t>
            </a:r>
            <a:r>
              <a:rPr lang="en-US" sz="1600" dirty="0" err="1">
                <a:latin typeface="Times New Roman" panose="02020603050405020304" pitchFamily="18" charset="0"/>
                <a:cs typeface="Times New Roman" panose="02020603050405020304" pitchFamily="18" charset="0"/>
              </a:rPr>
              <a:t>XPath</a:t>
            </a:r>
            <a:r>
              <a:rPr lang="en-US" sz="1600" dirty="0">
                <a:latin typeface="Times New Roman" panose="02020603050405020304" pitchFamily="18" charset="0"/>
                <a:cs typeface="Times New Roman" panose="02020603050405020304" pitchFamily="18" charset="0"/>
              </a:rPr>
              <a:t> is preferred because it starts from the middle of the HTML DOM structure and can search elements anywhere on the webpage.</a:t>
            </a:r>
          </a:p>
          <a:p>
            <a:pPr algn="just"/>
            <a:r>
              <a:rPr lang="en-US" sz="1600" dirty="0">
                <a:latin typeface="Times New Roman" panose="02020603050405020304" pitchFamily="18" charset="0"/>
                <a:cs typeface="Times New Roman" panose="02020603050405020304" pitchFamily="18" charset="0"/>
              </a:rPr>
              <a:t>Synchronization is important to ensure that the script waits for the webpage to load completely before interacting with the web elements. This helps to avoid errors and increase the stability of the test scripts.</a:t>
            </a:r>
          </a:p>
          <a:p>
            <a:pPr algn="just"/>
            <a:r>
              <a:rPr lang="en-US" sz="1600" dirty="0">
                <a:latin typeface="Times New Roman" panose="02020603050405020304" pitchFamily="18" charset="0"/>
                <a:cs typeface="Times New Roman" panose="02020603050405020304" pitchFamily="18" charset="0"/>
              </a:rPr>
              <a:t>Explicit wait and implicit wait are two types of waits used for synchronization in Selenium. Explicit wait waits for a particular condition to occur before interacting with a web element, whereas implicit wait waits for a certain amount of time before interacting with the web element.</a:t>
            </a:r>
          </a:p>
          <a:p>
            <a:pPr algn="just"/>
            <a:r>
              <a:rPr lang="en-US" sz="1600" dirty="0">
                <a:latin typeface="Times New Roman" panose="02020603050405020304" pitchFamily="18" charset="0"/>
                <a:cs typeface="Times New Roman" panose="02020603050405020304" pitchFamily="18" charset="0"/>
              </a:rPr>
              <a:t>Chrome options and desired capabilities are used to customize the behavior of the Chrome browser when running test scripts.</a:t>
            </a:r>
          </a:p>
          <a:p>
            <a:pPr algn="just"/>
            <a:r>
              <a:rPr lang="en-US" sz="1600" dirty="0">
                <a:latin typeface="Times New Roman" panose="02020603050405020304" pitchFamily="18" charset="0"/>
                <a:cs typeface="Times New Roman" panose="02020603050405020304" pitchFamily="18" charset="0"/>
              </a:rPr>
              <a:t>Deleting cookies is important when testing web applications to ensure that the test scripts run correctly and do not have any previous session data interfering with the test results.</a:t>
            </a:r>
          </a:p>
        </p:txBody>
      </p:sp>
    </p:spTree>
    <p:extLst>
      <p:ext uri="{BB962C8B-B14F-4D97-AF65-F5344CB8AC3E}">
        <p14:creationId xmlns:p14="http://schemas.microsoft.com/office/powerpoint/2010/main" val="35809933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err="1"/>
              <a:t>XPath</a:t>
            </a:r>
            <a:endParaRPr lang="en-US" dirty="0"/>
          </a:p>
        </p:txBody>
      </p:sp>
      <p:sp>
        <p:nvSpPr>
          <p:cNvPr id="3" name="Content Placeholder 2"/>
          <p:cNvSpPr>
            <a:spLocks noGrp="1"/>
          </p:cNvSpPr>
          <p:nvPr>
            <p:ph idx="1"/>
          </p:nvPr>
        </p:nvSpPr>
        <p:spPr>
          <a:xfrm>
            <a:off x="519764" y="2281187"/>
            <a:ext cx="11251933" cy="429286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In Selenium,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can be used to locate elements using a variety of strategies, such as:</a:t>
            </a:r>
          </a:p>
          <a:p>
            <a:r>
              <a:rPr lang="en-US" sz="2000" dirty="0">
                <a:latin typeface="Times New Roman" panose="02020603050405020304" pitchFamily="18" charset="0"/>
                <a:cs typeface="Times New Roman" panose="02020603050405020304" pitchFamily="18" charset="0"/>
              </a:rPr>
              <a:t>Absolute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This specifies the complete path of the element from the root element of the page. It starts with a single forward slash (/) and traverses through all the elements to reach the target element. Absolute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is not recommended as any changes in the DOM structure may render the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invalid</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Examples for Absolute </a:t>
            </a:r>
            <a:r>
              <a:rPr lang="en-US" sz="2000" dirty="0" err="1" smtClean="0">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html/body/main/div/div/div[2]/div[4]/div/form/table/</a:t>
            </a:r>
            <a:r>
              <a:rPr lang="en-US" sz="2400" dirty="0" err="1">
                <a:latin typeface="Times New Roman" panose="02020603050405020304" pitchFamily="18" charset="0"/>
                <a:cs typeface="Times New Roman" panose="02020603050405020304" pitchFamily="18" charset="0"/>
              </a:rPr>
              <a:t>tbody</a:t>
            </a:r>
            <a:r>
              <a:rPr lang="en-US" sz="2400" b="1" dirty="0">
                <a:solidFill>
                  <a:schemeClr val="accent6">
                    <a:lumMod val="50000"/>
                  </a:schemeClr>
                </a:solidFill>
                <a:latin typeface="Times New Roman" panose="02020603050405020304" pitchFamily="18" charset="0"/>
                <a:cs typeface="Times New Roman" panose="02020603050405020304" pitchFamily="18" charset="0"/>
              </a:rPr>
              <a:t>/</a:t>
            </a:r>
            <a:r>
              <a:rPr lang="en-US" sz="2400" b="1" dirty="0" err="1">
                <a:solidFill>
                  <a:schemeClr val="accent6">
                    <a:lumMod val="50000"/>
                  </a:schemeClr>
                </a:solidFill>
                <a:latin typeface="Times New Roman" panose="02020603050405020304" pitchFamily="18" charset="0"/>
                <a:cs typeface="Times New Roman" panose="02020603050405020304" pitchFamily="18" charset="0"/>
              </a:rPr>
              <a:t>tr</a:t>
            </a:r>
            <a:r>
              <a:rPr lang="en-US" sz="2400" b="1" dirty="0">
                <a:solidFill>
                  <a:schemeClr val="accent6">
                    <a:lumMod val="50000"/>
                  </a:schemeClr>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/td[2]/</a:t>
            </a:r>
            <a:r>
              <a:rPr lang="en-US" sz="2400" dirty="0" smtClean="0">
                <a:latin typeface="Times New Roman" panose="02020603050405020304" pitchFamily="18" charset="0"/>
                <a:cs typeface="Times New Roman" panose="02020603050405020304" pitchFamily="18" charset="0"/>
              </a:rPr>
              <a:t>input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/html/body/main/div/div/div[2]/div[4]/div/form/table/</a:t>
            </a:r>
            <a:r>
              <a:rPr lang="en-US" sz="2400" dirty="0" err="1">
                <a:latin typeface="Times New Roman" panose="02020603050405020304" pitchFamily="18" charset="0"/>
                <a:cs typeface="Times New Roman" panose="02020603050405020304" pitchFamily="18" charset="0"/>
              </a:rPr>
              <a:t>tbody</a:t>
            </a:r>
            <a:r>
              <a:rPr lang="en-US" sz="2400" b="1" dirty="0">
                <a:solidFill>
                  <a:schemeClr val="tx2"/>
                </a:solidFill>
                <a:latin typeface="Times New Roman" panose="02020603050405020304" pitchFamily="18" charset="0"/>
                <a:cs typeface="Times New Roman" panose="02020603050405020304" pitchFamily="18" charset="0"/>
              </a:rPr>
              <a:t>/</a:t>
            </a:r>
            <a:r>
              <a:rPr lang="en-US" sz="2400" b="1" dirty="0" err="1">
                <a:solidFill>
                  <a:schemeClr val="tx2"/>
                </a:solidFill>
                <a:latin typeface="Times New Roman" panose="02020603050405020304" pitchFamily="18" charset="0"/>
                <a:cs typeface="Times New Roman" panose="02020603050405020304" pitchFamily="18" charset="0"/>
              </a:rPr>
              <a:t>tr</a:t>
            </a:r>
            <a:r>
              <a:rPr lang="en-US" sz="2400" b="1" dirty="0">
                <a:solidFill>
                  <a:schemeClr val="tx2"/>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/td[2]/input</a:t>
            </a:r>
          </a:p>
        </p:txBody>
      </p:sp>
    </p:spTree>
    <p:extLst>
      <p:ext uri="{BB962C8B-B14F-4D97-AF65-F5344CB8AC3E}">
        <p14:creationId xmlns:p14="http://schemas.microsoft.com/office/powerpoint/2010/main" val="32019790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err="1"/>
              <a:t>XPath</a:t>
            </a:r>
            <a:endParaRPr lang="en-US" dirty="0"/>
          </a:p>
        </p:txBody>
      </p:sp>
      <p:pic>
        <p:nvPicPr>
          <p:cNvPr id="4" name="Content Placeholder 3"/>
          <p:cNvPicPr>
            <a:picLocks noGrp="1" noChangeAspect="1"/>
          </p:cNvPicPr>
          <p:nvPr>
            <p:ph idx="1"/>
          </p:nvPr>
        </p:nvPicPr>
        <p:blipFill>
          <a:blip r:embed="rId2"/>
          <a:stretch>
            <a:fillRect/>
          </a:stretch>
        </p:blipFill>
        <p:spPr>
          <a:xfrm>
            <a:off x="505220" y="2280937"/>
            <a:ext cx="8422569" cy="4235450"/>
          </a:xfrm>
          <a:prstGeom prst="rect">
            <a:avLst/>
          </a:prstGeom>
        </p:spPr>
      </p:pic>
      <p:sp>
        <p:nvSpPr>
          <p:cNvPr id="5" name="TextBox 4"/>
          <p:cNvSpPr txBox="1"/>
          <p:nvPr/>
        </p:nvSpPr>
        <p:spPr>
          <a:xfrm>
            <a:off x="9038838" y="2926081"/>
            <a:ext cx="2906114" cy="184665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/html/body/main/div/div/div[2]/div[4]/div/form/table/</a:t>
            </a:r>
            <a:r>
              <a:rPr lang="en-US" sz="2400" dirty="0" err="1" smtClean="0">
                <a:latin typeface="Times New Roman" panose="02020603050405020304" pitchFamily="18" charset="0"/>
                <a:cs typeface="Times New Roman" panose="02020603050405020304" pitchFamily="18" charset="0"/>
              </a:rPr>
              <a:t>tbody</a:t>
            </a:r>
            <a:r>
              <a:rPr lang="en-US" sz="2400" b="1" dirty="0" smtClean="0">
                <a:solidFill>
                  <a:schemeClr val="accent6">
                    <a:lumMod val="50000"/>
                  </a:schemeClr>
                </a:solidFill>
                <a:latin typeface="Times New Roman" panose="02020603050405020304" pitchFamily="18" charset="0"/>
                <a:cs typeface="Times New Roman" panose="02020603050405020304" pitchFamily="18" charset="0"/>
              </a:rPr>
              <a:t>/</a:t>
            </a:r>
            <a:r>
              <a:rPr lang="en-US" sz="2400" b="1" dirty="0" err="1" smtClean="0">
                <a:solidFill>
                  <a:schemeClr val="accent6">
                    <a:lumMod val="50000"/>
                  </a:schemeClr>
                </a:solidFill>
                <a:latin typeface="Times New Roman" panose="02020603050405020304" pitchFamily="18" charset="0"/>
                <a:cs typeface="Times New Roman" panose="02020603050405020304" pitchFamily="18" charset="0"/>
              </a:rPr>
              <a:t>tr</a:t>
            </a:r>
            <a:r>
              <a:rPr lang="en-US" sz="2400" b="1" dirty="0" smtClean="0">
                <a:solidFill>
                  <a:schemeClr val="accent6">
                    <a:lumMod val="50000"/>
                  </a:schemeClr>
                </a:solidFill>
                <a:latin typeface="Times New Roman" panose="02020603050405020304" pitchFamily="18" charset="0"/>
                <a:cs typeface="Times New Roman" panose="02020603050405020304" pitchFamily="18" charset="0"/>
              </a:rPr>
              <a:t>[1]</a:t>
            </a:r>
            <a:r>
              <a:rPr lang="en-US" sz="2400" dirty="0" smtClean="0">
                <a:latin typeface="Times New Roman" panose="02020603050405020304" pitchFamily="18" charset="0"/>
                <a:cs typeface="Times New Roman" panose="02020603050405020304" pitchFamily="18" charset="0"/>
              </a:rPr>
              <a:t>/td[2]/input</a:t>
            </a:r>
          </a:p>
          <a:p>
            <a:endParaRPr lang="en-US" dirty="0"/>
          </a:p>
        </p:txBody>
      </p:sp>
    </p:spTree>
    <p:extLst>
      <p:ext uri="{BB962C8B-B14F-4D97-AF65-F5344CB8AC3E}">
        <p14:creationId xmlns:p14="http://schemas.microsoft.com/office/powerpoint/2010/main" val="3658491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a:t>
            </a:r>
            <a:r>
              <a:rPr lang="en-US" dirty="0" err="1"/>
              <a:t>XPath</a:t>
            </a:r>
            <a:endParaRPr lang="en-US" dirty="0"/>
          </a:p>
        </p:txBody>
      </p:sp>
      <p:pic>
        <p:nvPicPr>
          <p:cNvPr id="6" name="Content Placeholder 5"/>
          <p:cNvPicPr>
            <a:picLocks noGrp="1" noChangeAspect="1"/>
          </p:cNvPicPr>
          <p:nvPr>
            <p:ph idx="1"/>
          </p:nvPr>
        </p:nvPicPr>
        <p:blipFill>
          <a:blip r:embed="rId2"/>
          <a:stretch>
            <a:fillRect/>
          </a:stretch>
        </p:blipFill>
        <p:spPr>
          <a:xfrm>
            <a:off x="635425" y="2378075"/>
            <a:ext cx="7979379" cy="4041775"/>
          </a:xfrm>
          <a:prstGeom prst="rect">
            <a:avLst/>
          </a:prstGeom>
        </p:spPr>
      </p:pic>
      <p:sp>
        <p:nvSpPr>
          <p:cNvPr id="7" name="TextBox 6"/>
          <p:cNvSpPr txBox="1"/>
          <p:nvPr/>
        </p:nvSpPr>
        <p:spPr>
          <a:xfrm>
            <a:off x="8763978" y="2675823"/>
            <a:ext cx="3152098" cy="1846659"/>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/html/body/main/div/div/div[2]/div[4]/div/form/table/</a:t>
            </a:r>
            <a:r>
              <a:rPr lang="en-US" sz="2400" dirty="0" err="1" smtClean="0">
                <a:latin typeface="Times New Roman" panose="02020603050405020304" pitchFamily="18" charset="0"/>
                <a:cs typeface="Times New Roman" panose="02020603050405020304" pitchFamily="18" charset="0"/>
              </a:rPr>
              <a:t>tbody</a:t>
            </a:r>
            <a:r>
              <a:rPr lang="en-US" sz="2400" b="1" dirty="0" smtClean="0">
                <a:solidFill>
                  <a:schemeClr val="tx2"/>
                </a:solidFill>
                <a:latin typeface="Times New Roman" panose="02020603050405020304" pitchFamily="18" charset="0"/>
                <a:cs typeface="Times New Roman" panose="02020603050405020304" pitchFamily="18" charset="0"/>
              </a:rPr>
              <a:t>/</a:t>
            </a:r>
            <a:r>
              <a:rPr lang="en-US" sz="2400" b="1" dirty="0" err="1" smtClean="0">
                <a:solidFill>
                  <a:schemeClr val="tx2"/>
                </a:solidFill>
                <a:latin typeface="Times New Roman" panose="02020603050405020304" pitchFamily="18" charset="0"/>
                <a:cs typeface="Times New Roman" panose="02020603050405020304" pitchFamily="18" charset="0"/>
              </a:rPr>
              <a:t>tr</a:t>
            </a:r>
            <a:r>
              <a:rPr lang="en-US" sz="2400" b="1" dirty="0" smtClean="0">
                <a:solidFill>
                  <a:schemeClr val="tx2"/>
                </a:solidFill>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/td[2]/input</a:t>
            </a:r>
          </a:p>
          <a:p>
            <a:endParaRPr lang="en-US" dirty="0"/>
          </a:p>
        </p:txBody>
      </p:sp>
    </p:spTree>
    <p:extLst>
      <p:ext uri="{BB962C8B-B14F-4D97-AF65-F5344CB8AC3E}">
        <p14:creationId xmlns:p14="http://schemas.microsoft.com/office/powerpoint/2010/main" val="3081415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t>
            </a:r>
            <a:r>
              <a:rPr lang="en-US" dirty="0" err="1"/>
              <a:t>XPath</a:t>
            </a:r>
            <a:r>
              <a:rPr lang="en-US" dirty="0"/>
              <a:t>:</a:t>
            </a:r>
          </a:p>
        </p:txBody>
      </p:sp>
      <p:sp>
        <p:nvSpPr>
          <p:cNvPr id="3" name="Content Placeholder 2"/>
          <p:cNvSpPr>
            <a:spLocks noGrp="1"/>
          </p:cNvSpPr>
          <p:nvPr>
            <p:ph idx="1"/>
          </p:nvPr>
        </p:nvSpPr>
        <p:spPr>
          <a:xfrm>
            <a:off x="519764" y="2473693"/>
            <a:ext cx="11232682" cy="3955983"/>
          </a:xfrm>
        </p:spPr>
        <p:txBody>
          <a:bodyPr/>
          <a:lstStyle/>
          <a:p>
            <a:pPr algn="just"/>
            <a:r>
              <a:rPr lang="en-US" sz="2400" dirty="0">
                <a:latin typeface="Times New Roman" panose="02020603050405020304" pitchFamily="18" charset="0"/>
                <a:cs typeface="Times New Roman" panose="02020603050405020304" pitchFamily="18" charset="0"/>
              </a:rPr>
              <a:t>Relative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Relative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is a type of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that begins searching for elements from the middle of the HTML DOM structure. It starts with a double forward slash (//) and can locate elements anywhere on the webpage, which means that it does not require a long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and allows testers to start searching from the middle of the DOM structure. Relative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is always preferred over absolute </a:t>
            </a:r>
            <a:r>
              <a:rPr lang="en-US" sz="2400" dirty="0" err="1">
                <a:latin typeface="Times New Roman" panose="02020603050405020304" pitchFamily="18" charset="0"/>
                <a:cs typeface="Times New Roman" panose="02020603050405020304" pitchFamily="18" charset="0"/>
              </a:rPr>
              <a:t>XPath</a:t>
            </a:r>
            <a:r>
              <a:rPr lang="en-US" sz="2400" dirty="0">
                <a:latin typeface="Times New Roman" panose="02020603050405020304" pitchFamily="18" charset="0"/>
                <a:cs typeface="Times New Roman" panose="02020603050405020304" pitchFamily="18" charset="0"/>
              </a:rPr>
              <a:t> since it does not use a complete path from the root element, making it more flexible and adaptable to changes in the DOM structure</a:t>
            </a:r>
            <a:r>
              <a:rPr lang="en-US" sz="2400" dirty="0" smtClean="0">
                <a:latin typeface="Times New Roman" panose="02020603050405020304" pitchFamily="18" charset="0"/>
                <a:cs typeface="Times New Roman" panose="02020603050405020304" pitchFamily="18" charset="0"/>
              </a:rPr>
              <a:t>.</a:t>
            </a:r>
          </a:p>
          <a:p>
            <a:r>
              <a:rPr lang="en-US" sz="2400" b="1" dirty="0" smtClean="0">
                <a:latin typeface="Times New Roman" panose="02020603050405020304" pitchFamily="18" charset="0"/>
                <a:cs typeface="Times New Roman" panose="02020603050405020304" pitchFamily="18" charset="0"/>
              </a:rPr>
              <a:t>Syntax for writing Relative </a:t>
            </a:r>
            <a:r>
              <a:rPr lang="en-US" sz="2400" b="1" dirty="0" err="1" smtClean="0">
                <a:latin typeface="Times New Roman" panose="02020603050405020304" pitchFamily="18" charset="0"/>
                <a:cs typeface="Times New Roman" panose="02020603050405020304" pitchFamily="18" charset="0"/>
              </a:rPr>
              <a:t>Xpath</a:t>
            </a:r>
            <a:r>
              <a:rPr lang="en-US" sz="2400" b="1" dirty="0" smtClean="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tagname</a:t>
            </a:r>
            <a:r>
              <a:rPr lang="en-US" sz="2400" b="1" dirty="0">
                <a:latin typeface="Times New Roman" panose="02020603050405020304" pitchFamily="18" charset="0"/>
                <a:cs typeface="Times New Roman" panose="02020603050405020304" pitchFamily="18" charset="0"/>
              </a:rPr>
              <a:t>[@attribute='value']</a:t>
            </a:r>
          </a:p>
          <a:p>
            <a:endParaRPr lang="en-US" dirty="0"/>
          </a:p>
        </p:txBody>
      </p:sp>
    </p:spTree>
    <p:extLst>
      <p:ext uri="{BB962C8B-B14F-4D97-AF65-F5344CB8AC3E}">
        <p14:creationId xmlns:p14="http://schemas.microsoft.com/office/powerpoint/2010/main" val="21487256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Write Relative </a:t>
            </a:r>
            <a:r>
              <a:rPr lang="en-US" dirty="0" err="1" smtClean="0"/>
              <a:t>Xpath</a:t>
            </a:r>
            <a:endParaRPr lang="en-US" dirty="0"/>
          </a:p>
        </p:txBody>
      </p:sp>
      <p:sp>
        <p:nvSpPr>
          <p:cNvPr id="5" name="TextBox 4"/>
          <p:cNvSpPr txBox="1"/>
          <p:nvPr/>
        </p:nvSpPr>
        <p:spPr>
          <a:xfrm>
            <a:off x="8614609" y="2467641"/>
            <a:ext cx="3436220" cy="369332"/>
          </a:xfrm>
          <a:prstGeom prst="rect">
            <a:avLst/>
          </a:prstGeom>
          <a:noFill/>
        </p:spPr>
        <p:txBody>
          <a:bodyPr wrap="square" rtlCol="0">
            <a:spAutoFit/>
          </a:bodyPr>
          <a:lstStyle/>
          <a:p>
            <a:r>
              <a:rPr lang="en-US" dirty="0" smtClean="0"/>
              <a:t>///input[@name='username']</a:t>
            </a:r>
            <a:endParaRPr lang="en-US" dirty="0"/>
          </a:p>
        </p:txBody>
      </p:sp>
      <p:sp>
        <p:nvSpPr>
          <p:cNvPr id="7" name="TextBox 6"/>
          <p:cNvSpPr txBox="1"/>
          <p:nvPr/>
        </p:nvSpPr>
        <p:spPr>
          <a:xfrm>
            <a:off x="8614609" y="2836973"/>
            <a:ext cx="3349593" cy="369332"/>
          </a:xfrm>
          <a:prstGeom prst="rect">
            <a:avLst/>
          </a:prstGeom>
          <a:noFill/>
        </p:spPr>
        <p:txBody>
          <a:bodyPr wrap="square" rtlCol="0">
            <a:spAutoFit/>
          </a:bodyPr>
          <a:lstStyle/>
          <a:p>
            <a:r>
              <a:rPr lang="en-US" dirty="0" smtClean="0"/>
              <a:t>//input[@type='text']</a:t>
            </a:r>
            <a:endParaRPr lang="en-US" dirty="0"/>
          </a:p>
        </p:txBody>
      </p:sp>
      <p:pic>
        <p:nvPicPr>
          <p:cNvPr id="9" name="Content Placeholder 8"/>
          <p:cNvPicPr>
            <a:picLocks noGrp="1" noChangeAspect="1"/>
          </p:cNvPicPr>
          <p:nvPr>
            <p:ph idx="1"/>
          </p:nvPr>
        </p:nvPicPr>
        <p:blipFill>
          <a:blip r:embed="rId2"/>
          <a:stretch>
            <a:fillRect/>
          </a:stretch>
        </p:blipFill>
        <p:spPr>
          <a:xfrm>
            <a:off x="484779" y="2261686"/>
            <a:ext cx="8039538" cy="4254500"/>
          </a:xfrm>
          <a:prstGeom prst="rect">
            <a:avLst/>
          </a:prstGeom>
        </p:spPr>
      </p:pic>
      <p:sp>
        <p:nvSpPr>
          <p:cNvPr id="10" name="TextBox 9"/>
          <p:cNvSpPr txBox="1"/>
          <p:nvPr/>
        </p:nvSpPr>
        <p:spPr>
          <a:xfrm>
            <a:off x="8614609" y="3206305"/>
            <a:ext cx="3349593" cy="369332"/>
          </a:xfrm>
          <a:prstGeom prst="rect">
            <a:avLst/>
          </a:prstGeom>
          <a:noFill/>
        </p:spPr>
        <p:txBody>
          <a:bodyPr wrap="square" rtlCol="0">
            <a:spAutoFit/>
          </a:bodyPr>
          <a:lstStyle/>
          <a:p>
            <a:r>
              <a:rPr lang="en-US" dirty="0" smtClean="0"/>
              <a:t>//input[@id='username']</a:t>
            </a:r>
            <a:endParaRPr lang="en-US" dirty="0"/>
          </a:p>
        </p:txBody>
      </p:sp>
    </p:spTree>
    <p:extLst>
      <p:ext uri="{BB962C8B-B14F-4D97-AF65-F5344CB8AC3E}">
        <p14:creationId xmlns:p14="http://schemas.microsoft.com/office/powerpoint/2010/main" val="3066633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Xpath</a:t>
            </a:r>
            <a:r>
              <a:rPr lang="en-US" dirty="0" smtClean="0"/>
              <a:t>:</a:t>
            </a:r>
            <a:endParaRPr lang="en-US" dirty="0"/>
          </a:p>
        </p:txBody>
      </p:sp>
      <p:sp>
        <p:nvSpPr>
          <p:cNvPr id="3" name="Content Placeholder 2"/>
          <p:cNvSpPr>
            <a:spLocks noGrp="1"/>
          </p:cNvSpPr>
          <p:nvPr>
            <p:ph idx="1"/>
          </p:nvPr>
        </p:nvSpPr>
        <p:spPr>
          <a:xfrm>
            <a:off x="519764" y="2473693"/>
            <a:ext cx="11232682" cy="3955983"/>
          </a:xfrm>
        </p:spPr>
        <p:txBody>
          <a:bodyPr>
            <a:normAutofit fontScale="85000" lnSpcReduction="10000"/>
          </a:bodyPr>
          <a:lstStyle/>
          <a:p>
            <a:pPr algn="just"/>
            <a:r>
              <a:rPr lang="en-US" sz="2000" b="1" dirty="0">
                <a:latin typeface="Times New Roman" panose="02020603050405020304" pitchFamily="18" charset="0"/>
                <a:cs typeface="Times New Roman" panose="02020603050405020304" pitchFamily="18" charset="0"/>
              </a:rPr>
              <a:t>Basic </a:t>
            </a:r>
            <a:r>
              <a:rPr lang="en-US" sz="2000" b="1" dirty="0" err="1" smtClean="0">
                <a:latin typeface="Times New Roman" panose="02020603050405020304" pitchFamily="18" charset="0"/>
                <a:cs typeface="Times New Roman" panose="02020603050405020304" pitchFamily="18" charset="0"/>
              </a:rPr>
              <a:t>XPath</a:t>
            </a:r>
            <a:r>
              <a:rPr lang="en-US" sz="20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XPath</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expression select nodes or list of nodes on the basis of attributes like </a:t>
            </a:r>
            <a:r>
              <a:rPr lang="en-US" sz="2000" b="1" dirty="0">
                <a:latin typeface="Times New Roman" panose="02020603050405020304" pitchFamily="18" charset="0"/>
                <a:cs typeface="Times New Roman" panose="02020603050405020304" pitchFamily="18" charset="0"/>
              </a:rPr>
              <a:t>ID , Name, </a:t>
            </a:r>
            <a:r>
              <a:rPr lang="en-US" sz="2000" b="1" dirty="0" err="1">
                <a:latin typeface="Times New Roman" panose="02020603050405020304" pitchFamily="18" charset="0"/>
                <a:cs typeface="Times New Roman" panose="02020603050405020304" pitchFamily="18" charset="0"/>
              </a:rPr>
              <a:t>Classname</a:t>
            </a:r>
            <a:r>
              <a:rPr lang="en-US" sz="2000" dirty="0">
                <a:latin typeface="Times New Roman" panose="02020603050405020304" pitchFamily="18" charset="0"/>
                <a:cs typeface="Times New Roman" panose="02020603050405020304" pitchFamily="18" charset="0"/>
              </a:rPr>
              <a:t>, etc. from the XML </a:t>
            </a:r>
            <a:r>
              <a:rPr lang="en-US" sz="2000" dirty="0" smtClean="0">
                <a:latin typeface="Times New Roman" panose="02020603050405020304" pitchFamily="18" charset="0"/>
                <a:cs typeface="Times New Roman" panose="02020603050405020304" pitchFamily="18" charset="0"/>
              </a:rPr>
              <a:t>document.</a:t>
            </a:r>
          </a:p>
          <a:p>
            <a:pPr marL="0" indent="0" algn="just">
              <a:buNone/>
            </a:pPr>
            <a:r>
              <a:rPr lang="en-US" sz="2000" dirty="0" err="1" smtClean="0">
                <a:latin typeface="Times New Roman" panose="02020603050405020304" pitchFamily="18" charset="0"/>
                <a:cs typeface="Times New Roman" panose="02020603050405020304" pitchFamily="18" charset="0"/>
              </a:rPr>
              <a:t>Eg</a:t>
            </a:r>
            <a:r>
              <a:rPr lang="en-US" sz="2000" dirty="0" smtClean="0">
                <a:latin typeface="Times New Roman" panose="02020603050405020304" pitchFamily="18" charset="0"/>
                <a:cs typeface="Times New Roman" panose="02020603050405020304" pitchFamily="18" charset="0"/>
              </a:rPr>
              <a:t> :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=//input[@name='</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uid</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a:t>
            </a:r>
          </a:p>
          <a:p>
            <a:pPr algn="just"/>
            <a:r>
              <a:rPr lang="en-US" sz="2000" b="1" dirty="0">
                <a:latin typeface="Times New Roman" panose="02020603050405020304" pitchFamily="18" charset="0"/>
                <a:cs typeface="Times New Roman" panose="02020603050405020304" pitchFamily="18" charset="0"/>
              </a:rPr>
              <a:t>Contains</a:t>
            </a:r>
            <a:r>
              <a:rPr lang="en-US" sz="2000" b="1"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Contains() is a method used in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expression. It is used when the value of any attribute changes dynamically, for example, login </a:t>
            </a:r>
            <a:r>
              <a:rPr lang="en-US" sz="2000" dirty="0" smtClean="0">
                <a:latin typeface="Times New Roman" panose="02020603050405020304" pitchFamily="18" charset="0"/>
                <a:cs typeface="Times New Roman" panose="02020603050405020304" pitchFamily="18" charset="0"/>
              </a:rPr>
              <a:t>information. The </a:t>
            </a:r>
            <a:r>
              <a:rPr lang="en-US" sz="2000" dirty="0">
                <a:latin typeface="Times New Roman" panose="02020603050405020304" pitchFamily="18" charset="0"/>
                <a:cs typeface="Times New Roman" panose="02020603050405020304" pitchFamily="18" charset="0"/>
              </a:rPr>
              <a:t>contain feature has an ability to find the element with partial text</a:t>
            </a:r>
          </a:p>
          <a:p>
            <a:pPr marL="0" indent="0" algn="just">
              <a:buNone/>
            </a:pPr>
            <a:r>
              <a:rPr lang="en-US" sz="2000" dirty="0" err="1" smtClean="0">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=//*[contains(@name,'</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btn</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a:t>
            </a:r>
          </a:p>
          <a:p>
            <a:pPr marL="0" indent="0" algn="just">
              <a:buNone/>
            </a:pP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b="1" dirty="0">
                <a:solidFill>
                  <a:schemeClr val="accent2">
                    <a:lumMod val="75000"/>
                  </a:schemeClr>
                </a:solidFill>
                <a:latin typeface="Times New Roman" panose="02020603050405020304" pitchFamily="18" charset="0"/>
                <a:cs typeface="Times New Roman" panose="02020603050405020304" pitchFamily="18" charset="0"/>
              </a:rPr>
              <a:t>a[contains(text(),'Elemental Selenium')]</a:t>
            </a:r>
            <a:endParaRPr lang="en-US" sz="2000" b="1" dirty="0" smtClean="0">
              <a:solidFill>
                <a:schemeClr val="accent2">
                  <a:lumMod val="75000"/>
                </a:schemeClr>
              </a:solidFill>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Using OR &amp; </a:t>
            </a:r>
            <a:r>
              <a:rPr lang="en-US" sz="2000" b="1" dirty="0" smtClean="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OR expression, two conditions are used, whether 1st condition OR 2nd condition should be true. It is also applicable if any one condition is true or maybe both. Means any one condition should be true to find the </a:t>
            </a:r>
            <a:r>
              <a:rPr lang="en-US" sz="2000" dirty="0" smtClean="0">
                <a:latin typeface="Times New Roman" panose="02020603050405020304" pitchFamily="18" charset="0"/>
                <a:cs typeface="Times New Roman" panose="02020603050405020304" pitchFamily="18" charset="0"/>
              </a:rPr>
              <a:t>element. In </a:t>
            </a:r>
            <a:r>
              <a:rPr lang="en-US" sz="2000" dirty="0">
                <a:latin typeface="Times New Roman" panose="02020603050405020304" pitchFamily="18" charset="0"/>
                <a:cs typeface="Times New Roman" panose="02020603050405020304" pitchFamily="18" charset="0"/>
              </a:rPr>
              <a:t>the below </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expression, it identifies the elements whose single or both conditions are true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err="1" smtClean="0">
                <a:latin typeface="Times New Roman" panose="02020603050405020304" pitchFamily="18" charset="0"/>
                <a:cs typeface="Times New Roman" panose="02020603050405020304" pitchFamily="18" charset="0"/>
              </a:rPr>
              <a:t>Eg</a:t>
            </a:r>
            <a:r>
              <a:rPr lang="en-US" sz="2000" dirty="0" smtClean="0">
                <a:latin typeface="Times New Roman" panose="02020603050405020304" pitchFamily="18" charset="0"/>
                <a:cs typeface="Times New Roman" panose="02020603050405020304" pitchFamily="18" charset="0"/>
              </a:rPr>
              <a:t> :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=//*[@type='submit' or @name='</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btnReset</a:t>
            </a: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a:t>
            </a:r>
          </a:p>
          <a:p>
            <a:pPr marL="0" indent="0" algn="just">
              <a:buNone/>
            </a:pP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b="1" dirty="0">
                <a:solidFill>
                  <a:schemeClr val="accent2">
                    <a:lumMod val="75000"/>
                  </a:schemeClr>
                </a:solidFill>
                <a:latin typeface="Times New Roman" panose="02020603050405020304" pitchFamily="18" charset="0"/>
                <a:cs typeface="Times New Roman" panose="02020603050405020304" pitchFamily="18" charset="0"/>
              </a:rPr>
              <a:t>input[@type='password' and  @name='password']</a:t>
            </a:r>
          </a:p>
          <a:p>
            <a:pPr marL="0" indent="0">
              <a:buNone/>
            </a:pPr>
            <a:endParaRPr lang="en-US" dirty="0"/>
          </a:p>
          <a:p>
            <a:endParaRPr lang="en-US" dirty="0"/>
          </a:p>
        </p:txBody>
      </p:sp>
    </p:spTree>
    <p:extLst>
      <p:ext uri="{BB962C8B-B14F-4D97-AF65-F5344CB8AC3E}">
        <p14:creationId xmlns:p14="http://schemas.microsoft.com/office/powerpoint/2010/main" val="3264394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t>
            </a:r>
            <a:r>
              <a:rPr lang="en-US" dirty="0" err="1" smtClean="0"/>
              <a:t>Xpath</a:t>
            </a:r>
            <a:r>
              <a:rPr lang="en-US" dirty="0" smtClean="0"/>
              <a:t>:</a:t>
            </a:r>
            <a:endParaRPr lang="en-US" dirty="0"/>
          </a:p>
        </p:txBody>
      </p:sp>
      <p:sp>
        <p:nvSpPr>
          <p:cNvPr id="3" name="Content Placeholder 2"/>
          <p:cNvSpPr>
            <a:spLocks noGrp="1"/>
          </p:cNvSpPr>
          <p:nvPr>
            <p:ph idx="1"/>
          </p:nvPr>
        </p:nvSpPr>
        <p:spPr>
          <a:xfrm>
            <a:off x="490887" y="2348565"/>
            <a:ext cx="11357811" cy="4321742"/>
          </a:xfrm>
        </p:spPr>
        <p:txBody>
          <a:bodyPr>
            <a:normAutofit/>
          </a:bodyPr>
          <a:lstStyle/>
          <a:p>
            <a:pPr algn="just"/>
            <a:r>
              <a:rPr lang="en-US" sz="2400" b="1" dirty="0" err="1">
                <a:latin typeface="Times New Roman" panose="02020603050405020304" pitchFamily="18" charset="0"/>
                <a:cs typeface="Times New Roman" panose="02020603050405020304" pitchFamily="18" charset="0"/>
              </a:rPr>
              <a:t>Xpath</a:t>
            </a:r>
            <a:r>
              <a:rPr lang="en-US" sz="2400" b="1" dirty="0">
                <a:latin typeface="Times New Roman" panose="02020603050405020304" pitchFamily="18" charset="0"/>
                <a:cs typeface="Times New Roman" panose="02020603050405020304" pitchFamily="18" charset="0"/>
              </a:rPr>
              <a:t> </a:t>
            </a:r>
            <a:r>
              <a:rPr lang="en-US" sz="2400" b="1" dirty="0" err="1" smtClean="0">
                <a:latin typeface="Times New Roman" panose="02020603050405020304" pitchFamily="18" charset="0"/>
                <a:cs typeface="Times New Roman" panose="02020603050405020304" pitchFamily="18" charset="0"/>
              </a:rPr>
              <a:t>Starts-with:</a:t>
            </a:r>
            <a:r>
              <a:rPr lang="en-US" sz="2000" dirty="0" err="1">
                <a:latin typeface="Times New Roman" panose="02020603050405020304" pitchFamily="18" charset="0"/>
                <a:cs typeface="Times New Roman" panose="02020603050405020304" pitchFamily="18" charset="0"/>
              </a:rPr>
              <a:t>XPath</a:t>
            </a:r>
            <a:r>
              <a:rPr lang="en-US" sz="2000" dirty="0">
                <a:latin typeface="Times New Roman" panose="02020603050405020304" pitchFamily="18" charset="0"/>
                <a:cs typeface="Times New Roman" panose="02020603050405020304" pitchFamily="18" charset="0"/>
              </a:rPr>
              <a:t> starts-with() is a function used for finding the web element whose attribute value gets changed on refresh or by other dynamic operations on the webpage. In this method, the starting text of the attribute is matched to find the element whose attribute value changes dynamically. You can also find elements whose attribute value is static (not changes).</a:t>
            </a:r>
          </a:p>
          <a:p>
            <a:pPr marL="0" indent="0" algn="just">
              <a:buNone/>
            </a:pPr>
            <a:r>
              <a:rPr lang="en-US" sz="2000" dirty="0">
                <a:latin typeface="Times New Roman" panose="02020603050405020304" pitchFamily="18" charset="0"/>
                <a:cs typeface="Times New Roman" panose="02020603050405020304" pitchFamily="18" charset="0"/>
              </a:rPr>
              <a:t>For example -: Suppose the ID of particular element changes dynamically like:</a:t>
            </a:r>
          </a:p>
          <a:p>
            <a:pPr algn="just"/>
            <a:r>
              <a:rPr lang="en-US" sz="2000" dirty="0">
                <a:latin typeface="Times New Roman" panose="02020603050405020304" pitchFamily="18" charset="0"/>
                <a:cs typeface="Times New Roman" panose="02020603050405020304" pitchFamily="18" charset="0"/>
              </a:rPr>
              <a:t>Id=” message12″</a:t>
            </a:r>
          </a:p>
          <a:p>
            <a:pPr algn="just"/>
            <a:r>
              <a:rPr lang="en-US" sz="2000" dirty="0">
                <a:latin typeface="Times New Roman" panose="02020603050405020304" pitchFamily="18" charset="0"/>
                <a:cs typeface="Times New Roman" panose="02020603050405020304" pitchFamily="18" charset="0"/>
              </a:rPr>
              <a:t>Id=” message345″</a:t>
            </a:r>
          </a:p>
          <a:p>
            <a:pPr algn="just"/>
            <a:r>
              <a:rPr lang="en-US" sz="2000" dirty="0">
                <a:latin typeface="Times New Roman" panose="02020603050405020304" pitchFamily="18" charset="0"/>
                <a:cs typeface="Times New Roman" panose="02020603050405020304" pitchFamily="18" charset="0"/>
              </a:rPr>
              <a:t>Id=” message8769″</a:t>
            </a:r>
          </a:p>
          <a:p>
            <a:pPr algn="just"/>
            <a:r>
              <a:rPr lang="en-US" sz="2000" dirty="0">
                <a:latin typeface="Times New Roman" panose="02020603050405020304" pitchFamily="18" charset="0"/>
                <a:cs typeface="Times New Roman" panose="02020603050405020304" pitchFamily="18" charset="0"/>
              </a:rPr>
              <a:t>and so on.. but the initial text is same. In this case, we use Start-with expression.</a:t>
            </a:r>
          </a:p>
          <a:p>
            <a:pPr marL="0" indent="0" algn="just">
              <a:buNone/>
            </a:pPr>
            <a:r>
              <a:rPr lang="en-US" sz="2000" b="1" dirty="0" smtClean="0">
                <a:solidFill>
                  <a:schemeClr val="accent2">
                    <a:lumMod val="75000"/>
                  </a:schemeClr>
                </a:solidFill>
                <a:latin typeface="Times New Roman" panose="02020603050405020304" pitchFamily="18" charset="0"/>
                <a:cs typeface="Times New Roman" panose="02020603050405020304" pitchFamily="18" charset="0"/>
              </a:rPr>
              <a:t>	</a:t>
            </a:r>
            <a:r>
              <a:rPr lang="en-US" sz="2000" b="1" dirty="0" err="1" smtClean="0">
                <a:solidFill>
                  <a:schemeClr val="accent2">
                    <a:lumMod val="75000"/>
                  </a:schemeClr>
                </a:solidFill>
                <a:latin typeface="Times New Roman" panose="02020603050405020304" pitchFamily="18" charset="0"/>
                <a:cs typeface="Times New Roman" panose="02020603050405020304" pitchFamily="18" charset="0"/>
              </a:rPr>
              <a:t>Xpath</a:t>
            </a:r>
            <a:r>
              <a:rPr lang="en-US" sz="2000" b="1" dirty="0">
                <a:solidFill>
                  <a:schemeClr val="accent2">
                    <a:lumMod val="75000"/>
                  </a:schemeClr>
                </a:solidFill>
                <a:latin typeface="Times New Roman" panose="02020603050405020304" pitchFamily="18" charset="0"/>
                <a:cs typeface="Times New Roman" panose="02020603050405020304" pitchFamily="18" charset="0"/>
              </a:rPr>
              <a:t>=//label[starts-with(@</a:t>
            </a:r>
            <a:r>
              <a:rPr lang="en-US" sz="2000" b="1" dirty="0" err="1">
                <a:solidFill>
                  <a:schemeClr val="accent2">
                    <a:lumMod val="75000"/>
                  </a:schemeClr>
                </a:solidFill>
                <a:latin typeface="Times New Roman" panose="02020603050405020304" pitchFamily="18" charset="0"/>
                <a:cs typeface="Times New Roman" panose="02020603050405020304" pitchFamily="18" charset="0"/>
              </a:rPr>
              <a:t>id,'message</a:t>
            </a:r>
            <a:r>
              <a:rPr lang="en-US" sz="2000" b="1" dirty="0">
                <a:solidFill>
                  <a:schemeClr val="accent2">
                    <a:lumMod val="7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92820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435</TotalTime>
  <Words>2558</Words>
  <Application>Microsoft Office PowerPoint</Application>
  <PresentationFormat>Widescreen</PresentationFormat>
  <Paragraphs>165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Century Gothic</vt:lpstr>
      <vt:lpstr>Times New Roman</vt:lpstr>
      <vt:lpstr>Wingdings 3</vt:lpstr>
      <vt:lpstr>Ion Boardroom</vt:lpstr>
      <vt:lpstr>Handling WebElements and WebDriver Exceptions</vt:lpstr>
      <vt:lpstr>XPath in Selenium</vt:lpstr>
      <vt:lpstr>Absolute XPath</vt:lpstr>
      <vt:lpstr>Absolute XPath</vt:lpstr>
      <vt:lpstr>Absolute XPath</vt:lpstr>
      <vt:lpstr>Relative XPath:</vt:lpstr>
      <vt:lpstr>How to Write Relative Xpath</vt:lpstr>
      <vt:lpstr>Types of Xpath:</vt:lpstr>
      <vt:lpstr>Types of Xpath:</vt:lpstr>
      <vt:lpstr>Independent and Dependent Xpath</vt:lpstr>
      <vt:lpstr>Synchronization in Selenium</vt:lpstr>
      <vt:lpstr>Synchronization in Selenium</vt:lpstr>
      <vt:lpstr>Common Expected Conditions that can be used in Explicit Wait</vt:lpstr>
      <vt:lpstr>Common Expected Conditions that can be used in Explicit Wait</vt:lpstr>
      <vt:lpstr>pageLoadTimeout and scriptTimeout in selenium</vt:lpstr>
      <vt:lpstr>FluentWait in Selenium</vt:lpstr>
      <vt:lpstr>FluentWait in Selenium</vt:lpstr>
      <vt:lpstr>Syntax for implicitWait and pageLoadTimeout and scriptTimeout</vt:lpstr>
      <vt:lpstr>Exceptions in WebDriver</vt:lpstr>
      <vt:lpstr>Exceptions in WebDriver</vt:lpstr>
      <vt:lpstr>Chrome Options &amp; Desired Capabilities in Selenium Webdriver</vt:lpstr>
      <vt:lpstr>Chrome Options &amp; Desired Capabilities in Selenium Webdriver</vt:lpstr>
      <vt:lpstr>Desired Capabilities</vt:lpstr>
      <vt:lpstr>Desired Capabilities</vt:lpstr>
      <vt:lpstr>Desired Capabilities</vt:lpstr>
      <vt:lpstr>How to Handle Cookies in Selenium WebDriver</vt:lpstr>
      <vt:lpstr>Summary for this Session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Handling WebElements and WebDriver Exceptions</dc:title>
  <dc:creator>Darkprime</dc:creator>
  <cp:lastModifiedBy>Darkprime</cp:lastModifiedBy>
  <cp:revision>70</cp:revision>
  <dcterms:created xsi:type="dcterms:W3CDTF">2023-03-19T05:21:53Z</dcterms:created>
  <dcterms:modified xsi:type="dcterms:W3CDTF">2023-03-20T05:22:01Z</dcterms:modified>
</cp:coreProperties>
</file>