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0" r:id="rId5"/>
    <p:sldId id="296" r:id="rId6"/>
    <p:sldId id="261" r:id="rId7"/>
    <p:sldId id="297" r:id="rId8"/>
    <p:sldId id="300" r:id="rId9"/>
    <p:sldId id="259" r:id="rId10"/>
    <p:sldId id="298" r:id="rId11"/>
    <p:sldId id="299" r:id="rId12"/>
    <p:sldId id="301" r:id="rId13"/>
    <p:sldId id="302" r:id="rId14"/>
    <p:sldId id="3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264446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04874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76777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44649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00271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4041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369157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67049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2951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5142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77484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07946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23900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8988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77755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08174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90576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BE84528-8D37-4AEF-901D-3F79E4D98468}" type="datetimeFigureOut">
              <a:rPr lang="en-US" smtClean="0"/>
              <a:t>3/22/2023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8821433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Selenium3 </a:t>
            </a:r>
            <a:r>
              <a:rPr lang="en-US" dirty="0" err="1" smtClean="0"/>
              <a:t>Vs</a:t>
            </a:r>
            <a:r>
              <a:rPr lang="en-US" dirty="0" smtClean="0"/>
              <a:t> Selenium4</a:t>
            </a:r>
            <a:endParaRPr lang="en-US" dirty="0"/>
          </a:p>
        </p:txBody>
      </p:sp>
      <p:sp>
        <p:nvSpPr>
          <p:cNvPr id="3" name="Subtitle 2"/>
          <p:cNvSpPr>
            <a:spLocks noGrp="1"/>
          </p:cNvSpPr>
          <p:nvPr>
            <p:ph type="subTitle" idx="1"/>
          </p:nvPr>
        </p:nvSpPr>
        <p:spPr/>
        <p:txBody>
          <a:bodyPr/>
          <a:lstStyle/>
          <a:p>
            <a:r>
              <a:rPr lang="en-US" dirty="0" smtClean="0">
                <a:solidFill>
                  <a:schemeClr val="accent1">
                    <a:lumMod val="40000"/>
                    <a:lumOff val="60000"/>
                  </a:schemeClr>
                </a:solidFill>
              </a:rPr>
              <a:t>Session-4</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42728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pPr marL="0" indent="0">
              <a:buNone/>
            </a:pPr>
            <a:r>
              <a:rPr lang="en-US" b="1" dirty="0"/>
              <a:t>Relative Locators</a:t>
            </a:r>
            <a:r>
              <a:rPr lang="en-US" b="1" dirty="0" smtClean="0"/>
              <a:t>: </a:t>
            </a:r>
            <a:r>
              <a:rPr lang="en-US" dirty="0" smtClean="0"/>
              <a:t>These </a:t>
            </a:r>
            <a:r>
              <a:rPr lang="en-US" dirty="0"/>
              <a:t>are also known as Friendly Locators, and this functionality is being added to find out the element which is present nearby to other web element or, we can say that it can find the web elements based on GUI location.</a:t>
            </a:r>
            <a:endParaRPr lang="en-US" dirty="0" smtClean="0"/>
          </a:p>
          <a:p>
            <a:r>
              <a:rPr lang="en-US" b="1" dirty="0"/>
              <a:t>below():</a:t>
            </a:r>
            <a:r>
              <a:rPr lang="en-US" dirty="0"/>
              <a:t> Web element located below for the specified element.</a:t>
            </a:r>
          </a:p>
          <a:p>
            <a:r>
              <a:rPr lang="en-US" b="1" dirty="0" err="1"/>
              <a:t>toLeftOf</a:t>
            </a:r>
            <a:r>
              <a:rPr lang="en-US" b="1" dirty="0"/>
              <a:t>() :</a:t>
            </a:r>
            <a:r>
              <a:rPr lang="en-US" dirty="0"/>
              <a:t> Target web element which is present to the left of specified element.</a:t>
            </a:r>
          </a:p>
          <a:p>
            <a:r>
              <a:rPr lang="en-US" b="1" dirty="0" err="1"/>
              <a:t>toRightOf</a:t>
            </a:r>
            <a:r>
              <a:rPr lang="en-US" b="1" dirty="0"/>
              <a:t>():</a:t>
            </a:r>
            <a:r>
              <a:rPr lang="en-US" dirty="0"/>
              <a:t> Target web element which is presented to the right of a specified element.</a:t>
            </a:r>
          </a:p>
          <a:p>
            <a:r>
              <a:rPr lang="en-US" b="1" dirty="0"/>
              <a:t>above():</a:t>
            </a:r>
            <a:r>
              <a:rPr lang="en-US" dirty="0"/>
              <a:t> Web element located above for the specified element.</a:t>
            </a:r>
          </a:p>
          <a:p>
            <a:r>
              <a:rPr lang="en-US" b="1" dirty="0"/>
              <a:t>near() :</a:t>
            </a:r>
            <a:r>
              <a:rPr lang="en-US" dirty="0"/>
              <a:t> Target web element which is away(approx. 50 pixels) from the specified element.</a:t>
            </a:r>
          </a:p>
          <a:p>
            <a:endParaRPr lang="en-US" dirty="0" smtClean="0"/>
          </a:p>
        </p:txBody>
      </p:sp>
    </p:spTree>
    <p:extLst>
      <p:ext uri="{BB962C8B-B14F-4D97-AF65-F5344CB8AC3E}">
        <p14:creationId xmlns:p14="http://schemas.microsoft.com/office/powerpoint/2010/main" val="245282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Chrome </a:t>
            </a:r>
            <a:r>
              <a:rPr lang="en-US" b="1" dirty="0" err="1"/>
              <a:t>Dev</a:t>
            </a:r>
            <a:r>
              <a:rPr lang="en-US" b="1" dirty="0"/>
              <a:t> tools: </a:t>
            </a:r>
            <a:r>
              <a:rPr lang="en-US" dirty="0"/>
              <a:t>Chrome driver class extends to Chromium Driver. Chromium Driver class has some predefined methods to access the </a:t>
            </a:r>
            <a:r>
              <a:rPr lang="en-US" dirty="0" err="1"/>
              <a:t>dev</a:t>
            </a:r>
            <a:r>
              <a:rPr lang="en-US" dirty="0"/>
              <a:t> tool</a:t>
            </a:r>
            <a:r>
              <a:rPr lang="en-US" dirty="0" smtClean="0"/>
              <a:t>.</a:t>
            </a:r>
          </a:p>
          <a:p>
            <a:pPr marL="0" indent="0">
              <a:buNone/>
            </a:pPr>
            <a:r>
              <a:rPr lang="en-US" b="1" dirty="0"/>
              <a:t>By using the API, we can perform the following operations:</a:t>
            </a:r>
            <a:endParaRPr lang="en-US" dirty="0"/>
          </a:p>
          <a:p>
            <a:r>
              <a:rPr lang="en-US" dirty="0"/>
              <a:t>Enable Network Offline</a:t>
            </a:r>
          </a:p>
          <a:p>
            <a:r>
              <a:rPr lang="en-US" dirty="0"/>
              <a:t>Enable Network Online</a:t>
            </a:r>
          </a:p>
          <a:p>
            <a:r>
              <a:rPr lang="en-US" dirty="0"/>
              <a:t>Get Console Logs</a:t>
            </a:r>
          </a:p>
          <a:p>
            <a:r>
              <a:rPr lang="en-US" dirty="0"/>
              <a:t>Load Insure Web Site</a:t>
            </a:r>
          </a:p>
          <a:p>
            <a:endParaRPr lang="en-US" dirty="0" smtClean="0"/>
          </a:p>
        </p:txBody>
      </p:sp>
    </p:spTree>
    <p:extLst>
      <p:ext uri="{BB962C8B-B14F-4D97-AF65-F5344CB8AC3E}">
        <p14:creationId xmlns:p14="http://schemas.microsoft.com/office/powerpoint/2010/main" val="3796182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Capture screenshot of specific web </a:t>
            </a:r>
            <a:r>
              <a:rPr lang="en-US" b="1" dirty="0" smtClean="0"/>
              <a:t>element: </a:t>
            </a:r>
            <a:r>
              <a:rPr lang="en-US" dirty="0" smtClean="0"/>
              <a:t>with </a:t>
            </a:r>
            <a:r>
              <a:rPr lang="en-US" dirty="0"/>
              <a:t>Selenium 4, users can take the screenshot of a specific web element</a:t>
            </a:r>
            <a:r>
              <a:rPr lang="en-US" dirty="0" smtClean="0"/>
              <a:t>.</a:t>
            </a:r>
            <a:endParaRPr lang="en-US" dirty="0"/>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WebElement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logo=</a:t>
            </a:r>
            <a:r>
              <a:rPr lang="en-US" dirty="0" err="1">
                <a:latin typeface="Times New Roman" panose="02020603050405020304" pitchFamily="18" charset="0"/>
                <a:cs typeface="Times New Roman" panose="02020603050405020304" pitchFamily="18" charset="0"/>
              </a:rPr>
              <a:t>driver.Findelement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By.xpath</a:t>
            </a:r>
            <a:r>
              <a:rPr lang="en-US" dirty="0">
                <a:latin typeface="Times New Roman" panose="02020603050405020304" pitchFamily="18" charset="0"/>
                <a:cs typeface="Times New Roman" panose="02020603050405020304" pitchFamily="18" charset="0"/>
              </a:rPr>
              <a:t>(“//div[@id=’</a:t>
            </a:r>
            <a:r>
              <a:rPr lang="en-US" dirty="0" err="1">
                <a:latin typeface="Times New Roman" panose="02020603050405020304" pitchFamily="18" charset="0"/>
                <a:cs typeface="Times New Roman" panose="02020603050405020304" pitchFamily="18" charset="0"/>
              </a:rPr>
              <a:t>divLogo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File </a:t>
            </a:r>
            <a:r>
              <a:rPr lang="en-US" dirty="0">
                <a:latin typeface="Times New Roman" panose="02020603050405020304" pitchFamily="18" charset="0"/>
                <a:cs typeface="Times New Roman" panose="02020603050405020304" pitchFamily="18" charset="0"/>
              </a:rPr>
              <a:t>file=</a:t>
            </a:r>
            <a:r>
              <a:rPr lang="en-US" dirty="0" err="1">
                <a:latin typeface="Times New Roman" panose="02020603050405020304" pitchFamily="18" charset="0"/>
                <a:cs typeface="Times New Roman" panose="02020603050405020304" pitchFamily="18" charset="0"/>
              </a:rPr>
              <a:t>logo.getScreenshotAs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OutputType.FILE</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destFile</a:t>
            </a:r>
            <a:r>
              <a:rPr lang="en-US" dirty="0">
                <a:latin typeface="Times New Roman" panose="02020603050405020304" pitchFamily="18" charset="0"/>
                <a:cs typeface="Times New Roman" panose="02020603050405020304" pitchFamily="18" charset="0"/>
              </a:rPr>
              <a:t> =new File(“logo.png”);</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FileUtils.copyFile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file,destfile</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858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the new tab on the </a:t>
            </a:r>
            <a:r>
              <a:rPr lang="en-US" b="1" dirty="0" smtClean="0"/>
              <a:t>browser: </a:t>
            </a:r>
            <a:r>
              <a:rPr lang="en-US" dirty="0" smtClean="0"/>
              <a:t>Now</a:t>
            </a:r>
            <a:r>
              <a:rPr lang="en-US" dirty="0"/>
              <a:t>, in Selenium 4, the user can open a URL in a new tab along with the existing tab.</a:t>
            </a:r>
          </a:p>
          <a:p>
            <a:r>
              <a:rPr lang="en-US" b="1" dirty="0"/>
              <a:t>For Example:</a:t>
            </a:r>
            <a:r>
              <a:rPr lang="en-US" dirty="0"/>
              <a:t> If the user wants to open 2 URLs in two different tabs at the same time, the user can do that with </a:t>
            </a:r>
            <a:r>
              <a:rPr lang="en-US" dirty="0" smtClean="0"/>
              <a:t>the </a:t>
            </a:r>
            <a:r>
              <a:rPr lang="en-US" dirty="0"/>
              <a:t>Selenium 4</a:t>
            </a:r>
            <a:r>
              <a:rPr lang="en-US" dirty="0" smtClean="0"/>
              <a:t>.</a:t>
            </a:r>
            <a:endParaRPr lang="en-US" dirty="0"/>
          </a:p>
          <a:p>
            <a:pPr marL="0" indent="0">
              <a:buNone/>
            </a:pPr>
            <a:r>
              <a:rPr lang="en-US" dirty="0" smtClean="0"/>
              <a:t>	</a:t>
            </a:r>
          </a:p>
          <a:p>
            <a:pPr marL="0" indent="0">
              <a:buNone/>
            </a:pPr>
            <a:r>
              <a:rPr lang="en-US" dirty="0"/>
              <a:t>	</a:t>
            </a:r>
            <a:r>
              <a:rPr lang="en-US" dirty="0" err="1" smtClean="0"/>
              <a:t>driver.get</a:t>
            </a:r>
            <a:r>
              <a:rPr lang="en-US" dirty="0" smtClean="0"/>
              <a:t>(https</a:t>
            </a:r>
            <a:r>
              <a:rPr lang="en-US" dirty="0"/>
              <a:t>://www.google.com/);</a:t>
            </a:r>
          </a:p>
          <a:p>
            <a:pPr marL="0" indent="0">
              <a:buNone/>
            </a:pPr>
            <a:r>
              <a:rPr lang="en-US" dirty="0" smtClean="0"/>
              <a:t>	</a:t>
            </a:r>
            <a:r>
              <a:rPr lang="en-US" dirty="0" err="1" smtClean="0"/>
              <a:t>driver.switchTo</a:t>
            </a:r>
            <a:r>
              <a:rPr lang="en-US" dirty="0"/>
              <a:t>().</a:t>
            </a:r>
            <a:r>
              <a:rPr lang="en-US" dirty="0" err="1"/>
              <a:t>newWindow</a:t>
            </a:r>
            <a:r>
              <a:rPr lang="en-US" dirty="0"/>
              <a:t>(</a:t>
            </a:r>
            <a:r>
              <a:rPr lang="en-US" dirty="0" err="1"/>
              <a:t>WindowType.TAB</a:t>
            </a:r>
            <a:r>
              <a:rPr lang="en-US" dirty="0"/>
              <a:t>);</a:t>
            </a:r>
          </a:p>
          <a:p>
            <a:pPr marL="0" indent="0">
              <a:buNone/>
            </a:pPr>
            <a:r>
              <a:rPr lang="en-US" dirty="0" smtClean="0"/>
              <a:t>	</a:t>
            </a:r>
            <a:r>
              <a:rPr lang="en-US" dirty="0" err="1" smtClean="0"/>
              <a:t>driver.navigate</a:t>
            </a:r>
            <a:r>
              <a:rPr lang="en-US" dirty="0"/>
              <a:t>().to(https://www.crmpro.com/);</a:t>
            </a:r>
            <a:endParaRPr lang="en-US" dirty="0"/>
          </a:p>
        </p:txBody>
      </p:sp>
    </p:spTree>
    <p:extLst>
      <p:ext uri="{BB962C8B-B14F-4D97-AF65-F5344CB8AC3E}">
        <p14:creationId xmlns:p14="http://schemas.microsoft.com/office/powerpoint/2010/main" val="1198363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a new window on the browser</a:t>
            </a:r>
            <a:r>
              <a:rPr lang="en-US" b="1" dirty="0" smtClean="0"/>
              <a:t>: </a:t>
            </a:r>
            <a:r>
              <a:rPr lang="en-US" dirty="0"/>
              <a:t>users can also open the new window on the same browser.</a:t>
            </a:r>
          </a:p>
          <a:p>
            <a:r>
              <a:rPr lang="en-US" b="1" dirty="0"/>
              <a:t>For Example,</a:t>
            </a:r>
            <a:r>
              <a:rPr lang="en-US" dirty="0"/>
              <a:t> if the user wants to access two applications in the same browser, the user can now do this.</a:t>
            </a:r>
          </a:p>
          <a:p>
            <a:pPr marL="0" indent="0">
              <a:buNone/>
            </a:pPr>
            <a:r>
              <a:rPr lang="en-US" dirty="0" smtClean="0"/>
              <a:t>	</a:t>
            </a:r>
          </a:p>
          <a:p>
            <a:pPr marL="0" indent="0">
              <a:buNone/>
            </a:pPr>
            <a:r>
              <a:rPr lang="en-US" dirty="0"/>
              <a:t>	</a:t>
            </a:r>
            <a:r>
              <a:rPr lang="en-US" dirty="0" err="1"/>
              <a:t>driver.get</a:t>
            </a:r>
            <a:r>
              <a:rPr lang="en-US" dirty="0"/>
              <a:t>(https://www.google.com/);</a:t>
            </a:r>
          </a:p>
          <a:p>
            <a:pPr marL="0" indent="0">
              <a:buNone/>
            </a:pPr>
            <a:r>
              <a:rPr lang="en-US" dirty="0" smtClean="0"/>
              <a:t>	</a:t>
            </a:r>
            <a:r>
              <a:rPr lang="en-US" dirty="0" err="1" smtClean="0"/>
              <a:t>driver.switchTo</a:t>
            </a:r>
            <a:r>
              <a:rPr lang="en-US" dirty="0"/>
              <a:t>().</a:t>
            </a:r>
            <a:r>
              <a:rPr lang="en-US" dirty="0" err="1"/>
              <a:t>newWindow</a:t>
            </a:r>
            <a:r>
              <a:rPr lang="en-US" dirty="0"/>
              <a:t>(</a:t>
            </a:r>
            <a:r>
              <a:rPr lang="en-US" dirty="0" err="1"/>
              <a:t>WindowType.WINDOW</a:t>
            </a:r>
            <a:r>
              <a:rPr lang="en-US" dirty="0"/>
              <a:t>);</a:t>
            </a:r>
          </a:p>
          <a:p>
            <a:pPr marL="0" indent="0">
              <a:buNone/>
            </a:pPr>
            <a:r>
              <a:rPr lang="en-US" dirty="0" smtClean="0"/>
              <a:t>	</a:t>
            </a:r>
            <a:r>
              <a:rPr lang="en-US" dirty="0" err="1" smtClean="0"/>
              <a:t>driver.navigate</a:t>
            </a:r>
            <a:r>
              <a:rPr lang="en-US" dirty="0"/>
              <a:t>().to(https://www.crmpro.com/);</a:t>
            </a:r>
            <a:endParaRPr lang="en-US" dirty="0"/>
          </a:p>
        </p:txBody>
      </p:sp>
    </p:spTree>
    <p:extLst>
      <p:ext uri="{BB962C8B-B14F-4D97-AF65-F5344CB8AC3E}">
        <p14:creationId xmlns:p14="http://schemas.microsoft.com/office/powerpoint/2010/main" val="289221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Changes</a:t>
            </a:r>
            <a:endParaRPr lang="en-US" dirty="0"/>
          </a:p>
        </p:txBody>
      </p:sp>
      <p:sp>
        <p:nvSpPr>
          <p:cNvPr id="3" name="Content Placeholder 2"/>
          <p:cNvSpPr>
            <a:spLocks noGrp="1"/>
          </p:cNvSpPr>
          <p:nvPr>
            <p:ph idx="1"/>
          </p:nvPr>
        </p:nvSpPr>
        <p:spPr>
          <a:xfrm>
            <a:off x="519764" y="2281187"/>
            <a:ext cx="11251933" cy="429286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architecture for Selenium 3 includes the </a:t>
            </a:r>
            <a:r>
              <a:rPr lang="en-US" dirty="0">
                <a:solidFill>
                  <a:srgbClr val="FF0000"/>
                </a:solidFill>
                <a:latin typeface="Times New Roman" panose="02020603050405020304" pitchFamily="18" charset="0"/>
                <a:cs typeface="Times New Roman" panose="02020603050405020304" pitchFamily="18" charset="0"/>
              </a:rPr>
              <a:t>JSON Wire Protocol</a:t>
            </a:r>
            <a:r>
              <a:rPr lang="en-US" dirty="0">
                <a:latin typeface="Times New Roman" panose="02020603050405020304" pitchFamily="18" charset="0"/>
                <a:cs typeface="Times New Roman" panose="02020603050405020304" pitchFamily="18" charset="0"/>
              </a:rPr>
              <a:t>. However, Selenium 4 does not include the JSON Wire Protocol, and that’s the contrast </a:t>
            </a:r>
            <a:r>
              <a:rPr lang="en-US" dirty="0" smtClean="0">
                <a:latin typeface="Times New Roman" panose="02020603050405020304" pitchFamily="18" charset="0"/>
                <a:cs typeface="Times New Roman" panose="02020603050405020304" pitchFamily="18" charset="0"/>
              </a:rPr>
              <a:t>between </a:t>
            </a:r>
            <a:r>
              <a:rPr lang="en-US" dirty="0">
                <a:latin typeface="Times New Roman" panose="02020603050405020304" pitchFamily="18" charset="0"/>
                <a:cs typeface="Times New Roman" panose="02020603050405020304" pitchFamily="18" charset="0"/>
              </a:rPr>
              <a:t>Selenium 3 and Selenium 4</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651" y="2986262"/>
            <a:ext cx="5464282" cy="3096903"/>
          </a:xfrm>
          <a:prstGeom prst="rect">
            <a:avLst/>
          </a:prstGeom>
        </p:spPr>
      </p:pic>
      <p:pic>
        <p:nvPicPr>
          <p:cNvPr id="1028" name="Picture 4" descr="Selenium 3 vs. Selenium 4: Selenium 4 Architecture (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729" y="2962279"/>
            <a:ext cx="5461549" cy="312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422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idx="1"/>
          </p:nvPr>
        </p:nvSpPr>
        <p:spPr>
          <a:xfrm>
            <a:off x="154004" y="2281187"/>
            <a:ext cx="11771697" cy="4292868"/>
          </a:xfrm>
        </p:spPr>
        <p:txBody>
          <a:bodyPr numCol="2">
            <a:noAutofit/>
          </a:bodyPr>
          <a:lstStyle/>
          <a:p>
            <a:pPr marL="0" indent="0">
              <a:buNone/>
            </a:pPr>
            <a:r>
              <a:rPr lang="en-US" sz="2400" dirty="0" smtClean="0">
                <a:latin typeface="Times New Roman" panose="02020603050405020304" pitchFamily="18" charset="0"/>
                <a:cs typeface="Times New Roman" panose="02020603050405020304" pitchFamily="18" charset="0"/>
              </a:rPr>
              <a:t>Selenium 3-</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Selenium 4-</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6509" y="2793111"/>
            <a:ext cx="5757311" cy="3241929"/>
          </a:xfrm>
          <a:prstGeom prst="rect">
            <a:avLst/>
          </a:prstGeom>
        </p:spPr>
      </p:pic>
      <p:pic>
        <p:nvPicPr>
          <p:cNvPr id="6" name="Picture 5"/>
          <p:cNvPicPr>
            <a:picLocks noChangeAspect="1"/>
          </p:cNvPicPr>
          <p:nvPr/>
        </p:nvPicPr>
        <p:blipFill>
          <a:blip r:embed="rId3"/>
          <a:stretch>
            <a:fillRect/>
          </a:stretch>
        </p:blipFill>
        <p:spPr>
          <a:xfrm>
            <a:off x="6131962" y="2793111"/>
            <a:ext cx="5816899" cy="3241929"/>
          </a:xfrm>
          <a:prstGeom prst="rect">
            <a:avLst/>
          </a:prstGeom>
        </p:spPr>
      </p:pic>
    </p:spTree>
    <p:extLst>
      <p:ext uri="{BB962C8B-B14F-4D97-AF65-F5344CB8AC3E}">
        <p14:creationId xmlns:p14="http://schemas.microsoft.com/office/powerpoint/2010/main" val="320197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 utility methods in Java</a:t>
            </a:r>
          </a:p>
        </p:txBody>
      </p:sp>
      <p:pic>
        <p:nvPicPr>
          <p:cNvPr id="6" name="Content Placeholder 5"/>
          <p:cNvPicPr>
            <a:picLocks noGrp="1" noChangeAspect="1"/>
          </p:cNvPicPr>
          <p:nvPr>
            <p:ph idx="1"/>
          </p:nvPr>
        </p:nvPicPr>
        <p:blipFill>
          <a:blip r:embed="rId2"/>
          <a:stretch>
            <a:fillRect/>
          </a:stretch>
        </p:blipFill>
        <p:spPr>
          <a:xfrm>
            <a:off x="661411" y="2208252"/>
            <a:ext cx="11254665" cy="4052058"/>
          </a:xfrm>
          <a:prstGeom prst="rect">
            <a:avLst/>
          </a:prstGeom>
        </p:spPr>
      </p:pic>
    </p:spTree>
    <p:extLst>
      <p:ext uri="{BB962C8B-B14F-4D97-AF65-F5344CB8AC3E}">
        <p14:creationId xmlns:p14="http://schemas.microsoft.com/office/powerpoint/2010/main" val="3658491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 utility methods in Java</a:t>
            </a:r>
          </a:p>
        </p:txBody>
      </p:sp>
      <p:pic>
        <p:nvPicPr>
          <p:cNvPr id="4" name="Picture 3"/>
          <p:cNvPicPr>
            <a:picLocks noChangeAspect="1"/>
          </p:cNvPicPr>
          <p:nvPr/>
        </p:nvPicPr>
        <p:blipFill>
          <a:blip r:embed="rId2"/>
          <a:stretch>
            <a:fillRect/>
          </a:stretch>
        </p:blipFill>
        <p:spPr>
          <a:xfrm>
            <a:off x="649409" y="2240309"/>
            <a:ext cx="11305167" cy="4108394"/>
          </a:xfrm>
          <a:prstGeom prst="rect">
            <a:avLst/>
          </a:prstGeom>
        </p:spPr>
      </p:pic>
    </p:spTree>
    <p:extLst>
      <p:ext uri="{BB962C8B-B14F-4D97-AF65-F5344CB8AC3E}">
        <p14:creationId xmlns:p14="http://schemas.microsoft.com/office/powerpoint/2010/main" val="3295122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00436" y="2353242"/>
            <a:ext cx="11396389" cy="4230437"/>
          </a:xfrm>
        </p:spPr>
        <p:txBody>
          <a:bodyPr>
            <a:normAutofit lnSpcReduction="10000"/>
          </a:bodyPr>
          <a:lstStyle/>
          <a:p>
            <a:pPr marL="0" indent="0">
              <a:buNone/>
            </a:pPr>
            <a:r>
              <a:rPr lang="en-US" b="1" dirty="0"/>
              <a:t>The parameters received in Timeout have switched from expecting (long time, </a:t>
            </a:r>
            <a:r>
              <a:rPr lang="en-US" b="1" dirty="0" err="1"/>
              <a:t>TimeUnit</a:t>
            </a:r>
            <a:r>
              <a:rPr lang="en-US" b="1" dirty="0"/>
              <a:t> unit) to expect (Duration duration).</a:t>
            </a:r>
          </a:p>
          <a:p>
            <a:r>
              <a:rPr lang="en-US" b="1" dirty="0" smtClean="0"/>
              <a:t>In </a:t>
            </a:r>
            <a:r>
              <a:rPr lang="en-US" b="1" dirty="0"/>
              <a:t>Selenium 3- </a:t>
            </a:r>
          </a:p>
          <a:p>
            <a:pPr marL="0" indent="0">
              <a:buNone/>
            </a:pPr>
            <a:r>
              <a:rPr lang="en-US" dirty="0" err="1"/>
              <a:t>driver.manage</a:t>
            </a:r>
            <a:r>
              <a:rPr lang="en-US" dirty="0"/>
              <a:t>().timeouts().</a:t>
            </a:r>
            <a:r>
              <a:rPr lang="en-US" dirty="0" err="1"/>
              <a:t>implicitlyWait</a:t>
            </a:r>
            <a:r>
              <a:rPr lang="en-US" dirty="0"/>
              <a:t>(10, </a:t>
            </a:r>
            <a:r>
              <a:rPr lang="en-US" dirty="0" err="1"/>
              <a:t>TimeUnit.SECONDS</a:t>
            </a:r>
            <a:r>
              <a:rPr lang="en-US" dirty="0"/>
              <a:t>);</a:t>
            </a:r>
          </a:p>
          <a:p>
            <a:pPr marL="0" indent="0">
              <a:buNone/>
            </a:pPr>
            <a:r>
              <a:rPr lang="en-US" dirty="0" err="1"/>
              <a:t>driver.manage</a:t>
            </a:r>
            <a:r>
              <a:rPr lang="en-US" dirty="0"/>
              <a:t>().timeouts().</a:t>
            </a:r>
            <a:r>
              <a:rPr lang="en-US" dirty="0" err="1"/>
              <a:t>setScriptTimeout</a:t>
            </a:r>
            <a:r>
              <a:rPr lang="en-US" dirty="0"/>
              <a:t>(2, </a:t>
            </a:r>
            <a:r>
              <a:rPr lang="en-US" dirty="0" err="1"/>
              <a:t>TimeUnit.MINUTES</a:t>
            </a:r>
            <a:r>
              <a:rPr lang="en-US" dirty="0"/>
              <a:t>);</a:t>
            </a:r>
          </a:p>
          <a:p>
            <a:pPr marL="0" indent="0">
              <a:buNone/>
            </a:pPr>
            <a:r>
              <a:rPr lang="en-US" dirty="0" err="1"/>
              <a:t>driver.manage</a:t>
            </a:r>
            <a:r>
              <a:rPr lang="en-US" dirty="0"/>
              <a:t>().timeouts().</a:t>
            </a:r>
            <a:r>
              <a:rPr lang="en-US" dirty="0" err="1"/>
              <a:t>pageLoadTimeout</a:t>
            </a:r>
            <a:r>
              <a:rPr lang="en-US" dirty="0"/>
              <a:t>(10, </a:t>
            </a:r>
            <a:r>
              <a:rPr lang="en-US" dirty="0" err="1"/>
              <a:t>TimeUnit.SECONDS</a:t>
            </a:r>
            <a:r>
              <a:rPr lang="en-US" dirty="0"/>
              <a:t>);</a:t>
            </a:r>
          </a:p>
          <a:p>
            <a:endParaRPr lang="en-US" dirty="0"/>
          </a:p>
          <a:p>
            <a:r>
              <a:rPr lang="en-US" b="1" dirty="0"/>
              <a:t>In Selenium 4-</a:t>
            </a:r>
          </a:p>
          <a:p>
            <a:pPr marL="0" indent="0">
              <a:buNone/>
            </a:pPr>
            <a:r>
              <a:rPr lang="en-US" dirty="0" err="1"/>
              <a:t>driver.manage</a:t>
            </a:r>
            <a:r>
              <a:rPr lang="en-US" dirty="0"/>
              <a:t>().timeouts().</a:t>
            </a:r>
            <a:r>
              <a:rPr lang="en-US" dirty="0" err="1"/>
              <a:t>implicitlyWait</a:t>
            </a:r>
            <a:r>
              <a:rPr lang="en-US" dirty="0"/>
              <a:t>(</a:t>
            </a:r>
            <a:r>
              <a:rPr lang="en-US" dirty="0" err="1"/>
              <a:t>Duration.ofSeconds</a:t>
            </a:r>
            <a:r>
              <a:rPr lang="en-US" dirty="0"/>
              <a:t>(10));</a:t>
            </a:r>
          </a:p>
          <a:p>
            <a:pPr marL="0" indent="0">
              <a:buNone/>
            </a:pPr>
            <a:r>
              <a:rPr lang="en-US" dirty="0" err="1"/>
              <a:t>driver.manage</a:t>
            </a:r>
            <a:r>
              <a:rPr lang="en-US" dirty="0"/>
              <a:t>().timeouts().</a:t>
            </a:r>
            <a:r>
              <a:rPr lang="en-US" dirty="0" err="1"/>
              <a:t>scriptTimeout</a:t>
            </a:r>
            <a:r>
              <a:rPr lang="en-US" dirty="0"/>
              <a:t>(</a:t>
            </a:r>
            <a:r>
              <a:rPr lang="en-US" dirty="0" err="1"/>
              <a:t>Duration.ofMinutes</a:t>
            </a:r>
            <a:r>
              <a:rPr lang="en-US" dirty="0"/>
              <a:t>(2));</a:t>
            </a:r>
          </a:p>
          <a:p>
            <a:pPr marL="0" indent="0">
              <a:buNone/>
            </a:pPr>
            <a:r>
              <a:rPr lang="en-US" dirty="0" err="1"/>
              <a:t>driver.manage</a:t>
            </a:r>
            <a:r>
              <a:rPr lang="en-US" dirty="0"/>
              <a:t>().timeouts().</a:t>
            </a:r>
            <a:r>
              <a:rPr lang="en-US" dirty="0" err="1"/>
              <a:t>pageLoadTimeout</a:t>
            </a:r>
            <a:r>
              <a:rPr lang="en-US" dirty="0"/>
              <a:t>(</a:t>
            </a:r>
            <a:r>
              <a:rPr lang="en-US" dirty="0" err="1"/>
              <a:t>Duration.ofSeconds</a:t>
            </a:r>
            <a:r>
              <a:rPr lang="en-US" dirty="0"/>
              <a:t>(10));</a:t>
            </a:r>
          </a:p>
        </p:txBody>
      </p:sp>
    </p:spTree>
    <p:extLst>
      <p:ext uri="{BB962C8B-B14F-4D97-AF65-F5344CB8AC3E}">
        <p14:creationId xmlns:p14="http://schemas.microsoft.com/office/powerpoint/2010/main" val="3081415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38937" y="2324367"/>
            <a:ext cx="5678983" cy="4230437"/>
          </a:xfrm>
        </p:spPr>
        <p:txBody>
          <a:bodyPr numCol="1">
            <a:noAutofit/>
          </a:bodyPr>
          <a:lstStyle/>
          <a:p>
            <a:pPr marL="0" indent="0">
              <a:buNone/>
            </a:pPr>
            <a:r>
              <a:rPr lang="en-US" sz="1400" dirty="0">
                <a:latin typeface="Times New Roman" panose="02020603050405020304" pitchFamily="18" charset="0"/>
                <a:cs typeface="Times New Roman" panose="02020603050405020304" pitchFamily="18" charset="0"/>
              </a:rPr>
              <a:t>Waits are also expecting different parameters now. </a:t>
            </a:r>
            <a:r>
              <a:rPr lang="en-US" sz="1400" dirty="0" err="1">
                <a:latin typeface="Times New Roman" panose="02020603050405020304" pitchFamily="18" charset="0"/>
                <a:cs typeface="Times New Roman" panose="02020603050405020304" pitchFamily="18" charset="0"/>
              </a:rPr>
              <a:t>WebDriverWait</a:t>
            </a:r>
            <a:r>
              <a:rPr lang="en-US" sz="1400" dirty="0">
                <a:latin typeface="Times New Roman" panose="02020603050405020304" pitchFamily="18" charset="0"/>
                <a:cs typeface="Times New Roman" panose="02020603050405020304" pitchFamily="18" charset="0"/>
              </a:rPr>
              <a:t> is now expecting a Duration instead of a long for timeout in seconds and milliseconds. The </a:t>
            </a:r>
            <a:r>
              <a:rPr lang="en-US" sz="1400" dirty="0" err="1">
                <a:latin typeface="Times New Roman" panose="02020603050405020304" pitchFamily="18" charset="0"/>
                <a:cs typeface="Times New Roman" panose="02020603050405020304" pitchFamily="18" charset="0"/>
              </a:rPr>
              <a:t>withTimeout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pollingEvery</a:t>
            </a:r>
            <a:r>
              <a:rPr lang="en-US" sz="1400" dirty="0">
                <a:latin typeface="Times New Roman" panose="02020603050405020304" pitchFamily="18" charset="0"/>
                <a:cs typeface="Times New Roman" panose="02020603050405020304" pitchFamily="18" charset="0"/>
              </a:rPr>
              <a:t> utility methods from </a:t>
            </a:r>
            <a:r>
              <a:rPr lang="en-US" sz="1400" dirty="0" err="1">
                <a:latin typeface="Times New Roman" panose="02020603050405020304" pitchFamily="18" charset="0"/>
                <a:cs typeface="Times New Roman" panose="02020603050405020304" pitchFamily="18" charset="0"/>
              </a:rPr>
              <a:t>FluentWait</a:t>
            </a:r>
            <a:r>
              <a:rPr lang="en-US" sz="1400" dirty="0">
                <a:latin typeface="Times New Roman" panose="02020603050405020304" pitchFamily="18" charset="0"/>
                <a:cs typeface="Times New Roman" panose="02020603050405020304" pitchFamily="18" charset="0"/>
              </a:rPr>
              <a:t> have switched from expecting (long time, </a:t>
            </a:r>
            <a:r>
              <a:rPr lang="en-US" sz="1400" dirty="0" err="1">
                <a:latin typeface="Times New Roman" panose="02020603050405020304" pitchFamily="18" charset="0"/>
                <a:cs typeface="Times New Roman" panose="02020603050405020304" pitchFamily="18" charset="0"/>
              </a:rPr>
              <a:t>TimeUnit</a:t>
            </a:r>
            <a:r>
              <a:rPr lang="en-US" sz="1400" dirty="0">
                <a:latin typeface="Times New Roman" panose="02020603050405020304" pitchFamily="18" charset="0"/>
                <a:cs typeface="Times New Roman" panose="02020603050405020304" pitchFamily="18" charset="0"/>
              </a:rPr>
              <a:t> unit) to expect (Duration duration</a:t>
            </a:r>
            <a:r>
              <a:rPr lang="en-US" sz="14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Selenium 3 -</a:t>
            </a:r>
          </a:p>
          <a:p>
            <a:pPr marL="0" indent="0">
              <a:buNone/>
            </a:pPr>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WebDriverWait</a:t>
            </a:r>
            <a:r>
              <a:rPr lang="en-US" sz="1600" dirty="0">
                <a:latin typeface="Times New Roman" panose="02020603050405020304" pitchFamily="18" charset="0"/>
                <a:cs typeface="Times New Roman" panose="02020603050405020304" pitchFamily="18" charset="0"/>
              </a:rPr>
              <a:t>(driver, 3)</a:t>
            </a:r>
          </a:p>
          <a:p>
            <a:pPr marL="0" indent="0">
              <a:buNone/>
            </a:pPr>
            <a:r>
              <a:rPr lang="en-US" sz="1600" dirty="0">
                <a:latin typeface="Times New Roman" panose="02020603050405020304" pitchFamily="18" charset="0"/>
                <a:cs typeface="Times New Roman" panose="02020603050405020304" pitchFamily="18" charset="0"/>
              </a:rPr>
              <a:t>.until(</a:t>
            </a:r>
            <a:r>
              <a:rPr lang="en-US" sz="1600" dirty="0" err="1">
                <a:latin typeface="Times New Roman" panose="02020603050405020304" pitchFamily="18" charset="0"/>
                <a:cs typeface="Times New Roman" panose="02020603050405020304" pitchFamily="18" charset="0"/>
              </a:rPr>
              <a:t>ExpectedConditions.elementToBeClickable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By.cssSelector</a:t>
            </a:r>
            <a:r>
              <a:rPr lang="en-US" sz="1600" dirty="0">
                <a:latin typeface="Times New Roman" panose="02020603050405020304" pitchFamily="18" charset="0"/>
                <a:cs typeface="Times New Roman" panose="02020603050405020304" pitchFamily="18" charset="0"/>
              </a:rPr>
              <a:t>("#id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Wait&lt;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 wait = new </a:t>
            </a:r>
            <a:r>
              <a:rPr lang="en-US" sz="1600" dirty="0" err="1">
                <a:latin typeface="Times New Roman" panose="02020603050405020304" pitchFamily="18" charset="0"/>
                <a:cs typeface="Times New Roman" panose="02020603050405020304" pitchFamily="18" charset="0"/>
              </a:rPr>
              <a:t>FluentWait</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&gt;(driver)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withTimeout</a:t>
            </a:r>
            <a:r>
              <a:rPr lang="en-US" sz="1600" dirty="0">
                <a:latin typeface="Times New Roman" panose="02020603050405020304" pitchFamily="18" charset="0"/>
                <a:cs typeface="Times New Roman" panose="02020603050405020304" pitchFamily="18" charset="0"/>
              </a:rPr>
              <a:t>(30,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pollingEvery</a:t>
            </a: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.ignoring(</a:t>
            </a:r>
            <a:r>
              <a:rPr lang="en-US" sz="1600" dirty="0" err="1">
                <a:latin typeface="Times New Roman" panose="02020603050405020304" pitchFamily="18" charset="0"/>
                <a:cs typeface="Times New Roman" panose="02020603050405020304" pitchFamily="18" charset="0"/>
              </a:rPr>
              <a:t>NoSuchElementException.class</a:t>
            </a:r>
            <a:r>
              <a:rPr lang="en-US" sz="16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6217919" y="2218490"/>
            <a:ext cx="5832909"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Selenium 4-</a:t>
            </a:r>
          </a:p>
          <a:p>
            <a:r>
              <a:rPr lang="en-US" sz="2000" dirty="0">
                <a:latin typeface="Times New Roman" panose="02020603050405020304" pitchFamily="18" charset="0"/>
                <a:cs typeface="Times New Roman" panose="02020603050405020304" pitchFamily="18" charset="0"/>
              </a:rPr>
              <a:t>new </a:t>
            </a:r>
            <a:r>
              <a:rPr lang="en-US" sz="2000" dirty="0" err="1">
                <a:latin typeface="Times New Roman" panose="02020603050405020304" pitchFamily="18" charset="0"/>
                <a:cs typeface="Times New Roman" panose="02020603050405020304" pitchFamily="18" charset="0"/>
              </a:rPr>
              <a:t>WebDriverWait</a:t>
            </a:r>
            <a:r>
              <a:rPr lang="en-US" sz="2000" dirty="0">
                <a:latin typeface="Times New Roman" panose="02020603050405020304" pitchFamily="18" charset="0"/>
                <a:cs typeface="Times New Roman" panose="02020603050405020304" pitchFamily="18" charset="0"/>
              </a:rPr>
              <a:t>(driver, </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a:t>
            </a:r>
          </a:p>
          <a:p>
            <a:r>
              <a:rPr lang="en-US" sz="2000" dirty="0">
                <a:latin typeface="Times New Roman" panose="02020603050405020304" pitchFamily="18" charset="0"/>
                <a:cs typeface="Times New Roman" panose="02020603050405020304" pitchFamily="18" charset="0"/>
              </a:rPr>
              <a:t>  .until(</a:t>
            </a:r>
            <a:r>
              <a:rPr lang="en-US" sz="2000" dirty="0" err="1">
                <a:latin typeface="Times New Roman" panose="02020603050405020304" pitchFamily="18" charset="0"/>
                <a:cs typeface="Times New Roman" panose="02020603050405020304" pitchFamily="18" charset="0"/>
              </a:rPr>
              <a:t>ExpectedConditions.elementToBeClickable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By.cssSelector</a:t>
            </a:r>
            <a:r>
              <a:rPr lang="en-US" sz="2000" dirty="0">
                <a:latin typeface="Times New Roman" panose="02020603050405020304" pitchFamily="18" charset="0"/>
                <a:cs typeface="Times New Roman" panose="02020603050405020304" pitchFamily="18" charset="0"/>
              </a:rPr>
              <a:t>("#id")));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wait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&gt;(driver)</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(5))</a:t>
            </a:r>
          </a:p>
          <a:p>
            <a:r>
              <a:rPr lang="en-US" sz="2000" dirty="0">
                <a:latin typeface="Times New Roman" panose="02020603050405020304" pitchFamily="18" charset="0"/>
                <a:cs typeface="Times New Roman" panose="02020603050405020304" pitchFamily="18" charset="0"/>
              </a:rPr>
              <a:t>  .ignoring(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7411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Modifications in the Actions Class</a:t>
            </a:r>
            <a:endParaRPr lang="en-US" dirty="0"/>
          </a:p>
        </p:txBody>
      </p:sp>
      <p:sp>
        <p:nvSpPr>
          <p:cNvPr id="3" name="Content Placeholder 2"/>
          <p:cNvSpPr>
            <a:spLocks noGrp="1"/>
          </p:cNvSpPr>
          <p:nvPr>
            <p:ph idx="1"/>
          </p:nvPr>
        </p:nvSpPr>
        <p:spPr>
          <a:xfrm>
            <a:off x="538937" y="2324367"/>
            <a:ext cx="11223135" cy="4230437"/>
          </a:xfrm>
        </p:spPr>
        <p:txBody>
          <a:bodyPr numCol="1">
            <a:noAutofit/>
          </a:bodyPr>
          <a:lstStyle/>
          <a:p>
            <a:r>
              <a:rPr lang="en-US" sz="2000" dirty="0">
                <a:latin typeface="Times New Roman" panose="02020603050405020304" pitchFamily="18" charset="0"/>
                <a:cs typeface="Times New Roman" panose="02020603050405020304" pitchFamily="18" charset="0"/>
              </a:rPr>
              <a:t>Actions class in Selenium is primarily used to simulate input actions from mouse and keyboard on specific web elements (For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Left click, Right click, Double click,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Selenium 4, several new methods have been added to the Actions class:</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smtClean="0">
                <a:solidFill>
                  <a:schemeClr val="accent6">
                    <a:lumMod val="50000"/>
                  </a:schemeClr>
                </a:solidFill>
                <a:latin typeface="Times New Roman" panose="02020603050405020304" pitchFamily="18" charset="0"/>
                <a:cs typeface="Times New Roman" panose="02020603050405020304" pitchFamily="18" charset="0"/>
              </a:rPr>
              <a:t>click(</a:t>
            </a:r>
            <a:r>
              <a:rPr lang="en-US" sz="2000" b="1" dirty="0" err="1" smtClean="0">
                <a:solidFill>
                  <a:schemeClr val="accent6">
                    <a:lumMod val="50000"/>
                  </a:schemeClr>
                </a:solidFill>
                <a:latin typeface="Times New Roman" panose="02020603050405020304" pitchFamily="18" charset="0"/>
                <a:cs typeface="Times New Roman" panose="02020603050405020304" pitchFamily="18" charset="0"/>
              </a:rPr>
              <a:t>WebElement</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method is added to Actions class to replace the </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moveToElement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onElement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).click()</a:t>
            </a:r>
            <a:r>
              <a:rPr lang="en-US" sz="2000" dirty="0">
                <a:solidFill>
                  <a:schemeClr val="accent3">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used to click on a certain web element.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onElement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clickAndHold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clickAndHold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WebElement</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onElement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contextClick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contextClick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smtClean="0">
                <a:latin typeface="Times New Roman" panose="02020603050405020304" pitchFamily="18" charset="0"/>
                <a:cs typeface="Times New Roman" panose="02020603050405020304" pitchFamily="18" charset="0"/>
              </a:rPr>
              <a:t>moveToElement</a:t>
            </a:r>
            <a:r>
              <a:rPr lang="en-US" dirty="0" smtClean="0">
                <a:latin typeface="Times New Roman" panose="02020603050405020304" pitchFamily="18" charset="0"/>
                <a:cs typeface="Times New Roman" panose="02020603050405020304" pitchFamily="18" charset="0"/>
              </a:rPr>
              <a:t>(element).</a:t>
            </a:r>
            <a:r>
              <a:rPr lang="en-US" dirty="0" err="1" smtClean="0">
                <a:latin typeface="Times New Roman" panose="02020603050405020304" pitchFamily="18" charset="0"/>
                <a:cs typeface="Times New Roman" panose="02020603050405020304" pitchFamily="18" charset="0"/>
              </a:rPr>
              <a:t>doubleClick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doubleClick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434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Object Location</a:t>
            </a:r>
            <a:r>
              <a:rPr lang="en-US" b="1" dirty="0" smtClean="0"/>
              <a:t>:</a:t>
            </a:r>
            <a:r>
              <a:rPr lang="en-US" dirty="0"/>
              <a:t> Now with Selenium 4, users can achieve the coordinates, dimension, height, width, etc. as the location of the web elements or object</a:t>
            </a:r>
            <a:r>
              <a:rPr lang="en-US" dirty="0" smtClean="0"/>
              <a:t>.</a:t>
            </a:r>
          </a:p>
          <a:p>
            <a:pPr marL="0" indent="0">
              <a:buNone/>
            </a:pPr>
            <a:r>
              <a:rPr lang="en-US" dirty="0" smtClean="0"/>
              <a:t>	</a:t>
            </a:r>
            <a:r>
              <a:rPr lang="en-US" dirty="0" err="1" smtClean="0"/>
              <a:t>WebElement</a:t>
            </a:r>
            <a:r>
              <a:rPr lang="en-US" dirty="0" smtClean="0"/>
              <a:t> </a:t>
            </a:r>
            <a:r>
              <a:rPr lang="en-US" dirty="0"/>
              <a:t>logo1=</a:t>
            </a:r>
            <a:r>
              <a:rPr lang="en-US" dirty="0" err="1"/>
              <a:t>driver.Findelement</a:t>
            </a:r>
            <a:r>
              <a:rPr lang="en-US" dirty="0"/>
              <a:t>(</a:t>
            </a:r>
            <a:r>
              <a:rPr lang="en-US" dirty="0" err="1"/>
              <a:t>By.xpath</a:t>
            </a:r>
            <a:r>
              <a:rPr lang="en-US" dirty="0"/>
              <a:t>(“//div[@id=’</a:t>
            </a:r>
            <a:r>
              <a:rPr lang="en-US" dirty="0" err="1"/>
              <a:t>divLogo</a:t>
            </a:r>
            <a:r>
              <a:rPr lang="en-US" dirty="0"/>
              <a:t>’]//</a:t>
            </a:r>
            <a:r>
              <a:rPr lang="en-US" dirty="0" err="1"/>
              <a:t>img</a:t>
            </a:r>
            <a:r>
              <a:rPr lang="en-US" dirty="0"/>
              <a:t>”));</a:t>
            </a:r>
          </a:p>
          <a:p>
            <a:pPr marL="0" indent="0">
              <a:buNone/>
            </a:pPr>
            <a:r>
              <a:rPr lang="en-US" dirty="0" smtClean="0"/>
              <a:t>	</a:t>
            </a:r>
            <a:r>
              <a:rPr lang="en-US" dirty="0" err="1" smtClean="0"/>
              <a:t>System.out.println</a:t>
            </a:r>
            <a:r>
              <a:rPr lang="en-US" dirty="0"/>
              <a:t>(“Height:” +</a:t>
            </a:r>
            <a:r>
              <a:rPr lang="en-US" dirty="0" err="1"/>
              <a:t>logo.getRect</a:t>
            </a:r>
            <a:r>
              <a:rPr lang="en-US" dirty="0"/>
              <a:t>().</a:t>
            </a:r>
            <a:r>
              <a:rPr lang="en-US" dirty="0" err="1"/>
              <a:t>getDimension</a:t>
            </a:r>
            <a:r>
              <a:rPr lang="en-US" dirty="0"/>
              <a:t>().</a:t>
            </a:r>
            <a:r>
              <a:rPr lang="en-US" dirty="0" err="1"/>
              <a:t>getHeight</a:t>
            </a:r>
            <a:r>
              <a:rPr lang="en-US" dirty="0"/>
              <a:t>());</a:t>
            </a:r>
          </a:p>
          <a:p>
            <a:pPr marL="0" indent="0">
              <a:buNone/>
            </a:pPr>
            <a:r>
              <a:rPr lang="en-US" dirty="0" smtClean="0"/>
              <a:t>	</a:t>
            </a:r>
            <a:r>
              <a:rPr lang="en-US" dirty="0" err="1" smtClean="0"/>
              <a:t>System.out.println</a:t>
            </a:r>
            <a:r>
              <a:rPr lang="en-US" dirty="0"/>
              <a:t>(“Height:” +</a:t>
            </a:r>
            <a:r>
              <a:rPr lang="en-US" dirty="0" err="1"/>
              <a:t>logo.getRect</a:t>
            </a:r>
            <a:r>
              <a:rPr lang="en-US" dirty="0"/>
              <a:t>().</a:t>
            </a:r>
            <a:r>
              <a:rPr lang="en-US" dirty="0" err="1"/>
              <a:t>getDimension</a:t>
            </a:r>
            <a:r>
              <a:rPr lang="en-US" dirty="0"/>
              <a:t>().</a:t>
            </a:r>
            <a:r>
              <a:rPr lang="en-US" dirty="0" err="1"/>
              <a:t>getWidth</a:t>
            </a:r>
            <a:r>
              <a:rPr lang="en-US" dirty="0"/>
              <a:t>());</a:t>
            </a:r>
          </a:p>
          <a:p>
            <a:pPr marL="0" indent="0">
              <a:buNone/>
            </a:pPr>
            <a:r>
              <a:rPr lang="en-US" dirty="0" smtClean="0"/>
              <a:t>	</a:t>
            </a:r>
            <a:r>
              <a:rPr lang="en-US" dirty="0" err="1" smtClean="0"/>
              <a:t>System.out.println</a:t>
            </a:r>
            <a:r>
              <a:rPr lang="en-US" dirty="0"/>
              <a:t>(“X Location: “ +</a:t>
            </a:r>
            <a:r>
              <a:rPr lang="en-US" dirty="0" err="1"/>
              <a:t>Logo.getRect</a:t>
            </a:r>
            <a:r>
              <a:rPr lang="en-US" dirty="0"/>
              <a:t>().</a:t>
            </a:r>
            <a:r>
              <a:rPr lang="en-US" dirty="0" err="1"/>
              <a:t>getX</a:t>
            </a:r>
            <a:r>
              <a:rPr lang="en-US" dirty="0"/>
              <a:t>());</a:t>
            </a:r>
          </a:p>
          <a:p>
            <a:pPr marL="0" indent="0">
              <a:buNone/>
            </a:pPr>
            <a:r>
              <a:rPr lang="en-US" dirty="0" smtClean="0"/>
              <a:t>	</a:t>
            </a:r>
            <a:r>
              <a:rPr lang="en-US" dirty="0" err="1" smtClean="0"/>
              <a:t>System.out.println</a:t>
            </a:r>
            <a:r>
              <a:rPr lang="en-US" dirty="0"/>
              <a:t>(“Y Location: “ +</a:t>
            </a:r>
            <a:r>
              <a:rPr lang="en-US" dirty="0" err="1"/>
              <a:t>Logo.getRect</a:t>
            </a:r>
            <a:r>
              <a:rPr lang="en-US" dirty="0"/>
              <a:t>().</a:t>
            </a:r>
            <a:r>
              <a:rPr lang="en-US" dirty="0" err="1"/>
              <a:t>getY</a:t>
            </a:r>
            <a:r>
              <a:rPr lang="en-US" dirty="0"/>
              <a:t>());</a:t>
            </a:r>
            <a:endParaRPr lang="en-US" dirty="0" smtClean="0"/>
          </a:p>
        </p:txBody>
      </p:sp>
    </p:spTree>
    <p:extLst>
      <p:ext uri="{BB962C8B-B14F-4D97-AF65-F5344CB8AC3E}">
        <p14:creationId xmlns:p14="http://schemas.microsoft.com/office/powerpoint/2010/main" val="2148725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561</TotalTime>
  <Words>545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Times New Roman</vt:lpstr>
      <vt:lpstr>Wingdings</vt:lpstr>
      <vt:lpstr>Wingdings 3</vt:lpstr>
      <vt:lpstr>Ion Boardroom</vt:lpstr>
      <vt:lpstr>Selenium3 Vs Selenium4</vt:lpstr>
      <vt:lpstr>Architecture Changes</vt:lpstr>
      <vt:lpstr>Capabilities</vt:lpstr>
      <vt:lpstr>Find element(s) utility methods in Java</vt:lpstr>
      <vt:lpstr>Find element(s) utility methods in Java</vt:lpstr>
      <vt:lpstr>Waits and Timeout</vt:lpstr>
      <vt:lpstr>Waits and Timeout</vt:lpstr>
      <vt:lpstr>Modifications in the Actions Class</vt:lpstr>
      <vt:lpstr>Features Of Selenium 4</vt:lpstr>
      <vt:lpstr>Features Of Selenium 4</vt:lpstr>
      <vt:lpstr>Features Of Selenium 4</vt:lpstr>
      <vt:lpstr>Features Of Selenium 4</vt:lpstr>
      <vt:lpstr>Features Of Selenium 4</vt:lpstr>
      <vt:lpstr>Features Of Selenium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Darkprime</cp:lastModifiedBy>
  <cp:revision>99</cp:revision>
  <dcterms:created xsi:type="dcterms:W3CDTF">2023-03-19T05:21:53Z</dcterms:created>
  <dcterms:modified xsi:type="dcterms:W3CDTF">2023-03-22T11:28:35Z</dcterms:modified>
</cp:coreProperties>
</file>