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Arial Black" pitchFamily="34" charset="0"/>
      <p:bold r:id="rId13"/>
    </p:embeddedFont>
    <p:embeddedFont>
      <p:font typeface="Century Gothic"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a:endParaRPr/>
          </a:p>
        </p:txBody>
      </p:sp>
      <p:sp>
        <p:nvSpPr>
          <p:cNvPr id="20" name="Google Shape;20;p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77" name="Google Shape;77;p11"/>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8" name="Google Shape;78;p1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4" name="Google Shape;84;p1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b="0" i="0" cap="small">
                <a:solidFill>
                  <a:srgbClr val="86D1D8"/>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0" name="Google Shape;90;p13"/>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1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
        <p:nvSpPr>
          <p:cNvPr id="94" name="Google Shape;94;p13"/>
          <p:cNvSpPr txBox="1"/>
          <p:nvPr/>
        </p:nvSpPr>
        <p:spPr>
          <a:xfrm>
            <a:off x="898295" y="971253"/>
            <a:ext cx="801912" cy="196977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IN" sz="12200" b="0" i="0" u="none" strike="noStrike" cap="none">
                <a:solidFill>
                  <a:srgbClr val="86D1D8"/>
                </a:solidFill>
                <a:latin typeface="Arial"/>
                <a:ea typeface="Arial"/>
                <a:cs typeface="Arial"/>
                <a:sym typeface="Arial"/>
              </a:rPr>
              <a:t>“</a:t>
            </a:r>
            <a:endParaRPr/>
          </a:p>
        </p:txBody>
      </p:sp>
      <p:sp>
        <p:nvSpPr>
          <p:cNvPr id="95" name="Google Shape;95;p13"/>
          <p:cNvSpPr txBox="1"/>
          <p:nvPr/>
        </p:nvSpPr>
        <p:spPr>
          <a:xfrm>
            <a:off x="9330490" y="2613787"/>
            <a:ext cx="801912" cy="196977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IN" sz="12200" b="0" i="0" u="none" strike="noStrike" cap="non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4"/>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600"/>
              <a:buNone/>
              <a:defRPr sz="2000" cap="none">
                <a:solidFill>
                  <a:srgbClr val="86D1D8"/>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99" name="Google Shape;99;p1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5"/>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5" name="Google Shape;105;p15"/>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6" name="Google Shape;106;p15"/>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7" name="Google Shape;107;p15"/>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8" name="Google Shape;108;p15"/>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9" name="Google Shape;109;p15"/>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10" name="Google Shape;110;p15"/>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11" name="Google Shape;111;p15"/>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12" name="Google Shape;112;p1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6"/>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18" name="Google Shape;118;p16"/>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9" name="Google Shape;119;p16"/>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0" name="Google Shape;120;p16"/>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1" name="Google Shape;121;p16"/>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2" name="Google Shape;122;p16"/>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3" name="Google Shape;123;p16"/>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4" name="Google Shape;124;p16"/>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5" name="Google Shape;125;p16"/>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26" name="Google Shape;126;p16"/>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27" name="Google Shape;127;p16"/>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28" name="Google Shape;128;p1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7"/>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1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8"/>
          <p:cNvSpPr txBox="1">
            <a:spLocks noGrp="1"/>
          </p:cNvSpPr>
          <p:nvPr>
            <p:ph type="body" idx="1"/>
          </p:nvPr>
        </p:nvSpPr>
        <p:spPr>
          <a:xfrm rot="5400000">
            <a:off x="1679575" y="-139699"/>
            <a:ext cx="5368924" cy="7423149"/>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1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6" name="Google Shape;26;p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600"/>
              <a:buNone/>
              <a:defRPr sz="2000" cap="none">
                <a:solidFill>
                  <a:srgbClr val="86D1D8"/>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32" name="Google Shape;32;p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38" name="Google Shape;38;p5"/>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39" name="Google Shape;39;p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5" name="Google Shape;45;p6"/>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6" name="Google Shape;46;p6"/>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7" name="Google Shape;47;p6"/>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8" name="Google Shape;48;p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1154953" y="1447800"/>
            <a:ext cx="3401064" cy="1447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Autofit/>
          </a:bodyPr>
          <a:lstStyle>
            <a:lvl1pPr marL="457200" lvl="0" indent="-330200" algn="l">
              <a:spcBef>
                <a:spcPts val="1000"/>
              </a:spcBef>
              <a:spcAft>
                <a:spcPts val="0"/>
              </a:spcAft>
              <a:buSzPts val="1600"/>
              <a:buChar char="►"/>
              <a:defRPr sz="2000"/>
            </a:lvl1pPr>
            <a:lvl2pPr marL="914400" lvl="1" indent="-320040" algn="l">
              <a:spcBef>
                <a:spcPts val="1000"/>
              </a:spcBef>
              <a:spcAft>
                <a:spcPts val="0"/>
              </a:spcAft>
              <a:buSzPts val="1440"/>
              <a:buChar char="►"/>
              <a:defRPr sz="1800"/>
            </a:lvl2pPr>
            <a:lvl3pPr marL="1371600" lvl="2" indent="-309880" algn="l">
              <a:spcBef>
                <a:spcPts val="1000"/>
              </a:spcBef>
              <a:spcAft>
                <a:spcPts val="0"/>
              </a:spcAft>
              <a:buSzPts val="1280"/>
              <a:buChar char="►"/>
              <a:defRPr sz="1600"/>
            </a:lvl3pPr>
            <a:lvl4pPr marL="1828800" lvl="3" indent="-299719" algn="l">
              <a:spcBef>
                <a:spcPts val="1000"/>
              </a:spcBef>
              <a:spcAft>
                <a:spcPts val="0"/>
              </a:spcAft>
              <a:buSzPts val="1120"/>
              <a:buChar char="►"/>
              <a:defRPr sz="1400"/>
            </a:lvl4pPr>
            <a:lvl5pPr marL="2286000" lvl="4" indent="-299720" algn="l">
              <a:spcBef>
                <a:spcPts val="1000"/>
              </a:spcBef>
              <a:spcAft>
                <a:spcPts val="0"/>
              </a:spcAft>
              <a:buSzPts val="1120"/>
              <a:buChar char="►"/>
              <a:defRPr sz="1400"/>
            </a:lvl5pPr>
            <a:lvl6pPr marL="2743200" lvl="5" indent="-299720" algn="l">
              <a:spcBef>
                <a:spcPts val="1000"/>
              </a:spcBef>
              <a:spcAft>
                <a:spcPts val="0"/>
              </a:spcAft>
              <a:buSzPts val="1120"/>
              <a:buChar char="►"/>
              <a:defRPr sz="1400"/>
            </a:lvl6pPr>
            <a:lvl7pPr marL="3200400" lvl="6" indent="-299720" algn="l">
              <a:spcBef>
                <a:spcPts val="1000"/>
              </a:spcBef>
              <a:spcAft>
                <a:spcPts val="0"/>
              </a:spcAft>
              <a:buSzPts val="1120"/>
              <a:buChar char="►"/>
              <a:defRPr sz="1400"/>
            </a:lvl7pPr>
            <a:lvl8pPr marL="3657600" lvl="7" indent="-299720" algn="l">
              <a:spcBef>
                <a:spcPts val="1000"/>
              </a:spcBef>
              <a:spcAft>
                <a:spcPts val="0"/>
              </a:spcAft>
              <a:buSzPts val="1120"/>
              <a:buChar char="►"/>
              <a:defRPr sz="1400"/>
            </a:lvl8pPr>
            <a:lvl9pPr marL="4114800" lvl="8" indent="-299720" algn="l">
              <a:spcBef>
                <a:spcPts val="1000"/>
              </a:spcBef>
              <a:spcAft>
                <a:spcPts val="0"/>
              </a:spcAft>
              <a:buSzPts val="1120"/>
              <a:buChar char="►"/>
              <a:defRPr sz="1400"/>
            </a:lvl9pPr>
          </a:lstStyle>
          <a:p>
            <a:endParaRPr/>
          </a:p>
        </p:txBody>
      </p:sp>
      <p:sp>
        <p:nvSpPr>
          <p:cNvPr id="63" name="Google Shape;63;p9"/>
          <p:cNvSpPr txBox="1">
            <a:spLocks noGrp="1"/>
          </p:cNvSpPr>
          <p:nvPr>
            <p:ph type="body" idx="2"/>
          </p:nvPr>
        </p:nvSpPr>
        <p:spPr>
          <a:xfrm>
            <a:off x="1154953" y="3129280"/>
            <a:ext cx="3401063" cy="2895599"/>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64" name="Google Shape;64;p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70" name="Google Shape;70;p10"/>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1" name="Google Shape;71;p1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20">
            <a:alphaModFix/>
          </a:blip>
          <a:srcRect l="3613"/>
          <a:stretch/>
        </p:blipFill>
        <p:spPr>
          <a:xfrm>
            <a:off x="0" y="2669685"/>
            <a:ext cx="4037012" cy="4188315"/>
          </a:xfrm>
          <a:prstGeom prst="rect">
            <a:avLst/>
          </a:prstGeom>
          <a:noFill/>
          <a:ln>
            <a:noFill/>
          </a:ln>
        </p:spPr>
      </p:pic>
      <p:pic>
        <p:nvPicPr>
          <p:cNvPr id="7" name="Google Shape;7;p1"/>
          <p:cNvPicPr preferRelativeResize="0"/>
          <p:nvPr/>
        </p:nvPicPr>
        <p:blipFill rotWithShape="1">
          <a:blip r:embed="rId21">
            <a:alphaModFix/>
          </a:blip>
          <a:srcRect l="35640"/>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1"/>
          <p:cNvPicPr preferRelativeResize="0"/>
          <p:nvPr/>
        </p:nvPicPr>
        <p:blipFill rotWithShape="1">
          <a:blip r:embed="rId22">
            <a:alphaModFix/>
          </a:blip>
          <a:srcRect t="28812"/>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23">
            <a:alphaModFix/>
          </a:blip>
          <a:srcRect b="23320"/>
          <a:stretch/>
        </p:blipFill>
        <p:spPr>
          <a:xfrm>
            <a:off x="8605878"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6"/>
        <p:cNvGrpSpPr/>
        <p:nvPr/>
      </p:nvGrpSpPr>
      <p:grpSpPr>
        <a:xfrm>
          <a:off x="0" y="0"/>
          <a:ext cx="0" cy="0"/>
          <a:chOff x="0" y="0"/>
          <a:chExt cx="0" cy="0"/>
        </a:xfrm>
      </p:grpSpPr>
      <p:sp>
        <p:nvSpPr>
          <p:cNvPr id="147" name="Google Shape;147;p19"/>
          <p:cNvSpPr txBox="1">
            <a:spLocks noGrp="1"/>
          </p:cNvSpPr>
          <p:nvPr>
            <p:ph type="ctrTitle"/>
          </p:nvPr>
        </p:nvSpPr>
        <p:spPr>
          <a:xfrm>
            <a:off x="497149" y="672313"/>
            <a:ext cx="8515797" cy="1430499"/>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2"/>
              </a:buClr>
              <a:buSzPts val="9600"/>
              <a:buFont typeface="Arial Black"/>
              <a:buNone/>
            </a:pPr>
            <a:r>
              <a:rPr lang="en-IN" sz="9600" b="1">
                <a:latin typeface="Arial Black"/>
                <a:ea typeface="Arial Black"/>
                <a:cs typeface="Arial Black"/>
                <a:sym typeface="Arial Black"/>
              </a:rPr>
              <a:t>PharmaPlus</a:t>
            </a:r>
            <a:r>
              <a:rPr lang="en-IN">
                <a:latin typeface="Arial Black"/>
                <a:ea typeface="Arial Black"/>
                <a:cs typeface="Arial Black"/>
                <a:sym typeface="Arial Black"/>
              </a:rPr>
              <a:t>	</a:t>
            </a:r>
            <a:endParaRPr/>
          </a:p>
        </p:txBody>
      </p:sp>
      <p:sp>
        <p:nvSpPr>
          <p:cNvPr id="148" name="Google Shape;148;p19"/>
          <p:cNvSpPr txBox="1">
            <a:spLocks noGrp="1"/>
          </p:cNvSpPr>
          <p:nvPr>
            <p:ph type="subTitle" idx="1"/>
          </p:nvPr>
        </p:nvSpPr>
        <p:spPr>
          <a:xfrm>
            <a:off x="6676008" y="3505200"/>
            <a:ext cx="5515992" cy="252125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240"/>
              <a:buNone/>
            </a:pPr>
            <a:r>
              <a:rPr lang="en-IN" sz="2800" dirty="0">
                <a:solidFill>
                  <a:schemeClr val="dk1"/>
                </a:solidFill>
                <a:latin typeface="Arial Black"/>
                <a:ea typeface="Arial Black"/>
                <a:cs typeface="Arial Black"/>
                <a:sym typeface="Arial Black"/>
              </a:rPr>
              <a:t>A PROJECT BY:   </a:t>
            </a:r>
            <a:endParaRPr/>
          </a:p>
          <a:p>
            <a:pPr marL="0" lvl="0" indent="0" algn="l" rtl="0">
              <a:spcBef>
                <a:spcPts val="1000"/>
              </a:spcBef>
              <a:spcAft>
                <a:spcPts val="0"/>
              </a:spcAft>
              <a:buSzPts val="2240"/>
              <a:buNone/>
            </a:pPr>
            <a:r>
              <a:rPr lang="en-IN" sz="2800" dirty="0">
                <a:solidFill>
                  <a:schemeClr val="dk1"/>
                </a:solidFill>
                <a:latin typeface="Arial Black"/>
                <a:ea typeface="Arial Black"/>
                <a:cs typeface="Arial Black"/>
                <a:sym typeface="Arial Black"/>
              </a:rPr>
              <a:t> 	</a:t>
            </a:r>
            <a:r>
              <a:rPr lang="en-IN" sz="2800" dirty="0" smtClean="0">
                <a:solidFill>
                  <a:schemeClr val="dk1"/>
                </a:solidFill>
                <a:latin typeface="Arial Black"/>
                <a:ea typeface="Arial Black"/>
                <a:cs typeface="Arial Black"/>
                <a:sym typeface="Arial Black"/>
              </a:rPr>
              <a:t>ANSHUL BARJATYA</a:t>
            </a:r>
            <a:endParaRPr sz="2800">
              <a:solidFill>
                <a:schemeClr val="dk1"/>
              </a:solidFill>
              <a:latin typeface="Arial Black"/>
              <a:ea typeface="Arial Black"/>
              <a:cs typeface="Arial Black"/>
              <a:sym typeface="Arial Black"/>
            </a:endParaRPr>
          </a:p>
          <a:p>
            <a:pPr marL="0" lvl="0" indent="0" algn="l" rtl="0">
              <a:spcBef>
                <a:spcPts val="1000"/>
              </a:spcBef>
              <a:spcAft>
                <a:spcPts val="0"/>
              </a:spcAft>
              <a:buSzPts val="2240"/>
              <a:buNone/>
            </a:pPr>
            <a:r>
              <a:rPr lang="en-IN" sz="2800" dirty="0">
                <a:solidFill>
                  <a:schemeClr val="dk1"/>
                </a:solidFill>
                <a:latin typeface="Arial Black"/>
                <a:ea typeface="Arial Black"/>
                <a:cs typeface="Arial Black"/>
                <a:sym typeface="Arial Black"/>
              </a:rPr>
              <a:t>	</a:t>
            </a:r>
            <a:r>
              <a:rPr lang="en-IN" sz="2800" dirty="0" smtClean="0">
                <a:solidFill>
                  <a:schemeClr val="dk1"/>
                </a:solidFill>
                <a:latin typeface="Arial Black"/>
                <a:ea typeface="Arial Black"/>
                <a:cs typeface="Arial Black"/>
                <a:sym typeface="Arial Black"/>
              </a:rPr>
              <a:t>ANSHUL RAMAN</a:t>
            </a:r>
            <a:endParaRPr sz="2800">
              <a:solidFill>
                <a:schemeClr val="dk1"/>
              </a:solidFill>
              <a:latin typeface="Arial Black"/>
              <a:ea typeface="Arial Black"/>
              <a:cs typeface="Arial Black"/>
              <a:sym typeface="Arial Black"/>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8"/>
          <p:cNvSpPr txBox="1">
            <a:spLocks noGrp="1"/>
          </p:cNvSpPr>
          <p:nvPr>
            <p:ph type="title"/>
          </p:nvPr>
        </p:nvSpPr>
        <p:spPr>
          <a:xfrm>
            <a:off x="1161016" y="2799757"/>
            <a:ext cx="9404723" cy="140053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2"/>
              </a:buClr>
              <a:buSzPts val="8000"/>
              <a:buFont typeface="Century Gothic"/>
              <a:buNone/>
            </a:pPr>
            <a:r>
              <a:rPr lang="en-IN" sz="8000" b="1"/>
              <a:t>THANK YOU!</a:t>
            </a:r>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983462" y="809271"/>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400"/>
              <a:buFont typeface="Century Gothic"/>
              <a:buNone/>
            </a:pPr>
            <a:r>
              <a:rPr lang="en-IN" sz="4400" b="1"/>
              <a:t>About The Web Application</a:t>
            </a:r>
            <a:endParaRPr/>
          </a:p>
        </p:txBody>
      </p:sp>
      <p:sp>
        <p:nvSpPr>
          <p:cNvPr id="154" name="Google Shape;154;p20"/>
          <p:cNvSpPr txBox="1">
            <a:spLocks noGrp="1"/>
          </p:cNvSpPr>
          <p:nvPr>
            <p:ph type="body" idx="1"/>
          </p:nvPr>
        </p:nvSpPr>
        <p:spPr>
          <a:xfrm>
            <a:off x="983462" y="2378477"/>
            <a:ext cx="8946541" cy="419548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080"/>
              <a:buChar char="►"/>
            </a:pPr>
            <a:r>
              <a:rPr lang="en-IN" sz="2600"/>
              <a:t>The aim was to create a web application that could locate the pharmacies in a particular radius which have medicines with the needed salt in stock so as to minimize the time spent in finding it physically.</a:t>
            </a:r>
            <a:endParaRPr/>
          </a:p>
          <a:p>
            <a:pPr marL="342900" lvl="0" indent="-241300" algn="l" rtl="0">
              <a:spcBef>
                <a:spcPts val="1000"/>
              </a:spcBef>
              <a:spcAft>
                <a:spcPts val="0"/>
              </a:spcAft>
              <a:buSzPts val="1600"/>
              <a:buNone/>
            </a:pPr>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1116628" y="758920"/>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400"/>
              <a:buFont typeface="Century Gothic"/>
              <a:buNone/>
            </a:pPr>
            <a:r>
              <a:rPr lang="en-IN" sz="4400" b="1"/>
              <a:t>Working of PharmaPlus</a:t>
            </a:r>
            <a:endParaRPr sz="4400" b="1"/>
          </a:p>
        </p:txBody>
      </p:sp>
      <p:sp>
        <p:nvSpPr>
          <p:cNvPr id="160" name="Google Shape;160;p21"/>
          <p:cNvSpPr txBox="1">
            <a:spLocks noGrp="1"/>
          </p:cNvSpPr>
          <p:nvPr>
            <p:ph type="body" idx="1"/>
          </p:nvPr>
        </p:nvSpPr>
        <p:spPr>
          <a:xfrm>
            <a:off x="1116628" y="2363637"/>
            <a:ext cx="8946541" cy="419548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080"/>
              <a:buChar char="►"/>
            </a:pPr>
            <a:r>
              <a:rPr lang="en-IN" sz="2600"/>
              <a:t>All the user needs to do is to enter the required salt which can be chosen from the dropbox displayed and the targeted city; and voila!</a:t>
            </a:r>
            <a:endParaRPr/>
          </a:p>
          <a:p>
            <a:pPr marL="342900" lvl="0" indent="-342900" algn="l" rtl="0">
              <a:spcBef>
                <a:spcPts val="1000"/>
              </a:spcBef>
              <a:spcAft>
                <a:spcPts val="0"/>
              </a:spcAft>
              <a:buSzPts val="2080"/>
              <a:buChar char="►"/>
            </a:pPr>
            <a:r>
              <a:rPr lang="en-IN" sz="2600"/>
              <a:t>The search button directs the user to another webpage displaying all the pharmacies that fit the description given</a:t>
            </a:r>
            <a:r>
              <a:rPr lang="en-IN" sz="3200"/>
              <a:t>. </a:t>
            </a:r>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2"/>
          <p:cNvSpPr txBox="1">
            <a:spLocks noGrp="1"/>
          </p:cNvSpPr>
          <p:nvPr>
            <p:ph type="title"/>
          </p:nvPr>
        </p:nvSpPr>
        <p:spPr>
          <a:xfrm>
            <a:off x="1122792" y="781191"/>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400"/>
              <a:buFont typeface="Century Gothic"/>
              <a:buNone/>
            </a:pPr>
            <a:r>
              <a:rPr lang="en-IN" sz="4400" b="1"/>
              <a:t>Additional Features</a:t>
            </a:r>
            <a:endParaRPr/>
          </a:p>
        </p:txBody>
      </p:sp>
      <p:sp>
        <p:nvSpPr>
          <p:cNvPr id="166" name="Google Shape;166;p22"/>
          <p:cNvSpPr txBox="1">
            <a:spLocks noGrp="1"/>
          </p:cNvSpPr>
          <p:nvPr>
            <p:ph type="body" idx="1"/>
          </p:nvPr>
        </p:nvSpPr>
        <p:spPr>
          <a:xfrm>
            <a:off x="964465" y="2065539"/>
            <a:ext cx="9721379" cy="4961137"/>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080"/>
              <a:buChar char="►"/>
            </a:pPr>
            <a:r>
              <a:rPr lang="en-IN" sz="2600" u="sng"/>
              <a:t>Register:</a:t>
            </a:r>
            <a:endParaRPr/>
          </a:p>
          <a:p>
            <a:pPr marL="1371600" lvl="3" indent="0" algn="l" rtl="0">
              <a:spcBef>
                <a:spcPts val="1000"/>
              </a:spcBef>
              <a:spcAft>
                <a:spcPts val="0"/>
              </a:spcAft>
              <a:buSzPts val="2080"/>
              <a:buNone/>
            </a:pPr>
            <a:r>
              <a:rPr lang="en-IN" sz="2600"/>
              <a:t>Each pharmacy has to register to the website so as to get displayed in the results. Registering includes entering profile data along with a database of the medicines available in the pharmacy at that point of time. Every pharmacy has rights restricted to updation of only it’s own database.</a:t>
            </a:r>
            <a:endParaRPr sz="2600" u="sng"/>
          </a:p>
          <a:p>
            <a:pPr marL="0" lvl="0" indent="0" algn="l" rtl="0">
              <a:spcBef>
                <a:spcPts val="1000"/>
              </a:spcBef>
              <a:spcAft>
                <a:spcPts val="0"/>
              </a:spcAft>
              <a:buSzPts val="2560"/>
              <a:buNone/>
            </a:pPr>
            <a:endParaRPr sz="3200"/>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body" idx="1"/>
          </p:nvPr>
        </p:nvSpPr>
        <p:spPr>
          <a:xfrm>
            <a:off x="85817" y="1087514"/>
            <a:ext cx="12020365" cy="577048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080"/>
              <a:buChar char="►"/>
            </a:pPr>
            <a:r>
              <a:rPr lang="en-IN" sz="2600" u="sng"/>
              <a:t>Login/Logout</a:t>
            </a:r>
            <a:r>
              <a:rPr lang="en-IN" sz="2600"/>
              <a:t>:</a:t>
            </a:r>
            <a:endParaRPr/>
          </a:p>
          <a:p>
            <a:pPr marL="914400" lvl="2" indent="0" algn="l" rtl="0">
              <a:spcBef>
                <a:spcPts val="1000"/>
              </a:spcBef>
              <a:spcAft>
                <a:spcPts val="0"/>
              </a:spcAft>
              <a:buSzPts val="2080"/>
              <a:buNone/>
            </a:pPr>
            <a:r>
              <a:rPr lang="en-IN" sz="2600"/>
              <a:t>	This feature is currently available only for the pharmacies. They get to update their databases only if they are logged in PharmaPlus.</a:t>
            </a:r>
            <a:endParaRPr/>
          </a:p>
          <a:p>
            <a:pPr marL="914400" lvl="2" indent="0" algn="l" rtl="0">
              <a:spcBef>
                <a:spcPts val="1000"/>
              </a:spcBef>
              <a:spcAft>
                <a:spcPts val="0"/>
              </a:spcAft>
              <a:buSzPts val="2080"/>
              <a:buNone/>
            </a:pPr>
            <a:r>
              <a:rPr lang="en-IN" sz="2600"/>
              <a:t>	The card of each pharmacy includes an image of the pharmacy, address and two links; “Directions” and “Contact Us”. “Contact Us” pops up an option offering the user to directly dial up to the pharmacy for any queries. “Directions” is yet an inactive link that aims to open a navigation tab for the user giving the directions and the amount of time required to reach the pharmacy. </a:t>
            </a:r>
            <a:endParaRPr/>
          </a:p>
          <a:p>
            <a:pPr marL="342900" lvl="0" indent="-180340" algn="l" rtl="0">
              <a:spcBef>
                <a:spcPts val="1000"/>
              </a:spcBef>
              <a:spcAft>
                <a:spcPts val="0"/>
              </a:spcAft>
              <a:buSzPts val="2560"/>
              <a:buNone/>
            </a:pPr>
            <a:endParaRPr sz="3200"/>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body" idx="1"/>
          </p:nvPr>
        </p:nvSpPr>
        <p:spPr>
          <a:xfrm>
            <a:off x="1005658" y="1331259"/>
            <a:ext cx="8946541" cy="419548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080"/>
              <a:buChar char="►"/>
            </a:pPr>
            <a:r>
              <a:rPr lang="en-IN" sz="2600" u="sng"/>
              <a:t>About Us:</a:t>
            </a:r>
            <a:endParaRPr/>
          </a:p>
          <a:p>
            <a:pPr marL="1371600" lvl="3" indent="0" algn="l" rtl="0">
              <a:spcBef>
                <a:spcPts val="1000"/>
              </a:spcBef>
              <a:spcAft>
                <a:spcPts val="0"/>
              </a:spcAft>
              <a:buSzPts val="2080"/>
              <a:buNone/>
            </a:pPr>
            <a:r>
              <a:rPr lang="en-IN" sz="2600"/>
              <a:t>This option in the navigation bar directs the user to another page giving information about the application and it’s creators.</a:t>
            </a:r>
            <a:endParaRPr/>
          </a:p>
          <a:p>
            <a:pPr marL="342900" lvl="0" indent="-342900" algn="l" rtl="0">
              <a:spcBef>
                <a:spcPts val="1000"/>
              </a:spcBef>
              <a:spcAft>
                <a:spcPts val="0"/>
              </a:spcAft>
              <a:buSzPts val="2080"/>
              <a:buChar char="►"/>
            </a:pPr>
            <a:r>
              <a:rPr lang="en-IN" sz="2600" u="sng"/>
              <a:t>Contact Us:</a:t>
            </a:r>
            <a:endParaRPr/>
          </a:p>
          <a:p>
            <a:pPr marL="1371600" lvl="3" indent="0" algn="l" rtl="0">
              <a:spcBef>
                <a:spcPts val="1000"/>
              </a:spcBef>
              <a:spcAft>
                <a:spcPts val="0"/>
              </a:spcAft>
              <a:buSzPts val="2080"/>
              <a:buNone/>
            </a:pPr>
            <a:r>
              <a:rPr lang="en-IN" sz="2600"/>
              <a:t>This gives an opportunity to the user to approach the creators if they face any issues in handling the application. </a:t>
            </a:r>
            <a:endParaRPr/>
          </a:p>
          <a:p>
            <a:pPr marL="342900" lvl="0" indent="-241300" algn="l" rtl="0">
              <a:spcBef>
                <a:spcPts val="1000"/>
              </a:spcBef>
              <a:spcAft>
                <a:spcPts val="0"/>
              </a:spcAft>
              <a:buSzPts val="1600"/>
              <a:buNone/>
            </a:pPr>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xfrm>
            <a:off x="741786" y="667185"/>
            <a:ext cx="10708429"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400"/>
              <a:buFont typeface="Century Gothic"/>
              <a:buNone/>
            </a:pPr>
            <a:r>
              <a:rPr lang="en-IN" sz="4400" b="1"/>
              <a:t>Different Components of PharmaPlus</a:t>
            </a:r>
            <a:endParaRPr sz="4400" b="1"/>
          </a:p>
        </p:txBody>
      </p:sp>
      <p:sp>
        <p:nvSpPr>
          <p:cNvPr id="182" name="Google Shape;182;p25"/>
          <p:cNvSpPr txBox="1">
            <a:spLocks noGrp="1"/>
          </p:cNvSpPr>
          <p:nvPr>
            <p:ph type="body" idx="1"/>
          </p:nvPr>
        </p:nvSpPr>
        <p:spPr>
          <a:xfrm>
            <a:off x="741785" y="1995334"/>
            <a:ext cx="9801278" cy="419548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080"/>
              <a:buChar char="►"/>
            </a:pPr>
            <a:r>
              <a:rPr lang="en-IN" sz="2600"/>
              <a:t>Backend Development: Django</a:t>
            </a:r>
            <a:endParaRPr/>
          </a:p>
          <a:p>
            <a:pPr marL="342900" lvl="0" indent="-342900" algn="l" rtl="0">
              <a:spcBef>
                <a:spcPts val="1000"/>
              </a:spcBef>
              <a:spcAft>
                <a:spcPts val="0"/>
              </a:spcAft>
              <a:buSzPts val="2080"/>
              <a:buChar char="►"/>
            </a:pPr>
            <a:r>
              <a:rPr lang="en-IN" sz="2600"/>
              <a:t>Frontend Designing:</a:t>
            </a:r>
            <a:endParaRPr/>
          </a:p>
          <a:p>
            <a:pPr marL="3486150" lvl="6" indent="-742950" algn="l" rtl="0">
              <a:spcBef>
                <a:spcPts val="1000"/>
              </a:spcBef>
              <a:spcAft>
                <a:spcPts val="0"/>
              </a:spcAft>
              <a:buSzPts val="2080"/>
              <a:buFont typeface="Century Gothic"/>
              <a:buAutoNum type="arabicPeriod"/>
            </a:pPr>
            <a:r>
              <a:rPr lang="en-IN" sz="2600"/>
              <a:t> 	HTML</a:t>
            </a:r>
            <a:endParaRPr/>
          </a:p>
          <a:p>
            <a:pPr marL="3486150" lvl="6" indent="-742950" algn="l" rtl="0">
              <a:spcBef>
                <a:spcPts val="1000"/>
              </a:spcBef>
              <a:spcAft>
                <a:spcPts val="0"/>
              </a:spcAft>
              <a:buSzPts val="2080"/>
              <a:buFont typeface="Century Gothic"/>
              <a:buAutoNum type="arabicPeriod"/>
            </a:pPr>
            <a:r>
              <a:rPr lang="en-IN" sz="2600"/>
              <a:t>	CSS</a:t>
            </a:r>
            <a:endParaRPr/>
          </a:p>
          <a:p>
            <a:pPr marL="3486150" lvl="6" indent="-742950" algn="l" rtl="0">
              <a:spcBef>
                <a:spcPts val="1000"/>
              </a:spcBef>
              <a:spcAft>
                <a:spcPts val="0"/>
              </a:spcAft>
              <a:buSzPts val="2080"/>
              <a:buFont typeface="Century Gothic"/>
              <a:buAutoNum type="arabicPeriod"/>
            </a:pPr>
            <a:r>
              <a:rPr lang="en-IN" sz="2600"/>
              <a:t>	JavaScript</a:t>
            </a:r>
            <a:endParaRPr/>
          </a:p>
          <a:p>
            <a:pPr marL="3486150" lvl="6" indent="-742950" algn="l" rtl="0">
              <a:spcBef>
                <a:spcPts val="1000"/>
              </a:spcBef>
              <a:spcAft>
                <a:spcPts val="0"/>
              </a:spcAft>
              <a:buSzPts val="2080"/>
              <a:buFont typeface="Century Gothic"/>
              <a:buAutoNum type="arabicPeriod"/>
            </a:pPr>
            <a:r>
              <a:rPr lang="en-IN" sz="2600"/>
              <a:t>	Bootstrap</a:t>
            </a:r>
            <a:endParaRPr/>
          </a:p>
          <a:p>
            <a:pPr marL="0" lvl="0" indent="0" algn="l" rtl="0">
              <a:spcBef>
                <a:spcPts val="1000"/>
              </a:spcBef>
              <a:spcAft>
                <a:spcPts val="0"/>
              </a:spcAft>
              <a:buSzPts val="1600"/>
              <a:buNone/>
            </a:pPr>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a:spLocks noGrp="1"/>
          </p:cNvSpPr>
          <p:nvPr>
            <p:ph type="title"/>
          </p:nvPr>
        </p:nvSpPr>
        <p:spPr>
          <a:xfrm>
            <a:off x="965706" y="608000"/>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400"/>
              <a:buFont typeface="Century Gothic"/>
              <a:buNone/>
            </a:pPr>
            <a:r>
              <a:rPr lang="en-IN" sz="4400" b="1"/>
              <a:t>Aim:</a:t>
            </a:r>
            <a:endParaRPr/>
          </a:p>
        </p:txBody>
      </p:sp>
      <p:sp>
        <p:nvSpPr>
          <p:cNvPr id="188" name="Google Shape;188;p26"/>
          <p:cNvSpPr txBox="1">
            <a:spLocks noGrp="1"/>
          </p:cNvSpPr>
          <p:nvPr>
            <p:ph type="body" idx="1"/>
          </p:nvPr>
        </p:nvSpPr>
        <p:spPr>
          <a:xfrm>
            <a:off x="828105" y="1830976"/>
            <a:ext cx="11088688" cy="4805082"/>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112"/>
              <a:buChar char="►"/>
            </a:pPr>
            <a:r>
              <a:rPr lang="en-IN" sz="2640" u="sng"/>
              <a:t>Customer Profile:</a:t>
            </a:r>
            <a:endParaRPr/>
          </a:p>
          <a:p>
            <a:pPr marL="1828800" lvl="4" indent="0" algn="l" rtl="0">
              <a:lnSpc>
                <a:spcPct val="80000"/>
              </a:lnSpc>
              <a:spcBef>
                <a:spcPts val="1000"/>
              </a:spcBef>
              <a:spcAft>
                <a:spcPts val="0"/>
              </a:spcAft>
              <a:buSzPts val="2112"/>
              <a:buNone/>
            </a:pPr>
            <a:r>
              <a:rPr lang="en-IN" sz="2640"/>
              <a:t>We aim on including another login. This would be for regular medicine buyers. They can plan their next purchase beforehand and would also be able to get an alert message shortly before their medicine runs out! </a:t>
            </a:r>
            <a:endParaRPr/>
          </a:p>
          <a:p>
            <a:pPr marL="1828800" lvl="4" indent="0" algn="l" rtl="0">
              <a:lnSpc>
                <a:spcPct val="80000"/>
              </a:lnSpc>
              <a:spcBef>
                <a:spcPts val="1000"/>
              </a:spcBef>
              <a:spcAft>
                <a:spcPts val="0"/>
              </a:spcAft>
              <a:buSzPts val="2112"/>
              <a:buNone/>
            </a:pPr>
            <a:r>
              <a:rPr lang="en-IN" sz="2640"/>
              <a:t>The search results would be stored in cache memory so that they can choose their regular medicines from the suggestion box saving an ample amount of time.</a:t>
            </a:r>
            <a:endParaRPr/>
          </a:p>
          <a:p>
            <a:pPr marL="1828800" lvl="4" indent="0" algn="l" rtl="0">
              <a:lnSpc>
                <a:spcPct val="80000"/>
              </a:lnSpc>
              <a:spcBef>
                <a:spcPts val="1000"/>
              </a:spcBef>
              <a:spcAft>
                <a:spcPts val="0"/>
              </a:spcAft>
              <a:buSzPts val="2112"/>
              <a:buNone/>
            </a:pPr>
            <a:r>
              <a:rPr lang="en-IN" sz="2640"/>
              <a:t>The whole prescriptions can be uploaded in order to shortlist the pharmacies having all the prescribed medicines.</a:t>
            </a:r>
            <a:endParaRPr/>
          </a:p>
          <a:p>
            <a:pPr marL="1828800" lvl="4" indent="0" algn="l" rtl="0">
              <a:lnSpc>
                <a:spcPct val="80000"/>
              </a:lnSpc>
              <a:spcBef>
                <a:spcPts val="1000"/>
              </a:spcBef>
              <a:spcAft>
                <a:spcPts val="0"/>
              </a:spcAft>
              <a:buSzPts val="616"/>
              <a:buNone/>
            </a:pPr>
            <a:endParaRPr sz="770"/>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7"/>
          <p:cNvSpPr txBox="1">
            <a:spLocks noGrp="1"/>
          </p:cNvSpPr>
          <p:nvPr>
            <p:ph type="body" idx="1"/>
          </p:nvPr>
        </p:nvSpPr>
        <p:spPr>
          <a:xfrm>
            <a:off x="565092" y="1213977"/>
            <a:ext cx="11061816" cy="6167805"/>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352"/>
              <a:buChar char="►"/>
            </a:pPr>
            <a:r>
              <a:rPr lang="en-IN" sz="2940" u="sng"/>
              <a:t>E-commerce:</a:t>
            </a:r>
            <a:endParaRPr/>
          </a:p>
          <a:p>
            <a:pPr marL="1828800" lvl="4" indent="0" algn="l" rtl="0">
              <a:lnSpc>
                <a:spcPct val="80000"/>
              </a:lnSpc>
              <a:spcBef>
                <a:spcPts val="1000"/>
              </a:spcBef>
              <a:spcAft>
                <a:spcPts val="0"/>
              </a:spcAft>
              <a:buSzPts val="2352"/>
              <a:buNone/>
            </a:pPr>
            <a:r>
              <a:rPr lang="en-IN" sz="2940"/>
              <a:t>We also plan on including the functionality of buying the medicines online from the store directly. </a:t>
            </a:r>
            <a:endParaRPr/>
          </a:p>
          <a:p>
            <a:pPr marL="342900" lvl="0" indent="-342900" algn="l" rtl="0">
              <a:lnSpc>
                <a:spcPct val="80000"/>
              </a:lnSpc>
              <a:spcBef>
                <a:spcPts val="1000"/>
              </a:spcBef>
              <a:spcAft>
                <a:spcPts val="0"/>
              </a:spcAft>
              <a:buSzPts val="2352"/>
              <a:buChar char="►"/>
            </a:pPr>
            <a:r>
              <a:rPr lang="en-IN" sz="2940" u="sng"/>
              <a:t>Using Gmaps API:</a:t>
            </a:r>
            <a:endParaRPr/>
          </a:p>
          <a:p>
            <a:pPr marL="1828800" lvl="4" indent="0" algn="l" rtl="0">
              <a:lnSpc>
                <a:spcPct val="80000"/>
              </a:lnSpc>
              <a:spcBef>
                <a:spcPts val="1000"/>
              </a:spcBef>
              <a:spcAft>
                <a:spcPts val="0"/>
              </a:spcAft>
              <a:buSzPts val="2352"/>
              <a:buNone/>
            </a:pPr>
            <a:r>
              <a:rPr lang="en-IN" sz="2940"/>
              <a:t>We aim on using Gmaps so that the search results can be sorted in order of their distances from the current location of the user.</a:t>
            </a:r>
            <a:endParaRPr/>
          </a:p>
          <a:p>
            <a:pPr marL="1828800" lvl="4" indent="0" algn="l" rtl="0">
              <a:lnSpc>
                <a:spcPct val="80000"/>
              </a:lnSpc>
              <a:spcBef>
                <a:spcPts val="1000"/>
              </a:spcBef>
              <a:spcAft>
                <a:spcPts val="0"/>
              </a:spcAft>
              <a:buSzPts val="2352"/>
              <a:buNone/>
            </a:pPr>
            <a:r>
              <a:rPr lang="en-IN" sz="2940"/>
              <a:t>It will also enable the user to see the directions of the most efficient path to the pharmacy(s) and also give the information about the duration of the journey considering real time traffic.</a:t>
            </a:r>
            <a:endParaRPr/>
          </a:p>
          <a:p>
            <a:pPr marL="342900" lvl="0" indent="-271780" algn="l" rtl="0">
              <a:lnSpc>
                <a:spcPct val="80000"/>
              </a:lnSpc>
              <a:spcBef>
                <a:spcPts val="1000"/>
              </a:spcBef>
              <a:spcAft>
                <a:spcPts val="0"/>
              </a:spcAft>
              <a:buSzPts val="1120"/>
              <a:buNone/>
            </a:pPr>
            <a:endParaRPr sz="1400"/>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700">
        <p:fade/>
      </p:transition>
    </mc:Choice>
    <mc:Fallback>
      <p:transition spd="slow">
        <p:fade/>
      </p:transition>
    </mc:Fallback>
  </mc:AlternateContent>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393</Words>
  <PresentationFormat>Custom</PresentationFormat>
  <Paragraphs>37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Century Gothic</vt:lpstr>
      <vt:lpstr>Noto Sans Symbols</vt:lpstr>
      <vt:lpstr>Ion</vt:lpstr>
      <vt:lpstr>PharmaPlus </vt:lpstr>
      <vt:lpstr>About The Web Application</vt:lpstr>
      <vt:lpstr>Working of PharmaPlus</vt:lpstr>
      <vt:lpstr>Additional Features</vt:lpstr>
      <vt:lpstr>Slide 5</vt:lpstr>
      <vt:lpstr>Slide 6</vt:lpstr>
      <vt:lpstr>Different Components of PharmaPlus</vt:lpstr>
      <vt:lpstr>Aim:</vt:lpstr>
      <vt:lpstr>Slide 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PharmaPlus </dc:title>
  <dc:creator>ANSHUL JAIN</dc:creator>
  <cp:lastModifiedBy>ANSHUL JAIN</cp:lastModifiedBy>
  <cp:revision>1</cp:revision>
  <dcterms:modified xsi:type="dcterms:W3CDTF">2021-04-12T10:56:08Z</dcterms:modified>
</cp:coreProperties>
</file>