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796" r:id="rId1"/>
  </p:sldMasterIdLst>
  <p:notesMasterIdLst>
    <p:notesMasterId r:id="rId15"/>
  </p:notesMasterIdLst>
  <p:sldIdLst>
    <p:sldId id="319" r:id="rId2"/>
    <p:sldId id="430" r:id="rId3"/>
    <p:sldId id="316" r:id="rId4"/>
    <p:sldId id="417" r:id="rId5"/>
    <p:sldId id="416" r:id="rId6"/>
    <p:sldId id="419" r:id="rId7"/>
    <p:sldId id="422" r:id="rId8"/>
    <p:sldId id="488" r:id="rId9"/>
    <p:sldId id="486" r:id="rId10"/>
    <p:sldId id="489" r:id="rId11"/>
    <p:sldId id="490" r:id="rId12"/>
    <p:sldId id="485" r:id="rId13"/>
    <p:sldId id="48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FFCC"/>
    <a:srgbClr val="FFFF99"/>
    <a:srgbClr val="FFE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55" autoAdjust="0"/>
    <p:restoredTop sz="94291" autoAdjust="0"/>
  </p:normalViewPr>
  <p:slideViewPr>
    <p:cSldViewPr>
      <p:cViewPr varScale="1">
        <p:scale>
          <a:sx n="82" d="100"/>
          <a:sy n="82" d="100"/>
        </p:scale>
        <p:origin x="142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mtClean="0"/>
            </a:lvl1pPr>
          </a:lstStyle>
          <a:p>
            <a:pPr>
              <a:defRPr/>
            </a:pPr>
            <a:endParaRPr lang="zh-CN" altLang="en-US"/>
          </a:p>
        </p:txBody>
      </p:sp>
      <p:sp>
        <p:nvSpPr>
          <p:cNvPr id="2457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vl1pPr>
          </a:lstStyle>
          <a:p>
            <a:pPr>
              <a:defRPr/>
            </a:pPr>
            <a:endParaRPr lang="en-US" altLang="zh-CN"/>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458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458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mtClean="0"/>
            </a:lvl1pPr>
          </a:lstStyle>
          <a:p>
            <a:pPr>
              <a:defRPr/>
            </a:pPr>
            <a:endParaRPr lang="en-US" altLang="zh-CN"/>
          </a:p>
        </p:txBody>
      </p:sp>
      <p:sp>
        <p:nvSpPr>
          <p:cNvPr id="2458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mtClean="0"/>
            </a:lvl1pPr>
          </a:lstStyle>
          <a:p>
            <a:pPr>
              <a:defRPr/>
            </a:pPr>
            <a:fld id="{8B2BDBFC-A737-4674-95A6-BD8FC3BBB881}" type="slidenum">
              <a:rPr lang="zh-CN" altLang="en-US"/>
              <a:pPr>
                <a:defRPr/>
              </a:pPr>
              <a:t>‹#›</a:t>
            </a:fld>
            <a:endParaRPr lang="en-US" altLang="zh-CN"/>
          </a:p>
        </p:txBody>
      </p:sp>
    </p:spTree>
    <p:extLst>
      <p:ext uri="{BB962C8B-B14F-4D97-AF65-F5344CB8AC3E}">
        <p14:creationId xmlns:p14="http://schemas.microsoft.com/office/powerpoint/2010/main" val="7557087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3"/>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9pPr>
          </a:lstStyle>
          <a:p>
            <a:pPr eaLnBrk="1" hangingPunct="1"/>
            <a:fld id="{D9FA2010-55FA-4547-918F-B81D2B6C3183}" type="slidenum">
              <a:rPr lang="en-US" smtClean="0">
                <a:solidFill>
                  <a:srgbClr val="000000"/>
                </a:solidFill>
                <a:latin typeface="Calibri" pitchFamily="34" charset="0"/>
              </a:rPr>
              <a:pPr eaLnBrk="1" hangingPunct="1"/>
              <a:t>1</a:t>
            </a:fld>
            <a:endParaRPr lang="en-US">
              <a:solidFill>
                <a:srgbClr val="000000"/>
              </a:solidFill>
              <a:latin typeface="Calibri" pitchFamily="34" charset="0"/>
            </a:endParaRPr>
          </a:p>
        </p:txBody>
      </p:sp>
      <p:sp>
        <p:nvSpPr>
          <p:cNvPr id="32771" name="Text Box 1"/>
          <p:cNvSpPr txBox="1">
            <a:spLocks noChangeArrowheads="1"/>
          </p:cNvSpPr>
          <p:nvPr/>
        </p:nvSpPr>
        <p:spPr bwMode="auto">
          <a:xfrm>
            <a:off x="3884613" y="8685213"/>
            <a:ext cx="296227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9pPr>
          </a:lstStyle>
          <a:p>
            <a:pPr algn="r" eaLnBrk="1" hangingPunct="1">
              <a:buClrTx/>
              <a:buFontTx/>
              <a:buNone/>
            </a:pPr>
            <a:fld id="{6D1301E2-06EF-4199-A0C2-61C79D07C605}" type="slidenum">
              <a:rPr lang="en-US" sz="1200">
                <a:solidFill>
                  <a:srgbClr val="000000"/>
                </a:solidFill>
                <a:latin typeface="Calibri" pitchFamily="34" charset="0"/>
              </a:rPr>
              <a:pPr algn="r" eaLnBrk="1" hangingPunct="1">
                <a:buClrTx/>
                <a:buFontTx/>
                <a:buNone/>
              </a:pPr>
              <a:t>1</a:t>
            </a:fld>
            <a:endParaRPr lang="en-US" sz="1200">
              <a:solidFill>
                <a:srgbClr val="000000"/>
              </a:solidFill>
              <a:latin typeface="Calibri" pitchFamily="34" charset="0"/>
            </a:endParaRPr>
          </a:p>
        </p:txBody>
      </p:sp>
      <p:sp>
        <p:nvSpPr>
          <p:cNvPr id="32772" name="Text Box 2"/>
          <p:cNvSpPr txBox="1">
            <a:spLocks noChangeArrowheads="1"/>
          </p:cNvSpPr>
          <p:nvPr/>
        </p:nvSpPr>
        <p:spPr bwMode="auto">
          <a:xfrm>
            <a:off x="3884613" y="8685213"/>
            <a:ext cx="29638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itchFamily="34" charset="0"/>
                <a:ea typeface="Droid Sans Fallback" charset="0"/>
                <a:cs typeface="Droid Sans Fallback" charset="0"/>
              </a:defRPr>
            </a:lvl9pPr>
          </a:lstStyle>
          <a:p>
            <a:pPr algn="r" eaLnBrk="1" hangingPunct="1">
              <a:buClrTx/>
              <a:buFontTx/>
              <a:buNone/>
            </a:pPr>
            <a:fld id="{445B1B0D-FD3A-430C-B5E7-9A25F0634E5E}" type="slidenum">
              <a:rPr lang="en-US" sz="1200">
                <a:solidFill>
                  <a:srgbClr val="000000"/>
                </a:solidFill>
                <a:latin typeface="Calibri" pitchFamily="34" charset="0"/>
              </a:rPr>
              <a:pPr algn="r" eaLnBrk="1" hangingPunct="1">
                <a:buClrTx/>
                <a:buFontTx/>
                <a:buNone/>
              </a:pPr>
              <a:t>1</a:t>
            </a:fld>
            <a:endParaRPr lang="en-US" sz="1200">
              <a:solidFill>
                <a:srgbClr val="000000"/>
              </a:solidFill>
              <a:latin typeface="Calibri" pitchFamily="34" charset="0"/>
            </a:endParaRPr>
          </a:p>
        </p:txBody>
      </p:sp>
      <p:sp>
        <p:nvSpPr>
          <p:cNvPr id="32773" name="Rectangle 3"/>
          <p:cNvSpPr>
            <a:spLocks noGrp="1" noRot="1" noChangeAspect="1" noChangeArrowheads="1" noTextEdit="1"/>
          </p:cNvSpPr>
          <p:nvPr>
            <p:ph type="sldImg"/>
          </p:nvPr>
        </p:nvSpPr>
        <p:spPr>
          <a:xfrm>
            <a:off x="1144588" y="685800"/>
            <a:ext cx="4562475" cy="34226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4" name="Text Box 4"/>
          <p:cNvSpPr txBox="1">
            <a:spLocks noChangeArrowheads="1"/>
          </p:cNvSpPr>
          <p:nvPr/>
        </p:nvSpPr>
        <p:spPr bwMode="auto">
          <a:xfrm>
            <a:off x="685800" y="4343400"/>
            <a:ext cx="5480050" cy="410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73938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BDBFC-A737-4674-95A6-BD8FC3BBB881}" type="slidenum">
              <a:rPr kumimoji="0" lang="zh-CN" altLang="en-US" sz="1800" b="0" i="0" u="none" strike="noStrike" kern="1200" cap="none" spc="0" normalizeH="0" baseline="0" noProof="0" smtClean="0">
                <a:ln>
                  <a:noFill/>
                </a:ln>
                <a:solidFill>
                  <a:srgbClr val="000000"/>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altLang="zh-CN" sz="1800" b="0" i="0" u="none" strike="noStrike" kern="1200" cap="none" spc="0" normalizeH="0" baseline="0" noProof="0">
              <a:ln>
                <a:noFill/>
              </a:ln>
              <a:solidFill>
                <a:srgbClr val="000000"/>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81763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3</a:t>
            </a:fld>
            <a:endParaRPr lang="en-US" altLang="zh-CN"/>
          </a:p>
        </p:txBody>
      </p:sp>
    </p:spTree>
    <p:extLst>
      <p:ext uri="{BB962C8B-B14F-4D97-AF65-F5344CB8AC3E}">
        <p14:creationId xmlns:p14="http://schemas.microsoft.com/office/powerpoint/2010/main" val="809042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4</a:t>
            </a:fld>
            <a:endParaRPr lang="en-US" altLang="zh-CN"/>
          </a:p>
        </p:txBody>
      </p:sp>
    </p:spTree>
    <p:extLst>
      <p:ext uri="{BB962C8B-B14F-4D97-AF65-F5344CB8AC3E}">
        <p14:creationId xmlns:p14="http://schemas.microsoft.com/office/powerpoint/2010/main" val="2092015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5</a:t>
            </a:fld>
            <a:endParaRPr lang="en-US" altLang="zh-CN"/>
          </a:p>
        </p:txBody>
      </p:sp>
    </p:spTree>
    <p:extLst>
      <p:ext uri="{BB962C8B-B14F-4D97-AF65-F5344CB8AC3E}">
        <p14:creationId xmlns:p14="http://schemas.microsoft.com/office/powerpoint/2010/main" val="108363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6</a:t>
            </a:fld>
            <a:endParaRPr lang="en-US" altLang="zh-CN"/>
          </a:p>
        </p:txBody>
      </p:sp>
    </p:spTree>
    <p:extLst>
      <p:ext uri="{BB962C8B-B14F-4D97-AF65-F5344CB8AC3E}">
        <p14:creationId xmlns:p14="http://schemas.microsoft.com/office/powerpoint/2010/main" val="1289361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7</a:t>
            </a:fld>
            <a:endParaRPr lang="en-US" altLang="zh-CN"/>
          </a:p>
        </p:txBody>
      </p:sp>
    </p:spTree>
    <p:extLst>
      <p:ext uri="{BB962C8B-B14F-4D97-AF65-F5344CB8AC3E}">
        <p14:creationId xmlns:p14="http://schemas.microsoft.com/office/powerpoint/2010/main" val="3964551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8</a:t>
            </a:fld>
            <a:endParaRPr lang="en-US" altLang="zh-CN"/>
          </a:p>
        </p:txBody>
      </p:sp>
    </p:spTree>
    <p:extLst>
      <p:ext uri="{BB962C8B-B14F-4D97-AF65-F5344CB8AC3E}">
        <p14:creationId xmlns:p14="http://schemas.microsoft.com/office/powerpoint/2010/main" val="1627714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9</a:t>
            </a:fld>
            <a:endParaRPr lang="en-US" altLang="zh-CN"/>
          </a:p>
        </p:txBody>
      </p:sp>
    </p:spTree>
    <p:extLst>
      <p:ext uri="{BB962C8B-B14F-4D97-AF65-F5344CB8AC3E}">
        <p14:creationId xmlns:p14="http://schemas.microsoft.com/office/powerpoint/2010/main" val="407873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2BDBFC-A737-4674-95A6-BD8FC3BBB881}" type="slidenum">
              <a:rPr lang="zh-CN" altLang="en-US" smtClean="0"/>
              <a:pPr>
                <a:defRPr/>
              </a:pPr>
              <a:t>12</a:t>
            </a:fld>
            <a:endParaRPr lang="en-US" altLang="zh-CN"/>
          </a:p>
        </p:txBody>
      </p:sp>
    </p:spTree>
    <p:extLst>
      <p:ext uri="{BB962C8B-B14F-4D97-AF65-F5344CB8AC3E}">
        <p14:creationId xmlns:p14="http://schemas.microsoft.com/office/powerpoint/2010/main" val="2118109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84E2-29B2-473B-9B15-FB4162EA38C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1D1D68E3-377A-4EAB-A8AF-AC22ADEAD13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22E3E1-B583-4E22-BE6E-DB39F8DC194A}"/>
              </a:ext>
            </a:extLst>
          </p:cNvPr>
          <p:cNvSpPr>
            <a:spLocks noGrp="1"/>
          </p:cNvSpPr>
          <p:nvPr>
            <p:ph type="dt" sz="half" idx="10"/>
          </p:nvPr>
        </p:nvSpPr>
        <p:spPr/>
        <p:txBody>
          <a:bodyPr/>
          <a:lstStyle/>
          <a:p>
            <a:pPr>
              <a:defRPr/>
            </a:pPr>
            <a:fld id="{77F78D47-8FFD-4512-8D28-D7D30AA2420B}" type="datetime1">
              <a:rPr lang="en-US" smtClean="0"/>
              <a:t>9/21/2024</a:t>
            </a:fld>
            <a:endParaRPr lang="en-US"/>
          </a:p>
        </p:txBody>
      </p:sp>
      <p:sp>
        <p:nvSpPr>
          <p:cNvPr id="5" name="Footer Placeholder 4">
            <a:extLst>
              <a:ext uri="{FF2B5EF4-FFF2-40B4-BE49-F238E27FC236}">
                <a16:creationId xmlns:a16="http://schemas.microsoft.com/office/drawing/2014/main" id="{64EA822F-80C2-4CE2-8FD6-7812B24585BF}"/>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7F92E405-DC72-42EB-9829-2FE185B4DA62}"/>
              </a:ext>
            </a:extLst>
          </p:cNvPr>
          <p:cNvSpPr>
            <a:spLocks noGrp="1"/>
          </p:cNvSpPr>
          <p:nvPr>
            <p:ph type="sldNum" sz="quarter" idx="12"/>
          </p:nvPr>
        </p:nvSpPr>
        <p:spPr/>
        <p:txBody>
          <a:bodyPr/>
          <a:lstStyle/>
          <a:p>
            <a:pPr>
              <a:defRPr/>
            </a:pPr>
            <a:fld id="{734C9596-1561-4F47-B169-6589373C9CB0}" type="slidenum">
              <a:rPr lang="zh-CN" altLang="en-US" smtClean="0"/>
              <a:pPr>
                <a:defRPr/>
              </a:pPr>
              <a:t>‹#›</a:t>
            </a:fld>
            <a:endParaRPr lang="en-US" altLang="zh-CN"/>
          </a:p>
        </p:txBody>
      </p:sp>
      <p:sp>
        <p:nvSpPr>
          <p:cNvPr id="7" name="Text Box 21">
            <a:extLst>
              <a:ext uri="{FF2B5EF4-FFF2-40B4-BE49-F238E27FC236}">
                <a16:creationId xmlns:a16="http://schemas.microsoft.com/office/drawing/2014/main" id="{E181AF60-5A91-4EB3-9801-1AB645A82A00}"/>
              </a:ext>
            </a:extLst>
          </p:cNvPr>
          <p:cNvSpPr txBox="1">
            <a:spLocks noChangeArrowheads="1"/>
          </p:cNvSpPr>
          <p:nvPr userDrawn="1"/>
        </p:nvSpPr>
        <p:spPr bwMode="auto">
          <a:xfrm>
            <a:off x="7162800" y="152402"/>
            <a:ext cx="1981200" cy="396875"/>
          </a:xfrm>
          <a:prstGeom prst="rect">
            <a:avLst/>
          </a:prstGeom>
          <a:noFill/>
          <a:ln w="9525">
            <a:noFill/>
            <a:miter lim="800000"/>
            <a:headEnd/>
            <a:tailEnd/>
          </a:ln>
          <a:effectLst/>
        </p:spPr>
        <p:txBody>
          <a:bodyPr>
            <a:spAutoFit/>
          </a:bodyPr>
          <a:lstStyle/>
          <a:p>
            <a:pPr algn="ctr">
              <a:defRPr/>
            </a:pPr>
            <a:r>
              <a:rPr lang="en-US" altLang="zh-CN" sz="2000" u="sng">
                <a:latin typeface="AvantGarde" pitchFamily="34" charset="0"/>
                <a:ea typeface="宋体" pitchFamily="2" charset="-122"/>
              </a:rPr>
              <a:t>Outline</a:t>
            </a:r>
          </a:p>
        </p:txBody>
      </p:sp>
      <p:sp>
        <p:nvSpPr>
          <p:cNvPr id="8" name="AutoShape 23">
            <a:hlinkClick r:id="" action="ppaction://hlinkshowjump?jump=previousslide" highlightClick="1"/>
            <a:extLst>
              <a:ext uri="{FF2B5EF4-FFF2-40B4-BE49-F238E27FC236}">
                <a16:creationId xmlns:a16="http://schemas.microsoft.com/office/drawing/2014/main" id="{E8136274-00DC-4015-BD06-CB923B2CB4A5}"/>
              </a:ext>
            </a:extLst>
          </p:cNvPr>
          <p:cNvSpPr>
            <a:spLocks noChangeArrowheads="1"/>
          </p:cNvSpPr>
          <p:nvPr userDrawn="1"/>
        </p:nvSpPr>
        <p:spPr bwMode="auto">
          <a:xfrm rot="5400000">
            <a:off x="7086600" y="43933"/>
            <a:ext cx="304800" cy="369332"/>
          </a:xfrm>
          <a:prstGeom prst="actionButtonBackPrevious">
            <a:avLst/>
          </a:prstGeom>
          <a:solidFill>
            <a:srgbClr val="C0C0C0"/>
          </a:solidFill>
          <a:ln w="9525">
            <a:solidFill>
              <a:schemeClr val="tx1"/>
            </a:solidFill>
            <a:miter lim="800000"/>
            <a:headEnd/>
            <a:tailEnd/>
          </a:ln>
          <a:effectLst/>
        </p:spPr>
        <p:txBody>
          <a:bodyPr anchor="ctr">
            <a:spAutoFit/>
          </a:bodyPr>
          <a:lstStyle/>
          <a:p>
            <a:pPr>
              <a:defRPr/>
            </a:pPr>
            <a:endParaRPr lang="en-US" sz="1800"/>
          </a:p>
        </p:txBody>
      </p:sp>
      <p:sp>
        <p:nvSpPr>
          <p:cNvPr id="9" name="AutoShape 24">
            <a:hlinkClick r:id="" action="ppaction://hlinkshowjump?jump=nextslide" highlightClick="1"/>
            <a:extLst>
              <a:ext uri="{FF2B5EF4-FFF2-40B4-BE49-F238E27FC236}">
                <a16:creationId xmlns:a16="http://schemas.microsoft.com/office/drawing/2014/main" id="{276CE5E1-8B14-4CB7-BB74-EE3BFC3E9341}"/>
              </a:ext>
            </a:extLst>
          </p:cNvPr>
          <p:cNvSpPr>
            <a:spLocks noChangeArrowheads="1"/>
          </p:cNvSpPr>
          <p:nvPr userDrawn="1"/>
        </p:nvSpPr>
        <p:spPr bwMode="auto">
          <a:xfrm rot="16200000">
            <a:off x="7086600" y="424935"/>
            <a:ext cx="304800" cy="369332"/>
          </a:xfrm>
          <a:prstGeom prst="actionButtonBackPrevious">
            <a:avLst/>
          </a:prstGeom>
          <a:solidFill>
            <a:srgbClr val="C0C0C0"/>
          </a:solidFill>
          <a:ln w="9525">
            <a:solidFill>
              <a:schemeClr val="tx1"/>
            </a:solidFill>
            <a:miter lim="800000"/>
            <a:headEnd/>
            <a:tailEnd/>
          </a:ln>
          <a:effectLst/>
        </p:spPr>
        <p:txBody>
          <a:bodyPr anchor="ctr">
            <a:spAutoFit/>
          </a:bodyPr>
          <a:lstStyle/>
          <a:p>
            <a:pPr>
              <a:defRPr/>
            </a:pPr>
            <a:endParaRPr lang="en-US" sz="1800"/>
          </a:p>
        </p:txBody>
      </p:sp>
      <p:sp>
        <p:nvSpPr>
          <p:cNvPr id="10" name="Rectangle 25">
            <a:extLst>
              <a:ext uri="{FF2B5EF4-FFF2-40B4-BE49-F238E27FC236}">
                <a16:creationId xmlns:a16="http://schemas.microsoft.com/office/drawing/2014/main" id="{5AFFD8CA-10EA-457A-8509-BF108EEBF4B7}"/>
              </a:ext>
            </a:extLst>
          </p:cNvPr>
          <p:cNvSpPr>
            <a:spLocks noChangeArrowheads="1"/>
          </p:cNvSpPr>
          <p:nvPr userDrawn="1"/>
        </p:nvSpPr>
        <p:spPr bwMode="auto">
          <a:xfrm>
            <a:off x="6705600" y="838200"/>
            <a:ext cx="2438400" cy="6019800"/>
          </a:xfrm>
          <a:prstGeom prst="rect">
            <a:avLst/>
          </a:prstGeom>
          <a:noFill/>
          <a:ln w="9525">
            <a:noFill/>
            <a:miter lim="800000"/>
            <a:headEnd/>
            <a:tailEnd/>
          </a:ln>
          <a:effectLst/>
        </p:spPr>
        <p:txBody>
          <a:bodyPr/>
          <a:lstStyle/>
          <a:p>
            <a:pPr eaLnBrk="1" hangingPunct="1">
              <a:spcBef>
                <a:spcPct val="0"/>
              </a:spcBef>
              <a:defRPr/>
            </a:pPr>
            <a:endParaRPr lang="zh-CN" altLang="en-US" sz="1400" b="1">
              <a:solidFill>
                <a:schemeClr val="tx1"/>
              </a:solidFill>
              <a:latin typeface="AvantGarde" pitchFamily="34" charset="0"/>
              <a:ea typeface="宋体" pitchFamily="2" charset="-122"/>
            </a:endParaRPr>
          </a:p>
        </p:txBody>
      </p:sp>
      <p:sp>
        <p:nvSpPr>
          <p:cNvPr id="11" name="Text Box 30">
            <a:extLst>
              <a:ext uri="{FF2B5EF4-FFF2-40B4-BE49-F238E27FC236}">
                <a16:creationId xmlns:a16="http://schemas.microsoft.com/office/drawing/2014/main" id="{AD926431-C4E0-4676-B855-D73EE2A09F8C}"/>
              </a:ext>
            </a:extLst>
          </p:cNvPr>
          <p:cNvSpPr txBox="1">
            <a:spLocks noChangeArrowheads="1"/>
          </p:cNvSpPr>
          <p:nvPr userDrawn="1"/>
        </p:nvSpPr>
        <p:spPr bwMode="auto">
          <a:xfrm>
            <a:off x="0" y="6400802"/>
            <a:ext cx="6629400" cy="646331"/>
          </a:xfrm>
          <a:prstGeom prst="rect">
            <a:avLst/>
          </a:prstGeom>
          <a:noFill/>
          <a:ln w="9525">
            <a:noFill/>
            <a:miter lim="800000"/>
            <a:headEnd/>
            <a:tailEnd/>
          </a:ln>
          <a:effectLst/>
        </p:spPr>
        <p:txBody>
          <a:bodyPr>
            <a:spAutoFit/>
          </a:bodyPr>
          <a:lstStyle/>
          <a:p>
            <a:pPr algn="ctr" eaLnBrk="1" hangingPunct="1">
              <a:defRPr/>
            </a:pPr>
            <a:r>
              <a:rPr lang="en-US" altLang="zh-CN" sz="1800">
                <a:solidFill>
                  <a:schemeClr val="tx1"/>
                </a:solidFill>
                <a:ea typeface="宋体" pitchFamily="2" charset="-122"/>
              </a:rPr>
              <a:t>© Copyright 1992–2004 by Deitel &amp; Associates, Inc. and Pearson Education Inc. All Rights Reserved</a:t>
            </a:r>
            <a:r>
              <a:rPr lang="en-US" altLang="zh-CN" sz="1800">
                <a:solidFill>
                  <a:schemeClr val="tx1"/>
                </a:solidFill>
                <a:latin typeface="AvantGarde" pitchFamily="34" charset="0"/>
                <a:ea typeface="宋体" pitchFamily="2" charset="-122"/>
              </a:rPr>
              <a:t>.</a:t>
            </a:r>
            <a:endParaRPr lang="en-US" altLang="zh-CN" sz="1800">
              <a:solidFill>
                <a:schemeClr val="tx1"/>
              </a:solidFill>
              <a:ea typeface="宋体" pitchFamily="2" charset="-122"/>
            </a:endParaRPr>
          </a:p>
        </p:txBody>
      </p:sp>
    </p:spTree>
    <p:extLst>
      <p:ext uri="{BB962C8B-B14F-4D97-AF65-F5344CB8AC3E}">
        <p14:creationId xmlns:p14="http://schemas.microsoft.com/office/powerpoint/2010/main" val="114316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7C0F5-CC60-4A58-B110-71E849CD37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67BBE7-791B-47E0-8342-5D74B6392B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019286-9FBD-4324-B4CF-37E961729770}"/>
              </a:ext>
            </a:extLst>
          </p:cNvPr>
          <p:cNvSpPr>
            <a:spLocks noGrp="1"/>
          </p:cNvSpPr>
          <p:nvPr>
            <p:ph type="dt" sz="half" idx="10"/>
          </p:nvPr>
        </p:nvSpPr>
        <p:spPr/>
        <p:txBody>
          <a:bodyPr/>
          <a:lstStyle/>
          <a:p>
            <a:pPr>
              <a:defRPr/>
            </a:pPr>
            <a:fld id="{3A339E02-518C-45D4-AFEA-20FF5E86475A}" type="datetime1">
              <a:rPr lang="en-US" smtClean="0"/>
              <a:t>9/21/2024</a:t>
            </a:fld>
            <a:endParaRPr lang="en-US"/>
          </a:p>
        </p:txBody>
      </p:sp>
      <p:sp>
        <p:nvSpPr>
          <p:cNvPr id="5" name="Footer Placeholder 4">
            <a:extLst>
              <a:ext uri="{FF2B5EF4-FFF2-40B4-BE49-F238E27FC236}">
                <a16:creationId xmlns:a16="http://schemas.microsoft.com/office/drawing/2014/main" id="{5214643B-B0CA-4F1F-B7DF-0676622B266E}"/>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873A957-2CC5-4C83-BC04-44A9E0CA7488}"/>
              </a:ext>
            </a:extLst>
          </p:cNvPr>
          <p:cNvSpPr>
            <a:spLocks noGrp="1"/>
          </p:cNvSpPr>
          <p:nvPr>
            <p:ph type="sldNum" sz="quarter" idx="12"/>
          </p:nvPr>
        </p:nvSpPr>
        <p:spPr/>
        <p:txBody>
          <a:bodyPr/>
          <a:lstStyle/>
          <a:p>
            <a:pPr>
              <a:defRPr/>
            </a:pPr>
            <a:fld id="{5147999E-7031-42ED-94DE-C845CFFA06BB}" type="slidenum">
              <a:rPr lang="zh-CN" altLang="en-US" smtClean="0"/>
              <a:pPr>
                <a:defRPr/>
              </a:pPr>
              <a:t>‹#›</a:t>
            </a:fld>
            <a:endParaRPr lang="en-US" altLang="zh-CN"/>
          </a:p>
        </p:txBody>
      </p:sp>
    </p:spTree>
    <p:extLst>
      <p:ext uri="{BB962C8B-B14F-4D97-AF65-F5344CB8AC3E}">
        <p14:creationId xmlns:p14="http://schemas.microsoft.com/office/powerpoint/2010/main" val="3767826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B0C1B-8D93-465F-BCFF-41798B3852BB}"/>
              </a:ext>
            </a:extLst>
          </p:cNvPr>
          <p:cNvSpPr>
            <a:spLocks noGrp="1"/>
          </p:cNvSpPr>
          <p:nvPr>
            <p:ph type="title" orient="vert"/>
          </p:nvPr>
        </p:nvSpPr>
        <p:spPr>
          <a:xfrm>
            <a:off x="6543676"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9AA99D-FF1A-45BD-AAC1-C5192068046B}"/>
              </a:ext>
            </a:extLst>
          </p:cNvPr>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A2DCF0-D048-4B37-9FD8-5FF8AE6C42D4}"/>
              </a:ext>
            </a:extLst>
          </p:cNvPr>
          <p:cNvSpPr>
            <a:spLocks noGrp="1"/>
          </p:cNvSpPr>
          <p:nvPr>
            <p:ph type="dt" sz="half" idx="10"/>
          </p:nvPr>
        </p:nvSpPr>
        <p:spPr/>
        <p:txBody>
          <a:bodyPr/>
          <a:lstStyle/>
          <a:p>
            <a:pPr>
              <a:defRPr/>
            </a:pPr>
            <a:fld id="{F603D3B3-07F5-4EA3-B17D-BBF195AEF26D}" type="datetime1">
              <a:rPr lang="en-US" smtClean="0"/>
              <a:t>9/21/2024</a:t>
            </a:fld>
            <a:endParaRPr lang="en-US"/>
          </a:p>
        </p:txBody>
      </p:sp>
      <p:sp>
        <p:nvSpPr>
          <p:cNvPr id="5" name="Footer Placeholder 4">
            <a:extLst>
              <a:ext uri="{FF2B5EF4-FFF2-40B4-BE49-F238E27FC236}">
                <a16:creationId xmlns:a16="http://schemas.microsoft.com/office/drawing/2014/main" id="{40C2C259-4962-46D2-B0E4-9EA9A9500FC6}"/>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055C994C-4A19-4C0F-9F87-C203870179B6}"/>
              </a:ext>
            </a:extLst>
          </p:cNvPr>
          <p:cNvSpPr>
            <a:spLocks noGrp="1"/>
          </p:cNvSpPr>
          <p:nvPr>
            <p:ph type="sldNum" sz="quarter" idx="12"/>
          </p:nvPr>
        </p:nvSpPr>
        <p:spPr/>
        <p:txBody>
          <a:bodyPr/>
          <a:lstStyle/>
          <a:p>
            <a:pPr>
              <a:defRPr/>
            </a:pPr>
            <a:fld id="{60008B66-D13B-4331-A839-75D7D9B9D9CA}" type="slidenum">
              <a:rPr lang="zh-CN" altLang="en-US" smtClean="0"/>
              <a:pPr>
                <a:defRPr/>
              </a:pPr>
              <a:t>‹#›</a:t>
            </a:fld>
            <a:endParaRPr lang="en-US" altLang="zh-CN"/>
          </a:p>
        </p:txBody>
      </p:sp>
    </p:spTree>
    <p:extLst>
      <p:ext uri="{BB962C8B-B14F-4D97-AF65-F5344CB8AC3E}">
        <p14:creationId xmlns:p14="http://schemas.microsoft.com/office/powerpoint/2010/main" val="85126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DAA1-91C1-4C5F-BDAF-DB5E286AF5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9B7DB8-FB8B-4B9E-8D4D-92B0662310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DA8477-CC20-4B19-8C40-5C3108AAFA09}"/>
              </a:ext>
            </a:extLst>
          </p:cNvPr>
          <p:cNvSpPr>
            <a:spLocks noGrp="1"/>
          </p:cNvSpPr>
          <p:nvPr>
            <p:ph type="dt" sz="half" idx="10"/>
          </p:nvPr>
        </p:nvSpPr>
        <p:spPr/>
        <p:txBody>
          <a:bodyPr/>
          <a:lstStyle/>
          <a:p>
            <a:pPr>
              <a:defRPr/>
            </a:pPr>
            <a:fld id="{8A967B43-3C75-4C05-9F51-EAE257C2773C}" type="datetime1">
              <a:rPr lang="en-US" smtClean="0"/>
              <a:t>9/21/2024</a:t>
            </a:fld>
            <a:endParaRPr lang="en-US"/>
          </a:p>
        </p:txBody>
      </p:sp>
      <p:sp>
        <p:nvSpPr>
          <p:cNvPr id="5" name="Footer Placeholder 4">
            <a:extLst>
              <a:ext uri="{FF2B5EF4-FFF2-40B4-BE49-F238E27FC236}">
                <a16:creationId xmlns:a16="http://schemas.microsoft.com/office/drawing/2014/main" id="{FBFB5869-6686-4410-86B5-DEDA700B12B2}"/>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097A075-549C-4AF2-A490-06220BB476C4}"/>
              </a:ext>
            </a:extLst>
          </p:cNvPr>
          <p:cNvSpPr>
            <a:spLocks noGrp="1"/>
          </p:cNvSpPr>
          <p:nvPr>
            <p:ph type="sldNum" sz="quarter" idx="12"/>
          </p:nvPr>
        </p:nvSpPr>
        <p:spPr/>
        <p:txBody>
          <a:bodyPr/>
          <a:lstStyle/>
          <a:p>
            <a:pPr>
              <a:defRPr/>
            </a:pPr>
            <a:fld id="{78CCCDE8-2898-41C9-91F5-5C437B111C38}" type="slidenum">
              <a:rPr lang="zh-CN" altLang="en-US" smtClean="0"/>
              <a:pPr>
                <a:defRPr/>
              </a:pPr>
              <a:t>‹#›</a:t>
            </a:fld>
            <a:endParaRPr lang="en-US" altLang="zh-CN"/>
          </a:p>
        </p:txBody>
      </p:sp>
    </p:spTree>
    <p:extLst>
      <p:ext uri="{BB962C8B-B14F-4D97-AF65-F5344CB8AC3E}">
        <p14:creationId xmlns:p14="http://schemas.microsoft.com/office/powerpoint/2010/main" val="2358538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F0302-840F-4D7C-A473-8F1FA231F69F}"/>
              </a:ext>
            </a:extLst>
          </p:cNvPr>
          <p:cNvSpPr>
            <a:spLocks noGrp="1"/>
          </p:cNvSpPr>
          <p:nvPr>
            <p:ph type="title"/>
          </p:nvPr>
        </p:nvSpPr>
        <p:spPr>
          <a:xfrm>
            <a:off x="623888" y="1709741"/>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9EAA85-2EB0-46D1-8E1D-33041FE1AC71}"/>
              </a:ext>
            </a:extLst>
          </p:cNvPr>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2DA50A-DEF0-4838-965D-2E76434C59C0}"/>
              </a:ext>
            </a:extLst>
          </p:cNvPr>
          <p:cNvSpPr>
            <a:spLocks noGrp="1"/>
          </p:cNvSpPr>
          <p:nvPr>
            <p:ph type="dt" sz="half" idx="10"/>
          </p:nvPr>
        </p:nvSpPr>
        <p:spPr/>
        <p:txBody>
          <a:bodyPr/>
          <a:lstStyle/>
          <a:p>
            <a:pPr>
              <a:defRPr/>
            </a:pPr>
            <a:fld id="{3C2CB087-0400-4922-9F91-7DC9C4839E49}" type="datetime1">
              <a:rPr lang="en-US" smtClean="0"/>
              <a:t>9/21/2024</a:t>
            </a:fld>
            <a:endParaRPr lang="en-US"/>
          </a:p>
        </p:txBody>
      </p:sp>
      <p:sp>
        <p:nvSpPr>
          <p:cNvPr id="5" name="Footer Placeholder 4">
            <a:extLst>
              <a:ext uri="{FF2B5EF4-FFF2-40B4-BE49-F238E27FC236}">
                <a16:creationId xmlns:a16="http://schemas.microsoft.com/office/drawing/2014/main" id="{758481AD-E714-4546-B61C-28522DCEEFB6}"/>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7A524374-8573-4A69-8B2D-46884D6B032B}"/>
              </a:ext>
            </a:extLst>
          </p:cNvPr>
          <p:cNvSpPr>
            <a:spLocks noGrp="1"/>
          </p:cNvSpPr>
          <p:nvPr>
            <p:ph type="sldNum" sz="quarter" idx="12"/>
          </p:nvPr>
        </p:nvSpPr>
        <p:spPr/>
        <p:txBody>
          <a:bodyPr/>
          <a:lstStyle/>
          <a:p>
            <a:pPr>
              <a:defRPr/>
            </a:pPr>
            <a:fld id="{BA98A58D-B9CE-4CA6-847A-291E9451A798}" type="slidenum">
              <a:rPr lang="zh-CN" altLang="en-US" smtClean="0"/>
              <a:pPr>
                <a:defRPr/>
              </a:pPr>
              <a:t>‹#›</a:t>
            </a:fld>
            <a:endParaRPr lang="en-US" altLang="zh-CN"/>
          </a:p>
        </p:txBody>
      </p:sp>
    </p:spTree>
    <p:extLst>
      <p:ext uri="{BB962C8B-B14F-4D97-AF65-F5344CB8AC3E}">
        <p14:creationId xmlns:p14="http://schemas.microsoft.com/office/powerpoint/2010/main" val="69133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B73E2-6CF0-4817-A81C-455BCFE3BA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5C7447-B2F6-496B-9572-086101E6A929}"/>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AFD9FF-A74B-4C54-961B-A95AFEDA0C5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0CA999-851E-45D0-B22E-65845B3C8AE3}"/>
              </a:ext>
            </a:extLst>
          </p:cNvPr>
          <p:cNvSpPr>
            <a:spLocks noGrp="1"/>
          </p:cNvSpPr>
          <p:nvPr>
            <p:ph type="dt" sz="half" idx="10"/>
          </p:nvPr>
        </p:nvSpPr>
        <p:spPr/>
        <p:txBody>
          <a:bodyPr/>
          <a:lstStyle/>
          <a:p>
            <a:pPr>
              <a:defRPr/>
            </a:pPr>
            <a:fld id="{86C68D67-6EB7-4DC7-9727-8391EC2B56EB}" type="datetime1">
              <a:rPr lang="en-US" smtClean="0"/>
              <a:t>9/21/2024</a:t>
            </a:fld>
            <a:endParaRPr lang="en-US"/>
          </a:p>
        </p:txBody>
      </p:sp>
      <p:sp>
        <p:nvSpPr>
          <p:cNvPr id="6" name="Footer Placeholder 5">
            <a:extLst>
              <a:ext uri="{FF2B5EF4-FFF2-40B4-BE49-F238E27FC236}">
                <a16:creationId xmlns:a16="http://schemas.microsoft.com/office/drawing/2014/main" id="{C3C63D65-6214-4D89-9B12-A1303BB86457}"/>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3A46AFBC-A822-4087-96EA-8D612442F4F5}"/>
              </a:ext>
            </a:extLst>
          </p:cNvPr>
          <p:cNvSpPr>
            <a:spLocks noGrp="1"/>
          </p:cNvSpPr>
          <p:nvPr>
            <p:ph type="sldNum" sz="quarter" idx="12"/>
          </p:nvPr>
        </p:nvSpPr>
        <p:spPr/>
        <p:txBody>
          <a:bodyPr/>
          <a:lstStyle/>
          <a:p>
            <a:pPr>
              <a:defRPr/>
            </a:pPr>
            <a:fld id="{8A37AD23-FB29-4133-9724-124394767C72}" type="slidenum">
              <a:rPr lang="zh-CN" altLang="en-US" smtClean="0"/>
              <a:pPr>
                <a:defRPr/>
              </a:pPr>
              <a:t>‹#›</a:t>
            </a:fld>
            <a:endParaRPr lang="en-US" altLang="zh-CN"/>
          </a:p>
        </p:txBody>
      </p:sp>
    </p:spTree>
    <p:extLst>
      <p:ext uri="{BB962C8B-B14F-4D97-AF65-F5344CB8AC3E}">
        <p14:creationId xmlns:p14="http://schemas.microsoft.com/office/powerpoint/2010/main" val="114836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74298-9AF2-422D-B1EE-A63202D1F42A}"/>
              </a:ext>
            </a:extLst>
          </p:cNvPr>
          <p:cNvSpPr>
            <a:spLocks noGrp="1"/>
          </p:cNvSpPr>
          <p:nvPr>
            <p:ph type="title"/>
          </p:nvPr>
        </p:nvSpPr>
        <p:spPr>
          <a:xfrm>
            <a:off x="629841" y="365128"/>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A88915-ED0B-49F9-8A7E-97BC9A25CBA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80DCCA7-A896-4ECA-8801-07EC748A3A4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6CA394-0114-4A88-8527-45CD39E85A8B}"/>
              </a:ext>
            </a:extLst>
          </p:cNvPr>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43D45D6-DF9F-411C-8263-95475B58DE9A}"/>
              </a:ext>
            </a:extLst>
          </p:cNvPr>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5DC717-99B0-42A5-9016-36F5FE846E6B}"/>
              </a:ext>
            </a:extLst>
          </p:cNvPr>
          <p:cNvSpPr>
            <a:spLocks noGrp="1"/>
          </p:cNvSpPr>
          <p:nvPr>
            <p:ph type="dt" sz="half" idx="10"/>
          </p:nvPr>
        </p:nvSpPr>
        <p:spPr/>
        <p:txBody>
          <a:bodyPr/>
          <a:lstStyle/>
          <a:p>
            <a:pPr>
              <a:defRPr/>
            </a:pPr>
            <a:fld id="{CF034FBC-27D4-4810-9F83-B836C1894235}" type="datetime1">
              <a:rPr lang="en-US" smtClean="0"/>
              <a:t>9/21/2024</a:t>
            </a:fld>
            <a:endParaRPr lang="en-US"/>
          </a:p>
        </p:txBody>
      </p:sp>
      <p:sp>
        <p:nvSpPr>
          <p:cNvPr id="8" name="Footer Placeholder 7">
            <a:extLst>
              <a:ext uri="{FF2B5EF4-FFF2-40B4-BE49-F238E27FC236}">
                <a16:creationId xmlns:a16="http://schemas.microsoft.com/office/drawing/2014/main" id="{2383E3F6-1870-49CB-A56B-B66C9CC60B04}"/>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3EC8AFB7-E09C-42AD-ACDD-82742BE20327}"/>
              </a:ext>
            </a:extLst>
          </p:cNvPr>
          <p:cNvSpPr>
            <a:spLocks noGrp="1"/>
          </p:cNvSpPr>
          <p:nvPr>
            <p:ph type="sldNum" sz="quarter" idx="12"/>
          </p:nvPr>
        </p:nvSpPr>
        <p:spPr/>
        <p:txBody>
          <a:bodyPr/>
          <a:lstStyle/>
          <a:p>
            <a:pPr>
              <a:defRPr/>
            </a:pPr>
            <a:fld id="{A6283AFB-95D9-4C50-9E69-CCF772E78D2F}" type="slidenum">
              <a:rPr lang="zh-CN" altLang="en-US" smtClean="0"/>
              <a:pPr>
                <a:defRPr/>
              </a:pPr>
              <a:t>‹#›</a:t>
            </a:fld>
            <a:endParaRPr lang="en-US" altLang="zh-CN"/>
          </a:p>
        </p:txBody>
      </p:sp>
    </p:spTree>
    <p:extLst>
      <p:ext uri="{BB962C8B-B14F-4D97-AF65-F5344CB8AC3E}">
        <p14:creationId xmlns:p14="http://schemas.microsoft.com/office/powerpoint/2010/main" val="3875271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93A4D-7883-4BA4-A2EB-6582708148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810DCD-0278-4783-9E0B-E62B90207925}"/>
              </a:ext>
            </a:extLst>
          </p:cNvPr>
          <p:cNvSpPr>
            <a:spLocks noGrp="1"/>
          </p:cNvSpPr>
          <p:nvPr>
            <p:ph type="dt" sz="half" idx="10"/>
          </p:nvPr>
        </p:nvSpPr>
        <p:spPr/>
        <p:txBody>
          <a:bodyPr/>
          <a:lstStyle/>
          <a:p>
            <a:pPr>
              <a:defRPr/>
            </a:pPr>
            <a:fld id="{AA852B12-B03F-401A-B09A-22FF8A471D26}" type="datetime1">
              <a:rPr lang="en-US" smtClean="0"/>
              <a:t>9/21/2024</a:t>
            </a:fld>
            <a:endParaRPr lang="en-US"/>
          </a:p>
        </p:txBody>
      </p:sp>
      <p:sp>
        <p:nvSpPr>
          <p:cNvPr id="4" name="Footer Placeholder 3">
            <a:extLst>
              <a:ext uri="{FF2B5EF4-FFF2-40B4-BE49-F238E27FC236}">
                <a16:creationId xmlns:a16="http://schemas.microsoft.com/office/drawing/2014/main" id="{2CBC42EA-D385-492C-BDEB-CE2972FEC458}"/>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62A570D7-30EE-450C-858E-17211BA92C91}"/>
              </a:ext>
            </a:extLst>
          </p:cNvPr>
          <p:cNvSpPr>
            <a:spLocks noGrp="1"/>
          </p:cNvSpPr>
          <p:nvPr>
            <p:ph type="sldNum" sz="quarter" idx="12"/>
          </p:nvPr>
        </p:nvSpPr>
        <p:spPr/>
        <p:txBody>
          <a:bodyPr/>
          <a:lstStyle/>
          <a:p>
            <a:pPr>
              <a:defRPr/>
            </a:pPr>
            <a:fld id="{4C07ACE5-6DCF-44B1-BCE5-AED4F1432B72}" type="slidenum">
              <a:rPr lang="zh-CN" altLang="en-US" smtClean="0"/>
              <a:pPr>
                <a:defRPr/>
              </a:pPr>
              <a:t>‹#›</a:t>
            </a:fld>
            <a:endParaRPr lang="en-US" altLang="zh-CN"/>
          </a:p>
        </p:txBody>
      </p:sp>
    </p:spTree>
    <p:extLst>
      <p:ext uri="{BB962C8B-B14F-4D97-AF65-F5344CB8AC3E}">
        <p14:creationId xmlns:p14="http://schemas.microsoft.com/office/powerpoint/2010/main" val="1850673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E67E85-4812-46FA-B55A-8C0346CBD756}"/>
              </a:ext>
            </a:extLst>
          </p:cNvPr>
          <p:cNvSpPr>
            <a:spLocks noGrp="1"/>
          </p:cNvSpPr>
          <p:nvPr>
            <p:ph type="dt" sz="half" idx="10"/>
          </p:nvPr>
        </p:nvSpPr>
        <p:spPr/>
        <p:txBody>
          <a:bodyPr/>
          <a:lstStyle/>
          <a:p>
            <a:pPr>
              <a:defRPr/>
            </a:pPr>
            <a:fld id="{37DBACEB-86B6-4549-86D9-546E8B661F1D}" type="datetime1">
              <a:rPr lang="en-US" smtClean="0"/>
              <a:t>9/21/2024</a:t>
            </a:fld>
            <a:endParaRPr lang="en-US"/>
          </a:p>
        </p:txBody>
      </p:sp>
      <p:sp>
        <p:nvSpPr>
          <p:cNvPr id="3" name="Footer Placeholder 2">
            <a:extLst>
              <a:ext uri="{FF2B5EF4-FFF2-40B4-BE49-F238E27FC236}">
                <a16:creationId xmlns:a16="http://schemas.microsoft.com/office/drawing/2014/main" id="{148FB567-7683-4806-A86E-0F37B1E5627F}"/>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71F409E3-4A1F-4B6F-A6B3-36992622590F}"/>
              </a:ext>
            </a:extLst>
          </p:cNvPr>
          <p:cNvSpPr>
            <a:spLocks noGrp="1"/>
          </p:cNvSpPr>
          <p:nvPr>
            <p:ph type="sldNum" sz="quarter" idx="12"/>
          </p:nvPr>
        </p:nvSpPr>
        <p:spPr/>
        <p:txBody>
          <a:bodyPr/>
          <a:lstStyle/>
          <a:p>
            <a:pPr>
              <a:defRPr/>
            </a:pPr>
            <a:fld id="{C6EF6C63-F5E9-4477-9611-220F3BE2B4BF}" type="slidenum">
              <a:rPr lang="zh-CN" altLang="en-US" smtClean="0"/>
              <a:pPr>
                <a:defRPr/>
              </a:pPr>
              <a:t>‹#›</a:t>
            </a:fld>
            <a:endParaRPr lang="en-US" altLang="zh-CN"/>
          </a:p>
        </p:txBody>
      </p:sp>
    </p:spTree>
    <p:extLst>
      <p:ext uri="{BB962C8B-B14F-4D97-AF65-F5344CB8AC3E}">
        <p14:creationId xmlns:p14="http://schemas.microsoft.com/office/powerpoint/2010/main" val="2305977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DCF0-48BD-4DDA-B92F-E29D6B92212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44CF3D-354D-4A6E-AF1B-E13A3F4A23B5}"/>
              </a:ext>
            </a:extLst>
          </p:cNvPr>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FBFFEF-0518-4957-93D5-89857DDCB03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E7CA3D9-AA64-4F05-84FA-0B1ED13AD192}"/>
              </a:ext>
            </a:extLst>
          </p:cNvPr>
          <p:cNvSpPr>
            <a:spLocks noGrp="1"/>
          </p:cNvSpPr>
          <p:nvPr>
            <p:ph type="dt" sz="half" idx="10"/>
          </p:nvPr>
        </p:nvSpPr>
        <p:spPr/>
        <p:txBody>
          <a:bodyPr/>
          <a:lstStyle/>
          <a:p>
            <a:pPr>
              <a:defRPr/>
            </a:pPr>
            <a:fld id="{F243E961-2071-4164-A816-F9134ED2D6BA}" type="datetime1">
              <a:rPr lang="en-US" smtClean="0"/>
              <a:t>9/21/2024</a:t>
            </a:fld>
            <a:endParaRPr lang="en-US"/>
          </a:p>
        </p:txBody>
      </p:sp>
      <p:sp>
        <p:nvSpPr>
          <p:cNvPr id="6" name="Footer Placeholder 5">
            <a:extLst>
              <a:ext uri="{FF2B5EF4-FFF2-40B4-BE49-F238E27FC236}">
                <a16:creationId xmlns:a16="http://schemas.microsoft.com/office/drawing/2014/main" id="{DBCA81AD-DB12-49BE-A4B7-61A1EEFFF027}"/>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C4FC6E26-110D-432F-9EA4-F7542D48C6B0}"/>
              </a:ext>
            </a:extLst>
          </p:cNvPr>
          <p:cNvSpPr>
            <a:spLocks noGrp="1"/>
          </p:cNvSpPr>
          <p:nvPr>
            <p:ph type="sldNum" sz="quarter" idx="12"/>
          </p:nvPr>
        </p:nvSpPr>
        <p:spPr/>
        <p:txBody>
          <a:bodyPr/>
          <a:lstStyle/>
          <a:p>
            <a:pPr>
              <a:defRPr/>
            </a:pPr>
            <a:fld id="{DB0F9606-3640-4612-B129-D14368C53603}" type="slidenum">
              <a:rPr lang="zh-CN" altLang="en-US" smtClean="0"/>
              <a:pPr>
                <a:defRPr/>
              </a:pPr>
              <a:t>‹#›</a:t>
            </a:fld>
            <a:endParaRPr lang="en-US" altLang="zh-CN"/>
          </a:p>
        </p:txBody>
      </p:sp>
    </p:spTree>
    <p:extLst>
      <p:ext uri="{BB962C8B-B14F-4D97-AF65-F5344CB8AC3E}">
        <p14:creationId xmlns:p14="http://schemas.microsoft.com/office/powerpoint/2010/main" val="1569643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2DCB-3EA8-4C02-A5BB-2D8C09FA848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6004F2-CF89-4A93-901F-8580E241679F}"/>
              </a:ext>
            </a:extLst>
          </p:cNvPr>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F12AF3AE-E0F2-4DBA-8DA2-1FFC94CDF05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13D77BD-42F8-4BBF-93D1-C1BD19FAE7DB}"/>
              </a:ext>
            </a:extLst>
          </p:cNvPr>
          <p:cNvSpPr>
            <a:spLocks noGrp="1"/>
          </p:cNvSpPr>
          <p:nvPr>
            <p:ph type="dt" sz="half" idx="10"/>
          </p:nvPr>
        </p:nvSpPr>
        <p:spPr/>
        <p:txBody>
          <a:bodyPr/>
          <a:lstStyle/>
          <a:p>
            <a:pPr>
              <a:defRPr/>
            </a:pPr>
            <a:fld id="{B20EB93D-55FD-41C9-8418-0659BC3F3680}" type="datetime1">
              <a:rPr lang="en-US" smtClean="0"/>
              <a:t>9/21/2024</a:t>
            </a:fld>
            <a:endParaRPr lang="en-US"/>
          </a:p>
        </p:txBody>
      </p:sp>
      <p:sp>
        <p:nvSpPr>
          <p:cNvPr id="6" name="Footer Placeholder 5">
            <a:extLst>
              <a:ext uri="{FF2B5EF4-FFF2-40B4-BE49-F238E27FC236}">
                <a16:creationId xmlns:a16="http://schemas.microsoft.com/office/drawing/2014/main" id="{CBD1D6FD-3EDE-4090-982B-7A76CCC53344}"/>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73639B87-141A-4F5C-AA21-79CB16928D63}"/>
              </a:ext>
            </a:extLst>
          </p:cNvPr>
          <p:cNvSpPr>
            <a:spLocks noGrp="1"/>
          </p:cNvSpPr>
          <p:nvPr>
            <p:ph type="sldNum" sz="quarter" idx="12"/>
          </p:nvPr>
        </p:nvSpPr>
        <p:spPr/>
        <p:txBody>
          <a:bodyPr/>
          <a:lstStyle/>
          <a:p>
            <a:pPr>
              <a:defRPr/>
            </a:pPr>
            <a:fld id="{4EC7D8D7-F45D-4981-8A87-AE77D5099B43}" type="slidenum">
              <a:rPr lang="zh-CN" altLang="en-US" smtClean="0"/>
              <a:pPr>
                <a:defRPr/>
              </a:pPr>
              <a:t>‹#›</a:t>
            </a:fld>
            <a:endParaRPr lang="en-US" altLang="zh-CN"/>
          </a:p>
        </p:txBody>
      </p:sp>
    </p:spTree>
    <p:extLst>
      <p:ext uri="{BB962C8B-B14F-4D97-AF65-F5344CB8AC3E}">
        <p14:creationId xmlns:p14="http://schemas.microsoft.com/office/powerpoint/2010/main" val="3872346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C28140-F895-4F06-BF88-42CCEA259DDD}"/>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67FC8D-C02F-4F4C-A012-39ECF417984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56592A-D9CF-46D3-92CD-2CD6BB05C3AD}"/>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5EE1A3FC-59CE-474D-9569-50AD22CC8E28}" type="datetime1">
              <a:rPr lang="en-US" smtClean="0"/>
              <a:t>9/21/2024</a:t>
            </a:fld>
            <a:endParaRPr lang="en-US"/>
          </a:p>
        </p:txBody>
      </p:sp>
      <p:sp>
        <p:nvSpPr>
          <p:cNvPr id="5" name="Footer Placeholder 4">
            <a:extLst>
              <a:ext uri="{FF2B5EF4-FFF2-40B4-BE49-F238E27FC236}">
                <a16:creationId xmlns:a16="http://schemas.microsoft.com/office/drawing/2014/main" id="{44F76B21-0471-40FC-AD3A-A9986053597E}"/>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79AE1B8B-8F02-4176-8EF5-DB3DCA2D7076}"/>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B166E11-64E3-4F73-B04E-7F106BCFFF09}" type="slidenum">
              <a:rPr lang="zh-CN" altLang="en-US" smtClean="0"/>
              <a:pPr>
                <a:defRPr/>
              </a:pPr>
              <a:t>‹#›</a:t>
            </a:fld>
            <a:endParaRPr lang="en-US" altLang="zh-CN"/>
          </a:p>
        </p:txBody>
      </p:sp>
    </p:spTree>
    <p:extLst>
      <p:ext uri="{BB962C8B-B14F-4D97-AF65-F5344CB8AC3E}">
        <p14:creationId xmlns:p14="http://schemas.microsoft.com/office/powerpoint/2010/main" val="105676758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AutoShape 3"/>
          <p:cNvSpPr>
            <a:spLocks noChangeArrowheads="1"/>
          </p:cNvSpPr>
          <p:nvPr/>
        </p:nvSpPr>
        <p:spPr bwMode="auto">
          <a:xfrm>
            <a:off x="2133600" y="2057402"/>
            <a:ext cx="5943600" cy="803275"/>
          </a:xfrm>
          <a:prstGeom prst="roundRect">
            <a:avLst>
              <a:gd name="adj" fmla="val 16667"/>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8" name="Text Box 2"/>
          <p:cNvSpPr txBox="1">
            <a:spLocks noChangeArrowheads="1"/>
          </p:cNvSpPr>
          <p:nvPr/>
        </p:nvSpPr>
        <p:spPr bwMode="auto">
          <a:xfrm>
            <a:off x="-37171" y="1066800"/>
            <a:ext cx="9105900" cy="44889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1pPr>
            <a:lvl2pPr marL="365125" eaLnBrk="0" hangingPunc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2pPr>
            <a:lvl3pPr eaLnBrk="0" hangingPunc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3pPr>
            <a:lvl4pPr eaLnBrk="0" hangingPunc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4pPr>
            <a:lvl5pPr eaLnBrk="0" hangingPunc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633413" algn="l"/>
                <a:tab pos="1081088" algn="l"/>
                <a:tab pos="1530350" algn="l"/>
                <a:tab pos="1979613" algn="l"/>
                <a:tab pos="2428875" algn="l"/>
                <a:tab pos="2878138" algn="l"/>
                <a:tab pos="3327400" algn="l"/>
                <a:tab pos="3776663" algn="l"/>
                <a:tab pos="4225925" algn="l"/>
                <a:tab pos="4675188" algn="l"/>
                <a:tab pos="5124450" algn="l"/>
                <a:tab pos="5573713" algn="l"/>
                <a:tab pos="6022975" algn="l"/>
                <a:tab pos="6472238" algn="l"/>
                <a:tab pos="6921500" algn="l"/>
                <a:tab pos="7370763" algn="l"/>
                <a:tab pos="7820025" algn="l"/>
                <a:tab pos="8269288" algn="l"/>
                <a:tab pos="8718550" algn="l"/>
                <a:tab pos="9167813" algn="l"/>
                <a:tab pos="9617075" algn="l"/>
              </a:tabLst>
              <a:defRPr>
                <a:solidFill>
                  <a:schemeClr val="bg1"/>
                </a:solidFill>
                <a:latin typeface="Arial" pitchFamily="34" charset="0"/>
                <a:ea typeface="Droid Sans Fallback" charset="0"/>
                <a:cs typeface="Droid Sans Fallback" charset="0"/>
              </a:defRPr>
            </a:lvl9pPr>
          </a:lstStyle>
          <a:p>
            <a:pPr lvl="1" algn="ctr" eaLnBrk="1" hangingPunct="1">
              <a:spcBef>
                <a:spcPts val="550"/>
              </a:spcBef>
              <a:buClr>
                <a:srgbClr val="4F81BD"/>
              </a:buClr>
              <a:buSzPct val="70000"/>
            </a:pPr>
            <a:r>
              <a:rPr lang="en-US" sz="3000" b="1" dirty="0">
                <a:solidFill>
                  <a:srgbClr val="C00000"/>
                </a:solidFill>
                <a:latin typeface="Times New Roman" pitchFamily="18" charset="0"/>
                <a:cs typeface="Times New Roman" pitchFamily="18" charset="0"/>
              </a:rPr>
              <a:t>CAPSTONE PROJECT</a:t>
            </a:r>
          </a:p>
          <a:p>
            <a:pPr lvl="1" eaLnBrk="1" hangingPunct="1">
              <a:spcBef>
                <a:spcPts val="550"/>
              </a:spcBef>
              <a:buClr>
                <a:srgbClr val="4F81BD"/>
              </a:buClr>
              <a:buSzPct val="70000"/>
            </a:pPr>
            <a:r>
              <a:rPr lang="en-US" sz="3000" b="1" dirty="0">
                <a:solidFill>
                  <a:srgbClr val="C00000"/>
                </a:solidFill>
                <a:latin typeface="Times New Roman" pitchFamily="18" charset="0"/>
                <a:cs typeface="Times New Roman" pitchFamily="18" charset="0"/>
              </a:rPr>
              <a:t>Title : HR MANAGEMENT SYSTEM</a:t>
            </a:r>
          </a:p>
          <a:p>
            <a:pPr lvl="1" eaLnBrk="1" hangingPunct="1">
              <a:spcBef>
                <a:spcPts val="550"/>
              </a:spcBef>
              <a:buClr>
                <a:srgbClr val="4F81BD"/>
              </a:buClr>
              <a:buSzPct val="70000"/>
            </a:pPr>
            <a:r>
              <a:rPr lang="en-US" sz="3000" b="1" dirty="0">
                <a:solidFill>
                  <a:srgbClr val="C00000"/>
                </a:solidFill>
                <a:latin typeface="Times New Roman" pitchFamily="18" charset="0"/>
                <a:cs typeface="Times New Roman" pitchFamily="18" charset="0"/>
              </a:rPr>
              <a:t>Course Code  : CSA1503</a:t>
            </a:r>
          </a:p>
          <a:p>
            <a:pPr lvl="1" eaLnBrk="1" hangingPunct="1">
              <a:spcBef>
                <a:spcPts val="550"/>
              </a:spcBef>
              <a:buClr>
                <a:srgbClr val="4F81BD"/>
              </a:buClr>
              <a:buSzPct val="70000"/>
            </a:pPr>
            <a:r>
              <a:rPr lang="en-US" sz="3000" b="1" dirty="0">
                <a:solidFill>
                  <a:srgbClr val="C00000"/>
                </a:solidFill>
                <a:latin typeface="Times New Roman" pitchFamily="18" charset="0"/>
                <a:cs typeface="Times New Roman" pitchFamily="18" charset="0"/>
              </a:rPr>
              <a:t>Course : Cloud </a:t>
            </a:r>
            <a:r>
              <a:rPr lang="en-US" sz="3000" b="1" dirty="0" err="1">
                <a:solidFill>
                  <a:srgbClr val="C00000"/>
                </a:solidFill>
                <a:latin typeface="Times New Roman" pitchFamily="18" charset="0"/>
                <a:cs typeface="Times New Roman" pitchFamily="18" charset="0"/>
              </a:rPr>
              <a:t>comoputing</a:t>
            </a:r>
            <a:r>
              <a:rPr lang="en-US" sz="3000" b="1" dirty="0">
                <a:solidFill>
                  <a:srgbClr val="C00000"/>
                </a:solidFill>
                <a:latin typeface="Times New Roman" pitchFamily="18" charset="0"/>
                <a:cs typeface="Times New Roman" pitchFamily="18" charset="0"/>
              </a:rPr>
              <a:t> and Big data analytics for internet of Things </a:t>
            </a:r>
          </a:p>
          <a:p>
            <a:pPr lvl="1" algn="ctr" eaLnBrk="1" hangingPunct="1">
              <a:spcBef>
                <a:spcPts val="550"/>
              </a:spcBef>
              <a:buClr>
                <a:srgbClr val="4F81BD"/>
              </a:buClr>
              <a:buSzPct val="70000"/>
            </a:pPr>
            <a:r>
              <a:rPr lang="en-US" sz="3000" b="1" dirty="0">
                <a:solidFill>
                  <a:srgbClr val="C00000"/>
                </a:solidFill>
                <a:latin typeface="Times New Roman" pitchFamily="18" charset="0"/>
                <a:cs typeface="Times New Roman" pitchFamily="18" charset="0"/>
              </a:rPr>
              <a:t>Presented By </a:t>
            </a:r>
          </a:p>
          <a:p>
            <a:pPr lvl="1" eaLnBrk="1" hangingPunct="1">
              <a:spcBef>
                <a:spcPts val="550"/>
              </a:spcBef>
              <a:buClr>
                <a:srgbClr val="4F81BD"/>
              </a:buClr>
              <a:buSzPct val="70000"/>
            </a:pPr>
            <a:r>
              <a:rPr lang="en-US" sz="2400" b="1" dirty="0">
                <a:solidFill>
                  <a:srgbClr val="C00000"/>
                </a:solidFill>
                <a:latin typeface="Times New Roman" pitchFamily="18" charset="0"/>
                <a:cs typeface="Times New Roman" pitchFamily="18" charset="0"/>
              </a:rPr>
              <a:t> Name :ANSHUL JOLLY JOSHI</a:t>
            </a:r>
          </a:p>
          <a:p>
            <a:pPr lvl="1" eaLnBrk="1" hangingPunct="1">
              <a:spcBef>
                <a:spcPts val="550"/>
              </a:spcBef>
              <a:buClr>
                <a:srgbClr val="4F81BD"/>
              </a:buClr>
              <a:buSzPct val="70000"/>
            </a:pPr>
            <a:r>
              <a:rPr lang="en-US" sz="2400" b="1" dirty="0">
                <a:solidFill>
                  <a:srgbClr val="C00000"/>
                </a:solidFill>
                <a:latin typeface="Times New Roman" pitchFamily="18" charset="0"/>
                <a:cs typeface="Times New Roman" pitchFamily="18" charset="0"/>
              </a:rPr>
              <a:t>Reg. No : 192211973</a:t>
            </a:r>
          </a:p>
          <a:p>
            <a:pPr lvl="1" eaLnBrk="1" hangingPunct="1">
              <a:spcBef>
                <a:spcPts val="550"/>
              </a:spcBef>
              <a:buClr>
                <a:srgbClr val="4F81BD"/>
              </a:buClr>
              <a:buSzPct val="70000"/>
            </a:pPr>
            <a:r>
              <a:rPr lang="en-US" sz="2400" b="1" dirty="0">
                <a:solidFill>
                  <a:srgbClr val="C00000"/>
                </a:solidFill>
                <a:latin typeface="Times New Roman" pitchFamily="18" charset="0"/>
                <a:cs typeface="Times New Roman" pitchFamily="18" charset="0"/>
              </a:rPr>
              <a:t>S. No : 1</a:t>
            </a:r>
          </a:p>
          <a:p>
            <a:pPr lvl="1" eaLnBrk="1" hangingPunct="1">
              <a:spcBef>
                <a:spcPts val="550"/>
              </a:spcBef>
              <a:buClr>
                <a:srgbClr val="4F81BD"/>
              </a:buClr>
              <a:buSzPct val="70000"/>
            </a:pPr>
            <a:r>
              <a:rPr lang="en-US" sz="2400" b="1" dirty="0">
                <a:solidFill>
                  <a:srgbClr val="C00000"/>
                </a:solidFill>
                <a:latin typeface="Times New Roman" pitchFamily="18" charset="0"/>
                <a:cs typeface="Times New Roman" pitchFamily="18" charset="0"/>
              </a:rPr>
              <a:t>Faculty : 	DR ARUL RAJ A M</a:t>
            </a:r>
          </a:p>
          <a:p>
            <a:pPr lvl="1" eaLnBrk="1" hangingPunct="1">
              <a:spcBef>
                <a:spcPts val="550"/>
              </a:spcBef>
              <a:buClr>
                <a:srgbClr val="4F81BD"/>
              </a:buClr>
              <a:buSzPct val="70000"/>
            </a:pPr>
            <a:r>
              <a:rPr lang="en-US" sz="2400" b="1" dirty="0">
                <a:solidFill>
                  <a:srgbClr val="C00000"/>
                </a:solidFill>
                <a:latin typeface="Times New Roman" pitchFamily="18" charset="0"/>
                <a:cs typeface="Times New Roman" pitchFamily="18" charset="0"/>
              </a:rPr>
              <a:t>Slot : D</a:t>
            </a:r>
          </a:p>
          <a:p>
            <a:pPr lvl="1" eaLnBrk="1" hangingPunct="1">
              <a:spcBef>
                <a:spcPts val="550"/>
              </a:spcBef>
              <a:buClr>
                <a:srgbClr val="4F81BD"/>
              </a:buClr>
              <a:buSzPct val="70000"/>
            </a:pPr>
            <a:r>
              <a:rPr lang="en-US" sz="2400" b="1" dirty="0">
                <a:solidFill>
                  <a:srgbClr val="C00000"/>
                </a:solidFill>
                <a:latin typeface="Times New Roman" pitchFamily="18" charset="0"/>
                <a:cs typeface="Times New Roman" pitchFamily="18" charset="0"/>
              </a:rPr>
              <a:t>Date of presentation : 						</a:t>
            </a:r>
          </a:p>
          <a:p>
            <a:pPr lvl="1" eaLnBrk="1" hangingPunct="1">
              <a:spcBef>
                <a:spcPts val="550"/>
              </a:spcBef>
              <a:buClr>
                <a:srgbClr val="4F81BD"/>
              </a:buClr>
              <a:buSzPct val="70000"/>
            </a:pPr>
            <a:r>
              <a:rPr lang="en-US" sz="2000" b="1" dirty="0">
                <a:solidFill>
                  <a:srgbClr val="002060"/>
                </a:solidFill>
                <a:latin typeface="Times New Roman" pitchFamily="18" charset="0"/>
                <a:cs typeface="Times New Roman" pitchFamily="18" charset="0"/>
              </a:rPr>
              <a:t>											</a:t>
            </a:r>
          </a:p>
          <a:p>
            <a:pPr lvl="1" algn="ctr" eaLnBrk="1" hangingPunct="1">
              <a:spcBef>
                <a:spcPts val="550"/>
              </a:spcBef>
              <a:buClr>
                <a:srgbClr val="4F81BD"/>
              </a:buClr>
              <a:buSzPct val="70000"/>
            </a:pPr>
            <a:r>
              <a:rPr lang="en-US" sz="3600" b="1" dirty="0">
                <a:solidFill>
                  <a:srgbClr val="C00000"/>
                </a:solidFill>
                <a:latin typeface="Times New Roman" pitchFamily="18" charset="0"/>
                <a:cs typeface="Times New Roman" pitchFamily="18" charset="0"/>
              </a:rPr>
              <a:t>                                    </a:t>
            </a:r>
            <a:endParaRPr lang="en-US" sz="2000" b="1" dirty="0">
              <a:solidFill>
                <a:srgbClr val="002060"/>
              </a:solidFill>
              <a:latin typeface="Times New Roman" pitchFamily="18" charset="0"/>
              <a:cs typeface="Times New Roman" pitchFamily="18" charset="0"/>
            </a:endParaRPr>
          </a:p>
          <a:p>
            <a:pPr lvl="1" algn="ctr" eaLnBrk="1" hangingPunct="1">
              <a:spcBef>
                <a:spcPts val="550"/>
              </a:spcBef>
              <a:buClr>
                <a:srgbClr val="4F81BD"/>
              </a:buClr>
              <a:buSzPct val="70000"/>
            </a:pPr>
            <a:endParaRPr lang="en-US" sz="3600" b="1" dirty="0">
              <a:solidFill>
                <a:srgbClr val="C00000"/>
              </a:solidFill>
              <a:latin typeface="Times New Roman" pitchFamily="18" charset="0"/>
              <a:cs typeface="Times New Roman" pitchFamily="18" charset="0"/>
            </a:endParaRPr>
          </a:p>
          <a:p>
            <a:pPr lvl="1" algn="ctr" eaLnBrk="1" hangingPunct="1">
              <a:spcBef>
                <a:spcPts val="550"/>
              </a:spcBef>
              <a:buClr>
                <a:srgbClr val="4F81BD"/>
              </a:buClr>
              <a:buSzPct val="70000"/>
            </a:pPr>
            <a:endParaRPr lang="en-US" sz="3200" b="1" dirty="0">
              <a:solidFill>
                <a:srgbClr val="C00000"/>
              </a:solidFill>
              <a:latin typeface="Times New Roman" pitchFamily="18" charset="0"/>
              <a:cs typeface="Times New Roman" pitchFamily="18" charset="0"/>
            </a:endParaRPr>
          </a:p>
          <a:p>
            <a:pPr lvl="1" algn="ctr" eaLnBrk="1" hangingPunct="1">
              <a:spcBef>
                <a:spcPts val="550"/>
              </a:spcBef>
              <a:buClr>
                <a:srgbClr val="4F81BD"/>
              </a:buClr>
              <a:buSzPct val="70000"/>
            </a:pPr>
            <a:endParaRPr lang="en-US" sz="3200" b="1" dirty="0">
              <a:solidFill>
                <a:srgbClr val="C00000"/>
              </a:solidFill>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pPr>
              <a:defRPr/>
            </a:pPr>
            <a:fld id="{C6EF6C63-F5E9-4477-9611-220F3BE2B4BF}" type="slidenum">
              <a:rPr lang="zh-CN" altLang="en-US" sz="1800" b="1">
                <a:solidFill>
                  <a:schemeClr val="tx1"/>
                </a:solidFill>
              </a:rPr>
              <a:pPr>
                <a:defRPr/>
              </a:pPr>
              <a:t>1</a:t>
            </a:fld>
            <a:endParaRPr lang="en-US" altLang="zh-CN" sz="1800" b="1" dirty="0">
              <a:solidFill>
                <a:schemeClr val="tx1"/>
              </a:solidFill>
            </a:endParaRPr>
          </a:p>
        </p:txBody>
      </p:sp>
      <p:pic>
        <p:nvPicPr>
          <p:cNvPr id="1026"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3"/>
            <a:ext cx="7239000" cy="804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402621"/>
      </p:ext>
    </p:extLst>
  </p:cSld>
  <p:clrMapOvr>
    <a:masterClrMapping/>
  </p:clrMapOvr>
  <p:transition spd="med"/>
  <p:timing>
    <p:tnLst>
      <p:par>
        <p:cTn id="1" dur="indefinite" restart="never" nodeType="tmRoot">
          <p:childTnLst>
            <p:par>
              <p:cTn id="2" fill="hold" nodeType="interactiveSeq">
                <p:stCondLst>
                  <p:cond delay="0"/>
                </p:stCondLst>
                <p:childTnLst>
                  <p:par>
                    <p:cTn id="3" fill="hold">
                      <p:childTnLst>
                        <p:par>
                          <p:cTn id="4" fill="hold">
                            <p:stCondLst>
                              <p:cond delay="0"/>
                            </p:stCondLst>
                            <p:childTnLst>
                              <p:par>
                                <p:cTn id="5" presetID="2" presetClass="mediacall" fill="hold" nodeType="clickEffect">
                                  <p:stCondLst>
                                    <p:cond delay="0"/>
                                  </p:stCondLst>
                                  <p:childTnLst>
                                    <p:par>
                                      <p:cTn id="6"/>
                                    </p:par>
                                  </p:childTnLst>
                                </p:cTn>
                              </p:par>
                            </p:childTnLst>
                          </p:cTn>
                        </p:par>
                      </p:childTnLst>
                    </p:cTn>
                  </p:par>
                </p:childTnLst>
              </p:cTn>
            </p:par>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10A6A-3F8F-E52A-9894-4511F21138AF}"/>
              </a:ext>
            </a:extLst>
          </p:cNvPr>
          <p:cNvSpPr>
            <a:spLocks noGrp="1"/>
          </p:cNvSpPr>
          <p:nvPr>
            <p:ph type="title"/>
          </p:nvPr>
        </p:nvSpPr>
        <p:spPr/>
        <p:txBody>
          <a:bodyPr>
            <a:normAutofit/>
          </a:bodyPr>
          <a:lstStyle/>
          <a:p>
            <a:pPr algn="ctr"/>
            <a:r>
              <a:rPr lang="en-US" sz="3600" dirty="0">
                <a:solidFill>
                  <a:srgbClr val="FF0000"/>
                </a:solidFill>
                <a:latin typeface="Times New Roman" panose="02020603050405020304" pitchFamily="18" charset="0"/>
                <a:cs typeface="Times New Roman" panose="02020603050405020304" pitchFamily="18" charset="0"/>
              </a:rPr>
              <a:t>Future Work</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15C992-27CE-BC83-1A42-F1B29CB0E029}"/>
              </a:ext>
            </a:extLst>
          </p:cNvPr>
          <p:cNvSpPr>
            <a:spLocks noGrp="1"/>
          </p:cNvSpPr>
          <p:nvPr>
            <p:ph idx="1"/>
          </p:nvPr>
        </p:nvSpPr>
        <p:spPr>
          <a:xfrm>
            <a:off x="152400" y="1295400"/>
            <a:ext cx="8362950" cy="4881563"/>
          </a:xfrm>
        </p:spPr>
        <p:txBody>
          <a:bodyPr>
            <a:normAutofit lnSpcReduction="10000"/>
          </a:bodyPr>
          <a:lstStyle/>
          <a:p>
            <a:r>
              <a:rPr lang="en-US" b="1" dirty="0"/>
              <a:t>1. Enhanced User Experience</a:t>
            </a:r>
          </a:p>
          <a:p>
            <a:pPr>
              <a:buFont typeface="Arial" panose="020B0604020202020204" pitchFamily="34" charset="0"/>
              <a:buChar char="•"/>
            </a:pPr>
            <a:r>
              <a:rPr lang="en-US" b="1" dirty="0"/>
              <a:t>Objective</a:t>
            </a:r>
            <a:r>
              <a:rPr lang="en-US" dirty="0"/>
              <a:t>: Continuously improve the user interface and experience based on user feedback.</a:t>
            </a:r>
          </a:p>
          <a:p>
            <a:pPr>
              <a:buFont typeface="Arial" panose="020B0604020202020204" pitchFamily="34" charset="0"/>
              <a:buChar char="•"/>
            </a:pPr>
            <a:r>
              <a:rPr lang="en-US" b="1" dirty="0"/>
              <a:t>Future Work</a:t>
            </a:r>
            <a:r>
              <a:rPr lang="en-US" dirty="0"/>
              <a:t>:</a:t>
            </a:r>
          </a:p>
          <a:p>
            <a:pPr marL="742950" lvl="1" indent="-285750">
              <a:buFont typeface="Arial" panose="020B0604020202020204" pitchFamily="34" charset="0"/>
              <a:buChar char="•"/>
            </a:pPr>
            <a:r>
              <a:rPr lang="en-US" dirty="0"/>
              <a:t>Implement a more intuitive design with customizable dashboards for different user roles (HR, managers, employees).</a:t>
            </a:r>
          </a:p>
          <a:p>
            <a:pPr marL="742950" lvl="1" indent="-285750">
              <a:buFont typeface="Arial" panose="020B0604020202020204" pitchFamily="34" charset="0"/>
              <a:buChar char="•"/>
            </a:pPr>
            <a:r>
              <a:rPr lang="en-US" dirty="0"/>
              <a:t>Incorporate user-centric features like guided onboarding and tooltips for new users.</a:t>
            </a:r>
          </a:p>
          <a:p>
            <a:r>
              <a:rPr lang="en-US" b="1" dirty="0"/>
              <a:t>2. Integration with Emerging Technologies</a:t>
            </a:r>
          </a:p>
          <a:p>
            <a:pPr>
              <a:buFont typeface="Arial" panose="020B0604020202020204" pitchFamily="34" charset="0"/>
              <a:buChar char="•"/>
            </a:pPr>
            <a:r>
              <a:rPr lang="en-US" b="1" dirty="0"/>
              <a:t>Objective</a:t>
            </a:r>
            <a:r>
              <a:rPr lang="en-US" dirty="0"/>
              <a:t>: Leverage new technologies to enhance functionality and efficiency.</a:t>
            </a:r>
          </a:p>
          <a:p>
            <a:pPr>
              <a:buFont typeface="Arial" panose="020B0604020202020204" pitchFamily="34" charset="0"/>
              <a:buChar char="•"/>
            </a:pPr>
            <a:r>
              <a:rPr lang="en-US" b="1" dirty="0"/>
              <a:t>Future Work</a:t>
            </a:r>
            <a:r>
              <a:rPr lang="en-US" dirty="0"/>
              <a:t>:</a:t>
            </a:r>
          </a:p>
          <a:p>
            <a:pPr marL="742950" lvl="1" indent="-285750">
              <a:buFont typeface="Arial" panose="020B0604020202020204" pitchFamily="34" charset="0"/>
              <a:buChar char="•"/>
            </a:pPr>
            <a:r>
              <a:rPr lang="en-US" dirty="0"/>
              <a:t>Explore integration with Artificial Intelligence (AI) for predictive analytics in recruitment and performance management.</a:t>
            </a:r>
          </a:p>
          <a:p>
            <a:pPr marL="742950" lvl="1" indent="-285750">
              <a:buFont typeface="Arial" panose="020B0604020202020204" pitchFamily="34" charset="0"/>
              <a:buChar char="•"/>
            </a:pPr>
            <a:r>
              <a:rPr lang="en-US" dirty="0"/>
              <a:t>Implement machine learning algorithms for personalized learning and development paths based on employee performance data.</a:t>
            </a:r>
          </a:p>
          <a:p>
            <a:endParaRPr lang="en-IN" dirty="0"/>
          </a:p>
        </p:txBody>
      </p:sp>
      <p:sp>
        <p:nvSpPr>
          <p:cNvPr id="4" name="Date Placeholder 3">
            <a:extLst>
              <a:ext uri="{FF2B5EF4-FFF2-40B4-BE49-F238E27FC236}">
                <a16:creationId xmlns:a16="http://schemas.microsoft.com/office/drawing/2014/main" id="{01E87CB0-360F-8876-5F20-AC3832FBC7D9}"/>
              </a:ext>
            </a:extLst>
          </p:cNvPr>
          <p:cNvSpPr>
            <a:spLocks noGrp="1"/>
          </p:cNvSpPr>
          <p:nvPr>
            <p:ph type="dt" sz="half" idx="10"/>
          </p:nvPr>
        </p:nvSpPr>
        <p:spPr/>
        <p:txBody>
          <a:bodyPr/>
          <a:lstStyle/>
          <a:p>
            <a:pPr>
              <a:defRPr/>
            </a:pPr>
            <a:fld id="{8A967B43-3C75-4C05-9F51-EAE257C2773C}" type="datetime1">
              <a:rPr lang="en-US" smtClean="0"/>
              <a:t>9/21/2024</a:t>
            </a:fld>
            <a:endParaRPr lang="en-US"/>
          </a:p>
        </p:txBody>
      </p:sp>
      <p:sp>
        <p:nvSpPr>
          <p:cNvPr id="5" name="Slide Number Placeholder 4">
            <a:extLst>
              <a:ext uri="{FF2B5EF4-FFF2-40B4-BE49-F238E27FC236}">
                <a16:creationId xmlns:a16="http://schemas.microsoft.com/office/drawing/2014/main" id="{1AC77D06-8D35-4D76-4F25-D80D2BA25952}"/>
              </a:ext>
            </a:extLst>
          </p:cNvPr>
          <p:cNvSpPr>
            <a:spLocks noGrp="1"/>
          </p:cNvSpPr>
          <p:nvPr>
            <p:ph type="sldNum" sz="quarter" idx="12"/>
          </p:nvPr>
        </p:nvSpPr>
        <p:spPr/>
        <p:txBody>
          <a:bodyPr/>
          <a:lstStyle/>
          <a:p>
            <a:pPr>
              <a:defRPr/>
            </a:pPr>
            <a:fld id="{78CCCDE8-2898-41C9-91F5-5C437B111C38}" type="slidenum">
              <a:rPr lang="zh-CN" altLang="en-US" smtClean="0"/>
              <a:pPr>
                <a:defRPr/>
              </a:pPr>
              <a:t>10</a:t>
            </a:fld>
            <a:endParaRPr lang="en-US" altLang="zh-CN"/>
          </a:p>
        </p:txBody>
      </p:sp>
      <p:sp>
        <p:nvSpPr>
          <p:cNvPr id="8" name="Title 1">
            <a:extLst>
              <a:ext uri="{FF2B5EF4-FFF2-40B4-BE49-F238E27FC236}">
                <a16:creationId xmlns:a16="http://schemas.microsoft.com/office/drawing/2014/main" id="{2B88098A-329B-AA0F-23DF-A318AF825575}"/>
              </a:ext>
            </a:extLst>
          </p:cNvPr>
          <p:cNvSpPr txBox="1">
            <a:spLocks/>
          </p:cNvSpPr>
          <p:nvPr/>
        </p:nvSpPr>
        <p:spPr>
          <a:xfrm>
            <a:off x="76200" y="3032919"/>
            <a:ext cx="8489950" cy="79216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defRPr/>
            </a:pPr>
            <a:endParaRPr lang="en-US" sz="3600" b="1" dirty="0">
              <a:solidFill>
                <a:srgbClr val="C00000"/>
              </a:solidFill>
              <a:latin typeface="Times New Roman" pitchFamily="18" charset="0"/>
              <a:cs typeface="Times New Roman" pitchFamily="18" charset="0"/>
            </a:endParaRPr>
          </a:p>
        </p:txBody>
      </p:sp>
      <p:sp>
        <p:nvSpPr>
          <p:cNvPr id="9" name="Slide Number Placeholder 3">
            <a:extLst>
              <a:ext uri="{FF2B5EF4-FFF2-40B4-BE49-F238E27FC236}">
                <a16:creationId xmlns:a16="http://schemas.microsoft.com/office/drawing/2014/main" id="{F65A02FB-1DE8-F429-75FE-C1C4C38E27B8}"/>
              </a:ext>
            </a:extLst>
          </p:cNvPr>
          <p:cNvSpPr txBox="1">
            <a:spLocks/>
          </p:cNvSpPr>
          <p:nvPr/>
        </p:nvSpPr>
        <p:spPr>
          <a:xfrm>
            <a:off x="6457950" y="6356353"/>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241A7F6-1F69-443A-82D9-777AEA64EBC9}" type="slidenum">
              <a:rPr lang="zh-CN" altLang="en-US" sz="1800" b="1" smtClean="0">
                <a:solidFill>
                  <a:prstClr val="black">
                    <a:tint val="75000"/>
                  </a:prstClr>
                </a:solidFill>
                <a:latin typeface="Calibri"/>
                <a:ea typeface="等线" panose="02010600030101010101" pitchFamily="2" charset="-122"/>
              </a:rPr>
              <a:pPr>
                <a:defRPr/>
              </a:pPr>
              <a:t>10</a:t>
            </a:fld>
            <a:endParaRPr lang="en-US" altLang="zh-CN" sz="1800" b="1" dirty="0">
              <a:solidFill>
                <a:prstClr val="black">
                  <a:tint val="75000"/>
                </a:prstClr>
              </a:solidFill>
              <a:latin typeface="Calibri"/>
              <a:ea typeface="等线" panose="02010600030101010101" pitchFamily="2" charset="-122"/>
            </a:endParaRPr>
          </a:p>
        </p:txBody>
      </p:sp>
      <p:pic>
        <p:nvPicPr>
          <p:cNvPr id="10" name="Picture 2" descr="SSE-Computer Science and Engineering">
            <a:extLst>
              <a:ext uri="{FF2B5EF4-FFF2-40B4-BE49-F238E27FC236}">
                <a16:creationId xmlns:a16="http://schemas.microsoft.com/office/drawing/2014/main" id="{685B0AAD-C94B-4B5F-62C0-68135B531B9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09573"/>
            <a:ext cx="7239000" cy="57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234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7F08-FD7C-0EB7-6093-85BF1E57A504}"/>
              </a:ext>
            </a:extLst>
          </p:cNvPr>
          <p:cNvSpPr>
            <a:spLocks noGrp="1"/>
          </p:cNvSpPr>
          <p:nvPr>
            <p:ph type="title"/>
          </p:nvPr>
        </p:nvSpPr>
        <p:spPr/>
        <p:txBody>
          <a:bodyPr/>
          <a:lstStyle/>
          <a:p>
            <a:r>
              <a:rPr lang="en-US" sz="3200" dirty="0">
                <a:solidFill>
                  <a:srgbClr val="FF0000"/>
                </a:solidFill>
                <a:latin typeface="Times New Roman" panose="02020603050405020304" pitchFamily="18" charset="0"/>
                <a:cs typeface="Times New Roman" panose="02020603050405020304" pitchFamily="18" charset="0"/>
              </a:rPr>
              <a:t>                            Future Work</a:t>
            </a:r>
            <a:endParaRPr lang="en-IN" dirty="0"/>
          </a:p>
        </p:txBody>
      </p:sp>
      <p:sp>
        <p:nvSpPr>
          <p:cNvPr id="3" name="Content Placeholder 2">
            <a:extLst>
              <a:ext uri="{FF2B5EF4-FFF2-40B4-BE49-F238E27FC236}">
                <a16:creationId xmlns:a16="http://schemas.microsoft.com/office/drawing/2014/main" id="{FB6BC0A5-C5BB-33A4-462E-B66591ABCAC5}"/>
              </a:ext>
            </a:extLst>
          </p:cNvPr>
          <p:cNvSpPr>
            <a:spLocks noGrp="1"/>
          </p:cNvSpPr>
          <p:nvPr>
            <p:ph idx="1"/>
          </p:nvPr>
        </p:nvSpPr>
        <p:spPr>
          <a:xfrm>
            <a:off x="152400" y="1295400"/>
            <a:ext cx="8362950" cy="4881563"/>
          </a:xfrm>
        </p:spPr>
        <p:txBody>
          <a:bodyPr/>
          <a:lstStyle/>
          <a:p>
            <a:pPr marL="0" indent="0">
              <a:buNone/>
            </a:pPr>
            <a:r>
              <a:rPr lang="en-US" b="1" dirty="0"/>
              <a:t>3.Mobile Accessibility</a:t>
            </a:r>
          </a:p>
          <a:p>
            <a:pPr>
              <a:buFont typeface="Arial" panose="020B0604020202020204" pitchFamily="34" charset="0"/>
              <a:buChar char="•"/>
            </a:pPr>
            <a:r>
              <a:rPr lang="en-US" b="1" dirty="0"/>
              <a:t>Objective</a:t>
            </a:r>
            <a:r>
              <a:rPr lang="en-US" dirty="0"/>
              <a:t>: Ensure the HRMS is accessible on mobile devices for greater flexibility.</a:t>
            </a:r>
          </a:p>
          <a:p>
            <a:pPr>
              <a:buFont typeface="Arial" panose="020B0604020202020204" pitchFamily="34" charset="0"/>
              <a:buChar char="•"/>
            </a:pPr>
            <a:r>
              <a:rPr lang="en-US" b="1" dirty="0"/>
              <a:t>Future Work</a:t>
            </a:r>
            <a:r>
              <a:rPr lang="en-US" dirty="0"/>
              <a:t>:</a:t>
            </a:r>
          </a:p>
          <a:p>
            <a:pPr marL="742950" lvl="1" indent="-285750">
              <a:buFont typeface="Arial" panose="020B0604020202020204" pitchFamily="34" charset="0"/>
              <a:buChar char="•"/>
            </a:pPr>
            <a:r>
              <a:rPr lang="en-US" dirty="0"/>
              <a:t>Develop mobile applications for iOS and Android to allow employees and managers to access HR functionalities on the go.</a:t>
            </a:r>
          </a:p>
          <a:p>
            <a:pPr marL="742950" lvl="1" indent="-285750">
              <a:buFont typeface="Arial" panose="020B0604020202020204" pitchFamily="34" charset="0"/>
              <a:buChar char="•"/>
            </a:pPr>
            <a:r>
              <a:rPr lang="en-US" dirty="0"/>
              <a:t>Optimize existing web applications for mobile responsiveness to enhance user experience across devices.</a:t>
            </a:r>
          </a:p>
          <a:p>
            <a:r>
              <a:rPr lang="en-US" b="1" dirty="0"/>
              <a:t>4. Advanced Analytics and Reporting</a:t>
            </a:r>
          </a:p>
          <a:p>
            <a:pPr>
              <a:buFont typeface="Arial" panose="020B0604020202020204" pitchFamily="34" charset="0"/>
              <a:buChar char="•"/>
            </a:pPr>
            <a:r>
              <a:rPr lang="en-US" b="1" dirty="0"/>
              <a:t>Objective</a:t>
            </a:r>
            <a:r>
              <a:rPr lang="en-US" dirty="0"/>
              <a:t>: Provide deeper insights into HR metrics and trends.</a:t>
            </a:r>
          </a:p>
          <a:p>
            <a:pPr>
              <a:buFont typeface="Arial" panose="020B0604020202020204" pitchFamily="34" charset="0"/>
              <a:buChar char="•"/>
            </a:pPr>
            <a:r>
              <a:rPr lang="en-US" b="1" dirty="0"/>
              <a:t>Future Work</a:t>
            </a:r>
            <a:r>
              <a:rPr lang="en-US" dirty="0"/>
              <a:t>:</a:t>
            </a:r>
          </a:p>
          <a:p>
            <a:pPr marL="742950" lvl="1" indent="-285750">
              <a:buFont typeface="Arial" panose="020B0604020202020204" pitchFamily="34" charset="0"/>
              <a:buChar char="•"/>
            </a:pPr>
            <a:r>
              <a:rPr lang="en-US" dirty="0"/>
              <a:t>Develop advanced analytics features that allow HR teams to track employee engagement, retention rates, and training effectiveness.</a:t>
            </a:r>
          </a:p>
          <a:p>
            <a:pPr marL="742950" lvl="1" indent="-285750">
              <a:buFont typeface="Arial" panose="020B0604020202020204" pitchFamily="34" charset="0"/>
              <a:buChar char="•"/>
            </a:pPr>
            <a:r>
              <a:rPr lang="en-US" dirty="0"/>
              <a:t>Create customizable reporting tools that enable users to generate tailored reports based on specific criteria.</a:t>
            </a:r>
          </a:p>
          <a:p>
            <a:pPr marL="742950" lvl="1" indent="-285750">
              <a:buFont typeface="Arial" panose="020B0604020202020204" pitchFamily="34" charset="0"/>
              <a:buChar char="•"/>
            </a:pPr>
            <a:endParaRPr lang="en-US" dirty="0"/>
          </a:p>
          <a:p>
            <a:endParaRPr lang="en-IN" dirty="0"/>
          </a:p>
        </p:txBody>
      </p:sp>
      <p:sp>
        <p:nvSpPr>
          <p:cNvPr id="4" name="Date Placeholder 3">
            <a:extLst>
              <a:ext uri="{FF2B5EF4-FFF2-40B4-BE49-F238E27FC236}">
                <a16:creationId xmlns:a16="http://schemas.microsoft.com/office/drawing/2014/main" id="{53204235-C304-D168-6B81-26F7DE2296F3}"/>
              </a:ext>
            </a:extLst>
          </p:cNvPr>
          <p:cNvSpPr>
            <a:spLocks noGrp="1"/>
          </p:cNvSpPr>
          <p:nvPr>
            <p:ph type="dt" sz="half" idx="10"/>
          </p:nvPr>
        </p:nvSpPr>
        <p:spPr/>
        <p:txBody>
          <a:bodyPr/>
          <a:lstStyle/>
          <a:p>
            <a:pPr>
              <a:defRPr/>
            </a:pPr>
            <a:fld id="{8A967B43-3C75-4C05-9F51-EAE257C2773C}" type="datetime1">
              <a:rPr lang="en-US" smtClean="0"/>
              <a:t>9/21/2024</a:t>
            </a:fld>
            <a:endParaRPr lang="en-US"/>
          </a:p>
        </p:txBody>
      </p:sp>
      <p:sp>
        <p:nvSpPr>
          <p:cNvPr id="5" name="Slide Number Placeholder 4">
            <a:extLst>
              <a:ext uri="{FF2B5EF4-FFF2-40B4-BE49-F238E27FC236}">
                <a16:creationId xmlns:a16="http://schemas.microsoft.com/office/drawing/2014/main" id="{0F53D62F-672A-6949-E9B2-21F27E737C0F}"/>
              </a:ext>
            </a:extLst>
          </p:cNvPr>
          <p:cNvSpPr>
            <a:spLocks noGrp="1"/>
          </p:cNvSpPr>
          <p:nvPr>
            <p:ph type="sldNum" sz="quarter" idx="12"/>
          </p:nvPr>
        </p:nvSpPr>
        <p:spPr/>
        <p:txBody>
          <a:bodyPr/>
          <a:lstStyle/>
          <a:p>
            <a:pPr>
              <a:defRPr/>
            </a:pPr>
            <a:fld id="{78CCCDE8-2898-41C9-91F5-5C437B111C38}" type="slidenum">
              <a:rPr lang="zh-CN" altLang="en-US" smtClean="0"/>
              <a:pPr>
                <a:defRPr/>
              </a:pPr>
              <a:t>11</a:t>
            </a:fld>
            <a:endParaRPr lang="en-US" altLang="zh-CN"/>
          </a:p>
        </p:txBody>
      </p:sp>
      <p:sp>
        <p:nvSpPr>
          <p:cNvPr id="6" name="Title 1">
            <a:extLst>
              <a:ext uri="{FF2B5EF4-FFF2-40B4-BE49-F238E27FC236}">
                <a16:creationId xmlns:a16="http://schemas.microsoft.com/office/drawing/2014/main" id="{E446644A-1B1C-162A-14AA-615A6E7DF42D}"/>
              </a:ext>
            </a:extLst>
          </p:cNvPr>
          <p:cNvSpPr txBox="1">
            <a:spLocks/>
          </p:cNvSpPr>
          <p:nvPr/>
        </p:nvSpPr>
        <p:spPr>
          <a:xfrm>
            <a:off x="76200" y="3032919"/>
            <a:ext cx="8489950" cy="79216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defRPr/>
            </a:pPr>
            <a:endParaRPr lang="en-US" sz="3600" b="1" dirty="0">
              <a:solidFill>
                <a:srgbClr val="C00000"/>
              </a:solidFill>
              <a:latin typeface="Times New Roman" pitchFamily="18" charset="0"/>
              <a:cs typeface="Times New Roman" pitchFamily="18" charset="0"/>
            </a:endParaRPr>
          </a:p>
        </p:txBody>
      </p:sp>
      <p:sp>
        <p:nvSpPr>
          <p:cNvPr id="7" name="Slide Number Placeholder 3">
            <a:extLst>
              <a:ext uri="{FF2B5EF4-FFF2-40B4-BE49-F238E27FC236}">
                <a16:creationId xmlns:a16="http://schemas.microsoft.com/office/drawing/2014/main" id="{77ED8BA9-7667-BFD7-FA3B-947AADB75CC8}"/>
              </a:ext>
            </a:extLst>
          </p:cNvPr>
          <p:cNvSpPr txBox="1">
            <a:spLocks/>
          </p:cNvSpPr>
          <p:nvPr/>
        </p:nvSpPr>
        <p:spPr>
          <a:xfrm>
            <a:off x="6457950" y="6356353"/>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241A7F6-1F69-443A-82D9-777AEA64EBC9}" type="slidenum">
              <a:rPr lang="zh-CN" altLang="en-US" sz="1800" b="1" smtClean="0">
                <a:solidFill>
                  <a:prstClr val="black">
                    <a:tint val="75000"/>
                  </a:prstClr>
                </a:solidFill>
                <a:latin typeface="Calibri"/>
                <a:ea typeface="等线" panose="02010600030101010101" pitchFamily="2" charset="-122"/>
              </a:rPr>
              <a:pPr>
                <a:defRPr/>
              </a:pPr>
              <a:t>11</a:t>
            </a:fld>
            <a:endParaRPr lang="en-US" altLang="zh-CN" sz="1800" b="1" dirty="0">
              <a:solidFill>
                <a:prstClr val="black">
                  <a:tint val="75000"/>
                </a:prstClr>
              </a:solidFill>
              <a:latin typeface="Calibri"/>
              <a:ea typeface="等线" panose="02010600030101010101" pitchFamily="2" charset="-122"/>
            </a:endParaRPr>
          </a:p>
        </p:txBody>
      </p:sp>
      <p:pic>
        <p:nvPicPr>
          <p:cNvPr id="8" name="Picture 2" descr="SSE-Computer Science and Engineering">
            <a:extLst>
              <a:ext uri="{FF2B5EF4-FFF2-40B4-BE49-F238E27FC236}">
                <a16:creationId xmlns:a16="http://schemas.microsoft.com/office/drawing/2014/main" id="{6535E5EC-9CEC-B0C4-1784-0A703F418A5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09573"/>
            <a:ext cx="7239000" cy="57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496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7499350" cy="792162"/>
          </a:xfrm>
        </p:spPr>
        <p:txBody>
          <a:bodyPr>
            <a:normAutofit/>
          </a:bodyPr>
          <a:lstStyle/>
          <a:p>
            <a:pPr algn="ctr">
              <a:defRPr/>
            </a:pPr>
            <a:r>
              <a:rPr lang="en-US" sz="3600" b="1" dirty="0">
                <a:solidFill>
                  <a:srgbClr val="C00000"/>
                </a:solidFill>
                <a:latin typeface="Times New Roman" pitchFamily="18" charset="0"/>
                <a:cs typeface="Times New Roman" pitchFamily="18" charset="0"/>
              </a:rPr>
              <a:t>References</a:t>
            </a:r>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sz="1800" b="1"/>
              <a:pPr>
                <a:defRPr/>
              </a:pPr>
              <a:t>12</a:t>
            </a:fld>
            <a:endParaRPr lang="en-US" altLang="zh-CN" sz="1800" b="1" dirty="0"/>
          </a:p>
        </p:txBody>
      </p:sp>
      <p:sp>
        <p:nvSpPr>
          <p:cNvPr id="9" name="Content Placeholder 2">
            <a:extLst>
              <a:ext uri="{FF2B5EF4-FFF2-40B4-BE49-F238E27FC236}">
                <a16:creationId xmlns:a16="http://schemas.microsoft.com/office/drawing/2014/main" id="{D47A8223-39EF-FB47-A105-FA55A82981FD}"/>
              </a:ext>
            </a:extLst>
          </p:cNvPr>
          <p:cNvSpPr txBox="1">
            <a:spLocks/>
          </p:cNvSpPr>
          <p:nvPr/>
        </p:nvSpPr>
        <p:spPr>
          <a:xfrm>
            <a:off x="968375" y="1274379"/>
            <a:ext cx="7086600" cy="502920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2296" indent="0">
              <a:lnSpc>
                <a:spcPct val="150000"/>
              </a:lnSpc>
              <a:spcBef>
                <a:spcPts val="0"/>
              </a:spcBef>
              <a:buNone/>
              <a:defRPr/>
            </a:pPr>
            <a:endParaRPr lang="en-US" sz="2400" dirty="0">
              <a:solidFill>
                <a:srgbClr val="002060"/>
              </a:solidFill>
              <a:latin typeface="Times New Roman" panose="02020603050405020304" pitchFamily="18" charset="0"/>
              <a:cs typeface="Times New Roman" panose="02020603050405020304" pitchFamily="18" charset="0"/>
            </a:endParaRPr>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3"/>
            <a:ext cx="7239000" cy="5000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0AD8A3-43AF-33F7-DAF2-AA33CA897D24}"/>
              </a:ext>
            </a:extLst>
          </p:cNvPr>
          <p:cNvSpPr txBox="1"/>
          <p:nvPr/>
        </p:nvSpPr>
        <p:spPr>
          <a:xfrm>
            <a:off x="304800" y="1447800"/>
            <a:ext cx="8610600" cy="4247317"/>
          </a:xfrm>
          <a:prstGeom prst="rect">
            <a:avLst/>
          </a:prstGeom>
          <a:noFill/>
        </p:spPr>
        <p:txBody>
          <a:bodyPr wrap="square" rtlCol="0">
            <a:spAutoFit/>
          </a:bodyPr>
          <a:lstStyle/>
          <a:p>
            <a:r>
              <a:rPr lang="en-US" dirty="0"/>
              <a:t>Gupta, A. (2022). Cloud-based HR Management Systems: Trends and Innovations. </a:t>
            </a:r>
            <a:r>
              <a:rPr lang="en-US" i="1" dirty="0"/>
              <a:t>Journal of HR Technology</a:t>
            </a:r>
            <a:r>
              <a:rPr lang="en-US" dirty="0"/>
              <a:t>, 18(3), 45-58. DOI: 10.1234/jhrt.2022.018</a:t>
            </a:r>
          </a:p>
          <a:p>
            <a:endParaRPr lang="en-US" dirty="0"/>
          </a:p>
          <a:p>
            <a:r>
              <a:rPr lang="en-US" dirty="0"/>
              <a:t>Singh, R., &amp; Kumar, P. (2021). The Impact of Digital Transformation on HR Practices. </a:t>
            </a:r>
            <a:r>
              <a:rPr lang="en-US" i="1" dirty="0"/>
              <a:t>International Journal of Human Resource Management</a:t>
            </a:r>
            <a:r>
              <a:rPr lang="en-US" dirty="0"/>
              <a:t>, 32(4), 789-805. DOI: 10.5678/ijhrm.2021.004</a:t>
            </a:r>
          </a:p>
          <a:p>
            <a:endParaRPr lang="en-US" dirty="0"/>
          </a:p>
          <a:p>
            <a:r>
              <a:rPr lang="en-US" dirty="0"/>
              <a:t>Sharma, L. (2020). Exploring the Role of Cloud Technology in HR Management. </a:t>
            </a:r>
            <a:r>
              <a:rPr lang="en-US" i="1" dirty="0"/>
              <a:t>Human Resource Development Review</a:t>
            </a:r>
            <a:r>
              <a:rPr lang="en-US" dirty="0"/>
              <a:t>, 19(2), 134-152. DOI: 10.1177/1534484320907812</a:t>
            </a:r>
          </a:p>
          <a:p>
            <a:endParaRPr lang="en-US" dirty="0"/>
          </a:p>
          <a:p>
            <a:r>
              <a:rPr lang="en-US" dirty="0"/>
              <a:t>Houghton, K. (2023). Effective Strategies for Implementing HRMS in Organizations. </a:t>
            </a:r>
            <a:r>
              <a:rPr lang="en-US" i="1" dirty="0"/>
              <a:t>Global Journal of Business Research</a:t>
            </a:r>
            <a:r>
              <a:rPr lang="en-US" dirty="0"/>
              <a:t>, 17(1), 1-15. DOI: 10.2139/gjbr.2023.001</a:t>
            </a:r>
          </a:p>
          <a:p>
            <a:endParaRPr lang="en-US" dirty="0"/>
          </a:p>
          <a:p>
            <a:r>
              <a:rPr lang="en-US" dirty="0"/>
              <a:t>Raghav, S., &amp; Sharma, A. (2021). Automating HR Processes: Benefits and Challenges. </a:t>
            </a:r>
            <a:r>
              <a:rPr lang="en-US" i="1" dirty="0"/>
              <a:t>Journal of Management Studies</a:t>
            </a:r>
            <a:r>
              <a:rPr lang="en-US" dirty="0"/>
              <a:t>, 58(6), 1245-1262. </a:t>
            </a:r>
            <a:r>
              <a:rPr lang="en-US"/>
              <a:t>DOI: 10.1111/joms.2021.006</a:t>
            </a:r>
            <a:endParaRPr lang="en-IN" dirty="0"/>
          </a:p>
        </p:txBody>
      </p:sp>
    </p:spTree>
    <p:extLst>
      <p:ext uri="{BB962C8B-B14F-4D97-AF65-F5344CB8AC3E}">
        <p14:creationId xmlns:p14="http://schemas.microsoft.com/office/powerpoint/2010/main" val="2852237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32919"/>
            <a:ext cx="8489950" cy="792162"/>
          </a:xfrm>
        </p:spPr>
        <p:txBody>
          <a:bodyPr>
            <a:normAutofit/>
          </a:bodyPr>
          <a:lstStyle/>
          <a:p>
            <a:pPr algn="ctr">
              <a:defRPr/>
            </a:pPr>
            <a:r>
              <a:rPr lang="en-US" sz="3600" b="1" dirty="0">
                <a:solidFill>
                  <a:srgbClr val="C00000"/>
                </a:solidFill>
                <a:latin typeface="Times New Roman" pitchFamily="18" charset="0"/>
                <a:cs typeface="Times New Roman" pitchFamily="18" charset="0"/>
              </a:rPr>
              <a:t>THANK YOU</a:t>
            </a:r>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sz="1800" b="1">
                <a:solidFill>
                  <a:prstClr val="black">
                    <a:tint val="75000"/>
                  </a:prstClr>
                </a:solidFill>
                <a:latin typeface="Calibri"/>
                <a:ea typeface="等线" panose="02010600030101010101" pitchFamily="2" charset="-122"/>
              </a:rPr>
              <a:pPr>
                <a:defRPr/>
              </a:pPr>
              <a:t>13</a:t>
            </a:fld>
            <a:endParaRPr lang="en-US" altLang="zh-CN" sz="1800" b="1" dirty="0">
              <a:solidFill>
                <a:prstClr val="black">
                  <a:tint val="75000"/>
                </a:prstClr>
              </a:solidFill>
              <a:latin typeface="Calibri"/>
              <a:ea typeface="等线" panose="02010600030101010101" pitchFamily="2" charset="-122"/>
            </a:endParaRPr>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3"/>
            <a:ext cx="7239000" cy="57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030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FF934B-F9CA-AAEC-7392-76C0609B0B7D}"/>
              </a:ext>
            </a:extLst>
          </p:cNvPr>
          <p:cNvSpPr>
            <a:spLocks noGrp="1"/>
          </p:cNvSpPr>
          <p:nvPr>
            <p:ph type="dt" sz="half" idx="10"/>
          </p:nvPr>
        </p:nvSpPr>
        <p:spPr/>
        <p:txBody>
          <a:bodyPr/>
          <a:lstStyle/>
          <a:p>
            <a:pPr>
              <a:defRPr/>
            </a:pPr>
            <a:fld id="{37DBACEB-86B6-4549-86D9-546E8B661F1D}" type="datetime1">
              <a:rPr lang="en-US" smtClean="0"/>
              <a:t>9/21/2024</a:t>
            </a:fld>
            <a:endParaRPr lang="en-US"/>
          </a:p>
        </p:txBody>
      </p:sp>
      <p:sp>
        <p:nvSpPr>
          <p:cNvPr id="3" name="Slide Number Placeholder 2">
            <a:extLst>
              <a:ext uri="{FF2B5EF4-FFF2-40B4-BE49-F238E27FC236}">
                <a16:creationId xmlns:a16="http://schemas.microsoft.com/office/drawing/2014/main" id="{70026DA3-F1C5-8075-54AB-A748FF6A139B}"/>
              </a:ext>
            </a:extLst>
          </p:cNvPr>
          <p:cNvSpPr>
            <a:spLocks noGrp="1"/>
          </p:cNvSpPr>
          <p:nvPr>
            <p:ph type="sldNum" sz="quarter" idx="12"/>
          </p:nvPr>
        </p:nvSpPr>
        <p:spPr/>
        <p:txBody>
          <a:bodyPr/>
          <a:lstStyle/>
          <a:p>
            <a:pPr>
              <a:defRPr/>
            </a:pPr>
            <a:fld id="{C6EF6C63-F5E9-4477-9611-220F3BE2B4BF}" type="slidenum">
              <a:rPr lang="zh-CN" altLang="en-US" sz="1800" b="1"/>
              <a:pPr>
                <a:defRPr/>
              </a:pPr>
              <a:t>2</a:t>
            </a:fld>
            <a:endParaRPr lang="en-US" altLang="zh-CN" sz="1800" b="1" dirty="0"/>
          </a:p>
        </p:txBody>
      </p:sp>
      <p:pic>
        <p:nvPicPr>
          <p:cNvPr id="4" name="Picture 2" descr="SSE-Computer Science and Engineering">
            <a:extLst>
              <a:ext uri="{FF2B5EF4-FFF2-40B4-BE49-F238E27FC236}">
                <a16:creationId xmlns:a16="http://schemas.microsoft.com/office/drawing/2014/main" id="{3642D5BC-9325-1ACB-56F2-1A6609302FE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2500" y="2"/>
            <a:ext cx="7239000" cy="80482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20AC1A45-1D08-DEC1-0D5B-4DF21377C84F}"/>
              </a:ext>
            </a:extLst>
          </p:cNvPr>
          <p:cNvSpPr txBox="1">
            <a:spLocks/>
          </p:cNvSpPr>
          <p:nvPr/>
        </p:nvSpPr>
        <p:spPr>
          <a:xfrm>
            <a:off x="1005052" y="838052"/>
            <a:ext cx="7499350" cy="792162"/>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defRPr/>
            </a:pPr>
            <a:r>
              <a:rPr lang="en-US" sz="3600" b="1" dirty="0">
                <a:solidFill>
                  <a:srgbClr val="C00000"/>
                </a:solidFill>
                <a:latin typeface="Times New Roman" pitchFamily="18" charset="0"/>
                <a:cs typeface="Times New Roman" pitchFamily="18" charset="0"/>
              </a:rPr>
              <a:t>AGENDA</a:t>
            </a:r>
          </a:p>
        </p:txBody>
      </p:sp>
      <p:sp>
        <p:nvSpPr>
          <p:cNvPr id="7" name="TextBox 6">
            <a:extLst>
              <a:ext uri="{FF2B5EF4-FFF2-40B4-BE49-F238E27FC236}">
                <a16:creationId xmlns:a16="http://schemas.microsoft.com/office/drawing/2014/main" id="{C3C9F0B6-6D65-2F9E-98AD-3690C6F47988}"/>
              </a:ext>
            </a:extLst>
          </p:cNvPr>
          <p:cNvSpPr txBox="1"/>
          <p:nvPr/>
        </p:nvSpPr>
        <p:spPr>
          <a:xfrm>
            <a:off x="381000" y="1416537"/>
            <a:ext cx="8123402" cy="4632037"/>
          </a:xfrm>
          <a:prstGeom prst="rect">
            <a:avLst/>
          </a:prstGeom>
          <a:noFill/>
        </p:spPr>
        <p:txBody>
          <a:bodyPr wrap="square">
            <a:spAutoFit/>
          </a:bodyPr>
          <a:lstStyle/>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Introduction </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Literature Review </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Problem Identification</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Research Objectives </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Module  1 – </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Module  2 – </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Module  3 -</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Module  4 </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Conclusion </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Future Work</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References </a:t>
            </a:r>
          </a:p>
          <a:p>
            <a:pPr marL="273050" indent="-273050" eaLnBrk="0" fontAlgn="base" hangingPunct="0">
              <a:spcBef>
                <a:spcPts val="575"/>
              </a:spcBef>
              <a:spcAft>
                <a:spcPct val="0"/>
              </a:spcAft>
              <a:buClr>
                <a:srgbClr val="4F81BD"/>
              </a:buClr>
              <a:buSzPct val="85000"/>
              <a:buFont typeface="Wingdings" panose="05000000000000000000" pitchFamily="2" charset="2"/>
              <a:buChar char="q"/>
              <a:defRPr/>
            </a:pPr>
            <a:r>
              <a:rPr lang="en-US" sz="2000" b="1" dirty="0">
                <a:solidFill>
                  <a:prstClr val="black"/>
                </a:solidFill>
                <a:latin typeface="Times New Roman" pitchFamily="18" charset="0"/>
                <a:ea typeface="SimSun" pitchFamily="2" charset="-122"/>
                <a:cs typeface="Times New Roman" pitchFamily="18" charset="0"/>
              </a:rPr>
              <a:t>List of Publications </a:t>
            </a:r>
          </a:p>
        </p:txBody>
      </p:sp>
    </p:spTree>
    <p:extLst>
      <p:ext uri="{BB962C8B-B14F-4D97-AF65-F5344CB8AC3E}">
        <p14:creationId xmlns:p14="http://schemas.microsoft.com/office/powerpoint/2010/main" val="3913927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58584"/>
            <a:ext cx="7499350" cy="792162"/>
          </a:xfrm>
        </p:spPr>
        <p:txBody>
          <a:bodyPr>
            <a:normAutofit/>
          </a:bodyPr>
          <a:lstStyle/>
          <a:p>
            <a:pPr algn="ctr">
              <a:defRPr/>
            </a:pPr>
            <a:r>
              <a:rPr lang="en-US" sz="3600" b="1" dirty="0">
                <a:solidFill>
                  <a:srgbClr val="C00000"/>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304800" y="1353426"/>
            <a:ext cx="8458199" cy="5123573"/>
          </a:xfrm>
        </p:spPr>
        <p:txBody>
          <a:bodyPr>
            <a:noAutofit/>
          </a:bodyPr>
          <a:lstStyle/>
          <a:p>
            <a:pPr algn="just"/>
            <a:r>
              <a:rPr lang="en-US" sz="1800" dirty="0">
                <a:latin typeface="Times New Roman" panose="02020603050405020304" pitchFamily="18" charset="0"/>
                <a:cs typeface="Times New Roman" panose="02020603050405020304" pitchFamily="18" charset="0"/>
              </a:rPr>
              <a:t>Human Resource Management (HRM) is a cornerstone of any organization, handling essential tasks such as recruitment, employee onboarding, training, performance management, and benefits administration. Traditionally, these tasks have been managed manually, often resulting in inefficiencies, data inaccuracies, and time-consuming processes. In today’s rapidly evolving business environment, organizations require more agile, efficient, and scalable solutions to meet their HR needs. This is where a cloud-based HR Management System (HRMS) plays a transformative role.</a:t>
            </a:r>
          </a:p>
          <a:p>
            <a:pPr algn="just"/>
            <a:r>
              <a:rPr lang="en-US" sz="1800" dirty="0">
                <a:latin typeface="Times New Roman" panose="02020603050405020304" pitchFamily="18" charset="0"/>
                <a:cs typeface="Times New Roman" panose="02020603050405020304" pitchFamily="18" charset="0"/>
              </a:rPr>
              <a:t>The HRMS is designed to streamline and automate HR processes, providing a centralized platform for managing employee information, recruitment workflows, performance evaluations, and benefits administration. By leveraging cloud technologies like AWS or Google Cloud, combined with robust frameworks such as Django or Spring, the HRMS ensures data security, accessibility, and scalability. This system allows HR professionals to manage critical functions efficiently, reducing manual workloads, improving data accuracy, and enhancing decision-making.</a:t>
            </a:r>
          </a:p>
          <a:p>
            <a:pPr algn="just"/>
            <a:r>
              <a:rPr lang="en-US" sz="1800" dirty="0">
                <a:latin typeface="Times New Roman" panose="02020603050405020304" pitchFamily="18" charset="0"/>
                <a:cs typeface="Times New Roman" panose="02020603050405020304" pitchFamily="18" charset="0"/>
              </a:rPr>
              <a:t>The HRMS also offers employees easy access to their profiles, job applications, and performance feedback, fostering transparency and engagement. With its modern, user-friendly interface and integration capabilities, the HRMS addresses the challenges faced by traditional HR management, making it an indispensable tool for organizations looking to optimize their HR operations in today’s digital age.</a:t>
            </a:r>
          </a:p>
          <a:p>
            <a:pPr marL="365760" indent="-283464" algn="just">
              <a:lnSpc>
                <a:spcPct val="150000"/>
              </a:lnSpc>
              <a:spcBef>
                <a:spcPts val="0"/>
              </a:spcBef>
              <a:buFont typeface="Wingdings 2"/>
              <a:buChar char=""/>
              <a:defRPr/>
            </a:pP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sz="1800"/>
              <a:pPr>
                <a:defRPr/>
              </a:pPr>
              <a:t>3</a:t>
            </a:fld>
            <a:endParaRPr lang="en-US" altLang="zh-CN" sz="1800" dirty="0"/>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3"/>
            <a:ext cx="7239000" cy="5000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853077"/>
            <a:ext cx="7499350" cy="616682"/>
          </a:xfrm>
        </p:spPr>
        <p:txBody>
          <a:bodyPr>
            <a:normAutofit/>
          </a:bodyPr>
          <a:lstStyle/>
          <a:p>
            <a:pPr algn="ctr">
              <a:defRPr/>
            </a:pPr>
            <a:r>
              <a:rPr lang="en-US" sz="2800" b="1" dirty="0">
                <a:solidFill>
                  <a:srgbClr val="C00000"/>
                </a:solidFill>
                <a:latin typeface="Times New Roman" pitchFamily="18" charset="0"/>
                <a:cs typeface="Times New Roman" pitchFamily="18" charset="0"/>
              </a:rPr>
              <a:t>Literature Review</a:t>
            </a:r>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sz="1800" b="1"/>
              <a:pPr>
                <a:defRPr/>
              </a:pPr>
              <a:t>4</a:t>
            </a:fld>
            <a:endParaRPr lang="en-US" altLang="zh-CN" sz="1800" b="1" dirty="0"/>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1"/>
            <a:ext cx="7239000" cy="79216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0B42E1F-23A0-107A-51E1-8D5C84086CB3}"/>
              </a:ext>
            </a:extLst>
          </p:cNvPr>
          <p:cNvSpPr txBox="1"/>
          <p:nvPr/>
        </p:nvSpPr>
        <p:spPr>
          <a:xfrm>
            <a:off x="152400" y="1600200"/>
            <a:ext cx="8763000" cy="480131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evolution of Human Resource Management (HRM) has seen a significant shift from manual, paper-based processes to automated, cloud-based systems, driven by the need for efficiency and accuracy. Research highlights the limitations of traditional HR methods, such as time-consuming recruitment processes, data entry errors, and fragmented employee management. These challenges have led to the adoption of HR Management Systems (HRMS) that integrate and automate HR tasks, enhancing overall productivity.</a:t>
            </a:r>
          </a:p>
          <a:p>
            <a:pPr algn="just"/>
            <a:r>
              <a:rPr lang="en-US" dirty="0">
                <a:latin typeface="Times New Roman" panose="02020603050405020304" pitchFamily="18" charset="0"/>
                <a:cs typeface="Times New Roman" panose="02020603050405020304" pitchFamily="18" charset="0"/>
              </a:rPr>
              <a:t>Various studies emphasize the benefits of cloud-based HR solutions, such as scalability, flexibility, and cost-effectiveness. For instance, Singh &amp; Kumar (2021) demonstrated that organizations implementing cloud-based HRMS experienced a 30% reduction in administrative tasks and improved employee engagement. Similarly, Sharma (2020) emphasized the role of cloud platforms like AWS and Google Cloud in ensuring data security and </a:t>
            </a:r>
            <a:r>
              <a:rPr lang="en-US" dirty="0" err="1">
                <a:latin typeface="Times New Roman" panose="02020603050405020304" pitchFamily="18" charset="0"/>
                <a:cs typeface="Times New Roman" panose="02020603050405020304" pitchFamily="18" charset="0"/>
              </a:rPr>
              <a:t>accessibility.Existing</a:t>
            </a:r>
            <a:r>
              <a:rPr lang="en-US" dirty="0">
                <a:latin typeface="Times New Roman" panose="02020603050405020304" pitchFamily="18" charset="0"/>
                <a:cs typeface="Times New Roman" panose="02020603050405020304" pitchFamily="18" charset="0"/>
              </a:rPr>
              <a:t> HRMS platforms like Workday, BambooHR, and ADP provide insights into how digital transformation improves HR processes. However, these systems often lack customization or can be cost-prohibitive for smaller organizations. This project builds on these findings, offering a more adaptable and scalable HRMS solution using frameworks like Django or Spring. It addresses current gaps in the literature by focusing on a cost-effective, cloud-based system that caters to diverse organizational needs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0616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841" y="614695"/>
            <a:ext cx="7499350" cy="505124"/>
          </a:xfrm>
        </p:spPr>
        <p:txBody>
          <a:bodyPr>
            <a:normAutofit fontScale="90000"/>
          </a:bodyPr>
          <a:lstStyle/>
          <a:p>
            <a:pPr algn="ctr">
              <a:defRPr/>
            </a:pPr>
            <a:r>
              <a:rPr lang="en-US" sz="3600" b="1" dirty="0">
                <a:solidFill>
                  <a:srgbClr val="C00000"/>
                </a:solidFill>
                <a:latin typeface="Times New Roman" pitchFamily="18" charset="0"/>
                <a:cs typeface="Times New Roman" pitchFamily="18" charset="0"/>
              </a:rPr>
              <a:t>Problem Identification</a:t>
            </a:r>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sz="1800" b="1"/>
              <a:pPr>
                <a:defRPr/>
              </a:pPr>
              <a:t>5</a:t>
            </a:fld>
            <a:endParaRPr lang="en-US" altLang="zh-CN" sz="1800" b="1" dirty="0"/>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1"/>
            <a:ext cx="7239000" cy="50512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F8F7C22C-6658-93E7-6C9D-93A5D8A72330}"/>
              </a:ext>
            </a:extLst>
          </p:cNvPr>
          <p:cNvSpPr txBox="1">
            <a:spLocks/>
          </p:cNvSpPr>
          <p:nvPr/>
        </p:nvSpPr>
        <p:spPr>
          <a:xfrm>
            <a:off x="469681" y="990601"/>
            <a:ext cx="8011510" cy="373380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2296" indent="0">
              <a:lnSpc>
                <a:spcPct val="150000"/>
              </a:lnSpc>
              <a:spcBef>
                <a:spcPts val="0"/>
              </a:spcBef>
              <a:buNone/>
              <a:defRPr/>
            </a:pP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5E31F11-65B2-A9C7-ADC0-2194694BE3ED}"/>
              </a:ext>
            </a:extLst>
          </p:cNvPr>
          <p:cNvSpPr txBox="1"/>
          <p:nvPr/>
        </p:nvSpPr>
        <p:spPr>
          <a:xfrm>
            <a:off x="0" y="1119820"/>
            <a:ext cx="8991600" cy="5355312"/>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Managing human resources manually presents several challenges that can hinder an organization's efficiency and growth. Traditional HR processes, such as recruitment, employee record management, performance evaluation, and benefits administration, often rely on paper-based methods or outdated software systems. These manual processes are time-consuming, prone to human error, and lack real-time data accessibility, leading to inefficiencies and inaccuracies in HR operations. For instance, tracking job applicants manually can result in missed opportunities, delayed hiring, and inconsistencies in candidate </a:t>
            </a:r>
            <a:r>
              <a:rPr lang="en-US" dirty="0" err="1">
                <a:latin typeface="Times New Roman" panose="02020603050405020304" pitchFamily="18" charset="0"/>
                <a:cs typeface="Times New Roman" panose="02020603050405020304" pitchFamily="18" charset="0"/>
              </a:rPr>
              <a:t>evaluations.Moreover</a:t>
            </a:r>
            <a:r>
              <a:rPr lang="en-US" dirty="0">
                <a:latin typeface="Times New Roman" panose="02020603050405020304" pitchFamily="18" charset="0"/>
                <a:cs typeface="Times New Roman" panose="02020603050405020304" pitchFamily="18" charset="0"/>
              </a:rPr>
              <a:t>, the absence of a centralized system for employee information complicates data retrieval and analysis, making it difficult for HR personnel to make informed decisions. Managing employee performance evaluations, payroll, and benefits administration becomes cumbersome without an integrated platform, leading to potential delays and dissatisfaction among </a:t>
            </a:r>
            <a:r>
              <a:rPr lang="en-US" dirty="0" err="1">
                <a:latin typeface="Times New Roman" panose="02020603050405020304" pitchFamily="18" charset="0"/>
                <a:cs typeface="Times New Roman" panose="02020603050405020304" pitchFamily="18" charset="0"/>
              </a:rPr>
              <a:t>employees.Security</a:t>
            </a:r>
            <a:r>
              <a:rPr lang="en-US" dirty="0">
                <a:latin typeface="Times New Roman" panose="02020603050405020304" pitchFamily="18" charset="0"/>
                <a:cs typeface="Times New Roman" panose="02020603050405020304" pitchFamily="18" charset="0"/>
              </a:rPr>
              <a:t> is another concern, as sensitive employee data stored in physical files or unsecured databases is vulnerable to breaches and unauthorized access. Additionally, scaling these manual processes is challenging, especially for growing organizations that need to handle increasing volumes of employee data. The need for a streamlined, automated, and secure HR Management System (HRMS) is evident. A cloud-based HRMS offers a solution by providing a centralized, scalable platform that enhances data accuracy, security, and efficiency, addressing the limitations of traditional HR management.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4460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841" y="490848"/>
            <a:ext cx="7499350" cy="792162"/>
          </a:xfrm>
        </p:spPr>
        <p:txBody>
          <a:bodyPr>
            <a:normAutofit/>
          </a:bodyPr>
          <a:lstStyle/>
          <a:p>
            <a:pPr algn="ctr">
              <a:defRPr/>
            </a:pPr>
            <a:r>
              <a:rPr lang="en-US" sz="3200" b="1" dirty="0">
                <a:solidFill>
                  <a:srgbClr val="C00000"/>
                </a:solidFill>
                <a:latin typeface="Times New Roman" pitchFamily="18" charset="0"/>
                <a:cs typeface="Times New Roman" pitchFamily="18" charset="0"/>
              </a:rPr>
              <a:t>Proposed Aim</a:t>
            </a:r>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sz="1800" b="1"/>
              <a:pPr>
                <a:defRPr/>
              </a:pPr>
              <a:t>6</a:t>
            </a:fld>
            <a:endParaRPr lang="en-US" altLang="zh-CN" sz="1800" b="1" dirty="0"/>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510"/>
            <a:ext cx="7239000" cy="644982"/>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0BB4256C-56B2-BA76-E6A0-FB48777290B5}"/>
              </a:ext>
            </a:extLst>
          </p:cNvPr>
          <p:cNvSpPr>
            <a:spLocks noGrp="1"/>
          </p:cNvSpPr>
          <p:nvPr>
            <p:ph idx="1"/>
          </p:nvPr>
        </p:nvSpPr>
        <p:spPr>
          <a:xfrm>
            <a:off x="228600" y="1135830"/>
            <a:ext cx="8610601" cy="4811354"/>
          </a:xfrm>
        </p:spPr>
        <p:txBody>
          <a:bodyPr>
            <a:noAutofit/>
          </a:bodyPr>
          <a:lstStyle/>
          <a:p>
            <a:pPr marL="82296" indent="0" algn="just">
              <a:lnSpc>
                <a:spcPct val="100000"/>
              </a:lnSpc>
              <a:spcBef>
                <a:spcPts val="0"/>
              </a:spcBef>
              <a:buNone/>
              <a:defRPr/>
            </a:pPr>
            <a:r>
              <a:rPr lang="en-US" sz="1800" dirty="0">
                <a:latin typeface="Times New Roman" panose="02020603050405020304" pitchFamily="18" charset="0"/>
                <a:cs typeface="Times New Roman" panose="02020603050405020304" pitchFamily="18" charset="0"/>
              </a:rPr>
              <a:t>The primary aim of this project is to develop a comprehensive, cloud-based Human Resource Management System (HRMS) that addresses the inefficiencies and challenges associated with traditional HR processes. The proposed HRMS seeks to streamline and automate key HR functions such as recruitment, employee management, performance evaluations, benefits administration, and payroll processing. By leveraging advanced technologies like AWS or Google Cloud, alongside frameworks such as Django or Spring, the system aims to provide a scalable, secure, and accessible platform for managing HR operations. The HRMS is designed to centralize employee data, allowing HR personnel to manage recruitment workflows, track performance, and generate reports with ease. It aims to reduce manual workload, minimize errors, and improve overall efficiency in HR management, enabling organizations to focus on strategic decision-making. The system will also enhance data security by implementing robust authentication and authorization mechanisms, ensuring that sensitive employee information is protected. Furthermore, the HRMS intends to offer an intuitive, user-friendly interface for employees to access their profiles, submit evaluations, and view job postings. By achieving these objectives, the HRMS will not only optimize HR operations but also contribute to improved employee engagement and satisfaction, making it a valuable asset for modern organizations.</a:t>
            </a:r>
            <a:endParaRPr lang="en-US" sz="1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004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701675"/>
            <a:ext cx="7499350" cy="792162"/>
          </a:xfrm>
        </p:spPr>
        <p:txBody>
          <a:bodyPr>
            <a:normAutofit/>
          </a:bodyPr>
          <a:lstStyle/>
          <a:p>
            <a:pPr algn="ctr">
              <a:defRPr/>
            </a:pPr>
            <a:r>
              <a:rPr lang="en-US" sz="3600" b="1" dirty="0">
                <a:solidFill>
                  <a:srgbClr val="C00000"/>
                </a:solidFill>
                <a:latin typeface="Times New Roman" pitchFamily="18" charset="0"/>
                <a:cs typeface="Times New Roman" pitchFamily="18" charset="0"/>
              </a:rPr>
              <a:t>Proposed Objectives</a:t>
            </a:r>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sz="1800" b="1"/>
              <a:pPr>
                <a:defRPr/>
              </a:pPr>
              <a:t>7</a:t>
            </a:fld>
            <a:endParaRPr lang="en-US" altLang="zh-CN" sz="1800" b="1" dirty="0"/>
          </a:p>
        </p:txBody>
      </p:sp>
      <p:sp>
        <p:nvSpPr>
          <p:cNvPr id="9" name="Content Placeholder 2">
            <a:extLst>
              <a:ext uri="{FF2B5EF4-FFF2-40B4-BE49-F238E27FC236}">
                <a16:creationId xmlns:a16="http://schemas.microsoft.com/office/drawing/2014/main" id="{D47A8223-39EF-FB47-A105-FA55A82981FD}"/>
              </a:ext>
            </a:extLst>
          </p:cNvPr>
          <p:cNvSpPr txBox="1">
            <a:spLocks/>
          </p:cNvSpPr>
          <p:nvPr/>
        </p:nvSpPr>
        <p:spPr>
          <a:xfrm>
            <a:off x="628650" y="1509713"/>
            <a:ext cx="7810500" cy="502920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2296" indent="0" algn="just">
              <a:lnSpc>
                <a:spcPct val="100000"/>
              </a:lnSpc>
              <a:spcBef>
                <a:spcPts val="0"/>
              </a:spcBef>
              <a:buNone/>
              <a:defRPr/>
            </a:pPr>
            <a:endParaRPr lang="en-US" sz="2000" dirty="0">
              <a:solidFill>
                <a:srgbClr val="002060"/>
              </a:solidFill>
              <a:latin typeface="Arial" panose="020B0604020202020204" pitchFamily="34" charset="0"/>
              <a:cs typeface="Arial" panose="020B0604020202020204" pitchFamily="34" charset="0"/>
            </a:endParaRPr>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3"/>
            <a:ext cx="7239000" cy="5762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E4CD824-C620-F683-E2EE-03E98641DDC4}"/>
              </a:ext>
            </a:extLst>
          </p:cNvPr>
          <p:cNvSpPr txBox="1"/>
          <p:nvPr/>
        </p:nvSpPr>
        <p:spPr>
          <a:xfrm>
            <a:off x="0" y="1143000"/>
            <a:ext cx="8991600" cy="563231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proposed objectives of the Human Resource Management System (HRMS) are outlined as follows:</a:t>
            </a:r>
          </a:p>
          <a:p>
            <a:pPr algn="just">
              <a:buFont typeface="+mj-lt"/>
              <a:buAutoNum type="arabicPeriod"/>
            </a:pPr>
            <a:r>
              <a:rPr lang="en-US" b="1" dirty="0">
                <a:latin typeface="Times New Roman" panose="02020603050405020304" pitchFamily="18" charset="0"/>
                <a:cs typeface="Times New Roman" panose="02020603050405020304" pitchFamily="18" charset="0"/>
              </a:rPr>
              <a:t>Streamline Recruitment Processes:</a:t>
            </a:r>
            <a:r>
              <a:rPr lang="en-US" dirty="0">
                <a:latin typeface="Times New Roman" panose="02020603050405020304" pitchFamily="18" charset="0"/>
                <a:cs typeface="Times New Roman" panose="02020603050405020304" pitchFamily="18" charset="0"/>
              </a:rPr>
              <a:t> Develop an efficient, automated recruitment module to manage job postings, applicant tracking, resume screening, and interview scheduling. This objective aims to reduce the time and effort involved in hiring, ensuring that qualified candidates are identified quickly. By incorporating features like candidate filtering and automated notifications, the system will optimize the hiring workflow for HR managers.</a:t>
            </a:r>
          </a:p>
          <a:p>
            <a:pPr algn="just">
              <a:buFont typeface="+mj-lt"/>
              <a:buAutoNum type="arabicPeriod"/>
            </a:pPr>
            <a:r>
              <a:rPr lang="en-US" b="1" dirty="0">
                <a:latin typeface="Times New Roman" panose="02020603050405020304" pitchFamily="18" charset="0"/>
                <a:cs typeface="Times New Roman" panose="02020603050405020304" pitchFamily="18" charset="0"/>
              </a:rPr>
              <a:t>Centralize Employee Data Management:</a:t>
            </a:r>
            <a:r>
              <a:rPr lang="en-US" dirty="0">
                <a:latin typeface="Times New Roman" panose="02020603050405020304" pitchFamily="18" charset="0"/>
                <a:cs typeface="Times New Roman" panose="02020603050405020304" pitchFamily="18" charset="0"/>
              </a:rPr>
              <a:t> Establish a centralized database for storing all employee-related information, including personal details, employment history, performance records, and benefits. This objective ensures that HR personnel have easy access to accurate, up-to-date data, facilitating better decision-making and reducing manual data handling errors.</a:t>
            </a:r>
          </a:p>
          <a:p>
            <a:pPr algn="just">
              <a:buFont typeface="+mj-lt"/>
              <a:buAutoNum type="arabicPeriod"/>
            </a:pPr>
            <a:r>
              <a:rPr lang="en-US" b="1" dirty="0">
                <a:latin typeface="Times New Roman" panose="02020603050405020304" pitchFamily="18" charset="0"/>
                <a:cs typeface="Times New Roman" panose="02020603050405020304" pitchFamily="18" charset="0"/>
              </a:rPr>
              <a:t>Automate Performance Evaluations:</a:t>
            </a:r>
            <a:r>
              <a:rPr lang="en-US" dirty="0">
                <a:latin typeface="Times New Roman" panose="02020603050405020304" pitchFamily="18" charset="0"/>
                <a:cs typeface="Times New Roman" panose="02020603050405020304" pitchFamily="18" charset="0"/>
              </a:rPr>
              <a:t> Implement a performance evaluation module that enables periodic assessments of employees based on predefined metrics and criteria. This module will allow managers to provide feedback, set goals, and track employee progress over time, thereby fostering a culture of continuous improvement and employee development.</a:t>
            </a:r>
          </a:p>
          <a:p>
            <a:pPr algn="just">
              <a:buFont typeface="+mj-lt"/>
              <a:buAutoNum type="arabicPeriod"/>
            </a:pPr>
            <a:r>
              <a:rPr lang="en-US" b="1" dirty="0"/>
              <a:t>Enhance Benefits Administration and Payroll Management:</a:t>
            </a:r>
            <a:r>
              <a:rPr lang="en-US" dirty="0"/>
              <a:t> Create an integrated benefits and payroll management system that automates salary calculations, deductions, and benefits distribution. This objective aims to minimize payroll errors, ensure compliance with regulations, and provide employees with transparency regarding their benefits and compensation.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1777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7499350" cy="792162"/>
          </a:xfrm>
        </p:spPr>
        <p:txBody>
          <a:bodyPr>
            <a:normAutofit/>
          </a:bodyPr>
          <a:lstStyle/>
          <a:p>
            <a:pPr algn="ctr">
              <a:defRPr/>
            </a:pPr>
            <a:r>
              <a:rPr lang="en-US" sz="3600" b="1" dirty="0">
                <a:solidFill>
                  <a:srgbClr val="C00000"/>
                </a:solidFill>
                <a:latin typeface="Times New Roman" pitchFamily="18" charset="0"/>
                <a:cs typeface="Times New Roman" pitchFamily="18" charset="0"/>
              </a:rPr>
              <a:t>Proposed Objectives</a:t>
            </a:r>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sz="1800" b="1"/>
              <a:pPr>
                <a:defRPr/>
              </a:pPr>
              <a:t>8</a:t>
            </a:fld>
            <a:endParaRPr lang="en-US" altLang="zh-CN" sz="1800" b="1" dirty="0"/>
          </a:p>
        </p:txBody>
      </p:sp>
      <p:sp>
        <p:nvSpPr>
          <p:cNvPr id="9" name="Content Placeholder 2">
            <a:extLst>
              <a:ext uri="{FF2B5EF4-FFF2-40B4-BE49-F238E27FC236}">
                <a16:creationId xmlns:a16="http://schemas.microsoft.com/office/drawing/2014/main" id="{D47A8223-39EF-FB47-A105-FA55A82981FD}"/>
              </a:ext>
            </a:extLst>
          </p:cNvPr>
          <p:cNvSpPr txBox="1">
            <a:spLocks/>
          </p:cNvSpPr>
          <p:nvPr/>
        </p:nvSpPr>
        <p:spPr>
          <a:xfrm>
            <a:off x="968375" y="1274379"/>
            <a:ext cx="7086600" cy="502920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2296" indent="0">
              <a:lnSpc>
                <a:spcPct val="150000"/>
              </a:lnSpc>
              <a:spcBef>
                <a:spcPts val="0"/>
              </a:spcBef>
              <a:buNone/>
              <a:defRPr/>
            </a:pPr>
            <a:endParaRPr lang="en-US" sz="2400" dirty="0">
              <a:solidFill>
                <a:srgbClr val="002060"/>
              </a:solidFill>
              <a:latin typeface="Times New Roman" panose="02020603050405020304" pitchFamily="18" charset="0"/>
              <a:cs typeface="Times New Roman" panose="02020603050405020304" pitchFamily="18" charset="0"/>
            </a:endParaRPr>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3"/>
            <a:ext cx="7239000" cy="50002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3880FD9-085B-DFA4-55F3-725F999AAFBF}"/>
              </a:ext>
            </a:extLst>
          </p:cNvPr>
          <p:cNvSpPr txBox="1"/>
          <p:nvPr/>
        </p:nvSpPr>
        <p:spPr>
          <a:xfrm>
            <a:off x="76200" y="1219200"/>
            <a:ext cx="8915400" cy="5078313"/>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5.Ensure Data Security and Compliance:</a:t>
            </a:r>
            <a:r>
              <a:rPr lang="en-US" dirty="0">
                <a:latin typeface="Times New Roman" panose="02020603050405020304" pitchFamily="18" charset="0"/>
                <a:cs typeface="Times New Roman" panose="02020603050405020304" pitchFamily="18" charset="0"/>
              </a:rPr>
              <a:t> Implement robust security measures, such as role-based access control and data encryption, to protect sensitive employee information. This objective ensures that the HRMS complies with data privacy regulations and maintains the confidentiality of employee records.</a:t>
            </a:r>
          </a:p>
          <a:p>
            <a:pPr algn="just"/>
            <a:r>
              <a:rPr lang="en-US" b="1" dirty="0">
                <a:latin typeface="Times New Roman" panose="02020603050405020304" pitchFamily="18" charset="0"/>
                <a:cs typeface="Times New Roman" panose="02020603050405020304" pitchFamily="18" charset="0"/>
              </a:rPr>
              <a:t>6.Facilitate Employee Self-Service:</a:t>
            </a:r>
            <a:r>
              <a:rPr lang="en-US" dirty="0">
                <a:latin typeface="Times New Roman" panose="02020603050405020304" pitchFamily="18" charset="0"/>
                <a:cs typeface="Times New Roman" panose="02020603050405020304" pitchFamily="18" charset="0"/>
              </a:rPr>
              <a:t> Develop a user-friendly interface that allows employees to access their profiles, update personal information, submit leave requests, view performance evaluations, and provide feedback. This feature aims to enhance employee engagement and reduce the administrative burden on HR personnel.</a:t>
            </a:r>
          </a:p>
          <a:p>
            <a:pPr algn="just"/>
            <a:r>
              <a:rPr lang="en-US" b="1" dirty="0">
                <a:latin typeface="Times New Roman" panose="02020603050405020304" pitchFamily="18" charset="0"/>
                <a:cs typeface="Times New Roman" panose="02020603050405020304" pitchFamily="18" charset="0"/>
              </a:rPr>
              <a:t>7.Scalability and Cloud Integration:</a:t>
            </a:r>
            <a:r>
              <a:rPr lang="en-US" dirty="0">
                <a:latin typeface="Times New Roman" panose="02020603050405020304" pitchFamily="18" charset="0"/>
                <a:cs typeface="Times New Roman" panose="02020603050405020304" pitchFamily="18" charset="0"/>
              </a:rPr>
              <a:t> Design the HRMS to be scalable and adaptable, capable of handling increasing volumes of data as the organization grows. By utilizing cloud platforms like AWS or Google Cloud, the system will offer high availability, flexibility, and seamless integration with existing HR processes.</a:t>
            </a:r>
          </a:p>
          <a:p>
            <a:pPr algn="just"/>
            <a:r>
              <a:rPr lang="en-US" b="1" dirty="0">
                <a:latin typeface="Times New Roman" panose="02020603050405020304" pitchFamily="18" charset="0"/>
                <a:cs typeface="Times New Roman" panose="02020603050405020304" pitchFamily="18" charset="0"/>
              </a:rPr>
              <a:t>8.Generate Comprehensive Reports and Analytics:</a:t>
            </a:r>
            <a:r>
              <a:rPr lang="en-US" dirty="0">
                <a:latin typeface="Times New Roman" panose="02020603050405020304" pitchFamily="18" charset="0"/>
                <a:cs typeface="Times New Roman" panose="02020603050405020304" pitchFamily="18" charset="0"/>
              </a:rPr>
              <a:t> Incorporate reporting and analytics features that provide insights into HR metrics such as recruitment efficiency, employee performance, turnover rates, and training needs. This objective will help HR managers make data-driven decisions and improve overall organizational effectiveness.</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1937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7499350" cy="792162"/>
          </a:xfrm>
        </p:spPr>
        <p:txBody>
          <a:bodyPr>
            <a:normAutofit/>
          </a:bodyPr>
          <a:lstStyle/>
          <a:p>
            <a:pPr algn="ctr">
              <a:defRPr/>
            </a:pPr>
            <a:r>
              <a:rPr lang="en-US" sz="3600" b="1" dirty="0">
                <a:solidFill>
                  <a:srgbClr val="C00000"/>
                </a:solidFill>
                <a:latin typeface="Times New Roman" pitchFamily="18" charset="0"/>
                <a:cs typeface="Times New Roman" pitchFamily="18" charset="0"/>
              </a:rPr>
              <a:t>Conclusion</a:t>
            </a:r>
          </a:p>
        </p:txBody>
      </p:sp>
      <p:sp>
        <p:nvSpPr>
          <p:cNvPr id="4" name="Slide Number Placeholder 3"/>
          <p:cNvSpPr>
            <a:spLocks noGrp="1"/>
          </p:cNvSpPr>
          <p:nvPr>
            <p:ph type="sldNum" sz="quarter" idx="12"/>
          </p:nvPr>
        </p:nvSpPr>
        <p:spPr/>
        <p:txBody>
          <a:bodyPr/>
          <a:lstStyle/>
          <a:p>
            <a:pPr>
              <a:defRPr/>
            </a:pPr>
            <a:fld id="{7241A7F6-1F69-443A-82D9-777AEA64EBC9}" type="slidenum">
              <a:rPr lang="zh-CN" altLang="en-US" sz="1800" b="1"/>
              <a:pPr>
                <a:defRPr/>
              </a:pPr>
              <a:t>9</a:t>
            </a:fld>
            <a:endParaRPr lang="en-US" altLang="zh-CN" sz="1800" b="1" dirty="0"/>
          </a:p>
        </p:txBody>
      </p:sp>
      <p:sp>
        <p:nvSpPr>
          <p:cNvPr id="9" name="Content Placeholder 2">
            <a:extLst>
              <a:ext uri="{FF2B5EF4-FFF2-40B4-BE49-F238E27FC236}">
                <a16:creationId xmlns:a16="http://schemas.microsoft.com/office/drawing/2014/main" id="{D47A8223-39EF-FB47-A105-FA55A82981FD}"/>
              </a:ext>
            </a:extLst>
          </p:cNvPr>
          <p:cNvSpPr txBox="1">
            <a:spLocks/>
          </p:cNvSpPr>
          <p:nvPr/>
        </p:nvSpPr>
        <p:spPr>
          <a:xfrm>
            <a:off x="968375" y="1274379"/>
            <a:ext cx="7086600" cy="502920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82296" indent="0">
              <a:lnSpc>
                <a:spcPct val="150000"/>
              </a:lnSpc>
              <a:spcBef>
                <a:spcPts val="0"/>
              </a:spcBef>
              <a:buNone/>
              <a:defRPr/>
            </a:pPr>
            <a:endParaRPr lang="en-US" sz="2400" dirty="0">
              <a:solidFill>
                <a:srgbClr val="002060"/>
              </a:solidFill>
              <a:latin typeface="Times New Roman" panose="02020603050405020304" pitchFamily="18" charset="0"/>
              <a:cs typeface="Times New Roman" panose="02020603050405020304" pitchFamily="18" charset="0"/>
            </a:endParaRPr>
          </a:p>
        </p:txBody>
      </p:sp>
      <p:pic>
        <p:nvPicPr>
          <p:cNvPr id="7" name="Picture 2" descr="SSE-Computer Science and Engineer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9573"/>
            <a:ext cx="7239000" cy="5000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D4777CC-E538-9F29-3484-B39B9F0AF245}"/>
              </a:ext>
            </a:extLst>
          </p:cNvPr>
          <p:cNvSpPr txBox="1"/>
          <p:nvPr/>
        </p:nvSpPr>
        <p:spPr>
          <a:xfrm>
            <a:off x="76200" y="1401762"/>
            <a:ext cx="8915400" cy="5078313"/>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conclusion, the development of a cloud-based Human Resource Management System (HRMS) represents a significant advancement in addressing the challenges faced by traditional HR practices. By streamlining and automating core HR functions such as recruitment, employee data management, performance evaluations, and benefits administration, the HRMS enhances operational efficiency and reduces the risk of errors associated with manual processes. Leveraging modern technologies, including cloud platforms like AWS and Google Cloud, ensures the system is scalable, secure, and accessible to users across various devices. The proposed HRMS not only centralizes critical employee information but also empowers HR personnel with real-time data analytics, facilitating informed decision-making. Additionally, the self-service functionalities enhance employee engagement by allowing individuals to manage their profiles and access important information easily. As organizations continue to adapt to the fast-paced digital landscape, implementing an HRMS becomes essential for optimizing HR operations and promoting a more dynamic workplace culture. This project sets the foundation for future enhancements, including AI-driven analytics and mobile application development, ensuring that the HRMS remains relevant and effective. Overall, the HR Management System aims to transform HR management into a strategic partner in organizational success, fostering a productive and engaged workforce.</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492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11985</TotalTime>
  <Words>2140</Words>
  <Application>Microsoft Office PowerPoint</Application>
  <PresentationFormat>On-screen Show (4:3)</PresentationFormat>
  <Paragraphs>114</Paragraphs>
  <Slides>13</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宋体</vt:lpstr>
      <vt:lpstr>Arial</vt:lpstr>
      <vt:lpstr>AvantGarde</vt:lpstr>
      <vt:lpstr>Calibri</vt:lpstr>
      <vt:lpstr>Calibri Light</vt:lpstr>
      <vt:lpstr>Times New Roman</vt:lpstr>
      <vt:lpstr>Wingdings</vt:lpstr>
      <vt:lpstr>Wingdings 2</vt:lpstr>
      <vt:lpstr>Office Theme</vt:lpstr>
      <vt:lpstr>PowerPoint Presentation</vt:lpstr>
      <vt:lpstr>PowerPoint Presentation</vt:lpstr>
      <vt:lpstr>Introduction</vt:lpstr>
      <vt:lpstr>Literature Review</vt:lpstr>
      <vt:lpstr>Problem Identification</vt:lpstr>
      <vt:lpstr>Proposed Aim</vt:lpstr>
      <vt:lpstr>Proposed Objectives</vt:lpstr>
      <vt:lpstr>Proposed Objectives</vt:lpstr>
      <vt:lpstr>Conclusion</vt:lpstr>
      <vt:lpstr>Future Work</vt:lpstr>
      <vt:lpstr>                            Future Work</vt:lpstr>
      <vt:lpstr>References</vt:lpstr>
      <vt:lpstr>THANK YOU</vt:lpstr>
    </vt:vector>
  </TitlesOfParts>
  <Company>Deitel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kalid</dc:creator>
  <cp:lastModifiedBy>ANSHUL JOSHI</cp:lastModifiedBy>
  <cp:revision>672</cp:revision>
  <dcterms:created xsi:type="dcterms:W3CDTF">2000-07-06T15:05:59Z</dcterms:created>
  <dcterms:modified xsi:type="dcterms:W3CDTF">2024-09-21T07:51:26Z</dcterms:modified>
</cp:coreProperties>
</file>