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>
      <p:cViewPr>
        <p:scale>
          <a:sx n="76" d="100"/>
          <a:sy n="76" d="100"/>
        </p:scale>
        <p:origin x="13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7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4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E248A-32C3-67B9-D766-42EAEE89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 dirty="0"/>
              <a:t>Lead Score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A906F-D1A7-C02A-3A7D-857215C9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dirty="0"/>
              <a:t>Anshul Khanna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3504F-BAEF-CE16-241C-8D352ACD4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2" r="3459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5130" name="Group 512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13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3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F8127-50B3-44DF-F4C1-9349260C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63" y="1079500"/>
            <a:ext cx="3882286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ROC Curve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285C80-2B27-BA1C-6142-8F2A20B2D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2" b="4267"/>
          <a:stretch/>
        </p:blipFill>
        <p:spPr bwMode="auto">
          <a:xfrm>
            <a:off x="20" y="10"/>
            <a:ext cx="72119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7" name="Straight Connector 5136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6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0AF4-1364-9BC1-53A2-D6921AE6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F7EE-0A00-C7E7-ABFF-037AF5F3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494742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It was found that the variables that mattered the most in the potential buyers are :</a:t>
            </a:r>
          </a:p>
          <a:p>
            <a:pPr marL="1062900" lvl="2" indent="-342900">
              <a:buFont typeface="Wingdings" pitchFamily="2" charset="2"/>
              <a:buChar char="q"/>
            </a:pPr>
            <a:r>
              <a:rPr lang="en-US" sz="1600" dirty="0"/>
              <a:t>Lead Origin</a:t>
            </a:r>
          </a:p>
          <a:p>
            <a:pPr marL="1062900" lvl="2" indent="-342900">
              <a:buFont typeface="Wingdings" pitchFamily="2" charset="2"/>
              <a:buChar char="q"/>
            </a:pPr>
            <a:r>
              <a:rPr lang="en-US" sz="1600" dirty="0"/>
              <a:t>Lead Source</a:t>
            </a:r>
          </a:p>
          <a:p>
            <a:pPr marL="1062900" lvl="2" indent="-342900">
              <a:buFont typeface="Wingdings" pitchFamily="2" charset="2"/>
              <a:buChar char="q"/>
            </a:pPr>
            <a:r>
              <a:rPr lang="en-US" sz="1600" dirty="0"/>
              <a:t>Total no. of visits.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When the last activity was:</a:t>
            </a:r>
          </a:p>
          <a:p>
            <a:pPr marL="1062900" lvl="2" indent="-342900">
              <a:buFont typeface="Wingdings" pitchFamily="2" charset="2"/>
              <a:buChar char="q"/>
            </a:pPr>
            <a:r>
              <a:rPr lang="en-US" sz="1600" dirty="0"/>
              <a:t>SMS</a:t>
            </a:r>
          </a:p>
          <a:p>
            <a:pPr marL="1062900" lvl="2" indent="-342900">
              <a:buFont typeface="Wingdings" pitchFamily="2" charset="2"/>
              <a:buChar char="q"/>
            </a:pPr>
            <a:r>
              <a:rPr lang="en-US" sz="1600" dirty="0"/>
              <a:t>Olark chat conversation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When their current occupation is as a working professional.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Keeping these in mind the X Education can flourish as they have a very high chance to get almost all the potential buyers to change their mind and buy their courses.</a:t>
            </a:r>
          </a:p>
        </p:txBody>
      </p:sp>
    </p:spTree>
    <p:extLst>
      <p:ext uri="{BB962C8B-B14F-4D97-AF65-F5344CB8AC3E}">
        <p14:creationId xmlns:p14="http://schemas.microsoft.com/office/powerpoint/2010/main" val="26471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868-0739-4366-CFC5-F9B86BB9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7418-268F-A1E2-7153-E7347178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 Education need help to select the most promising leads, i.e. the leads that are most likely to convert into paying customers. </a:t>
            </a:r>
          </a:p>
          <a:p>
            <a:r>
              <a:rPr lang="en-US" dirty="0"/>
              <a:t>The company requires us to build a model wherein you need to assign a lead score to each of the leads such that the customers with higher lead score have a higher conversion chance and the customers with lower lead score have a lower conversion chance. </a:t>
            </a:r>
          </a:p>
          <a:p>
            <a:r>
              <a:rPr lang="en-US" dirty="0"/>
              <a:t>The CEO has given a ballpark of the target lead conversion rate to be around 80%.</a:t>
            </a:r>
          </a:p>
        </p:txBody>
      </p:sp>
    </p:spTree>
    <p:extLst>
      <p:ext uri="{BB962C8B-B14F-4D97-AF65-F5344CB8AC3E}">
        <p14:creationId xmlns:p14="http://schemas.microsoft.com/office/powerpoint/2010/main" val="326774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0114-9D8C-4F20-6AFE-72AFCCF2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340E-062B-B0C9-058B-76D53900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Build a model wherein assigning a lead score to each of the leads such that the customers with a higher lead score have a higher conversion chance and the customers with a lower lead score have a lower conversion chance. </a:t>
            </a: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2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E051-DAF5-C020-E285-910AD384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Steps Involved: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0EC3-9470-CDD1-8541-D0866754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528608"/>
          </a:xfrm>
        </p:spPr>
        <p:txBody>
          <a:bodyPr>
            <a:normAutofit fontScale="92500" lnSpcReduction="20000"/>
          </a:bodyPr>
          <a:lstStyle/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Loading the Data.</a:t>
            </a:r>
          </a:p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Describing the Data.</a:t>
            </a:r>
          </a:p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Cleaning and Pre-processing the Data.</a:t>
            </a:r>
          </a:p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Exploratory Data Analysis.</a:t>
            </a:r>
          </a:p>
          <a:p>
            <a:pPr marL="1211580" lvl="1" indent="-342900">
              <a:buFont typeface="Wingdings" pitchFamily="2" charset="2"/>
              <a:buChar char="§"/>
            </a:pPr>
            <a:r>
              <a:rPr lang="en-IN" sz="1600" dirty="0"/>
              <a:t>Univariate analysis</a:t>
            </a:r>
          </a:p>
          <a:p>
            <a:pPr marL="1211580" lvl="1" indent="-342900">
              <a:buFont typeface="Wingdings" pitchFamily="2" charset="2"/>
              <a:buChar char="§"/>
            </a:pPr>
            <a:r>
              <a:rPr lang="en-IN" sz="1600" dirty="0"/>
              <a:t>Bivariate analysis</a:t>
            </a:r>
          </a:p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Model Building</a:t>
            </a:r>
          </a:p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Train Test Split</a:t>
            </a:r>
          </a:p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Train the Data</a:t>
            </a:r>
          </a:p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Test the Data</a:t>
            </a:r>
          </a:p>
          <a:p>
            <a:pPr marL="416052" indent="-342900">
              <a:buFont typeface="Wingdings" pitchFamily="2" charset="2"/>
              <a:buChar char="v"/>
            </a:pPr>
            <a:r>
              <a:rPr lang="en-IN" sz="16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7373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04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05B1B8CD-A03A-416C-BB71-53F9ABD4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80DA8-F142-0AAD-C3B4-08059ACB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60234"/>
            <a:ext cx="50164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Leads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42065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53CF82-321F-2AD0-66E2-8BEBC8F63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3" r="-1" b="-1"/>
          <a:stretch/>
        </p:blipFill>
        <p:spPr bwMode="auto">
          <a:xfrm>
            <a:off x="541347" y="2843231"/>
            <a:ext cx="5419661" cy="34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AD0B4D-B7AE-09DF-CF7D-0A256F72C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 b="12825"/>
          <a:stretch/>
        </p:blipFill>
        <p:spPr bwMode="auto">
          <a:xfrm>
            <a:off x="6230992" y="2841312"/>
            <a:ext cx="5420012" cy="34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21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085" name="Group 208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08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8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2A079D24-860A-4799-B3AE-658D4F13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7000"/>
                </a:srgbClr>
              </a:gs>
              <a:gs pos="55000">
                <a:srgbClr val="000000">
                  <a:alpha val="37000"/>
                </a:srgbClr>
              </a:gs>
              <a:gs pos="25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2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B9CA73-8A85-AA0A-43D8-3A8DCFCB4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89" y="0"/>
            <a:ext cx="88006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7DE63-FD05-B9BF-8747-4E9C9B32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155" y="213426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Lead Score</a:t>
            </a:r>
          </a:p>
        </p:txBody>
      </p:sp>
    </p:spTree>
    <p:extLst>
      <p:ext uri="{BB962C8B-B14F-4D97-AF65-F5344CB8AC3E}">
        <p14:creationId xmlns:p14="http://schemas.microsoft.com/office/powerpoint/2010/main" val="197331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77F21E-09D0-AA98-41C7-EC81FEB5F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466"/>
            <a:ext cx="1217764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5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B092DB-EAA6-0203-DC86-D0AE8C3A7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" y="609600"/>
            <a:ext cx="1218597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A2367A-44B8-D285-BF7E-C2C71563C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2565"/>
          <a:stretch/>
        </p:blipFill>
        <p:spPr bwMode="auto">
          <a:xfrm>
            <a:off x="20" y="10"/>
            <a:ext cx="72119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DE9A2B45-61CE-A1C3-8E6F-7305C274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63" y="1079500"/>
            <a:ext cx="3882286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Converted Leads</a:t>
            </a:r>
          </a:p>
        </p:txBody>
      </p:sp>
    </p:spTree>
    <p:extLst>
      <p:ext uri="{BB962C8B-B14F-4D97-AF65-F5344CB8AC3E}">
        <p14:creationId xmlns:p14="http://schemas.microsoft.com/office/powerpoint/2010/main" val="339324304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52B4D"/>
      </a:accent1>
      <a:accent2>
        <a:srgbClr val="D34419"/>
      </a:accent2>
      <a:accent3>
        <a:srgbClr val="D69928"/>
      </a:accent3>
      <a:accent4>
        <a:srgbClr val="A1AB14"/>
      </a:accent4>
      <a:accent5>
        <a:srgbClr val="6EB522"/>
      </a:accent5>
      <a:accent6>
        <a:srgbClr val="27BD16"/>
      </a:accent6>
      <a:hlink>
        <a:srgbClr val="319380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267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Goudy Old Style</vt:lpstr>
      <vt:lpstr>Wingdings</vt:lpstr>
      <vt:lpstr>FrostyVTI</vt:lpstr>
      <vt:lpstr>Lead Score Case Study</vt:lpstr>
      <vt:lpstr>Problem Statement</vt:lpstr>
      <vt:lpstr>Business Objective</vt:lpstr>
      <vt:lpstr>Key Steps Involved:</vt:lpstr>
      <vt:lpstr>Leads</vt:lpstr>
      <vt:lpstr>Lead Score</vt:lpstr>
      <vt:lpstr>PowerPoint Presentation</vt:lpstr>
      <vt:lpstr>PowerPoint Presentation</vt:lpstr>
      <vt:lpstr>Converted Leads</vt:lpstr>
      <vt:lpstr>ROC Curve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Anshul khanna</dc:creator>
  <cp:lastModifiedBy>Anshul khanna</cp:lastModifiedBy>
  <cp:revision>1</cp:revision>
  <dcterms:created xsi:type="dcterms:W3CDTF">2024-07-01T17:51:51Z</dcterms:created>
  <dcterms:modified xsi:type="dcterms:W3CDTF">2024-07-01T18:06:51Z</dcterms:modified>
</cp:coreProperties>
</file>