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4"/>
  </p:notesMasterIdLst>
  <p:sldIdLst>
    <p:sldId id="315" r:id="rId5"/>
    <p:sldId id="353" r:id="rId6"/>
    <p:sldId id="287" r:id="rId7"/>
    <p:sldId id="368" r:id="rId8"/>
    <p:sldId id="299" r:id="rId9"/>
    <p:sldId id="335" r:id="rId10"/>
    <p:sldId id="293" r:id="rId11"/>
    <p:sldId id="289" r:id="rId12"/>
    <p:sldId id="317" r:id="rId13"/>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95070" autoAdjust="0"/>
  </p:normalViewPr>
  <p:slideViewPr>
    <p:cSldViewPr snapToGrid="0" showGuides="1">
      <p:cViewPr varScale="1">
        <p:scale>
          <a:sx n="90" d="100"/>
          <a:sy n="90" d="100"/>
        </p:scale>
        <p:origin x="564" y="7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12/14/2020</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91576D13-1E03-43FE-B536-69B76CBD4A1E}"/>
              </a:ext>
            </a:extLst>
          </p:cNvPr>
          <p:cNvSpPr>
            <a:spLocks noGrp="1"/>
          </p:cNvSpPr>
          <p:nvPr>
            <p:ph type="title"/>
          </p:nvPr>
        </p:nvSpPr>
        <p:spPr>
          <a:xfrm>
            <a:off x="0" y="114936"/>
            <a:ext cx="9016409" cy="868897"/>
          </a:xfrm>
        </p:spPr>
        <p:txBody>
          <a:bodyPr>
            <a:normAutofit fontScale="90000"/>
          </a:bodyPr>
          <a:lstStyle/>
          <a:p>
            <a:r>
              <a:rPr lang="en-CA" dirty="0"/>
              <a:t>The Emergence of Internet of Things(IoT):</a:t>
            </a:r>
            <a:br>
              <a:rPr lang="en-CA" dirty="0"/>
            </a:br>
            <a:r>
              <a:rPr lang="en-CA" dirty="0"/>
              <a:t>Connecting Anything, Anywhere</a:t>
            </a:r>
            <a:br>
              <a:rPr lang="en-CA" dirty="0"/>
            </a:br>
            <a:br>
              <a:rPr lang="en-CA" dirty="0"/>
            </a:br>
            <a:endParaRPr lang="en-US" dirty="0"/>
          </a:p>
        </p:txBody>
      </p:sp>
      <p:pic>
        <p:nvPicPr>
          <p:cNvPr id="18" name="Picture 17">
            <a:extLst>
              <a:ext uri="{FF2B5EF4-FFF2-40B4-BE49-F238E27FC236}">
                <a16:creationId xmlns:a16="http://schemas.microsoft.com/office/drawing/2014/main" id="{39F4F07C-D3C8-4240-B5C6-8BC8D5095BD8}"/>
              </a:ext>
            </a:extLst>
          </p:cNvPr>
          <p:cNvPicPr/>
          <p:nvPr/>
        </p:nvPicPr>
        <p:blipFill>
          <a:blip r:embed="rId3"/>
          <a:stretch>
            <a:fillRect/>
          </a:stretch>
        </p:blipFill>
        <p:spPr>
          <a:xfrm>
            <a:off x="333575" y="1612687"/>
            <a:ext cx="4038600" cy="2271712"/>
          </a:xfrm>
          <a:prstGeom prst="rect">
            <a:avLst/>
          </a:prstGeom>
          <a:noFill/>
        </p:spPr>
      </p:pic>
      <p:graphicFrame>
        <p:nvGraphicFramePr>
          <p:cNvPr id="10" name="Content Placeholder 9">
            <a:extLst>
              <a:ext uri="{FF2B5EF4-FFF2-40B4-BE49-F238E27FC236}">
                <a16:creationId xmlns:a16="http://schemas.microsoft.com/office/drawing/2014/main" id="{48CEF833-F79D-4F9D-8EA0-8A38C595A875}"/>
              </a:ext>
            </a:extLst>
          </p:cNvPr>
          <p:cNvGraphicFramePr>
            <a:graphicFrameLocks noGrp="1"/>
          </p:cNvGraphicFramePr>
          <p:nvPr>
            <p:ph sz="half" idx="2"/>
            <p:extLst>
              <p:ext uri="{D42A27DB-BD31-4B8C-83A1-F6EECF244321}">
                <p14:modId xmlns:p14="http://schemas.microsoft.com/office/powerpoint/2010/main" val="37007308"/>
              </p:ext>
            </p:extLst>
          </p:nvPr>
        </p:nvGraphicFramePr>
        <p:xfrm>
          <a:off x="4524375" y="2571749"/>
          <a:ext cx="4038600" cy="1681273"/>
        </p:xfrm>
        <a:graphic>
          <a:graphicData uri="http://schemas.openxmlformats.org/drawingml/2006/table">
            <a:tbl>
              <a:tblPr firstRow="1" firstCol="1" bandRow="1">
                <a:tableStyleId>{5C22544A-7EE6-4342-B048-85BDC9FD1C3A}</a:tableStyleId>
              </a:tblPr>
              <a:tblGrid>
                <a:gridCol w="2019300">
                  <a:extLst>
                    <a:ext uri="{9D8B030D-6E8A-4147-A177-3AD203B41FA5}">
                      <a16:colId xmlns:a16="http://schemas.microsoft.com/office/drawing/2014/main" val="3328528250"/>
                    </a:ext>
                  </a:extLst>
                </a:gridCol>
                <a:gridCol w="2019300">
                  <a:extLst>
                    <a:ext uri="{9D8B030D-6E8A-4147-A177-3AD203B41FA5}">
                      <a16:colId xmlns:a16="http://schemas.microsoft.com/office/drawing/2014/main" val="1004414150"/>
                    </a:ext>
                  </a:extLst>
                </a:gridCol>
              </a:tblGrid>
              <a:tr h="425940">
                <a:tc>
                  <a:txBody>
                    <a:bodyPr/>
                    <a:lstStyle/>
                    <a:p>
                      <a:pPr marL="6350" marR="4445" indent="-6350" algn="ctr">
                        <a:lnSpc>
                          <a:spcPct val="107000"/>
                        </a:lnSpc>
                        <a:spcAft>
                          <a:spcPts val="0"/>
                        </a:spcAft>
                      </a:pPr>
                      <a:endParaRPr lang="en-CA" sz="1000" u="sng" dirty="0">
                        <a:effectLst/>
                      </a:endParaRPr>
                    </a:p>
                    <a:p>
                      <a:pPr marL="6350" marR="4445" indent="-6350" algn="ctr">
                        <a:lnSpc>
                          <a:spcPct val="107000"/>
                        </a:lnSpc>
                        <a:spcAft>
                          <a:spcPts val="0"/>
                        </a:spcAft>
                      </a:pPr>
                      <a:r>
                        <a:rPr lang="en-CA" sz="1000" u="sng" dirty="0">
                          <a:effectLst/>
                        </a:rPr>
                        <a:t>Student Name </a:t>
                      </a:r>
                      <a:endParaRPr lang="en-CA" sz="7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tc>
                  <a:txBody>
                    <a:bodyPr/>
                    <a:lstStyle/>
                    <a:p>
                      <a:pPr marL="6350" marR="5715" indent="-6350" algn="ctr">
                        <a:lnSpc>
                          <a:spcPct val="107000"/>
                        </a:lnSpc>
                        <a:spcAft>
                          <a:spcPts val="0"/>
                        </a:spcAft>
                      </a:pPr>
                      <a:endParaRPr lang="en-CA" sz="1000" u="sng" dirty="0">
                        <a:effectLst/>
                      </a:endParaRPr>
                    </a:p>
                    <a:p>
                      <a:pPr marL="6350" marR="5715" indent="-6350" algn="ctr">
                        <a:lnSpc>
                          <a:spcPct val="107000"/>
                        </a:lnSpc>
                        <a:spcAft>
                          <a:spcPts val="0"/>
                        </a:spcAft>
                      </a:pPr>
                      <a:r>
                        <a:rPr lang="en-CA" sz="1000" u="sng" dirty="0">
                          <a:effectLst/>
                        </a:rPr>
                        <a:t>Student No. </a:t>
                      </a:r>
                      <a:endParaRPr lang="en-CA" sz="7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extLst>
                  <a:ext uri="{0D108BD9-81ED-4DB2-BD59-A6C34878D82A}">
                    <a16:rowId xmlns:a16="http://schemas.microsoft.com/office/drawing/2014/main" val="2394132863"/>
                  </a:ext>
                </a:extLst>
              </a:tr>
              <a:tr h="422727">
                <a:tc>
                  <a:txBody>
                    <a:bodyPr/>
                    <a:lstStyle/>
                    <a:p>
                      <a:pPr marL="1270" marR="36830" indent="-6350" algn="ctr">
                        <a:lnSpc>
                          <a:spcPct val="107000"/>
                        </a:lnSpc>
                        <a:spcAft>
                          <a:spcPts val="0"/>
                        </a:spcAft>
                      </a:pPr>
                      <a:endParaRPr lang="en-CA" sz="1000" dirty="0">
                        <a:effectLst/>
                      </a:endParaRPr>
                    </a:p>
                    <a:p>
                      <a:pPr marL="1270" marR="36830" indent="-6350" algn="ctr">
                        <a:lnSpc>
                          <a:spcPct val="107000"/>
                        </a:lnSpc>
                        <a:spcAft>
                          <a:spcPts val="0"/>
                        </a:spcAft>
                      </a:pPr>
                      <a:r>
                        <a:rPr lang="en-CA" sz="1000" dirty="0">
                          <a:effectLst/>
                        </a:rPr>
                        <a:t>Chintan Patel</a:t>
                      </a:r>
                      <a:endParaRPr lang="en-CA" sz="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tc>
                  <a:txBody>
                    <a:bodyPr/>
                    <a:lstStyle/>
                    <a:p>
                      <a:pPr marL="2540" marR="36830" indent="-6350" algn="ctr">
                        <a:lnSpc>
                          <a:spcPct val="107000"/>
                        </a:lnSpc>
                        <a:spcAft>
                          <a:spcPts val="0"/>
                        </a:spcAft>
                      </a:pPr>
                      <a:endParaRPr lang="en-CA" sz="1000" dirty="0">
                        <a:effectLst/>
                      </a:endParaRPr>
                    </a:p>
                    <a:p>
                      <a:pPr marL="2540" marR="36830" indent="-6350" algn="ctr">
                        <a:lnSpc>
                          <a:spcPct val="107000"/>
                        </a:lnSpc>
                        <a:spcAft>
                          <a:spcPts val="0"/>
                        </a:spcAft>
                      </a:pPr>
                      <a:r>
                        <a:rPr lang="en-CA" sz="1000" dirty="0">
                          <a:effectLst/>
                        </a:rPr>
                        <a:t>110022265 </a:t>
                      </a:r>
                      <a:endParaRPr lang="en-CA" sz="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extLst>
                  <a:ext uri="{0D108BD9-81ED-4DB2-BD59-A6C34878D82A}">
                    <a16:rowId xmlns:a16="http://schemas.microsoft.com/office/drawing/2014/main" val="2737068232"/>
                  </a:ext>
                </a:extLst>
              </a:tr>
              <a:tr h="407309">
                <a:tc>
                  <a:txBody>
                    <a:bodyPr/>
                    <a:lstStyle/>
                    <a:p>
                      <a:pPr marL="6350" marR="635" indent="-6350" algn="ctr">
                        <a:lnSpc>
                          <a:spcPct val="107000"/>
                        </a:lnSpc>
                        <a:spcAft>
                          <a:spcPts val="0"/>
                        </a:spcAft>
                      </a:pPr>
                      <a:endParaRPr lang="en-CA" sz="1000" dirty="0">
                        <a:effectLst/>
                      </a:endParaRPr>
                    </a:p>
                    <a:p>
                      <a:pPr marL="6350" marR="635" indent="-6350" algn="ctr">
                        <a:lnSpc>
                          <a:spcPct val="107000"/>
                        </a:lnSpc>
                        <a:spcAft>
                          <a:spcPts val="0"/>
                        </a:spcAft>
                      </a:pPr>
                      <a:r>
                        <a:rPr lang="en-CA" sz="1000" dirty="0">
                          <a:effectLst/>
                        </a:rPr>
                        <a:t>Anshul Sharma</a:t>
                      </a:r>
                      <a:endParaRPr lang="en-CA" sz="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tc>
                  <a:txBody>
                    <a:bodyPr/>
                    <a:lstStyle/>
                    <a:p>
                      <a:pPr marL="1270" marR="36830" indent="-6350" algn="ctr">
                        <a:lnSpc>
                          <a:spcPct val="107000"/>
                        </a:lnSpc>
                        <a:spcAft>
                          <a:spcPts val="0"/>
                        </a:spcAft>
                      </a:pPr>
                      <a:endParaRPr lang="en-CA" sz="1000" dirty="0">
                        <a:effectLst/>
                      </a:endParaRPr>
                    </a:p>
                    <a:p>
                      <a:pPr marL="1270" marR="36830" indent="-6350" algn="ctr">
                        <a:lnSpc>
                          <a:spcPct val="107000"/>
                        </a:lnSpc>
                        <a:spcAft>
                          <a:spcPts val="0"/>
                        </a:spcAft>
                      </a:pPr>
                      <a:r>
                        <a:rPr lang="en-CA" sz="1000" dirty="0">
                          <a:effectLst/>
                        </a:rPr>
                        <a:t>110016388</a:t>
                      </a:r>
                      <a:endParaRPr lang="en-CA" sz="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extLst>
                  <a:ext uri="{0D108BD9-81ED-4DB2-BD59-A6C34878D82A}">
                    <a16:rowId xmlns:a16="http://schemas.microsoft.com/office/drawing/2014/main" val="3269660346"/>
                  </a:ext>
                </a:extLst>
              </a:tr>
              <a:tr h="425297">
                <a:tc>
                  <a:txBody>
                    <a:bodyPr/>
                    <a:lstStyle/>
                    <a:p>
                      <a:pPr marL="6350" marR="1270" indent="-6350" algn="ctr">
                        <a:lnSpc>
                          <a:spcPct val="107000"/>
                        </a:lnSpc>
                        <a:spcAft>
                          <a:spcPts val="0"/>
                        </a:spcAft>
                      </a:pPr>
                      <a:endParaRPr lang="en-CA" sz="1000" dirty="0">
                        <a:effectLst/>
                      </a:endParaRPr>
                    </a:p>
                    <a:p>
                      <a:pPr marL="6350" marR="1270" indent="-6350" algn="ctr">
                        <a:lnSpc>
                          <a:spcPct val="107000"/>
                        </a:lnSpc>
                        <a:spcAft>
                          <a:spcPts val="0"/>
                        </a:spcAft>
                      </a:pPr>
                      <a:r>
                        <a:rPr lang="en-CA" sz="1000" dirty="0">
                          <a:effectLst/>
                        </a:rPr>
                        <a:t>Xinxin Zhao </a:t>
                      </a:r>
                      <a:endParaRPr lang="en-CA" sz="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tc>
                  <a:txBody>
                    <a:bodyPr/>
                    <a:lstStyle/>
                    <a:p>
                      <a:pPr marL="1270" marR="36830" indent="-6350" algn="ctr">
                        <a:lnSpc>
                          <a:spcPct val="107000"/>
                        </a:lnSpc>
                        <a:spcAft>
                          <a:spcPts val="0"/>
                        </a:spcAft>
                      </a:pPr>
                      <a:endParaRPr lang="en-CA" sz="1000" dirty="0">
                        <a:effectLst/>
                      </a:endParaRPr>
                    </a:p>
                    <a:p>
                      <a:pPr marL="1270" marR="36830" indent="-6350" algn="ctr">
                        <a:lnSpc>
                          <a:spcPct val="107000"/>
                        </a:lnSpc>
                        <a:spcAft>
                          <a:spcPts val="0"/>
                        </a:spcAft>
                      </a:pPr>
                      <a:r>
                        <a:rPr lang="en-CA" sz="1000" dirty="0">
                          <a:effectLst/>
                        </a:rPr>
                        <a:t>105215004</a:t>
                      </a:r>
                      <a:endParaRPr lang="en-CA" sz="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598" marR="49598" marT="4744" marB="0"/>
                </a:tc>
                <a:extLst>
                  <a:ext uri="{0D108BD9-81ED-4DB2-BD59-A6C34878D82A}">
                    <a16:rowId xmlns:a16="http://schemas.microsoft.com/office/drawing/2014/main" val="1813884358"/>
                  </a:ext>
                </a:extLst>
              </a:tr>
            </a:tbl>
          </a:graphicData>
        </a:graphic>
      </p:graphicFrame>
      <p:sp>
        <p:nvSpPr>
          <p:cNvPr id="11" name="Rectangle 1">
            <a:extLst>
              <a:ext uri="{FF2B5EF4-FFF2-40B4-BE49-F238E27FC236}">
                <a16:creationId xmlns:a16="http://schemas.microsoft.com/office/drawing/2014/main" id="{5710D130-E699-4F45-8D22-7F6D0A7A3EA1}"/>
              </a:ext>
            </a:extLst>
          </p:cNvPr>
          <p:cNvSpPr>
            <a:spLocks noChangeArrowheads="1"/>
          </p:cNvSpPr>
          <p:nvPr/>
        </p:nvSpPr>
        <p:spPr bwMode="auto">
          <a:xfrm>
            <a:off x="4524375" y="360588"/>
            <a:ext cx="4038600" cy="238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1" i="0" u="none" strike="noStrike" cap="none" normalizeH="0" baseline="0" dirty="0">
              <a:ln>
                <a:noFill/>
              </a:ln>
              <a:solidFill>
                <a:schemeClr val="bg2">
                  <a:lumMod val="10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1" i="0" u="none" strike="noStrike" cap="none" normalizeH="0" baseline="0" dirty="0">
              <a:ln>
                <a:noFill/>
              </a:ln>
              <a:solidFill>
                <a:schemeClr val="bg2">
                  <a:lumMod val="10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1400" b="1" dirty="0">
              <a:solidFill>
                <a:schemeClr val="bg2">
                  <a:lumMod val="10000"/>
                </a:schemeClr>
              </a:solidFill>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1400" b="1" dirty="0">
              <a:solidFill>
                <a:schemeClr val="bg2">
                  <a:lumMod val="10000"/>
                </a:schemeClr>
              </a:solidFill>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400" b="1" i="0" u="none" strike="noStrike" cap="none" normalizeH="0" baseline="0" dirty="0">
                <a:ln>
                  <a:noFill/>
                </a:ln>
                <a:solidFill>
                  <a:schemeClr val="bg2">
                    <a:lumMod val="10000"/>
                  </a:schemeClr>
                </a:solidFill>
                <a:effectLst/>
                <a:latin typeface="Arial" panose="020B0604020202020204" pitchFamily="34" charset="0"/>
                <a:ea typeface="Times New Roman" panose="02020603050405020304" pitchFamily="18" charset="0"/>
              </a:rPr>
              <a:t>Guided By: Prof. Dr. Saja Al Mamoori</a:t>
            </a:r>
            <a:endParaRPr kumimoji="0" lang="en-CA" altLang="en-US" sz="800" b="0" i="0" u="none" strike="noStrike" cap="none" normalizeH="0" baseline="0" dirty="0">
              <a:ln>
                <a:noFill/>
              </a:ln>
              <a:solidFill>
                <a:schemeClr val="bg2">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400" b="1" i="0" u="none" strike="noStrike" cap="none" normalizeH="0" baseline="0" dirty="0">
                <a:ln>
                  <a:noFill/>
                </a:ln>
                <a:solidFill>
                  <a:schemeClr val="bg2">
                    <a:lumMod val="10000"/>
                  </a:schemeClr>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400" b="1" i="0" u="none" strike="noStrike" cap="none" normalizeH="0" baseline="0" dirty="0">
                <a:ln>
                  <a:noFill/>
                </a:ln>
                <a:solidFill>
                  <a:schemeClr val="bg2">
                    <a:lumMod val="10000"/>
                  </a:schemeClr>
                </a:solidFill>
                <a:effectLst/>
                <a:latin typeface="Arial" panose="020B0604020202020204" pitchFamily="34" charset="0"/>
                <a:ea typeface="Times New Roman" panose="02020603050405020304" pitchFamily="18" charset="0"/>
              </a:rPr>
              <a:t>Submitted By: </a:t>
            </a:r>
            <a:endParaRPr kumimoji="0" lang="en-CA" altLang="en-US" sz="800" b="0" i="0" u="none" strike="noStrike" cap="none" normalizeH="0" baseline="0" dirty="0">
              <a:ln>
                <a:noFill/>
              </a:ln>
              <a:solidFill>
                <a:schemeClr val="bg2">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400" b="1" i="0" u="none" strike="noStrike" cap="none" normalizeH="0" baseline="0" dirty="0">
                <a:ln>
                  <a:noFill/>
                </a:ln>
                <a:solidFill>
                  <a:schemeClr val="bg2">
                    <a:lumMod val="10000"/>
                  </a:schemeClr>
                </a:solidFill>
                <a:effectLst/>
                <a:latin typeface="Arial" panose="020B0604020202020204" pitchFamily="34" charset="0"/>
                <a:ea typeface="Times New Roman" panose="02020603050405020304" pitchFamily="18" charset="0"/>
              </a:rPr>
              <a:t>Group - 12 (COMP8347-1-R-2020F-a)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000" b="0" i="0" u="none" strike="noStrike" cap="none" normalizeH="0" baseline="0" dirty="0">
              <a:ln>
                <a:noFill/>
              </a:ln>
              <a:solidFill>
                <a:schemeClr val="bg2">
                  <a:lumMod val="10000"/>
                </a:schemeClr>
              </a:solidFill>
              <a:effectLst/>
              <a:latin typeface="Arial" panose="020B0604020202020204" pitchFamily="34" charset="0"/>
            </a:endParaRPr>
          </a:p>
          <a:p>
            <a:pPr defTabSz="914400"/>
            <a:r>
              <a:rPr lang="en-CA" sz="1050" b="1" dirty="0">
                <a:solidFill>
                  <a:schemeClr val="bg2">
                    <a:lumMod val="10000"/>
                  </a:schemeClr>
                </a:solidFill>
              </a:rPr>
              <a:t>Internet Application and Distributed Systems (COMP 8347) </a:t>
            </a:r>
            <a:endParaRPr lang="en-CA" sz="2400" dirty="0">
              <a:solidFill>
                <a:schemeClr val="bg2">
                  <a:lumMod val="1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bg2">
                  <a:lumMod val="10000"/>
                </a:schemeClr>
              </a:solidFill>
              <a:effectLst/>
              <a:latin typeface="Arial" panose="020B0604020202020204" pitchFamily="34" charset="0"/>
            </a:endParaRPr>
          </a:p>
        </p:txBody>
      </p:sp>
    </p:spTree>
    <p:extLst>
      <p:ext uri="{BB962C8B-B14F-4D97-AF65-F5344CB8AC3E}">
        <p14:creationId xmlns:p14="http://schemas.microsoft.com/office/powerpoint/2010/main" val="330474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solidFill>
                  <a:schemeClr val="bg2">
                    <a:lumMod val="10000"/>
                  </a:schemeClr>
                </a:solidFill>
              </a:rPr>
              <a:t>Main 3 Questions : </a:t>
            </a:r>
          </a:p>
        </p:txBody>
      </p:sp>
      <p:sp>
        <p:nvSpPr>
          <p:cNvPr id="27" name="Content Placeholder 26">
            <a:extLst>
              <a:ext uri="{FF2B5EF4-FFF2-40B4-BE49-F238E27FC236}">
                <a16:creationId xmlns:a16="http://schemas.microsoft.com/office/drawing/2014/main" id="{CEB45228-612A-4CA6-9E26-45AC5E6ECAC6}"/>
              </a:ext>
            </a:extLst>
          </p:cNvPr>
          <p:cNvSpPr>
            <a:spLocks noGrp="1"/>
          </p:cNvSpPr>
          <p:nvPr>
            <p:ph sz="half" idx="1"/>
          </p:nvPr>
        </p:nvSpPr>
        <p:spPr>
          <a:xfrm>
            <a:off x="333575" y="1012505"/>
            <a:ext cx="2707333" cy="3788095"/>
          </a:xfrm>
        </p:spPr>
        <p:txBody>
          <a:bodyPr/>
          <a:lstStyle/>
          <a:p>
            <a:r>
              <a:rPr lang="en-US" sz="2000" b="1" dirty="0">
                <a:solidFill>
                  <a:schemeClr val="bg2">
                    <a:lumMod val="10000"/>
                  </a:schemeClr>
                </a:solidFill>
              </a:rPr>
              <a:t>1. What is IoT?</a:t>
            </a:r>
          </a:p>
          <a:p>
            <a:endParaRPr lang="en-US" sz="2000" b="1" dirty="0">
              <a:solidFill>
                <a:schemeClr val="bg2">
                  <a:lumMod val="10000"/>
                </a:schemeClr>
              </a:solidFill>
            </a:endParaRPr>
          </a:p>
          <a:p>
            <a:r>
              <a:rPr lang="en-US" sz="1400" dirty="0">
                <a:solidFill>
                  <a:schemeClr val="bg2">
                    <a:lumMod val="10000"/>
                  </a:schemeClr>
                </a:solidFill>
              </a:rPr>
              <a:t>The </a:t>
            </a:r>
            <a:r>
              <a:rPr lang="en-US" sz="1400" b="1" dirty="0">
                <a:solidFill>
                  <a:schemeClr val="bg2">
                    <a:lumMod val="10000"/>
                  </a:schemeClr>
                </a:solidFill>
              </a:rPr>
              <a:t>Internet of Things</a:t>
            </a:r>
            <a:r>
              <a:rPr lang="en-US" sz="1400" dirty="0">
                <a:solidFill>
                  <a:schemeClr val="bg2">
                    <a:lumMod val="10000"/>
                  </a:schemeClr>
                </a:solidFill>
              </a:rPr>
              <a:t> (</a:t>
            </a:r>
            <a:r>
              <a:rPr lang="en-US" sz="1400" b="1" dirty="0">
                <a:solidFill>
                  <a:schemeClr val="bg2">
                    <a:lumMod val="10000"/>
                  </a:schemeClr>
                </a:solidFill>
              </a:rPr>
              <a:t>IoT</a:t>
            </a:r>
            <a:r>
              <a:rPr lang="en-US" sz="1400" dirty="0">
                <a:solidFill>
                  <a:schemeClr val="bg2">
                    <a:lumMod val="10000"/>
                  </a:schemeClr>
                </a:solidFill>
              </a:rPr>
              <a:t>) refers to a system of interrelated, internet-connected gadgets that can collect and convey data over a wireless network without human intervention.</a:t>
            </a:r>
          </a:p>
        </p:txBody>
      </p:sp>
      <p:sp>
        <p:nvSpPr>
          <p:cNvPr id="28" name="Content Placeholder 27">
            <a:extLst>
              <a:ext uri="{FF2B5EF4-FFF2-40B4-BE49-F238E27FC236}">
                <a16:creationId xmlns:a16="http://schemas.microsoft.com/office/drawing/2014/main" id="{F5931C3D-D2D9-4222-9C30-61C592EAEB56}"/>
              </a:ext>
            </a:extLst>
          </p:cNvPr>
          <p:cNvSpPr>
            <a:spLocks noGrp="1"/>
          </p:cNvSpPr>
          <p:nvPr>
            <p:ph sz="half" idx="2"/>
          </p:nvPr>
        </p:nvSpPr>
        <p:spPr>
          <a:xfrm>
            <a:off x="6192473" y="935665"/>
            <a:ext cx="2951526" cy="3392836"/>
          </a:xfrm>
        </p:spPr>
        <p:txBody>
          <a:bodyPr/>
          <a:lstStyle/>
          <a:p>
            <a:r>
              <a:rPr lang="en-CA" sz="2000" b="1" dirty="0">
                <a:solidFill>
                  <a:schemeClr val="bg2">
                    <a:lumMod val="10000"/>
                  </a:schemeClr>
                </a:solidFill>
              </a:rPr>
              <a:t>3. Why It is Important?</a:t>
            </a:r>
          </a:p>
          <a:p>
            <a:endParaRPr lang="en-US" sz="1400" dirty="0">
              <a:solidFill>
                <a:schemeClr val="bg2">
                  <a:lumMod val="10000"/>
                </a:schemeClr>
              </a:solidFill>
            </a:endParaRPr>
          </a:p>
          <a:p>
            <a:r>
              <a:rPr lang="en-US" sz="1400" dirty="0">
                <a:solidFill>
                  <a:schemeClr val="bg2">
                    <a:lumMod val="10000"/>
                  </a:schemeClr>
                </a:solidFill>
              </a:rPr>
              <a:t>Businesses are eager to deliver smart settings that can drastically improve the quality of life.</a:t>
            </a:r>
          </a:p>
          <a:p>
            <a:endParaRPr lang="en-US" sz="1400" dirty="0">
              <a:solidFill>
                <a:schemeClr val="bg2">
                  <a:lumMod val="10000"/>
                </a:schemeClr>
              </a:solidFill>
            </a:endParaRPr>
          </a:p>
          <a:p>
            <a:r>
              <a:rPr lang="en-US" sz="1400" dirty="0">
                <a:solidFill>
                  <a:schemeClr val="bg2">
                    <a:lumMod val="10000"/>
                  </a:schemeClr>
                </a:solidFill>
              </a:rPr>
              <a:t>Many cities are early adopters and are taking the lead when it comes to combining modern technologies, like IoT. </a:t>
            </a:r>
          </a:p>
          <a:p>
            <a:endParaRPr lang="en-US" sz="1400" dirty="0">
              <a:solidFill>
                <a:schemeClr val="bg2">
                  <a:lumMod val="10000"/>
                </a:schemeClr>
              </a:solidFill>
            </a:endParaRPr>
          </a:p>
          <a:p>
            <a:endParaRPr lang="en-CA" dirty="0">
              <a:solidFill>
                <a:schemeClr val="bg2">
                  <a:lumMod val="10000"/>
                </a:schemeClr>
              </a:solidFill>
            </a:endParaRP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4794B59-FB89-4A9D-817B-70FAECE11E13}"/>
              </a:ext>
            </a:extLst>
          </p:cNvPr>
          <p:cNvSpPr/>
          <p:nvPr/>
        </p:nvSpPr>
        <p:spPr>
          <a:xfrm>
            <a:off x="3274873" y="1012505"/>
            <a:ext cx="2605020" cy="2893100"/>
          </a:xfrm>
          <a:prstGeom prst="rect">
            <a:avLst/>
          </a:prstGeom>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2. Motivation</a:t>
            </a:r>
            <a:r>
              <a:rPr lang="en-US" sz="2000" dirty="0">
                <a:solidFill>
                  <a:schemeClr val="bg2">
                    <a:lumMod val="10000"/>
                  </a:schemeClr>
                </a:solidFill>
                <a:latin typeface="Arial" panose="020B0604020202020204" pitchFamily="34" charset="0"/>
                <a:cs typeface="Arial" panose="020B0604020202020204" pitchFamily="34" charset="0"/>
              </a:rPr>
              <a:t>: </a:t>
            </a:r>
          </a:p>
          <a:p>
            <a:endParaRPr lang="en-US" dirty="0">
              <a:solidFill>
                <a:schemeClr val="bg2">
                  <a:lumMod val="10000"/>
                </a:schemeClr>
              </a:solidFill>
              <a:latin typeface="Arial" panose="020B0604020202020204" pitchFamily="34" charset="0"/>
              <a:cs typeface="Arial" panose="020B0604020202020204" pitchFamily="34" charset="0"/>
            </a:endParaRPr>
          </a:p>
          <a:p>
            <a:r>
              <a:rPr lang="en-US" sz="1400" dirty="0">
                <a:solidFill>
                  <a:schemeClr val="bg2">
                    <a:lumMod val="10000"/>
                  </a:schemeClr>
                </a:solidFill>
                <a:latin typeface="Arial" panose="020B0604020202020204" pitchFamily="34" charset="0"/>
                <a:cs typeface="Arial" panose="020B0604020202020204" pitchFamily="34" charset="0"/>
              </a:rPr>
              <a:t>security-enabling (IoT)        assistance</a:t>
            </a:r>
          </a:p>
          <a:p>
            <a:endParaRPr lang="en-US" sz="1400" dirty="0">
              <a:solidFill>
                <a:schemeClr val="bg2">
                  <a:lumMod val="10000"/>
                </a:schemeClr>
              </a:solidFill>
              <a:latin typeface="Arial" panose="020B0604020202020204" pitchFamily="34" charset="0"/>
              <a:cs typeface="Arial" panose="020B0604020202020204" pitchFamily="34" charset="0"/>
            </a:endParaRPr>
          </a:p>
          <a:p>
            <a:r>
              <a:rPr lang="en-US" sz="1400" dirty="0">
                <a:solidFill>
                  <a:schemeClr val="bg2">
                    <a:lumMod val="10000"/>
                  </a:schemeClr>
                </a:solidFill>
                <a:latin typeface="Arial" panose="020B0604020202020204" pitchFamily="34" charset="0"/>
                <a:cs typeface="Arial" panose="020B0604020202020204" pitchFamily="34" charset="0"/>
              </a:rPr>
              <a:t>AWS Cloud</a:t>
            </a:r>
          </a:p>
          <a:p>
            <a:endParaRPr lang="en-US" sz="1400" dirty="0">
              <a:solidFill>
                <a:schemeClr val="bg2">
                  <a:lumMod val="10000"/>
                </a:schemeClr>
              </a:solidFill>
              <a:latin typeface="Arial" panose="020B0604020202020204" pitchFamily="34" charset="0"/>
              <a:cs typeface="Arial" panose="020B0604020202020204" pitchFamily="34" charset="0"/>
            </a:endParaRPr>
          </a:p>
          <a:p>
            <a:r>
              <a:rPr lang="en-US" sz="1400" dirty="0">
                <a:solidFill>
                  <a:schemeClr val="bg2">
                    <a:lumMod val="10000"/>
                  </a:schemeClr>
                </a:solidFill>
                <a:latin typeface="Arial" panose="020B0604020202020204" pitchFamily="34" charset="0"/>
                <a:cs typeface="Arial" panose="020B0604020202020204" pitchFamily="34" charset="0"/>
              </a:rPr>
              <a:t>Industry leaders are enthusiastic about how their businesses can benefit from this technology, security, risk, and privacy concerns remain</a:t>
            </a:r>
            <a:r>
              <a:rPr lang="en-US" dirty="0">
                <a:solidFill>
                  <a:schemeClr val="bg2">
                    <a:lumMod val="10000"/>
                  </a:schemeClr>
                </a:solidFill>
                <a:latin typeface="Arial" panose="020B0604020202020204" pitchFamily="34" charset="0"/>
                <a:cs typeface="Arial" panose="020B0604020202020204" pitchFamily="34" charset="0"/>
              </a:rPr>
              <a:t>.</a:t>
            </a:r>
            <a:endParaRPr lang="en-CA" dirty="0">
              <a:solidFill>
                <a:schemeClr val="bg2">
                  <a:lumMod val="10000"/>
                </a:schemeClr>
              </a:solidFill>
              <a:latin typeface="Arial" panose="020B0604020202020204" pitchFamily="34" charset="0"/>
              <a:cs typeface="Arial" panose="020B0604020202020204" pitchFamily="34" charset="0"/>
            </a:endParaRPr>
          </a:p>
        </p:txBody>
      </p:sp>
      <p:pic>
        <p:nvPicPr>
          <p:cNvPr id="134" name="Picture 133">
            <a:extLst>
              <a:ext uri="{FF2B5EF4-FFF2-40B4-BE49-F238E27FC236}">
                <a16:creationId xmlns:a16="http://schemas.microsoft.com/office/drawing/2014/main" id="{06625352-64EA-458E-9C9C-246CDB243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441" y="2007513"/>
            <a:ext cx="538196" cy="564237"/>
          </a:xfrm>
          <a:prstGeom prst="rect">
            <a:avLst/>
          </a:prstGeom>
        </p:spPr>
      </p:pic>
    </p:spTree>
    <p:extLst>
      <p:ext uri="{BB962C8B-B14F-4D97-AF65-F5344CB8AC3E}">
        <p14:creationId xmlns:p14="http://schemas.microsoft.com/office/powerpoint/2010/main" val="109829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38B82-25CC-4E28-95FC-C0D561413867}"/>
              </a:ext>
            </a:extLst>
          </p:cNvPr>
          <p:cNvSpPr>
            <a:spLocks noGrp="1"/>
          </p:cNvSpPr>
          <p:nvPr>
            <p:ph type="title"/>
          </p:nvPr>
        </p:nvSpPr>
        <p:spPr/>
        <p:txBody>
          <a:bodyPr/>
          <a:lstStyle/>
          <a:p>
            <a:r>
              <a:rPr lang="en-US" u="sng" dirty="0">
                <a:solidFill>
                  <a:schemeClr val="bg2">
                    <a:lumMod val="10000"/>
                  </a:schemeClr>
                </a:solidFill>
              </a:rPr>
              <a:t>MAIN RESEARCH PROBLEMS OF IOT</a:t>
            </a:r>
            <a:endParaRPr lang="en-CA" u="sng" dirty="0">
              <a:solidFill>
                <a:schemeClr val="bg2">
                  <a:lumMod val="10000"/>
                </a:schemeClr>
              </a:solidFill>
            </a:endParaRPr>
          </a:p>
        </p:txBody>
      </p:sp>
      <p:sp>
        <p:nvSpPr>
          <p:cNvPr id="4" name="Text Placeholder 3">
            <a:extLst>
              <a:ext uri="{FF2B5EF4-FFF2-40B4-BE49-F238E27FC236}">
                <a16:creationId xmlns:a16="http://schemas.microsoft.com/office/drawing/2014/main" id="{E3DF2FA6-072F-432B-93B3-570AD5CA8D58}"/>
              </a:ext>
            </a:extLst>
          </p:cNvPr>
          <p:cNvSpPr>
            <a:spLocks noGrp="1"/>
          </p:cNvSpPr>
          <p:nvPr>
            <p:ph type="body" sz="half" idx="2"/>
          </p:nvPr>
        </p:nvSpPr>
        <p:spPr>
          <a:xfrm>
            <a:off x="337741" y="786809"/>
            <a:ext cx="1958891" cy="4241755"/>
          </a:xfrm>
        </p:spPr>
        <p:txBody>
          <a:bodyPr/>
          <a:lstStyle/>
          <a:p>
            <a:r>
              <a:rPr lang="en-US" b="1" dirty="0">
                <a:solidFill>
                  <a:schemeClr val="bg2">
                    <a:lumMod val="10000"/>
                  </a:schemeClr>
                </a:solidFill>
              </a:rPr>
              <a:t>• Ensuring Security</a:t>
            </a:r>
          </a:p>
          <a:p>
            <a:endParaRPr lang="en-US" dirty="0">
              <a:solidFill>
                <a:schemeClr val="bg2">
                  <a:lumMod val="10000"/>
                </a:schemeClr>
              </a:solidFill>
            </a:endParaRPr>
          </a:p>
          <a:p>
            <a:endParaRPr lang="en-US" dirty="0">
              <a:solidFill>
                <a:schemeClr val="bg2">
                  <a:lumMod val="10000"/>
                </a:schemeClr>
              </a:solidFill>
            </a:endParaRPr>
          </a:p>
          <a:p>
            <a:endParaRPr lang="en-US" dirty="0">
              <a:solidFill>
                <a:schemeClr val="bg2">
                  <a:lumMod val="10000"/>
                </a:schemeClr>
              </a:solidFill>
            </a:endParaRPr>
          </a:p>
          <a:p>
            <a:endParaRPr lang="en-US" dirty="0">
              <a:solidFill>
                <a:schemeClr val="bg2">
                  <a:lumMod val="10000"/>
                </a:schemeClr>
              </a:solidFill>
            </a:endParaRPr>
          </a:p>
          <a:p>
            <a:pPr marL="342900" indent="-342900" algn="l">
              <a:buAutoNum type="arabicPeriod"/>
            </a:pPr>
            <a:r>
              <a:rPr lang="en-US" dirty="0">
                <a:solidFill>
                  <a:schemeClr val="bg2">
                    <a:lumMod val="10000"/>
                  </a:schemeClr>
                </a:solidFill>
              </a:rPr>
              <a:t>Constantly connected devices </a:t>
            </a:r>
          </a:p>
          <a:p>
            <a:pPr algn="l"/>
            <a:r>
              <a:rPr lang="en-US" dirty="0">
                <a:solidFill>
                  <a:schemeClr val="bg2">
                    <a:lumMod val="10000"/>
                  </a:schemeClr>
                </a:solidFill>
              </a:rPr>
              <a:t>	     + </a:t>
            </a:r>
          </a:p>
          <a:p>
            <a:pPr algn="l"/>
            <a:r>
              <a:rPr lang="en-US" dirty="0">
                <a:solidFill>
                  <a:schemeClr val="bg2">
                    <a:lumMod val="10000"/>
                  </a:schemeClr>
                </a:solidFill>
              </a:rPr>
              <a:t>       Interacting </a:t>
            </a:r>
          </a:p>
          <a:p>
            <a:r>
              <a:rPr lang="en-US" dirty="0">
                <a:solidFill>
                  <a:schemeClr val="bg2">
                    <a:lumMod val="10000"/>
                  </a:schemeClr>
                </a:solidFill>
              </a:rPr>
              <a:t>over networks.</a:t>
            </a:r>
          </a:p>
          <a:p>
            <a:endParaRPr lang="en-US" dirty="0">
              <a:solidFill>
                <a:schemeClr val="bg2">
                  <a:lumMod val="10000"/>
                </a:schemeClr>
              </a:solidFill>
            </a:endParaRPr>
          </a:p>
          <a:p>
            <a:pPr algn="l"/>
            <a:endParaRPr lang="en-US" dirty="0">
              <a:solidFill>
                <a:schemeClr val="bg2">
                  <a:lumMod val="10000"/>
                </a:schemeClr>
              </a:solidFill>
            </a:endParaRPr>
          </a:p>
          <a:p>
            <a:pPr algn="l"/>
            <a:r>
              <a:rPr lang="en-US" dirty="0">
                <a:solidFill>
                  <a:schemeClr val="bg2">
                    <a:lumMod val="10000"/>
                  </a:schemeClr>
                </a:solidFill>
              </a:rPr>
              <a:t>2. Various kinds of intruders.</a:t>
            </a:r>
          </a:p>
          <a:p>
            <a:pPr algn="l"/>
            <a:endParaRPr lang="en-CA" dirty="0">
              <a:solidFill>
                <a:schemeClr val="bg2">
                  <a:lumMod val="10000"/>
                </a:schemeClr>
              </a:solidFill>
            </a:endParaRPr>
          </a:p>
        </p:txBody>
      </p:sp>
      <p:sp>
        <p:nvSpPr>
          <p:cNvPr id="5" name="Text Placeholder 4">
            <a:extLst>
              <a:ext uri="{FF2B5EF4-FFF2-40B4-BE49-F238E27FC236}">
                <a16:creationId xmlns:a16="http://schemas.microsoft.com/office/drawing/2014/main" id="{4380A0E9-5571-4D9B-8EC1-5507ACFC78BF}"/>
              </a:ext>
            </a:extLst>
          </p:cNvPr>
          <p:cNvSpPr>
            <a:spLocks noGrp="1"/>
          </p:cNvSpPr>
          <p:nvPr>
            <p:ph type="body" sz="half" idx="11"/>
          </p:nvPr>
        </p:nvSpPr>
        <p:spPr>
          <a:xfrm>
            <a:off x="2559331" y="786809"/>
            <a:ext cx="2075254" cy="3678864"/>
          </a:xfrm>
        </p:spPr>
        <p:txBody>
          <a:bodyPr/>
          <a:lstStyle/>
          <a:p>
            <a:pPr algn="l"/>
            <a:r>
              <a:rPr lang="en-US" b="1" dirty="0">
                <a:solidFill>
                  <a:schemeClr val="bg2">
                    <a:lumMod val="10000"/>
                  </a:schemeClr>
                </a:solidFill>
              </a:rPr>
              <a:t>• Improve Complexity </a:t>
            </a:r>
          </a:p>
          <a:p>
            <a:pPr algn="l"/>
            <a:endParaRPr lang="en-US" dirty="0">
              <a:solidFill>
                <a:schemeClr val="bg2">
                  <a:lumMod val="10000"/>
                </a:schemeClr>
              </a:solidFill>
            </a:endParaRPr>
          </a:p>
          <a:p>
            <a:pPr algn="l"/>
            <a:endParaRPr lang="en-US" dirty="0">
              <a:solidFill>
                <a:schemeClr val="bg2">
                  <a:lumMod val="10000"/>
                </a:schemeClr>
              </a:solidFill>
            </a:endParaRPr>
          </a:p>
          <a:p>
            <a:pPr algn="l"/>
            <a:endParaRPr lang="en-US" dirty="0">
              <a:solidFill>
                <a:schemeClr val="bg2">
                  <a:lumMod val="10000"/>
                </a:schemeClr>
              </a:solidFill>
            </a:endParaRPr>
          </a:p>
          <a:p>
            <a:pPr algn="l"/>
            <a:endParaRPr lang="en-US" dirty="0">
              <a:solidFill>
                <a:schemeClr val="bg2">
                  <a:lumMod val="10000"/>
                </a:schemeClr>
              </a:solidFill>
            </a:endParaRPr>
          </a:p>
          <a:p>
            <a:pPr algn="l"/>
            <a:r>
              <a:rPr lang="en-US" dirty="0">
                <a:solidFill>
                  <a:schemeClr val="bg2">
                    <a:lumMod val="10000"/>
                  </a:schemeClr>
                </a:solidFill>
              </a:rPr>
              <a:t>1. Terms of design, deployment, and maintenance have given their use of complicated technologies and a large set of new qualifying technologies.</a:t>
            </a:r>
          </a:p>
          <a:p>
            <a:pPr algn="l"/>
            <a:endParaRPr lang="en-CA" dirty="0">
              <a:solidFill>
                <a:schemeClr val="bg2">
                  <a:lumMod val="10000"/>
                </a:schemeClr>
              </a:solidFill>
            </a:endParaRPr>
          </a:p>
        </p:txBody>
      </p:sp>
      <p:sp>
        <p:nvSpPr>
          <p:cNvPr id="6" name="Text Placeholder 5">
            <a:extLst>
              <a:ext uri="{FF2B5EF4-FFF2-40B4-BE49-F238E27FC236}">
                <a16:creationId xmlns:a16="http://schemas.microsoft.com/office/drawing/2014/main" id="{44AB45CF-5892-4F5F-8FA5-0D29A5B5D97D}"/>
              </a:ext>
            </a:extLst>
          </p:cNvPr>
          <p:cNvSpPr>
            <a:spLocks noGrp="1"/>
          </p:cNvSpPr>
          <p:nvPr>
            <p:ph type="body" sz="half" idx="13"/>
          </p:nvPr>
        </p:nvSpPr>
        <p:spPr>
          <a:xfrm>
            <a:off x="4634585" y="786809"/>
            <a:ext cx="1851275" cy="4146698"/>
          </a:xfrm>
        </p:spPr>
        <p:txBody>
          <a:bodyPr/>
          <a:lstStyle/>
          <a:p>
            <a:pPr algn="l"/>
            <a:r>
              <a:rPr lang="en-US" b="1" dirty="0">
                <a:solidFill>
                  <a:schemeClr val="bg2">
                    <a:lumMod val="10000"/>
                  </a:schemeClr>
                </a:solidFill>
              </a:rPr>
              <a:t>• More Versatility </a:t>
            </a:r>
          </a:p>
          <a:p>
            <a:pPr algn="l"/>
            <a:endParaRPr lang="en-US" dirty="0">
              <a:solidFill>
                <a:schemeClr val="bg2">
                  <a:lumMod val="10000"/>
                </a:schemeClr>
              </a:solidFill>
            </a:endParaRPr>
          </a:p>
          <a:p>
            <a:pPr algn="l"/>
            <a:endParaRPr lang="en-US" dirty="0">
              <a:solidFill>
                <a:schemeClr val="bg2">
                  <a:lumMod val="10000"/>
                </a:schemeClr>
              </a:solidFill>
            </a:endParaRPr>
          </a:p>
          <a:p>
            <a:pPr algn="l"/>
            <a:endParaRPr lang="en-US" dirty="0">
              <a:solidFill>
                <a:schemeClr val="bg2">
                  <a:lumMod val="10000"/>
                </a:schemeClr>
              </a:solidFill>
            </a:endParaRPr>
          </a:p>
          <a:p>
            <a:pPr algn="l"/>
            <a:endParaRPr lang="en-US" dirty="0">
              <a:solidFill>
                <a:schemeClr val="bg2">
                  <a:lumMod val="10000"/>
                </a:schemeClr>
              </a:solidFill>
            </a:endParaRPr>
          </a:p>
          <a:p>
            <a:pPr marL="342900" indent="-342900" algn="l">
              <a:buAutoNum type="arabicPeriod"/>
            </a:pPr>
            <a:r>
              <a:rPr lang="en-US" dirty="0">
                <a:solidFill>
                  <a:schemeClr val="bg2">
                    <a:lumMod val="10000"/>
                  </a:schemeClr>
                </a:solidFill>
              </a:rPr>
              <a:t>Different devices are concerned regarding the versatility of an IoT system to combine easily with another.</a:t>
            </a:r>
          </a:p>
          <a:p>
            <a:pPr algn="l"/>
            <a:r>
              <a:rPr lang="en-US" dirty="0">
                <a:solidFill>
                  <a:schemeClr val="bg2">
                    <a:lumMod val="10000"/>
                  </a:schemeClr>
                </a:solidFill>
              </a:rPr>
              <a:t> </a:t>
            </a:r>
          </a:p>
          <a:p>
            <a:pPr algn="l"/>
            <a:r>
              <a:rPr lang="en-US" dirty="0">
                <a:solidFill>
                  <a:schemeClr val="bg2">
                    <a:lumMod val="10000"/>
                  </a:schemeClr>
                </a:solidFill>
              </a:rPr>
              <a:t>   2. conflicting or securing systems.</a:t>
            </a:r>
          </a:p>
          <a:p>
            <a:pPr algn="l"/>
            <a:endParaRPr lang="en-CA" dirty="0">
              <a:solidFill>
                <a:schemeClr val="bg2">
                  <a:lumMod val="10000"/>
                </a:schemeClr>
              </a:solidFill>
            </a:endParaRPr>
          </a:p>
        </p:txBody>
      </p:sp>
      <p:sp>
        <p:nvSpPr>
          <p:cNvPr id="7" name="Text Placeholder 6">
            <a:extLst>
              <a:ext uri="{FF2B5EF4-FFF2-40B4-BE49-F238E27FC236}">
                <a16:creationId xmlns:a16="http://schemas.microsoft.com/office/drawing/2014/main" id="{BA62EB50-C71B-440B-A076-7AD335C1CED0}"/>
              </a:ext>
            </a:extLst>
          </p:cNvPr>
          <p:cNvSpPr>
            <a:spLocks noGrp="1"/>
          </p:cNvSpPr>
          <p:nvPr>
            <p:ph type="body" sz="half" idx="15"/>
          </p:nvPr>
        </p:nvSpPr>
        <p:spPr>
          <a:xfrm>
            <a:off x="6990344" y="786809"/>
            <a:ext cx="2153656" cy="4146698"/>
          </a:xfrm>
        </p:spPr>
        <p:txBody>
          <a:bodyPr/>
          <a:lstStyle/>
          <a:p>
            <a:pPr algn="l"/>
            <a:r>
              <a:rPr lang="en-US" b="1" dirty="0">
                <a:solidFill>
                  <a:schemeClr val="bg2">
                    <a:lumMod val="10000"/>
                  </a:schemeClr>
                </a:solidFill>
              </a:rPr>
              <a:t>• Acquiescence</a:t>
            </a:r>
          </a:p>
          <a:p>
            <a:pPr algn="l"/>
            <a:endParaRPr lang="en-US" dirty="0">
              <a:solidFill>
                <a:schemeClr val="bg2">
                  <a:lumMod val="10000"/>
                </a:schemeClr>
              </a:solidFill>
            </a:endParaRPr>
          </a:p>
          <a:p>
            <a:pPr algn="l"/>
            <a:endParaRPr lang="en-US" dirty="0">
              <a:solidFill>
                <a:schemeClr val="bg2">
                  <a:lumMod val="10000"/>
                </a:schemeClr>
              </a:solidFill>
            </a:endParaRPr>
          </a:p>
          <a:p>
            <a:pPr algn="l"/>
            <a:endParaRPr lang="en-US" dirty="0">
              <a:solidFill>
                <a:schemeClr val="bg2">
                  <a:lumMod val="10000"/>
                </a:schemeClr>
              </a:solidFill>
            </a:endParaRPr>
          </a:p>
          <a:p>
            <a:pPr algn="l"/>
            <a:endParaRPr lang="en-US" dirty="0">
              <a:solidFill>
                <a:schemeClr val="bg2">
                  <a:lumMod val="10000"/>
                </a:schemeClr>
              </a:solidFill>
            </a:endParaRPr>
          </a:p>
          <a:p>
            <a:pPr algn="l"/>
            <a:r>
              <a:rPr lang="en-US" dirty="0">
                <a:solidFill>
                  <a:schemeClr val="bg2">
                    <a:lumMod val="10000"/>
                  </a:schemeClr>
                </a:solidFill>
              </a:rPr>
              <a:t>1. Its complexity does the issue of the agreement seem incredibly challenging when several consider standard software agreements a conflict</a:t>
            </a:r>
          </a:p>
          <a:p>
            <a:pPr algn="l"/>
            <a:endParaRPr lang="en-US" dirty="0">
              <a:solidFill>
                <a:schemeClr val="bg2">
                  <a:lumMod val="10000"/>
                </a:schemeClr>
              </a:solidFill>
            </a:endParaRPr>
          </a:p>
          <a:p>
            <a:pPr algn="l"/>
            <a:r>
              <a:rPr lang="en-US" dirty="0">
                <a:solidFill>
                  <a:schemeClr val="bg2">
                    <a:lumMod val="10000"/>
                  </a:schemeClr>
                </a:solidFill>
              </a:rPr>
              <a:t>2. Technology in the area of business, must comply with commands. </a:t>
            </a:r>
          </a:p>
          <a:p>
            <a:pPr algn="l"/>
            <a:endParaRPr lang="en-CA" dirty="0">
              <a:solidFill>
                <a:schemeClr val="bg2">
                  <a:lumMod val="10000"/>
                </a:schemeClr>
              </a:solidFill>
            </a:endParaRPr>
          </a:p>
        </p:txBody>
      </p:sp>
      <p:pic>
        <p:nvPicPr>
          <p:cNvPr id="18" name="Picture 17">
            <a:extLst>
              <a:ext uri="{FF2B5EF4-FFF2-40B4-BE49-F238E27FC236}">
                <a16:creationId xmlns:a16="http://schemas.microsoft.com/office/drawing/2014/main" id="{2A316323-1276-4915-8A10-9703D0D26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664" y="1324851"/>
            <a:ext cx="538195" cy="555557"/>
          </a:xfrm>
          <a:prstGeom prst="rect">
            <a:avLst/>
          </a:prstGeom>
        </p:spPr>
      </p:pic>
      <p:pic>
        <p:nvPicPr>
          <p:cNvPr id="19" name="Picture 18">
            <a:extLst>
              <a:ext uri="{FF2B5EF4-FFF2-40B4-BE49-F238E27FC236}">
                <a16:creationId xmlns:a16="http://schemas.microsoft.com/office/drawing/2014/main" id="{E526365B-A412-4816-8B18-C0633E78E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8920" y="1334939"/>
            <a:ext cx="544781" cy="575047"/>
          </a:xfrm>
          <a:prstGeom prst="rect">
            <a:avLst/>
          </a:prstGeom>
        </p:spPr>
      </p:pic>
      <p:pic>
        <p:nvPicPr>
          <p:cNvPr id="20" name="Picture 19">
            <a:extLst>
              <a:ext uri="{FF2B5EF4-FFF2-40B4-BE49-F238E27FC236}">
                <a16:creationId xmlns:a16="http://schemas.microsoft.com/office/drawing/2014/main" id="{382FCBF7-6035-442D-A8E3-78D0F69691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852" y="1334939"/>
            <a:ext cx="543639" cy="564959"/>
          </a:xfrm>
          <a:prstGeom prst="rect">
            <a:avLst/>
          </a:prstGeom>
        </p:spPr>
      </p:pic>
      <p:pic>
        <p:nvPicPr>
          <p:cNvPr id="21" name="Picture 20">
            <a:extLst>
              <a:ext uri="{FF2B5EF4-FFF2-40B4-BE49-F238E27FC236}">
                <a16:creationId xmlns:a16="http://schemas.microsoft.com/office/drawing/2014/main" id="{A0AED71F-8D7D-4A4B-B9B0-FA41F327E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876" y="1316171"/>
            <a:ext cx="538196" cy="564237"/>
          </a:xfrm>
          <a:prstGeom prst="rect">
            <a:avLst/>
          </a:prstGeom>
        </p:spPr>
      </p:pic>
    </p:spTree>
    <p:extLst>
      <p:ext uri="{BB962C8B-B14F-4D97-AF65-F5344CB8AC3E}">
        <p14:creationId xmlns:p14="http://schemas.microsoft.com/office/powerpoint/2010/main" val="125573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AF389017-4A95-4F1B-AA2A-6B8C3960920B}"/>
              </a:ext>
            </a:extLst>
          </p:cNvPr>
          <p:cNvSpPr>
            <a:spLocks noGrp="1"/>
          </p:cNvSpPr>
          <p:nvPr>
            <p:ph type="body" idx="1"/>
          </p:nvPr>
        </p:nvSpPr>
        <p:spPr>
          <a:xfrm>
            <a:off x="337743" y="1008053"/>
            <a:ext cx="4040188" cy="948338"/>
          </a:xfrm>
        </p:spPr>
        <p:txBody>
          <a:bodyPr/>
          <a:lstStyle/>
          <a:p>
            <a:r>
              <a:rPr lang="en-US" dirty="0">
                <a:solidFill>
                  <a:schemeClr val="bg2">
                    <a:lumMod val="10000"/>
                  </a:schemeClr>
                </a:solidFill>
              </a:rPr>
              <a:t>What would be the benefits/impact of solving this problem using cloud?</a:t>
            </a:r>
            <a:endParaRPr lang="en-CA" dirty="0">
              <a:solidFill>
                <a:schemeClr val="bg2">
                  <a:lumMod val="10000"/>
                </a:schemeClr>
              </a:solidFill>
            </a:endParaRPr>
          </a:p>
        </p:txBody>
      </p:sp>
      <p:sp>
        <p:nvSpPr>
          <p:cNvPr id="13" name="Content Placeholder 12">
            <a:extLst>
              <a:ext uri="{FF2B5EF4-FFF2-40B4-BE49-F238E27FC236}">
                <a16:creationId xmlns:a16="http://schemas.microsoft.com/office/drawing/2014/main" id="{229E2615-8C59-4DC1-9A2E-EC0E40F757EC}"/>
              </a:ext>
            </a:extLst>
          </p:cNvPr>
          <p:cNvSpPr>
            <a:spLocks noGrp="1"/>
          </p:cNvSpPr>
          <p:nvPr>
            <p:ph sz="half" idx="2"/>
          </p:nvPr>
        </p:nvSpPr>
        <p:spPr>
          <a:xfrm>
            <a:off x="337743" y="1956390"/>
            <a:ext cx="4040188" cy="2923954"/>
          </a:xfrm>
        </p:spPr>
        <p:txBody>
          <a:bodyPr/>
          <a:lstStyle/>
          <a:p>
            <a:endParaRPr lang="en-US" sz="1400" dirty="0">
              <a:solidFill>
                <a:schemeClr val="bg2">
                  <a:lumMod val="10000"/>
                </a:schemeClr>
              </a:solidFill>
            </a:endParaRPr>
          </a:p>
          <a:p>
            <a:endParaRPr lang="en-US" sz="1400" dirty="0">
              <a:solidFill>
                <a:schemeClr val="bg2">
                  <a:lumMod val="10000"/>
                </a:schemeClr>
              </a:solidFill>
            </a:endParaRPr>
          </a:p>
          <a:p>
            <a:r>
              <a:rPr lang="en-US" sz="1400" dirty="0">
                <a:solidFill>
                  <a:schemeClr val="bg2">
                    <a:lumMod val="10000"/>
                  </a:schemeClr>
                </a:solidFill>
              </a:rPr>
              <a:t>Helping to protect the confidentiality, integrity and availability of customer systems and data while giving a safe, scalable, and secure platform for IoT solutions.</a:t>
            </a:r>
          </a:p>
          <a:p>
            <a:endParaRPr lang="en-US" sz="1400" dirty="0">
              <a:solidFill>
                <a:schemeClr val="bg2">
                  <a:lumMod val="10000"/>
                </a:schemeClr>
              </a:solidFill>
            </a:endParaRPr>
          </a:p>
          <a:p>
            <a:endParaRPr lang="en-US" sz="1400" dirty="0">
              <a:solidFill>
                <a:schemeClr val="bg2">
                  <a:lumMod val="10000"/>
                </a:schemeClr>
              </a:solidFill>
            </a:endParaRPr>
          </a:p>
          <a:p>
            <a:r>
              <a:rPr lang="en-US" sz="1400" dirty="0">
                <a:solidFill>
                  <a:schemeClr val="bg2">
                    <a:lumMod val="10000"/>
                  </a:schemeClr>
                </a:solidFill>
              </a:rPr>
              <a:t>Significant support on ensuring that security is incorporated into every layer of its services, extending that security out to devices with IoT. </a:t>
            </a:r>
            <a:endParaRPr lang="en-CA" sz="1400" dirty="0">
              <a:solidFill>
                <a:schemeClr val="bg2">
                  <a:lumMod val="10000"/>
                </a:schemeClr>
              </a:solidFill>
            </a:endParaRPr>
          </a:p>
        </p:txBody>
      </p:sp>
      <p:sp>
        <p:nvSpPr>
          <p:cNvPr id="11" name="Title 10">
            <a:extLst>
              <a:ext uri="{FF2B5EF4-FFF2-40B4-BE49-F238E27FC236}">
                <a16:creationId xmlns:a16="http://schemas.microsoft.com/office/drawing/2014/main" id="{E447E94A-B916-46D9-9ED2-869139809BDA}"/>
              </a:ext>
            </a:extLst>
          </p:cNvPr>
          <p:cNvSpPr>
            <a:spLocks noGrp="1"/>
          </p:cNvSpPr>
          <p:nvPr>
            <p:ph type="title"/>
          </p:nvPr>
        </p:nvSpPr>
        <p:spPr>
          <a:xfrm>
            <a:off x="337743" y="146419"/>
            <a:ext cx="8205304" cy="682921"/>
          </a:xfrm>
        </p:spPr>
        <p:txBody>
          <a:bodyPr>
            <a:normAutofit/>
          </a:bodyPr>
          <a:lstStyle/>
          <a:p>
            <a:r>
              <a:rPr lang="en-CA" u="sng" dirty="0">
                <a:solidFill>
                  <a:schemeClr val="bg2">
                    <a:lumMod val="10000"/>
                  </a:schemeClr>
                </a:solidFill>
              </a:rPr>
              <a:t>WHY THIS TOPIC IS IMPORTANT?</a:t>
            </a:r>
          </a:p>
        </p:txBody>
      </p:sp>
      <p:sp>
        <p:nvSpPr>
          <p:cNvPr id="14" name="Text Placeholder 13">
            <a:extLst>
              <a:ext uri="{FF2B5EF4-FFF2-40B4-BE49-F238E27FC236}">
                <a16:creationId xmlns:a16="http://schemas.microsoft.com/office/drawing/2014/main" id="{F5B4672E-D9F1-4AA8-A408-44062B2B8220}"/>
              </a:ext>
            </a:extLst>
          </p:cNvPr>
          <p:cNvSpPr>
            <a:spLocks noGrp="1"/>
          </p:cNvSpPr>
          <p:nvPr>
            <p:ph type="body" sz="quarter" idx="3"/>
          </p:nvPr>
        </p:nvSpPr>
        <p:spPr>
          <a:xfrm>
            <a:off x="4525569" y="1008053"/>
            <a:ext cx="4041775" cy="374180"/>
          </a:xfrm>
        </p:spPr>
        <p:txBody>
          <a:bodyPr>
            <a:normAutofit lnSpcReduction="10000"/>
          </a:bodyPr>
          <a:lstStyle/>
          <a:p>
            <a:r>
              <a:rPr lang="en-CA" dirty="0">
                <a:solidFill>
                  <a:schemeClr val="bg2">
                    <a:lumMod val="10000"/>
                  </a:schemeClr>
                </a:solidFill>
              </a:rPr>
              <a:t>Potential Examples</a:t>
            </a:r>
          </a:p>
        </p:txBody>
      </p:sp>
      <p:sp>
        <p:nvSpPr>
          <p:cNvPr id="15" name="Content Placeholder 14">
            <a:extLst>
              <a:ext uri="{FF2B5EF4-FFF2-40B4-BE49-F238E27FC236}">
                <a16:creationId xmlns:a16="http://schemas.microsoft.com/office/drawing/2014/main" id="{E3D7ECC4-2EC5-407C-918D-2F2E23B0219F}"/>
              </a:ext>
            </a:extLst>
          </p:cNvPr>
          <p:cNvSpPr>
            <a:spLocks noGrp="1"/>
          </p:cNvSpPr>
          <p:nvPr>
            <p:ph sz="quarter" idx="4"/>
          </p:nvPr>
        </p:nvSpPr>
        <p:spPr>
          <a:xfrm>
            <a:off x="4525569" y="1382233"/>
            <a:ext cx="4041775" cy="3253562"/>
          </a:xfrm>
        </p:spPr>
        <p:txBody>
          <a:bodyPr/>
          <a:lstStyle/>
          <a:p>
            <a:r>
              <a:rPr lang="en-US" sz="1200" b="1" dirty="0">
                <a:solidFill>
                  <a:schemeClr val="bg2">
                    <a:lumMod val="10000"/>
                  </a:schemeClr>
                </a:solidFill>
              </a:rPr>
              <a:t>City of Chicago, Illinois: </a:t>
            </a:r>
            <a:r>
              <a:rPr lang="en-US" sz="1200" dirty="0">
                <a:solidFill>
                  <a:schemeClr val="bg2">
                    <a:lumMod val="10000"/>
                  </a:schemeClr>
                </a:solidFill>
              </a:rPr>
              <a:t>Chicago is installing sensors and cameras in intersections to detect pollen</a:t>
            </a:r>
          </a:p>
          <a:p>
            <a:r>
              <a:rPr lang="en-US" sz="1200" dirty="0">
                <a:solidFill>
                  <a:schemeClr val="bg2">
                    <a:lumMod val="10000"/>
                  </a:schemeClr>
                </a:solidFill>
              </a:rPr>
              <a:t>count and air quality for its citizens.</a:t>
            </a:r>
          </a:p>
          <a:p>
            <a:r>
              <a:rPr lang="en-US" sz="1200" b="1" dirty="0">
                <a:solidFill>
                  <a:schemeClr val="bg2">
                    <a:lumMod val="10000"/>
                  </a:schemeClr>
                </a:solidFill>
              </a:rPr>
              <a:t>• City of Catania, Italy: </a:t>
            </a:r>
            <a:r>
              <a:rPr lang="en-US" sz="1200" dirty="0">
                <a:solidFill>
                  <a:schemeClr val="bg2">
                    <a:lumMod val="10000"/>
                  </a:schemeClr>
                </a:solidFill>
              </a:rPr>
              <a:t>Catania developed an application to let commuters know where the closest open parking spot is on the way to their destination.</a:t>
            </a:r>
          </a:p>
          <a:p>
            <a:r>
              <a:rPr lang="en-US" sz="1200" b="1" dirty="0">
                <a:solidFill>
                  <a:schemeClr val="bg2">
                    <a:lumMod val="10000"/>
                  </a:schemeClr>
                </a:solidFill>
              </a:rPr>
              <a:t>• City of Recife, Brazil: </a:t>
            </a:r>
            <a:r>
              <a:rPr lang="en-US" sz="1200" dirty="0">
                <a:solidFill>
                  <a:schemeClr val="bg2">
                    <a:lumMod val="10000"/>
                  </a:schemeClr>
                </a:solidFill>
              </a:rPr>
              <a:t>Recife uses tracking devices placed on each waste collection truck and cleaning</a:t>
            </a:r>
          </a:p>
          <a:p>
            <a:r>
              <a:rPr lang="en-US" sz="1200" dirty="0">
                <a:solidFill>
                  <a:schemeClr val="bg2">
                    <a:lumMod val="10000"/>
                  </a:schemeClr>
                </a:solidFill>
              </a:rPr>
              <a:t>trolley. The city was able to reduce cleaning costs by $250,000 per month, while improving service</a:t>
            </a:r>
          </a:p>
          <a:p>
            <a:r>
              <a:rPr lang="en-CA" sz="1200" dirty="0">
                <a:solidFill>
                  <a:schemeClr val="bg2">
                    <a:lumMod val="10000"/>
                  </a:schemeClr>
                </a:solidFill>
              </a:rPr>
              <a:t>reliability and operational efficiency.</a:t>
            </a:r>
          </a:p>
          <a:p>
            <a:r>
              <a:rPr lang="en-US" sz="1200" b="1" dirty="0">
                <a:solidFill>
                  <a:schemeClr val="bg2">
                    <a:lumMod val="10000"/>
                  </a:schemeClr>
                </a:solidFill>
              </a:rPr>
              <a:t>• City of Newport in Wales, UK: </a:t>
            </a:r>
            <a:r>
              <a:rPr lang="en-US" sz="1200" dirty="0">
                <a:solidFill>
                  <a:schemeClr val="bg2">
                    <a:lumMod val="10000"/>
                  </a:schemeClr>
                </a:solidFill>
              </a:rPr>
              <a:t>Newport deployed smart city IoT solutions to improve air quality, flood control, and waste management in just a few months</a:t>
            </a:r>
            <a:endParaRPr lang="en-CA" sz="1000" dirty="0">
              <a:solidFill>
                <a:schemeClr val="bg2">
                  <a:lumMod val="10000"/>
                </a:schemeClr>
              </a:solidFill>
            </a:endParaRPr>
          </a:p>
        </p:txBody>
      </p:sp>
      <p:pic>
        <p:nvPicPr>
          <p:cNvPr id="16" name="Picture 15">
            <a:extLst>
              <a:ext uri="{FF2B5EF4-FFF2-40B4-BE49-F238E27FC236}">
                <a16:creationId xmlns:a16="http://schemas.microsoft.com/office/drawing/2014/main" id="{D95CFBD8-FC8C-4C1E-8BDC-FF1B32151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29" y="1956389"/>
            <a:ext cx="538195" cy="564237"/>
          </a:xfrm>
          <a:prstGeom prst="rect">
            <a:avLst/>
          </a:prstGeom>
        </p:spPr>
      </p:pic>
      <p:pic>
        <p:nvPicPr>
          <p:cNvPr id="17" name="Picture 16">
            <a:extLst>
              <a:ext uri="{FF2B5EF4-FFF2-40B4-BE49-F238E27FC236}">
                <a16:creationId xmlns:a16="http://schemas.microsoft.com/office/drawing/2014/main" id="{CB27792D-8F45-459D-9282-CE9796CA8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29" y="3357214"/>
            <a:ext cx="543639" cy="564958"/>
          </a:xfrm>
          <a:prstGeom prst="rect">
            <a:avLst/>
          </a:prstGeom>
        </p:spPr>
      </p:pic>
    </p:spTree>
    <p:extLst>
      <p:ext uri="{BB962C8B-B14F-4D97-AF65-F5344CB8AC3E}">
        <p14:creationId xmlns:p14="http://schemas.microsoft.com/office/powerpoint/2010/main" val="251810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024E6E-69C1-4D41-9B03-B250D678D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6" name="TextBox 5">
            <a:extLst>
              <a:ext uri="{FF2B5EF4-FFF2-40B4-BE49-F238E27FC236}">
                <a16:creationId xmlns:a16="http://schemas.microsoft.com/office/drawing/2014/main" id="{5A989511-B671-41F2-89BA-C389A131F2BD}"/>
              </a:ext>
            </a:extLst>
          </p:cNvPr>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7" name="Picture 6">
            <a:extLst>
              <a:ext uri="{FF2B5EF4-FFF2-40B4-BE49-F238E27FC236}">
                <a16:creationId xmlns:a16="http://schemas.microsoft.com/office/drawing/2014/main" id="{E33D7D1C-05ED-4BEE-AC75-AF895A3E3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pic>
        <p:nvPicPr>
          <p:cNvPr id="8" name="Picture 7">
            <a:extLst>
              <a:ext uri="{FF2B5EF4-FFF2-40B4-BE49-F238E27FC236}">
                <a16:creationId xmlns:a16="http://schemas.microsoft.com/office/drawing/2014/main" id="{64FBAA7D-24A9-4412-872C-8B61CAE50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9" name="TextBox 8">
            <a:extLst>
              <a:ext uri="{FF2B5EF4-FFF2-40B4-BE49-F238E27FC236}">
                <a16:creationId xmlns:a16="http://schemas.microsoft.com/office/drawing/2014/main" id="{F8A0D110-E7BD-4F88-90FB-88AE71A3E130}"/>
              </a:ext>
            </a:extLst>
          </p:cNvPr>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10" name="Picture 9">
            <a:extLst>
              <a:ext uri="{FF2B5EF4-FFF2-40B4-BE49-F238E27FC236}">
                <a16:creationId xmlns:a16="http://schemas.microsoft.com/office/drawing/2014/main" id="{C6A59C35-65F0-4A17-9497-43AF21692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11" name="TextBox 10">
            <a:extLst>
              <a:ext uri="{FF2B5EF4-FFF2-40B4-BE49-F238E27FC236}">
                <a16:creationId xmlns:a16="http://schemas.microsoft.com/office/drawing/2014/main" id="{56EEB635-6B0F-434F-871B-31034A117DC2}"/>
              </a:ext>
            </a:extLst>
          </p:cNvPr>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2" name="Picture 11">
            <a:extLst>
              <a:ext uri="{FF2B5EF4-FFF2-40B4-BE49-F238E27FC236}">
                <a16:creationId xmlns:a16="http://schemas.microsoft.com/office/drawing/2014/main" id="{242F1EA2-1A2F-4C6F-8799-4F3821C388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13" name="TextBox 12">
            <a:extLst>
              <a:ext uri="{FF2B5EF4-FFF2-40B4-BE49-F238E27FC236}">
                <a16:creationId xmlns:a16="http://schemas.microsoft.com/office/drawing/2014/main" id="{26E1C2B6-ECF2-4126-B9AB-B0FB4C5E509E}"/>
              </a:ext>
            </a:extLst>
          </p:cNvPr>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a:extLst>
              <a:ext uri="{FF2B5EF4-FFF2-40B4-BE49-F238E27FC236}">
                <a16:creationId xmlns:a16="http://schemas.microsoft.com/office/drawing/2014/main" id="{76470C61-8F3D-4DC1-A1FB-B8A4685197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15" name="TextBox 14">
            <a:extLst>
              <a:ext uri="{FF2B5EF4-FFF2-40B4-BE49-F238E27FC236}">
                <a16:creationId xmlns:a16="http://schemas.microsoft.com/office/drawing/2014/main" id="{80CA561D-3C78-400E-8765-494AF5E3ED24}"/>
              </a:ext>
            </a:extLst>
          </p:cNvPr>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6" name="Picture 15">
            <a:extLst>
              <a:ext uri="{FF2B5EF4-FFF2-40B4-BE49-F238E27FC236}">
                <a16:creationId xmlns:a16="http://schemas.microsoft.com/office/drawing/2014/main" id="{B7B3B11C-9390-4943-9545-785E49363B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7" name="TextBox 16">
            <a:extLst>
              <a:ext uri="{FF2B5EF4-FFF2-40B4-BE49-F238E27FC236}">
                <a16:creationId xmlns:a16="http://schemas.microsoft.com/office/drawing/2014/main" id="{B758ADAC-9FD3-4472-BA61-90261409C57C}"/>
              </a:ext>
            </a:extLst>
          </p:cNvPr>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18" name="Picture 17">
            <a:extLst>
              <a:ext uri="{FF2B5EF4-FFF2-40B4-BE49-F238E27FC236}">
                <a16:creationId xmlns:a16="http://schemas.microsoft.com/office/drawing/2014/main" id="{CE0381C1-565C-49AB-8D77-F61990418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19" name="TextBox 18">
            <a:extLst>
              <a:ext uri="{FF2B5EF4-FFF2-40B4-BE49-F238E27FC236}">
                <a16:creationId xmlns:a16="http://schemas.microsoft.com/office/drawing/2014/main" id="{723561CA-2550-471C-9B41-93B513F7618E}"/>
              </a:ext>
            </a:extLst>
          </p:cNvPr>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0" name="Picture 19">
            <a:extLst>
              <a:ext uri="{FF2B5EF4-FFF2-40B4-BE49-F238E27FC236}">
                <a16:creationId xmlns:a16="http://schemas.microsoft.com/office/drawing/2014/main" id="{FBAD3F1E-E4D5-4714-97DA-18134AD221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pic>
        <p:nvPicPr>
          <p:cNvPr id="21" name="Picture 20">
            <a:extLst>
              <a:ext uri="{FF2B5EF4-FFF2-40B4-BE49-F238E27FC236}">
                <a16:creationId xmlns:a16="http://schemas.microsoft.com/office/drawing/2014/main" id="{819943A0-605F-4F9B-A149-774002B1347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22" name="TextBox 21">
            <a:extLst>
              <a:ext uri="{FF2B5EF4-FFF2-40B4-BE49-F238E27FC236}">
                <a16:creationId xmlns:a16="http://schemas.microsoft.com/office/drawing/2014/main" id="{0E394402-D5CB-408B-8AAE-52C07BC05D7C}"/>
              </a:ext>
            </a:extLst>
          </p:cNvPr>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23" name="Picture 22">
            <a:extLst>
              <a:ext uri="{FF2B5EF4-FFF2-40B4-BE49-F238E27FC236}">
                <a16:creationId xmlns:a16="http://schemas.microsoft.com/office/drawing/2014/main" id="{F49BACB2-3B4E-41D7-BD19-C22450D92D7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24" name="TextBox 23">
            <a:extLst>
              <a:ext uri="{FF2B5EF4-FFF2-40B4-BE49-F238E27FC236}">
                <a16:creationId xmlns:a16="http://schemas.microsoft.com/office/drawing/2014/main" id="{BD219396-0EA5-4B31-8A87-964DDA08093C}"/>
              </a:ext>
            </a:extLst>
          </p:cNvPr>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25" name="Picture 24">
            <a:extLst>
              <a:ext uri="{FF2B5EF4-FFF2-40B4-BE49-F238E27FC236}">
                <a16:creationId xmlns:a16="http://schemas.microsoft.com/office/drawing/2014/main" id="{7A08C2A8-0384-410D-AE71-1D9312C2AE1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26" name="TextBox 25">
            <a:extLst>
              <a:ext uri="{FF2B5EF4-FFF2-40B4-BE49-F238E27FC236}">
                <a16:creationId xmlns:a16="http://schemas.microsoft.com/office/drawing/2014/main" id="{4D42EAC7-DC43-44DD-80BF-D72057B5C80F}"/>
              </a:ext>
            </a:extLst>
          </p:cNvPr>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27" name="Picture 26">
            <a:extLst>
              <a:ext uri="{FF2B5EF4-FFF2-40B4-BE49-F238E27FC236}">
                <a16:creationId xmlns:a16="http://schemas.microsoft.com/office/drawing/2014/main" id="{7701DE02-08FC-463D-AB13-99AB3ED7147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28" name="TextBox 27">
            <a:extLst>
              <a:ext uri="{FF2B5EF4-FFF2-40B4-BE49-F238E27FC236}">
                <a16:creationId xmlns:a16="http://schemas.microsoft.com/office/drawing/2014/main" id="{0AA4F1E9-C4D8-4F33-ABBD-AB274E928020}"/>
              </a:ext>
            </a:extLst>
          </p:cNvPr>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9" name="Picture 28">
            <a:extLst>
              <a:ext uri="{FF2B5EF4-FFF2-40B4-BE49-F238E27FC236}">
                <a16:creationId xmlns:a16="http://schemas.microsoft.com/office/drawing/2014/main" id="{84243FE6-853E-4B08-AE8D-1A2AB72AB1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30" name="TextBox 29">
            <a:extLst>
              <a:ext uri="{FF2B5EF4-FFF2-40B4-BE49-F238E27FC236}">
                <a16:creationId xmlns:a16="http://schemas.microsoft.com/office/drawing/2014/main" id="{11EE9934-EA1D-4D92-819A-FDEBE789EA54}"/>
              </a:ext>
            </a:extLst>
          </p:cNvPr>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31" name="Picture 30">
            <a:extLst>
              <a:ext uri="{FF2B5EF4-FFF2-40B4-BE49-F238E27FC236}">
                <a16:creationId xmlns:a16="http://schemas.microsoft.com/office/drawing/2014/main" id="{31C3B13D-A4E8-47D9-9900-43B9F225042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32" name="TextBox 31">
            <a:extLst>
              <a:ext uri="{FF2B5EF4-FFF2-40B4-BE49-F238E27FC236}">
                <a16:creationId xmlns:a16="http://schemas.microsoft.com/office/drawing/2014/main" id="{B1DD08CB-A6AC-441F-B3E8-9F517A191242}"/>
              </a:ext>
            </a:extLst>
          </p:cNvPr>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33" name="Picture 32">
            <a:extLst>
              <a:ext uri="{FF2B5EF4-FFF2-40B4-BE49-F238E27FC236}">
                <a16:creationId xmlns:a16="http://schemas.microsoft.com/office/drawing/2014/main" id="{B5E36F17-0171-476A-84AE-C97DF4117E3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34" name="TextBox 33">
            <a:extLst>
              <a:ext uri="{FF2B5EF4-FFF2-40B4-BE49-F238E27FC236}">
                <a16:creationId xmlns:a16="http://schemas.microsoft.com/office/drawing/2014/main" id="{CF3A81AC-BCE1-4E3C-A332-BD0C4137E5D9}"/>
              </a:ext>
            </a:extLst>
          </p:cNvPr>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35" name="Picture 34">
            <a:extLst>
              <a:ext uri="{FF2B5EF4-FFF2-40B4-BE49-F238E27FC236}">
                <a16:creationId xmlns:a16="http://schemas.microsoft.com/office/drawing/2014/main" id="{C38AAD6C-5BED-41FF-ACBC-03A0AA81418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36" name="TextBox 35">
            <a:extLst>
              <a:ext uri="{FF2B5EF4-FFF2-40B4-BE49-F238E27FC236}">
                <a16:creationId xmlns:a16="http://schemas.microsoft.com/office/drawing/2014/main" id="{4874442F-7EF4-4A0E-87C6-A28DB79CE3E7}"/>
              </a:ext>
            </a:extLst>
          </p:cNvPr>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37" name="Picture 36">
            <a:extLst>
              <a:ext uri="{FF2B5EF4-FFF2-40B4-BE49-F238E27FC236}">
                <a16:creationId xmlns:a16="http://schemas.microsoft.com/office/drawing/2014/main" id="{33A7B6C5-B8EC-464B-BD66-B2956582713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38" name="Straight Connector 37">
            <a:extLst>
              <a:ext uri="{FF2B5EF4-FFF2-40B4-BE49-F238E27FC236}">
                <a16:creationId xmlns:a16="http://schemas.microsoft.com/office/drawing/2014/main" id="{9E7F4E30-2C0E-43CF-85E5-A72DBFDECD2D}"/>
              </a:ext>
            </a:extLst>
          </p:cNvPr>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D3F93A61-DBB8-452F-8224-6BBA56E7A10B}"/>
              </a:ext>
            </a:extLst>
          </p:cNvPr>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0" name="Title 2">
            <a:extLst>
              <a:ext uri="{FF2B5EF4-FFF2-40B4-BE49-F238E27FC236}">
                <a16:creationId xmlns:a16="http://schemas.microsoft.com/office/drawing/2014/main" id="{FBF83483-2F1B-48FF-BE2B-B285A9532DDF}"/>
              </a:ext>
            </a:extLst>
          </p:cNvPr>
          <p:cNvSpPr>
            <a:spLocks noGrp="1"/>
          </p:cNvSpPr>
          <p:nvPr>
            <p:ph type="title"/>
          </p:nvPr>
        </p:nvSpPr>
        <p:spPr>
          <a:xfrm>
            <a:off x="336789" y="114936"/>
            <a:ext cx="8205304" cy="545192"/>
          </a:xfrm>
        </p:spPr>
        <p:txBody>
          <a:bodyPr/>
          <a:lstStyle/>
          <a:p>
            <a:r>
              <a:rPr lang="en-US" sz="2800" u="sng" dirty="0">
                <a:solidFill>
                  <a:schemeClr val="bg2">
                    <a:lumMod val="10000"/>
                  </a:schemeClr>
                </a:solidFill>
              </a:rPr>
              <a:t>AWS Cloud (IoT) &amp; Successful Aids</a:t>
            </a:r>
          </a:p>
        </p:txBody>
      </p:sp>
      <p:pic>
        <p:nvPicPr>
          <p:cNvPr id="41" name="Picture 40">
            <a:extLst>
              <a:ext uri="{FF2B5EF4-FFF2-40B4-BE49-F238E27FC236}">
                <a16:creationId xmlns:a16="http://schemas.microsoft.com/office/drawing/2014/main" id="{C2CE4A32-2937-48E8-A9B4-0CABE3FD7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42" name="TextBox 41">
            <a:extLst>
              <a:ext uri="{FF2B5EF4-FFF2-40B4-BE49-F238E27FC236}">
                <a16:creationId xmlns:a16="http://schemas.microsoft.com/office/drawing/2014/main" id="{5D47B9C6-656D-40C4-B932-BFD933370AD4}"/>
              </a:ext>
            </a:extLst>
          </p:cNvPr>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43" name="Picture 42">
            <a:extLst>
              <a:ext uri="{FF2B5EF4-FFF2-40B4-BE49-F238E27FC236}">
                <a16:creationId xmlns:a16="http://schemas.microsoft.com/office/drawing/2014/main" id="{2F5DC6E6-B61C-4461-A513-D1BF9DCFD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44" name="TextBox 43">
            <a:extLst>
              <a:ext uri="{FF2B5EF4-FFF2-40B4-BE49-F238E27FC236}">
                <a16:creationId xmlns:a16="http://schemas.microsoft.com/office/drawing/2014/main" id="{9E276654-0B9F-44BF-9F06-D9B7727E1EC2}"/>
              </a:ext>
            </a:extLst>
          </p:cNvPr>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5" name="Picture 44">
            <a:extLst>
              <a:ext uri="{FF2B5EF4-FFF2-40B4-BE49-F238E27FC236}">
                <a16:creationId xmlns:a16="http://schemas.microsoft.com/office/drawing/2014/main" id="{6B8C46B2-FA56-4BF7-A729-438308FF1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46" name="TextBox 45">
            <a:extLst>
              <a:ext uri="{FF2B5EF4-FFF2-40B4-BE49-F238E27FC236}">
                <a16:creationId xmlns:a16="http://schemas.microsoft.com/office/drawing/2014/main" id="{BA27B360-374F-4325-A208-0DAC8A2341DF}"/>
              </a:ext>
            </a:extLst>
          </p:cNvPr>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47" name="Picture 46">
            <a:extLst>
              <a:ext uri="{FF2B5EF4-FFF2-40B4-BE49-F238E27FC236}">
                <a16:creationId xmlns:a16="http://schemas.microsoft.com/office/drawing/2014/main" id="{A1889BAA-3DDC-4163-A446-FF994A0FCB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48" name="TextBox 47">
            <a:extLst>
              <a:ext uri="{FF2B5EF4-FFF2-40B4-BE49-F238E27FC236}">
                <a16:creationId xmlns:a16="http://schemas.microsoft.com/office/drawing/2014/main" id="{B5C9BA14-F784-41A5-A311-62237A593CA9}"/>
              </a:ext>
            </a:extLst>
          </p:cNvPr>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49" name="Picture 48">
            <a:extLst>
              <a:ext uri="{FF2B5EF4-FFF2-40B4-BE49-F238E27FC236}">
                <a16:creationId xmlns:a16="http://schemas.microsoft.com/office/drawing/2014/main" id="{7B8895D9-209A-4C0C-A27A-886BD44F90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0" name="TextBox 49">
            <a:extLst>
              <a:ext uri="{FF2B5EF4-FFF2-40B4-BE49-F238E27FC236}">
                <a16:creationId xmlns:a16="http://schemas.microsoft.com/office/drawing/2014/main" id="{AE96D2D3-6462-434D-A9D9-0020033B0485}"/>
              </a:ext>
            </a:extLst>
          </p:cNvPr>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51" name="Picture 50">
            <a:extLst>
              <a:ext uri="{FF2B5EF4-FFF2-40B4-BE49-F238E27FC236}">
                <a16:creationId xmlns:a16="http://schemas.microsoft.com/office/drawing/2014/main" id="{8BBBD20B-462F-4A1E-8529-7A73796A8A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52" name="TextBox 51">
            <a:extLst>
              <a:ext uri="{FF2B5EF4-FFF2-40B4-BE49-F238E27FC236}">
                <a16:creationId xmlns:a16="http://schemas.microsoft.com/office/drawing/2014/main" id="{B8AEC1CA-D12C-467A-9CA5-2BE9A7712C3C}"/>
              </a:ext>
            </a:extLst>
          </p:cNvPr>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53" name="Picture 52">
            <a:extLst>
              <a:ext uri="{FF2B5EF4-FFF2-40B4-BE49-F238E27FC236}">
                <a16:creationId xmlns:a16="http://schemas.microsoft.com/office/drawing/2014/main" id="{24E9A1CA-5064-4F6C-975D-8FAFFDA22D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54" name="TextBox 53">
            <a:extLst>
              <a:ext uri="{FF2B5EF4-FFF2-40B4-BE49-F238E27FC236}">
                <a16:creationId xmlns:a16="http://schemas.microsoft.com/office/drawing/2014/main" id="{A681DFD9-6291-4F81-95C4-C3CE526EC0FE}"/>
              </a:ext>
            </a:extLst>
          </p:cNvPr>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55" name="Picture 54">
            <a:extLst>
              <a:ext uri="{FF2B5EF4-FFF2-40B4-BE49-F238E27FC236}">
                <a16:creationId xmlns:a16="http://schemas.microsoft.com/office/drawing/2014/main" id="{20E33A3C-28D1-4A82-9543-27429FEFD6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56" name="TextBox 55">
            <a:extLst>
              <a:ext uri="{FF2B5EF4-FFF2-40B4-BE49-F238E27FC236}">
                <a16:creationId xmlns:a16="http://schemas.microsoft.com/office/drawing/2014/main" id="{6DFDC64A-D508-48B9-B604-5D8628D994C9}"/>
              </a:ext>
            </a:extLst>
          </p:cNvPr>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57" name="Picture 56">
            <a:extLst>
              <a:ext uri="{FF2B5EF4-FFF2-40B4-BE49-F238E27FC236}">
                <a16:creationId xmlns:a16="http://schemas.microsoft.com/office/drawing/2014/main" id="{66DA01AE-3B8D-4C7C-A9B1-B9B19253FD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58" name="TextBox 57">
            <a:extLst>
              <a:ext uri="{FF2B5EF4-FFF2-40B4-BE49-F238E27FC236}">
                <a16:creationId xmlns:a16="http://schemas.microsoft.com/office/drawing/2014/main" id="{D3D5AE17-D3BD-4BD8-9A14-75276355EB4A}"/>
              </a:ext>
            </a:extLst>
          </p:cNvPr>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59" name="Picture 58">
            <a:extLst>
              <a:ext uri="{FF2B5EF4-FFF2-40B4-BE49-F238E27FC236}">
                <a16:creationId xmlns:a16="http://schemas.microsoft.com/office/drawing/2014/main" id="{4F4EB09A-313E-4A6C-8F1D-AADAD4C242E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60" name="TextBox 59">
            <a:extLst>
              <a:ext uri="{FF2B5EF4-FFF2-40B4-BE49-F238E27FC236}">
                <a16:creationId xmlns:a16="http://schemas.microsoft.com/office/drawing/2014/main" id="{4B36A89D-5508-49B2-9C1A-92A6C8DAA703}"/>
              </a:ext>
            </a:extLst>
          </p:cNvPr>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61" name="Picture 60">
            <a:extLst>
              <a:ext uri="{FF2B5EF4-FFF2-40B4-BE49-F238E27FC236}">
                <a16:creationId xmlns:a16="http://schemas.microsoft.com/office/drawing/2014/main" id="{89FA9BAB-5480-45D0-99DA-355F6F1AF8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62" name="TextBox 61">
            <a:extLst>
              <a:ext uri="{FF2B5EF4-FFF2-40B4-BE49-F238E27FC236}">
                <a16:creationId xmlns:a16="http://schemas.microsoft.com/office/drawing/2014/main" id="{BF9048EC-7C1F-4796-8B9D-CABB43825399}"/>
              </a:ext>
            </a:extLst>
          </p:cNvPr>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63" name="Picture 62">
            <a:extLst>
              <a:ext uri="{FF2B5EF4-FFF2-40B4-BE49-F238E27FC236}">
                <a16:creationId xmlns:a16="http://schemas.microsoft.com/office/drawing/2014/main" id="{C7A8969C-7F34-433F-812C-6567EE1E903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64" name="TextBox 63">
            <a:extLst>
              <a:ext uri="{FF2B5EF4-FFF2-40B4-BE49-F238E27FC236}">
                <a16:creationId xmlns:a16="http://schemas.microsoft.com/office/drawing/2014/main" id="{DC8782FD-62CB-4B9F-B9DC-FB25BFC2AF9B}"/>
              </a:ext>
            </a:extLst>
          </p:cNvPr>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65" name="Picture 64">
            <a:extLst>
              <a:ext uri="{FF2B5EF4-FFF2-40B4-BE49-F238E27FC236}">
                <a16:creationId xmlns:a16="http://schemas.microsoft.com/office/drawing/2014/main" id="{94B00A5C-649C-4041-AF42-CD88B74B56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66" name="TextBox 65">
            <a:extLst>
              <a:ext uri="{FF2B5EF4-FFF2-40B4-BE49-F238E27FC236}">
                <a16:creationId xmlns:a16="http://schemas.microsoft.com/office/drawing/2014/main" id="{D6BDFB1A-FF13-4514-B07D-9F87329EAA11}"/>
              </a:ext>
            </a:extLst>
          </p:cNvPr>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67" name="Picture 66">
            <a:extLst>
              <a:ext uri="{FF2B5EF4-FFF2-40B4-BE49-F238E27FC236}">
                <a16:creationId xmlns:a16="http://schemas.microsoft.com/office/drawing/2014/main" id="{BB50414B-6C94-4236-83D8-EB179B45933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68" name="TextBox 67">
            <a:extLst>
              <a:ext uri="{FF2B5EF4-FFF2-40B4-BE49-F238E27FC236}">
                <a16:creationId xmlns:a16="http://schemas.microsoft.com/office/drawing/2014/main" id="{0F0AF6CC-28F0-4F37-8B7D-E824ED0057E6}"/>
              </a:ext>
            </a:extLst>
          </p:cNvPr>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69" name="Picture 68">
            <a:extLst>
              <a:ext uri="{FF2B5EF4-FFF2-40B4-BE49-F238E27FC236}">
                <a16:creationId xmlns:a16="http://schemas.microsoft.com/office/drawing/2014/main" id="{CC6069C9-B8E4-4BDC-8FE3-D1857DED679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70" name="TextBox 69">
            <a:extLst>
              <a:ext uri="{FF2B5EF4-FFF2-40B4-BE49-F238E27FC236}">
                <a16:creationId xmlns:a16="http://schemas.microsoft.com/office/drawing/2014/main" id="{F4089B95-8C13-477B-A29B-4F0568868ED3}"/>
              </a:ext>
            </a:extLst>
          </p:cNvPr>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71" name="Picture 70">
            <a:extLst>
              <a:ext uri="{FF2B5EF4-FFF2-40B4-BE49-F238E27FC236}">
                <a16:creationId xmlns:a16="http://schemas.microsoft.com/office/drawing/2014/main" id="{B0FD83EF-DCA4-467E-8D68-F25E9D53EE2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72" name="TextBox 71">
            <a:extLst>
              <a:ext uri="{FF2B5EF4-FFF2-40B4-BE49-F238E27FC236}">
                <a16:creationId xmlns:a16="http://schemas.microsoft.com/office/drawing/2014/main" id="{794E3379-1CB6-4CF7-A833-D556D897991D}"/>
              </a:ext>
            </a:extLst>
          </p:cNvPr>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73" name="Picture 72">
            <a:extLst>
              <a:ext uri="{FF2B5EF4-FFF2-40B4-BE49-F238E27FC236}">
                <a16:creationId xmlns:a16="http://schemas.microsoft.com/office/drawing/2014/main" id="{91DCC6A7-5CE4-45A3-90A2-7F7F82165F1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74" name="TextBox 73">
            <a:extLst>
              <a:ext uri="{FF2B5EF4-FFF2-40B4-BE49-F238E27FC236}">
                <a16:creationId xmlns:a16="http://schemas.microsoft.com/office/drawing/2014/main" id="{B4238E04-DCC6-4CAD-AA94-E897642CADB7}"/>
              </a:ext>
            </a:extLst>
          </p:cNvPr>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75" name="Picture 74">
            <a:extLst>
              <a:ext uri="{FF2B5EF4-FFF2-40B4-BE49-F238E27FC236}">
                <a16:creationId xmlns:a16="http://schemas.microsoft.com/office/drawing/2014/main" id="{A874A94A-8C10-4334-BC46-5A08AE08981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76" name="Straight Connector 75">
            <a:extLst>
              <a:ext uri="{FF2B5EF4-FFF2-40B4-BE49-F238E27FC236}">
                <a16:creationId xmlns:a16="http://schemas.microsoft.com/office/drawing/2014/main" id="{55A7CA1E-DE9C-4E60-8785-FA37880DA5AC}"/>
              </a:ext>
            </a:extLst>
          </p:cNvPr>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9608CE60-38C8-4B0E-914D-271EC1724335}"/>
              </a:ext>
            </a:extLst>
          </p:cNvPr>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79" name="TextBox 78">
            <a:extLst>
              <a:ext uri="{FF2B5EF4-FFF2-40B4-BE49-F238E27FC236}">
                <a16:creationId xmlns:a16="http://schemas.microsoft.com/office/drawing/2014/main" id="{43A3532F-9CA8-41FC-A483-66D0E4AD4D59}"/>
              </a:ext>
            </a:extLst>
          </p:cNvPr>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80" name="TextBox 79">
            <a:extLst>
              <a:ext uri="{FF2B5EF4-FFF2-40B4-BE49-F238E27FC236}">
                <a16:creationId xmlns:a16="http://schemas.microsoft.com/office/drawing/2014/main" id="{FF04C1AB-9E3C-42D2-BB69-B70F03AC7C3D}"/>
              </a:ext>
            </a:extLst>
          </p:cNvPr>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81" name="Picture 80">
            <a:extLst>
              <a:ext uri="{FF2B5EF4-FFF2-40B4-BE49-F238E27FC236}">
                <a16:creationId xmlns:a16="http://schemas.microsoft.com/office/drawing/2014/main" id="{7C9C3A25-B299-4F91-827C-94B8A36ABE6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82" name="TextBox 81">
            <a:extLst>
              <a:ext uri="{FF2B5EF4-FFF2-40B4-BE49-F238E27FC236}">
                <a16:creationId xmlns:a16="http://schemas.microsoft.com/office/drawing/2014/main" id="{EEEFCBC8-1569-40F6-BB63-501595BB2E7C}"/>
              </a:ext>
            </a:extLst>
          </p:cNvPr>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3" name="TextBox 82">
            <a:extLst>
              <a:ext uri="{FF2B5EF4-FFF2-40B4-BE49-F238E27FC236}">
                <a16:creationId xmlns:a16="http://schemas.microsoft.com/office/drawing/2014/main" id="{C27F5D11-0511-40DF-AEB0-E66D59ED718B}"/>
              </a:ext>
            </a:extLst>
          </p:cNvPr>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4" name="TextBox 83">
            <a:extLst>
              <a:ext uri="{FF2B5EF4-FFF2-40B4-BE49-F238E27FC236}">
                <a16:creationId xmlns:a16="http://schemas.microsoft.com/office/drawing/2014/main" id="{0F00D1AB-7E09-4E20-886D-8343B7932BC0}"/>
              </a:ext>
            </a:extLst>
          </p:cNvPr>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5" name="TextBox 84">
            <a:extLst>
              <a:ext uri="{FF2B5EF4-FFF2-40B4-BE49-F238E27FC236}">
                <a16:creationId xmlns:a16="http://schemas.microsoft.com/office/drawing/2014/main" id="{ED16D2F4-7F07-42EB-858E-1CD7D72E2912}"/>
              </a:ext>
            </a:extLst>
          </p:cNvPr>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a:extLst>
              <a:ext uri="{FF2B5EF4-FFF2-40B4-BE49-F238E27FC236}">
                <a16:creationId xmlns:a16="http://schemas.microsoft.com/office/drawing/2014/main" id="{A4A33F87-BF1F-4657-B03E-90282C9C53D9}"/>
              </a:ext>
            </a:extLst>
          </p:cNvPr>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7" name="Picture 86">
            <a:extLst>
              <a:ext uri="{FF2B5EF4-FFF2-40B4-BE49-F238E27FC236}">
                <a16:creationId xmlns:a16="http://schemas.microsoft.com/office/drawing/2014/main" id="{5ADD6EC0-E582-4839-A9F8-CD44C0BC7F9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8" name="Picture 87">
            <a:extLst>
              <a:ext uri="{FF2B5EF4-FFF2-40B4-BE49-F238E27FC236}">
                <a16:creationId xmlns:a16="http://schemas.microsoft.com/office/drawing/2014/main" id="{4D62856D-AD3A-4587-B9B5-DDB0F0DEF02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89" name="Picture 88">
            <a:extLst>
              <a:ext uri="{FF2B5EF4-FFF2-40B4-BE49-F238E27FC236}">
                <a16:creationId xmlns:a16="http://schemas.microsoft.com/office/drawing/2014/main" id="{455B595E-50C3-402D-BE58-4FD1568459E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0" name="Picture 89">
            <a:extLst>
              <a:ext uri="{FF2B5EF4-FFF2-40B4-BE49-F238E27FC236}">
                <a16:creationId xmlns:a16="http://schemas.microsoft.com/office/drawing/2014/main" id="{1925096D-8840-4699-8FCF-E293AD32E693}"/>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1" name="Picture 90">
            <a:extLst>
              <a:ext uri="{FF2B5EF4-FFF2-40B4-BE49-F238E27FC236}">
                <a16:creationId xmlns:a16="http://schemas.microsoft.com/office/drawing/2014/main" id="{940A1A83-BAD4-4881-A325-1C71FE50010C}"/>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2" name="Picture 91">
            <a:extLst>
              <a:ext uri="{FF2B5EF4-FFF2-40B4-BE49-F238E27FC236}">
                <a16:creationId xmlns:a16="http://schemas.microsoft.com/office/drawing/2014/main" id="{458788D5-24C8-4F9F-A6FE-79204783F38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cxnSp>
        <p:nvCxnSpPr>
          <p:cNvPr id="93" name="Straight Connector 92">
            <a:extLst>
              <a:ext uri="{FF2B5EF4-FFF2-40B4-BE49-F238E27FC236}">
                <a16:creationId xmlns:a16="http://schemas.microsoft.com/office/drawing/2014/main" id="{B7CDF1A3-9855-47F9-B09D-DB8352F0D55D}"/>
              </a:ext>
            </a:extLst>
          </p:cNvPr>
          <p:cNvCxnSpPr>
            <a:cxnSpLocks/>
          </p:cNvCxnSpPr>
          <p:nvPr/>
        </p:nvCxnSpPr>
        <p:spPr>
          <a:xfrm>
            <a:off x="236539" y="3870521"/>
            <a:ext cx="88696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65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179" y="1"/>
            <a:ext cx="7932913" cy="2005292"/>
          </a:xfrm>
        </p:spPr>
        <p:txBody>
          <a:bodyPr/>
          <a:lstStyle/>
          <a:p>
            <a:br>
              <a:rPr lang="en-US" sz="1800" dirty="0">
                <a:solidFill>
                  <a:schemeClr val="bg2">
                    <a:lumMod val="10000"/>
                  </a:schemeClr>
                </a:solidFill>
              </a:rPr>
            </a:br>
            <a:r>
              <a:rPr lang="en-US" sz="1800" dirty="0">
                <a:solidFill>
                  <a:schemeClr val="bg2">
                    <a:lumMod val="10000"/>
                  </a:schemeClr>
                </a:solidFill>
              </a:rPr>
              <a:t>    </a:t>
            </a:r>
            <a:r>
              <a:rPr lang="en-US" sz="1800" u="sng" dirty="0">
                <a:solidFill>
                  <a:schemeClr val="bg2">
                    <a:lumMod val="10000"/>
                  </a:schemeClr>
                </a:solidFill>
              </a:rPr>
              <a:t>WHAT IS THE MAIN CHALLENGE OF SECURITY DIFFICULTIES?</a:t>
            </a:r>
            <a:br>
              <a:rPr lang="en-CA" sz="1200" b="0" dirty="0">
                <a:solidFill>
                  <a:schemeClr val="bg2">
                    <a:lumMod val="10000"/>
                  </a:schemeClr>
                </a:solidFill>
              </a:rPr>
            </a:br>
            <a:br>
              <a:rPr lang="en-CA" sz="1200" b="0" dirty="0">
                <a:solidFill>
                  <a:schemeClr val="bg2">
                    <a:lumMod val="10000"/>
                  </a:schemeClr>
                </a:solidFill>
              </a:rPr>
            </a:br>
            <a:r>
              <a:rPr lang="en-US" sz="1400" b="0" dirty="0">
                <a:solidFill>
                  <a:schemeClr val="bg2">
                    <a:lumMod val="10000"/>
                  </a:schemeClr>
                </a:solidFill>
              </a:rPr>
              <a:t>Ensuring IoT devices is required, not only to manage data integrity but to also protect against attacks that can influence the reliability of devices. As devices can send large amounts of sensitive data through the Internet and end-users are empowered to quickly verify a device, the security of “things” must penetrate every layer of the solution. </a:t>
            </a:r>
            <a:br>
              <a:rPr lang="en-US" sz="1200" b="0" dirty="0">
                <a:solidFill>
                  <a:schemeClr val="bg2">
                    <a:lumMod val="10000"/>
                  </a:schemeClr>
                </a:solidFill>
              </a:rPr>
            </a:br>
            <a:br>
              <a:rPr lang="en-CA" sz="1200" b="0" dirty="0">
                <a:solidFill>
                  <a:schemeClr val="bg2">
                    <a:lumMod val="10000"/>
                  </a:schemeClr>
                </a:solidFill>
              </a:rPr>
            </a:br>
            <a:endParaRPr lang="en-US" sz="800" dirty="0">
              <a:solidFill>
                <a:schemeClr val="bg2">
                  <a:lumMod val="10000"/>
                </a:schemeClr>
              </a:solidFill>
            </a:endParaRPr>
          </a:p>
        </p:txBody>
      </p:sp>
      <p:sp>
        <p:nvSpPr>
          <p:cNvPr id="11" name="Title 2">
            <a:extLst>
              <a:ext uri="{FF2B5EF4-FFF2-40B4-BE49-F238E27FC236}">
                <a16:creationId xmlns:a16="http://schemas.microsoft.com/office/drawing/2014/main" id="{566C3C26-B65B-4892-96E1-3713AC391655}"/>
              </a:ext>
            </a:extLst>
          </p:cNvPr>
          <p:cNvSpPr txBox="1">
            <a:spLocks/>
          </p:cNvSpPr>
          <p:nvPr/>
        </p:nvSpPr>
        <p:spPr>
          <a:xfrm>
            <a:off x="676633" y="1885721"/>
            <a:ext cx="8545546" cy="3023273"/>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r>
              <a:rPr lang="en-US" sz="1800" u="sng" dirty="0">
                <a:solidFill>
                  <a:schemeClr val="bg2">
                    <a:lumMod val="10000"/>
                  </a:schemeClr>
                </a:solidFill>
              </a:rPr>
              <a:t>AWS IOT SERVICES AND SECURITY CAPABILITIES?</a:t>
            </a:r>
          </a:p>
          <a:p>
            <a:endParaRPr lang="en-US" sz="1800" dirty="0">
              <a:solidFill>
                <a:schemeClr val="bg2">
                  <a:lumMod val="10000"/>
                </a:schemeClr>
              </a:solidFill>
            </a:endParaRPr>
          </a:p>
          <a:p>
            <a:r>
              <a:rPr lang="en-US" sz="1400" b="0" dirty="0">
                <a:solidFill>
                  <a:schemeClr val="bg2">
                    <a:lumMod val="10000"/>
                  </a:schemeClr>
                </a:solidFill>
              </a:rPr>
              <a:t>• AWS IoT presents broad and deep functionality. AWS IoT combines with artificial intelligence (AI) services so customers can make devices smarter — even outdoors Internet connectivity.</a:t>
            </a:r>
          </a:p>
          <a:p>
            <a:r>
              <a:rPr lang="en-US" sz="1400" b="0" dirty="0">
                <a:solidFill>
                  <a:schemeClr val="bg2">
                    <a:lumMod val="10000"/>
                  </a:schemeClr>
                </a:solidFill>
              </a:rPr>
              <a:t>• AWS offers a suite of IoT assistance to help customers secure their devices, connectivity, and data. These services empower customers to leverage end-to-end security from device security to data in transit and at rest. They additionally provide security features that enable the application and execution of security procedures required to meet their protection watermark. </a:t>
            </a:r>
          </a:p>
          <a:p>
            <a:endParaRPr lang="en-US" sz="1400" b="0" dirty="0">
              <a:solidFill>
                <a:schemeClr val="bg2">
                  <a:lumMod val="10000"/>
                </a:schemeClr>
              </a:solidFill>
            </a:endParaRPr>
          </a:p>
          <a:p>
            <a:r>
              <a:rPr lang="en-US" sz="1800" u="sng" dirty="0">
                <a:solidFill>
                  <a:schemeClr val="bg2">
                    <a:lumMod val="10000"/>
                  </a:schemeClr>
                </a:solidFill>
              </a:rPr>
              <a:t>AWS PROVIDES:</a:t>
            </a:r>
            <a:r>
              <a:rPr lang="en-US" sz="1800" dirty="0">
                <a:solidFill>
                  <a:schemeClr val="bg2">
                    <a:lumMod val="10000"/>
                  </a:schemeClr>
                </a:solidFill>
              </a:rPr>
              <a:t> </a:t>
            </a:r>
            <a:r>
              <a:rPr lang="en-US" sz="1400" b="0" dirty="0">
                <a:solidFill>
                  <a:schemeClr val="bg2">
                    <a:lumMod val="10000"/>
                  </a:schemeClr>
                </a:solidFill>
              </a:rPr>
              <a:t>Security | Resource Management | Integration | Centralized management of unique identities | Data processing using complex algorithms | Reliable and standardized communication between various devices.</a:t>
            </a:r>
          </a:p>
          <a:p>
            <a:endParaRPr lang="en-US" sz="1400" b="0" dirty="0">
              <a:solidFill>
                <a:schemeClr val="bg2">
                  <a:lumMod val="10000"/>
                </a:schemeClr>
              </a:solidFill>
            </a:endParaRPr>
          </a:p>
          <a:p>
            <a:r>
              <a:rPr lang="en-US" sz="1800" dirty="0">
                <a:solidFill>
                  <a:schemeClr val="bg2">
                    <a:lumMod val="10000"/>
                  </a:schemeClr>
                </a:solidFill>
              </a:rPr>
              <a:t> </a:t>
            </a:r>
            <a:endParaRPr lang="en-US" sz="1200" dirty="0">
              <a:solidFill>
                <a:schemeClr val="bg2">
                  <a:lumMod val="10000"/>
                </a:schemeClr>
              </a:solidFill>
            </a:endParaRPr>
          </a:p>
        </p:txBody>
      </p:sp>
      <p:pic>
        <p:nvPicPr>
          <p:cNvPr id="13" name="Picture 12">
            <a:extLst>
              <a:ext uri="{FF2B5EF4-FFF2-40B4-BE49-F238E27FC236}">
                <a16:creationId xmlns:a16="http://schemas.microsoft.com/office/drawing/2014/main" id="{3522D626-F107-459F-AA30-3959661A5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27" y="1889981"/>
            <a:ext cx="536134" cy="496713"/>
          </a:xfrm>
          <a:prstGeom prst="rect">
            <a:avLst/>
          </a:prstGeom>
        </p:spPr>
      </p:pic>
      <p:pic>
        <p:nvPicPr>
          <p:cNvPr id="14" name="Picture 13">
            <a:extLst>
              <a:ext uri="{FF2B5EF4-FFF2-40B4-BE49-F238E27FC236}">
                <a16:creationId xmlns:a16="http://schemas.microsoft.com/office/drawing/2014/main" id="{702BDC8D-15FA-41B0-89E0-EC1569BF2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56" y="226389"/>
            <a:ext cx="589477" cy="598275"/>
          </a:xfrm>
          <a:prstGeom prst="rect">
            <a:avLst/>
          </a:prstGeom>
        </p:spPr>
      </p:pic>
      <p:pic>
        <p:nvPicPr>
          <p:cNvPr id="16" name="Picture 15">
            <a:extLst>
              <a:ext uri="{FF2B5EF4-FFF2-40B4-BE49-F238E27FC236}">
                <a16:creationId xmlns:a16="http://schemas.microsoft.com/office/drawing/2014/main" id="{C50B689F-BDCF-4398-98EF-36542BE42D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06654"/>
            <a:ext cx="731520" cy="731520"/>
          </a:xfrm>
          <a:prstGeom prst="rect">
            <a:avLst/>
          </a:prstGeom>
        </p:spPr>
      </p:pic>
    </p:spTree>
    <p:extLst>
      <p:ext uri="{BB962C8B-B14F-4D97-AF65-F5344CB8AC3E}">
        <p14:creationId xmlns:p14="http://schemas.microsoft.com/office/powerpoint/2010/main" val="12152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341114-6755-45CE-A6DE-9F5ED67AF8EA}"/>
              </a:ext>
            </a:extLst>
          </p:cNvPr>
          <p:cNvSpPr>
            <a:spLocks noGrp="1"/>
          </p:cNvSpPr>
          <p:nvPr>
            <p:ph type="title"/>
          </p:nvPr>
        </p:nvSpPr>
        <p:spPr>
          <a:xfrm>
            <a:off x="336789" y="114936"/>
            <a:ext cx="8205304" cy="693138"/>
          </a:xfrm>
        </p:spPr>
        <p:txBody>
          <a:bodyPr/>
          <a:lstStyle/>
          <a:p>
            <a:r>
              <a:rPr lang="en-CA" sz="2000" u="sng" dirty="0">
                <a:solidFill>
                  <a:schemeClr val="bg2">
                    <a:lumMod val="10000"/>
                  </a:schemeClr>
                </a:solidFill>
              </a:rPr>
              <a:t>VARIETY OF VERSIONS TO SOLVE PROBLEMS WITH 5 WAYS </a:t>
            </a:r>
          </a:p>
        </p:txBody>
      </p:sp>
      <p:sp>
        <p:nvSpPr>
          <p:cNvPr id="4" name="Text Placeholder 3">
            <a:extLst>
              <a:ext uri="{FF2B5EF4-FFF2-40B4-BE49-F238E27FC236}">
                <a16:creationId xmlns:a16="http://schemas.microsoft.com/office/drawing/2014/main" id="{1000BBB7-23DE-4AD9-B7E8-A2E67B706F85}"/>
              </a:ext>
            </a:extLst>
          </p:cNvPr>
          <p:cNvSpPr>
            <a:spLocks noGrp="1"/>
          </p:cNvSpPr>
          <p:nvPr>
            <p:ph type="body" sz="half" idx="2"/>
          </p:nvPr>
        </p:nvSpPr>
        <p:spPr>
          <a:xfrm>
            <a:off x="337741" y="914401"/>
            <a:ext cx="1958891" cy="3987208"/>
          </a:xfrm>
        </p:spPr>
        <p:txBody>
          <a:bodyPr/>
          <a:lstStyle/>
          <a:p>
            <a:pPr algn="l"/>
            <a:r>
              <a:rPr lang="en-CA" b="1" dirty="0">
                <a:solidFill>
                  <a:schemeClr val="bg2">
                    <a:lumMod val="10000"/>
                  </a:schemeClr>
                </a:solidFill>
              </a:rPr>
              <a:t>1. Amazon FreeRTOS – Device Software</a:t>
            </a:r>
          </a:p>
          <a:p>
            <a:pPr algn="l"/>
            <a:r>
              <a:rPr lang="en-US" dirty="0">
                <a:solidFill>
                  <a:schemeClr val="bg2">
                    <a:lumMod val="10000"/>
                  </a:schemeClr>
                </a:solidFill>
              </a:rPr>
              <a:t>It</a:t>
            </a:r>
            <a:r>
              <a:rPr lang="en-US" b="1" dirty="0">
                <a:solidFill>
                  <a:schemeClr val="bg2">
                    <a:lumMod val="10000"/>
                  </a:schemeClr>
                </a:solidFill>
              </a:rPr>
              <a:t> </a:t>
            </a:r>
            <a:r>
              <a:rPr lang="en-US" dirty="0">
                <a:solidFill>
                  <a:schemeClr val="bg2">
                    <a:lumMod val="10000"/>
                  </a:schemeClr>
                </a:solidFill>
              </a:rPr>
              <a:t>is an OS for microcontrollers that addresses small, low power edge devices easy to program, extend, safe, connect, and control. </a:t>
            </a:r>
          </a:p>
          <a:p>
            <a:endParaRPr lang="en-US" dirty="0">
              <a:solidFill>
                <a:schemeClr val="bg2">
                  <a:lumMod val="10000"/>
                </a:schemeClr>
              </a:solidFill>
            </a:endParaRPr>
          </a:p>
          <a:p>
            <a:endParaRPr lang="en-CA" dirty="0">
              <a:solidFill>
                <a:schemeClr val="bg2">
                  <a:lumMod val="10000"/>
                </a:schemeClr>
              </a:solidFill>
            </a:endParaRPr>
          </a:p>
          <a:p>
            <a:pPr algn="l"/>
            <a:r>
              <a:rPr lang="en-CA" b="1" dirty="0">
                <a:solidFill>
                  <a:schemeClr val="bg2">
                    <a:lumMod val="10000"/>
                  </a:schemeClr>
                </a:solidFill>
              </a:rPr>
              <a:t> </a:t>
            </a:r>
            <a:endParaRPr lang="en-CA" dirty="0">
              <a:solidFill>
                <a:schemeClr val="bg2">
                  <a:lumMod val="10000"/>
                </a:schemeClr>
              </a:solidFill>
            </a:endParaRPr>
          </a:p>
        </p:txBody>
      </p:sp>
      <p:sp>
        <p:nvSpPr>
          <p:cNvPr id="5" name="Text Placeholder 4">
            <a:extLst>
              <a:ext uri="{FF2B5EF4-FFF2-40B4-BE49-F238E27FC236}">
                <a16:creationId xmlns:a16="http://schemas.microsoft.com/office/drawing/2014/main" id="{205D8106-0BBA-46D3-AEA9-2E6AC64528E7}"/>
              </a:ext>
            </a:extLst>
          </p:cNvPr>
          <p:cNvSpPr>
            <a:spLocks noGrp="1"/>
          </p:cNvSpPr>
          <p:nvPr>
            <p:ph type="body" sz="half" idx="11"/>
          </p:nvPr>
        </p:nvSpPr>
        <p:spPr>
          <a:xfrm>
            <a:off x="2296632" y="914401"/>
            <a:ext cx="2337953" cy="3987208"/>
          </a:xfrm>
        </p:spPr>
        <p:txBody>
          <a:bodyPr/>
          <a:lstStyle/>
          <a:p>
            <a:pPr algn="l"/>
            <a:r>
              <a:rPr lang="en-US" b="1" dirty="0">
                <a:solidFill>
                  <a:schemeClr val="bg2">
                    <a:lumMod val="10000"/>
                  </a:schemeClr>
                </a:solidFill>
              </a:rPr>
              <a:t>2. AWS IoT Greengrass –Computing Software </a:t>
            </a:r>
          </a:p>
          <a:p>
            <a:pPr algn="l"/>
            <a:endParaRPr lang="en-US" b="1" dirty="0">
              <a:solidFill>
                <a:schemeClr val="bg2">
                  <a:lumMod val="10000"/>
                </a:schemeClr>
              </a:solidFill>
            </a:endParaRPr>
          </a:p>
          <a:p>
            <a:pPr algn="l"/>
            <a:r>
              <a:rPr lang="en-US" dirty="0">
                <a:solidFill>
                  <a:schemeClr val="bg2">
                    <a:lumMod val="10000"/>
                  </a:schemeClr>
                </a:solidFill>
              </a:rPr>
              <a:t>Greengrass</a:t>
            </a:r>
            <a:r>
              <a:rPr lang="en-US" b="1" dirty="0">
                <a:solidFill>
                  <a:schemeClr val="bg2">
                    <a:lumMod val="10000"/>
                  </a:schemeClr>
                </a:solidFill>
              </a:rPr>
              <a:t> </a:t>
            </a:r>
            <a:r>
              <a:rPr lang="en-US" dirty="0">
                <a:solidFill>
                  <a:schemeClr val="bg2">
                    <a:lumMod val="10000"/>
                  </a:schemeClr>
                </a:solidFill>
              </a:rPr>
              <a:t>is software that lets customer run local estimates, caching, and sync inference abilities on related things together. </a:t>
            </a:r>
          </a:p>
          <a:p>
            <a:endParaRPr lang="en-CA" dirty="0">
              <a:solidFill>
                <a:schemeClr val="bg2">
                  <a:lumMod val="10000"/>
                </a:schemeClr>
              </a:solidFill>
            </a:endParaRPr>
          </a:p>
          <a:p>
            <a:pPr algn="l"/>
            <a:endParaRPr lang="en-CA" dirty="0">
              <a:solidFill>
                <a:schemeClr val="bg2">
                  <a:lumMod val="10000"/>
                </a:schemeClr>
              </a:solidFill>
            </a:endParaRPr>
          </a:p>
        </p:txBody>
      </p:sp>
      <p:sp>
        <p:nvSpPr>
          <p:cNvPr id="6" name="Text Placeholder 5">
            <a:extLst>
              <a:ext uri="{FF2B5EF4-FFF2-40B4-BE49-F238E27FC236}">
                <a16:creationId xmlns:a16="http://schemas.microsoft.com/office/drawing/2014/main" id="{843C0437-17FA-4875-ABBB-127C6361E3D5}"/>
              </a:ext>
            </a:extLst>
          </p:cNvPr>
          <p:cNvSpPr>
            <a:spLocks noGrp="1"/>
          </p:cNvSpPr>
          <p:nvPr>
            <p:ph type="body" sz="half" idx="13"/>
          </p:nvPr>
        </p:nvSpPr>
        <p:spPr>
          <a:xfrm>
            <a:off x="4572000" y="914401"/>
            <a:ext cx="2094613" cy="2699712"/>
          </a:xfrm>
        </p:spPr>
        <p:txBody>
          <a:bodyPr/>
          <a:lstStyle/>
          <a:p>
            <a:pPr algn="l"/>
            <a:r>
              <a:rPr lang="en-US" b="1" dirty="0">
                <a:solidFill>
                  <a:schemeClr val="bg2">
                    <a:lumMod val="10000"/>
                  </a:schemeClr>
                </a:solidFill>
              </a:rPr>
              <a:t>3. AWS IoT Core – Cloud-Based IoT Gateway </a:t>
            </a:r>
            <a:endParaRPr lang="en-CA" dirty="0">
              <a:solidFill>
                <a:schemeClr val="bg2">
                  <a:lumMod val="10000"/>
                </a:schemeClr>
              </a:solidFill>
            </a:endParaRPr>
          </a:p>
          <a:p>
            <a:pPr algn="l"/>
            <a:r>
              <a:rPr lang="en-US" dirty="0">
                <a:solidFill>
                  <a:schemeClr val="bg2">
                    <a:lumMod val="10000"/>
                  </a:schemeClr>
                </a:solidFill>
              </a:rPr>
              <a:t>AWS IoT Core implements secure learning and data processing across different kinds of connected devices and IoT applications. </a:t>
            </a:r>
          </a:p>
          <a:p>
            <a:pPr algn="l"/>
            <a:endParaRPr lang="en-CA" dirty="0">
              <a:solidFill>
                <a:schemeClr val="bg2">
                  <a:lumMod val="10000"/>
                </a:schemeClr>
              </a:solidFill>
            </a:endParaRPr>
          </a:p>
        </p:txBody>
      </p:sp>
      <p:sp>
        <p:nvSpPr>
          <p:cNvPr id="7" name="Text Placeholder 6">
            <a:extLst>
              <a:ext uri="{FF2B5EF4-FFF2-40B4-BE49-F238E27FC236}">
                <a16:creationId xmlns:a16="http://schemas.microsoft.com/office/drawing/2014/main" id="{B7CFB013-CFAF-46C5-B464-CC86DA9A004B}"/>
              </a:ext>
            </a:extLst>
          </p:cNvPr>
          <p:cNvSpPr>
            <a:spLocks noGrp="1"/>
          </p:cNvSpPr>
          <p:nvPr>
            <p:ph type="body" sz="half" idx="15"/>
          </p:nvPr>
        </p:nvSpPr>
        <p:spPr>
          <a:xfrm>
            <a:off x="6556804" y="914401"/>
            <a:ext cx="2587196" cy="3785190"/>
          </a:xfrm>
        </p:spPr>
        <p:txBody>
          <a:bodyPr/>
          <a:lstStyle/>
          <a:p>
            <a:pPr algn="l"/>
            <a:r>
              <a:rPr lang="en-US" b="1" dirty="0">
                <a:solidFill>
                  <a:schemeClr val="bg2">
                    <a:lumMod val="10000"/>
                  </a:schemeClr>
                </a:solidFill>
              </a:rPr>
              <a:t>4. AWS IoT Device Management – Cloud-Based IoT Device Security Service</a:t>
            </a:r>
          </a:p>
          <a:p>
            <a:pPr algn="l"/>
            <a:r>
              <a:rPr lang="en-US" dirty="0">
                <a:solidFill>
                  <a:schemeClr val="bg2">
                    <a:lumMod val="10000"/>
                  </a:schemeClr>
                </a:solidFill>
              </a:rPr>
              <a:t>IoT Device Management is a cloud-based device control service that makes it easy to securely onboard, and remotely control IoT devices at the range. </a:t>
            </a:r>
          </a:p>
          <a:p>
            <a:endParaRPr lang="en-CA" dirty="0">
              <a:solidFill>
                <a:schemeClr val="bg2">
                  <a:lumMod val="10000"/>
                </a:schemeClr>
              </a:solidFill>
            </a:endParaRPr>
          </a:p>
          <a:p>
            <a:pPr algn="l"/>
            <a:r>
              <a:rPr lang="en-US" b="1" dirty="0">
                <a:solidFill>
                  <a:schemeClr val="bg2">
                    <a:lumMod val="10000"/>
                  </a:schemeClr>
                </a:solidFill>
              </a:rPr>
              <a:t> </a:t>
            </a:r>
            <a:endParaRPr lang="en-CA" dirty="0">
              <a:solidFill>
                <a:schemeClr val="bg2">
                  <a:lumMod val="10000"/>
                </a:schemeClr>
              </a:solidFill>
            </a:endParaRPr>
          </a:p>
        </p:txBody>
      </p:sp>
      <p:sp>
        <p:nvSpPr>
          <p:cNvPr id="13" name="Rectangle 12">
            <a:extLst>
              <a:ext uri="{FF2B5EF4-FFF2-40B4-BE49-F238E27FC236}">
                <a16:creationId xmlns:a16="http://schemas.microsoft.com/office/drawing/2014/main" id="{CB6E2041-FB40-4579-86BA-3E76D278F66B}"/>
              </a:ext>
            </a:extLst>
          </p:cNvPr>
          <p:cNvSpPr/>
          <p:nvPr/>
        </p:nvSpPr>
        <p:spPr>
          <a:xfrm>
            <a:off x="2134792" y="3614113"/>
            <a:ext cx="4957124" cy="1446550"/>
          </a:xfrm>
          <a:prstGeom prst="rect">
            <a:avLst/>
          </a:prstGeom>
        </p:spPr>
        <p:txBody>
          <a:bodyPr wrap="square">
            <a:spAutoFit/>
          </a:bodyPr>
          <a:lstStyle/>
          <a:p>
            <a:r>
              <a:rPr lang="en-US" sz="1400" b="1" dirty="0">
                <a:solidFill>
                  <a:schemeClr val="bg2">
                    <a:lumMod val="10000"/>
                  </a:schemeClr>
                </a:solidFill>
                <a:latin typeface="Arial" panose="020B0604020202020204" pitchFamily="34" charset="0"/>
                <a:cs typeface="Arial" panose="020B0604020202020204" pitchFamily="34" charset="0"/>
              </a:rPr>
              <a:t>5. AWS IoT Device Defender –Security Service </a:t>
            </a:r>
          </a:p>
          <a:p>
            <a:r>
              <a:rPr lang="en-US" sz="1400" dirty="0">
                <a:solidFill>
                  <a:schemeClr val="bg2">
                    <a:lumMod val="10000"/>
                  </a:schemeClr>
                </a:solidFill>
                <a:latin typeface="Arial" panose="020B0604020202020204" pitchFamily="34" charset="0"/>
                <a:cs typeface="Arial" panose="020B0604020202020204" pitchFamily="34" charset="0"/>
              </a:rPr>
              <a:t>Device Defender is an IoT security service that continuously track and audits customers' IoT systems to guarantee that they do not deviate from security best practices. </a:t>
            </a:r>
          </a:p>
          <a:p>
            <a:endParaRPr lang="en-CA" dirty="0">
              <a:solidFill>
                <a:schemeClr val="bg2">
                  <a:lumMod val="10000"/>
                </a:schemeClr>
              </a:solidFill>
              <a:latin typeface="Arial" panose="020B0604020202020204" pitchFamily="34" charset="0"/>
              <a:cs typeface="Arial" panose="020B0604020202020204" pitchFamily="34" charset="0"/>
            </a:endParaRPr>
          </a:p>
          <a:p>
            <a:endParaRPr lang="en-CA" sz="1400"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99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bg2">
                    <a:lumMod val="10000"/>
                  </a:schemeClr>
                </a:solidFill>
              </a:rPr>
              <a:t>OPEN PROBLEMS/ LIMITATIONS</a:t>
            </a:r>
          </a:p>
        </p:txBody>
      </p:sp>
      <p:sp>
        <p:nvSpPr>
          <p:cNvPr id="3" name="Content Placeholder 2">
            <a:extLst>
              <a:ext uri="{FF2B5EF4-FFF2-40B4-BE49-F238E27FC236}">
                <a16:creationId xmlns:a16="http://schemas.microsoft.com/office/drawing/2014/main" id="{32466EDD-8BA4-478D-BE99-9CA3812E3CCF}"/>
              </a:ext>
            </a:extLst>
          </p:cNvPr>
          <p:cNvSpPr>
            <a:spLocks noGrp="1"/>
          </p:cNvSpPr>
          <p:nvPr>
            <p:ph sz="half" idx="1"/>
          </p:nvPr>
        </p:nvSpPr>
        <p:spPr>
          <a:xfrm>
            <a:off x="337518" y="927118"/>
            <a:ext cx="2442633" cy="4101446"/>
          </a:xfrm>
        </p:spPr>
        <p:txBody>
          <a:bodyPr>
            <a:normAutofit/>
          </a:bodyPr>
          <a:lstStyle/>
          <a:p>
            <a:pPr marL="457200" indent="-457200">
              <a:buAutoNum type="arabicPeriod"/>
            </a:pPr>
            <a:r>
              <a:rPr lang="en-US" b="1" dirty="0">
                <a:solidFill>
                  <a:schemeClr val="bg2">
                    <a:lumMod val="10000"/>
                  </a:schemeClr>
                </a:solidFill>
              </a:rPr>
              <a:t>Billing Can be Confusing</a:t>
            </a:r>
          </a:p>
          <a:p>
            <a:endParaRPr lang="en-US" b="1" dirty="0">
              <a:solidFill>
                <a:schemeClr val="bg2">
                  <a:lumMod val="10000"/>
                </a:schemeClr>
              </a:solidFill>
            </a:endParaRPr>
          </a:p>
          <a:p>
            <a:r>
              <a:rPr lang="en-US" sz="1200" dirty="0">
                <a:solidFill>
                  <a:schemeClr val="bg2">
                    <a:lumMod val="10000"/>
                  </a:schemeClr>
                </a:solidFill>
              </a:rPr>
              <a:t>It has a major flaw in its billing -it can be quite complicated. For the small non-techy business owner, this can be confusing</a:t>
            </a:r>
          </a:p>
          <a:p>
            <a:endParaRPr lang="en-US" sz="1800" dirty="0">
              <a:solidFill>
                <a:schemeClr val="bg2">
                  <a:lumMod val="10000"/>
                </a:schemeClr>
              </a:solidFill>
            </a:endParaRPr>
          </a:p>
          <a:p>
            <a:r>
              <a:rPr lang="en-US" sz="1200" dirty="0">
                <a:solidFill>
                  <a:schemeClr val="bg2">
                    <a:lumMod val="10000"/>
                  </a:schemeClr>
                </a:solidFill>
              </a:rPr>
              <a:t>Which is why it might be better to work with a reseller. They’ll still give you the same services, only this time, you’ll be able to understand the invoice or billing.</a:t>
            </a:r>
          </a:p>
          <a:p>
            <a:r>
              <a:rPr lang="en-US" sz="1200" dirty="0">
                <a:solidFill>
                  <a:schemeClr val="bg2">
                    <a:lumMod val="10000"/>
                  </a:schemeClr>
                </a:solidFill>
              </a:rPr>
              <a:t>If you don’t mind that though, it shouldn’t be a problem. The one thing you ought to know though is Amazon is as transparent as they come. </a:t>
            </a:r>
          </a:p>
          <a:p>
            <a:endParaRPr lang="en-CA" sz="1800" dirty="0">
              <a:solidFill>
                <a:schemeClr val="bg2">
                  <a:lumMod val="10000"/>
                </a:schemeClr>
              </a:solidFill>
            </a:endParaRPr>
          </a:p>
        </p:txBody>
      </p:sp>
      <p:sp>
        <p:nvSpPr>
          <p:cNvPr id="4" name="Content Placeholder 3">
            <a:extLst>
              <a:ext uri="{FF2B5EF4-FFF2-40B4-BE49-F238E27FC236}">
                <a16:creationId xmlns:a16="http://schemas.microsoft.com/office/drawing/2014/main" id="{C27EC9B5-D2F4-4083-AB11-278E561BFFFA}"/>
              </a:ext>
            </a:extLst>
          </p:cNvPr>
          <p:cNvSpPr>
            <a:spLocks noGrp="1"/>
          </p:cNvSpPr>
          <p:nvPr>
            <p:ph sz="half" idx="10"/>
          </p:nvPr>
        </p:nvSpPr>
        <p:spPr>
          <a:xfrm>
            <a:off x="3231001" y="927118"/>
            <a:ext cx="2442633" cy="4101446"/>
          </a:xfrm>
        </p:spPr>
        <p:txBody>
          <a:bodyPr>
            <a:normAutofit/>
          </a:bodyPr>
          <a:lstStyle/>
          <a:p>
            <a:r>
              <a:rPr lang="en-CA" b="1" dirty="0">
                <a:solidFill>
                  <a:schemeClr val="bg2">
                    <a:lumMod val="10000"/>
                  </a:schemeClr>
                </a:solidFill>
              </a:rPr>
              <a:t>2. Cloud Limit</a:t>
            </a:r>
          </a:p>
          <a:p>
            <a:r>
              <a:rPr lang="en-CA" b="1" dirty="0">
                <a:solidFill>
                  <a:schemeClr val="bg2">
                    <a:lumMod val="10000"/>
                  </a:schemeClr>
                </a:solidFill>
              </a:rPr>
              <a:t>(EX. Amazon’s EC)</a:t>
            </a:r>
          </a:p>
          <a:p>
            <a:endParaRPr lang="en-CA" sz="1200" b="1" dirty="0">
              <a:solidFill>
                <a:schemeClr val="bg2">
                  <a:lumMod val="10000"/>
                </a:schemeClr>
              </a:solidFill>
            </a:endParaRPr>
          </a:p>
          <a:p>
            <a:r>
              <a:rPr lang="en-US" sz="1200" dirty="0">
                <a:solidFill>
                  <a:schemeClr val="bg2">
                    <a:lumMod val="10000"/>
                  </a:schemeClr>
                </a:solidFill>
              </a:rPr>
              <a:t>Its limiting of resources by region. So, where you’re located, or your region can determine just how many resources you’ll have access to.</a:t>
            </a:r>
          </a:p>
          <a:p>
            <a:endParaRPr lang="en-US" sz="1200" dirty="0">
              <a:solidFill>
                <a:schemeClr val="bg2">
                  <a:lumMod val="10000"/>
                </a:schemeClr>
              </a:solidFill>
            </a:endParaRPr>
          </a:p>
          <a:p>
            <a:r>
              <a:rPr lang="en-US" sz="1200" dirty="0">
                <a:solidFill>
                  <a:schemeClr val="bg2">
                    <a:lumMod val="10000"/>
                  </a:schemeClr>
                </a:solidFill>
              </a:rPr>
              <a:t>Also, as a new user, AWS prevents you from using too much resource and spending a lot of money. This is a protective measure designed to prevent people with malicious intent from using its resources to launch hack attacks.</a:t>
            </a:r>
          </a:p>
        </p:txBody>
      </p:sp>
      <p:sp>
        <p:nvSpPr>
          <p:cNvPr id="5" name="Content Placeholder 4">
            <a:extLst>
              <a:ext uri="{FF2B5EF4-FFF2-40B4-BE49-F238E27FC236}">
                <a16:creationId xmlns:a16="http://schemas.microsoft.com/office/drawing/2014/main" id="{33620A6E-B70F-410C-8A42-1BFA329FE229}"/>
              </a:ext>
            </a:extLst>
          </p:cNvPr>
          <p:cNvSpPr>
            <a:spLocks noGrp="1"/>
          </p:cNvSpPr>
          <p:nvPr>
            <p:ph sz="half" idx="11"/>
          </p:nvPr>
        </p:nvSpPr>
        <p:spPr>
          <a:xfrm>
            <a:off x="6124485" y="927118"/>
            <a:ext cx="2774966" cy="3868166"/>
          </a:xfrm>
        </p:spPr>
        <p:txBody>
          <a:bodyPr>
            <a:normAutofit/>
          </a:bodyPr>
          <a:lstStyle/>
          <a:p>
            <a:r>
              <a:rPr lang="en-US" b="1" dirty="0">
                <a:solidFill>
                  <a:schemeClr val="bg2">
                    <a:lumMod val="10000"/>
                  </a:schemeClr>
                </a:solidFill>
              </a:rPr>
              <a:t>3. Common Cloud Computing Problems</a:t>
            </a:r>
          </a:p>
          <a:p>
            <a:endParaRPr lang="en-US" sz="1200" dirty="0">
              <a:solidFill>
                <a:schemeClr val="bg2">
                  <a:lumMod val="10000"/>
                </a:schemeClr>
              </a:solidFill>
            </a:endParaRPr>
          </a:p>
          <a:p>
            <a:r>
              <a:rPr lang="en-US" sz="1200" dirty="0">
                <a:solidFill>
                  <a:schemeClr val="bg2">
                    <a:lumMod val="10000"/>
                  </a:schemeClr>
                </a:solidFill>
              </a:rPr>
              <a:t>Some of the concerns that come with migrating to cloud computing include backup protection, risk of data leakage, privacy issues, security, downtime, and limited control.</a:t>
            </a:r>
          </a:p>
          <a:p>
            <a:endParaRPr lang="en-US" sz="1200" dirty="0">
              <a:solidFill>
                <a:schemeClr val="bg2">
                  <a:lumMod val="10000"/>
                </a:schemeClr>
              </a:solidFill>
            </a:endParaRPr>
          </a:p>
          <a:p>
            <a:r>
              <a:rPr lang="en-US" sz="1200" dirty="0">
                <a:solidFill>
                  <a:schemeClr val="bg2">
                    <a:lumMod val="10000"/>
                  </a:schemeClr>
                </a:solidFill>
              </a:rPr>
              <a:t>These problems are not just unique to AWS, they’re common among cloud computing companies generally.</a:t>
            </a:r>
          </a:p>
        </p:txBody>
      </p:sp>
      <p:pic>
        <p:nvPicPr>
          <p:cNvPr id="6" name="Picture 5">
            <a:extLst>
              <a:ext uri="{FF2B5EF4-FFF2-40B4-BE49-F238E27FC236}">
                <a16:creationId xmlns:a16="http://schemas.microsoft.com/office/drawing/2014/main" id="{B5D30AE0-C882-47DB-AE98-68012133B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89" y="1375853"/>
            <a:ext cx="464670" cy="544439"/>
          </a:xfrm>
          <a:prstGeom prst="rect">
            <a:avLst/>
          </a:prstGeom>
        </p:spPr>
      </p:pic>
      <p:pic>
        <p:nvPicPr>
          <p:cNvPr id="7" name="Picture 6">
            <a:extLst>
              <a:ext uri="{FF2B5EF4-FFF2-40B4-BE49-F238E27FC236}">
                <a16:creationId xmlns:a16="http://schemas.microsoft.com/office/drawing/2014/main" id="{3E857EC1-DFA9-49CB-B548-78C06BB27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331" y="1375853"/>
            <a:ext cx="464670" cy="623067"/>
          </a:xfrm>
          <a:prstGeom prst="rect">
            <a:avLst/>
          </a:prstGeom>
        </p:spPr>
      </p:pic>
      <p:pic>
        <p:nvPicPr>
          <p:cNvPr id="8" name="Picture 7">
            <a:extLst>
              <a:ext uri="{FF2B5EF4-FFF2-40B4-BE49-F238E27FC236}">
                <a16:creationId xmlns:a16="http://schemas.microsoft.com/office/drawing/2014/main" id="{132A2952-08D6-4239-9B02-F844AC932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9814" y="1375853"/>
            <a:ext cx="577826" cy="544439"/>
          </a:xfrm>
          <a:prstGeom prst="rect">
            <a:avLst/>
          </a:prstGeom>
        </p:spPr>
      </p:pic>
    </p:spTree>
    <p:extLst>
      <p:ext uri="{BB962C8B-B14F-4D97-AF65-F5344CB8AC3E}">
        <p14:creationId xmlns:p14="http://schemas.microsoft.com/office/powerpoint/2010/main" val="50115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00400" y="1969202"/>
            <a:ext cx="4968394" cy="930105"/>
          </a:xfrm>
        </p:spPr>
        <p:txBody>
          <a:bodyPr/>
          <a:lstStyle/>
          <a:p>
            <a:r>
              <a:rPr lang="en-US" dirty="0">
                <a:solidFill>
                  <a:schemeClr val="bg2">
                    <a:lumMod val="10000"/>
                  </a:schemeClr>
                </a:solidFill>
              </a:rPr>
              <a:t>THANK YOU.</a:t>
            </a:r>
          </a:p>
        </p:txBody>
      </p:sp>
      <p:pic>
        <p:nvPicPr>
          <p:cNvPr id="5" name="Picture 4">
            <a:extLst>
              <a:ext uri="{FF2B5EF4-FFF2-40B4-BE49-F238E27FC236}">
                <a16:creationId xmlns:a16="http://schemas.microsoft.com/office/drawing/2014/main" id="{BF4821B6-4E6A-4954-8219-102F834FA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133" y="2068494"/>
            <a:ext cx="635267" cy="731519"/>
          </a:xfrm>
          <a:prstGeom prst="rect">
            <a:avLst/>
          </a:prstGeom>
        </p:spPr>
      </p:pic>
    </p:spTree>
    <p:extLst>
      <p:ext uri="{BB962C8B-B14F-4D97-AF65-F5344CB8AC3E}">
        <p14:creationId xmlns:p14="http://schemas.microsoft.com/office/powerpoint/2010/main" val="3054858145"/>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164</TotalTime>
  <Words>1280</Words>
  <Application>Microsoft Office PowerPoint</Application>
  <PresentationFormat>On-screen Show (16:9)</PresentationFormat>
  <Paragraphs>183</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Lucida Console</vt:lpstr>
      <vt:lpstr>Times New Roman</vt:lpstr>
      <vt:lpstr>DeckTemplate-AWS</vt:lpstr>
      <vt:lpstr>The Emergence of Internet of Things(IoT): Connecting Anything, Anywhere  </vt:lpstr>
      <vt:lpstr>Main 3 Questions : </vt:lpstr>
      <vt:lpstr>MAIN RESEARCH PROBLEMS OF IOT</vt:lpstr>
      <vt:lpstr>WHY THIS TOPIC IS IMPORTANT?</vt:lpstr>
      <vt:lpstr>AWS Cloud (IoT) &amp; Successful Aids</vt:lpstr>
      <vt:lpstr>     WHAT IS THE MAIN CHALLENGE OF SECURITY DIFFICULTIES?  Ensuring IoT devices is required, not only to manage data integrity but to also protect against attacks that can influence the reliability of devices. As devices can send large amounts of sensitive data through the Internet and end-users are empowered to quickly verify a device, the security of “things” must penetrate every layer of the solution.   </vt:lpstr>
      <vt:lpstr>VARIETY OF VERSIONS TO SOLVE PROBLEMS WITH 5 WAYS </vt:lpstr>
      <vt:lpstr>OPEN PROBLEMS/ 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Emergence of Internet of Things(IoT): Connecting Anything, Anywhere  </dc:title>
  <dc:creator>jimita patel</dc:creator>
  <cp:lastModifiedBy>jimita patel</cp:lastModifiedBy>
  <cp:revision>19</cp:revision>
  <dcterms:created xsi:type="dcterms:W3CDTF">2020-12-14T07:03:44Z</dcterms:created>
  <dcterms:modified xsi:type="dcterms:W3CDTF">2020-12-14T09:47:55Z</dcterms:modified>
</cp:coreProperties>
</file>