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68" r:id="rId4"/>
    <p:sldId id="273" r:id="rId5"/>
    <p:sldId id="274" r:id="rId6"/>
    <p:sldId id="275" r:id="rId7"/>
    <p:sldId id="267" r:id="rId8"/>
    <p:sldId id="27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dM5Htbv2ZNoXoTKBHVyktw4jP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A59C7D-BC2E-4414-8EDF-7195E0272507}">
  <a:tblStyle styleId="{05A59C7D-BC2E-4414-8EDF-7195E0272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78090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2765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8807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5063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0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638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442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01785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063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19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9837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00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8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1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2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1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6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8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7988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589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500"/>
              <a:buFont typeface="Twentieth Century"/>
              <a:buNone/>
            </a:pPr>
            <a:r>
              <a:rPr lang="en-US" sz="2500"/>
              <a:t> </a:t>
            </a:r>
            <a:endParaRPr sz="2500"/>
          </a:p>
        </p:txBody>
      </p:sp>
      <p:sp>
        <p:nvSpPr>
          <p:cNvPr id="94" name="Google Shape;94;p1"/>
          <p:cNvSpPr txBox="1">
            <a:spLocks noGrp="1"/>
          </p:cNvSpPr>
          <p:nvPr>
            <p:ph idx="1"/>
          </p:nvPr>
        </p:nvSpPr>
        <p:spPr>
          <a:xfrm>
            <a:off x="1319568" y="1676263"/>
            <a:ext cx="9549688" cy="68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IN" sz="6600" b="1" dirty="0">
                <a:solidFill>
                  <a:srgbClr val="FFFF00"/>
                </a:solidFill>
                <a:latin typeface="Arial Black" panose="020B0A04020102020204" pitchFamily="34" charset="0"/>
                <a:cs typeface="Times New Roman" pitchFamily="18" charset="0"/>
              </a:rPr>
              <a:t>Linked list</a:t>
            </a:r>
            <a:endParaRPr sz="6600" b="1" dirty="0">
              <a:solidFill>
                <a:srgbClr val="FFFF00"/>
              </a:solidFill>
              <a:latin typeface="Arial Black" panose="020B0A04020102020204" pitchFamily="34" charset="0"/>
              <a:cs typeface="Times New Roman" pitchFamily="18" charset="0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None/>
            </a:pPr>
            <a:endParaRPr sz="6000" dirty="0">
              <a:latin typeface="Times New Roman" pitchFamily="18" charset="0"/>
              <a:cs typeface="Times New Roman" pitchFamily="18" charset="0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None/>
            </a:pPr>
            <a:endParaRPr sz="6000" b="1" dirty="0">
              <a:latin typeface="Times New Roman" pitchFamily="18" charset="0"/>
              <a:cs typeface="Times New Roman" pitchFamily="18" charset="0"/>
            </a:endParaRPr>
          </a:p>
          <a:p>
            <a:pPr marL="91440" lvl="0" indent="-1587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Char char=" "/>
            </a:pPr>
            <a:endParaRPr lang="en-US" sz="6000" dirty="0">
              <a:latin typeface="Times New Roman" pitchFamily="18" charset="0"/>
              <a:cs typeface="Times New Roman" pitchFamily="18" charset="0"/>
            </a:endParaRPr>
          </a:p>
          <a:p>
            <a:pPr marL="91440" lvl="0" indent="-1587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Char char=" "/>
            </a:pPr>
            <a:endParaRPr sz="6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54028" y="3181980"/>
            <a:ext cx="1863198" cy="57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840958-47D1-4F84-8433-0DF86ABAF9F1}"/>
              </a:ext>
            </a:extLst>
          </p:cNvPr>
          <p:cNvSpPr txBox="1"/>
          <p:nvPr/>
        </p:nvSpPr>
        <p:spPr>
          <a:xfrm>
            <a:off x="5141118" y="4572000"/>
            <a:ext cx="1906588" cy="2056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0" indent="-1587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Char char=" 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Submitted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 By: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marL="91440" lvl="0" indent="-1587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Char char=" 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Anshul </a:t>
            </a:r>
            <a:r>
              <a:rPr lang="en-US" sz="1800" b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verma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 </a:t>
            </a:r>
          </a:p>
          <a:p>
            <a:pPr marL="91440" indent="-158750">
              <a:lnSpc>
                <a:spcPct val="90000"/>
              </a:lnSpc>
              <a:spcBef>
                <a:spcPts val="1400"/>
              </a:spcBef>
              <a:buSzPts val="2500"/>
              <a:buFontTx/>
              <a:buChar char=" "/>
            </a:pP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B.tech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  (IT)</a:t>
            </a:r>
          </a:p>
          <a:p>
            <a:pPr marL="91440" indent="-158750">
              <a:lnSpc>
                <a:spcPct val="90000"/>
              </a:lnSpc>
              <a:spcBef>
                <a:spcPts val="1400"/>
              </a:spcBef>
              <a:buSzPts val="2500"/>
              <a:buFontTx/>
              <a:buChar char=" 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2021 Batch</a:t>
            </a:r>
          </a:p>
          <a:p>
            <a:pPr marL="91440" lvl="0" indent="-1587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Char char=" "/>
            </a:pP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909798-C56A-45CE-AEFB-72BE5F23E4CA}"/>
              </a:ext>
            </a:extLst>
          </p:cNvPr>
          <p:cNvSpPr/>
          <p:nvPr/>
        </p:nvSpPr>
        <p:spPr>
          <a:xfrm flipH="1" flipV="1">
            <a:off x="12725400" y="6912963"/>
            <a:ext cx="45719" cy="45719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title" idx="4294967295"/>
          </p:nvPr>
        </p:nvSpPr>
        <p:spPr>
          <a:xfrm>
            <a:off x="3505200" y="152400"/>
            <a:ext cx="4114800" cy="144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ts val="5000"/>
            </a:pP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  <a:cs typeface="Times New Roman" pitchFamily="18" charset="0"/>
              </a:rPr>
              <a:t> </a:t>
            </a:r>
            <a:r>
              <a:rPr lang="en-IN" b="0" i="0" dirty="0">
                <a:solidFill>
                  <a:srgbClr val="000000"/>
                </a:solidFill>
                <a:effectLst/>
                <a:latin typeface="Heebo" panose="020B0604020202020204" pitchFamily="2" charset="-79"/>
                <a:cs typeface="Heebo" panose="020B0604020202020204" pitchFamily="2" charset="-79"/>
              </a:rPr>
              <a:t>Linked List Representation</a:t>
            </a:r>
            <a:br>
              <a:rPr lang="en-IN" b="0" i="0" dirty="0">
                <a:solidFill>
                  <a:srgbClr val="000000"/>
                </a:solidFill>
                <a:effectLst/>
                <a:latin typeface="Heebo" panose="020B0604020202020204" pitchFamily="2" charset="-79"/>
                <a:cs typeface="Heebo" panose="020B0604020202020204" pitchFamily="2" charset="-79"/>
              </a:rPr>
            </a:br>
            <a:endParaRPr sz="36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  <a:cs typeface="Times New Roman" pitchFamily="18" charset="0"/>
            </a:endParaRPr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4294967295"/>
          </p:nvPr>
        </p:nvSpPr>
        <p:spPr>
          <a:xfrm>
            <a:off x="400120" y="1616434"/>
            <a:ext cx="11487079" cy="4098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buSzPts val="2500"/>
              <a:buNone/>
            </a:pPr>
            <a:r>
              <a:rPr lang="en-US" dirty="0"/>
              <a:t>      Linked lists are similar to arrays (linear data structure) in linked list elements are stored</a:t>
            </a:r>
          </a:p>
          <a:p>
            <a:pPr marL="0" lvl="0" indent="0" algn="just">
              <a:spcBef>
                <a:spcPts val="0"/>
              </a:spcBef>
              <a:buSzPts val="2500"/>
              <a:buNone/>
            </a:pPr>
            <a:r>
              <a:rPr lang="en-US" dirty="0"/>
              <a:t>      in non </a:t>
            </a:r>
            <a:r>
              <a:rPr lang="en-US" dirty="0" err="1"/>
              <a:t>contigous</a:t>
            </a:r>
            <a:r>
              <a:rPr lang="en-US" dirty="0"/>
              <a:t> memory location.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46FE3C9-7360-33DA-D9AD-C90CEED99D84}"/>
              </a:ext>
            </a:extLst>
          </p:cNvPr>
          <p:cNvSpPr/>
          <p:nvPr/>
        </p:nvSpPr>
        <p:spPr>
          <a:xfrm>
            <a:off x="533400" y="175260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1EEC1E-42C0-CFEF-9567-AA18836CB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62400"/>
            <a:ext cx="11329593" cy="11338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91DF63-5FD2-DBC4-C8DD-0F59B447A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26" y="3093730"/>
            <a:ext cx="1600176" cy="64007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1E0829-EBEF-1FA2-28A3-0B1B26B1C43F}"/>
              </a:ext>
            </a:extLst>
          </p:cNvPr>
          <p:cNvCxnSpPr>
            <a:cxnSpLocks/>
          </p:cNvCxnSpPr>
          <p:nvPr/>
        </p:nvCxnSpPr>
        <p:spPr>
          <a:xfrm>
            <a:off x="919614" y="3581400"/>
            <a:ext cx="299586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0998"/>
            <a:ext cx="10363200" cy="19812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  <a:cs typeface="Times New Roman" pitchFamily="18" charset="0"/>
              </a:rPr>
              <a:t>                    Types of Lists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310229" y="1603488"/>
            <a:ext cx="9774744" cy="326231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Depending on the way in which the links are used to maintain adjacency, several different types of linked lists are possible.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Linear singly-linked list (or simply linear list)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One we have discussed so far.</a:t>
            </a:r>
          </a:p>
          <a:p>
            <a:pPr marL="0" indent="0">
              <a:buNone/>
            </a:pPr>
            <a:endParaRPr lang="en-US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BEF0E20-E431-6840-F3F0-0D1C2FFB522B}"/>
              </a:ext>
            </a:extLst>
          </p:cNvPr>
          <p:cNvSpPr/>
          <p:nvPr/>
        </p:nvSpPr>
        <p:spPr>
          <a:xfrm>
            <a:off x="878428" y="1907317"/>
            <a:ext cx="431800" cy="169761"/>
          </a:xfrm>
          <a:prstGeom prst="rightArrow">
            <a:avLst>
              <a:gd name="adj1" fmla="val 50000"/>
              <a:gd name="adj2" fmla="val 574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759E7C4-736E-FFDD-684B-92C58BE03DFD}"/>
              </a:ext>
            </a:extLst>
          </p:cNvPr>
          <p:cNvSpPr/>
          <p:nvPr/>
        </p:nvSpPr>
        <p:spPr>
          <a:xfrm>
            <a:off x="1107028" y="3810000"/>
            <a:ext cx="4571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4446A10-A496-B5DB-EEA2-6BE473A23846}"/>
              </a:ext>
            </a:extLst>
          </p:cNvPr>
          <p:cNvSpPr/>
          <p:nvPr/>
        </p:nvSpPr>
        <p:spPr>
          <a:xfrm>
            <a:off x="878428" y="3774020"/>
            <a:ext cx="431800" cy="1993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464942-5C4A-B098-4090-49B9B7F31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865803"/>
            <a:ext cx="11170360" cy="17375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CF02B3-6537-4C8E-AD84-BA0228A4387D}"/>
              </a:ext>
            </a:extLst>
          </p:cNvPr>
          <p:cNvSpPr txBox="1"/>
          <p:nvPr/>
        </p:nvSpPr>
        <p:spPr>
          <a:xfrm>
            <a:off x="990600" y="381000"/>
            <a:ext cx="1082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                             Circular linked list</a:t>
            </a:r>
          </a:p>
          <a:p>
            <a:r>
              <a:rPr lang="en-US" sz="3200" dirty="0"/>
              <a:t>The pointer from the last element in the list points back to the first element.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6C331B8-F621-7BF5-81C5-B1C6F5701EA0}"/>
              </a:ext>
            </a:extLst>
          </p:cNvPr>
          <p:cNvSpPr/>
          <p:nvPr/>
        </p:nvSpPr>
        <p:spPr>
          <a:xfrm>
            <a:off x="533400" y="105153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B1B047-EE9E-CA75-DE05-C913454A3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11" y="2185308"/>
            <a:ext cx="10457052" cy="31486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028E57-786E-4478-9EE7-5E3D26ABC4DE}"/>
              </a:ext>
            </a:extLst>
          </p:cNvPr>
          <p:cNvSpPr txBox="1"/>
          <p:nvPr/>
        </p:nvSpPr>
        <p:spPr>
          <a:xfrm>
            <a:off x="1219200" y="762000"/>
            <a:ext cx="9448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                          Doubly linked list</a:t>
            </a:r>
          </a:p>
          <a:p>
            <a:r>
              <a:rPr lang="en-US" sz="3200" dirty="0"/>
              <a:t>Pointers exist between adjacent nodes in both directions.</a:t>
            </a:r>
          </a:p>
          <a:p>
            <a:r>
              <a:rPr lang="en-US" sz="3200" dirty="0"/>
              <a:t>The list can be traversed either forward or backward.</a:t>
            </a:r>
          </a:p>
          <a:p>
            <a:r>
              <a:rPr lang="en-US" sz="3200" dirty="0"/>
              <a:t>Usually two pointers are maintained to keep track of the list, </a:t>
            </a:r>
            <a:r>
              <a:rPr lang="en-US" sz="3200" dirty="0">
                <a:solidFill>
                  <a:srgbClr val="FF0000"/>
                </a:solidFill>
              </a:rPr>
              <a:t>head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FF0000"/>
                </a:solidFill>
              </a:rPr>
              <a:t>tail</a:t>
            </a:r>
            <a:r>
              <a:rPr lang="en-US" sz="3200" dirty="0"/>
              <a:t>.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3D9EF35-C33B-3076-1567-8FCB3B057028}"/>
              </a:ext>
            </a:extLst>
          </p:cNvPr>
          <p:cNvSpPr/>
          <p:nvPr/>
        </p:nvSpPr>
        <p:spPr>
          <a:xfrm flipV="1">
            <a:off x="807719" y="1447800"/>
            <a:ext cx="411481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90F26B5-A174-3FD7-B83A-8106EF9C1541}"/>
              </a:ext>
            </a:extLst>
          </p:cNvPr>
          <p:cNvSpPr/>
          <p:nvPr/>
        </p:nvSpPr>
        <p:spPr>
          <a:xfrm>
            <a:off x="795019" y="1935481"/>
            <a:ext cx="411481" cy="198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BA3E1CA-B189-9D95-2679-80C99894EC41}"/>
              </a:ext>
            </a:extLst>
          </p:cNvPr>
          <p:cNvSpPr/>
          <p:nvPr/>
        </p:nvSpPr>
        <p:spPr>
          <a:xfrm>
            <a:off x="779781" y="2463800"/>
            <a:ext cx="426719" cy="198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5E6A63-A88C-6CDF-3012-3D63434DF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19" y="3646745"/>
            <a:ext cx="9989813" cy="191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0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A9441E6-237D-F12E-58C2-94C0C432B154}"/>
              </a:ext>
            </a:extLst>
          </p:cNvPr>
          <p:cNvSpPr txBox="1"/>
          <p:nvPr/>
        </p:nvSpPr>
        <p:spPr>
          <a:xfrm>
            <a:off x="1905000" y="381000"/>
            <a:ext cx="61023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rgbClr val="FF0000"/>
                </a:solidFill>
              </a:rPr>
              <a:t>Application of linked list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9E427E-5385-A72E-5B8F-3537BF16EDB3}"/>
              </a:ext>
            </a:extLst>
          </p:cNvPr>
          <p:cNvSpPr txBox="1"/>
          <p:nvPr/>
        </p:nvSpPr>
        <p:spPr>
          <a:xfrm>
            <a:off x="1905000" y="1447800"/>
            <a:ext cx="723582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Creating a list</a:t>
            </a:r>
          </a:p>
          <a:p>
            <a:r>
              <a:rPr lang="en-US" sz="4400" dirty="0"/>
              <a:t>Traversing the list</a:t>
            </a:r>
          </a:p>
          <a:p>
            <a:r>
              <a:rPr lang="en-US" sz="4400" dirty="0"/>
              <a:t>Inserting an item in the list</a:t>
            </a:r>
          </a:p>
          <a:p>
            <a:r>
              <a:rPr lang="en-US" sz="4400" dirty="0"/>
              <a:t>Deleting an item from the list</a:t>
            </a:r>
          </a:p>
          <a:p>
            <a:r>
              <a:rPr lang="en-US" sz="4400" dirty="0"/>
              <a:t>Concatenating two lists into one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E908D2B-6AA2-629F-2FF7-A7772CEDED1A}"/>
              </a:ext>
            </a:extLst>
          </p:cNvPr>
          <p:cNvSpPr/>
          <p:nvPr/>
        </p:nvSpPr>
        <p:spPr>
          <a:xfrm>
            <a:off x="1371600" y="17526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D09ECC-70F9-292F-1DC2-842B8D5A4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403794"/>
            <a:ext cx="560881" cy="280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72A96F-EBD5-9AD8-B81A-306654CB5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46517"/>
            <a:ext cx="560881" cy="2804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998E0F-F99D-187D-EE1C-796F722B1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705656"/>
            <a:ext cx="560881" cy="2804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EB92F5-7FAA-4B5A-41ED-D0F06346C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364795"/>
            <a:ext cx="560881" cy="2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4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et\Desktop\istockphoto-1183770076-612x612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057400" y="368858"/>
            <a:ext cx="8591804" cy="612028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06A0ED-9F51-3C4A-2FBF-9C556E133AC5}"/>
              </a:ext>
            </a:extLst>
          </p:cNvPr>
          <p:cNvSpPr/>
          <p:nvPr/>
        </p:nvSpPr>
        <p:spPr>
          <a:xfrm>
            <a:off x="1844040" y="838200"/>
            <a:ext cx="8503919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01041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185</TotalTime>
  <Words>176</Words>
  <Application>Microsoft Office PowerPoint</Application>
  <PresentationFormat>Widescreen</PresentationFormat>
  <Paragraphs>28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Cambria</vt:lpstr>
      <vt:lpstr>Heebo</vt:lpstr>
      <vt:lpstr>Times New Roman</vt:lpstr>
      <vt:lpstr>Tw Cen MT</vt:lpstr>
      <vt:lpstr>Twentieth Century</vt:lpstr>
      <vt:lpstr>Circuit</vt:lpstr>
      <vt:lpstr> </vt:lpstr>
      <vt:lpstr> Linked List Representation </vt:lpstr>
      <vt:lpstr>                    Types of Lists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Amit</dc:creator>
  <cp:lastModifiedBy>Anshul Verma</cp:lastModifiedBy>
  <cp:revision>26</cp:revision>
  <dcterms:created xsi:type="dcterms:W3CDTF">2021-11-16T17:39:55Z</dcterms:created>
  <dcterms:modified xsi:type="dcterms:W3CDTF">2023-06-13T06:19:02Z</dcterms:modified>
</cp:coreProperties>
</file>