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90" r:id="rId5"/>
    <p:sldId id="305" r:id="rId6"/>
    <p:sldId id="352" r:id="rId7"/>
    <p:sldId id="306" r:id="rId8"/>
    <p:sldId id="317" r:id="rId9"/>
    <p:sldId id="318" r:id="rId10"/>
    <p:sldId id="346" r:id="rId11"/>
    <p:sldId id="315" r:id="rId12"/>
    <p:sldId id="314" r:id="rId13"/>
    <p:sldId id="349" r:id="rId14"/>
    <p:sldId id="319" r:id="rId15"/>
    <p:sldId id="320" r:id="rId16"/>
    <p:sldId id="347" r:id="rId17"/>
    <p:sldId id="350" r:id="rId18"/>
    <p:sldId id="351" r:id="rId19"/>
    <p:sldId id="323" r:id="rId20"/>
    <p:sldId id="322" r:id="rId21"/>
    <p:sldId id="340" r:id="rId22"/>
    <p:sldId id="341" r:id="rId23"/>
    <p:sldId id="342" r:id="rId24"/>
    <p:sldId id="343" r:id="rId25"/>
    <p:sldId id="355" r:id="rId26"/>
    <p:sldId id="330" r:id="rId27"/>
    <p:sldId id="331" r:id="rId28"/>
    <p:sldId id="339" r:id="rId29"/>
    <p:sldId id="332" r:id="rId30"/>
    <p:sldId id="333" r:id="rId31"/>
    <p:sldId id="325" r:id="rId32"/>
    <p:sldId id="353" r:id="rId33"/>
    <p:sldId id="334" r:id="rId34"/>
    <p:sldId id="354" r:id="rId35"/>
    <p:sldId id="328" r:id="rId36"/>
    <p:sldId id="32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pos="600" userDrawn="1">
          <p15:clr>
            <a:srgbClr val="A4A3A4"/>
          </p15:clr>
        </p15:guide>
        <p15:guide id="4" pos="45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3B3C9B51-7AE8-886E-C0DE-55021F2F7326}" name="Prabal Rana" initials="PR" userId="S::rs_ranaprabal@ys1kf.onmicrosoft.com::479f2194-a548-4796-8745-947d75a977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4D9"/>
    <a:srgbClr val="CFE1B9"/>
    <a:srgbClr val="B6C999"/>
    <a:srgbClr val="98A77E"/>
    <a:srgbClr val="EDEBE9"/>
    <a:srgbClr val="B6C99B"/>
    <a:srgbClr val="CFE1BA"/>
    <a:srgbClr val="98A77C"/>
    <a:srgbClr val="256550"/>
    <a:srgbClr val="12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5BF60-F8EC-C42D-1E0B-01E466EC0837}" v="2098" dt="2023-11-05T18:46:26.401"/>
    <p1510:client id="{0C331151-3E8A-9511-7102-61F56F0C7E3B}" v="296" dt="2023-11-06T03:47:50.814"/>
    <p1510:client id="{1B482BD2-F1F5-0A84-9A66-DDD2315A4B40}" v="735" dt="2023-11-06T04:01:41.883"/>
    <p1510:client id="{3A199478-8BC5-5FCF-BBC3-94471E615B66}" v="137" dt="2023-11-05T15:37:15.301"/>
    <p1510:client id="{3B788B7B-5C36-BC7B-597F-3558BA50CACE}" v="674" dt="2023-11-06T03:06:58.452"/>
    <p1510:client id="{42A4E8F3-60E3-D241-DB40-12104DBD6F9F}" v="89" dt="2023-11-05T19:26:18.060"/>
    <p1510:client id="{4B60979B-DFF9-4944-8257-71B544C4CF0D}" v="4134" dt="2023-11-06T04:56:55.772"/>
    <p1510:client id="{5791E490-30F4-EFBE-44DE-69754A7CDB62}" v="207" dt="2023-11-05T19:30:23.323"/>
    <p1510:client id="{D8112204-3535-3134-D700-E1D873514A1E}" v="284" dt="2023-11-05T16:06:15.253"/>
    <p1510:client id="{F3E8A96E-A599-4FA4-9DD4-71662A302E41}" v="124" dt="2023-11-05T17:03:40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1272"/>
        <p:guide pos="7056"/>
        <p:guide pos="600"/>
        <p:guide pos="45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397ADA-28FC-D95C-9949-C2600B76E8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638BB-B5C2-68A8-E3FA-52921DD002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7502F-DB6E-469A-9C44-FB8EDEF15CAD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222EB-9CD6-7377-B538-2102EE87F3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DFD59-EA45-6CD0-571D-72EF11B864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6A3EC-C558-4879-9E77-732F9A1F5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2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7FE1-3397-4E25-A0AD-CD1F478AA28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3C4B0-A82C-497E-A667-41FFA619A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3C4B0-A82C-497E-A667-41FFA619A4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3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3C4B0-A82C-497E-A667-41FFA619A4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3C4B0-A82C-497E-A667-41FFA619A4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8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109FC96-A524-9411-F587-93938397D0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2765" y="0"/>
            <a:ext cx="5409235" cy="6857999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2DDD5-B179-8D33-E206-E8EC18C65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2185416"/>
            <a:ext cx="6693408" cy="20848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1" i="0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19809-9823-E5C1-322B-DCDB7769D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812" y="4504854"/>
            <a:ext cx="6391656" cy="475938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B4CE57F-5479-CED7-E9B0-CE4C7D42FF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5256" y="1517904"/>
            <a:ext cx="6254496" cy="4297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787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B294162-C98D-D8F6-47BD-4CE34B63F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824" y="347472"/>
            <a:ext cx="3557016" cy="1453896"/>
          </a:xfrm>
        </p:spPr>
        <p:txBody>
          <a:bodyPr anchor="b"/>
          <a:lstStyle>
            <a:lvl1pPr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F368CE2E-3249-FEAA-35F7-F23895DA05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7824" y="1773936"/>
            <a:ext cx="4041648" cy="106203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9AD1-1029-1DE8-E36D-41EF92EDB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0" y="2377440"/>
            <a:ext cx="6867144" cy="38587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1AED7-4B5F-555E-55E1-3126E0E0B437}"/>
              </a:ext>
            </a:extLst>
          </p:cNvPr>
          <p:cNvSpPr/>
          <p:nvPr userDrawn="1"/>
        </p:nvSpPr>
        <p:spPr>
          <a:xfrm flipV="1">
            <a:off x="11446035" y="6245920"/>
            <a:ext cx="487085" cy="4571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E15A75-4600-D47B-7F47-3093E7B5F6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97AED1-4A22-3F95-CE27-D0D48AA867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6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BAF3EC-96ED-627A-D8DF-71B5521F8C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63824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94162-C98D-D8F6-47BD-4CE34B63F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824" y="896112"/>
            <a:ext cx="6611112" cy="1453896"/>
          </a:xfrm>
        </p:spPr>
        <p:txBody>
          <a:bodyPr anchor="b"/>
          <a:lstStyle>
            <a:lvl1pPr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9AD1-1029-1DE8-E36D-41EF92EDB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3913632"/>
            <a:ext cx="10305288" cy="1746504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7EB87-8CC8-597B-6EC9-8EBA60838A02}"/>
              </a:ext>
            </a:extLst>
          </p:cNvPr>
          <p:cNvSpPr/>
          <p:nvPr userDrawn="1"/>
        </p:nvSpPr>
        <p:spPr>
          <a:xfrm flipV="1">
            <a:off x="11446035" y="6245920"/>
            <a:ext cx="487085" cy="4571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40036-C3C5-6C07-99C1-04B4835670A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6AC08-6EB6-7F52-7F52-E874CCF1139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B294162-C98D-D8F6-47BD-4CE34B63F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824" y="896112"/>
            <a:ext cx="6611112" cy="1453896"/>
          </a:xfrm>
        </p:spPr>
        <p:txBody>
          <a:bodyPr anchor="b"/>
          <a:lstStyle>
            <a:lvl1pPr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BAF3EC-96ED-627A-D8DF-71B5521F8C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58368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9AD1-1029-1DE8-E36D-41EF92EDB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80" y="2587752"/>
            <a:ext cx="10075672" cy="314553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D9E6C-F9B9-D8DB-178E-4553780AA928}"/>
              </a:ext>
            </a:extLst>
          </p:cNvPr>
          <p:cNvSpPr/>
          <p:nvPr userDrawn="1"/>
        </p:nvSpPr>
        <p:spPr>
          <a:xfrm flipV="1">
            <a:off x="11446035" y="6245920"/>
            <a:ext cx="487085" cy="4571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83E49A-BDF1-7E34-30FE-A4A45160F7A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355B-1B69-AD49-6AB0-3D194609B2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47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B294162-C98D-D8F6-47BD-4CE34B63F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824" y="896112"/>
            <a:ext cx="6611112" cy="1453896"/>
          </a:xfrm>
        </p:spPr>
        <p:txBody>
          <a:bodyPr anchor="b"/>
          <a:lstStyle>
            <a:lvl1pPr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9AD1-1029-1DE8-E36D-41EF92EDB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2048" y="1060704"/>
            <a:ext cx="4069080" cy="1901952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</a:defRPr>
            </a:lvl1pPr>
            <a:lvl2pPr marL="283464">
              <a:defRPr sz="1600">
                <a:solidFill>
                  <a:schemeClr val="bg1"/>
                </a:solidFill>
              </a:defRPr>
            </a:lvl2pPr>
            <a:lvl3pPr marL="566928">
              <a:defRPr sz="1400">
                <a:solidFill>
                  <a:schemeClr val="bg1"/>
                </a:solidFill>
              </a:defRPr>
            </a:lvl3pPr>
            <a:lvl4pPr marL="859536">
              <a:defRPr sz="1200">
                <a:solidFill>
                  <a:schemeClr val="bg1"/>
                </a:solidFill>
              </a:defRPr>
            </a:lvl4pPr>
            <a:lvl5pPr marL="1152144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8162DF-463B-6273-87B0-C2199D9D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557016"/>
            <a:ext cx="12192000" cy="3300984"/>
          </a:xfrm>
          <a:custGeom>
            <a:avLst/>
            <a:gdLst>
              <a:gd name="connsiteX0" fmla="*/ 11446035 w 12192000"/>
              <a:gd name="connsiteY0" fmla="*/ 2688904 h 3300984"/>
              <a:gd name="connsiteX1" fmla="*/ 11446035 w 12192000"/>
              <a:gd name="connsiteY1" fmla="*/ 2734623 h 3300984"/>
              <a:gd name="connsiteX2" fmla="*/ 11933120 w 12192000"/>
              <a:gd name="connsiteY2" fmla="*/ 2734623 h 3300984"/>
              <a:gd name="connsiteX3" fmla="*/ 11933120 w 12192000"/>
              <a:gd name="connsiteY3" fmla="*/ 2688904 h 3300984"/>
              <a:gd name="connsiteX4" fmla="*/ 0 w 12192000"/>
              <a:gd name="connsiteY4" fmla="*/ 0 h 3300984"/>
              <a:gd name="connsiteX5" fmla="*/ 12192000 w 12192000"/>
              <a:gd name="connsiteY5" fmla="*/ 0 h 3300984"/>
              <a:gd name="connsiteX6" fmla="*/ 12192000 w 12192000"/>
              <a:gd name="connsiteY6" fmla="*/ 3300984 h 3300984"/>
              <a:gd name="connsiteX7" fmla="*/ 0 w 12192000"/>
              <a:gd name="connsiteY7" fmla="*/ 3300984 h 330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00984">
                <a:moveTo>
                  <a:pt x="11446035" y="2688904"/>
                </a:moveTo>
                <a:lnTo>
                  <a:pt x="11446035" y="2734623"/>
                </a:lnTo>
                <a:lnTo>
                  <a:pt x="11933120" y="2734623"/>
                </a:lnTo>
                <a:lnTo>
                  <a:pt x="11933120" y="268890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00984"/>
                </a:lnTo>
                <a:lnTo>
                  <a:pt x="0" y="330098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422ED3-8684-C41B-4675-BBDC2C8E5B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E6B05-7A34-DD4C-91AD-29F26B6F9C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84A137-9DB1-1EF0-305E-7DB76003BEEF}"/>
              </a:ext>
            </a:extLst>
          </p:cNvPr>
          <p:cNvSpPr/>
          <p:nvPr userDrawn="1"/>
        </p:nvSpPr>
        <p:spPr>
          <a:xfrm flipV="1">
            <a:off x="11446035" y="6245920"/>
            <a:ext cx="487085" cy="4571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3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204B-5F84-6245-AE72-7A8C5B7310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B472-C06F-6BEF-0C0E-65EA59CA7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ADE38-8A0A-0F93-DE98-1E3265816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E7A33-CA4E-DAED-6589-1B5DC61A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ACFDC-DFA7-1C09-92B3-D574BA94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8A7CE-F400-7B46-9E16-10D36E8C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67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ABB4-22CD-17FF-907C-C72C3F1B5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3A82B-AB98-7510-5B1F-000D214C74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course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B29A9-FB61-93CF-3836-717038D2ED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8A7CE-F400-7B46-9E16-10D36E8C3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39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3EE89-1608-EDAC-C029-E4E550F00E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course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D47AD-6129-B223-8047-C719153A4C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8A7CE-F400-7B46-9E16-10D36E8C3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31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89DB-50DC-20A4-2341-EC5E6AF6F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6305-7761-21B5-BED4-42833BBE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96E8B-F843-EF0E-F259-D3BA3F217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237E1-6846-B0F5-86C9-7BC757AACB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course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D90CB2-96B7-2FE3-2F3A-4A4C704BB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58A7CE-F400-7B46-9E16-10D36E8C3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2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4567E9-2483-C330-76B4-52F75C950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824" y="1517904"/>
            <a:ext cx="4416552" cy="1572768"/>
          </a:xfrm>
        </p:spPr>
        <p:txBody>
          <a:bodyPr anchor="b"/>
          <a:lstStyle>
            <a:lvl1pPr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DF0DBE-FBE3-E653-13B1-8A27023E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A9653-6F42-EC48-B443-D3FF0CD0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3429000"/>
            <a:ext cx="4242816" cy="235000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DD0971A-C596-F81B-B6DF-4B71CD0427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90616" y="0"/>
            <a:ext cx="6501384" cy="6858000"/>
          </a:xfrm>
          <a:custGeom>
            <a:avLst/>
            <a:gdLst>
              <a:gd name="connsiteX0" fmla="*/ 5755419 w 6501384"/>
              <a:gd name="connsiteY0" fmla="*/ 6245920 h 6858000"/>
              <a:gd name="connsiteX1" fmla="*/ 5755419 w 6501384"/>
              <a:gd name="connsiteY1" fmla="*/ 6291639 h 6858000"/>
              <a:gd name="connsiteX2" fmla="*/ 6242504 w 6501384"/>
              <a:gd name="connsiteY2" fmla="*/ 6291639 h 6858000"/>
              <a:gd name="connsiteX3" fmla="*/ 6242504 w 6501384"/>
              <a:gd name="connsiteY3" fmla="*/ 6245920 h 6858000"/>
              <a:gd name="connsiteX4" fmla="*/ 0 w 6501384"/>
              <a:gd name="connsiteY4" fmla="*/ 0 h 6858000"/>
              <a:gd name="connsiteX5" fmla="*/ 6501384 w 6501384"/>
              <a:gd name="connsiteY5" fmla="*/ 0 h 6858000"/>
              <a:gd name="connsiteX6" fmla="*/ 6501384 w 6501384"/>
              <a:gd name="connsiteY6" fmla="*/ 6858000 h 6858000"/>
              <a:gd name="connsiteX7" fmla="*/ 0 w 650138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1384" h="6858000">
                <a:moveTo>
                  <a:pt x="5755419" y="6245920"/>
                </a:moveTo>
                <a:lnTo>
                  <a:pt x="5755419" y="6291639"/>
                </a:lnTo>
                <a:lnTo>
                  <a:pt x="6242504" y="6291639"/>
                </a:lnTo>
                <a:lnTo>
                  <a:pt x="6242504" y="6245920"/>
                </a:lnTo>
                <a:close/>
                <a:moveTo>
                  <a:pt x="0" y="0"/>
                </a:moveTo>
                <a:lnTo>
                  <a:pt x="6501384" y="0"/>
                </a:lnTo>
                <a:lnTo>
                  <a:pt x="65013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50D50-73C7-3F50-52F5-210AF03CEA5F}"/>
              </a:ext>
            </a:extLst>
          </p:cNvPr>
          <p:cNvSpPr/>
          <p:nvPr userDrawn="1"/>
        </p:nvSpPr>
        <p:spPr>
          <a:xfrm flipV="1">
            <a:off x="11446035" y="6245920"/>
            <a:ext cx="487085" cy="4571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39096C-E86B-C5A9-1F2F-E4FD0552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8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Conten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BAF3EC-96ED-627A-D8DF-71B5521F8C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3150"/>
            <a:ext cx="12192000" cy="3730752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94162-C98D-D8F6-47BD-4CE34B63F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824" y="896112"/>
            <a:ext cx="6611112" cy="1453896"/>
          </a:xfrm>
        </p:spPr>
        <p:txBody>
          <a:bodyPr anchor="b"/>
          <a:lstStyle>
            <a:lvl1pPr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7E7FED9-E80E-C940-F98B-AB755EE20D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2091" y="4325692"/>
            <a:ext cx="1289304" cy="813816"/>
          </a:xfrm>
        </p:spPr>
        <p:txBody>
          <a:bodyPr/>
          <a:lstStyle>
            <a:lvl1pPr marL="0" indent="0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59331-56CA-A5B3-ECFB-757CC5B9E3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56816" y="4809744"/>
            <a:ext cx="1188720" cy="292608"/>
          </a:xfrm>
          <a:solidFill>
            <a:schemeClr val="accent1">
              <a:lumMod val="50000"/>
            </a:schemeClr>
          </a:solidFill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1D1D906-0BC4-FEE6-C101-A96C691065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56816" y="5248656"/>
            <a:ext cx="1627632" cy="104241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30AA8E2-6DF5-EF83-796A-52DC1B42BA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77739" y="4325692"/>
            <a:ext cx="1289304" cy="813816"/>
          </a:xfrm>
        </p:spPr>
        <p:txBody>
          <a:bodyPr/>
          <a:lstStyle>
            <a:lvl1pPr marL="0" indent="0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2E6D84C-E8F7-4012-F33F-2BC73176DF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94176" y="4809744"/>
            <a:ext cx="1188720" cy="292608"/>
          </a:xfrm>
          <a:solidFill>
            <a:schemeClr val="accent1">
              <a:lumMod val="50000"/>
            </a:schemeClr>
          </a:solidFill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5C6931C-E330-4493-0643-D599756590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94176" y="5248656"/>
            <a:ext cx="1627632" cy="104241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CBD2F4CC-8E51-87CF-F79A-F27C3CEB56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67044" y="4325692"/>
            <a:ext cx="1289304" cy="813816"/>
          </a:xfrm>
        </p:spPr>
        <p:txBody>
          <a:bodyPr/>
          <a:lstStyle>
            <a:lvl1pPr marL="0" indent="0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BDAE69-C4D7-13B7-8424-76C2742E85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86400" y="4809744"/>
            <a:ext cx="1188720" cy="292608"/>
          </a:xfrm>
          <a:solidFill>
            <a:schemeClr val="accent1">
              <a:lumMod val="50000"/>
            </a:schemeClr>
          </a:solidFill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784D331-4EA8-7763-413A-D86421E774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86400" y="5248656"/>
            <a:ext cx="1627632" cy="104241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F7A8DA1D-6CC4-473F-2C8F-4BF59295EA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79891" y="4325692"/>
            <a:ext cx="1289304" cy="813816"/>
          </a:xfrm>
        </p:spPr>
        <p:txBody>
          <a:bodyPr/>
          <a:lstStyle>
            <a:lvl1pPr marL="0" indent="0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D2BB440-F01A-2C17-2EB1-29400B0808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14616" y="4809744"/>
            <a:ext cx="1188720" cy="292608"/>
          </a:xfrm>
          <a:solidFill>
            <a:schemeClr val="accent1">
              <a:lumMod val="50000"/>
            </a:schemeClr>
          </a:solidFill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C8E70445-8223-C947-41BD-B5232418DC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14616" y="5248656"/>
            <a:ext cx="1627632" cy="104241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C0CEB3F3-5DF9-EBDA-0049-32F1E30883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26395" y="4325692"/>
            <a:ext cx="1289304" cy="813816"/>
          </a:xfrm>
        </p:spPr>
        <p:txBody>
          <a:bodyPr/>
          <a:lstStyle>
            <a:lvl1pPr marL="0" indent="0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7CA7A68-9715-41A2-960B-4A4FCA50B6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61120" y="4809744"/>
            <a:ext cx="1188720" cy="292608"/>
          </a:xfrm>
          <a:solidFill>
            <a:schemeClr val="accent1">
              <a:lumMod val="50000"/>
            </a:schemeClr>
          </a:solidFill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0DEDB88-9B42-2A98-CCD8-509BAE5364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51976" y="5248656"/>
            <a:ext cx="1627632" cy="104241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748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5DB37-3750-510E-8CAA-D76AFD5CC5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647C7-955C-FC73-3737-298D139F20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20" y="1728216"/>
            <a:ext cx="5074920" cy="379476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199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00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A9653-6F42-EC48-B443-D3FF0CD0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4663440"/>
            <a:ext cx="4581144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17795E-6A15-8CD3-45F4-FE61964FDC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46496" y="1185487"/>
            <a:ext cx="3557016" cy="1453896"/>
          </a:xfrm>
        </p:spPr>
        <p:txBody>
          <a:bodyPr anchor="b">
            <a:noAutofit/>
          </a:bodyPr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lesson</a:t>
            </a:r>
          </a:p>
        </p:txBody>
      </p:sp>
    </p:spTree>
    <p:extLst>
      <p:ext uri="{BB962C8B-B14F-4D97-AF65-F5344CB8AC3E}">
        <p14:creationId xmlns:p14="http://schemas.microsoft.com/office/powerpoint/2010/main" val="292516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4567E9-2483-C330-76B4-52F75C950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4032" y="1517904"/>
            <a:ext cx="4416552" cy="1572768"/>
          </a:xfrm>
        </p:spPr>
        <p:txBody>
          <a:bodyPr anchor="b"/>
          <a:lstStyle>
            <a:lvl1pPr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5DB37-3750-510E-8CAA-D76AFD5CC5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08192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0CFB59-AAC5-2429-8ABD-5C7810D2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A9653-6F42-EC48-B443-D3FF0CD0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14032" y="3429000"/>
            <a:ext cx="4242816" cy="2350008"/>
          </a:xfr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1B8C20-6DAD-D765-BC74-189D6F5065A1}"/>
              </a:ext>
            </a:extLst>
          </p:cNvPr>
          <p:cNvSpPr/>
          <p:nvPr userDrawn="1"/>
        </p:nvSpPr>
        <p:spPr>
          <a:xfrm flipV="1">
            <a:off x="11446035" y="6245920"/>
            <a:ext cx="487085" cy="4571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F308-C3AC-92A2-F532-FF8180F4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7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BAF3EC-96ED-627A-D8DF-71B5521F8C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3150"/>
            <a:ext cx="12192000" cy="2898648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94162-C98D-D8F6-47BD-4CE34B63F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824" y="347472"/>
            <a:ext cx="6611112" cy="1453896"/>
          </a:xfrm>
        </p:spPr>
        <p:txBody>
          <a:bodyPr anchor="b"/>
          <a:lstStyle>
            <a:lvl1pPr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37955206-B899-8803-FDE5-D32B873902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7824" y="1773936"/>
            <a:ext cx="4041648" cy="106203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364A7DC8-84BB-05AA-594A-2BDB0719556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7824" y="3328416"/>
            <a:ext cx="9957816" cy="402336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59331-56CA-A5B3-ECFB-757CC5B9E3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7824" y="4096512"/>
            <a:ext cx="1673352" cy="292608"/>
          </a:xfrm>
          <a:noFill/>
        </p:spPr>
        <p:txBody>
          <a:bodyPr/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2E6D84C-E8F7-4012-F33F-2BC73176DF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60904" y="4096512"/>
            <a:ext cx="1673352" cy="292608"/>
          </a:xfrm>
          <a:noFill/>
        </p:spPr>
        <p:txBody>
          <a:bodyPr/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BDAE69-C4D7-13B7-8424-76C2742E85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2272" y="4096512"/>
            <a:ext cx="1673352" cy="292608"/>
          </a:xfrm>
          <a:noFill/>
        </p:spPr>
        <p:txBody>
          <a:bodyPr/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D2BB440-F01A-2C17-2EB1-29400B0808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7064" y="4096512"/>
            <a:ext cx="1673352" cy="292608"/>
          </a:xfrm>
          <a:noFill/>
        </p:spPr>
        <p:txBody>
          <a:bodyPr/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7CA7A68-9715-41A2-960B-4A4FCA50B6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01000" y="4096512"/>
            <a:ext cx="1673352" cy="292608"/>
          </a:xfrm>
          <a:noFill/>
        </p:spPr>
        <p:txBody>
          <a:bodyPr/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1D1D906-0BC4-FEE6-C101-A96C691065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824" y="4535424"/>
            <a:ext cx="1673352" cy="1042416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5C6931C-E330-4493-0643-D599756590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60904" y="4535424"/>
            <a:ext cx="1673352" cy="1042416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784D331-4EA8-7763-413A-D86421E774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62272" y="4535424"/>
            <a:ext cx="1673352" cy="1042416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C8E70445-8223-C947-41BD-B5232418DC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27064" y="4535424"/>
            <a:ext cx="1673352" cy="1042416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0DEDB88-9B42-2A98-CCD8-509BAE5364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01000" y="4535424"/>
            <a:ext cx="1673352" cy="1042416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3AD13A-778C-0B94-E890-F60B86ABB5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34822A-F2F6-6134-01C8-6CB9A884CDD6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058A7CE-F400-7B46-9E16-10D36E8C3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1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2E9B473-9612-90C4-92F3-3DAB99570A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824" y="347472"/>
            <a:ext cx="3557016" cy="1453896"/>
          </a:xfrm>
        </p:spPr>
        <p:txBody>
          <a:bodyPr anchor="b"/>
          <a:lstStyle>
            <a:lvl1pPr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45086ED-6566-AB9A-70A6-D9D2DB077F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7824" y="1773936"/>
            <a:ext cx="4041648" cy="106203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9AD1-1029-1DE8-E36D-41EF92EDB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587752"/>
            <a:ext cx="10213848" cy="314553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24F3A78-F067-8639-9E61-32AE80986E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6007608"/>
            <a:ext cx="12192000" cy="850392"/>
          </a:xfrm>
          <a:custGeom>
            <a:avLst/>
            <a:gdLst>
              <a:gd name="connsiteX0" fmla="*/ 11446035 w 12192000"/>
              <a:gd name="connsiteY0" fmla="*/ 238312 h 850392"/>
              <a:gd name="connsiteX1" fmla="*/ 11446035 w 12192000"/>
              <a:gd name="connsiteY1" fmla="*/ 284031 h 850392"/>
              <a:gd name="connsiteX2" fmla="*/ 11933120 w 12192000"/>
              <a:gd name="connsiteY2" fmla="*/ 284031 h 850392"/>
              <a:gd name="connsiteX3" fmla="*/ 11933120 w 12192000"/>
              <a:gd name="connsiteY3" fmla="*/ 238312 h 850392"/>
              <a:gd name="connsiteX4" fmla="*/ 0 w 12192000"/>
              <a:gd name="connsiteY4" fmla="*/ 0 h 850392"/>
              <a:gd name="connsiteX5" fmla="*/ 12192000 w 12192000"/>
              <a:gd name="connsiteY5" fmla="*/ 0 h 850392"/>
              <a:gd name="connsiteX6" fmla="*/ 12192000 w 12192000"/>
              <a:gd name="connsiteY6" fmla="*/ 850392 h 850392"/>
              <a:gd name="connsiteX7" fmla="*/ 0 w 12192000"/>
              <a:gd name="connsiteY7" fmla="*/ 850392 h 85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850392">
                <a:moveTo>
                  <a:pt x="11446035" y="238312"/>
                </a:moveTo>
                <a:lnTo>
                  <a:pt x="11446035" y="284031"/>
                </a:lnTo>
                <a:lnTo>
                  <a:pt x="11933120" y="284031"/>
                </a:lnTo>
                <a:lnTo>
                  <a:pt x="11933120" y="23831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50392"/>
                </a:lnTo>
                <a:lnTo>
                  <a:pt x="0" y="85039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D9871F-9716-E693-46E0-C82668C233A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3736" y="6276547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6AA57-B313-9EB7-BDE7-E6B64F9104E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B8C45-3813-10BB-8CEE-B97E114209B1}"/>
              </a:ext>
            </a:extLst>
          </p:cNvPr>
          <p:cNvSpPr/>
          <p:nvPr userDrawn="1"/>
        </p:nvSpPr>
        <p:spPr>
          <a:xfrm flipV="1">
            <a:off x="11446035" y="6245920"/>
            <a:ext cx="487085" cy="4571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2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BAF3EC-96ED-627A-D8DF-71B5521F8C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67856" y="0"/>
            <a:ext cx="5724144" cy="4224528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294162-C98D-D8F6-47BD-4CE34B63F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824" y="347472"/>
            <a:ext cx="6611112" cy="1453896"/>
          </a:xfrm>
        </p:spPr>
        <p:txBody>
          <a:bodyPr anchor="b"/>
          <a:lstStyle>
            <a:lvl1pPr>
              <a:defRPr sz="54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37955206-B899-8803-FDE5-D32B873902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7824" y="1773936"/>
            <a:ext cx="4041648" cy="10620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59331-56CA-A5B3-ECFB-757CC5B9E3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7824" y="2761488"/>
            <a:ext cx="2615184" cy="292608"/>
          </a:xfrm>
          <a:noFill/>
        </p:spPr>
        <p:txBody>
          <a:bodyPr/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2E6D84C-E8F7-4012-F33F-2BC73176DF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18888" y="2761488"/>
            <a:ext cx="2615184" cy="292608"/>
          </a:xfrm>
          <a:noFill/>
        </p:spPr>
        <p:txBody>
          <a:bodyPr/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BDAE69-C4D7-13B7-8424-76C2742E85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23376" y="2761488"/>
            <a:ext cx="2615184" cy="292608"/>
          </a:xfrm>
          <a:noFill/>
        </p:spPr>
        <p:txBody>
          <a:bodyPr/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1D1D906-0BC4-FEE6-C101-A96C691065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824" y="3264061"/>
            <a:ext cx="2615184" cy="2313779"/>
          </a:xfrm>
          <a:noFill/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5C6931C-E330-4493-0643-D599756590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18888" y="3264061"/>
            <a:ext cx="2615184" cy="2313779"/>
          </a:xfrm>
          <a:noFill/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784D331-4EA8-7763-413A-D86421E774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23376" y="3264061"/>
            <a:ext cx="2615184" cy="2313779"/>
          </a:xfrm>
          <a:noFill/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D3EE34-4CB3-EFD4-CB18-2CBD6765A6B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course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DDE7B4-8792-03F9-C90E-BDC9932ABDA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058A7CE-F400-7B46-9E16-10D36E8C3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A7FA-4022-3FA2-0E0E-0972860B87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087368"/>
            <a:ext cx="12192000" cy="2770632"/>
          </a:xfrm>
          <a:custGeom>
            <a:avLst/>
            <a:gdLst>
              <a:gd name="connsiteX0" fmla="*/ 11446035 w 12192000"/>
              <a:gd name="connsiteY0" fmla="*/ 2158552 h 2770632"/>
              <a:gd name="connsiteX1" fmla="*/ 11446035 w 12192000"/>
              <a:gd name="connsiteY1" fmla="*/ 2204271 h 2770632"/>
              <a:gd name="connsiteX2" fmla="*/ 11933120 w 12192000"/>
              <a:gd name="connsiteY2" fmla="*/ 2204271 h 2770632"/>
              <a:gd name="connsiteX3" fmla="*/ 11933120 w 12192000"/>
              <a:gd name="connsiteY3" fmla="*/ 2158552 h 2770632"/>
              <a:gd name="connsiteX4" fmla="*/ 0 w 12192000"/>
              <a:gd name="connsiteY4" fmla="*/ 0 h 2770632"/>
              <a:gd name="connsiteX5" fmla="*/ 12192000 w 12192000"/>
              <a:gd name="connsiteY5" fmla="*/ 0 h 2770632"/>
              <a:gd name="connsiteX6" fmla="*/ 12192000 w 12192000"/>
              <a:gd name="connsiteY6" fmla="*/ 2770632 h 2770632"/>
              <a:gd name="connsiteX7" fmla="*/ 0 w 12192000"/>
              <a:gd name="connsiteY7" fmla="*/ 2770632 h 277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770632">
                <a:moveTo>
                  <a:pt x="11446035" y="2158552"/>
                </a:moveTo>
                <a:lnTo>
                  <a:pt x="11446035" y="2204271"/>
                </a:lnTo>
                <a:lnTo>
                  <a:pt x="11933120" y="2204271"/>
                </a:lnTo>
                <a:lnTo>
                  <a:pt x="11933120" y="215855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70632"/>
                </a:lnTo>
                <a:lnTo>
                  <a:pt x="0" y="2770632"/>
                </a:lnTo>
                <a:close/>
              </a:path>
            </a:pathLst>
          </a:custGeom>
        </p:spPr>
        <p:txBody>
          <a:bodyPr wrap="square" anchor="b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0577E-706F-A37B-4229-35D618DD29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824" y="347472"/>
            <a:ext cx="3557016" cy="1453896"/>
          </a:xfrm>
        </p:spPr>
        <p:txBody>
          <a:bodyPr anchor="b"/>
          <a:lstStyle>
            <a:lvl1pPr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434838A-8B00-6F97-4B88-92382B1262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7824" y="1773936"/>
            <a:ext cx="4041648" cy="106203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32329-445D-026F-2751-7C7CC24FF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7608" y="1005840"/>
            <a:ext cx="4160520" cy="292608"/>
          </a:xfrm>
        </p:spPr>
        <p:txBody>
          <a:bodyPr anchor="b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5BFF6-ADF4-B12B-F366-E1E7F245C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7608" y="1552792"/>
            <a:ext cx="4160520" cy="1576160"/>
          </a:xfrm>
        </p:spPr>
        <p:txBody>
          <a:bodyPr/>
          <a:lstStyle>
            <a:lvl1pPr marL="283464" indent="-283464">
              <a:defRPr sz="1400">
                <a:solidFill>
                  <a:schemeClr val="bg1"/>
                </a:solidFill>
              </a:defRPr>
            </a:lvl1pPr>
            <a:lvl2pPr indent="-283464">
              <a:defRPr sz="1200">
                <a:solidFill>
                  <a:schemeClr val="bg1"/>
                </a:solidFill>
              </a:defRPr>
            </a:lvl2pPr>
            <a:lvl3pPr indent="-283464">
              <a:defRPr sz="1100">
                <a:solidFill>
                  <a:schemeClr val="bg1"/>
                </a:solidFill>
              </a:defRPr>
            </a:lvl3pPr>
            <a:lvl4pPr indent="-283464">
              <a:defRPr sz="1100">
                <a:solidFill>
                  <a:schemeClr val="bg1"/>
                </a:solidFill>
              </a:defRPr>
            </a:lvl4pPr>
            <a:lvl5pPr indent="-283464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75745-3C47-7E04-1FD8-EC04C993F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07608" y="3438144"/>
            <a:ext cx="4160520" cy="292608"/>
          </a:xfrm>
        </p:spPr>
        <p:txBody>
          <a:bodyPr anchor="b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07129-582E-5D7F-246C-5ABE714D4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07608" y="3985096"/>
            <a:ext cx="4160520" cy="1576160"/>
          </a:xfrm>
        </p:spPr>
        <p:txBody>
          <a:bodyPr/>
          <a:lstStyle>
            <a:lvl1pPr indent="-283464">
              <a:defRPr sz="1400">
                <a:solidFill>
                  <a:schemeClr val="bg1"/>
                </a:solidFill>
              </a:defRPr>
            </a:lvl1pPr>
            <a:lvl2pPr indent="-283464">
              <a:defRPr sz="1200">
                <a:solidFill>
                  <a:schemeClr val="bg1"/>
                </a:solidFill>
              </a:defRPr>
            </a:lvl2pPr>
            <a:lvl3pPr indent="-283464">
              <a:defRPr sz="1100">
                <a:solidFill>
                  <a:schemeClr val="bg1"/>
                </a:solidFill>
              </a:defRPr>
            </a:lvl3pPr>
            <a:lvl4pPr indent="-283464">
              <a:defRPr sz="1100">
                <a:solidFill>
                  <a:schemeClr val="bg1"/>
                </a:solidFill>
              </a:defRPr>
            </a:lvl4pPr>
            <a:lvl5pPr indent="-283464"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78AC046-3CF2-802F-750B-B70D9B89A3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9B26AA9-8344-BF2E-82C8-AF9EDF269B9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98DCFC-BBE6-A0EE-9253-E7AC8A49A023}"/>
              </a:ext>
            </a:extLst>
          </p:cNvPr>
          <p:cNvSpPr/>
          <p:nvPr userDrawn="1"/>
        </p:nvSpPr>
        <p:spPr>
          <a:xfrm flipV="1">
            <a:off x="11446035" y="6245920"/>
            <a:ext cx="487085" cy="4571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B6D48-D20C-54AA-94F1-D8E93328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F663A-C2C8-12B2-AE7C-318452D5F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76FC8-F25A-C087-965F-C86D7A663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736" y="62544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>
                    <a:alpha val="78000"/>
                  </a:schemeClr>
                </a:solidFill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BFC1D-3B9C-EFD1-A014-1F648ADDB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704" y="6181344"/>
            <a:ext cx="670560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900" b="1">
                <a:solidFill>
                  <a:schemeClr val="tx2">
                    <a:alpha val="78000"/>
                  </a:schemeClr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76A5B-B081-E990-1FB5-4AE9CF7924C4}"/>
              </a:ext>
            </a:extLst>
          </p:cNvPr>
          <p:cNvSpPr/>
          <p:nvPr userDrawn="1"/>
        </p:nvSpPr>
        <p:spPr>
          <a:xfrm flipV="1">
            <a:off x="11446035" y="6245920"/>
            <a:ext cx="487085" cy="45719"/>
          </a:xfrm>
          <a:prstGeom prst="rect">
            <a:avLst/>
          </a:prstGeom>
          <a:solidFill>
            <a:srgbClr val="1C4C3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51" r:id="rId4"/>
    <p:sldLayoutId id="2147483661" r:id="rId5"/>
    <p:sldLayoutId id="2147483667" r:id="rId6"/>
    <p:sldLayoutId id="2147483666" r:id="rId7"/>
    <p:sldLayoutId id="2147483668" r:id="rId8"/>
    <p:sldLayoutId id="2147483653" r:id="rId9"/>
    <p:sldLayoutId id="2147483650" r:id="rId10"/>
    <p:sldLayoutId id="2147483662" r:id="rId11"/>
    <p:sldLayoutId id="2147483663" r:id="rId12"/>
    <p:sldLayoutId id="2147483664" r:id="rId13"/>
    <p:sldLayoutId id="2147483652" r:id="rId14"/>
    <p:sldLayoutId id="2147483654" r:id="rId15"/>
    <p:sldLayoutId id="2147483655" r:id="rId16"/>
    <p:sldLayoutId id="2147483656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9536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52144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44752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4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XxhZr0yJqM2QGt3RIWLzxmHBUcoAE_fl?usp=sharing" TargetMode="External"/><Relationship Id="rId2" Type="http://schemas.openxmlformats.org/officeDocument/2006/relationships/hyperlink" Target="https://colab.research.google.com/drive/1s-r488CVI_F9tkh5P6W5wpIlABn-BNRy?usp=sharing&#8203;" TargetMode="Externa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AEB2A6-C71F-0538-4083-5C97297C2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899" y="2038350"/>
            <a:ext cx="7354443" cy="2584323"/>
          </a:xfrm>
        </p:spPr>
        <p:txBody>
          <a:bodyPr/>
          <a:lstStyle/>
          <a:p>
            <a:pPr algn="r"/>
            <a:r>
              <a:rPr lang="en-US" sz="9600"/>
              <a:t>Dementia Detection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3C0E02C-F7A1-FCC4-11A2-E245AD423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2686" y="4604335"/>
            <a:ext cx="6391656" cy="475938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Using 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60069-490F-6B34-EAD3-1DEC642BF1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4682" y="1281260"/>
            <a:ext cx="2845689" cy="757090"/>
          </a:xfrm>
        </p:spPr>
        <p:txBody>
          <a:bodyPr>
            <a:normAutofit/>
          </a:bodyPr>
          <a:lstStyle/>
          <a:p>
            <a:r>
              <a:rPr lang="en-US" sz="4400"/>
              <a:t>Early Stage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F2E60E-EDA7-217D-477B-548816E5CCC0}"/>
              </a:ext>
            </a:extLst>
          </p:cNvPr>
          <p:cNvSpPr/>
          <p:nvPr/>
        </p:nvSpPr>
        <p:spPr>
          <a:xfrm>
            <a:off x="9515475" y="1"/>
            <a:ext cx="2676525" cy="723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A half of a human brain&#10;&#10;Description automatically generated">
            <a:extLst>
              <a:ext uri="{FF2B5EF4-FFF2-40B4-BE49-F238E27FC236}">
                <a16:creationId xmlns:a16="http://schemas.microsoft.com/office/drawing/2014/main" id="{32A2B417-7D47-ACF8-492E-6FCA2A2D84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02" b="69629" l="26563" r="48633">
                        <a14:foregroundMark x1="42676" y1="33691" x2="42676" y2="33691"/>
                        <a14:foregroundMark x1="45313" y1="21973" x2="45313" y2="21973"/>
                        <a14:foregroundMark x1="43945" y1="17871" x2="43945" y2="17871"/>
                        <a14:foregroundMark x1="40039" y1="18652" x2="40039" y2="18652"/>
                        <a14:foregroundMark x1="40137" y1="19043" x2="40625" y2="20117"/>
                        <a14:foregroundMark x1="43945" y1="17676" x2="39160" y2="26172"/>
                        <a14:foregroundMark x1="39160" y1="26172" x2="42676" y2="21289"/>
                        <a14:foregroundMark x1="42676" y1="21289" x2="39941" y2="28809"/>
                        <a14:foregroundMark x1="39941" y1="28809" x2="41797" y2="29102"/>
                        <a14:foregroundMark x1="47363" y1="16699" x2="47363" y2="16699"/>
                        <a14:foregroundMark x1="48730" y1="22266" x2="48730" y2="22266"/>
                        <a14:foregroundMark x1="42188" y1="67090" x2="42188" y2="67090"/>
                        <a14:foregroundMark x1="42188" y1="69629" x2="42188" y2="69629"/>
                        <a14:foregroundMark x1="48535" y1="53125" x2="48535" y2="53125"/>
                        <a14:foregroundMark x1="26758" y1="45410" x2="26758" y2="45410"/>
                        <a14:backgroundMark x1="45703" y1="14746" x2="45703" y2="14746"/>
                        <a14:backgroundMark x1="44629" y1="14746" x2="44629" y2="14746"/>
                        <a14:backgroundMark x1="45313" y1="14746" x2="45313" y2="1474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</a:extLst>
          </a:blip>
          <a:srcRect l="24111" t="13931" r="50000" b="28304"/>
          <a:stretch/>
        </p:blipFill>
        <p:spPr>
          <a:xfrm>
            <a:off x="8461631" y="9526"/>
            <a:ext cx="3730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07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2F0EFA-9A78-69AB-119D-DCA8FFFF895D}"/>
              </a:ext>
            </a:extLst>
          </p:cNvPr>
          <p:cNvSpPr txBox="1"/>
          <p:nvPr/>
        </p:nvSpPr>
        <p:spPr>
          <a:xfrm>
            <a:off x="877824" y="3429000"/>
            <a:ext cx="4242816" cy="2350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3" name="Picture 22" descr="Scan of a human brain in a neurology clinic">
            <a:extLst>
              <a:ext uri="{FF2B5EF4-FFF2-40B4-BE49-F238E27FC236}">
                <a16:creationId xmlns:a16="http://schemas.microsoft.com/office/drawing/2014/main" id="{B68B2393-C194-D1AF-1AE3-B1250F9F25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8900"/>
          <a:stretch/>
        </p:blipFill>
        <p:spPr>
          <a:xfrm>
            <a:off x="5897218" y="10"/>
            <a:ext cx="6294781" cy="6857990"/>
          </a:xfrm>
          <a:custGeom>
            <a:avLst/>
            <a:gdLst>
              <a:gd name="connsiteX0" fmla="*/ 5755419 w 6501384"/>
              <a:gd name="connsiteY0" fmla="*/ 6245920 h 6858000"/>
              <a:gd name="connsiteX1" fmla="*/ 5755419 w 6501384"/>
              <a:gd name="connsiteY1" fmla="*/ 6291639 h 6858000"/>
              <a:gd name="connsiteX2" fmla="*/ 6242504 w 6501384"/>
              <a:gd name="connsiteY2" fmla="*/ 6291639 h 6858000"/>
              <a:gd name="connsiteX3" fmla="*/ 6242504 w 6501384"/>
              <a:gd name="connsiteY3" fmla="*/ 6245920 h 6858000"/>
              <a:gd name="connsiteX4" fmla="*/ 0 w 6501384"/>
              <a:gd name="connsiteY4" fmla="*/ 0 h 6858000"/>
              <a:gd name="connsiteX5" fmla="*/ 6501384 w 6501384"/>
              <a:gd name="connsiteY5" fmla="*/ 0 h 6858000"/>
              <a:gd name="connsiteX6" fmla="*/ 6501384 w 6501384"/>
              <a:gd name="connsiteY6" fmla="*/ 6858000 h 6858000"/>
              <a:gd name="connsiteX7" fmla="*/ 0 w 650138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1384" h="6858000">
                <a:moveTo>
                  <a:pt x="5755419" y="6245920"/>
                </a:moveTo>
                <a:lnTo>
                  <a:pt x="5755419" y="6291639"/>
                </a:lnTo>
                <a:lnTo>
                  <a:pt x="6242504" y="6291639"/>
                </a:lnTo>
                <a:lnTo>
                  <a:pt x="6242504" y="6245920"/>
                </a:lnTo>
                <a:close/>
                <a:moveTo>
                  <a:pt x="0" y="0"/>
                </a:moveTo>
                <a:lnTo>
                  <a:pt x="6501384" y="0"/>
                </a:lnTo>
                <a:lnTo>
                  <a:pt x="6501384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FFAE4B-3648-8FA0-C897-9CA44D9FBA2F}"/>
              </a:ext>
            </a:extLst>
          </p:cNvPr>
          <p:cNvSpPr txBox="1"/>
          <p:nvPr/>
        </p:nvSpPr>
        <p:spPr>
          <a:xfrm>
            <a:off x="266732" y="1191768"/>
            <a:ext cx="5404395" cy="53867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>
                <a:solidFill>
                  <a:srgbClr val="D1D5DB"/>
                </a:solidFill>
                <a:latin typeface="Helvetica"/>
                <a:ea typeface="+mn-lt"/>
                <a:cs typeface="+mn-lt"/>
              </a:rPr>
              <a:t>Dementia profoundly affects not just individuals but also their families and healthcare systems, creating emotional and practical challenges.</a:t>
            </a:r>
            <a:endParaRPr lang="en-US" sz="2000"/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>
                <a:solidFill>
                  <a:srgbClr val="D1D5DB"/>
                </a:solidFill>
                <a:latin typeface="Helvetica"/>
                <a:ea typeface="+mn-lt"/>
                <a:cs typeface="+mn-lt"/>
              </a:rPr>
              <a:t>Existing diagnostic tests often struggle to predict dementia promptly, leading to misdiagnoses and increased strain on families dealing with the condition.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>
                <a:solidFill>
                  <a:srgbClr val="D1D5DB"/>
                </a:solidFill>
                <a:latin typeface="Helvetica"/>
                <a:ea typeface="+mn-lt"/>
                <a:cs typeface="+mn-lt"/>
              </a:rPr>
              <a:t>Low-income countries, grappling with resource shortages, struggle to provide adequate healthcare for a population vulnerable to dementia.</a:t>
            </a:r>
            <a:endParaRPr lang="en-US">
              <a:latin typeface="Helvetica"/>
              <a:cs typeface="Helvetica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>
                <a:solidFill>
                  <a:srgbClr val="D1D5DB"/>
                </a:solidFill>
                <a:latin typeface="Helvetica"/>
                <a:ea typeface="+mn-lt"/>
                <a:cs typeface="+mn-lt"/>
              </a:rPr>
              <a:t>Our project strives to democratize access to affordable and accurate ML-powered diagnostic tools, breaking down financial barriers and ensuring timely interventions for all individuals.</a:t>
            </a:r>
            <a:endParaRPr lang="en-US">
              <a:latin typeface="Helvetica"/>
              <a:cs typeface="Helvetic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43BF1-2564-EC65-E89F-376A5DF4D30B}"/>
              </a:ext>
            </a:extLst>
          </p:cNvPr>
          <p:cNvSpPr txBox="1"/>
          <p:nvPr/>
        </p:nvSpPr>
        <p:spPr>
          <a:xfrm>
            <a:off x="174310" y="210268"/>
            <a:ext cx="5657874" cy="917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+mj-ea"/>
                <a:cs typeface="+mj-cs"/>
              </a:rPr>
              <a:t>MOTIVATION</a:t>
            </a:r>
            <a:endParaRPr lang="en-US" sz="5400" b="1" kern="1200">
              <a:ln>
                <a:solidFill>
                  <a:srgbClr val="FFFFFF"/>
                </a:solidFill>
              </a:ln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60113258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8CD295-5D7B-5D1F-BC5C-D504E967604C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LITERATURE REVIEW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846A5-F757-B135-75D3-4CB247107F19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LITERATURE REVIEW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74611-D96D-47E6-367C-BEA633B8AF08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LITERATURE REVIEW</a:t>
            </a:r>
            <a:endParaRPr lang="en-IN" sz="9200" b="1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D9D38-4FE1-D1AC-E1D0-0255EAA53C61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LITERATURE REVIEW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F28D0-3E25-C0DD-E165-8051F6896C3E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LITERATURE REVIEW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9338247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8CD295-5D7B-5D1F-BC5C-D504E967604C}"/>
              </a:ext>
            </a:extLst>
          </p:cNvPr>
          <p:cNvSpPr txBox="1"/>
          <p:nvPr/>
        </p:nvSpPr>
        <p:spPr>
          <a:xfrm>
            <a:off x="0" y="436014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LITERATURE REVIEW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846A5-F757-B135-75D3-4CB247107F19}"/>
              </a:ext>
            </a:extLst>
          </p:cNvPr>
          <p:cNvSpPr txBox="1"/>
          <p:nvPr/>
        </p:nvSpPr>
        <p:spPr>
          <a:xfrm>
            <a:off x="0" y="1491252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LITERATURE REVIEW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74611-D96D-47E6-367C-BEA633B8AF08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LITERATURE REVIEW</a:t>
            </a:r>
            <a:endParaRPr lang="en-IN" sz="9200" b="1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D9D38-4FE1-D1AC-E1D0-0255EAA53C61}"/>
              </a:ext>
            </a:extLst>
          </p:cNvPr>
          <p:cNvSpPr txBox="1"/>
          <p:nvPr/>
        </p:nvSpPr>
        <p:spPr>
          <a:xfrm>
            <a:off x="0" y="3685297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LITERATURE REVIEW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F28D0-3E25-C0DD-E165-8051F6896C3E}"/>
              </a:ext>
            </a:extLst>
          </p:cNvPr>
          <p:cNvSpPr txBox="1"/>
          <p:nvPr/>
        </p:nvSpPr>
        <p:spPr>
          <a:xfrm>
            <a:off x="0" y="474053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LITERATURE REVIEW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10964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6C72BF-1175-1C44-396C-98C5BBE26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50299"/>
              </p:ext>
            </p:extLst>
          </p:nvPr>
        </p:nvGraphicFramePr>
        <p:xfrm>
          <a:off x="335999" y="1610044"/>
          <a:ext cx="11520001" cy="44052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7772">
                  <a:extLst>
                    <a:ext uri="{9D8B030D-6E8A-4147-A177-3AD203B41FA5}">
                      <a16:colId xmlns:a16="http://schemas.microsoft.com/office/drawing/2014/main" val="418987205"/>
                    </a:ext>
                  </a:extLst>
                </a:gridCol>
                <a:gridCol w="4965400">
                  <a:extLst>
                    <a:ext uri="{9D8B030D-6E8A-4147-A177-3AD203B41FA5}">
                      <a16:colId xmlns:a16="http://schemas.microsoft.com/office/drawing/2014/main" val="1516450556"/>
                    </a:ext>
                  </a:extLst>
                </a:gridCol>
                <a:gridCol w="4516829">
                  <a:extLst>
                    <a:ext uri="{9D8B030D-6E8A-4147-A177-3AD203B41FA5}">
                      <a16:colId xmlns:a16="http://schemas.microsoft.com/office/drawing/2014/main" val="1143073561"/>
                    </a:ext>
                  </a:extLst>
                </a:gridCol>
              </a:tblGrid>
              <a:tr h="610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/>
                        <a:t>KEY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/>
                        <a:t>SHORTCOMINGS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832331"/>
                  </a:ext>
                </a:extLst>
              </a:tr>
              <a:tr h="37946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0" u="none" strike="noStrike" noProof="0">
                          <a:solidFill>
                            <a:srgbClr val="222222"/>
                          </a:solidFill>
                        </a:rPr>
                        <a:t>Early Diagnosis of Dementia from Clinical Data by Machine Learning Techniques</a:t>
                      </a:r>
                      <a:endParaRPr lang="en-US" sz="1800" b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u="none" strike="noStrike" noProof="0">
                          <a:solidFill>
                            <a:srgbClr val="000000"/>
                          </a:solidFill>
                        </a:rPr>
                        <a:t>Two-level hierarchical model offers a fast, cost effective and reliable way to diagnose Dementia.</a:t>
                      </a:r>
                      <a:endParaRPr lang="en-US" sz="1800"/>
                    </a:p>
                    <a:p>
                      <a:pPr marL="285750" lvl="0" indent="-2857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u="none" strike="noStrike" noProof="0">
                          <a:solidFill>
                            <a:srgbClr val="000000"/>
                          </a:solidFill>
                        </a:rPr>
                        <a:t>At first level, MMSE-KC score examines the patient and categorizes them into Normal and Cognitive decline.</a:t>
                      </a:r>
                    </a:p>
                    <a:p>
                      <a:pPr marL="285750" lvl="0" indent="-2857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u="none" strike="noStrike" noProof="0">
                          <a:solidFill>
                            <a:srgbClr val="000000"/>
                          </a:solidFill>
                        </a:rPr>
                        <a:t>At second level, CERAD-K is `conducted on people diagnosed as cognitive declined which further categorizes them into MCI and Dementia.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800" b="0" u="none" strike="noStrike" noProof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The study relies on specific datasets, potentially limiting its generalizability to diverse populations.</a:t>
                      </a:r>
                      <a:endParaRPr lang="en-US" sz="18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800" b="0" u="none" strike="noStrike" noProof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Features like lifestyle, disease information has not been taken into consideration and has been put as future research.</a:t>
                      </a:r>
                      <a:endParaRPr lang="en-IN" sz="1800" b="0" i="0" u="none" strike="noStrike" noProof="0">
                        <a:solidFill>
                          <a:schemeClr val="tx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1561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C4FF205-4EDC-646A-A9CC-EF6946E3E55F}"/>
              </a:ext>
            </a:extLst>
          </p:cNvPr>
          <p:cNvSpPr txBox="1"/>
          <p:nvPr/>
        </p:nvSpPr>
        <p:spPr>
          <a:xfrm>
            <a:off x="3754582" y="94580"/>
            <a:ext cx="468283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b="1">
                <a:solidFill>
                  <a:srgbClr val="FFFFFF"/>
                </a:solidFill>
              </a:rPr>
              <a:t>PAPER 1</a:t>
            </a:r>
            <a:endParaRPr lang="en-US" sz="800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1BCEE-BAB6-32B3-BE8C-B676FA198C9A}"/>
              </a:ext>
            </a:extLst>
          </p:cNvPr>
          <p:cNvSpPr txBox="1"/>
          <p:nvPr/>
        </p:nvSpPr>
        <p:spPr>
          <a:xfrm>
            <a:off x="1719072" y="6079321"/>
            <a:ext cx="983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Take away: One of few paper that has taken Cost factor into consideration.</a:t>
            </a:r>
          </a:p>
          <a:p>
            <a:r>
              <a:rPr lang="en-US" dirty="0">
                <a:solidFill>
                  <a:schemeClr val="bg1"/>
                </a:solidFill>
              </a:rPr>
              <a:t>Our proposed model is based on this.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28988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6C72BF-1175-1C44-396C-98C5BBE26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070605"/>
              </p:ext>
            </p:extLst>
          </p:nvPr>
        </p:nvGraphicFramePr>
        <p:xfrm>
          <a:off x="335999" y="1610044"/>
          <a:ext cx="11520001" cy="44052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7772">
                  <a:extLst>
                    <a:ext uri="{9D8B030D-6E8A-4147-A177-3AD203B41FA5}">
                      <a16:colId xmlns:a16="http://schemas.microsoft.com/office/drawing/2014/main" val="418987205"/>
                    </a:ext>
                  </a:extLst>
                </a:gridCol>
                <a:gridCol w="4965400">
                  <a:extLst>
                    <a:ext uri="{9D8B030D-6E8A-4147-A177-3AD203B41FA5}">
                      <a16:colId xmlns:a16="http://schemas.microsoft.com/office/drawing/2014/main" val="1516450556"/>
                    </a:ext>
                  </a:extLst>
                </a:gridCol>
                <a:gridCol w="4516829">
                  <a:extLst>
                    <a:ext uri="{9D8B030D-6E8A-4147-A177-3AD203B41FA5}">
                      <a16:colId xmlns:a16="http://schemas.microsoft.com/office/drawing/2014/main" val="1143073561"/>
                    </a:ext>
                  </a:extLst>
                </a:gridCol>
              </a:tblGrid>
              <a:tr h="610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/>
                        <a:t>KEY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/>
                        <a:t>SHORTCOMINGS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832331"/>
                  </a:ext>
                </a:extLst>
              </a:tr>
              <a:tr h="37946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>
                          <a:solidFill>
                            <a:schemeClr val="tx1"/>
                          </a:solidFill>
                        </a:rPr>
                        <a:t>Performance of Machine Learning Algorithms for Predicting Progression to   Dementia in Memory Clinic Patients</a:t>
                      </a:r>
                      <a:endParaRPr lang="en-US" sz="1800" b="0">
                        <a:latin typeface="Avenir Next LT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US" sz="1800" b="0" u="none" strike="noStrike" cap="none" noProof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Comparison of different Machine Learning models with existing models .</a:t>
                      </a:r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US" sz="1800" b="0" u="none" strike="noStrike" cap="none" noProof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Machine learning algorithms were superior in their ability to predict incident dementia within 2 years compared with 2 existing predictive models.</a:t>
                      </a:r>
                      <a:endParaRPr lang="en-US" sz="1800"/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US" sz="1800" b="0" u="none" strike="noStrike" cap="none" noProof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Machine learning algorithms required only 6 variables to reach an accuracy of at least 90%.</a:t>
                      </a:r>
                      <a:endParaRPr lang="en-US" sz="1800" b="0" i="0" u="none" strike="noStrike" cap="none" noProof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Avenir Next LT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800" b="0" u="none" strike="noStrike" noProof="0">
                          <a:solidFill>
                            <a:srgbClr val="000000"/>
                          </a:solidFill>
                        </a:rPr>
                        <a:t>Models used in the study were developed on different populations.</a:t>
                      </a:r>
                      <a:endParaRPr lang="en-US" sz="180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u="none" strike="noStrike" noProof="0">
                          <a:solidFill>
                            <a:srgbClr val="000000"/>
                          </a:solidFill>
                        </a:rPr>
                        <a:t>Some variables in these models did not have direct equivalents in the UDS dataset, potentially affecting their performance.</a:t>
                      </a:r>
                      <a:endParaRPr lang="en-US" sz="180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u="none" strike="noStrike" noProof="0">
                          <a:solidFill>
                            <a:srgbClr val="000000"/>
                          </a:solidFill>
                        </a:rPr>
                        <a:t>The study included a large sample of U.S. memory clinic attendees, making the results highly relevant to this context.</a:t>
                      </a:r>
                      <a:endParaRPr lang="en-US" sz="180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u="none" strike="noStrike" noProof="0">
                          <a:solidFill>
                            <a:srgbClr val="000000"/>
                          </a:solidFill>
                        </a:rPr>
                        <a:t>The generalizability of these results to other populations is uncertain.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1561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C4FF205-4EDC-646A-A9CC-EF6946E3E55F}"/>
              </a:ext>
            </a:extLst>
          </p:cNvPr>
          <p:cNvSpPr txBox="1"/>
          <p:nvPr/>
        </p:nvSpPr>
        <p:spPr>
          <a:xfrm>
            <a:off x="3754582" y="126234"/>
            <a:ext cx="468283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b="1">
                <a:solidFill>
                  <a:srgbClr val="FFFFFF"/>
                </a:solidFill>
              </a:rPr>
              <a:t>PAPER 2</a:t>
            </a:r>
            <a:endParaRPr lang="en-US" sz="8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6811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6C72BF-1175-1C44-396C-98C5BBE26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416522"/>
              </p:ext>
            </p:extLst>
          </p:nvPr>
        </p:nvGraphicFramePr>
        <p:xfrm>
          <a:off x="335999" y="1610044"/>
          <a:ext cx="11520001" cy="44052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7772">
                  <a:extLst>
                    <a:ext uri="{9D8B030D-6E8A-4147-A177-3AD203B41FA5}">
                      <a16:colId xmlns:a16="http://schemas.microsoft.com/office/drawing/2014/main" val="418987205"/>
                    </a:ext>
                  </a:extLst>
                </a:gridCol>
                <a:gridCol w="4965400">
                  <a:extLst>
                    <a:ext uri="{9D8B030D-6E8A-4147-A177-3AD203B41FA5}">
                      <a16:colId xmlns:a16="http://schemas.microsoft.com/office/drawing/2014/main" val="1516450556"/>
                    </a:ext>
                  </a:extLst>
                </a:gridCol>
                <a:gridCol w="4516829">
                  <a:extLst>
                    <a:ext uri="{9D8B030D-6E8A-4147-A177-3AD203B41FA5}">
                      <a16:colId xmlns:a16="http://schemas.microsoft.com/office/drawing/2014/main" val="1143073561"/>
                    </a:ext>
                  </a:extLst>
                </a:gridCol>
              </a:tblGrid>
              <a:tr h="6106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/>
                        <a:t>KEY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/>
                        <a:t>SHORTCOMINGS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832331"/>
                  </a:ext>
                </a:extLst>
              </a:tr>
              <a:tr h="3794637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noProof="0">
                          <a:solidFill>
                            <a:srgbClr val="000000"/>
                          </a:solidFill>
                        </a:rPr>
                        <a:t>Machine Learning for Dementia Prediction: A Systematic Review and Future Research Directions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u="none" strike="noStrike" cap="none" noProof="0">
                          <a:solidFill>
                            <a:srgbClr val="222222"/>
                          </a:solidFill>
                          <a:effectLst/>
                        </a:rPr>
                        <a:t>This paper highlights the importance of a systematic literature review (SLR) in the context of automated diagnostic systems for dementia prediction.</a:t>
                      </a:r>
                      <a:endParaRPr lang="en-US" sz="1800" b="0" u="none" strike="noStrike" cap="none" noProof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u="none" strike="noStrike" cap="none" noProof="0">
                          <a:solidFill>
                            <a:srgbClr val="000000"/>
                          </a:solidFill>
                          <a:effectLst/>
                        </a:rPr>
                        <a:t>Predicted Dementia subtypes with diverse data modalities. 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1800" b="0" u="none" strike="noStrike" cap="none" noProof="0">
                          <a:solidFill>
                            <a:srgbClr val="000000"/>
                          </a:solidFill>
                          <a:effectLst/>
                        </a:rPr>
                        <a:t>     (Image ,Voice, Clinical-variable)</a:t>
                      </a:r>
                      <a:endParaRPr lang="en-US" sz="180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u="none" strike="noStrike" cap="none" noProof="0">
                          <a:solidFill>
                            <a:srgbClr val="000000"/>
                          </a:solidFill>
                          <a:effectLst/>
                        </a:rPr>
                        <a:t>Addresses the limitation in previous models and SLRs </a:t>
                      </a:r>
                      <a:endParaRPr lang="en-US" sz="1800" b="0" i="0" u="none" strike="noStrike" cap="none" noProof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u="none" strike="noStrike" noProof="0">
                          <a:solidFill>
                            <a:srgbClr val="000000"/>
                          </a:solidFill>
                        </a:rPr>
                        <a:t>Although they took diverse data modality, but they've just reviewed the models built on those modalities.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u="none" strike="noStrike" noProof="0">
                          <a:solidFill>
                            <a:srgbClr val="000000"/>
                          </a:solidFill>
                        </a:rPr>
                        <a:t>Research works and Models built on these modalities were completely independent of each other.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1561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C4FF205-4EDC-646A-A9CC-EF6946E3E55F}"/>
              </a:ext>
            </a:extLst>
          </p:cNvPr>
          <p:cNvSpPr txBox="1"/>
          <p:nvPr/>
        </p:nvSpPr>
        <p:spPr>
          <a:xfrm>
            <a:off x="3754582" y="107648"/>
            <a:ext cx="468283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b="1">
                <a:solidFill>
                  <a:srgbClr val="FFFFFF"/>
                </a:solidFill>
              </a:rPr>
              <a:t>PAPER 3</a:t>
            </a:r>
            <a:endParaRPr lang="en-US" sz="800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47F40-0935-5211-F531-3F1565DA04BF}"/>
              </a:ext>
            </a:extLst>
          </p:cNvPr>
          <p:cNvSpPr txBox="1"/>
          <p:nvPr/>
        </p:nvSpPr>
        <p:spPr>
          <a:xfrm>
            <a:off x="1143000" y="6194269"/>
            <a:ext cx="1050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Take away: Considered dataset based on different modalities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7360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8CD295-5D7B-5D1F-BC5C-D504E967604C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METHODOLOGY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846A5-F757-B135-75D3-4CB247107F19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METHODOLOGY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74611-D96D-47E6-367C-BEA633B8AF08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METHODOLOGY</a:t>
            </a:r>
            <a:endParaRPr lang="en-IN" sz="9200" b="1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D9D38-4FE1-D1AC-E1D0-0255EAA53C61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METHODOLOGY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F28D0-3E25-C0DD-E165-8051F6896C3E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METHODOLOGY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42435616"/>
      </p:ext>
    </p:extLst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8CD295-5D7B-5D1F-BC5C-D504E967604C}"/>
              </a:ext>
            </a:extLst>
          </p:cNvPr>
          <p:cNvSpPr txBox="1"/>
          <p:nvPr/>
        </p:nvSpPr>
        <p:spPr>
          <a:xfrm>
            <a:off x="0" y="436014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METHODOLOGY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846A5-F757-B135-75D3-4CB247107F19}"/>
              </a:ext>
            </a:extLst>
          </p:cNvPr>
          <p:cNvSpPr txBox="1"/>
          <p:nvPr/>
        </p:nvSpPr>
        <p:spPr>
          <a:xfrm>
            <a:off x="0" y="1491252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METHODOLOGY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74611-D96D-47E6-367C-BEA633B8AF08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METHODOLOGY</a:t>
            </a:r>
            <a:endParaRPr lang="en-IN" sz="9200" b="1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D9D38-4FE1-D1AC-E1D0-0255EAA53C61}"/>
              </a:ext>
            </a:extLst>
          </p:cNvPr>
          <p:cNvSpPr txBox="1"/>
          <p:nvPr/>
        </p:nvSpPr>
        <p:spPr>
          <a:xfrm>
            <a:off x="0" y="3685297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METHODOLOGY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F28D0-3E25-C0DD-E165-8051F6896C3E}"/>
              </a:ext>
            </a:extLst>
          </p:cNvPr>
          <p:cNvSpPr txBox="1"/>
          <p:nvPr/>
        </p:nvSpPr>
        <p:spPr>
          <a:xfrm>
            <a:off x="0" y="474053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METHODOLOGY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64293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B36990-747A-4BCF-D877-5F991C050FCE}"/>
              </a:ext>
            </a:extLst>
          </p:cNvPr>
          <p:cNvSpPr txBox="1"/>
          <p:nvPr/>
        </p:nvSpPr>
        <p:spPr>
          <a:xfrm>
            <a:off x="891959" y="583"/>
            <a:ext cx="10398789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>
                <a:solidFill>
                  <a:schemeClr val="bg1"/>
                </a:solidFill>
              </a:rPr>
              <a:t>3 LAYER MODEL</a:t>
            </a:r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B64915-05E6-73BC-9391-D6F030B46CAA}"/>
              </a:ext>
            </a:extLst>
          </p:cNvPr>
          <p:cNvGrpSpPr/>
          <p:nvPr/>
        </p:nvGrpSpPr>
        <p:grpSpPr>
          <a:xfrm>
            <a:off x="1123351" y="6441374"/>
            <a:ext cx="9936000" cy="5119635"/>
            <a:chOff x="1123351" y="1183574"/>
            <a:chExt cx="9936000" cy="511963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42AC693-80A6-38D5-D549-46D46E5B0CB3}"/>
                </a:ext>
              </a:extLst>
            </p:cNvPr>
            <p:cNvGrpSpPr/>
            <p:nvPr/>
          </p:nvGrpSpPr>
          <p:grpSpPr>
            <a:xfrm>
              <a:off x="1123351" y="1183574"/>
              <a:ext cx="9936000" cy="5119635"/>
              <a:chOff x="1123351" y="1183574"/>
              <a:chExt cx="9936000" cy="5119635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6000912-3AAE-EDAC-1DB5-35313FEDC3A8}"/>
                  </a:ext>
                </a:extLst>
              </p:cNvPr>
              <p:cNvGrpSpPr/>
              <p:nvPr/>
            </p:nvGrpSpPr>
            <p:grpSpPr>
              <a:xfrm>
                <a:off x="1123351" y="1183574"/>
                <a:ext cx="9936000" cy="5112000"/>
                <a:chOff x="1735353" y="1152859"/>
                <a:chExt cx="8352311" cy="4611584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FA8F925-4865-84B5-181A-A4F83EA4B455}"/>
                    </a:ext>
                  </a:extLst>
                </p:cNvPr>
                <p:cNvSpPr/>
                <p:nvPr/>
              </p:nvSpPr>
              <p:spPr>
                <a:xfrm>
                  <a:off x="1735353" y="1152859"/>
                  <a:ext cx="8352311" cy="4611584"/>
                </a:xfrm>
                <a:prstGeom prst="rect">
                  <a:avLst/>
                </a:prstGeom>
                <a:solidFill>
                  <a:srgbClr val="E7F4D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A2A57B0-D801-32D1-1391-FFF8B7E95E5E}"/>
                    </a:ext>
                  </a:extLst>
                </p:cNvPr>
                <p:cNvSpPr txBox="1"/>
                <p:nvPr/>
              </p:nvSpPr>
              <p:spPr>
                <a:xfrm>
                  <a:off x="2246939" y="1311945"/>
                  <a:ext cx="7650912" cy="472002"/>
                </a:xfrm>
                <a:prstGeom prst="rect">
                  <a:avLst/>
                </a:prstGeom>
                <a:solidFill>
                  <a:srgbClr val="E7F4D9"/>
                </a:solidFill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ctr"/>
                  <a:r>
                    <a:rPr lang="en-US" sz="2800" b="1"/>
                    <a:t> FIRST LAYER – Early Detection</a:t>
                  </a:r>
                  <a:endParaRPr lang="en-IN" sz="2800" b="1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CD40F0-62B0-E064-8C0A-718F52C449AB}"/>
                  </a:ext>
                </a:extLst>
              </p:cNvPr>
              <p:cNvSpPr txBox="1"/>
              <p:nvPr/>
            </p:nvSpPr>
            <p:spPr>
              <a:xfrm>
                <a:off x="1340223" y="1748116"/>
                <a:ext cx="5446058" cy="455509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Avenir Next LT Pro"/>
                  <a:ea typeface="+mn-lt"/>
                  <a:cs typeface="Arial"/>
                </a:endParaRPr>
              </a:p>
              <a:p>
                <a:pPr marL="285750" indent="-285750">
                  <a:buFont typeface="Arial,Sans-Serif"/>
                  <a:buChar char="•"/>
                </a:pPr>
                <a:r>
                  <a:rPr lang="en-US" sz="1700">
                    <a:latin typeface="Arial"/>
                    <a:ea typeface="+mn-lt"/>
                    <a:cs typeface="Arial"/>
                  </a:rPr>
                  <a:t>Audio patterns can serve as an early indicator of cognitive decline.</a:t>
                </a:r>
                <a:endParaRPr lang="en-US" sz="1700"/>
              </a:p>
              <a:p>
                <a:endParaRPr lang="en-US" sz="1700">
                  <a:latin typeface="Arial"/>
                  <a:ea typeface="+mn-lt"/>
                  <a:cs typeface="Arial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700">
                    <a:latin typeface="Arial"/>
                    <a:ea typeface="+mn-lt"/>
                    <a:cs typeface="+mn-lt"/>
                  </a:rPr>
                  <a:t>Utilizing audio conversations as a primary data source for early cognitive decline detection.</a:t>
                </a:r>
                <a:endParaRPr lang="en-US" sz="1700">
                  <a:latin typeface="Arial"/>
                  <a:cs typeface="Arial"/>
                </a:endParaRPr>
              </a:p>
              <a:p>
                <a:endParaRPr lang="en-US" sz="1700">
                  <a:latin typeface="Arial"/>
                  <a:ea typeface="+mn-lt"/>
                  <a:cs typeface="+mn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700">
                    <a:latin typeface="Arial"/>
                    <a:ea typeface="+mn-lt"/>
                    <a:cs typeface="+mn-lt"/>
                  </a:rPr>
                  <a:t>Implementation of the voice assistant is not  included in the current scope but remains a potential avenue for future exploration.</a:t>
                </a:r>
                <a:endParaRPr lang="en-US" sz="1700">
                  <a:latin typeface="Arial"/>
                  <a:cs typeface="Arial"/>
                </a:endParaRPr>
              </a:p>
              <a:p>
                <a:endParaRPr lang="en-US" sz="1700">
                  <a:latin typeface="Arial"/>
                  <a:ea typeface="+mn-lt"/>
                  <a:cs typeface="+mn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700">
                    <a:latin typeface="Arial"/>
                    <a:ea typeface="+mn-lt"/>
                    <a:cs typeface="+mn-lt"/>
                  </a:rPr>
                  <a:t>Analyzing speech behavior, complexity, stutters, gaps, and more using Machine Learning models.</a:t>
                </a:r>
                <a:endParaRPr lang="en-US" sz="1700">
                  <a:latin typeface="Arial"/>
                  <a:cs typeface="Arial"/>
                </a:endParaRPr>
              </a:p>
              <a:p>
                <a:endParaRPr lang="en-US" sz="1700">
                  <a:latin typeface="Arial"/>
                  <a:ea typeface="+mn-lt"/>
                  <a:cs typeface="+mn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700">
                    <a:latin typeface="Arial"/>
                    <a:ea typeface="+mn-lt"/>
                    <a:cs typeface="+mn-lt"/>
                  </a:rPr>
                  <a:t>Recommendations for patients to undergo the second step of the method are based on the analysis of audio data.</a:t>
                </a:r>
              </a:p>
            </p:txBody>
          </p:sp>
        </p:grpSp>
        <p:pic>
          <p:nvPicPr>
            <p:cNvPr id="24" name="Picture 23" descr="A diagram of a data processing process&#10;&#10;Description automatically generated">
              <a:extLst>
                <a:ext uri="{FF2B5EF4-FFF2-40B4-BE49-F238E27FC236}">
                  <a16:creationId xmlns:a16="http://schemas.microsoft.com/office/drawing/2014/main" id="{0B4FB579-CFE2-3237-2662-4A41D076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9567" y="1743740"/>
              <a:ext cx="2779028" cy="450466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6EE868-02BF-4536-C8E9-5DADC43E3629}"/>
              </a:ext>
            </a:extLst>
          </p:cNvPr>
          <p:cNvGrpSpPr/>
          <p:nvPr/>
        </p:nvGrpSpPr>
        <p:grpSpPr>
          <a:xfrm>
            <a:off x="943351" y="6631873"/>
            <a:ext cx="10296000" cy="5112000"/>
            <a:chOff x="943351" y="1191193"/>
            <a:chExt cx="10296000" cy="5112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DD09441-0597-DE06-BE8E-B9FE0C58A35F}"/>
                </a:ext>
              </a:extLst>
            </p:cNvPr>
            <p:cNvGrpSpPr/>
            <p:nvPr/>
          </p:nvGrpSpPr>
          <p:grpSpPr>
            <a:xfrm>
              <a:off x="943351" y="1191193"/>
              <a:ext cx="10296000" cy="5112000"/>
              <a:chOff x="1555352" y="4551625"/>
              <a:chExt cx="8712000" cy="461158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91940A4-B153-7656-F076-9687720DB57C}"/>
                  </a:ext>
                </a:extLst>
              </p:cNvPr>
              <p:cNvSpPr/>
              <p:nvPr/>
            </p:nvSpPr>
            <p:spPr>
              <a:xfrm>
                <a:off x="1555352" y="4551625"/>
                <a:ext cx="8712000" cy="4611584"/>
              </a:xfrm>
              <a:prstGeom prst="rect">
                <a:avLst/>
              </a:prstGeom>
              <a:solidFill>
                <a:srgbClr val="E7F4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4D94C3-F291-056A-2BA3-9244C3491A6B}"/>
                  </a:ext>
                </a:extLst>
              </p:cNvPr>
              <p:cNvSpPr txBox="1"/>
              <p:nvPr/>
            </p:nvSpPr>
            <p:spPr>
              <a:xfrm>
                <a:off x="2749818" y="4728421"/>
                <a:ext cx="6257925" cy="472002"/>
              </a:xfrm>
              <a:prstGeom prst="rect">
                <a:avLst/>
              </a:prstGeom>
              <a:solidFill>
                <a:srgbClr val="E7F4D9"/>
              </a:solidFill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800" b="1"/>
                  <a:t> SECOND LAYER - Questionnaire</a:t>
                </a:r>
                <a:endParaRPr lang="en-IN" sz="2800" b="1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F924AB-10FD-2812-1C3B-19BCD89F557B}"/>
                </a:ext>
              </a:extLst>
            </p:cNvPr>
            <p:cNvSpPr txBox="1"/>
            <p:nvPr/>
          </p:nvSpPr>
          <p:spPr>
            <a:xfrm>
              <a:off x="1248999" y="1922525"/>
              <a:ext cx="9679004" cy="4262705"/>
            </a:xfrm>
            <a:prstGeom prst="rect">
              <a:avLst/>
            </a:prstGeom>
            <a:solidFill>
              <a:srgbClr val="E7F4D9"/>
            </a:solidFill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700">
                  <a:latin typeface="Arial"/>
                  <a:cs typeface="Arial"/>
                </a:rPr>
                <a:t>Most widely used test is MMSE (Mini-Mental State Examination).</a:t>
              </a:r>
              <a:endParaRPr lang="en-US"/>
            </a:p>
            <a:p>
              <a:pPr algn="just"/>
              <a:endParaRPr lang="en-IN" sz="1000">
                <a:latin typeface="Arial"/>
                <a:cs typeface="Arial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700">
                  <a:latin typeface="Arial"/>
                  <a:cs typeface="Arial"/>
                </a:rPr>
                <a:t>But ceiling effect makes it insensitive to the early stage of dementia, specially for educated people.</a:t>
              </a:r>
            </a:p>
            <a:p>
              <a:pPr algn="just">
                <a:buFont typeface="Arial" panose="020B0604020202020204" pitchFamily="34" charset="0"/>
              </a:pPr>
              <a:endParaRPr lang="en-IN" sz="1000">
                <a:latin typeface="Arial"/>
                <a:cs typeface="Arial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700">
                  <a:latin typeface="Arial"/>
                  <a:cs typeface="Arial"/>
                </a:rPr>
                <a:t>And it is also have falsely identified low education or poor Cognitive decline as demented. </a:t>
              </a:r>
            </a:p>
            <a:p>
              <a:pPr algn="just"/>
              <a:endParaRPr lang="en-IN" sz="1000">
                <a:latin typeface="Arial"/>
                <a:cs typeface="Arial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700">
                  <a:latin typeface="Arial"/>
                  <a:cs typeface="Arial"/>
                </a:rPr>
                <a:t>So we are going with </a:t>
              </a:r>
              <a:r>
                <a:rPr lang="en-IN" sz="1700" err="1">
                  <a:latin typeface="Arial"/>
                  <a:cs typeface="Arial"/>
                </a:rPr>
                <a:t>ReSmart</a:t>
              </a:r>
              <a:r>
                <a:rPr lang="en-IN" sz="1700">
                  <a:latin typeface="Arial"/>
                  <a:cs typeface="Arial"/>
                </a:rPr>
                <a:t>–15 questionnaire which initially consisted 35 question but was reduced to 15 because of redundant and low entropy questions and top 15 questions were selected based upon Information Gain. </a:t>
              </a:r>
            </a:p>
            <a:p>
              <a:pPr algn="just"/>
              <a:endParaRPr lang="en-IN" sz="1000">
                <a:latin typeface="Arial"/>
                <a:cs typeface="Arial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700">
                  <a:latin typeface="Arial"/>
                  <a:cs typeface="Arial"/>
                </a:rPr>
                <a:t>The questionnaire consists of daily behavior-based questions in five categories (i.e., attention (3Q), spatial ability (3Q), spatiotemporal ability (3Q), memory (3Q), and thinking ability (3Q))</a:t>
              </a:r>
              <a:r>
                <a:rPr lang="en-IN" sz="1700">
                  <a:latin typeface="Arial"/>
                  <a:cs typeface="Arial"/>
                </a:rPr>
                <a:t>.</a:t>
              </a:r>
            </a:p>
            <a:p>
              <a:pPr algn="just"/>
              <a:r>
                <a:rPr lang="en-US" sz="1700">
                  <a:latin typeface="Arial"/>
                  <a:cs typeface="Arial"/>
                </a:rPr>
                <a:t>     which are inspired by </a:t>
              </a:r>
              <a:r>
                <a:rPr lang="en-US" sz="1700" err="1">
                  <a:latin typeface="Arial"/>
                  <a:cs typeface="Arial"/>
                </a:rPr>
                <a:t>CogniFit</a:t>
              </a:r>
              <a:r>
                <a:rPr lang="en-IN" sz="1700">
                  <a:latin typeface="Arial"/>
                  <a:cs typeface="Arial"/>
                </a:rPr>
                <a:t> (Mobile App).</a:t>
              </a:r>
            </a:p>
            <a:p>
              <a:pPr algn="just"/>
              <a:endParaRPr lang="en-IN" sz="1000">
                <a:latin typeface="Arial"/>
                <a:cs typeface="Arial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700">
                  <a:latin typeface="Arial"/>
                  <a:cs typeface="Arial"/>
                </a:rPr>
                <a:t>Another advantage of using </a:t>
              </a:r>
              <a:r>
                <a:rPr lang="en-IN" sz="1700" err="1">
                  <a:latin typeface="Arial"/>
                  <a:cs typeface="Arial"/>
                </a:rPr>
                <a:t>ReSmart</a:t>
              </a:r>
              <a:r>
                <a:rPr lang="en-IN" sz="1700">
                  <a:latin typeface="Arial"/>
                  <a:cs typeface="Arial"/>
                </a:rPr>
                <a:t> – 15 is </a:t>
              </a:r>
              <a:r>
                <a:rPr lang="en-US" sz="1700">
                  <a:latin typeface="Arial"/>
                  <a:cs typeface="Arial"/>
                </a:rPr>
                <a:t>MMSE requires hard classification results such as whether the patient had been diagnosed with early dementia or not while ReSmart-15 propose a probability of early dementia ranging (0 to 1), not with a hard decision of early dementia (0 or 1)</a:t>
              </a:r>
              <a:endParaRPr lang="en-IN" sz="1700">
                <a:latin typeface="Arial"/>
                <a:cs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8651BD-C783-22FB-47F0-AD4F4FB6C0EE}"/>
              </a:ext>
            </a:extLst>
          </p:cNvPr>
          <p:cNvGrpSpPr/>
          <p:nvPr/>
        </p:nvGrpSpPr>
        <p:grpSpPr>
          <a:xfrm>
            <a:off x="763351" y="6746306"/>
            <a:ext cx="10656000" cy="5112000"/>
            <a:chOff x="763351" y="1259906"/>
            <a:chExt cx="10656000" cy="51120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7412A31-D250-1172-9309-4E03F472E6FE}"/>
                </a:ext>
              </a:extLst>
            </p:cNvPr>
            <p:cNvGrpSpPr/>
            <p:nvPr/>
          </p:nvGrpSpPr>
          <p:grpSpPr>
            <a:xfrm>
              <a:off x="763351" y="1259906"/>
              <a:ext cx="10656000" cy="5112000"/>
              <a:chOff x="1555353" y="6315768"/>
              <a:chExt cx="9072000" cy="4611584"/>
            </a:xfrm>
            <a:solidFill>
              <a:srgbClr val="FFC000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DDCE822-A280-13FD-B871-BA32A2D8ED64}"/>
                  </a:ext>
                </a:extLst>
              </p:cNvPr>
              <p:cNvSpPr/>
              <p:nvPr/>
            </p:nvSpPr>
            <p:spPr>
              <a:xfrm>
                <a:off x="1555353" y="6315768"/>
                <a:ext cx="9072000" cy="4611584"/>
              </a:xfrm>
              <a:prstGeom prst="rect">
                <a:avLst/>
              </a:prstGeom>
              <a:solidFill>
                <a:srgbClr val="E7F4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>
                  <a:solidFill>
                    <a:srgbClr val="E7F4D9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77F5F4-AF89-025C-64EB-23C491997C5D}"/>
                  </a:ext>
                </a:extLst>
              </p:cNvPr>
              <p:cNvSpPr txBox="1"/>
              <p:nvPr/>
            </p:nvSpPr>
            <p:spPr>
              <a:xfrm>
                <a:off x="3842900" y="6380375"/>
                <a:ext cx="4417440" cy="472002"/>
              </a:xfrm>
              <a:prstGeom prst="rect">
                <a:avLst/>
              </a:prstGeom>
              <a:solidFill>
                <a:srgbClr val="E7F4D9"/>
              </a:solidFill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E7F4D9"/>
                    </a:solidFill>
                  </a:rPr>
                  <a:t> THIRD LAYER – Clinical Tests</a:t>
                </a:r>
                <a:endParaRPr lang="en-IN" sz="2800" b="1">
                  <a:solidFill>
                    <a:srgbClr val="E7F4D9"/>
                  </a:solidFill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E5C7C73-4FB4-FD94-D244-D497CD2D61AE}"/>
                </a:ext>
              </a:extLst>
            </p:cNvPr>
            <p:cNvSpPr txBox="1"/>
            <p:nvPr/>
          </p:nvSpPr>
          <p:spPr>
            <a:xfrm>
              <a:off x="1058956" y="1865779"/>
              <a:ext cx="5933514" cy="424731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>
                  <a:ea typeface="+mn-lt"/>
                  <a:cs typeface="+mn-lt"/>
                </a:rPr>
                <a:t>T</a:t>
              </a:r>
              <a:r>
                <a:rPr lang="en-US">
                  <a:latin typeface="Arial"/>
                  <a:ea typeface="+mn-lt"/>
                  <a:cs typeface="+mn-lt"/>
                </a:rPr>
                <a:t>he final step involves patients undergoing medical tests to assess their neuro-functionality and cognitive activity.</a:t>
              </a:r>
              <a:endParaRPr lang="en-US">
                <a:latin typeface="Arial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>
                  <a:latin typeface="Arial"/>
                  <a:ea typeface="+mn-lt"/>
                  <a:cs typeface="+mn-lt"/>
                </a:rPr>
                <a:t>These medical tests provide crucial data on the patients' cognitive health.</a:t>
              </a:r>
              <a:endParaRPr lang="en-US">
                <a:latin typeface="Arial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>
                  <a:latin typeface="Arial"/>
                  <a:ea typeface="+mn-lt"/>
                  <a:cs typeface="+mn-lt"/>
                </a:rPr>
                <a:t>The results of these tests plus the demographic data of the patients serve as inputs to a Machine Learning model.</a:t>
              </a:r>
              <a:endParaRPr lang="en-US">
                <a:latin typeface="Arial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>
                  <a:latin typeface="Arial"/>
                  <a:ea typeface="+mn-lt"/>
                  <a:cs typeface="+mn-lt"/>
                </a:rPr>
                <a:t>The Machine Learning model utilizes these test results to predict whether the patient is currently afflicted by dementia or likely to develop dementia in the future.</a:t>
              </a:r>
              <a:endParaRPr lang="en-US">
                <a:latin typeface="Arial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>
                  <a:latin typeface="Arial"/>
                  <a:ea typeface="+mn-lt"/>
                  <a:cs typeface="+mn-lt"/>
                </a:rPr>
                <a:t>The dataset used for training and testing the model is sourced from OASIS (open access series of imaging studies) longitudinal feature-set.</a:t>
              </a:r>
              <a:endParaRPr lang="en-US">
                <a:latin typeface="Arial"/>
                <a:cs typeface="Arial"/>
              </a:endParaRPr>
            </a:p>
          </p:txBody>
        </p:sp>
        <p:pic>
          <p:nvPicPr>
            <p:cNvPr id="37" name="Picture 36" descr="A diagram of data processing&#10;&#10;Description automatically generated">
              <a:extLst>
                <a:ext uri="{FF2B5EF4-FFF2-40B4-BE49-F238E27FC236}">
                  <a16:creationId xmlns:a16="http://schemas.microsoft.com/office/drawing/2014/main" id="{D8506328-0D51-D379-9373-A4F8BF7A1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4563" y="1464887"/>
              <a:ext cx="3531781" cy="478768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98BCC8C-4BF1-9F7E-0F51-17A26397D26D}"/>
                </a:ext>
              </a:extLst>
            </p:cNvPr>
            <p:cNvSpPr txBox="1"/>
            <p:nvPr/>
          </p:nvSpPr>
          <p:spPr>
            <a:xfrm>
              <a:off x="1393791" y="1347979"/>
              <a:ext cx="7395730" cy="523220"/>
            </a:xfrm>
            <a:prstGeom prst="rect">
              <a:avLst/>
            </a:prstGeom>
            <a:solidFill>
              <a:srgbClr val="E7F4D9"/>
            </a:solidFill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800" b="1"/>
                <a:t> THIRD LAYER – Clinical Tests</a:t>
              </a:r>
              <a:endParaRPr lang="en-IN" sz="2800" b="1"/>
            </a:p>
          </p:txBody>
        </p:sp>
      </p:grpSp>
    </p:spTree>
    <p:extLst>
      <p:ext uri="{BB962C8B-B14F-4D97-AF65-F5344CB8AC3E}">
        <p14:creationId xmlns:p14="http://schemas.microsoft.com/office/powerpoint/2010/main" val="234445245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B36990-747A-4BCF-D877-5F991C050FCE}"/>
              </a:ext>
            </a:extLst>
          </p:cNvPr>
          <p:cNvSpPr txBox="1"/>
          <p:nvPr/>
        </p:nvSpPr>
        <p:spPr>
          <a:xfrm>
            <a:off x="891959" y="583"/>
            <a:ext cx="10398789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>
                <a:solidFill>
                  <a:schemeClr val="bg1"/>
                </a:solidFill>
              </a:rPr>
              <a:t>3 LAYER MODEL</a:t>
            </a:r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148508-B639-4B7E-B72B-54A2558E2ACA}"/>
              </a:ext>
            </a:extLst>
          </p:cNvPr>
          <p:cNvGrpSpPr/>
          <p:nvPr/>
        </p:nvGrpSpPr>
        <p:grpSpPr>
          <a:xfrm>
            <a:off x="1123351" y="1183574"/>
            <a:ext cx="9936000" cy="5119635"/>
            <a:chOff x="1123351" y="1183574"/>
            <a:chExt cx="9936000" cy="511963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4F651F4-ED04-3EC9-1BE2-FE0DA5B21F5D}"/>
                </a:ext>
              </a:extLst>
            </p:cNvPr>
            <p:cNvGrpSpPr/>
            <p:nvPr/>
          </p:nvGrpSpPr>
          <p:grpSpPr>
            <a:xfrm>
              <a:off x="1123351" y="1183574"/>
              <a:ext cx="9936000" cy="5119635"/>
              <a:chOff x="1123351" y="1183574"/>
              <a:chExt cx="9936000" cy="511963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FA09E42-0308-9D89-E204-3225238B98A0}"/>
                  </a:ext>
                </a:extLst>
              </p:cNvPr>
              <p:cNvGrpSpPr/>
              <p:nvPr/>
            </p:nvGrpSpPr>
            <p:grpSpPr>
              <a:xfrm>
                <a:off x="1123351" y="1183574"/>
                <a:ext cx="9936000" cy="5112000"/>
                <a:chOff x="1735353" y="1152859"/>
                <a:chExt cx="8352311" cy="4611584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4A45760-7EC5-5790-6754-5D9DF3D3CC8E}"/>
                    </a:ext>
                  </a:extLst>
                </p:cNvPr>
                <p:cNvSpPr/>
                <p:nvPr/>
              </p:nvSpPr>
              <p:spPr>
                <a:xfrm>
                  <a:off x="1735353" y="1152859"/>
                  <a:ext cx="8352311" cy="4611584"/>
                </a:xfrm>
                <a:prstGeom prst="rect">
                  <a:avLst/>
                </a:prstGeom>
                <a:solidFill>
                  <a:srgbClr val="E7F4D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2982D9A-DEE9-F9EC-EAAA-CC621D375DB4}"/>
                    </a:ext>
                  </a:extLst>
                </p:cNvPr>
                <p:cNvSpPr txBox="1"/>
                <p:nvPr/>
              </p:nvSpPr>
              <p:spPr>
                <a:xfrm>
                  <a:off x="2246939" y="1311945"/>
                  <a:ext cx="7650912" cy="472002"/>
                </a:xfrm>
                <a:prstGeom prst="rect">
                  <a:avLst/>
                </a:prstGeom>
                <a:solidFill>
                  <a:srgbClr val="E7F4D9"/>
                </a:solidFill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ctr"/>
                  <a:r>
                    <a:rPr lang="en-US" sz="2800" b="1"/>
                    <a:t> FIRST LAYER – Early Detection</a:t>
                  </a:r>
                  <a:endParaRPr lang="en-IN" sz="2800" b="1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85CFDF-6D26-088F-8467-E1BCE0B28FF0}"/>
                  </a:ext>
                </a:extLst>
              </p:cNvPr>
              <p:cNvSpPr txBox="1"/>
              <p:nvPr/>
            </p:nvSpPr>
            <p:spPr>
              <a:xfrm>
                <a:off x="1340223" y="1748116"/>
                <a:ext cx="5446058" cy="455509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Avenir Next LT Pro"/>
                  <a:ea typeface="+mn-lt"/>
                  <a:cs typeface="Arial"/>
                </a:endParaRPr>
              </a:p>
              <a:p>
                <a:pPr marL="285750" indent="-285750">
                  <a:buFont typeface="Arial,Sans-Serif"/>
                  <a:buChar char="•"/>
                </a:pPr>
                <a:r>
                  <a:rPr lang="en-US" sz="1700">
                    <a:latin typeface="Arial"/>
                    <a:ea typeface="+mn-lt"/>
                    <a:cs typeface="Arial"/>
                  </a:rPr>
                  <a:t>Audio patterns can serve as an early indicator of cognitive decline.</a:t>
                </a:r>
                <a:endParaRPr lang="en-US" sz="1700"/>
              </a:p>
              <a:p>
                <a:endParaRPr lang="en-US" sz="1700">
                  <a:latin typeface="Arial"/>
                  <a:ea typeface="+mn-lt"/>
                  <a:cs typeface="Arial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700">
                    <a:latin typeface="Arial"/>
                    <a:ea typeface="+mn-lt"/>
                    <a:cs typeface="+mn-lt"/>
                  </a:rPr>
                  <a:t>Utilizing audio conversations as a primary data source for early cognitive decline detection.</a:t>
                </a:r>
                <a:endParaRPr lang="en-US" sz="1700">
                  <a:latin typeface="Arial"/>
                  <a:cs typeface="Arial"/>
                </a:endParaRPr>
              </a:p>
              <a:p>
                <a:endParaRPr lang="en-US" sz="1700">
                  <a:latin typeface="Arial"/>
                  <a:ea typeface="+mn-lt"/>
                  <a:cs typeface="+mn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700">
                    <a:latin typeface="Arial"/>
                    <a:ea typeface="+mn-lt"/>
                    <a:cs typeface="+mn-lt"/>
                  </a:rPr>
                  <a:t>Implementation of the voice assistant is not  included in the current scope but remains a potential avenue for future exploration.</a:t>
                </a:r>
                <a:endParaRPr lang="en-US" sz="1700">
                  <a:latin typeface="Arial"/>
                  <a:cs typeface="Arial"/>
                </a:endParaRPr>
              </a:p>
              <a:p>
                <a:endParaRPr lang="en-US" sz="1700">
                  <a:latin typeface="Arial"/>
                  <a:ea typeface="+mn-lt"/>
                  <a:cs typeface="+mn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700">
                    <a:latin typeface="Arial"/>
                    <a:ea typeface="+mn-lt"/>
                    <a:cs typeface="+mn-lt"/>
                  </a:rPr>
                  <a:t>Analyzing speech behavior, complexity, stutters, gaps, and more using Machine Learning models.</a:t>
                </a:r>
                <a:endParaRPr lang="en-US" sz="1700">
                  <a:latin typeface="Arial"/>
                  <a:cs typeface="Arial"/>
                </a:endParaRPr>
              </a:p>
              <a:p>
                <a:endParaRPr lang="en-US" sz="1700">
                  <a:latin typeface="Arial"/>
                  <a:ea typeface="+mn-lt"/>
                  <a:cs typeface="+mn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700">
                    <a:latin typeface="Arial"/>
                    <a:ea typeface="+mn-lt"/>
                    <a:cs typeface="+mn-lt"/>
                  </a:rPr>
                  <a:t>Recommendations for patients to undergo the second step of the method are based on the analysis of audio data.</a:t>
                </a:r>
              </a:p>
            </p:txBody>
          </p:sp>
        </p:grpSp>
        <p:pic>
          <p:nvPicPr>
            <p:cNvPr id="18" name="Picture 17" descr="A diagram of a data processing process&#10;&#10;Description automatically generated">
              <a:extLst>
                <a:ext uri="{FF2B5EF4-FFF2-40B4-BE49-F238E27FC236}">
                  <a16:creationId xmlns:a16="http://schemas.microsoft.com/office/drawing/2014/main" id="{97FE3C96-9A9B-171E-73E5-262EBF44B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9567" y="1743740"/>
              <a:ext cx="2779028" cy="450466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9792FD-2A7E-6499-6F15-6C52509F1A53}"/>
              </a:ext>
            </a:extLst>
          </p:cNvPr>
          <p:cNvGrpSpPr/>
          <p:nvPr/>
        </p:nvGrpSpPr>
        <p:grpSpPr>
          <a:xfrm>
            <a:off x="943351" y="6631873"/>
            <a:ext cx="10296000" cy="5112000"/>
            <a:chOff x="943351" y="1191193"/>
            <a:chExt cx="10296000" cy="5112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6C27AE3-ACC3-B787-E691-16E77DEFC886}"/>
                </a:ext>
              </a:extLst>
            </p:cNvPr>
            <p:cNvGrpSpPr/>
            <p:nvPr/>
          </p:nvGrpSpPr>
          <p:grpSpPr>
            <a:xfrm>
              <a:off x="943351" y="1191193"/>
              <a:ext cx="10296000" cy="5112000"/>
              <a:chOff x="1555352" y="4551625"/>
              <a:chExt cx="8712000" cy="461158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71D3A3F-330C-A636-6B2A-F473B462C80C}"/>
                  </a:ext>
                </a:extLst>
              </p:cNvPr>
              <p:cNvSpPr/>
              <p:nvPr/>
            </p:nvSpPr>
            <p:spPr>
              <a:xfrm>
                <a:off x="1555352" y="4551625"/>
                <a:ext cx="8712000" cy="4611584"/>
              </a:xfrm>
              <a:prstGeom prst="rect">
                <a:avLst/>
              </a:prstGeom>
              <a:solidFill>
                <a:srgbClr val="E7F4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0D923C-BE1E-1727-A578-7716CCB3C460}"/>
                  </a:ext>
                </a:extLst>
              </p:cNvPr>
              <p:cNvSpPr txBox="1"/>
              <p:nvPr/>
            </p:nvSpPr>
            <p:spPr>
              <a:xfrm>
                <a:off x="2749818" y="4728421"/>
                <a:ext cx="6257925" cy="472002"/>
              </a:xfrm>
              <a:prstGeom prst="rect">
                <a:avLst/>
              </a:prstGeom>
              <a:solidFill>
                <a:srgbClr val="E7F4D9"/>
              </a:solidFill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800" b="1"/>
                  <a:t> SECOND LAYER - Questionnaire</a:t>
                </a:r>
                <a:endParaRPr lang="en-IN" sz="2800" b="1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36F44F-E54E-B8A8-616D-84CBD370DFE7}"/>
                </a:ext>
              </a:extLst>
            </p:cNvPr>
            <p:cNvSpPr txBox="1"/>
            <p:nvPr/>
          </p:nvSpPr>
          <p:spPr>
            <a:xfrm>
              <a:off x="1248999" y="1922525"/>
              <a:ext cx="9679004" cy="4262705"/>
            </a:xfrm>
            <a:prstGeom prst="rect">
              <a:avLst/>
            </a:prstGeom>
            <a:solidFill>
              <a:srgbClr val="E7F4D9"/>
            </a:solidFill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700">
                  <a:latin typeface="Arial"/>
                  <a:cs typeface="Arial"/>
                </a:rPr>
                <a:t>Most widely used test is MMSE (Mini-Mental State Examination).</a:t>
              </a:r>
              <a:endParaRPr lang="en-US"/>
            </a:p>
            <a:p>
              <a:pPr algn="just"/>
              <a:endParaRPr lang="en-IN" sz="1000">
                <a:latin typeface="Arial"/>
                <a:cs typeface="Arial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700">
                  <a:latin typeface="Arial"/>
                  <a:cs typeface="Arial"/>
                </a:rPr>
                <a:t>But ceiling effect makes it insensitive to the early stage of dementia, specially for educated people.</a:t>
              </a:r>
            </a:p>
            <a:p>
              <a:pPr algn="just">
                <a:buFont typeface="Arial" panose="020B0604020202020204" pitchFamily="34" charset="0"/>
              </a:pPr>
              <a:endParaRPr lang="en-IN" sz="1000">
                <a:latin typeface="Arial"/>
                <a:cs typeface="Arial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700">
                  <a:latin typeface="Arial"/>
                  <a:cs typeface="Arial"/>
                </a:rPr>
                <a:t>And it is also have falsely identified low education or poor Cognitive decline as demented. </a:t>
              </a:r>
            </a:p>
            <a:p>
              <a:pPr algn="just"/>
              <a:endParaRPr lang="en-IN" sz="1000">
                <a:latin typeface="Arial"/>
                <a:cs typeface="Arial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700">
                  <a:latin typeface="Arial"/>
                  <a:cs typeface="Arial"/>
                </a:rPr>
                <a:t>So we are going with </a:t>
              </a:r>
              <a:r>
                <a:rPr lang="en-IN" sz="1700" err="1">
                  <a:latin typeface="Arial"/>
                  <a:cs typeface="Arial"/>
                </a:rPr>
                <a:t>ReSmart</a:t>
              </a:r>
              <a:r>
                <a:rPr lang="en-IN" sz="1700">
                  <a:latin typeface="Arial"/>
                  <a:cs typeface="Arial"/>
                </a:rPr>
                <a:t>–15 questionnaire which initially consisted 35 question but was reduced to 15 because of redundant and low entropy questions and top 15 questions were selected based upon Information Gain. </a:t>
              </a:r>
            </a:p>
            <a:p>
              <a:pPr algn="just"/>
              <a:endParaRPr lang="en-IN" sz="1000">
                <a:latin typeface="Arial"/>
                <a:cs typeface="Arial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700">
                  <a:latin typeface="Arial"/>
                  <a:cs typeface="Arial"/>
                </a:rPr>
                <a:t>The questionnaire consists of daily behavior-based questions in five categories (i.e., attention (3Q), spatial ability (3Q), spatiotemporal ability (3Q), memory (3Q), and thinking ability (3Q))</a:t>
              </a:r>
              <a:r>
                <a:rPr lang="en-IN" sz="1700">
                  <a:latin typeface="Arial"/>
                  <a:cs typeface="Arial"/>
                </a:rPr>
                <a:t>.</a:t>
              </a:r>
            </a:p>
            <a:p>
              <a:pPr algn="just"/>
              <a:r>
                <a:rPr lang="en-US" sz="1700">
                  <a:latin typeface="Arial"/>
                  <a:cs typeface="Arial"/>
                </a:rPr>
                <a:t>     which are inspired by </a:t>
              </a:r>
              <a:r>
                <a:rPr lang="en-US" sz="1700" err="1">
                  <a:latin typeface="Arial"/>
                  <a:cs typeface="Arial"/>
                </a:rPr>
                <a:t>CogniFit</a:t>
              </a:r>
              <a:r>
                <a:rPr lang="en-IN" sz="1700">
                  <a:latin typeface="Arial"/>
                  <a:cs typeface="Arial"/>
                </a:rPr>
                <a:t> (Mobile App).</a:t>
              </a:r>
            </a:p>
            <a:p>
              <a:pPr algn="just"/>
              <a:endParaRPr lang="en-IN" sz="1000">
                <a:latin typeface="Arial"/>
                <a:cs typeface="Arial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700">
                  <a:latin typeface="Arial"/>
                  <a:cs typeface="Arial"/>
                </a:rPr>
                <a:t>Another advantage of using </a:t>
              </a:r>
              <a:r>
                <a:rPr lang="en-IN" sz="1700" err="1">
                  <a:latin typeface="Arial"/>
                  <a:cs typeface="Arial"/>
                </a:rPr>
                <a:t>ReSmart</a:t>
              </a:r>
              <a:r>
                <a:rPr lang="en-IN" sz="1700">
                  <a:latin typeface="Arial"/>
                  <a:cs typeface="Arial"/>
                </a:rPr>
                <a:t> – 15 is </a:t>
              </a:r>
              <a:r>
                <a:rPr lang="en-US" sz="1700">
                  <a:latin typeface="Arial"/>
                  <a:cs typeface="Arial"/>
                </a:rPr>
                <a:t>MMSE requires hard classification results such as whether the patient had been diagnosed with early dementia or not while ReSmart-15 propose a probability of early dementia ranging (0 to 1), not with a hard decision of early dementia (0 or 1)</a:t>
              </a:r>
              <a:endParaRPr lang="en-IN" sz="1700">
                <a:latin typeface="Arial"/>
                <a:cs typeface="Arial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84D075-8A68-6016-1E2A-3F3899524087}"/>
              </a:ext>
            </a:extLst>
          </p:cNvPr>
          <p:cNvGrpSpPr/>
          <p:nvPr/>
        </p:nvGrpSpPr>
        <p:grpSpPr>
          <a:xfrm>
            <a:off x="763351" y="6746306"/>
            <a:ext cx="10656000" cy="5112000"/>
            <a:chOff x="763351" y="1259906"/>
            <a:chExt cx="10656000" cy="5112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207D5A0-EC17-D3DD-2AA3-48B2F9EDB35D}"/>
                </a:ext>
              </a:extLst>
            </p:cNvPr>
            <p:cNvGrpSpPr/>
            <p:nvPr/>
          </p:nvGrpSpPr>
          <p:grpSpPr>
            <a:xfrm>
              <a:off x="763351" y="1259906"/>
              <a:ext cx="10656000" cy="5112000"/>
              <a:chOff x="1555353" y="6315768"/>
              <a:chExt cx="9072000" cy="4611584"/>
            </a:xfrm>
            <a:solidFill>
              <a:srgbClr val="FFC000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B0DDBD0-9DAC-8D7E-A5E1-76FDB654201F}"/>
                  </a:ext>
                </a:extLst>
              </p:cNvPr>
              <p:cNvSpPr/>
              <p:nvPr/>
            </p:nvSpPr>
            <p:spPr>
              <a:xfrm>
                <a:off x="1555353" y="6315768"/>
                <a:ext cx="9072000" cy="4611584"/>
              </a:xfrm>
              <a:prstGeom prst="rect">
                <a:avLst/>
              </a:prstGeom>
              <a:solidFill>
                <a:srgbClr val="E7F4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>
                  <a:solidFill>
                    <a:srgbClr val="E7F4D9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8CDF7C-51F9-0B4F-642C-483643FA1BDA}"/>
                  </a:ext>
                </a:extLst>
              </p:cNvPr>
              <p:cNvSpPr txBox="1"/>
              <p:nvPr/>
            </p:nvSpPr>
            <p:spPr>
              <a:xfrm>
                <a:off x="3842900" y="6380375"/>
                <a:ext cx="4417440" cy="472002"/>
              </a:xfrm>
              <a:prstGeom prst="rect">
                <a:avLst/>
              </a:prstGeom>
              <a:solidFill>
                <a:srgbClr val="E7F4D9"/>
              </a:solidFill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E7F4D9"/>
                    </a:solidFill>
                  </a:rPr>
                  <a:t> THIRD LAYER – Clinical Tests</a:t>
                </a:r>
                <a:endParaRPr lang="en-IN" sz="2800" b="1">
                  <a:solidFill>
                    <a:srgbClr val="E7F4D9"/>
                  </a:solidFill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B67054-9D67-E411-0F19-B3F532B2AD77}"/>
                </a:ext>
              </a:extLst>
            </p:cNvPr>
            <p:cNvSpPr txBox="1"/>
            <p:nvPr/>
          </p:nvSpPr>
          <p:spPr>
            <a:xfrm>
              <a:off x="1058956" y="1865779"/>
              <a:ext cx="5933514" cy="424731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>
                  <a:ea typeface="+mn-lt"/>
                  <a:cs typeface="+mn-lt"/>
                </a:rPr>
                <a:t>T</a:t>
              </a:r>
              <a:r>
                <a:rPr lang="en-US">
                  <a:latin typeface="Arial"/>
                  <a:ea typeface="+mn-lt"/>
                  <a:cs typeface="+mn-lt"/>
                </a:rPr>
                <a:t>he final step involves patients undergoing medical tests to assess their neuro-functionality and cognitive activity.</a:t>
              </a:r>
              <a:endParaRPr lang="en-US">
                <a:latin typeface="Arial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>
                  <a:latin typeface="Arial"/>
                  <a:ea typeface="+mn-lt"/>
                  <a:cs typeface="+mn-lt"/>
                </a:rPr>
                <a:t>These medical tests provide crucial data on the patients' cognitive health.</a:t>
              </a:r>
              <a:endParaRPr lang="en-US">
                <a:latin typeface="Arial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>
                  <a:latin typeface="Arial"/>
                  <a:ea typeface="+mn-lt"/>
                  <a:cs typeface="+mn-lt"/>
                </a:rPr>
                <a:t>The results of these tests plus the demographic data of the patients serve as inputs to a Machine Learning model.</a:t>
              </a:r>
              <a:endParaRPr lang="en-US">
                <a:latin typeface="Arial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>
                  <a:latin typeface="Arial"/>
                  <a:ea typeface="+mn-lt"/>
                  <a:cs typeface="+mn-lt"/>
                </a:rPr>
                <a:t>The Machine Learning model utilizes these test results to predict whether the patient is currently afflicted by dementia or likely to develop dementia in the future.</a:t>
              </a:r>
              <a:endParaRPr lang="en-US">
                <a:latin typeface="Arial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>
                  <a:latin typeface="Arial"/>
                  <a:ea typeface="+mn-lt"/>
                  <a:cs typeface="+mn-lt"/>
                </a:rPr>
                <a:t>The dataset used for training and testing the model is sourced from OASIS (open access series of imaging studies) longitudinal feature-set.</a:t>
              </a:r>
              <a:endParaRPr lang="en-US">
                <a:latin typeface="Arial"/>
                <a:cs typeface="Arial"/>
              </a:endParaRPr>
            </a:p>
          </p:txBody>
        </p:sp>
        <p:pic>
          <p:nvPicPr>
            <p:cNvPr id="34" name="Picture 33" descr="A diagram of data processing&#10;&#10;Description automatically generated">
              <a:extLst>
                <a:ext uri="{FF2B5EF4-FFF2-40B4-BE49-F238E27FC236}">
                  <a16:creationId xmlns:a16="http://schemas.microsoft.com/office/drawing/2014/main" id="{078FE2DE-ABBF-6539-117B-E6A920552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4563" y="1464887"/>
              <a:ext cx="3531781" cy="478768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AE782B-7386-AEBB-27EF-AEA38479CD25}"/>
                </a:ext>
              </a:extLst>
            </p:cNvPr>
            <p:cNvSpPr txBox="1"/>
            <p:nvPr/>
          </p:nvSpPr>
          <p:spPr>
            <a:xfrm>
              <a:off x="1393791" y="1347979"/>
              <a:ext cx="7395730" cy="523220"/>
            </a:xfrm>
            <a:prstGeom prst="rect">
              <a:avLst/>
            </a:prstGeom>
            <a:solidFill>
              <a:srgbClr val="E7F4D9"/>
            </a:solidFill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800" b="1"/>
                <a:t> THIRD LAYER – Clinical Tests</a:t>
              </a:r>
              <a:endParaRPr lang="en-IN" sz="2800" b="1"/>
            </a:p>
          </p:txBody>
        </p:sp>
      </p:grpSp>
    </p:spTree>
    <p:extLst>
      <p:ext uri="{BB962C8B-B14F-4D97-AF65-F5344CB8AC3E}">
        <p14:creationId xmlns:p14="http://schemas.microsoft.com/office/powerpoint/2010/main" val="3855230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id="{239D9286-9B84-BE71-1CDF-0BDE41F798A7}"/>
              </a:ext>
            </a:extLst>
          </p:cNvPr>
          <p:cNvSpPr txBox="1"/>
          <p:nvPr/>
        </p:nvSpPr>
        <p:spPr>
          <a:xfrm>
            <a:off x="3252787" y="2707798"/>
            <a:ext cx="5686425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8800" b="1">
                <a:solidFill>
                  <a:schemeClr val="bg1"/>
                </a:solidFill>
                <a:latin typeface="Avenir Next LT Pro"/>
                <a:cs typeface="Aldhabi"/>
              </a:rPr>
              <a:t>CONTENT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135801A-4925-DD9E-0160-A164BFCCBF61}"/>
              </a:ext>
            </a:extLst>
          </p:cNvPr>
          <p:cNvGrpSpPr/>
          <p:nvPr/>
        </p:nvGrpSpPr>
        <p:grpSpPr>
          <a:xfrm>
            <a:off x="11274116" y="-1681"/>
            <a:ext cx="2720681" cy="6858000"/>
            <a:chOff x="6791687" y="0"/>
            <a:chExt cx="2720681" cy="6858000"/>
          </a:xfrm>
          <a:solidFill>
            <a:srgbClr val="00CC83"/>
          </a:solidFill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C76CA81-B751-B0EB-96FF-93692407F113}"/>
                </a:ext>
              </a:extLst>
            </p:cNvPr>
            <p:cNvSpPr/>
            <p:nvPr/>
          </p:nvSpPr>
          <p:spPr>
            <a:xfrm>
              <a:off x="7075168" y="0"/>
              <a:ext cx="24372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396E6C2-EEFF-5B94-4025-6F77724FADCB}"/>
                </a:ext>
              </a:extLst>
            </p:cNvPr>
            <p:cNvSpPr txBox="1"/>
            <p:nvPr/>
          </p:nvSpPr>
          <p:spPr>
            <a:xfrm>
              <a:off x="7580973" y="20731"/>
              <a:ext cx="1428750" cy="247760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5500" b="1">
                  <a:solidFill>
                    <a:schemeClr val="bg1"/>
                  </a:solidFill>
                  <a:latin typeface="Monsorret"/>
                </a:rPr>
                <a:t>A</a:t>
              </a:r>
              <a:endParaRPr lang="en-IN" sz="15500" b="1">
                <a:solidFill>
                  <a:schemeClr val="bg1"/>
                </a:solidFill>
                <a:latin typeface="Monsorret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F8E1E1-657B-2E81-C0BD-882E79B7A2C1}"/>
                </a:ext>
              </a:extLst>
            </p:cNvPr>
            <p:cNvSpPr txBox="1"/>
            <p:nvPr/>
          </p:nvSpPr>
          <p:spPr>
            <a:xfrm>
              <a:off x="7087617" y="3680850"/>
              <a:ext cx="242475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>
                  <a:solidFill>
                    <a:schemeClr val="bg1"/>
                  </a:solidFill>
                  <a:latin typeface="Monsorret"/>
                </a:rPr>
                <a:t>INTRODUCTION</a:t>
              </a:r>
              <a:endParaRPr lang="en-IN" sz="2600" b="1">
                <a:solidFill>
                  <a:schemeClr val="bg1"/>
                </a:solidFill>
                <a:latin typeface="Monsorret"/>
              </a:endParaRPr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BCB35B9C-C30E-E19C-AAC4-B5090594CFEC}"/>
                </a:ext>
              </a:extLst>
            </p:cNvPr>
            <p:cNvSpPr/>
            <p:nvPr/>
          </p:nvSpPr>
          <p:spPr>
            <a:xfrm rot="16200000">
              <a:off x="6494387" y="815425"/>
              <a:ext cx="882600" cy="288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B13175F-796F-AEE3-C2BB-BA11807F345E}"/>
                </a:ext>
              </a:extLst>
            </p:cNvPr>
            <p:cNvSpPr txBox="1"/>
            <p:nvPr/>
          </p:nvSpPr>
          <p:spPr>
            <a:xfrm>
              <a:off x="7076749" y="4428432"/>
              <a:ext cx="2424750" cy="1323439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FFFFFF"/>
                  </a:solidFill>
                  <a:latin typeface="Monsorret"/>
                </a:rPr>
                <a:t>Dementia overview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FFFFFF"/>
                  </a:solidFill>
                  <a:latin typeface="Monsorret"/>
                </a:rPr>
                <a:t>Early detection with Machine learning 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FFFFFF"/>
                  </a:solidFill>
                  <a:latin typeface="Monsorret"/>
                </a:rPr>
                <a:t>Limitations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FFFFFF"/>
                  </a:solidFill>
                  <a:latin typeface="Monsorret"/>
                </a:rPr>
                <a:t>Our approach</a:t>
              </a:r>
            </a:p>
          </p:txBody>
        </p:sp>
        <p:pic>
          <p:nvPicPr>
            <p:cNvPr id="87" name="Graphic 86" descr="Right And Left Brain outline">
              <a:extLst>
                <a:ext uri="{FF2B5EF4-FFF2-40B4-BE49-F238E27FC236}">
                  <a16:creationId xmlns:a16="http://schemas.microsoft.com/office/drawing/2014/main" id="{53E389A8-9AD9-7509-13B3-E951E95DD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95123" y="2240772"/>
              <a:ext cx="1188000" cy="118800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A076749-6C40-3157-AF72-A8FECA4B124F}"/>
              </a:ext>
            </a:extLst>
          </p:cNvPr>
          <p:cNvGrpSpPr/>
          <p:nvPr/>
        </p:nvGrpSpPr>
        <p:grpSpPr>
          <a:xfrm>
            <a:off x="11393609" y="4192"/>
            <a:ext cx="2693262" cy="6858000"/>
            <a:chOff x="2457278" y="0"/>
            <a:chExt cx="2693262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2698ABD-A9CF-3D5E-7E2D-791C7B4A3361}"/>
                </a:ext>
              </a:extLst>
            </p:cNvPr>
            <p:cNvSpPr/>
            <p:nvPr/>
          </p:nvSpPr>
          <p:spPr>
            <a:xfrm>
              <a:off x="2707905" y="0"/>
              <a:ext cx="2437200" cy="6858000"/>
            </a:xfrm>
            <a:prstGeom prst="rect">
              <a:avLst/>
            </a:prstGeom>
            <a:solidFill>
              <a:srgbClr val="00A86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4BBA425-25EB-BA25-B49D-F86AB194C2F5}"/>
                </a:ext>
              </a:extLst>
            </p:cNvPr>
            <p:cNvSpPr txBox="1"/>
            <p:nvPr/>
          </p:nvSpPr>
          <p:spPr>
            <a:xfrm>
              <a:off x="3246564" y="20275"/>
              <a:ext cx="1428750" cy="2477601"/>
            </a:xfrm>
            <a:prstGeom prst="rect">
              <a:avLst/>
            </a:prstGeom>
            <a:solidFill>
              <a:srgbClr val="00A86C"/>
            </a:solidFill>
          </p:spPr>
          <p:txBody>
            <a:bodyPr wrap="square" rtlCol="0">
              <a:spAutoFit/>
            </a:bodyPr>
            <a:lstStyle/>
            <a:p>
              <a:r>
                <a:rPr lang="en-US" sz="15500" b="1">
                  <a:solidFill>
                    <a:schemeClr val="bg1"/>
                  </a:solidFill>
                  <a:latin typeface="Monsorret"/>
                </a:rPr>
                <a:t>B</a:t>
              </a:r>
              <a:endParaRPr lang="en-IN" sz="15500" b="1">
                <a:solidFill>
                  <a:schemeClr val="bg1"/>
                </a:solidFill>
                <a:latin typeface="Monsorret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E3EFF70-DCFC-E739-B750-0FC468BD20CF}"/>
                </a:ext>
              </a:extLst>
            </p:cNvPr>
            <p:cNvSpPr txBox="1"/>
            <p:nvPr/>
          </p:nvSpPr>
          <p:spPr>
            <a:xfrm>
              <a:off x="2707905" y="3684594"/>
              <a:ext cx="2424751" cy="492443"/>
            </a:xfrm>
            <a:prstGeom prst="rect">
              <a:avLst/>
            </a:prstGeom>
            <a:solidFill>
              <a:srgbClr val="00A8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>
                  <a:solidFill>
                    <a:schemeClr val="bg1"/>
                  </a:solidFill>
                  <a:latin typeface="Monsorret"/>
                </a:rPr>
                <a:t>MOTIVATION</a:t>
              </a:r>
              <a:endParaRPr lang="en-IN" sz="2600" b="1">
                <a:solidFill>
                  <a:schemeClr val="bg1"/>
                </a:solidFill>
                <a:latin typeface="Monsorret"/>
              </a:endParaRPr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737EAC97-5EC9-AD44-6C79-BEF81710F23D}"/>
                </a:ext>
              </a:extLst>
            </p:cNvPr>
            <p:cNvSpPr/>
            <p:nvPr/>
          </p:nvSpPr>
          <p:spPr>
            <a:xfrm rot="16200000">
              <a:off x="2159978" y="814969"/>
              <a:ext cx="882600" cy="288000"/>
            </a:xfrm>
            <a:prstGeom prst="triangle">
              <a:avLst/>
            </a:prstGeom>
            <a:solidFill>
              <a:srgbClr val="00A86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96932ED-1385-B238-D948-826748D67439}"/>
                </a:ext>
              </a:extLst>
            </p:cNvPr>
            <p:cNvSpPr txBox="1"/>
            <p:nvPr/>
          </p:nvSpPr>
          <p:spPr>
            <a:xfrm>
              <a:off x="2725790" y="4428204"/>
              <a:ext cx="2424750" cy="1323439"/>
            </a:xfrm>
            <a:prstGeom prst="rect">
              <a:avLst/>
            </a:prstGeom>
            <a:solidFill>
              <a:srgbClr val="00A86C"/>
            </a:solidFill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bg1"/>
                  </a:solidFill>
                  <a:latin typeface="Monsorret"/>
                </a:rPr>
                <a:t>Dementia Impact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bg1"/>
                  </a:solidFill>
                  <a:latin typeface="Monsorret"/>
                </a:rPr>
                <a:t>Diagnosis Challenge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bg1"/>
                  </a:solidFill>
                  <a:latin typeface="Monsorret"/>
                </a:rPr>
                <a:t>ML as solution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bg1"/>
                  </a:solidFill>
                  <a:latin typeface="Monsorret"/>
                </a:rPr>
                <a:t>Easy Access to Diagnosis tools</a:t>
              </a:r>
              <a:endParaRPr lang="en-IN" sz="1600">
                <a:solidFill>
                  <a:schemeClr val="bg1"/>
                </a:solidFill>
                <a:latin typeface="Monsorret"/>
              </a:endParaRPr>
            </a:p>
          </p:txBody>
        </p:sp>
        <p:pic>
          <p:nvPicPr>
            <p:cNvPr id="103" name="Graphic 102" descr="Brain in head outline">
              <a:extLst>
                <a:ext uri="{FF2B5EF4-FFF2-40B4-BE49-F238E27FC236}">
                  <a16:creationId xmlns:a16="http://schemas.microsoft.com/office/drawing/2014/main" id="{52C8300C-F995-4BD6-F64E-2302E6A24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3360715" y="2240544"/>
              <a:ext cx="1188000" cy="11880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3F22B9D-4B64-AB03-AAF1-32DAAD3FB737}"/>
              </a:ext>
            </a:extLst>
          </p:cNvPr>
          <p:cNvGrpSpPr/>
          <p:nvPr/>
        </p:nvGrpSpPr>
        <p:grpSpPr>
          <a:xfrm>
            <a:off x="11477714" y="-59"/>
            <a:ext cx="2720681" cy="6858000"/>
            <a:chOff x="5052741" y="0"/>
            <a:chExt cx="2720681" cy="685800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E55FD12-4EEF-9056-027C-B21B0C8615D7}"/>
                </a:ext>
              </a:extLst>
            </p:cNvPr>
            <p:cNvGrpSpPr/>
            <p:nvPr/>
          </p:nvGrpSpPr>
          <p:grpSpPr>
            <a:xfrm>
              <a:off x="5052741" y="0"/>
              <a:ext cx="2720681" cy="6858000"/>
              <a:chOff x="-285061" y="0"/>
              <a:chExt cx="2720681" cy="6858000"/>
            </a:xfrm>
            <a:solidFill>
              <a:srgbClr val="009660"/>
            </a:solidFill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CED007C-0CA6-9270-D016-97218AA46F66}"/>
                  </a:ext>
                </a:extLst>
              </p:cNvPr>
              <p:cNvSpPr/>
              <p:nvPr/>
            </p:nvSpPr>
            <p:spPr>
              <a:xfrm>
                <a:off x="-1580" y="0"/>
                <a:ext cx="243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A7E01DE-861B-187E-014B-25650128348F}"/>
                  </a:ext>
                </a:extLst>
              </p:cNvPr>
              <p:cNvSpPr txBox="1"/>
              <p:nvPr/>
            </p:nvSpPr>
            <p:spPr>
              <a:xfrm>
                <a:off x="504225" y="18822"/>
                <a:ext cx="1428750" cy="247760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5500" b="1">
                    <a:solidFill>
                      <a:schemeClr val="bg1"/>
                    </a:solidFill>
                    <a:latin typeface="Monsorret"/>
                  </a:rPr>
                  <a:t>C</a:t>
                </a:r>
                <a:endParaRPr lang="en-IN" sz="15500" b="1">
                  <a:solidFill>
                    <a:schemeClr val="bg1"/>
                  </a:solidFill>
                  <a:latin typeface="Monsorret"/>
                </a:endParaRPr>
              </a:p>
            </p:txBody>
          </p:sp>
          <p:pic>
            <p:nvPicPr>
              <p:cNvPr id="80" name="Graphic 79" descr="Right And Left Brain outline">
                <a:extLst>
                  <a:ext uri="{FF2B5EF4-FFF2-40B4-BE49-F238E27FC236}">
                    <a16:creationId xmlns:a16="http://schemas.microsoft.com/office/drawing/2014/main" id="{FAE6D25D-5A60-4AB7-1116-5C938EE49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4600" y="2492850"/>
                <a:ext cx="1188000" cy="1188000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06F5DAC-7F3D-6EDF-D84F-D4E251DF9B97}"/>
                  </a:ext>
                </a:extLst>
              </p:cNvPr>
              <p:cNvSpPr txBox="1"/>
              <p:nvPr/>
            </p:nvSpPr>
            <p:spPr>
              <a:xfrm>
                <a:off x="10869" y="3588567"/>
                <a:ext cx="2424751" cy="8925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LITERATURE</a:t>
                </a:r>
              </a:p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REVIEW</a:t>
                </a:r>
                <a:endParaRPr lang="en-IN" sz="2600" b="1">
                  <a:solidFill>
                    <a:schemeClr val="bg1"/>
                  </a:solidFill>
                  <a:latin typeface="Monsorret"/>
                </a:endParaRPr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86972B10-1B86-4979-7CCC-9692C46BD3C5}"/>
                  </a:ext>
                </a:extLst>
              </p:cNvPr>
              <p:cNvSpPr/>
              <p:nvPr/>
            </p:nvSpPr>
            <p:spPr>
              <a:xfrm rot="16200000">
                <a:off x="-582361" y="815425"/>
                <a:ext cx="882600" cy="288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3C12F89-C5F1-43EB-AC01-18DD7D48F994}"/>
                  </a:ext>
                </a:extLst>
              </p:cNvPr>
              <p:cNvSpPr txBox="1"/>
              <p:nvPr/>
            </p:nvSpPr>
            <p:spPr>
              <a:xfrm>
                <a:off x="1" y="4603864"/>
                <a:ext cx="2424750" cy="1323439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Research work key points </a:t>
                </a:r>
                <a:endParaRPr lang="en-US">
                  <a:solidFill>
                    <a:schemeClr val="bg1"/>
                  </a:solidFill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Limitations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Take away from every Research work</a:t>
                </a:r>
                <a:endParaRPr lang="en-IN" sz="1600">
                  <a:solidFill>
                    <a:schemeClr val="bg1"/>
                  </a:solidFill>
                  <a:latin typeface="Monsorret"/>
                </a:endParaRPr>
              </a:p>
            </p:txBody>
          </p:sp>
        </p:grpSp>
        <p:pic>
          <p:nvPicPr>
            <p:cNvPr id="107" name="Graphic 106" descr="Open book outline">
              <a:extLst>
                <a:ext uri="{FF2B5EF4-FFF2-40B4-BE49-F238E27FC236}">
                  <a16:creationId xmlns:a16="http://schemas.microsoft.com/office/drawing/2014/main" id="{9BEC0C48-E50E-D432-CA29-1343E28D3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69990" y="2240544"/>
              <a:ext cx="1188000" cy="118800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A49FBA1-A92E-2FD3-709B-32A2EB1C4455}"/>
              </a:ext>
            </a:extLst>
          </p:cNvPr>
          <p:cNvGrpSpPr/>
          <p:nvPr/>
        </p:nvGrpSpPr>
        <p:grpSpPr>
          <a:xfrm>
            <a:off x="11604216" y="-2365"/>
            <a:ext cx="2720681" cy="6858000"/>
            <a:chOff x="7686556" y="1453"/>
            <a:chExt cx="2720681" cy="68580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09D2EE7-062C-4B79-2234-59BA21FB56CC}"/>
                </a:ext>
              </a:extLst>
            </p:cNvPr>
            <p:cNvGrpSpPr/>
            <p:nvPr/>
          </p:nvGrpSpPr>
          <p:grpSpPr>
            <a:xfrm>
              <a:off x="7686556" y="1453"/>
              <a:ext cx="2720681" cy="6858000"/>
              <a:chOff x="-285061" y="0"/>
              <a:chExt cx="2720681" cy="6858000"/>
            </a:xfrm>
            <a:solidFill>
              <a:srgbClr val="00764C"/>
            </a:solidFill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48A02CD-EAD4-5523-DA8B-779D63C0DC03}"/>
                  </a:ext>
                </a:extLst>
              </p:cNvPr>
              <p:cNvSpPr/>
              <p:nvPr/>
            </p:nvSpPr>
            <p:spPr>
              <a:xfrm>
                <a:off x="-1580" y="0"/>
                <a:ext cx="243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F1C7F45-BA3E-DE73-D851-B3C32065E2C5}"/>
                  </a:ext>
                </a:extLst>
              </p:cNvPr>
              <p:cNvSpPr txBox="1"/>
              <p:nvPr/>
            </p:nvSpPr>
            <p:spPr>
              <a:xfrm>
                <a:off x="492649" y="0"/>
                <a:ext cx="1428750" cy="247760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5500" b="1">
                    <a:solidFill>
                      <a:schemeClr val="bg1"/>
                    </a:solidFill>
                    <a:latin typeface="Monsorret"/>
                  </a:rPr>
                  <a:t>D</a:t>
                </a:r>
                <a:endParaRPr lang="en-IN" sz="15500" b="1">
                  <a:solidFill>
                    <a:schemeClr val="bg1"/>
                  </a:solidFill>
                  <a:latin typeface="Monsorret"/>
                </a:endParaRPr>
              </a:p>
            </p:txBody>
          </p:sp>
          <p:pic>
            <p:nvPicPr>
              <p:cNvPr id="73" name="Graphic 72" descr="Right And Left Brain outline">
                <a:extLst>
                  <a:ext uri="{FF2B5EF4-FFF2-40B4-BE49-F238E27FC236}">
                    <a16:creationId xmlns:a16="http://schemas.microsoft.com/office/drawing/2014/main" id="{F00CAF19-BE6A-10D3-EBA4-1F2619426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64600" y="2492850"/>
                <a:ext cx="1188000" cy="1188000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64647A5-A4CE-FBC2-ECA2-257C985AE1B0}"/>
                  </a:ext>
                </a:extLst>
              </p:cNvPr>
              <p:cNvSpPr txBox="1"/>
              <p:nvPr/>
            </p:nvSpPr>
            <p:spPr>
              <a:xfrm>
                <a:off x="0" y="3711583"/>
                <a:ext cx="2424751" cy="49244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METHODOLOGY</a:t>
                </a:r>
                <a:endParaRPr lang="en-IN" sz="2600" b="1">
                  <a:solidFill>
                    <a:schemeClr val="bg1"/>
                  </a:solidFill>
                  <a:latin typeface="Monsorret"/>
                </a:endParaRPr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05D37BD7-8171-5C2B-D00F-5FAB7F56CBF3}"/>
                  </a:ext>
                </a:extLst>
              </p:cNvPr>
              <p:cNvSpPr/>
              <p:nvPr/>
            </p:nvSpPr>
            <p:spPr>
              <a:xfrm rot="16200000">
                <a:off x="-582361" y="815425"/>
                <a:ext cx="882600" cy="288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F113054-1814-35CE-3662-DE8872B65634}"/>
                  </a:ext>
                </a:extLst>
              </p:cNvPr>
              <p:cNvSpPr txBox="1"/>
              <p:nvPr/>
            </p:nvSpPr>
            <p:spPr>
              <a:xfrm>
                <a:off x="-2194" y="4311356"/>
                <a:ext cx="2424750" cy="181588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3 layers model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1 model is based on audio dataset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Second is questionnaire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Third is final layer requiring clinical data.</a:t>
                </a:r>
              </a:p>
            </p:txBody>
          </p:sp>
        </p:grpSp>
        <p:pic>
          <p:nvPicPr>
            <p:cNvPr id="110" name="Graphic 109" descr="Circles with arrows with solid fill">
              <a:extLst>
                <a:ext uri="{FF2B5EF4-FFF2-40B4-BE49-F238E27FC236}">
                  <a16:creationId xmlns:a16="http://schemas.microsoft.com/office/drawing/2014/main" id="{44A16B5C-A8F6-9994-4545-192C68A57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90865" y="2240039"/>
              <a:ext cx="1188000" cy="118800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F531928-2FA6-58A6-D8F6-6BC979B53E34}"/>
              </a:ext>
            </a:extLst>
          </p:cNvPr>
          <p:cNvGrpSpPr/>
          <p:nvPr/>
        </p:nvGrpSpPr>
        <p:grpSpPr>
          <a:xfrm>
            <a:off x="11730961" y="9158"/>
            <a:ext cx="2720681" cy="6858000"/>
            <a:chOff x="3177960" y="20503"/>
            <a:chExt cx="2720681" cy="68580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BEA4C57-714E-0096-EA27-D46A728E7422}"/>
                </a:ext>
              </a:extLst>
            </p:cNvPr>
            <p:cNvGrpSpPr/>
            <p:nvPr/>
          </p:nvGrpSpPr>
          <p:grpSpPr>
            <a:xfrm>
              <a:off x="3177960" y="20503"/>
              <a:ext cx="2720681" cy="6858000"/>
              <a:chOff x="-285061" y="0"/>
              <a:chExt cx="2720681" cy="6858000"/>
            </a:xfrm>
            <a:solidFill>
              <a:srgbClr val="006440"/>
            </a:solidFill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6CECE4B-6B8E-C9B1-DDA5-1ABB6A2D18FF}"/>
                  </a:ext>
                </a:extLst>
              </p:cNvPr>
              <p:cNvSpPr/>
              <p:nvPr/>
            </p:nvSpPr>
            <p:spPr>
              <a:xfrm>
                <a:off x="-1580" y="0"/>
                <a:ext cx="243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93B7D86-7C9A-7169-D8A7-1B594B58FAD3}"/>
                  </a:ext>
                </a:extLst>
              </p:cNvPr>
              <p:cNvSpPr txBox="1"/>
              <p:nvPr/>
            </p:nvSpPr>
            <p:spPr>
              <a:xfrm>
                <a:off x="504225" y="18822"/>
                <a:ext cx="1428750" cy="247760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5500" b="1">
                    <a:solidFill>
                      <a:schemeClr val="bg1"/>
                    </a:solidFill>
                    <a:latin typeface="Monsorret"/>
                  </a:rPr>
                  <a:t>E</a:t>
                </a:r>
                <a:endParaRPr lang="en-IN" sz="15500" b="1">
                  <a:solidFill>
                    <a:schemeClr val="bg1"/>
                  </a:solidFill>
                  <a:latin typeface="Monsorret"/>
                </a:endParaRPr>
              </a:p>
            </p:txBody>
          </p:sp>
          <p:pic>
            <p:nvPicPr>
              <p:cNvPr id="66" name="Graphic 65" descr="Right And Left Brain outline">
                <a:extLst>
                  <a:ext uri="{FF2B5EF4-FFF2-40B4-BE49-F238E27FC236}">
                    <a16:creationId xmlns:a16="http://schemas.microsoft.com/office/drawing/2014/main" id="{D1E0A874-E26B-A5DE-84F5-DD9907AE7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64600" y="2492850"/>
                <a:ext cx="1188000" cy="118800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2125545-D146-0C8C-6062-463040A8C261}"/>
                  </a:ext>
                </a:extLst>
              </p:cNvPr>
              <p:cNvSpPr txBox="1"/>
              <p:nvPr/>
            </p:nvSpPr>
            <p:spPr>
              <a:xfrm>
                <a:off x="0" y="3704969"/>
                <a:ext cx="2424751" cy="49244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RESULTS</a:t>
                </a:r>
                <a:endParaRPr lang="en-IN" sz="2600" b="1">
                  <a:solidFill>
                    <a:schemeClr val="bg1"/>
                  </a:solidFill>
                  <a:latin typeface="Monsorret"/>
                </a:endParaRPr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9C488A90-5D64-B6BD-6D1A-AC0F094C29A6}"/>
                  </a:ext>
                </a:extLst>
              </p:cNvPr>
              <p:cNvSpPr/>
              <p:nvPr/>
            </p:nvSpPr>
            <p:spPr>
              <a:xfrm rot="16200000">
                <a:off x="-582361" y="815425"/>
                <a:ext cx="882600" cy="288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DB814D-CC59-05EA-54C5-E66ECA2731EA}"/>
                  </a:ext>
                </a:extLst>
              </p:cNvPr>
              <p:cNvSpPr txBox="1"/>
              <p:nvPr/>
            </p:nvSpPr>
            <p:spPr>
              <a:xfrm>
                <a:off x="1" y="4603864"/>
                <a:ext cx="2424750" cy="132343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Compared Accuracy of different ML algorithms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SVM performed the best.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With KNN being Worst  </a:t>
                </a:r>
                <a:endParaRPr lang="en-IN" sz="1600">
                  <a:solidFill>
                    <a:schemeClr val="bg1"/>
                  </a:solidFill>
                  <a:latin typeface="Monsorret"/>
                </a:endParaRPr>
              </a:p>
            </p:txBody>
          </p:sp>
        </p:grpSp>
        <p:pic>
          <p:nvPicPr>
            <p:cNvPr id="113" name="Graphic 112" descr="Presentation with pie chart with solid fill">
              <a:extLst>
                <a:ext uri="{FF2B5EF4-FFF2-40B4-BE49-F238E27FC236}">
                  <a16:creationId xmlns:a16="http://schemas.microsoft.com/office/drawing/2014/main" id="{0BFFC852-E323-A378-D22D-24A769F8A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085537" y="2220041"/>
              <a:ext cx="1188000" cy="1188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6E0738-6C87-A0C8-D826-031D81FDC668}"/>
              </a:ext>
            </a:extLst>
          </p:cNvPr>
          <p:cNvGrpSpPr/>
          <p:nvPr/>
        </p:nvGrpSpPr>
        <p:grpSpPr>
          <a:xfrm>
            <a:off x="11872659" y="-2365"/>
            <a:ext cx="2720681" cy="6858000"/>
            <a:chOff x="640522" y="-35040"/>
            <a:chExt cx="2720681" cy="6858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B38F72B-3A0C-3E79-46CC-C199103AC565}"/>
                </a:ext>
              </a:extLst>
            </p:cNvPr>
            <p:cNvGrpSpPr/>
            <p:nvPr/>
          </p:nvGrpSpPr>
          <p:grpSpPr>
            <a:xfrm>
              <a:off x="640522" y="-35040"/>
              <a:ext cx="2720681" cy="6858000"/>
              <a:chOff x="-285061" y="0"/>
              <a:chExt cx="2720681" cy="6858000"/>
            </a:xfrm>
            <a:solidFill>
              <a:srgbClr val="005436"/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ADB68B7-3C9D-4375-0F56-4142482CE334}"/>
                  </a:ext>
                </a:extLst>
              </p:cNvPr>
              <p:cNvSpPr/>
              <p:nvPr/>
            </p:nvSpPr>
            <p:spPr>
              <a:xfrm>
                <a:off x="-1580" y="0"/>
                <a:ext cx="243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191BA5-A89C-3775-B4D0-737004EF521C}"/>
                  </a:ext>
                </a:extLst>
              </p:cNvPr>
              <p:cNvSpPr txBox="1"/>
              <p:nvPr/>
            </p:nvSpPr>
            <p:spPr>
              <a:xfrm>
                <a:off x="594654" y="9589"/>
                <a:ext cx="1428750" cy="247760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5500" b="1">
                    <a:solidFill>
                      <a:schemeClr val="bg1"/>
                    </a:solidFill>
                    <a:latin typeface="Monsorret"/>
                  </a:rPr>
                  <a:t>F</a:t>
                </a:r>
                <a:endParaRPr lang="en-IN" sz="15500" b="1">
                  <a:solidFill>
                    <a:schemeClr val="bg1"/>
                  </a:solidFill>
                  <a:latin typeface="Monsorret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CD784A-668D-6F7B-7C70-818B5A1CDC70}"/>
                  </a:ext>
                </a:extLst>
              </p:cNvPr>
              <p:cNvSpPr txBox="1"/>
              <p:nvPr/>
            </p:nvSpPr>
            <p:spPr>
              <a:xfrm>
                <a:off x="2939" y="3300802"/>
                <a:ext cx="2424751" cy="129266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CONCLUSION </a:t>
                </a:r>
              </a:p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&amp;</a:t>
                </a:r>
              </a:p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FUTURE</a:t>
                </a: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13643169-2D54-EF10-E7EA-5F4D64DB7F05}"/>
                  </a:ext>
                </a:extLst>
              </p:cNvPr>
              <p:cNvSpPr/>
              <p:nvPr/>
            </p:nvSpPr>
            <p:spPr>
              <a:xfrm rot="16200000">
                <a:off x="-582361" y="815425"/>
                <a:ext cx="882600" cy="288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F727635-4CCF-CD00-7812-0C2BBDE27B1B}"/>
                  </a:ext>
                </a:extLst>
              </p:cNvPr>
              <p:cNvSpPr txBox="1"/>
              <p:nvPr/>
            </p:nvSpPr>
            <p:spPr>
              <a:xfrm>
                <a:off x="1" y="4603864"/>
                <a:ext cx="2424750" cy="132343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How to proceed after Diagnosis.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Building audio assistance for 1</a:t>
                </a:r>
                <a:r>
                  <a:rPr lang="en-US" sz="1600" baseline="30000">
                    <a:solidFill>
                      <a:schemeClr val="bg1"/>
                    </a:solidFill>
                    <a:latin typeface="Monsorret"/>
                  </a:rPr>
                  <a:t>st</a:t>
                </a: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 layer.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 Implementing DL.</a:t>
                </a:r>
                <a:endParaRPr lang="en-IN" sz="1600">
                  <a:solidFill>
                    <a:schemeClr val="bg1"/>
                  </a:solidFill>
                  <a:latin typeface="Monsorret"/>
                </a:endParaRPr>
              </a:p>
            </p:txBody>
          </p:sp>
        </p:grpSp>
        <p:pic>
          <p:nvPicPr>
            <p:cNvPr id="30" name="Graphic 29" descr="Artificial Intelligence with solid fill">
              <a:extLst>
                <a:ext uri="{FF2B5EF4-FFF2-40B4-BE49-F238E27FC236}">
                  <a16:creationId xmlns:a16="http://schemas.microsoft.com/office/drawing/2014/main" id="{62CA5EB0-D55B-611E-ACB3-127263BAD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flipH="1">
              <a:off x="1476688" y="2100185"/>
              <a:ext cx="1188000" cy="11880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54B529C-0F87-5153-2EBF-13FE9ECB321C}"/>
              </a:ext>
            </a:extLst>
          </p:cNvPr>
          <p:cNvGrpSpPr/>
          <p:nvPr/>
        </p:nvGrpSpPr>
        <p:grpSpPr>
          <a:xfrm>
            <a:off x="12039942" y="4887"/>
            <a:ext cx="2733333" cy="6858000"/>
            <a:chOff x="4772710" y="39325"/>
            <a:chExt cx="2733333" cy="68580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6F54372-F8D7-90CB-A6B7-8E54071A45F4}"/>
                </a:ext>
              </a:extLst>
            </p:cNvPr>
            <p:cNvGrpSpPr/>
            <p:nvPr/>
          </p:nvGrpSpPr>
          <p:grpSpPr>
            <a:xfrm>
              <a:off x="4772710" y="39325"/>
              <a:ext cx="2733333" cy="6858000"/>
              <a:chOff x="-362358" y="18822"/>
              <a:chExt cx="2733333" cy="6858000"/>
            </a:xfrm>
            <a:solidFill>
              <a:srgbClr val="004C31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29F9CF6-A696-3040-19F1-F1A8B759DF55}"/>
                  </a:ext>
                </a:extLst>
              </p:cNvPr>
              <p:cNvSpPr/>
              <p:nvPr/>
            </p:nvSpPr>
            <p:spPr>
              <a:xfrm>
                <a:off x="-78402" y="18822"/>
                <a:ext cx="243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DC9D628-746D-2C44-836E-D3FD104E70B3}"/>
                  </a:ext>
                </a:extLst>
              </p:cNvPr>
              <p:cNvSpPr txBox="1"/>
              <p:nvPr/>
            </p:nvSpPr>
            <p:spPr>
              <a:xfrm>
                <a:off x="504225" y="23093"/>
                <a:ext cx="1428750" cy="247760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5500" b="1">
                    <a:solidFill>
                      <a:schemeClr val="bg1"/>
                    </a:solidFill>
                    <a:latin typeface="Monsorret"/>
                  </a:rPr>
                  <a:t>G</a:t>
                </a:r>
                <a:endParaRPr lang="en-IN" sz="15500" b="1">
                  <a:solidFill>
                    <a:schemeClr val="bg1"/>
                  </a:solidFill>
                  <a:latin typeface="Monsorret"/>
                </a:endParaRPr>
              </a:p>
            </p:txBody>
          </p:sp>
          <p:pic>
            <p:nvPicPr>
              <p:cNvPr id="84" name="Graphic 83" descr="Right And Left Brain outline">
                <a:extLst>
                  <a:ext uri="{FF2B5EF4-FFF2-40B4-BE49-F238E27FC236}">
                    <a16:creationId xmlns:a16="http://schemas.microsoft.com/office/drawing/2014/main" id="{A560756C-E6B6-AD42-84AD-84D8580A3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64600" y="2492850"/>
                <a:ext cx="1188000" cy="1188000"/>
              </a:xfrm>
              <a:prstGeom prst="rect">
                <a:avLst/>
              </a:prstGeom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68C5B31-34F0-ADA4-A147-7CF19F203ADD}"/>
                  </a:ext>
                </a:extLst>
              </p:cNvPr>
              <p:cNvSpPr txBox="1"/>
              <p:nvPr/>
            </p:nvSpPr>
            <p:spPr>
              <a:xfrm>
                <a:off x="-65953" y="3787488"/>
                <a:ext cx="2424751" cy="49244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REFERENCES</a:t>
                </a:r>
                <a:endParaRPr lang="en-IN" sz="2600" b="1">
                  <a:solidFill>
                    <a:schemeClr val="bg1"/>
                  </a:solidFill>
                  <a:latin typeface="Monsorret"/>
                </a:endParaRPr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83448F79-9811-85EA-3B36-4B5516B2AC6F}"/>
                  </a:ext>
                </a:extLst>
              </p:cNvPr>
              <p:cNvSpPr/>
              <p:nvPr/>
            </p:nvSpPr>
            <p:spPr>
              <a:xfrm rot="16200000">
                <a:off x="-659658" y="825037"/>
                <a:ext cx="882600" cy="288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8151EA-BDEC-7EBD-9021-614EC5500863}"/>
                  </a:ext>
                </a:extLst>
              </p:cNvPr>
              <p:cNvSpPr txBox="1"/>
              <p:nvPr/>
            </p:nvSpPr>
            <p:spPr>
              <a:xfrm>
                <a:off x="-53775" y="4589556"/>
                <a:ext cx="2424750" cy="1323439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References of Relevant papers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Table of relevant images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References for Dataset</a:t>
                </a:r>
              </a:p>
            </p:txBody>
          </p:sp>
        </p:grpSp>
        <p:pic>
          <p:nvPicPr>
            <p:cNvPr id="47" name="Graphic 46" descr="Clipboard with solid fill">
              <a:extLst>
                <a:ext uri="{FF2B5EF4-FFF2-40B4-BE49-F238E27FC236}">
                  <a16:creationId xmlns:a16="http://schemas.microsoft.com/office/drawing/2014/main" id="{CDB47599-215A-55D2-8B5D-467989EA5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687491" y="2256796"/>
              <a:ext cx="1188000" cy="11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917325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B36990-747A-4BCF-D877-5F991C050FCE}"/>
              </a:ext>
            </a:extLst>
          </p:cNvPr>
          <p:cNvSpPr txBox="1"/>
          <p:nvPr/>
        </p:nvSpPr>
        <p:spPr>
          <a:xfrm>
            <a:off x="891959" y="583"/>
            <a:ext cx="10398789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>
                <a:solidFill>
                  <a:schemeClr val="bg1"/>
                </a:solidFill>
              </a:rPr>
              <a:t>3 LAYER MODEL</a:t>
            </a:r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D9FCBE-F3C5-8ADD-D1F3-60CCA3205ADC}"/>
              </a:ext>
            </a:extLst>
          </p:cNvPr>
          <p:cNvGrpSpPr/>
          <p:nvPr/>
        </p:nvGrpSpPr>
        <p:grpSpPr>
          <a:xfrm>
            <a:off x="1123351" y="6441374"/>
            <a:ext cx="9936000" cy="5119635"/>
            <a:chOff x="1123351" y="1183574"/>
            <a:chExt cx="9936000" cy="511963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20CB10C-207E-FCF2-89F0-4B0A36F5CBFE}"/>
                </a:ext>
              </a:extLst>
            </p:cNvPr>
            <p:cNvGrpSpPr/>
            <p:nvPr/>
          </p:nvGrpSpPr>
          <p:grpSpPr>
            <a:xfrm>
              <a:off x="1123351" y="1183574"/>
              <a:ext cx="9936000" cy="5119635"/>
              <a:chOff x="1123351" y="1183574"/>
              <a:chExt cx="9936000" cy="511963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8A1D97D-E03E-7A70-8AFB-4ADFA24DBAE0}"/>
                  </a:ext>
                </a:extLst>
              </p:cNvPr>
              <p:cNvGrpSpPr/>
              <p:nvPr/>
            </p:nvGrpSpPr>
            <p:grpSpPr>
              <a:xfrm>
                <a:off x="1123351" y="1183574"/>
                <a:ext cx="9936000" cy="5112000"/>
                <a:chOff x="1735353" y="1152859"/>
                <a:chExt cx="8352311" cy="4611584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110C3B8-F112-0119-B04C-7566C9F40B1D}"/>
                    </a:ext>
                  </a:extLst>
                </p:cNvPr>
                <p:cNvSpPr/>
                <p:nvPr/>
              </p:nvSpPr>
              <p:spPr>
                <a:xfrm>
                  <a:off x="1735353" y="1152859"/>
                  <a:ext cx="8352311" cy="4611584"/>
                </a:xfrm>
                <a:prstGeom prst="rect">
                  <a:avLst/>
                </a:prstGeom>
                <a:solidFill>
                  <a:srgbClr val="E7F4D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0874DBE-9F5A-16F6-4025-31CD1E168312}"/>
                    </a:ext>
                  </a:extLst>
                </p:cNvPr>
                <p:cNvSpPr txBox="1"/>
                <p:nvPr/>
              </p:nvSpPr>
              <p:spPr>
                <a:xfrm>
                  <a:off x="2246939" y="1311945"/>
                  <a:ext cx="7650912" cy="472002"/>
                </a:xfrm>
                <a:prstGeom prst="rect">
                  <a:avLst/>
                </a:prstGeom>
                <a:solidFill>
                  <a:srgbClr val="E7F4D9"/>
                </a:solidFill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ctr"/>
                  <a:r>
                    <a:rPr lang="en-US" sz="2800" b="1"/>
                    <a:t> FIRST LAYER – Early Detection</a:t>
                  </a:r>
                  <a:endParaRPr lang="en-IN" sz="2800" b="1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61AE82-726E-8515-D843-A8D4747582E5}"/>
                  </a:ext>
                </a:extLst>
              </p:cNvPr>
              <p:cNvSpPr txBox="1"/>
              <p:nvPr/>
            </p:nvSpPr>
            <p:spPr>
              <a:xfrm>
                <a:off x="1340223" y="1748116"/>
                <a:ext cx="5446058" cy="455509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Avenir Next LT Pro"/>
                  <a:ea typeface="+mn-lt"/>
                  <a:cs typeface="Arial"/>
                </a:endParaRPr>
              </a:p>
              <a:p>
                <a:pPr marL="285750" indent="-285750">
                  <a:buFont typeface="Arial,Sans-Serif"/>
                  <a:buChar char="•"/>
                </a:pPr>
                <a:r>
                  <a:rPr lang="en-US" sz="1700">
                    <a:latin typeface="Arial"/>
                    <a:ea typeface="+mn-lt"/>
                    <a:cs typeface="Arial"/>
                  </a:rPr>
                  <a:t>Audio patterns can serve as an early indicator of cognitive decline.</a:t>
                </a:r>
                <a:endParaRPr lang="en-US" sz="1700"/>
              </a:p>
              <a:p>
                <a:endParaRPr lang="en-US" sz="1700">
                  <a:latin typeface="Arial"/>
                  <a:ea typeface="+mn-lt"/>
                  <a:cs typeface="Arial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700">
                    <a:latin typeface="Arial"/>
                    <a:ea typeface="+mn-lt"/>
                    <a:cs typeface="+mn-lt"/>
                  </a:rPr>
                  <a:t>Utilizing audio conversations as a primary data source for early cognitive decline detection.</a:t>
                </a:r>
                <a:endParaRPr lang="en-US" sz="1700">
                  <a:latin typeface="Arial"/>
                  <a:cs typeface="Arial"/>
                </a:endParaRPr>
              </a:p>
              <a:p>
                <a:endParaRPr lang="en-US" sz="1700">
                  <a:latin typeface="Arial"/>
                  <a:ea typeface="+mn-lt"/>
                  <a:cs typeface="+mn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700">
                    <a:latin typeface="Arial"/>
                    <a:ea typeface="+mn-lt"/>
                    <a:cs typeface="+mn-lt"/>
                  </a:rPr>
                  <a:t>Implementation of the voice assistant is not  included in the current scope but remains a potential avenue for future exploration.</a:t>
                </a:r>
                <a:endParaRPr lang="en-US" sz="1700">
                  <a:latin typeface="Arial"/>
                  <a:cs typeface="Arial"/>
                </a:endParaRPr>
              </a:p>
              <a:p>
                <a:endParaRPr lang="en-US" sz="1700">
                  <a:latin typeface="Arial"/>
                  <a:ea typeface="+mn-lt"/>
                  <a:cs typeface="+mn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700">
                    <a:latin typeface="Arial"/>
                    <a:ea typeface="+mn-lt"/>
                    <a:cs typeface="+mn-lt"/>
                  </a:rPr>
                  <a:t>Analyzing speech behavior, complexity, stutters, gaps, and more using Machine Learning models.</a:t>
                </a:r>
                <a:endParaRPr lang="en-US" sz="1700">
                  <a:latin typeface="Arial"/>
                  <a:cs typeface="Arial"/>
                </a:endParaRPr>
              </a:p>
              <a:p>
                <a:endParaRPr lang="en-US" sz="1700">
                  <a:latin typeface="Arial"/>
                  <a:ea typeface="+mn-lt"/>
                  <a:cs typeface="+mn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700">
                    <a:latin typeface="Arial"/>
                    <a:ea typeface="+mn-lt"/>
                    <a:cs typeface="+mn-lt"/>
                  </a:rPr>
                  <a:t>Recommendations for patients to undergo the second step of the method are based on the analysis of audio data.</a:t>
                </a:r>
              </a:p>
            </p:txBody>
          </p:sp>
        </p:grpSp>
        <p:pic>
          <p:nvPicPr>
            <p:cNvPr id="16" name="Picture 15" descr="A diagram of a data processing process&#10;&#10;Description automatically generated">
              <a:extLst>
                <a:ext uri="{FF2B5EF4-FFF2-40B4-BE49-F238E27FC236}">
                  <a16:creationId xmlns:a16="http://schemas.microsoft.com/office/drawing/2014/main" id="{7190A0A8-E149-BE8F-61F9-777A746C6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9567" y="1743740"/>
              <a:ext cx="2779028" cy="450466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3F1CBA-0C4F-E19C-F0EF-9BA57BB7F55D}"/>
              </a:ext>
            </a:extLst>
          </p:cNvPr>
          <p:cNvGrpSpPr/>
          <p:nvPr/>
        </p:nvGrpSpPr>
        <p:grpSpPr>
          <a:xfrm>
            <a:off x="943351" y="1191193"/>
            <a:ext cx="10296000" cy="5112000"/>
            <a:chOff x="943351" y="1191193"/>
            <a:chExt cx="10296000" cy="5112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B7A36-0C63-9797-E48C-A93DBADFA123}"/>
                </a:ext>
              </a:extLst>
            </p:cNvPr>
            <p:cNvGrpSpPr/>
            <p:nvPr/>
          </p:nvGrpSpPr>
          <p:grpSpPr>
            <a:xfrm>
              <a:off x="943351" y="1191193"/>
              <a:ext cx="10296000" cy="5112000"/>
              <a:chOff x="1555352" y="4551625"/>
              <a:chExt cx="8712000" cy="461158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F22D452-66BC-039C-98D4-382E01D0783C}"/>
                  </a:ext>
                </a:extLst>
              </p:cNvPr>
              <p:cNvSpPr/>
              <p:nvPr/>
            </p:nvSpPr>
            <p:spPr>
              <a:xfrm>
                <a:off x="1555352" y="4551625"/>
                <a:ext cx="8712000" cy="4611584"/>
              </a:xfrm>
              <a:prstGeom prst="rect">
                <a:avLst/>
              </a:prstGeom>
              <a:solidFill>
                <a:srgbClr val="E7F4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4C340D-97F8-08CB-03D8-0FDD599424BE}"/>
                  </a:ext>
                </a:extLst>
              </p:cNvPr>
              <p:cNvSpPr txBox="1"/>
              <p:nvPr/>
            </p:nvSpPr>
            <p:spPr>
              <a:xfrm>
                <a:off x="2749818" y="4728421"/>
                <a:ext cx="6257925" cy="472002"/>
              </a:xfrm>
              <a:prstGeom prst="rect">
                <a:avLst/>
              </a:prstGeom>
              <a:solidFill>
                <a:srgbClr val="E7F4D9"/>
              </a:solidFill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800" b="1"/>
                  <a:t> SECOND LAYER - Questionnaire</a:t>
                </a:r>
                <a:endParaRPr lang="en-IN" sz="2800" b="1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2E3FBE-3FCD-4272-EA7B-4A2EB72669E3}"/>
                </a:ext>
              </a:extLst>
            </p:cNvPr>
            <p:cNvSpPr txBox="1"/>
            <p:nvPr/>
          </p:nvSpPr>
          <p:spPr>
            <a:xfrm>
              <a:off x="1248999" y="1922525"/>
              <a:ext cx="9679004" cy="4262705"/>
            </a:xfrm>
            <a:prstGeom prst="rect">
              <a:avLst/>
            </a:prstGeom>
            <a:solidFill>
              <a:srgbClr val="E7F4D9"/>
            </a:solidFill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700">
                  <a:latin typeface="Arial"/>
                  <a:cs typeface="Arial"/>
                </a:rPr>
                <a:t>Most widely used test is MMSE (Mini-Mental State Examination).</a:t>
              </a:r>
              <a:endParaRPr lang="en-US"/>
            </a:p>
            <a:p>
              <a:pPr algn="just"/>
              <a:endParaRPr lang="en-IN" sz="1000">
                <a:latin typeface="Arial"/>
                <a:cs typeface="Arial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700">
                  <a:latin typeface="Arial"/>
                  <a:cs typeface="Arial"/>
                </a:rPr>
                <a:t>But ceiling effect makes it insensitive to the early stage of dementia, specially for educated people.</a:t>
              </a:r>
            </a:p>
            <a:p>
              <a:pPr algn="just">
                <a:buFont typeface="Arial" panose="020B0604020202020204" pitchFamily="34" charset="0"/>
              </a:pPr>
              <a:endParaRPr lang="en-IN" sz="1000">
                <a:latin typeface="Arial"/>
                <a:cs typeface="Arial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700">
                  <a:latin typeface="Arial"/>
                  <a:cs typeface="Arial"/>
                </a:rPr>
                <a:t>And it is also have falsely identified low education or poor Cognitive decline as demented. </a:t>
              </a:r>
            </a:p>
            <a:p>
              <a:pPr algn="just"/>
              <a:endParaRPr lang="en-IN" sz="1000">
                <a:latin typeface="Arial"/>
                <a:cs typeface="Arial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700">
                  <a:latin typeface="Arial"/>
                  <a:cs typeface="Arial"/>
                </a:rPr>
                <a:t>So we are going with </a:t>
              </a:r>
              <a:r>
                <a:rPr lang="en-IN" sz="1700" err="1">
                  <a:latin typeface="Arial"/>
                  <a:cs typeface="Arial"/>
                </a:rPr>
                <a:t>ReSmart</a:t>
              </a:r>
              <a:r>
                <a:rPr lang="en-IN" sz="1700">
                  <a:latin typeface="Arial"/>
                  <a:cs typeface="Arial"/>
                </a:rPr>
                <a:t>–15 questionnaire which initially consisted 35 question but was reduced to 15 because of redundant and low entropy questions and top 15 questions were selected based upon Information Gain. </a:t>
              </a:r>
            </a:p>
            <a:p>
              <a:pPr algn="just"/>
              <a:endParaRPr lang="en-IN" sz="1000">
                <a:latin typeface="Arial"/>
                <a:cs typeface="Arial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700">
                  <a:latin typeface="Arial"/>
                  <a:cs typeface="Arial"/>
                </a:rPr>
                <a:t>The questionnaire consists of daily behavior-based questions in five categories (i.e., attention (3Q), spatial ability (3Q), spatiotemporal ability (3Q), memory (3Q), and thinking ability (3Q))</a:t>
              </a:r>
              <a:r>
                <a:rPr lang="en-IN" sz="1700">
                  <a:latin typeface="Arial"/>
                  <a:cs typeface="Arial"/>
                </a:rPr>
                <a:t>.</a:t>
              </a:r>
            </a:p>
            <a:p>
              <a:pPr algn="just"/>
              <a:r>
                <a:rPr lang="en-US" sz="1700">
                  <a:latin typeface="Arial"/>
                  <a:cs typeface="Arial"/>
                </a:rPr>
                <a:t>     which are inspired by </a:t>
              </a:r>
              <a:r>
                <a:rPr lang="en-US" sz="1700" err="1">
                  <a:latin typeface="Arial"/>
                  <a:cs typeface="Arial"/>
                </a:rPr>
                <a:t>CogniFit</a:t>
              </a:r>
              <a:r>
                <a:rPr lang="en-IN" sz="1700">
                  <a:latin typeface="Arial"/>
                  <a:cs typeface="Arial"/>
                </a:rPr>
                <a:t> (Mobile App).</a:t>
              </a:r>
            </a:p>
            <a:p>
              <a:pPr algn="just"/>
              <a:endParaRPr lang="en-IN" sz="1000">
                <a:latin typeface="Arial"/>
                <a:cs typeface="Arial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700">
                  <a:latin typeface="Arial"/>
                  <a:cs typeface="Arial"/>
                </a:rPr>
                <a:t>Another advantage of using </a:t>
              </a:r>
              <a:r>
                <a:rPr lang="en-IN" sz="1700" err="1">
                  <a:latin typeface="Arial"/>
                  <a:cs typeface="Arial"/>
                </a:rPr>
                <a:t>ReSmart</a:t>
              </a:r>
              <a:r>
                <a:rPr lang="en-IN" sz="1700">
                  <a:latin typeface="Arial"/>
                  <a:cs typeface="Arial"/>
                </a:rPr>
                <a:t> – 15 is </a:t>
              </a:r>
              <a:r>
                <a:rPr lang="en-US" sz="1700">
                  <a:latin typeface="Arial"/>
                  <a:cs typeface="Arial"/>
                </a:rPr>
                <a:t>MMSE requires hard classification results such as whether the patient had been diagnosed with early dementia or not while ReSmart-15 propose a probability of early dementia ranging (0 to 1), not with a hard decision of early dementia (0 or 1)</a:t>
              </a:r>
              <a:endParaRPr lang="en-IN" sz="1700">
                <a:latin typeface="Arial"/>
                <a:cs typeface="Arial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23930A-DAA3-9659-44E7-BFADD3ECEA50}"/>
              </a:ext>
            </a:extLst>
          </p:cNvPr>
          <p:cNvGrpSpPr/>
          <p:nvPr/>
        </p:nvGrpSpPr>
        <p:grpSpPr>
          <a:xfrm>
            <a:off x="763351" y="6746306"/>
            <a:ext cx="10656000" cy="5112000"/>
            <a:chOff x="763351" y="1259906"/>
            <a:chExt cx="10656000" cy="51120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9958613-34C3-3897-A531-061EA51C2D31}"/>
                </a:ext>
              </a:extLst>
            </p:cNvPr>
            <p:cNvGrpSpPr/>
            <p:nvPr/>
          </p:nvGrpSpPr>
          <p:grpSpPr>
            <a:xfrm>
              <a:off x="763351" y="1259906"/>
              <a:ext cx="10656000" cy="5112000"/>
              <a:chOff x="1555353" y="6315768"/>
              <a:chExt cx="9072000" cy="4611584"/>
            </a:xfrm>
            <a:solidFill>
              <a:srgbClr val="FFC000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BA333CE-650F-CBE6-FB79-0C4E35FACA62}"/>
                  </a:ext>
                </a:extLst>
              </p:cNvPr>
              <p:cNvSpPr/>
              <p:nvPr/>
            </p:nvSpPr>
            <p:spPr>
              <a:xfrm>
                <a:off x="1555353" y="6315768"/>
                <a:ext cx="9072000" cy="4611584"/>
              </a:xfrm>
              <a:prstGeom prst="rect">
                <a:avLst/>
              </a:prstGeom>
              <a:solidFill>
                <a:srgbClr val="E7F4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>
                  <a:solidFill>
                    <a:srgbClr val="E7F4D9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83245A-C80D-2504-F416-C317EE3E6D19}"/>
                  </a:ext>
                </a:extLst>
              </p:cNvPr>
              <p:cNvSpPr txBox="1"/>
              <p:nvPr/>
            </p:nvSpPr>
            <p:spPr>
              <a:xfrm>
                <a:off x="3842900" y="6380375"/>
                <a:ext cx="4417440" cy="472002"/>
              </a:xfrm>
              <a:prstGeom prst="rect">
                <a:avLst/>
              </a:prstGeom>
              <a:solidFill>
                <a:srgbClr val="E7F4D9"/>
              </a:solidFill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E7F4D9"/>
                    </a:solidFill>
                  </a:rPr>
                  <a:t> THIRD LAYER – Clinical Tests</a:t>
                </a:r>
                <a:endParaRPr lang="en-IN" sz="2800" b="1">
                  <a:solidFill>
                    <a:srgbClr val="E7F4D9"/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E576D9-2AF8-B1A2-D113-5A0D879BA0E1}"/>
                </a:ext>
              </a:extLst>
            </p:cNvPr>
            <p:cNvSpPr txBox="1"/>
            <p:nvPr/>
          </p:nvSpPr>
          <p:spPr>
            <a:xfrm>
              <a:off x="1058956" y="1865779"/>
              <a:ext cx="5933514" cy="424731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>
                  <a:ea typeface="+mn-lt"/>
                  <a:cs typeface="+mn-lt"/>
                </a:rPr>
                <a:t>T</a:t>
              </a:r>
              <a:r>
                <a:rPr lang="en-US">
                  <a:latin typeface="Arial"/>
                  <a:ea typeface="+mn-lt"/>
                  <a:cs typeface="+mn-lt"/>
                </a:rPr>
                <a:t>he final step involves patients undergoing medical tests to assess their neuro-functionality and cognitive activity.</a:t>
              </a:r>
              <a:endParaRPr lang="en-US">
                <a:latin typeface="Arial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>
                  <a:latin typeface="Arial"/>
                  <a:ea typeface="+mn-lt"/>
                  <a:cs typeface="+mn-lt"/>
                </a:rPr>
                <a:t>These medical tests provide crucial data on the patients' cognitive health.</a:t>
              </a:r>
              <a:endParaRPr lang="en-US">
                <a:latin typeface="Arial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>
                  <a:latin typeface="Arial"/>
                  <a:ea typeface="+mn-lt"/>
                  <a:cs typeface="+mn-lt"/>
                </a:rPr>
                <a:t>The results of these tests plus the demographic data of the patients serve as inputs to a Machine Learning model.</a:t>
              </a:r>
              <a:endParaRPr lang="en-US">
                <a:latin typeface="Arial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>
                  <a:latin typeface="Arial"/>
                  <a:ea typeface="+mn-lt"/>
                  <a:cs typeface="+mn-lt"/>
                </a:rPr>
                <a:t>The Machine Learning model utilizes these test results to predict whether the patient is currently afflicted by dementia or likely to develop dementia in the future.</a:t>
              </a:r>
              <a:endParaRPr lang="en-US">
                <a:latin typeface="Arial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>
                  <a:latin typeface="Arial"/>
                  <a:ea typeface="+mn-lt"/>
                  <a:cs typeface="+mn-lt"/>
                </a:rPr>
                <a:t>The dataset used for training and testing the model is sourced from OASIS (open access series of imaging studies) longitudinal feature-set.</a:t>
              </a:r>
              <a:endParaRPr lang="en-US">
                <a:latin typeface="Arial"/>
                <a:cs typeface="Arial"/>
              </a:endParaRPr>
            </a:p>
          </p:txBody>
        </p:sp>
        <p:pic>
          <p:nvPicPr>
            <p:cNvPr id="24" name="Picture 23" descr="A diagram of data processing&#10;&#10;Description automatically generated">
              <a:extLst>
                <a:ext uri="{FF2B5EF4-FFF2-40B4-BE49-F238E27FC236}">
                  <a16:creationId xmlns:a16="http://schemas.microsoft.com/office/drawing/2014/main" id="{69EA0598-504F-5178-EAF1-77D595919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4563" y="1464887"/>
              <a:ext cx="3531781" cy="478768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76EE99-7B4E-D81A-0EFD-B28D74A30695}"/>
                </a:ext>
              </a:extLst>
            </p:cNvPr>
            <p:cNvSpPr txBox="1"/>
            <p:nvPr/>
          </p:nvSpPr>
          <p:spPr>
            <a:xfrm>
              <a:off x="1393791" y="1347979"/>
              <a:ext cx="7395730" cy="523220"/>
            </a:xfrm>
            <a:prstGeom prst="rect">
              <a:avLst/>
            </a:prstGeom>
            <a:solidFill>
              <a:srgbClr val="E7F4D9"/>
            </a:solidFill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800" b="1"/>
                <a:t> THIRD LAYER – Clinical Tests</a:t>
              </a:r>
              <a:endParaRPr lang="en-IN" sz="2800" b="1"/>
            </a:p>
          </p:txBody>
        </p:sp>
      </p:grpSp>
    </p:spTree>
    <p:extLst>
      <p:ext uri="{BB962C8B-B14F-4D97-AF65-F5344CB8AC3E}">
        <p14:creationId xmlns:p14="http://schemas.microsoft.com/office/powerpoint/2010/main" val="2119656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B36990-747A-4BCF-D877-5F991C050FCE}"/>
              </a:ext>
            </a:extLst>
          </p:cNvPr>
          <p:cNvSpPr txBox="1"/>
          <p:nvPr/>
        </p:nvSpPr>
        <p:spPr>
          <a:xfrm>
            <a:off x="891959" y="583"/>
            <a:ext cx="10398789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>
                <a:solidFill>
                  <a:schemeClr val="bg1"/>
                </a:solidFill>
              </a:rPr>
              <a:t>3 LAYER MODEL</a:t>
            </a:r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C2CD37-26C0-F81F-07E4-981514EE1492}"/>
              </a:ext>
            </a:extLst>
          </p:cNvPr>
          <p:cNvGrpSpPr/>
          <p:nvPr/>
        </p:nvGrpSpPr>
        <p:grpSpPr>
          <a:xfrm>
            <a:off x="1123351" y="6441374"/>
            <a:ext cx="9936000" cy="5119635"/>
            <a:chOff x="1123351" y="1183574"/>
            <a:chExt cx="9936000" cy="511963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EDC6D28-F647-8F3F-C8BF-7CE31E02E3AB}"/>
                </a:ext>
              </a:extLst>
            </p:cNvPr>
            <p:cNvGrpSpPr/>
            <p:nvPr/>
          </p:nvGrpSpPr>
          <p:grpSpPr>
            <a:xfrm>
              <a:off x="1123351" y="1183574"/>
              <a:ext cx="9936000" cy="5119635"/>
              <a:chOff x="1123351" y="1183574"/>
              <a:chExt cx="9936000" cy="511963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EEEE554-F536-E6F7-E7B3-9497A8815352}"/>
                  </a:ext>
                </a:extLst>
              </p:cNvPr>
              <p:cNvGrpSpPr/>
              <p:nvPr/>
            </p:nvGrpSpPr>
            <p:grpSpPr>
              <a:xfrm>
                <a:off x="1123351" y="1183574"/>
                <a:ext cx="9936000" cy="5112000"/>
                <a:chOff x="1735353" y="1152859"/>
                <a:chExt cx="8352311" cy="4611584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17E85F4-AD06-06C6-C88F-858BD4E487C2}"/>
                    </a:ext>
                  </a:extLst>
                </p:cNvPr>
                <p:cNvSpPr/>
                <p:nvPr/>
              </p:nvSpPr>
              <p:spPr>
                <a:xfrm>
                  <a:off x="1735353" y="1152859"/>
                  <a:ext cx="8352311" cy="4611584"/>
                </a:xfrm>
                <a:prstGeom prst="rect">
                  <a:avLst/>
                </a:prstGeom>
                <a:solidFill>
                  <a:srgbClr val="E7F4D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9A55E8C-2195-261F-6070-03A035F92516}"/>
                    </a:ext>
                  </a:extLst>
                </p:cNvPr>
                <p:cNvSpPr txBox="1"/>
                <p:nvPr/>
              </p:nvSpPr>
              <p:spPr>
                <a:xfrm>
                  <a:off x="2246939" y="1311945"/>
                  <a:ext cx="7650912" cy="472002"/>
                </a:xfrm>
                <a:prstGeom prst="rect">
                  <a:avLst/>
                </a:prstGeom>
                <a:solidFill>
                  <a:srgbClr val="E7F4D9"/>
                </a:solidFill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pPr algn="ctr"/>
                  <a:r>
                    <a:rPr lang="en-US" sz="2800" b="1"/>
                    <a:t> FIRST LAYER – Early Detection</a:t>
                  </a:r>
                  <a:endParaRPr lang="en-IN" sz="2800" b="1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813F1F2-7EAB-B016-F8F1-0F17BDA98CBF}"/>
                  </a:ext>
                </a:extLst>
              </p:cNvPr>
              <p:cNvSpPr txBox="1"/>
              <p:nvPr/>
            </p:nvSpPr>
            <p:spPr>
              <a:xfrm>
                <a:off x="1340223" y="1748116"/>
                <a:ext cx="5446058" cy="455509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>
                  <a:latin typeface="Avenir Next LT Pro"/>
                  <a:ea typeface="+mn-lt"/>
                  <a:cs typeface="Arial"/>
                </a:endParaRPr>
              </a:p>
              <a:p>
                <a:pPr marL="285750" indent="-285750">
                  <a:buFont typeface="Arial,Sans-Serif"/>
                  <a:buChar char="•"/>
                </a:pPr>
                <a:r>
                  <a:rPr lang="en-US" sz="1700">
                    <a:latin typeface="Arial"/>
                    <a:ea typeface="+mn-lt"/>
                    <a:cs typeface="Arial"/>
                  </a:rPr>
                  <a:t>Audio patterns can serve as an early indicator of cognitive decline.</a:t>
                </a:r>
                <a:endParaRPr lang="en-US" sz="1700"/>
              </a:p>
              <a:p>
                <a:endParaRPr lang="en-US" sz="1700">
                  <a:latin typeface="Arial"/>
                  <a:ea typeface="+mn-lt"/>
                  <a:cs typeface="Arial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700">
                    <a:latin typeface="Arial"/>
                    <a:ea typeface="+mn-lt"/>
                    <a:cs typeface="+mn-lt"/>
                  </a:rPr>
                  <a:t>Utilizing audio conversations as a primary data source for early cognitive decline detection.</a:t>
                </a:r>
                <a:endParaRPr lang="en-US" sz="1700">
                  <a:latin typeface="Arial"/>
                  <a:cs typeface="Arial"/>
                </a:endParaRPr>
              </a:p>
              <a:p>
                <a:endParaRPr lang="en-US" sz="1700">
                  <a:latin typeface="Arial"/>
                  <a:ea typeface="+mn-lt"/>
                  <a:cs typeface="+mn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700">
                    <a:latin typeface="Arial"/>
                    <a:ea typeface="+mn-lt"/>
                    <a:cs typeface="+mn-lt"/>
                  </a:rPr>
                  <a:t>Implementation of the voice assistant is not  included in the current scope but remains a potential avenue for future exploration.</a:t>
                </a:r>
                <a:endParaRPr lang="en-US" sz="1700">
                  <a:latin typeface="Arial"/>
                  <a:cs typeface="Arial"/>
                </a:endParaRPr>
              </a:p>
              <a:p>
                <a:endParaRPr lang="en-US" sz="1700">
                  <a:latin typeface="Arial"/>
                  <a:ea typeface="+mn-lt"/>
                  <a:cs typeface="+mn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700">
                    <a:latin typeface="Arial"/>
                    <a:ea typeface="+mn-lt"/>
                    <a:cs typeface="+mn-lt"/>
                  </a:rPr>
                  <a:t>Analyzing speech behavior, complexity, stutters, gaps, and more using Machine Learning models.</a:t>
                </a:r>
                <a:endParaRPr lang="en-US" sz="1700">
                  <a:latin typeface="Arial"/>
                  <a:cs typeface="Arial"/>
                </a:endParaRPr>
              </a:p>
              <a:p>
                <a:endParaRPr lang="en-US" sz="1700">
                  <a:latin typeface="Arial"/>
                  <a:ea typeface="+mn-lt"/>
                  <a:cs typeface="+mn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700">
                    <a:latin typeface="Arial"/>
                    <a:ea typeface="+mn-lt"/>
                    <a:cs typeface="+mn-lt"/>
                  </a:rPr>
                  <a:t>Recommendations for patients to undergo the second step of the method are based on the analysis of audio data.</a:t>
                </a:r>
              </a:p>
            </p:txBody>
          </p:sp>
        </p:grpSp>
        <p:pic>
          <p:nvPicPr>
            <p:cNvPr id="26" name="Picture 25" descr="A diagram of a data processing process&#10;&#10;Description automatically generated">
              <a:extLst>
                <a:ext uri="{FF2B5EF4-FFF2-40B4-BE49-F238E27FC236}">
                  <a16:creationId xmlns:a16="http://schemas.microsoft.com/office/drawing/2014/main" id="{B1949937-6D62-0993-29A3-E4E2D2EB6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9567" y="1743740"/>
              <a:ext cx="2779028" cy="450466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384833-666F-6A5F-958A-2E518FBDE639}"/>
              </a:ext>
            </a:extLst>
          </p:cNvPr>
          <p:cNvGrpSpPr/>
          <p:nvPr/>
        </p:nvGrpSpPr>
        <p:grpSpPr>
          <a:xfrm>
            <a:off x="943351" y="6631873"/>
            <a:ext cx="10296000" cy="5112000"/>
            <a:chOff x="943351" y="1191193"/>
            <a:chExt cx="10296000" cy="5112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1C8760-B508-E4C9-813F-47F8B8F3B698}"/>
                </a:ext>
              </a:extLst>
            </p:cNvPr>
            <p:cNvGrpSpPr/>
            <p:nvPr/>
          </p:nvGrpSpPr>
          <p:grpSpPr>
            <a:xfrm>
              <a:off x="943351" y="1191193"/>
              <a:ext cx="10296000" cy="5112000"/>
              <a:chOff x="1555352" y="4551625"/>
              <a:chExt cx="8712000" cy="461158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9522E66-16F3-822C-0F35-280DA5EA926B}"/>
                  </a:ext>
                </a:extLst>
              </p:cNvPr>
              <p:cNvSpPr/>
              <p:nvPr/>
            </p:nvSpPr>
            <p:spPr>
              <a:xfrm>
                <a:off x="1555352" y="4551625"/>
                <a:ext cx="8712000" cy="4611584"/>
              </a:xfrm>
              <a:prstGeom prst="rect">
                <a:avLst/>
              </a:prstGeom>
              <a:solidFill>
                <a:srgbClr val="E7F4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8F103D-4E4E-1F75-DA2B-09FCE232BA73}"/>
                  </a:ext>
                </a:extLst>
              </p:cNvPr>
              <p:cNvSpPr txBox="1"/>
              <p:nvPr/>
            </p:nvSpPr>
            <p:spPr>
              <a:xfrm>
                <a:off x="2749818" y="4728421"/>
                <a:ext cx="6257925" cy="472002"/>
              </a:xfrm>
              <a:prstGeom prst="rect">
                <a:avLst/>
              </a:prstGeom>
              <a:solidFill>
                <a:srgbClr val="E7F4D9"/>
              </a:solidFill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800" b="1"/>
                  <a:t> SECOND LAYER - Questionnaire</a:t>
                </a:r>
                <a:endParaRPr lang="en-IN" sz="2800" b="1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F4227F-2203-BFA6-0F34-7A07B5E4E7CD}"/>
                </a:ext>
              </a:extLst>
            </p:cNvPr>
            <p:cNvSpPr txBox="1"/>
            <p:nvPr/>
          </p:nvSpPr>
          <p:spPr>
            <a:xfrm>
              <a:off x="1248999" y="1922525"/>
              <a:ext cx="9679004" cy="4262705"/>
            </a:xfrm>
            <a:prstGeom prst="rect">
              <a:avLst/>
            </a:prstGeom>
            <a:solidFill>
              <a:srgbClr val="E7F4D9"/>
            </a:solidFill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700">
                  <a:latin typeface="Arial"/>
                  <a:cs typeface="Arial"/>
                </a:rPr>
                <a:t>Most widely used test is MMSE (Mini-Mental State Examination).</a:t>
              </a:r>
              <a:endParaRPr lang="en-US"/>
            </a:p>
            <a:p>
              <a:pPr algn="just"/>
              <a:endParaRPr lang="en-IN" sz="1000">
                <a:latin typeface="Arial"/>
                <a:cs typeface="Arial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700">
                  <a:latin typeface="Arial"/>
                  <a:cs typeface="Arial"/>
                </a:rPr>
                <a:t>But ceiling effect makes it insensitive to the early stage of dementia, specially for educated people.</a:t>
              </a:r>
            </a:p>
            <a:p>
              <a:pPr algn="just">
                <a:buFont typeface="Arial" panose="020B0604020202020204" pitchFamily="34" charset="0"/>
              </a:pPr>
              <a:endParaRPr lang="en-IN" sz="1000">
                <a:latin typeface="Arial"/>
                <a:cs typeface="Arial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700">
                  <a:latin typeface="Arial"/>
                  <a:cs typeface="Arial"/>
                </a:rPr>
                <a:t>And it is also have falsely identified low education or poor Cognitive decline as demented. </a:t>
              </a:r>
            </a:p>
            <a:p>
              <a:pPr algn="just"/>
              <a:endParaRPr lang="en-IN" sz="1000">
                <a:latin typeface="Arial"/>
                <a:cs typeface="Arial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700">
                  <a:latin typeface="Arial"/>
                  <a:cs typeface="Arial"/>
                </a:rPr>
                <a:t>So we are going with </a:t>
              </a:r>
              <a:r>
                <a:rPr lang="en-IN" sz="1700" err="1">
                  <a:latin typeface="Arial"/>
                  <a:cs typeface="Arial"/>
                </a:rPr>
                <a:t>ReSmart</a:t>
              </a:r>
              <a:r>
                <a:rPr lang="en-IN" sz="1700">
                  <a:latin typeface="Arial"/>
                  <a:cs typeface="Arial"/>
                </a:rPr>
                <a:t>–15 questionnaire which initially consisted 35 question but was reduced to 15 because of redundant and low entropy questions and top 15 questions were selected based upon Information Gain. </a:t>
              </a:r>
            </a:p>
            <a:p>
              <a:pPr algn="just"/>
              <a:endParaRPr lang="en-IN" sz="1000">
                <a:latin typeface="Arial"/>
                <a:cs typeface="Arial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sz="1700">
                  <a:latin typeface="Arial"/>
                  <a:cs typeface="Arial"/>
                </a:rPr>
                <a:t>The questionnaire consists of daily behavior-based questions in five categories (i.e., attention (3Q), spatial ability (3Q), spatiotemporal ability (3Q), memory (3Q), and thinking ability (3Q))</a:t>
              </a:r>
              <a:r>
                <a:rPr lang="en-IN" sz="1700">
                  <a:latin typeface="Arial"/>
                  <a:cs typeface="Arial"/>
                </a:rPr>
                <a:t>.</a:t>
              </a:r>
            </a:p>
            <a:p>
              <a:pPr algn="just"/>
              <a:r>
                <a:rPr lang="en-US" sz="1700">
                  <a:latin typeface="Arial"/>
                  <a:cs typeface="Arial"/>
                </a:rPr>
                <a:t>     which are inspired by </a:t>
              </a:r>
              <a:r>
                <a:rPr lang="en-US" sz="1700" err="1">
                  <a:latin typeface="Arial"/>
                  <a:cs typeface="Arial"/>
                </a:rPr>
                <a:t>CogniFit</a:t>
              </a:r>
              <a:r>
                <a:rPr lang="en-IN" sz="1700">
                  <a:latin typeface="Arial"/>
                  <a:cs typeface="Arial"/>
                </a:rPr>
                <a:t> (Mobile App).</a:t>
              </a:r>
            </a:p>
            <a:p>
              <a:pPr algn="just"/>
              <a:endParaRPr lang="en-IN" sz="1000">
                <a:latin typeface="Arial"/>
                <a:cs typeface="Arial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700">
                  <a:latin typeface="Arial"/>
                  <a:cs typeface="Arial"/>
                </a:rPr>
                <a:t>Another advantage of using </a:t>
              </a:r>
              <a:r>
                <a:rPr lang="en-IN" sz="1700" err="1">
                  <a:latin typeface="Arial"/>
                  <a:cs typeface="Arial"/>
                </a:rPr>
                <a:t>ReSmart</a:t>
              </a:r>
              <a:r>
                <a:rPr lang="en-IN" sz="1700">
                  <a:latin typeface="Arial"/>
                  <a:cs typeface="Arial"/>
                </a:rPr>
                <a:t> – 15 is </a:t>
              </a:r>
              <a:r>
                <a:rPr lang="en-US" sz="1700">
                  <a:latin typeface="Arial"/>
                  <a:cs typeface="Arial"/>
                </a:rPr>
                <a:t>MMSE requires hard classification results such as whether the patient had been diagnosed with early dementia or not while ReSmart-15 propose a probability of early dementia ranging (0 to 1), not with a hard decision of early dementia (0 or 1)</a:t>
              </a:r>
              <a:endParaRPr lang="en-IN" sz="1700">
                <a:latin typeface="Arial"/>
                <a:cs typeface="Arial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096E61-9EEA-A3B1-88C2-3F0CBFD85DE9}"/>
              </a:ext>
            </a:extLst>
          </p:cNvPr>
          <p:cNvGrpSpPr/>
          <p:nvPr/>
        </p:nvGrpSpPr>
        <p:grpSpPr>
          <a:xfrm>
            <a:off x="763351" y="1259906"/>
            <a:ext cx="10656000" cy="5112000"/>
            <a:chOff x="763351" y="1259906"/>
            <a:chExt cx="10656000" cy="5112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5500E7-25DE-C069-E242-235FA8A33275}"/>
                </a:ext>
              </a:extLst>
            </p:cNvPr>
            <p:cNvGrpSpPr/>
            <p:nvPr/>
          </p:nvGrpSpPr>
          <p:grpSpPr>
            <a:xfrm>
              <a:off x="763351" y="1259906"/>
              <a:ext cx="10656000" cy="5112000"/>
              <a:chOff x="1555353" y="6315768"/>
              <a:chExt cx="9072000" cy="4611584"/>
            </a:xfrm>
            <a:solidFill>
              <a:srgbClr val="FFC000"/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1BA931B-6EEC-7C5B-F42B-36AC6DC34570}"/>
                  </a:ext>
                </a:extLst>
              </p:cNvPr>
              <p:cNvSpPr/>
              <p:nvPr/>
            </p:nvSpPr>
            <p:spPr>
              <a:xfrm>
                <a:off x="1555353" y="6315768"/>
                <a:ext cx="9072000" cy="4611584"/>
              </a:xfrm>
              <a:prstGeom prst="rect">
                <a:avLst/>
              </a:prstGeom>
              <a:solidFill>
                <a:srgbClr val="E7F4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>
                  <a:solidFill>
                    <a:srgbClr val="E7F4D9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E202D6-255A-1169-B9DB-9C8A8E57F244}"/>
                  </a:ext>
                </a:extLst>
              </p:cNvPr>
              <p:cNvSpPr txBox="1"/>
              <p:nvPr/>
            </p:nvSpPr>
            <p:spPr>
              <a:xfrm>
                <a:off x="3842900" y="6380375"/>
                <a:ext cx="4417440" cy="472002"/>
              </a:xfrm>
              <a:prstGeom prst="rect">
                <a:avLst/>
              </a:prstGeom>
              <a:solidFill>
                <a:srgbClr val="E7F4D9"/>
              </a:solidFill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E7F4D9"/>
                    </a:solidFill>
                  </a:rPr>
                  <a:t> THIRD LAYER – Clinical Tests</a:t>
                </a:r>
                <a:endParaRPr lang="en-IN" sz="2800" b="1">
                  <a:solidFill>
                    <a:srgbClr val="E7F4D9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E69E9A-194A-05D6-D9C9-4C04A631A6DD}"/>
                </a:ext>
              </a:extLst>
            </p:cNvPr>
            <p:cNvSpPr txBox="1"/>
            <p:nvPr/>
          </p:nvSpPr>
          <p:spPr>
            <a:xfrm>
              <a:off x="1058956" y="1865779"/>
              <a:ext cx="5933514" cy="424731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>
                  <a:ea typeface="+mn-lt"/>
                  <a:cs typeface="+mn-lt"/>
                </a:rPr>
                <a:t>T</a:t>
              </a:r>
              <a:r>
                <a:rPr lang="en-US">
                  <a:latin typeface="Arial"/>
                  <a:ea typeface="+mn-lt"/>
                  <a:cs typeface="+mn-lt"/>
                </a:rPr>
                <a:t>he final step involves patients undergoing medical tests to assess their neuro-functionality and cognitive activity.</a:t>
              </a:r>
              <a:endParaRPr lang="en-US">
                <a:latin typeface="Arial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>
                  <a:latin typeface="Arial"/>
                  <a:ea typeface="+mn-lt"/>
                  <a:cs typeface="+mn-lt"/>
                </a:rPr>
                <a:t>These medical tests provide crucial data on the patients' cognitive health.</a:t>
              </a:r>
              <a:endParaRPr lang="en-US">
                <a:latin typeface="Arial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>
                  <a:latin typeface="Arial"/>
                  <a:ea typeface="+mn-lt"/>
                  <a:cs typeface="+mn-lt"/>
                </a:rPr>
                <a:t>The results of these tests plus the demographic data of the patients serve as inputs to a Machine Learning model.</a:t>
              </a:r>
              <a:endParaRPr lang="en-US">
                <a:latin typeface="Arial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>
                  <a:latin typeface="Arial"/>
                  <a:ea typeface="+mn-lt"/>
                  <a:cs typeface="+mn-lt"/>
                </a:rPr>
                <a:t>The Machine Learning model utilizes these test results to predict whether the patient is currently afflicted by dementia or likely to develop dementia in the future.</a:t>
              </a:r>
              <a:endParaRPr lang="en-US">
                <a:latin typeface="Arial"/>
                <a:cs typeface="Arial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>
                  <a:latin typeface="Arial"/>
                  <a:ea typeface="+mn-lt"/>
                  <a:cs typeface="+mn-lt"/>
                </a:rPr>
                <a:t>The dataset used for training and testing the model is sourced from OASIS (open access series of imaging studies) longitudinal feature-set.</a:t>
              </a:r>
              <a:endParaRPr lang="en-US">
                <a:latin typeface="Arial"/>
                <a:cs typeface="Arial"/>
              </a:endParaRPr>
            </a:p>
          </p:txBody>
        </p:sp>
        <p:pic>
          <p:nvPicPr>
            <p:cNvPr id="22" name="Picture 21" descr="A diagram of data processing&#10;&#10;Description automatically generated">
              <a:extLst>
                <a:ext uri="{FF2B5EF4-FFF2-40B4-BE49-F238E27FC236}">
                  <a16:creationId xmlns:a16="http://schemas.microsoft.com/office/drawing/2014/main" id="{249352B5-8CC5-776C-95FB-8C500D895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4563" y="1464887"/>
              <a:ext cx="3531781" cy="478768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5E633A-3830-10DF-6A32-4FDB6E05F675}"/>
                </a:ext>
              </a:extLst>
            </p:cNvPr>
            <p:cNvSpPr txBox="1"/>
            <p:nvPr/>
          </p:nvSpPr>
          <p:spPr>
            <a:xfrm>
              <a:off x="1393791" y="1347979"/>
              <a:ext cx="7395730" cy="523220"/>
            </a:xfrm>
            <a:prstGeom prst="rect">
              <a:avLst/>
            </a:prstGeom>
            <a:solidFill>
              <a:srgbClr val="E7F4D9"/>
            </a:solidFill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800" b="1"/>
                <a:t> THIRD LAYER – Clinical Tests</a:t>
              </a:r>
              <a:endParaRPr lang="en-IN" sz="2800" b="1"/>
            </a:p>
          </p:txBody>
        </p:sp>
      </p:grpSp>
    </p:spTree>
    <p:extLst>
      <p:ext uri="{BB962C8B-B14F-4D97-AF65-F5344CB8AC3E}">
        <p14:creationId xmlns:p14="http://schemas.microsoft.com/office/powerpoint/2010/main" val="2560793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B36990-747A-4BCF-D877-5F991C050FCE}"/>
              </a:ext>
            </a:extLst>
          </p:cNvPr>
          <p:cNvSpPr txBox="1"/>
          <p:nvPr/>
        </p:nvSpPr>
        <p:spPr>
          <a:xfrm>
            <a:off x="891959" y="583"/>
            <a:ext cx="10398789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0" b="1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5500E7-25DE-C069-E242-235FA8A33275}"/>
              </a:ext>
            </a:extLst>
          </p:cNvPr>
          <p:cNvGrpSpPr/>
          <p:nvPr/>
        </p:nvGrpSpPr>
        <p:grpSpPr>
          <a:xfrm>
            <a:off x="763351" y="1259906"/>
            <a:ext cx="10656000" cy="5112000"/>
            <a:chOff x="1555353" y="6315768"/>
            <a:chExt cx="9072000" cy="4611584"/>
          </a:xfrm>
          <a:solidFill>
            <a:srgbClr val="FFC00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BA931B-6EEC-7C5B-F42B-36AC6DC34570}"/>
                </a:ext>
              </a:extLst>
            </p:cNvPr>
            <p:cNvSpPr/>
            <p:nvPr/>
          </p:nvSpPr>
          <p:spPr>
            <a:xfrm>
              <a:off x="1555353" y="6315768"/>
              <a:ext cx="9072000" cy="4611584"/>
            </a:xfrm>
            <a:prstGeom prst="rect">
              <a:avLst/>
            </a:prstGeom>
            <a:solidFill>
              <a:srgbClr val="E7F4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solidFill>
                  <a:srgbClr val="E7F4D9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E202D6-255A-1169-B9DB-9C8A8E57F244}"/>
                </a:ext>
              </a:extLst>
            </p:cNvPr>
            <p:cNvSpPr txBox="1"/>
            <p:nvPr/>
          </p:nvSpPr>
          <p:spPr>
            <a:xfrm>
              <a:off x="3842900" y="6380375"/>
              <a:ext cx="4417440" cy="472002"/>
            </a:xfrm>
            <a:prstGeom prst="rect">
              <a:avLst/>
            </a:prstGeom>
            <a:solidFill>
              <a:srgbClr val="E7F4D9"/>
            </a:solidFill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800" b="1">
                  <a:solidFill>
                    <a:srgbClr val="E7F4D9"/>
                  </a:solidFill>
                </a:rPr>
                <a:t> THIRD LAYER – Clinical Tests</a:t>
              </a:r>
              <a:endParaRPr lang="en-IN" sz="2800" b="1">
                <a:solidFill>
                  <a:srgbClr val="E7F4D9"/>
                </a:solidFill>
              </a:endParaRPr>
            </a:p>
          </p:txBody>
        </p:sp>
      </p:grpSp>
      <p:sp>
        <p:nvSpPr>
          <p:cNvPr id="8" name="TextBox 7" descr="https://colab.research.google.com/drive/1s-r488CVI_F9tkh5P6W5wpIlABn-BNRy?usp=sharing​">
            <a:extLst>
              <a:ext uri="{FF2B5EF4-FFF2-40B4-BE49-F238E27FC236}">
                <a16:creationId xmlns:a16="http://schemas.microsoft.com/office/drawing/2014/main" id="{37E69E9A-194A-05D6-D9C9-4C04A631A6DD}"/>
              </a:ext>
            </a:extLst>
          </p:cNvPr>
          <p:cNvSpPr txBox="1"/>
          <p:nvPr/>
        </p:nvSpPr>
        <p:spPr>
          <a:xfrm>
            <a:off x="1224056" y="1789579"/>
            <a:ext cx="816871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endParaRPr lang="en-US" sz="2400" dirty="0">
              <a:latin typeface="Arial"/>
              <a:cs typeface="Arial"/>
            </a:endParaRPr>
          </a:p>
          <a:p>
            <a:pPr marL="457200" indent="-457200">
              <a:buFontTx/>
              <a:buAutoNum type="arabicPeriod"/>
            </a:pPr>
            <a:r>
              <a:rPr lang="en-US" sz="2800">
                <a:latin typeface="Arial"/>
                <a:cs typeface="Arial"/>
                <a:hlinkClick r:id="rId2"/>
              </a:rPr>
              <a:t>Phase 1</a:t>
            </a:r>
            <a:endParaRPr lang="en-US" sz="2800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endParaRPr lang="en-US" sz="2800" dirty="0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/>
                <a:cs typeface="Arial"/>
                <a:hlinkClick r:id="rId3"/>
              </a:rPr>
              <a:t>Phase 3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0ADEB-79A0-1E2A-51BC-3355272CE6DB}"/>
              </a:ext>
            </a:extLst>
          </p:cNvPr>
          <p:cNvSpPr txBox="1"/>
          <p:nvPr/>
        </p:nvSpPr>
        <p:spPr>
          <a:xfrm>
            <a:off x="2329593" y="1564974"/>
            <a:ext cx="7395730" cy="646331"/>
          </a:xfrm>
          <a:prstGeom prst="rect">
            <a:avLst/>
          </a:prstGeom>
          <a:solidFill>
            <a:srgbClr val="E7F4D9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/>
              <a:t>GOOGLE COLAB LINKS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816616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8CD295-5D7B-5D1F-BC5C-D504E967604C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RESULTS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846A5-F757-B135-75D3-4CB247107F19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RESULTS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74611-D96D-47E6-367C-BEA633B8AF08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RESULTS</a:t>
            </a:r>
            <a:endParaRPr lang="en-IN" sz="9200" b="1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D9D38-4FE1-D1AC-E1D0-0255EAA53C61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RESULTS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F28D0-3E25-C0DD-E165-8051F6896C3E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RESULTS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68372737"/>
      </p:ext>
    </p:extLst>
  </p:cSld>
  <p:clrMapOvr>
    <a:masterClrMapping/>
  </p:clrMapOvr>
  <p:transition spd="slow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8CD295-5D7B-5D1F-BC5C-D504E967604C}"/>
              </a:ext>
            </a:extLst>
          </p:cNvPr>
          <p:cNvSpPr txBox="1"/>
          <p:nvPr/>
        </p:nvSpPr>
        <p:spPr>
          <a:xfrm>
            <a:off x="0" y="436014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RESULTS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846A5-F757-B135-75D3-4CB247107F19}"/>
              </a:ext>
            </a:extLst>
          </p:cNvPr>
          <p:cNvSpPr txBox="1"/>
          <p:nvPr/>
        </p:nvSpPr>
        <p:spPr>
          <a:xfrm>
            <a:off x="0" y="1491252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RESULTS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74611-D96D-47E6-367C-BEA633B8AF08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RESULTS</a:t>
            </a:r>
            <a:endParaRPr lang="en-IN" sz="9200" b="1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D9D38-4FE1-D1AC-E1D0-0255EAA53C61}"/>
              </a:ext>
            </a:extLst>
          </p:cNvPr>
          <p:cNvSpPr txBox="1"/>
          <p:nvPr/>
        </p:nvSpPr>
        <p:spPr>
          <a:xfrm>
            <a:off x="0" y="3685297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RESULTS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F28D0-3E25-C0DD-E165-8051F6896C3E}"/>
              </a:ext>
            </a:extLst>
          </p:cNvPr>
          <p:cNvSpPr txBox="1"/>
          <p:nvPr/>
        </p:nvSpPr>
        <p:spPr>
          <a:xfrm>
            <a:off x="0" y="474053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RESULTS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75466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738492-5C5A-FE1C-69B8-FCAD925B7FB4}"/>
              </a:ext>
            </a:extLst>
          </p:cNvPr>
          <p:cNvSpPr txBox="1"/>
          <p:nvPr/>
        </p:nvSpPr>
        <p:spPr>
          <a:xfrm>
            <a:off x="6031271" y="1347629"/>
            <a:ext cx="5575707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Early detection of cognitive decline is essential for timely intervention.</a:t>
            </a:r>
            <a:endParaRPr lang="en-US" sz="2000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endParaRPr lang="en-US" sz="200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The three-step method offers a balanced approach, combining audio analysis, cognitive assessment, and medical tests.</a:t>
            </a:r>
            <a:endParaRPr lang="en-US" sz="2000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endParaRPr lang="en-US" sz="200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The SVM model showed strong predictive performance in both Step 1 and Step 3.</a:t>
            </a:r>
            <a:endParaRPr lang="en-US" sz="2000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endParaRPr lang="en-US" sz="200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Cognitive decline detection can be made more cost-effective by filtering out low-risk patients in the initial steps.</a:t>
            </a:r>
            <a:endParaRPr lang="en-US" sz="2000">
              <a:solidFill>
                <a:schemeClr val="bg1"/>
              </a:solidFill>
              <a:latin typeface="Arial"/>
              <a:cs typeface="Arial"/>
            </a:endParaRPr>
          </a:p>
          <a:p>
            <a:pPr algn="just"/>
            <a:endParaRPr lang="en-US" sz="200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The approach emphasizes patient-centered care and the importance of early intervention in dementia management.</a:t>
            </a:r>
            <a:endParaRPr lang="en-US"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95546-5CE0-AE56-CCF4-5ABE6B0271FD}"/>
              </a:ext>
            </a:extLst>
          </p:cNvPr>
          <p:cNvSpPr txBox="1"/>
          <p:nvPr/>
        </p:nvSpPr>
        <p:spPr>
          <a:xfrm>
            <a:off x="6600060" y="345206"/>
            <a:ext cx="4421005" cy="917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+mj-ea"/>
                <a:cs typeface="+mj-cs"/>
              </a:rPr>
              <a:t>RESULT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6" name="Picture 5" descr="Scan of a human brain in a neurology clinic">
            <a:extLst>
              <a:ext uri="{FF2B5EF4-FFF2-40B4-BE49-F238E27FC236}">
                <a16:creationId xmlns:a16="http://schemas.microsoft.com/office/drawing/2014/main" id="{503C113F-A1F8-7B7A-B2BC-E49173801D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3623" b="-161"/>
          <a:stretch/>
        </p:blipFill>
        <p:spPr>
          <a:xfrm>
            <a:off x="3955" y="-874"/>
            <a:ext cx="5723181" cy="6858892"/>
          </a:xfrm>
          <a:custGeom>
            <a:avLst/>
            <a:gdLst>
              <a:gd name="connsiteX0" fmla="*/ 5755419 w 6501384"/>
              <a:gd name="connsiteY0" fmla="*/ 6245920 h 6858000"/>
              <a:gd name="connsiteX1" fmla="*/ 5755419 w 6501384"/>
              <a:gd name="connsiteY1" fmla="*/ 6291639 h 6858000"/>
              <a:gd name="connsiteX2" fmla="*/ 6242504 w 6501384"/>
              <a:gd name="connsiteY2" fmla="*/ 6291639 h 6858000"/>
              <a:gd name="connsiteX3" fmla="*/ 6242504 w 6501384"/>
              <a:gd name="connsiteY3" fmla="*/ 6245920 h 6858000"/>
              <a:gd name="connsiteX4" fmla="*/ 0 w 6501384"/>
              <a:gd name="connsiteY4" fmla="*/ 0 h 6858000"/>
              <a:gd name="connsiteX5" fmla="*/ 6501384 w 6501384"/>
              <a:gd name="connsiteY5" fmla="*/ 0 h 6858000"/>
              <a:gd name="connsiteX6" fmla="*/ 6501384 w 6501384"/>
              <a:gd name="connsiteY6" fmla="*/ 6858000 h 6858000"/>
              <a:gd name="connsiteX7" fmla="*/ 0 w 650138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1384" h="6858000">
                <a:moveTo>
                  <a:pt x="5755419" y="6245920"/>
                </a:moveTo>
                <a:lnTo>
                  <a:pt x="5755419" y="6291639"/>
                </a:lnTo>
                <a:lnTo>
                  <a:pt x="6242504" y="6291639"/>
                </a:lnTo>
                <a:lnTo>
                  <a:pt x="6242504" y="6245920"/>
                </a:lnTo>
                <a:close/>
                <a:moveTo>
                  <a:pt x="0" y="0"/>
                </a:moveTo>
                <a:lnTo>
                  <a:pt x="6501384" y="0"/>
                </a:lnTo>
                <a:lnTo>
                  <a:pt x="6501384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098398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8CD295-5D7B-5D1F-BC5C-D504E967604C}"/>
              </a:ext>
            </a:extLst>
          </p:cNvPr>
          <p:cNvSpPr txBox="1"/>
          <p:nvPr/>
        </p:nvSpPr>
        <p:spPr>
          <a:xfrm>
            <a:off x="0" y="2609313"/>
            <a:ext cx="1219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00" b="1">
                <a:ln>
                  <a:solidFill>
                    <a:schemeClr val="bg1"/>
                  </a:solidFill>
                </a:ln>
                <a:noFill/>
              </a:rPr>
              <a:t>CONCLUSION &amp; FUTURE</a:t>
            </a:r>
            <a:endParaRPr lang="en-IN" sz="78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846A5-F757-B135-75D3-4CB247107F19}"/>
              </a:ext>
            </a:extLst>
          </p:cNvPr>
          <p:cNvSpPr txBox="1"/>
          <p:nvPr/>
        </p:nvSpPr>
        <p:spPr>
          <a:xfrm>
            <a:off x="0" y="2609313"/>
            <a:ext cx="1219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00" b="1">
                <a:ln>
                  <a:solidFill>
                    <a:schemeClr val="bg1"/>
                  </a:solidFill>
                </a:ln>
                <a:noFill/>
              </a:rPr>
              <a:t>CONCLUSION &amp; FUTURE</a:t>
            </a:r>
            <a:endParaRPr lang="en-IN" sz="78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74611-D96D-47E6-367C-BEA633B8AF08}"/>
              </a:ext>
            </a:extLst>
          </p:cNvPr>
          <p:cNvSpPr txBox="1"/>
          <p:nvPr/>
        </p:nvSpPr>
        <p:spPr>
          <a:xfrm>
            <a:off x="0" y="2609313"/>
            <a:ext cx="1219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CONCLUSION &amp; FUTURE</a:t>
            </a:r>
            <a:endParaRPr lang="en-IN" sz="7800" b="1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97627-240E-62B4-638E-DE2514D2483F}"/>
              </a:ext>
            </a:extLst>
          </p:cNvPr>
          <p:cNvSpPr txBox="1"/>
          <p:nvPr/>
        </p:nvSpPr>
        <p:spPr>
          <a:xfrm>
            <a:off x="0" y="2609313"/>
            <a:ext cx="1219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00" b="1">
                <a:ln>
                  <a:solidFill>
                    <a:schemeClr val="bg1"/>
                  </a:solidFill>
                </a:ln>
                <a:noFill/>
              </a:rPr>
              <a:t>CONCLUSION &amp; FUTURE</a:t>
            </a:r>
            <a:endParaRPr lang="en-IN" sz="78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5EE95-B1DE-39D2-7AB8-93A7E346C3D9}"/>
              </a:ext>
            </a:extLst>
          </p:cNvPr>
          <p:cNvSpPr txBox="1"/>
          <p:nvPr/>
        </p:nvSpPr>
        <p:spPr>
          <a:xfrm>
            <a:off x="0" y="2609313"/>
            <a:ext cx="1219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00" b="1">
                <a:ln>
                  <a:solidFill>
                    <a:schemeClr val="bg1"/>
                  </a:solidFill>
                </a:ln>
                <a:noFill/>
              </a:rPr>
              <a:t>CONCLUSION &amp; FUTURE</a:t>
            </a:r>
            <a:endParaRPr lang="en-IN" sz="7800" b="1">
              <a:ln>
                <a:solidFill>
                  <a:schemeClr val="bg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2684307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8CD295-5D7B-5D1F-BC5C-D504E967604C}"/>
              </a:ext>
            </a:extLst>
          </p:cNvPr>
          <p:cNvSpPr txBox="1"/>
          <p:nvPr/>
        </p:nvSpPr>
        <p:spPr>
          <a:xfrm>
            <a:off x="0" y="645536"/>
            <a:ext cx="1219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00" b="1">
                <a:ln>
                  <a:solidFill>
                    <a:schemeClr val="bg1"/>
                  </a:solidFill>
                </a:ln>
                <a:noFill/>
              </a:rPr>
              <a:t>CONCLUSION &amp; FUTURE</a:t>
            </a:r>
            <a:endParaRPr lang="en-IN" sz="78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846A5-F757-B135-75D3-4CB247107F19}"/>
              </a:ext>
            </a:extLst>
          </p:cNvPr>
          <p:cNvSpPr txBox="1"/>
          <p:nvPr/>
        </p:nvSpPr>
        <p:spPr>
          <a:xfrm>
            <a:off x="0" y="1630709"/>
            <a:ext cx="1219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00" b="1">
                <a:ln>
                  <a:solidFill>
                    <a:schemeClr val="bg1"/>
                  </a:solidFill>
                </a:ln>
                <a:noFill/>
              </a:rPr>
              <a:t>CONCLUSION &amp; FUTURE</a:t>
            </a:r>
            <a:endParaRPr lang="en-IN" sz="78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74611-D96D-47E6-367C-BEA633B8AF08}"/>
              </a:ext>
            </a:extLst>
          </p:cNvPr>
          <p:cNvSpPr txBox="1"/>
          <p:nvPr/>
        </p:nvSpPr>
        <p:spPr>
          <a:xfrm>
            <a:off x="0" y="2588275"/>
            <a:ext cx="1219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CONCLUSION &amp; FUTURE</a:t>
            </a:r>
            <a:endParaRPr lang="en-IN" sz="7800" b="1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97627-240E-62B4-638E-DE2514D2483F}"/>
              </a:ext>
            </a:extLst>
          </p:cNvPr>
          <p:cNvSpPr txBox="1"/>
          <p:nvPr/>
        </p:nvSpPr>
        <p:spPr>
          <a:xfrm>
            <a:off x="0" y="3573448"/>
            <a:ext cx="1219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00" b="1">
                <a:ln>
                  <a:solidFill>
                    <a:schemeClr val="bg1"/>
                  </a:solidFill>
                </a:ln>
                <a:noFill/>
              </a:rPr>
              <a:t>CONCLUSION &amp; FUTURE</a:t>
            </a:r>
            <a:endParaRPr lang="en-IN" sz="78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5EE95-B1DE-39D2-7AB8-93A7E346C3D9}"/>
              </a:ext>
            </a:extLst>
          </p:cNvPr>
          <p:cNvSpPr txBox="1"/>
          <p:nvPr/>
        </p:nvSpPr>
        <p:spPr>
          <a:xfrm>
            <a:off x="0" y="4531014"/>
            <a:ext cx="1219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00" b="1">
                <a:ln>
                  <a:solidFill>
                    <a:schemeClr val="bg1"/>
                  </a:solidFill>
                </a:ln>
                <a:noFill/>
              </a:rPr>
              <a:t>CONCLUSION &amp; FUTURE</a:t>
            </a:r>
            <a:endParaRPr lang="en-IN" sz="7800" b="1">
              <a:ln>
                <a:solidFill>
                  <a:schemeClr val="bg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90833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57467C-C744-DDA6-4117-B8ACFC399C85}"/>
              </a:ext>
            </a:extLst>
          </p:cNvPr>
          <p:cNvSpPr txBox="1"/>
          <p:nvPr/>
        </p:nvSpPr>
        <p:spPr>
          <a:xfrm>
            <a:off x="-149894" y="258444"/>
            <a:ext cx="7015508" cy="1072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+mj-ea"/>
                <a:cs typeface="+mj-cs"/>
              </a:rPr>
              <a:t>CONCLUSION </a:t>
            </a:r>
            <a:endParaRPr lang="en-US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0B6F7-0454-360C-81BD-0263C3B3E38B}"/>
              </a:ext>
            </a:extLst>
          </p:cNvPr>
          <p:cNvSpPr txBox="1"/>
          <p:nvPr/>
        </p:nvSpPr>
        <p:spPr>
          <a:xfrm>
            <a:off x="262714" y="1589396"/>
            <a:ext cx="6010673" cy="5124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b="1">
                <a:solidFill>
                  <a:srgbClr val="D1D5DB"/>
                </a:solidFill>
                <a:latin typeface="Helvetica"/>
                <a:ea typeface="+mn-lt"/>
                <a:cs typeface="+mn-lt"/>
              </a:rPr>
              <a:t>Research focus:</a:t>
            </a:r>
            <a:r>
              <a:rPr lang="en-US" b="1">
                <a:solidFill>
                  <a:srgbClr val="D1D5DB"/>
                </a:solidFill>
                <a:latin typeface="Helvetica"/>
                <a:ea typeface="+mn-lt"/>
                <a:cs typeface="+mn-lt"/>
              </a:rPr>
              <a:t> </a:t>
            </a:r>
            <a:r>
              <a:rPr lang="en-US">
                <a:solidFill>
                  <a:srgbClr val="D1D5DB"/>
                </a:solidFill>
                <a:latin typeface="Helvetica"/>
                <a:ea typeface="+mn-lt"/>
                <a:cs typeface="+mn-lt"/>
              </a:rPr>
              <a:t>Addressing critical concerns in dementia diagnosis, particularly timing and financial burdens.</a:t>
            </a:r>
            <a:endParaRPr lang="en-US">
              <a:latin typeface="Helvetica"/>
              <a:cs typeface="Helvetica"/>
            </a:endParaRPr>
          </a:p>
          <a:p>
            <a:pPr algn="just"/>
            <a:endParaRPr lang="en-US" sz="1000">
              <a:solidFill>
                <a:srgbClr val="D1D5DB"/>
              </a:solidFill>
              <a:latin typeface="Helvetica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1">
                <a:solidFill>
                  <a:srgbClr val="D1D5DB"/>
                </a:solidFill>
                <a:latin typeface="Helvetica"/>
                <a:ea typeface="+mn-lt"/>
                <a:cs typeface="+mn-lt"/>
              </a:rPr>
              <a:t>Emphasis on early detection:</a:t>
            </a:r>
            <a:r>
              <a:rPr lang="en-US">
                <a:solidFill>
                  <a:srgbClr val="D1D5DB"/>
                </a:solidFill>
                <a:latin typeface="Helvetica"/>
                <a:ea typeface="+mn-lt"/>
                <a:cs typeface="+mn-lt"/>
              </a:rPr>
              <a:t> Utilizing a three-step method involving non-invasive audio analysis and questionnaires.</a:t>
            </a:r>
            <a:endParaRPr lang="en-US">
              <a:latin typeface="Helvetica"/>
              <a:cs typeface="Helvetica"/>
            </a:endParaRPr>
          </a:p>
          <a:p>
            <a:pPr algn="just"/>
            <a:endParaRPr lang="en-US" sz="1000">
              <a:solidFill>
                <a:srgbClr val="D1D5DB"/>
              </a:solidFill>
              <a:latin typeface="Helvetica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1">
                <a:solidFill>
                  <a:srgbClr val="D1D5DB"/>
                </a:solidFill>
                <a:latin typeface="Helvetica"/>
                <a:ea typeface="+mn-lt"/>
                <a:cs typeface="+mn-lt"/>
              </a:rPr>
              <a:t>Optimization of resources:</a:t>
            </a:r>
            <a:r>
              <a:rPr lang="en-US" b="1">
                <a:solidFill>
                  <a:srgbClr val="D1D5DB"/>
                </a:solidFill>
                <a:latin typeface="Helvetica"/>
                <a:ea typeface="+mn-lt"/>
                <a:cs typeface="+mn-lt"/>
              </a:rPr>
              <a:t> </a:t>
            </a:r>
            <a:r>
              <a:rPr lang="en-US">
                <a:solidFill>
                  <a:srgbClr val="D1D5DB"/>
                </a:solidFill>
                <a:latin typeface="Helvetica"/>
                <a:ea typeface="+mn-lt"/>
                <a:cs typeface="+mn-lt"/>
              </a:rPr>
              <a:t>Filtering out low-risk patients to optimize healthcare resources effectively.</a:t>
            </a:r>
            <a:endParaRPr lang="en-US">
              <a:latin typeface="Helvetica"/>
              <a:cs typeface="Helvetica"/>
            </a:endParaRPr>
          </a:p>
          <a:p>
            <a:pPr algn="just"/>
            <a:endParaRPr lang="en-US" sz="1000">
              <a:solidFill>
                <a:srgbClr val="D1D5DB"/>
              </a:solidFill>
              <a:latin typeface="Helvetica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1">
                <a:solidFill>
                  <a:srgbClr val="D1D5DB"/>
                </a:solidFill>
                <a:latin typeface="Helvetica"/>
                <a:ea typeface="+mn-lt"/>
                <a:cs typeface="+mn-lt"/>
              </a:rPr>
              <a:t>Balancing early detection and accuracy:</a:t>
            </a:r>
            <a:r>
              <a:rPr lang="en-US">
                <a:solidFill>
                  <a:srgbClr val="D1D5DB"/>
                </a:solidFill>
                <a:latin typeface="Helvetica"/>
                <a:ea typeface="+mn-lt"/>
                <a:cs typeface="+mn-lt"/>
              </a:rPr>
              <a:t> Striking a balance between prompt identification and precise diagnosis.</a:t>
            </a:r>
            <a:endParaRPr lang="en-US">
              <a:latin typeface="Helvetica"/>
              <a:cs typeface="Helvetica"/>
            </a:endParaRPr>
          </a:p>
          <a:p>
            <a:pPr algn="just"/>
            <a:endParaRPr lang="en-US" sz="1000">
              <a:solidFill>
                <a:srgbClr val="D1D5DB"/>
              </a:solidFill>
              <a:latin typeface="Helvetica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b="1">
                <a:solidFill>
                  <a:srgbClr val="D1D5DB"/>
                </a:solidFill>
                <a:latin typeface="Helvetica"/>
                <a:ea typeface="+mn-lt"/>
                <a:cs typeface="+mn-lt"/>
              </a:rPr>
              <a:t>Immediate stress reduction:</a:t>
            </a:r>
            <a:r>
              <a:rPr lang="en-US">
                <a:solidFill>
                  <a:srgbClr val="D1D5DB"/>
                </a:solidFill>
                <a:latin typeface="Helvetica"/>
                <a:ea typeface="+mn-lt"/>
                <a:cs typeface="+mn-lt"/>
              </a:rPr>
              <a:t> Providing structured dementia assessment to minimize immediate stress on patients and families.</a:t>
            </a:r>
            <a:endParaRPr lang="en-US">
              <a:latin typeface="Helvetica"/>
              <a:cs typeface="Helvetica"/>
            </a:endParaRPr>
          </a:p>
          <a:p>
            <a:pPr algn="just"/>
            <a:endParaRPr lang="en-US" sz="1700">
              <a:solidFill>
                <a:srgbClr val="D1D5DB"/>
              </a:solidFill>
              <a:latin typeface="Helvetica"/>
              <a:cs typeface="Helvetica"/>
            </a:endParaRPr>
          </a:p>
        </p:txBody>
      </p:sp>
      <p:pic>
        <p:nvPicPr>
          <p:cNvPr id="43" name="Picture 42" descr="Scan of a human brain in a neurology clinic">
            <a:extLst>
              <a:ext uri="{FF2B5EF4-FFF2-40B4-BE49-F238E27FC236}">
                <a16:creationId xmlns:a16="http://schemas.microsoft.com/office/drawing/2014/main" id="{6C4B021F-8F6E-A110-0CAC-A5679C8235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3623" b="-161"/>
          <a:stretch/>
        </p:blipFill>
        <p:spPr>
          <a:xfrm>
            <a:off x="6695440" y="-874"/>
            <a:ext cx="5580307" cy="6858892"/>
          </a:xfrm>
          <a:custGeom>
            <a:avLst/>
            <a:gdLst>
              <a:gd name="connsiteX0" fmla="*/ 5755419 w 6501384"/>
              <a:gd name="connsiteY0" fmla="*/ 6245920 h 6858000"/>
              <a:gd name="connsiteX1" fmla="*/ 5755419 w 6501384"/>
              <a:gd name="connsiteY1" fmla="*/ 6291639 h 6858000"/>
              <a:gd name="connsiteX2" fmla="*/ 6242504 w 6501384"/>
              <a:gd name="connsiteY2" fmla="*/ 6291639 h 6858000"/>
              <a:gd name="connsiteX3" fmla="*/ 6242504 w 6501384"/>
              <a:gd name="connsiteY3" fmla="*/ 6245920 h 6858000"/>
              <a:gd name="connsiteX4" fmla="*/ 0 w 6501384"/>
              <a:gd name="connsiteY4" fmla="*/ 0 h 6858000"/>
              <a:gd name="connsiteX5" fmla="*/ 6501384 w 6501384"/>
              <a:gd name="connsiteY5" fmla="*/ 0 h 6858000"/>
              <a:gd name="connsiteX6" fmla="*/ 6501384 w 6501384"/>
              <a:gd name="connsiteY6" fmla="*/ 6858000 h 6858000"/>
              <a:gd name="connsiteX7" fmla="*/ 0 w 650138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1384" h="6858000">
                <a:moveTo>
                  <a:pt x="5755419" y="6245920"/>
                </a:moveTo>
                <a:lnTo>
                  <a:pt x="5755419" y="6291639"/>
                </a:lnTo>
                <a:lnTo>
                  <a:pt x="6242504" y="6291639"/>
                </a:lnTo>
                <a:lnTo>
                  <a:pt x="6242504" y="6245920"/>
                </a:lnTo>
                <a:close/>
                <a:moveTo>
                  <a:pt x="0" y="0"/>
                </a:moveTo>
                <a:lnTo>
                  <a:pt x="6501384" y="0"/>
                </a:lnTo>
                <a:lnTo>
                  <a:pt x="6501384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1323292524"/>
      </p:ext>
    </p:extLst>
  </p:cSld>
  <p:clrMapOvr>
    <a:masterClrMapping/>
  </p:clrMapOvr>
  <p:transition spd="slow">
    <p:push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57467C-C744-DDA6-4117-B8ACFC399C85}"/>
              </a:ext>
            </a:extLst>
          </p:cNvPr>
          <p:cNvSpPr txBox="1"/>
          <p:nvPr/>
        </p:nvSpPr>
        <p:spPr>
          <a:xfrm>
            <a:off x="5372664" y="373043"/>
            <a:ext cx="7015508" cy="10720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+mj-ea"/>
                <a:cs typeface="+mj-cs"/>
              </a:rPr>
              <a:t>FUTURE SCOPE</a:t>
            </a:r>
            <a:endParaRPr lang="en-US" sz="4800" b="1" kern="1200">
              <a:ln>
                <a:solidFill>
                  <a:srgbClr val="FFFFFF"/>
                </a:solidFill>
              </a:ln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14160-50AF-F13A-A1BA-8DBDC4CEE21B}"/>
              </a:ext>
            </a:extLst>
          </p:cNvPr>
          <p:cNvSpPr txBox="1"/>
          <p:nvPr/>
        </p:nvSpPr>
        <p:spPr>
          <a:xfrm>
            <a:off x="5781117" y="1713004"/>
            <a:ext cx="6170902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Helvetica"/>
                <a:cs typeface="Helvetica"/>
              </a:rPr>
              <a:t>Advancing Diagnostics with MRI Integration </a:t>
            </a:r>
            <a:endParaRPr lang="en-US" sz="200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  <a:latin typeface="Helvetica"/>
              <a:cs typeface="Helvetic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Helvetica"/>
                <a:cs typeface="Helvetica"/>
              </a:rPr>
              <a:t>Enabling Personalized Interventions through Wearable Devices 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  <a:latin typeface="Helvetica"/>
              <a:cs typeface="Helvetic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Helvetica"/>
                <a:cs typeface="Helvetica"/>
              </a:rPr>
              <a:t>Elevating Accuracy with Enhanced Machine Learning Algorithms 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  <a:latin typeface="Helvetica"/>
              <a:cs typeface="Helvetic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Helvetica"/>
                <a:cs typeface="Helvetica"/>
              </a:rPr>
              <a:t>Building Trust via Transparent AI Decision-Making 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  <a:latin typeface="Helvetica"/>
              <a:cs typeface="Helvetica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Helvetica"/>
                <a:cs typeface="Helvetica"/>
              </a:rPr>
              <a:t>Collaborative Data Insights for Comprehensive Understanding </a:t>
            </a:r>
          </a:p>
        </p:txBody>
      </p:sp>
      <p:pic>
        <p:nvPicPr>
          <p:cNvPr id="43" name="Picture 42" descr="Scan of a human brain in a neurology clinic">
            <a:extLst>
              <a:ext uri="{FF2B5EF4-FFF2-40B4-BE49-F238E27FC236}">
                <a16:creationId xmlns:a16="http://schemas.microsoft.com/office/drawing/2014/main" id="{6C4B021F-8F6E-A110-0CAC-A5679C8235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3623" b="-161"/>
          <a:stretch/>
        </p:blipFill>
        <p:spPr>
          <a:xfrm>
            <a:off x="0" y="171"/>
            <a:ext cx="5510381" cy="6857847"/>
          </a:xfrm>
          <a:custGeom>
            <a:avLst/>
            <a:gdLst>
              <a:gd name="connsiteX0" fmla="*/ 5755419 w 6501384"/>
              <a:gd name="connsiteY0" fmla="*/ 6245920 h 6858000"/>
              <a:gd name="connsiteX1" fmla="*/ 5755419 w 6501384"/>
              <a:gd name="connsiteY1" fmla="*/ 6291639 h 6858000"/>
              <a:gd name="connsiteX2" fmla="*/ 6242504 w 6501384"/>
              <a:gd name="connsiteY2" fmla="*/ 6291639 h 6858000"/>
              <a:gd name="connsiteX3" fmla="*/ 6242504 w 6501384"/>
              <a:gd name="connsiteY3" fmla="*/ 6245920 h 6858000"/>
              <a:gd name="connsiteX4" fmla="*/ 0 w 6501384"/>
              <a:gd name="connsiteY4" fmla="*/ 0 h 6858000"/>
              <a:gd name="connsiteX5" fmla="*/ 6501384 w 6501384"/>
              <a:gd name="connsiteY5" fmla="*/ 0 h 6858000"/>
              <a:gd name="connsiteX6" fmla="*/ 6501384 w 6501384"/>
              <a:gd name="connsiteY6" fmla="*/ 6858000 h 6858000"/>
              <a:gd name="connsiteX7" fmla="*/ 0 w 650138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1384" h="6858000">
                <a:moveTo>
                  <a:pt x="5755419" y="6245920"/>
                </a:moveTo>
                <a:lnTo>
                  <a:pt x="5755419" y="6291639"/>
                </a:lnTo>
                <a:lnTo>
                  <a:pt x="6242504" y="6291639"/>
                </a:lnTo>
                <a:lnTo>
                  <a:pt x="6242504" y="6245920"/>
                </a:lnTo>
                <a:close/>
                <a:moveTo>
                  <a:pt x="0" y="0"/>
                </a:moveTo>
                <a:lnTo>
                  <a:pt x="6501384" y="0"/>
                </a:lnTo>
                <a:lnTo>
                  <a:pt x="6501384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51538050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id="{239D9286-9B84-BE71-1CDF-0BDE41F798A7}"/>
              </a:ext>
            </a:extLst>
          </p:cNvPr>
          <p:cNvSpPr txBox="1"/>
          <p:nvPr/>
        </p:nvSpPr>
        <p:spPr>
          <a:xfrm>
            <a:off x="3252787" y="2707798"/>
            <a:ext cx="5686425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8800" b="1">
                <a:solidFill>
                  <a:schemeClr val="bg1"/>
                </a:solidFill>
                <a:latin typeface="Avenir Next LT Pro"/>
                <a:cs typeface="Aldhabi"/>
              </a:rPr>
              <a:t>CONTENT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135801A-4925-DD9E-0160-A164BFCCBF61}"/>
              </a:ext>
            </a:extLst>
          </p:cNvPr>
          <p:cNvGrpSpPr/>
          <p:nvPr/>
        </p:nvGrpSpPr>
        <p:grpSpPr>
          <a:xfrm>
            <a:off x="-301997" y="-1681"/>
            <a:ext cx="2720681" cy="6858000"/>
            <a:chOff x="6791687" y="0"/>
            <a:chExt cx="2720681" cy="6858000"/>
          </a:xfrm>
          <a:solidFill>
            <a:srgbClr val="00CC83"/>
          </a:solidFill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C76CA81-B751-B0EB-96FF-93692407F113}"/>
                </a:ext>
              </a:extLst>
            </p:cNvPr>
            <p:cNvSpPr/>
            <p:nvPr/>
          </p:nvSpPr>
          <p:spPr>
            <a:xfrm>
              <a:off x="7075168" y="0"/>
              <a:ext cx="24372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396E6C2-EEFF-5B94-4025-6F77724FADCB}"/>
                </a:ext>
              </a:extLst>
            </p:cNvPr>
            <p:cNvSpPr txBox="1"/>
            <p:nvPr/>
          </p:nvSpPr>
          <p:spPr>
            <a:xfrm>
              <a:off x="7580973" y="20731"/>
              <a:ext cx="1428750" cy="247760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5500" b="1">
                  <a:solidFill>
                    <a:schemeClr val="bg1"/>
                  </a:solidFill>
                  <a:latin typeface="Monsorret"/>
                </a:rPr>
                <a:t>A</a:t>
              </a:r>
              <a:endParaRPr lang="en-IN" sz="15500" b="1">
                <a:solidFill>
                  <a:schemeClr val="bg1"/>
                </a:solidFill>
                <a:latin typeface="Monsorret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F8E1E1-657B-2E81-C0BD-882E79B7A2C1}"/>
                </a:ext>
              </a:extLst>
            </p:cNvPr>
            <p:cNvSpPr txBox="1"/>
            <p:nvPr/>
          </p:nvSpPr>
          <p:spPr>
            <a:xfrm>
              <a:off x="7087617" y="3680850"/>
              <a:ext cx="242475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>
                  <a:solidFill>
                    <a:schemeClr val="bg1"/>
                  </a:solidFill>
                  <a:latin typeface="Monsorret"/>
                </a:rPr>
                <a:t>INTRODUCTION</a:t>
              </a:r>
              <a:endParaRPr lang="en-IN" sz="2600" b="1">
                <a:solidFill>
                  <a:schemeClr val="bg1"/>
                </a:solidFill>
                <a:latin typeface="Monsorret"/>
              </a:endParaRPr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BCB35B9C-C30E-E19C-AAC4-B5090594CFEC}"/>
                </a:ext>
              </a:extLst>
            </p:cNvPr>
            <p:cNvSpPr/>
            <p:nvPr/>
          </p:nvSpPr>
          <p:spPr>
            <a:xfrm rot="16200000">
              <a:off x="6494387" y="815425"/>
              <a:ext cx="882600" cy="288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B13175F-796F-AEE3-C2BB-BA11807F345E}"/>
                </a:ext>
              </a:extLst>
            </p:cNvPr>
            <p:cNvSpPr txBox="1"/>
            <p:nvPr/>
          </p:nvSpPr>
          <p:spPr>
            <a:xfrm>
              <a:off x="7076749" y="4428432"/>
              <a:ext cx="2424750" cy="1323439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FFFFFF"/>
                  </a:solidFill>
                  <a:latin typeface="Monsorret"/>
                </a:rPr>
                <a:t>Dementia overview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FFFFFF"/>
                  </a:solidFill>
                  <a:latin typeface="Monsorret"/>
                </a:rPr>
                <a:t>Early detection with Machine learning 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FFFFFF"/>
                  </a:solidFill>
                  <a:latin typeface="Monsorret"/>
                </a:rPr>
                <a:t>Limitations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FFFFFF"/>
                  </a:solidFill>
                  <a:latin typeface="Monsorret"/>
                </a:rPr>
                <a:t>Our approach</a:t>
              </a:r>
            </a:p>
          </p:txBody>
        </p:sp>
        <p:pic>
          <p:nvPicPr>
            <p:cNvPr id="87" name="Graphic 86" descr="Right And Left Brain outline">
              <a:extLst>
                <a:ext uri="{FF2B5EF4-FFF2-40B4-BE49-F238E27FC236}">
                  <a16:creationId xmlns:a16="http://schemas.microsoft.com/office/drawing/2014/main" id="{53E389A8-9AD9-7509-13B3-E951E95DD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95123" y="2240772"/>
              <a:ext cx="1188000" cy="118800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A076749-6C40-3157-AF72-A8FECA4B124F}"/>
              </a:ext>
            </a:extLst>
          </p:cNvPr>
          <p:cNvGrpSpPr/>
          <p:nvPr/>
        </p:nvGrpSpPr>
        <p:grpSpPr>
          <a:xfrm>
            <a:off x="2164769" y="-5235"/>
            <a:ext cx="2693262" cy="6858000"/>
            <a:chOff x="2457278" y="0"/>
            <a:chExt cx="2693262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2698ABD-A9CF-3D5E-7E2D-791C7B4A3361}"/>
                </a:ext>
              </a:extLst>
            </p:cNvPr>
            <p:cNvSpPr/>
            <p:nvPr/>
          </p:nvSpPr>
          <p:spPr>
            <a:xfrm>
              <a:off x="2707905" y="0"/>
              <a:ext cx="2437200" cy="6858000"/>
            </a:xfrm>
            <a:prstGeom prst="rect">
              <a:avLst/>
            </a:prstGeom>
            <a:solidFill>
              <a:srgbClr val="00A86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4BBA425-25EB-BA25-B49D-F86AB194C2F5}"/>
                </a:ext>
              </a:extLst>
            </p:cNvPr>
            <p:cNvSpPr txBox="1"/>
            <p:nvPr/>
          </p:nvSpPr>
          <p:spPr>
            <a:xfrm>
              <a:off x="3246564" y="20275"/>
              <a:ext cx="1428750" cy="2477601"/>
            </a:xfrm>
            <a:prstGeom prst="rect">
              <a:avLst/>
            </a:prstGeom>
            <a:solidFill>
              <a:srgbClr val="00A86C"/>
            </a:solidFill>
          </p:spPr>
          <p:txBody>
            <a:bodyPr wrap="square" rtlCol="0">
              <a:spAutoFit/>
            </a:bodyPr>
            <a:lstStyle/>
            <a:p>
              <a:r>
                <a:rPr lang="en-US" sz="15500" b="1">
                  <a:solidFill>
                    <a:schemeClr val="bg1"/>
                  </a:solidFill>
                  <a:latin typeface="Monsorret"/>
                </a:rPr>
                <a:t>B</a:t>
              </a:r>
              <a:endParaRPr lang="en-IN" sz="15500" b="1">
                <a:solidFill>
                  <a:schemeClr val="bg1"/>
                </a:solidFill>
                <a:latin typeface="Monsorret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E3EFF70-DCFC-E739-B750-0FC468BD20CF}"/>
                </a:ext>
              </a:extLst>
            </p:cNvPr>
            <p:cNvSpPr txBox="1"/>
            <p:nvPr/>
          </p:nvSpPr>
          <p:spPr>
            <a:xfrm>
              <a:off x="2707905" y="3684594"/>
              <a:ext cx="2424751" cy="492443"/>
            </a:xfrm>
            <a:prstGeom prst="rect">
              <a:avLst/>
            </a:prstGeom>
            <a:solidFill>
              <a:srgbClr val="00A8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>
                  <a:solidFill>
                    <a:schemeClr val="bg1"/>
                  </a:solidFill>
                  <a:latin typeface="Monsorret"/>
                </a:rPr>
                <a:t>MOTIVATION</a:t>
              </a:r>
              <a:endParaRPr lang="en-IN" sz="2600" b="1">
                <a:solidFill>
                  <a:schemeClr val="bg1"/>
                </a:solidFill>
                <a:latin typeface="Monsorret"/>
              </a:endParaRPr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737EAC97-5EC9-AD44-6C79-BEF81710F23D}"/>
                </a:ext>
              </a:extLst>
            </p:cNvPr>
            <p:cNvSpPr/>
            <p:nvPr/>
          </p:nvSpPr>
          <p:spPr>
            <a:xfrm rot="16200000">
              <a:off x="2159978" y="814969"/>
              <a:ext cx="882600" cy="288000"/>
            </a:xfrm>
            <a:prstGeom prst="triangle">
              <a:avLst/>
            </a:prstGeom>
            <a:solidFill>
              <a:srgbClr val="00A86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96932ED-1385-B238-D948-826748D67439}"/>
                </a:ext>
              </a:extLst>
            </p:cNvPr>
            <p:cNvSpPr txBox="1"/>
            <p:nvPr/>
          </p:nvSpPr>
          <p:spPr>
            <a:xfrm>
              <a:off x="2725790" y="4428204"/>
              <a:ext cx="2424750" cy="1323439"/>
            </a:xfrm>
            <a:prstGeom prst="rect">
              <a:avLst/>
            </a:prstGeom>
            <a:solidFill>
              <a:srgbClr val="00A86C"/>
            </a:solidFill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bg1"/>
                  </a:solidFill>
                  <a:latin typeface="Monsorret"/>
                </a:rPr>
                <a:t>Dementia Impact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bg1"/>
                  </a:solidFill>
                  <a:latin typeface="Monsorret"/>
                </a:rPr>
                <a:t>Diagnosis Challenge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bg1"/>
                  </a:solidFill>
                  <a:latin typeface="Monsorret"/>
                </a:rPr>
                <a:t>ML as solution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bg1"/>
                  </a:solidFill>
                  <a:latin typeface="Monsorret"/>
                </a:rPr>
                <a:t>Easy Access to Diagnosis tools</a:t>
              </a:r>
              <a:endParaRPr lang="en-IN" sz="1600">
                <a:solidFill>
                  <a:schemeClr val="bg1"/>
                </a:solidFill>
                <a:latin typeface="Monsorret"/>
              </a:endParaRPr>
            </a:p>
          </p:txBody>
        </p:sp>
        <p:pic>
          <p:nvPicPr>
            <p:cNvPr id="103" name="Graphic 102" descr="Brain in head outline">
              <a:extLst>
                <a:ext uri="{FF2B5EF4-FFF2-40B4-BE49-F238E27FC236}">
                  <a16:creationId xmlns:a16="http://schemas.microsoft.com/office/drawing/2014/main" id="{52C8300C-F995-4BD6-F64E-2302E6A24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3360715" y="2240544"/>
              <a:ext cx="1188000" cy="11880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3F22B9D-4B64-AB03-AAF1-32DAAD3FB737}"/>
              </a:ext>
            </a:extLst>
          </p:cNvPr>
          <p:cNvGrpSpPr/>
          <p:nvPr/>
        </p:nvGrpSpPr>
        <p:grpSpPr>
          <a:xfrm>
            <a:off x="4567865" y="-59"/>
            <a:ext cx="2720681" cy="6858000"/>
            <a:chOff x="5052741" y="0"/>
            <a:chExt cx="2720681" cy="685800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E55FD12-4EEF-9056-027C-B21B0C8615D7}"/>
                </a:ext>
              </a:extLst>
            </p:cNvPr>
            <p:cNvGrpSpPr/>
            <p:nvPr/>
          </p:nvGrpSpPr>
          <p:grpSpPr>
            <a:xfrm>
              <a:off x="5052741" y="0"/>
              <a:ext cx="2720681" cy="6858000"/>
              <a:chOff x="-285061" y="0"/>
              <a:chExt cx="2720681" cy="6858000"/>
            </a:xfrm>
            <a:solidFill>
              <a:srgbClr val="009660"/>
            </a:solidFill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CED007C-0CA6-9270-D016-97218AA46F66}"/>
                  </a:ext>
                </a:extLst>
              </p:cNvPr>
              <p:cNvSpPr/>
              <p:nvPr/>
            </p:nvSpPr>
            <p:spPr>
              <a:xfrm>
                <a:off x="-1580" y="0"/>
                <a:ext cx="243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A7E01DE-861B-187E-014B-25650128348F}"/>
                  </a:ext>
                </a:extLst>
              </p:cNvPr>
              <p:cNvSpPr txBox="1"/>
              <p:nvPr/>
            </p:nvSpPr>
            <p:spPr>
              <a:xfrm>
                <a:off x="504225" y="18822"/>
                <a:ext cx="1428750" cy="247760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5500" b="1">
                    <a:solidFill>
                      <a:schemeClr val="bg1"/>
                    </a:solidFill>
                    <a:latin typeface="Monsorret"/>
                  </a:rPr>
                  <a:t>C</a:t>
                </a:r>
                <a:endParaRPr lang="en-IN" sz="15500" b="1">
                  <a:solidFill>
                    <a:schemeClr val="bg1"/>
                  </a:solidFill>
                  <a:latin typeface="Monsorret"/>
                </a:endParaRPr>
              </a:p>
            </p:txBody>
          </p:sp>
          <p:pic>
            <p:nvPicPr>
              <p:cNvPr id="80" name="Graphic 79" descr="Right And Left Brain outline">
                <a:extLst>
                  <a:ext uri="{FF2B5EF4-FFF2-40B4-BE49-F238E27FC236}">
                    <a16:creationId xmlns:a16="http://schemas.microsoft.com/office/drawing/2014/main" id="{FAE6D25D-5A60-4AB7-1116-5C938EE49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4600" y="2492850"/>
                <a:ext cx="1188000" cy="1188000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06F5DAC-7F3D-6EDF-D84F-D4E251DF9B97}"/>
                  </a:ext>
                </a:extLst>
              </p:cNvPr>
              <p:cNvSpPr txBox="1"/>
              <p:nvPr/>
            </p:nvSpPr>
            <p:spPr>
              <a:xfrm>
                <a:off x="10869" y="3588567"/>
                <a:ext cx="2424751" cy="8925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LITERATURE</a:t>
                </a:r>
              </a:p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REVIEW</a:t>
                </a:r>
                <a:endParaRPr lang="en-IN" sz="2600" b="1">
                  <a:solidFill>
                    <a:schemeClr val="bg1"/>
                  </a:solidFill>
                  <a:latin typeface="Monsorret"/>
                </a:endParaRPr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86972B10-1B86-4979-7CCC-9692C46BD3C5}"/>
                  </a:ext>
                </a:extLst>
              </p:cNvPr>
              <p:cNvSpPr/>
              <p:nvPr/>
            </p:nvSpPr>
            <p:spPr>
              <a:xfrm rot="16200000">
                <a:off x="-582361" y="815425"/>
                <a:ext cx="882600" cy="288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3C12F89-C5F1-43EB-AC01-18DD7D48F994}"/>
                  </a:ext>
                </a:extLst>
              </p:cNvPr>
              <p:cNvSpPr txBox="1"/>
              <p:nvPr/>
            </p:nvSpPr>
            <p:spPr>
              <a:xfrm>
                <a:off x="1" y="4603864"/>
                <a:ext cx="2424750" cy="1323439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Research work key points </a:t>
                </a:r>
                <a:endParaRPr lang="en-US">
                  <a:solidFill>
                    <a:schemeClr val="bg1"/>
                  </a:solidFill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Limitations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Take away from every Research work</a:t>
                </a:r>
                <a:endParaRPr lang="en-IN" sz="1600">
                  <a:solidFill>
                    <a:schemeClr val="bg1"/>
                  </a:solidFill>
                  <a:latin typeface="Monsorret"/>
                </a:endParaRPr>
              </a:p>
            </p:txBody>
          </p:sp>
        </p:grpSp>
        <p:pic>
          <p:nvPicPr>
            <p:cNvPr id="107" name="Graphic 106" descr="Open book outline">
              <a:extLst>
                <a:ext uri="{FF2B5EF4-FFF2-40B4-BE49-F238E27FC236}">
                  <a16:creationId xmlns:a16="http://schemas.microsoft.com/office/drawing/2014/main" id="{9BEC0C48-E50E-D432-CA29-1343E28D3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69990" y="2240544"/>
              <a:ext cx="1188000" cy="118800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A49FBA1-A92E-2FD3-709B-32A2EB1C4455}"/>
              </a:ext>
            </a:extLst>
          </p:cNvPr>
          <p:cNvGrpSpPr/>
          <p:nvPr/>
        </p:nvGrpSpPr>
        <p:grpSpPr>
          <a:xfrm>
            <a:off x="7003931" y="-2365"/>
            <a:ext cx="2720681" cy="6858000"/>
            <a:chOff x="7686556" y="1453"/>
            <a:chExt cx="2720681" cy="68580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09D2EE7-062C-4B79-2234-59BA21FB56CC}"/>
                </a:ext>
              </a:extLst>
            </p:cNvPr>
            <p:cNvGrpSpPr/>
            <p:nvPr/>
          </p:nvGrpSpPr>
          <p:grpSpPr>
            <a:xfrm>
              <a:off x="7686556" y="1453"/>
              <a:ext cx="2720681" cy="6858000"/>
              <a:chOff x="-285061" y="0"/>
              <a:chExt cx="2720681" cy="6858000"/>
            </a:xfrm>
            <a:solidFill>
              <a:srgbClr val="00764C"/>
            </a:solidFill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48A02CD-EAD4-5523-DA8B-779D63C0DC03}"/>
                  </a:ext>
                </a:extLst>
              </p:cNvPr>
              <p:cNvSpPr/>
              <p:nvPr/>
            </p:nvSpPr>
            <p:spPr>
              <a:xfrm>
                <a:off x="-1580" y="0"/>
                <a:ext cx="243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F1C7F45-BA3E-DE73-D851-B3C32065E2C5}"/>
                  </a:ext>
                </a:extLst>
              </p:cNvPr>
              <p:cNvSpPr txBox="1"/>
              <p:nvPr/>
            </p:nvSpPr>
            <p:spPr>
              <a:xfrm>
                <a:off x="492649" y="0"/>
                <a:ext cx="1428750" cy="247760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5500" b="1">
                    <a:solidFill>
                      <a:schemeClr val="bg1"/>
                    </a:solidFill>
                    <a:latin typeface="Monsorret"/>
                  </a:rPr>
                  <a:t>D</a:t>
                </a:r>
                <a:endParaRPr lang="en-IN" sz="15500" b="1">
                  <a:solidFill>
                    <a:schemeClr val="bg1"/>
                  </a:solidFill>
                  <a:latin typeface="Monsorret"/>
                </a:endParaRPr>
              </a:p>
            </p:txBody>
          </p:sp>
          <p:pic>
            <p:nvPicPr>
              <p:cNvPr id="73" name="Graphic 72" descr="Right And Left Brain outline">
                <a:extLst>
                  <a:ext uri="{FF2B5EF4-FFF2-40B4-BE49-F238E27FC236}">
                    <a16:creationId xmlns:a16="http://schemas.microsoft.com/office/drawing/2014/main" id="{F00CAF19-BE6A-10D3-EBA4-1F2619426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64600" y="2492850"/>
                <a:ext cx="1188000" cy="1188000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64647A5-A4CE-FBC2-ECA2-257C985AE1B0}"/>
                  </a:ext>
                </a:extLst>
              </p:cNvPr>
              <p:cNvSpPr txBox="1"/>
              <p:nvPr/>
            </p:nvSpPr>
            <p:spPr>
              <a:xfrm>
                <a:off x="0" y="3711583"/>
                <a:ext cx="2424751" cy="49244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METHODOLOGY</a:t>
                </a:r>
                <a:endParaRPr lang="en-IN" sz="2600" b="1">
                  <a:solidFill>
                    <a:schemeClr val="bg1"/>
                  </a:solidFill>
                  <a:latin typeface="Monsorret"/>
                </a:endParaRPr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05D37BD7-8171-5C2B-D00F-5FAB7F56CBF3}"/>
                  </a:ext>
                </a:extLst>
              </p:cNvPr>
              <p:cNvSpPr/>
              <p:nvPr/>
            </p:nvSpPr>
            <p:spPr>
              <a:xfrm rot="16200000">
                <a:off x="-582361" y="815425"/>
                <a:ext cx="882600" cy="288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F113054-1814-35CE-3662-DE8872B65634}"/>
                  </a:ext>
                </a:extLst>
              </p:cNvPr>
              <p:cNvSpPr txBox="1"/>
              <p:nvPr/>
            </p:nvSpPr>
            <p:spPr>
              <a:xfrm>
                <a:off x="-2194" y="4311356"/>
                <a:ext cx="2424750" cy="181588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3 layers model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1 model is based on audio dataset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Second is questionnaire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Third is final layer requiring clinical data.</a:t>
                </a:r>
              </a:p>
            </p:txBody>
          </p:sp>
        </p:grpSp>
        <p:pic>
          <p:nvPicPr>
            <p:cNvPr id="110" name="Graphic 109" descr="Circles with arrows with solid fill">
              <a:extLst>
                <a:ext uri="{FF2B5EF4-FFF2-40B4-BE49-F238E27FC236}">
                  <a16:creationId xmlns:a16="http://schemas.microsoft.com/office/drawing/2014/main" id="{44A16B5C-A8F6-9994-4545-192C68A57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90865" y="2240039"/>
              <a:ext cx="1188000" cy="118800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F531928-2FA6-58A6-D8F6-6BC979B53E34}"/>
              </a:ext>
            </a:extLst>
          </p:cNvPr>
          <p:cNvGrpSpPr/>
          <p:nvPr/>
        </p:nvGrpSpPr>
        <p:grpSpPr>
          <a:xfrm>
            <a:off x="9440244" y="9158"/>
            <a:ext cx="2720681" cy="6858000"/>
            <a:chOff x="3177960" y="20503"/>
            <a:chExt cx="2720681" cy="685800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BEA4C57-714E-0096-EA27-D46A728E7422}"/>
                </a:ext>
              </a:extLst>
            </p:cNvPr>
            <p:cNvGrpSpPr/>
            <p:nvPr/>
          </p:nvGrpSpPr>
          <p:grpSpPr>
            <a:xfrm>
              <a:off x="3177960" y="20503"/>
              <a:ext cx="2720681" cy="6858000"/>
              <a:chOff x="-285061" y="0"/>
              <a:chExt cx="2720681" cy="6858000"/>
            </a:xfrm>
            <a:solidFill>
              <a:srgbClr val="006440"/>
            </a:solidFill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6CECE4B-6B8E-C9B1-DDA5-1ABB6A2D18FF}"/>
                  </a:ext>
                </a:extLst>
              </p:cNvPr>
              <p:cNvSpPr/>
              <p:nvPr/>
            </p:nvSpPr>
            <p:spPr>
              <a:xfrm>
                <a:off x="-1580" y="0"/>
                <a:ext cx="243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93B7D86-7C9A-7169-D8A7-1B594B58FAD3}"/>
                  </a:ext>
                </a:extLst>
              </p:cNvPr>
              <p:cNvSpPr txBox="1"/>
              <p:nvPr/>
            </p:nvSpPr>
            <p:spPr>
              <a:xfrm>
                <a:off x="504225" y="18822"/>
                <a:ext cx="1428750" cy="247760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5500" b="1">
                    <a:solidFill>
                      <a:schemeClr val="bg1"/>
                    </a:solidFill>
                    <a:latin typeface="Monsorret"/>
                  </a:rPr>
                  <a:t>E</a:t>
                </a:r>
                <a:endParaRPr lang="en-IN" sz="15500" b="1">
                  <a:solidFill>
                    <a:schemeClr val="bg1"/>
                  </a:solidFill>
                  <a:latin typeface="Monsorret"/>
                </a:endParaRPr>
              </a:p>
            </p:txBody>
          </p:sp>
          <p:pic>
            <p:nvPicPr>
              <p:cNvPr id="66" name="Graphic 65" descr="Right And Left Brain outline">
                <a:extLst>
                  <a:ext uri="{FF2B5EF4-FFF2-40B4-BE49-F238E27FC236}">
                    <a16:creationId xmlns:a16="http://schemas.microsoft.com/office/drawing/2014/main" id="{D1E0A874-E26B-A5DE-84F5-DD9907AE7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64600" y="2492850"/>
                <a:ext cx="1188000" cy="118800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2125545-D146-0C8C-6062-463040A8C261}"/>
                  </a:ext>
                </a:extLst>
              </p:cNvPr>
              <p:cNvSpPr txBox="1"/>
              <p:nvPr/>
            </p:nvSpPr>
            <p:spPr>
              <a:xfrm>
                <a:off x="0" y="3704969"/>
                <a:ext cx="2424751" cy="49244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RESULTS</a:t>
                </a:r>
                <a:endParaRPr lang="en-IN" sz="2600" b="1">
                  <a:solidFill>
                    <a:schemeClr val="bg1"/>
                  </a:solidFill>
                  <a:latin typeface="Monsorret"/>
                </a:endParaRPr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9C488A90-5D64-B6BD-6D1A-AC0F094C29A6}"/>
                  </a:ext>
                </a:extLst>
              </p:cNvPr>
              <p:cNvSpPr/>
              <p:nvPr/>
            </p:nvSpPr>
            <p:spPr>
              <a:xfrm rot="16200000">
                <a:off x="-582361" y="815425"/>
                <a:ext cx="882600" cy="288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EDB814D-CC59-05EA-54C5-E66ECA2731EA}"/>
                  </a:ext>
                </a:extLst>
              </p:cNvPr>
              <p:cNvSpPr txBox="1"/>
              <p:nvPr/>
            </p:nvSpPr>
            <p:spPr>
              <a:xfrm>
                <a:off x="1" y="4603864"/>
                <a:ext cx="2424750" cy="132343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Compared Accuracy of different ML algorithms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SVM performed the best.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With KNN being Worst  </a:t>
                </a:r>
                <a:endParaRPr lang="en-IN" sz="1600">
                  <a:solidFill>
                    <a:schemeClr val="bg1"/>
                  </a:solidFill>
                  <a:latin typeface="Monsorret"/>
                </a:endParaRPr>
              </a:p>
            </p:txBody>
          </p:sp>
        </p:grpSp>
        <p:pic>
          <p:nvPicPr>
            <p:cNvPr id="113" name="Graphic 112" descr="Presentation with pie chart with solid fill">
              <a:extLst>
                <a:ext uri="{FF2B5EF4-FFF2-40B4-BE49-F238E27FC236}">
                  <a16:creationId xmlns:a16="http://schemas.microsoft.com/office/drawing/2014/main" id="{0BFFC852-E323-A378-D22D-24A769F8A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085537" y="2220041"/>
              <a:ext cx="1188000" cy="1188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6E0738-6C87-A0C8-D826-031D81FDC668}"/>
              </a:ext>
            </a:extLst>
          </p:cNvPr>
          <p:cNvGrpSpPr/>
          <p:nvPr/>
        </p:nvGrpSpPr>
        <p:grpSpPr>
          <a:xfrm>
            <a:off x="11872659" y="-2365"/>
            <a:ext cx="2720681" cy="6858000"/>
            <a:chOff x="640522" y="-35040"/>
            <a:chExt cx="2720681" cy="68580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B38F72B-3A0C-3E79-46CC-C199103AC565}"/>
                </a:ext>
              </a:extLst>
            </p:cNvPr>
            <p:cNvGrpSpPr/>
            <p:nvPr/>
          </p:nvGrpSpPr>
          <p:grpSpPr>
            <a:xfrm>
              <a:off x="640522" y="-35040"/>
              <a:ext cx="2720681" cy="6858000"/>
              <a:chOff x="-285061" y="0"/>
              <a:chExt cx="2720681" cy="6858000"/>
            </a:xfrm>
            <a:solidFill>
              <a:srgbClr val="005436"/>
            </a:solidFill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ADB68B7-3C9D-4375-0F56-4142482CE334}"/>
                  </a:ext>
                </a:extLst>
              </p:cNvPr>
              <p:cNvSpPr/>
              <p:nvPr/>
            </p:nvSpPr>
            <p:spPr>
              <a:xfrm>
                <a:off x="-1580" y="0"/>
                <a:ext cx="243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191BA5-A89C-3775-B4D0-737004EF521C}"/>
                  </a:ext>
                </a:extLst>
              </p:cNvPr>
              <p:cNvSpPr txBox="1"/>
              <p:nvPr/>
            </p:nvSpPr>
            <p:spPr>
              <a:xfrm>
                <a:off x="594654" y="9589"/>
                <a:ext cx="1428750" cy="247760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5500" b="1">
                    <a:solidFill>
                      <a:schemeClr val="bg1"/>
                    </a:solidFill>
                    <a:latin typeface="Monsorret"/>
                  </a:rPr>
                  <a:t>F</a:t>
                </a:r>
                <a:endParaRPr lang="en-IN" sz="15500" b="1">
                  <a:solidFill>
                    <a:schemeClr val="bg1"/>
                  </a:solidFill>
                  <a:latin typeface="Monsorret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CD784A-668D-6F7B-7C70-818B5A1CDC70}"/>
                  </a:ext>
                </a:extLst>
              </p:cNvPr>
              <p:cNvSpPr txBox="1"/>
              <p:nvPr/>
            </p:nvSpPr>
            <p:spPr>
              <a:xfrm>
                <a:off x="2939" y="3300802"/>
                <a:ext cx="2424751" cy="129266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CONCLUSION </a:t>
                </a:r>
              </a:p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&amp;</a:t>
                </a:r>
              </a:p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FUTURE</a:t>
                </a: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13643169-2D54-EF10-E7EA-5F4D64DB7F05}"/>
                  </a:ext>
                </a:extLst>
              </p:cNvPr>
              <p:cNvSpPr/>
              <p:nvPr/>
            </p:nvSpPr>
            <p:spPr>
              <a:xfrm rot="16200000">
                <a:off x="-582361" y="815425"/>
                <a:ext cx="882600" cy="288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F727635-4CCF-CD00-7812-0C2BBDE27B1B}"/>
                  </a:ext>
                </a:extLst>
              </p:cNvPr>
              <p:cNvSpPr txBox="1"/>
              <p:nvPr/>
            </p:nvSpPr>
            <p:spPr>
              <a:xfrm>
                <a:off x="1" y="4603864"/>
                <a:ext cx="2424750" cy="132343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How to proceed after Diagnosis.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Building audio assistance for 1</a:t>
                </a:r>
                <a:r>
                  <a:rPr lang="en-US" sz="1600" baseline="30000">
                    <a:solidFill>
                      <a:schemeClr val="bg1"/>
                    </a:solidFill>
                    <a:latin typeface="Monsorret"/>
                  </a:rPr>
                  <a:t>st</a:t>
                </a: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 layer.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 Implementing DL.</a:t>
                </a:r>
                <a:endParaRPr lang="en-IN" sz="1600">
                  <a:solidFill>
                    <a:schemeClr val="bg1"/>
                  </a:solidFill>
                  <a:latin typeface="Monsorret"/>
                </a:endParaRPr>
              </a:p>
            </p:txBody>
          </p:sp>
        </p:grpSp>
        <p:pic>
          <p:nvPicPr>
            <p:cNvPr id="30" name="Graphic 29" descr="Artificial Intelligence with solid fill">
              <a:extLst>
                <a:ext uri="{FF2B5EF4-FFF2-40B4-BE49-F238E27FC236}">
                  <a16:creationId xmlns:a16="http://schemas.microsoft.com/office/drawing/2014/main" id="{62CA5EB0-D55B-611E-ACB3-127263BAD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flipH="1">
              <a:off x="1476688" y="2100185"/>
              <a:ext cx="1188000" cy="11880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54B529C-0F87-5153-2EBF-13FE9ECB321C}"/>
              </a:ext>
            </a:extLst>
          </p:cNvPr>
          <p:cNvGrpSpPr/>
          <p:nvPr/>
        </p:nvGrpSpPr>
        <p:grpSpPr>
          <a:xfrm>
            <a:off x="12039942" y="4887"/>
            <a:ext cx="2733333" cy="6858000"/>
            <a:chOff x="4772710" y="39325"/>
            <a:chExt cx="2733333" cy="68580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6F54372-F8D7-90CB-A6B7-8E54071A45F4}"/>
                </a:ext>
              </a:extLst>
            </p:cNvPr>
            <p:cNvGrpSpPr/>
            <p:nvPr/>
          </p:nvGrpSpPr>
          <p:grpSpPr>
            <a:xfrm>
              <a:off x="4772710" y="39325"/>
              <a:ext cx="2733333" cy="6858000"/>
              <a:chOff x="-362358" y="18822"/>
              <a:chExt cx="2733333" cy="6858000"/>
            </a:xfrm>
            <a:solidFill>
              <a:srgbClr val="004C31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29F9CF6-A696-3040-19F1-F1A8B759DF55}"/>
                  </a:ext>
                </a:extLst>
              </p:cNvPr>
              <p:cNvSpPr/>
              <p:nvPr/>
            </p:nvSpPr>
            <p:spPr>
              <a:xfrm>
                <a:off x="-78402" y="18822"/>
                <a:ext cx="243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DC9D628-746D-2C44-836E-D3FD104E70B3}"/>
                  </a:ext>
                </a:extLst>
              </p:cNvPr>
              <p:cNvSpPr txBox="1"/>
              <p:nvPr/>
            </p:nvSpPr>
            <p:spPr>
              <a:xfrm>
                <a:off x="504225" y="23093"/>
                <a:ext cx="1428750" cy="247760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5500" b="1">
                    <a:solidFill>
                      <a:schemeClr val="bg1"/>
                    </a:solidFill>
                    <a:latin typeface="Monsorret"/>
                  </a:rPr>
                  <a:t>G</a:t>
                </a:r>
                <a:endParaRPr lang="en-IN" sz="15500" b="1">
                  <a:solidFill>
                    <a:schemeClr val="bg1"/>
                  </a:solidFill>
                  <a:latin typeface="Monsorret"/>
                </a:endParaRPr>
              </a:p>
            </p:txBody>
          </p:sp>
          <p:pic>
            <p:nvPicPr>
              <p:cNvPr id="84" name="Graphic 83" descr="Right And Left Brain outline">
                <a:extLst>
                  <a:ext uri="{FF2B5EF4-FFF2-40B4-BE49-F238E27FC236}">
                    <a16:creationId xmlns:a16="http://schemas.microsoft.com/office/drawing/2014/main" id="{A560756C-E6B6-AD42-84AD-84D8580A3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64600" y="2492850"/>
                <a:ext cx="1188000" cy="1188000"/>
              </a:xfrm>
              <a:prstGeom prst="rect">
                <a:avLst/>
              </a:prstGeom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68C5B31-34F0-ADA4-A147-7CF19F203ADD}"/>
                  </a:ext>
                </a:extLst>
              </p:cNvPr>
              <p:cNvSpPr txBox="1"/>
              <p:nvPr/>
            </p:nvSpPr>
            <p:spPr>
              <a:xfrm>
                <a:off x="-65953" y="3787488"/>
                <a:ext cx="2424751" cy="49244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REFERENCES</a:t>
                </a:r>
                <a:endParaRPr lang="en-IN" sz="2600" b="1">
                  <a:solidFill>
                    <a:schemeClr val="bg1"/>
                  </a:solidFill>
                  <a:latin typeface="Monsorret"/>
                </a:endParaRPr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83448F79-9811-85EA-3B36-4B5516B2AC6F}"/>
                  </a:ext>
                </a:extLst>
              </p:cNvPr>
              <p:cNvSpPr/>
              <p:nvPr/>
            </p:nvSpPr>
            <p:spPr>
              <a:xfrm rot="16200000">
                <a:off x="-659658" y="825037"/>
                <a:ext cx="882600" cy="288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8151EA-BDEC-7EBD-9021-614EC5500863}"/>
                  </a:ext>
                </a:extLst>
              </p:cNvPr>
              <p:cNvSpPr txBox="1"/>
              <p:nvPr/>
            </p:nvSpPr>
            <p:spPr>
              <a:xfrm>
                <a:off x="-53775" y="4589556"/>
                <a:ext cx="2424750" cy="1323439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References of Relevant papers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Table of relevant images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References for Dataset</a:t>
                </a:r>
              </a:p>
            </p:txBody>
          </p:sp>
        </p:grpSp>
        <p:pic>
          <p:nvPicPr>
            <p:cNvPr id="47" name="Graphic 46" descr="Clipboard with solid fill">
              <a:extLst>
                <a:ext uri="{FF2B5EF4-FFF2-40B4-BE49-F238E27FC236}">
                  <a16:creationId xmlns:a16="http://schemas.microsoft.com/office/drawing/2014/main" id="{CDB47599-215A-55D2-8B5D-467989EA5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687491" y="2256796"/>
              <a:ext cx="1188000" cy="11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5203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8CD295-5D7B-5D1F-BC5C-D504E967604C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REFERENCES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846A5-F757-B135-75D3-4CB247107F19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REFERENCES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74611-D96D-47E6-367C-BEA633B8AF08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REFERENCES</a:t>
            </a:r>
            <a:endParaRPr lang="en-IN" sz="9200" b="1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D9D38-4FE1-D1AC-E1D0-0255EAA53C61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REFERENCES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F28D0-3E25-C0DD-E165-8051F6896C3E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REFERENCES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33839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8CD295-5D7B-5D1F-BC5C-D504E967604C}"/>
              </a:ext>
            </a:extLst>
          </p:cNvPr>
          <p:cNvSpPr txBox="1"/>
          <p:nvPr/>
        </p:nvSpPr>
        <p:spPr>
          <a:xfrm>
            <a:off x="0" y="436014"/>
            <a:ext cx="12192000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REFERENCES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846A5-F757-B135-75D3-4CB247107F19}"/>
              </a:ext>
            </a:extLst>
          </p:cNvPr>
          <p:cNvSpPr txBox="1"/>
          <p:nvPr/>
        </p:nvSpPr>
        <p:spPr>
          <a:xfrm>
            <a:off x="0" y="1491252"/>
            <a:ext cx="12192000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REFERENCES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74611-D96D-47E6-367C-BEA633B8AF08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REFERENCES</a:t>
            </a:r>
            <a:endParaRPr lang="en-IN" sz="9200" b="1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D9D38-4FE1-D1AC-E1D0-0255EAA53C61}"/>
              </a:ext>
            </a:extLst>
          </p:cNvPr>
          <p:cNvSpPr txBox="1"/>
          <p:nvPr/>
        </p:nvSpPr>
        <p:spPr>
          <a:xfrm>
            <a:off x="0" y="3685297"/>
            <a:ext cx="12192000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REFERENCES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F28D0-3E25-C0DD-E165-8051F6896C3E}"/>
              </a:ext>
            </a:extLst>
          </p:cNvPr>
          <p:cNvSpPr txBox="1"/>
          <p:nvPr/>
        </p:nvSpPr>
        <p:spPr>
          <a:xfrm>
            <a:off x="0" y="4740535"/>
            <a:ext cx="12192000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noFill/>
              </a:rPr>
              <a:t>REFERENCES</a:t>
            </a:r>
            <a:endParaRPr lang="en-IN" sz="9200" b="1">
              <a:ln>
                <a:solidFill>
                  <a:schemeClr val="bg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7608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7C0981-EC0C-4532-2C76-BC0B3B78C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04067"/>
              </p:ext>
            </p:extLst>
          </p:nvPr>
        </p:nvGraphicFramePr>
        <p:xfrm>
          <a:off x="833451" y="785531"/>
          <a:ext cx="10525098" cy="52869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2898">
                  <a:extLst>
                    <a:ext uri="{9D8B030D-6E8A-4147-A177-3AD203B41FA5}">
                      <a16:colId xmlns:a16="http://schemas.microsoft.com/office/drawing/2014/main" val="2141220511"/>
                    </a:ext>
                  </a:extLst>
                </a:gridCol>
                <a:gridCol w="4601100">
                  <a:extLst>
                    <a:ext uri="{9D8B030D-6E8A-4147-A177-3AD203B41FA5}">
                      <a16:colId xmlns:a16="http://schemas.microsoft.com/office/drawing/2014/main" val="1590752235"/>
                    </a:ext>
                  </a:extLst>
                </a:gridCol>
                <a:gridCol w="4601100">
                  <a:extLst>
                    <a:ext uri="{9D8B030D-6E8A-4147-A177-3AD203B41FA5}">
                      <a16:colId xmlns:a16="http://schemas.microsoft.com/office/drawing/2014/main" val="2821796249"/>
                    </a:ext>
                  </a:extLst>
                </a:gridCol>
              </a:tblGrid>
              <a:tr h="477194"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Published</a:t>
                      </a:r>
                      <a:endParaRPr lang="en-IN" sz="18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</a:t>
                      </a:r>
                      <a:r>
                        <a:rPr lang="en-IN" sz="1800"/>
                        <a:t>Title</a:t>
                      </a:r>
                      <a:endParaRPr lang="en-IN" sz="18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AUTHOR</a:t>
                      </a:r>
                      <a:endParaRPr lang="en-IN" sz="18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840030"/>
                  </a:ext>
                </a:extLst>
              </a:tr>
              <a:tr h="885179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JUN  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“</a:t>
                      </a:r>
                      <a:r>
                        <a:rPr lang="en-IN" sz="18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Early Diagnosis of Dementia from Clinical Data by Machine Learning Techniques”</a:t>
                      </a:r>
                      <a:endParaRPr lang="en-IN" sz="180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noProof="0">
                          <a:solidFill>
                            <a:srgbClr val="222222"/>
                          </a:solidFill>
                          <a:latin typeface="Times New Roman"/>
                        </a:rPr>
                        <a:t>So A, Hooshyar D, Park KW, Lim HS. 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188436"/>
                  </a:ext>
                </a:extLst>
              </a:tr>
              <a:tr h="1416285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DEC 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“Performance of Machine Learning Algorithms for Predicting Progression to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effectLst/>
                        </a:rPr>
                        <a:t>  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 Dementia in Memory Clinic Patients”</a:t>
                      </a:r>
                      <a:endParaRPr lang="en-IN" sz="1800" b="0" u="none" strike="noStrike" cap="non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noProof="0">
                          <a:solidFill>
                            <a:srgbClr val="212121"/>
                          </a:solidFill>
                          <a:effectLst/>
                          <a:latin typeface="Times New Roman"/>
                        </a:rPr>
                        <a:t>James C, Ranson JM, Everson R, Llewellyn DJ</a:t>
                      </a:r>
                      <a:endParaRPr lang="en-US" sz="1800"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378853"/>
                  </a:ext>
                </a:extLst>
              </a:tr>
              <a:tr h="125555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MAR 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/>
                        <a:t>“</a:t>
                      </a:r>
                      <a:r>
                        <a:rPr lang="en-US" sz="1800" b="0" u="none" strike="noStrike" noProof="0">
                          <a:solidFill>
                            <a:srgbClr val="000000"/>
                          </a:solidFill>
                        </a:rPr>
                        <a:t>Machine Learning for Dementia Prediction: A Systematic Review and Future Research Directions</a:t>
                      </a:r>
                      <a:r>
                        <a:rPr lang="en-IN" sz="1800" b="0" u="none" strike="noStrike" noProof="0">
                          <a:solidFill>
                            <a:srgbClr val="000000"/>
                          </a:solidFill>
                        </a:rPr>
                        <a:t>”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Cui Y, Liu B, Luo S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0636"/>
                  </a:ext>
                </a:extLst>
              </a:tr>
              <a:tr h="12527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JULY 2022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ReSmart-15: A Soft Information Gain Based Questionnaire for Early Dementia Detection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IN"/>
                        <a:t>Hyeseong Park1, Myung Won Raymond Jung1, Ji-Hye Kim2 and Uran Oh3* 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33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12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9722-C175-FADC-5292-347573560C5B}"/>
              </a:ext>
            </a:extLst>
          </p:cNvPr>
          <p:cNvSpPr txBox="1"/>
          <p:nvPr/>
        </p:nvSpPr>
        <p:spPr>
          <a:xfrm>
            <a:off x="0" y="2588275"/>
            <a:ext cx="12192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2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THANK YOU!</a:t>
            </a:r>
            <a:endParaRPr lang="en-IN" sz="9200" b="1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504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E0731A-E9EE-5BC9-A416-1150848D918C}"/>
              </a:ext>
            </a:extLst>
          </p:cNvPr>
          <p:cNvSpPr txBox="1"/>
          <p:nvPr/>
        </p:nvSpPr>
        <p:spPr>
          <a:xfrm>
            <a:off x="3252787" y="2718405"/>
            <a:ext cx="5686425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8800" b="1">
                <a:solidFill>
                  <a:schemeClr val="bg1"/>
                </a:solidFill>
                <a:latin typeface="Avenir Next LT Pro"/>
                <a:cs typeface="Aldhabi"/>
              </a:rPr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AAC183-46CB-B2CC-6CDF-DCE5E84F8B1C}"/>
              </a:ext>
            </a:extLst>
          </p:cNvPr>
          <p:cNvGrpSpPr/>
          <p:nvPr/>
        </p:nvGrpSpPr>
        <p:grpSpPr>
          <a:xfrm>
            <a:off x="-2873081" y="-9942"/>
            <a:ext cx="2720681" cy="6858000"/>
            <a:chOff x="6791687" y="0"/>
            <a:chExt cx="2720681" cy="6858000"/>
          </a:xfrm>
          <a:solidFill>
            <a:srgbClr val="00CC8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E580E5-5FB7-92AB-9CDE-217636870F19}"/>
                </a:ext>
              </a:extLst>
            </p:cNvPr>
            <p:cNvSpPr/>
            <p:nvPr/>
          </p:nvSpPr>
          <p:spPr>
            <a:xfrm>
              <a:off x="7075168" y="0"/>
              <a:ext cx="24372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5E3C91-B3F1-C29E-A696-B38AC2FC2C6C}"/>
                </a:ext>
              </a:extLst>
            </p:cNvPr>
            <p:cNvSpPr txBox="1"/>
            <p:nvPr/>
          </p:nvSpPr>
          <p:spPr>
            <a:xfrm>
              <a:off x="7580973" y="20731"/>
              <a:ext cx="1428750" cy="247760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5500" b="1">
                  <a:solidFill>
                    <a:schemeClr val="bg1"/>
                  </a:solidFill>
                  <a:latin typeface="Monsorret"/>
                </a:rPr>
                <a:t>A</a:t>
              </a:r>
              <a:endParaRPr lang="en-IN" sz="15500" b="1">
                <a:solidFill>
                  <a:schemeClr val="bg1"/>
                </a:solidFill>
                <a:latin typeface="Monsorre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9EF3C-B7FD-354F-B107-07A42A78B968}"/>
                </a:ext>
              </a:extLst>
            </p:cNvPr>
            <p:cNvSpPr txBox="1"/>
            <p:nvPr/>
          </p:nvSpPr>
          <p:spPr>
            <a:xfrm>
              <a:off x="7087617" y="3680850"/>
              <a:ext cx="242475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>
                  <a:solidFill>
                    <a:schemeClr val="bg1"/>
                  </a:solidFill>
                  <a:latin typeface="Monsorret"/>
                </a:rPr>
                <a:t>INTRODUCTION</a:t>
              </a:r>
              <a:endParaRPr lang="en-IN" sz="2600" b="1">
                <a:solidFill>
                  <a:schemeClr val="bg1"/>
                </a:solidFill>
                <a:latin typeface="Monsorret"/>
              </a:endParaRP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208F499-7AC1-38CE-573F-9E0E3EF2552D}"/>
                </a:ext>
              </a:extLst>
            </p:cNvPr>
            <p:cNvSpPr/>
            <p:nvPr/>
          </p:nvSpPr>
          <p:spPr>
            <a:xfrm rot="16200000">
              <a:off x="6494387" y="815425"/>
              <a:ext cx="882600" cy="288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9D32C2-DE3A-C1A0-B5A7-99FBC4A286D1}"/>
                </a:ext>
              </a:extLst>
            </p:cNvPr>
            <p:cNvSpPr txBox="1"/>
            <p:nvPr/>
          </p:nvSpPr>
          <p:spPr>
            <a:xfrm>
              <a:off x="7076749" y="4428432"/>
              <a:ext cx="2424750" cy="1323439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FFFFFF"/>
                  </a:solidFill>
                  <a:latin typeface="Monsorret"/>
                </a:rPr>
                <a:t>Dementia overview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FFFFFF"/>
                  </a:solidFill>
                  <a:latin typeface="Monsorret"/>
                </a:rPr>
                <a:t>Early detection with Machine learning 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FFFFFF"/>
                  </a:solidFill>
                  <a:latin typeface="Monsorret"/>
                </a:rPr>
                <a:t>Limitations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rgbClr val="FFFFFF"/>
                  </a:solidFill>
                  <a:latin typeface="Monsorret"/>
                </a:rPr>
                <a:t>Our approach</a:t>
              </a:r>
            </a:p>
          </p:txBody>
        </p:sp>
        <p:pic>
          <p:nvPicPr>
            <p:cNvPr id="9" name="Graphic 8" descr="Right And Left Brain outline">
              <a:extLst>
                <a:ext uri="{FF2B5EF4-FFF2-40B4-BE49-F238E27FC236}">
                  <a16:creationId xmlns:a16="http://schemas.microsoft.com/office/drawing/2014/main" id="{2E52EA04-A2BA-D873-BB30-F1E305AB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95123" y="2240772"/>
              <a:ext cx="1188000" cy="1188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C0E31A-1FDE-85AD-53D3-448680DD3E18}"/>
              </a:ext>
            </a:extLst>
          </p:cNvPr>
          <p:cNvGrpSpPr/>
          <p:nvPr/>
        </p:nvGrpSpPr>
        <p:grpSpPr>
          <a:xfrm>
            <a:off x="-2681085" y="4887"/>
            <a:ext cx="2693262" cy="6858000"/>
            <a:chOff x="2457278" y="0"/>
            <a:chExt cx="26932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CE3446-02BA-B381-60DA-FC99D64A7B09}"/>
                </a:ext>
              </a:extLst>
            </p:cNvPr>
            <p:cNvSpPr/>
            <p:nvPr/>
          </p:nvSpPr>
          <p:spPr>
            <a:xfrm>
              <a:off x="2707905" y="0"/>
              <a:ext cx="2437200" cy="6858000"/>
            </a:xfrm>
            <a:prstGeom prst="rect">
              <a:avLst/>
            </a:prstGeom>
            <a:solidFill>
              <a:srgbClr val="00A86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A92CC3-7F8B-5F1B-B1EA-7A0462FAAB64}"/>
                </a:ext>
              </a:extLst>
            </p:cNvPr>
            <p:cNvSpPr txBox="1"/>
            <p:nvPr/>
          </p:nvSpPr>
          <p:spPr>
            <a:xfrm>
              <a:off x="3246564" y="20275"/>
              <a:ext cx="1428750" cy="2477601"/>
            </a:xfrm>
            <a:prstGeom prst="rect">
              <a:avLst/>
            </a:prstGeom>
            <a:solidFill>
              <a:srgbClr val="00A86C"/>
            </a:solidFill>
          </p:spPr>
          <p:txBody>
            <a:bodyPr wrap="square" rtlCol="0">
              <a:spAutoFit/>
            </a:bodyPr>
            <a:lstStyle/>
            <a:p>
              <a:r>
                <a:rPr lang="en-US" sz="15500" b="1">
                  <a:solidFill>
                    <a:schemeClr val="bg1"/>
                  </a:solidFill>
                  <a:latin typeface="Monsorret"/>
                </a:rPr>
                <a:t>B</a:t>
              </a:r>
              <a:endParaRPr lang="en-IN" sz="15500" b="1">
                <a:solidFill>
                  <a:schemeClr val="bg1"/>
                </a:solidFill>
                <a:latin typeface="Monsorre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CC2747-5BF1-B21B-A423-D4202A11D0CD}"/>
                </a:ext>
              </a:extLst>
            </p:cNvPr>
            <p:cNvSpPr txBox="1"/>
            <p:nvPr/>
          </p:nvSpPr>
          <p:spPr>
            <a:xfrm>
              <a:off x="2707905" y="3684594"/>
              <a:ext cx="2424751" cy="492443"/>
            </a:xfrm>
            <a:prstGeom prst="rect">
              <a:avLst/>
            </a:prstGeom>
            <a:solidFill>
              <a:srgbClr val="00A86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>
                  <a:solidFill>
                    <a:schemeClr val="bg1"/>
                  </a:solidFill>
                  <a:latin typeface="Monsorret"/>
                </a:rPr>
                <a:t>MOTIVATION</a:t>
              </a:r>
              <a:endParaRPr lang="en-IN" sz="2600" b="1">
                <a:solidFill>
                  <a:schemeClr val="bg1"/>
                </a:solidFill>
                <a:latin typeface="Monsorret"/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0025B74-E123-F182-AC60-A60B6637B5E3}"/>
                </a:ext>
              </a:extLst>
            </p:cNvPr>
            <p:cNvSpPr/>
            <p:nvPr/>
          </p:nvSpPr>
          <p:spPr>
            <a:xfrm rot="16200000">
              <a:off x="2159978" y="814969"/>
              <a:ext cx="882600" cy="288000"/>
            </a:xfrm>
            <a:prstGeom prst="triangle">
              <a:avLst/>
            </a:prstGeom>
            <a:solidFill>
              <a:srgbClr val="00A86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B48C02-6620-6B32-6659-A4DC7AA4E719}"/>
                </a:ext>
              </a:extLst>
            </p:cNvPr>
            <p:cNvSpPr txBox="1"/>
            <p:nvPr/>
          </p:nvSpPr>
          <p:spPr>
            <a:xfrm>
              <a:off x="2725790" y="4428204"/>
              <a:ext cx="2424750" cy="1323439"/>
            </a:xfrm>
            <a:prstGeom prst="rect">
              <a:avLst/>
            </a:prstGeom>
            <a:solidFill>
              <a:srgbClr val="00A86C"/>
            </a:solidFill>
          </p:spPr>
          <p:txBody>
            <a:bodyPr wrap="square" rtlCol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bg1"/>
                  </a:solidFill>
                  <a:latin typeface="Monsorret"/>
                </a:rPr>
                <a:t>Dementia Impact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bg1"/>
                  </a:solidFill>
                  <a:latin typeface="Monsorret"/>
                </a:rPr>
                <a:t>Diagnosis Challenge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bg1"/>
                  </a:solidFill>
                  <a:latin typeface="Monsorret"/>
                </a:rPr>
                <a:t>ML as solution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bg1"/>
                  </a:solidFill>
                  <a:latin typeface="Monsorret"/>
                </a:rPr>
                <a:t>Easy Access to Diagnosis tools</a:t>
              </a:r>
              <a:endParaRPr lang="en-IN" sz="1600">
                <a:solidFill>
                  <a:schemeClr val="bg1"/>
                </a:solidFill>
                <a:latin typeface="Monsorret"/>
              </a:endParaRPr>
            </a:p>
          </p:txBody>
        </p:sp>
        <p:pic>
          <p:nvPicPr>
            <p:cNvPr id="16" name="Graphic 15" descr="Brain in head outline">
              <a:extLst>
                <a:ext uri="{FF2B5EF4-FFF2-40B4-BE49-F238E27FC236}">
                  <a16:creationId xmlns:a16="http://schemas.microsoft.com/office/drawing/2014/main" id="{A445946D-A8BA-63E3-7CC1-30E17A923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3360715" y="2240544"/>
              <a:ext cx="1188000" cy="11880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1E6A51-B149-3177-4B9D-258545CD7AF3}"/>
              </a:ext>
            </a:extLst>
          </p:cNvPr>
          <p:cNvGrpSpPr/>
          <p:nvPr/>
        </p:nvGrpSpPr>
        <p:grpSpPr>
          <a:xfrm>
            <a:off x="-294579" y="5515"/>
            <a:ext cx="2720681" cy="6858000"/>
            <a:chOff x="5052741" y="0"/>
            <a:chExt cx="2720681" cy="68580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54CFA70-EA86-EDD2-9481-759DDE78F93B}"/>
                </a:ext>
              </a:extLst>
            </p:cNvPr>
            <p:cNvGrpSpPr/>
            <p:nvPr/>
          </p:nvGrpSpPr>
          <p:grpSpPr>
            <a:xfrm>
              <a:off x="5052741" y="0"/>
              <a:ext cx="2720681" cy="6858000"/>
              <a:chOff x="-285061" y="0"/>
              <a:chExt cx="2720681" cy="6858000"/>
            </a:xfrm>
            <a:solidFill>
              <a:srgbClr val="009660"/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CA451E8-9420-A7B4-7B60-08F79B15488F}"/>
                  </a:ext>
                </a:extLst>
              </p:cNvPr>
              <p:cNvSpPr/>
              <p:nvPr/>
            </p:nvSpPr>
            <p:spPr>
              <a:xfrm>
                <a:off x="-1580" y="0"/>
                <a:ext cx="243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D837A3-E329-171D-E085-4BE67B80FD1B}"/>
                  </a:ext>
                </a:extLst>
              </p:cNvPr>
              <p:cNvSpPr txBox="1"/>
              <p:nvPr/>
            </p:nvSpPr>
            <p:spPr>
              <a:xfrm>
                <a:off x="504225" y="18822"/>
                <a:ext cx="1428750" cy="247760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5500" b="1">
                    <a:solidFill>
                      <a:schemeClr val="bg1"/>
                    </a:solidFill>
                    <a:latin typeface="Monsorret"/>
                  </a:rPr>
                  <a:t>C</a:t>
                </a:r>
                <a:endParaRPr lang="en-IN" sz="15500" b="1">
                  <a:solidFill>
                    <a:schemeClr val="bg1"/>
                  </a:solidFill>
                  <a:latin typeface="Monsorret"/>
                </a:endParaRPr>
              </a:p>
            </p:txBody>
          </p:sp>
          <p:pic>
            <p:nvPicPr>
              <p:cNvPr id="22" name="Graphic 21" descr="Right And Left Brain outline">
                <a:extLst>
                  <a:ext uri="{FF2B5EF4-FFF2-40B4-BE49-F238E27FC236}">
                    <a16:creationId xmlns:a16="http://schemas.microsoft.com/office/drawing/2014/main" id="{29FB23AD-B754-F2FD-1A8D-4B17FBB38F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4600" y="2492850"/>
                <a:ext cx="1188000" cy="118800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155A31-6B60-F809-C5BD-81AACC5863EE}"/>
                  </a:ext>
                </a:extLst>
              </p:cNvPr>
              <p:cNvSpPr txBox="1"/>
              <p:nvPr/>
            </p:nvSpPr>
            <p:spPr>
              <a:xfrm>
                <a:off x="10869" y="3588567"/>
                <a:ext cx="2424751" cy="89255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LITERATURE</a:t>
                </a:r>
              </a:p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REVIEW</a:t>
                </a:r>
                <a:endParaRPr lang="en-IN" sz="2600" b="1">
                  <a:solidFill>
                    <a:schemeClr val="bg1"/>
                  </a:solidFill>
                  <a:latin typeface="Monsorret"/>
                </a:endParaRP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07F98481-454B-89CB-F067-30C784E5C7D1}"/>
                  </a:ext>
                </a:extLst>
              </p:cNvPr>
              <p:cNvSpPr/>
              <p:nvPr/>
            </p:nvSpPr>
            <p:spPr>
              <a:xfrm rot="16200000">
                <a:off x="-582361" y="815425"/>
                <a:ext cx="882600" cy="288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095793-EC0E-9F74-F8DF-AA55B78378A0}"/>
                  </a:ext>
                </a:extLst>
              </p:cNvPr>
              <p:cNvSpPr txBox="1"/>
              <p:nvPr/>
            </p:nvSpPr>
            <p:spPr>
              <a:xfrm>
                <a:off x="1" y="4603864"/>
                <a:ext cx="2424750" cy="1323439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Research work key points </a:t>
                </a:r>
                <a:endParaRPr lang="en-US">
                  <a:solidFill>
                    <a:schemeClr val="bg1"/>
                  </a:solidFill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Limitations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Take away from every Research work</a:t>
                </a:r>
                <a:endParaRPr lang="en-IN" sz="1600">
                  <a:solidFill>
                    <a:schemeClr val="bg1"/>
                  </a:solidFill>
                  <a:latin typeface="Monsorret"/>
                </a:endParaRPr>
              </a:p>
            </p:txBody>
          </p:sp>
        </p:grpSp>
        <p:pic>
          <p:nvPicPr>
            <p:cNvPr id="19" name="Graphic 18" descr="Open book outline">
              <a:extLst>
                <a:ext uri="{FF2B5EF4-FFF2-40B4-BE49-F238E27FC236}">
                  <a16:creationId xmlns:a16="http://schemas.microsoft.com/office/drawing/2014/main" id="{52BB4323-CDB8-CDB9-A543-7DAD276C7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69990" y="2240544"/>
              <a:ext cx="1188000" cy="1188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C365E5F-BACF-B717-729A-9CC656F58AC9}"/>
              </a:ext>
            </a:extLst>
          </p:cNvPr>
          <p:cNvGrpSpPr/>
          <p:nvPr/>
        </p:nvGrpSpPr>
        <p:grpSpPr>
          <a:xfrm>
            <a:off x="2145520" y="9158"/>
            <a:ext cx="2720681" cy="6858000"/>
            <a:chOff x="7686556" y="1453"/>
            <a:chExt cx="2720681" cy="6858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1D0D5A5-312F-1EB1-E522-7B96EA1AA469}"/>
                </a:ext>
              </a:extLst>
            </p:cNvPr>
            <p:cNvGrpSpPr/>
            <p:nvPr/>
          </p:nvGrpSpPr>
          <p:grpSpPr>
            <a:xfrm>
              <a:off x="7686556" y="1453"/>
              <a:ext cx="2720681" cy="6858000"/>
              <a:chOff x="-285061" y="0"/>
              <a:chExt cx="2720681" cy="6858000"/>
            </a:xfrm>
            <a:solidFill>
              <a:srgbClr val="00764C"/>
            </a:solidFill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0E4545-05C9-AA51-9EAD-47FD86C80A04}"/>
                  </a:ext>
                </a:extLst>
              </p:cNvPr>
              <p:cNvSpPr/>
              <p:nvPr/>
            </p:nvSpPr>
            <p:spPr>
              <a:xfrm>
                <a:off x="-1580" y="0"/>
                <a:ext cx="243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FA80EC-E54C-3E2F-DF6E-8DEDE8A4BEB6}"/>
                  </a:ext>
                </a:extLst>
              </p:cNvPr>
              <p:cNvSpPr txBox="1"/>
              <p:nvPr/>
            </p:nvSpPr>
            <p:spPr>
              <a:xfrm>
                <a:off x="492649" y="0"/>
                <a:ext cx="1428750" cy="247760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5500" b="1">
                    <a:solidFill>
                      <a:schemeClr val="bg1"/>
                    </a:solidFill>
                    <a:latin typeface="Monsorret"/>
                  </a:rPr>
                  <a:t>D</a:t>
                </a:r>
                <a:endParaRPr lang="en-IN" sz="15500" b="1">
                  <a:solidFill>
                    <a:schemeClr val="bg1"/>
                  </a:solidFill>
                  <a:latin typeface="Monsorret"/>
                </a:endParaRPr>
              </a:p>
            </p:txBody>
          </p:sp>
          <p:pic>
            <p:nvPicPr>
              <p:cNvPr id="31" name="Graphic 30" descr="Right And Left Brain outline">
                <a:extLst>
                  <a:ext uri="{FF2B5EF4-FFF2-40B4-BE49-F238E27FC236}">
                    <a16:creationId xmlns:a16="http://schemas.microsoft.com/office/drawing/2014/main" id="{B2833974-F116-832F-76A0-D45C2B5D6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64600" y="2492850"/>
                <a:ext cx="1188000" cy="11880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BBB8601-4DE3-9FAB-141C-B2BC108CE7C4}"/>
                  </a:ext>
                </a:extLst>
              </p:cNvPr>
              <p:cNvSpPr txBox="1"/>
              <p:nvPr/>
            </p:nvSpPr>
            <p:spPr>
              <a:xfrm>
                <a:off x="0" y="3711583"/>
                <a:ext cx="2424751" cy="49244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METHODOLOGY</a:t>
                </a:r>
                <a:endParaRPr lang="en-IN" sz="2600" b="1">
                  <a:solidFill>
                    <a:schemeClr val="bg1"/>
                  </a:solidFill>
                  <a:latin typeface="Monsorret"/>
                </a:endParaRP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88FF9C9C-BC46-2204-4849-E62007919BEA}"/>
                  </a:ext>
                </a:extLst>
              </p:cNvPr>
              <p:cNvSpPr/>
              <p:nvPr/>
            </p:nvSpPr>
            <p:spPr>
              <a:xfrm rot="16200000">
                <a:off x="-582361" y="815425"/>
                <a:ext cx="882600" cy="288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BD8BAD-E6ED-5429-1EAD-BD55B705C62C}"/>
                  </a:ext>
                </a:extLst>
              </p:cNvPr>
              <p:cNvSpPr txBox="1"/>
              <p:nvPr/>
            </p:nvSpPr>
            <p:spPr>
              <a:xfrm>
                <a:off x="-2194" y="4311356"/>
                <a:ext cx="2424750" cy="181588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3 layers model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1 model is based on audio dataset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Second is questionnaire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Third is final layer requiring clinical data.</a:t>
                </a:r>
              </a:p>
            </p:txBody>
          </p:sp>
        </p:grpSp>
        <p:pic>
          <p:nvPicPr>
            <p:cNvPr id="28" name="Graphic 27" descr="Circles with arrows with solid fill">
              <a:extLst>
                <a:ext uri="{FF2B5EF4-FFF2-40B4-BE49-F238E27FC236}">
                  <a16:creationId xmlns:a16="http://schemas.microsoft.com/office/drawing/2014/main" id="{8C0A6DEC-9658-3B02-1BEA-75CB95DB9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90865" y="2240039"/>
              <a:ext cx="1188000" cy="1188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434397-74EA-6C21-8B70-B8DEC178D70B}"/>
              </a:ext>
            </a:extLst>
          </p:cNvPr>
          <p:cNvGrpSpPr/>
          <p:nvPr/>
        </p:nvGrpSpPr>
        <p:grpSpPr>
          <a:xfrm>
            <a:off x="4582083" y="24337"/>
            <a:ext cx="2720681" cy="6858000"/>
            <a:chOff x="3177960" y="20503"/>
            <a:chExt cx="2720681" cy="68580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B5ED02F-CA82-7DA0-6977-E4DAF7AAC6C0}"/>
                </a:ext>
              </a:extLst>
            </p:cNvPr>
            <p:cNvGrpSpPr/>
            <p:nvPr/>
          </p:nvGrpSpPr>
          <p:grpSpPr>
            <a:xfrm>
              <a:off x="3177960" y="20503"/>
              <a:ext cx="2720681" cy="6858000"/>
              <a:chOff x="-285061" y="0"/>
              <a:chExt cx="2720681" cy="6858000"/>
            </a:xfrm>
            <a:solidFill>
              <a:srgbClr val="006440"/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C2221AF-1C67-7A8C-415B-190E967414B0}"/>
                  </a:ext>
                </a:extLst>
              </p:cNvPr>
              <p:cNvSpPr/>
              <p:nvPr/>
            </p:nvSpPr>
            <p:spPr>
              <a:xfrm>
                <a:off x="-1580" y="0"/>
                <a:ext cx="243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7C0E236-0CFE-7303-9E19-E9A554C68BB8}"/>
                  </a:ext>
                </a:extLst>
              </p:cNvPr>
              <p:cNvSpPr txBox="1"/>
              <p:nvPr/>
            </p:nvSpPr>
            <p:spPr>
              <a:xfrm>
                <a:off x="504225" y="18822"/>
                <a:ext cx="1428750" cy="247760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5500" b="1">
                    <a:solidFill>
                      <a:schemeClr val="bg1"/>
                    </a:solidFill>
                    <a:latin typeface="Monsorret"/>
                  </a:rPr>
                  <a:t>E</a:t>
                </a:r>
                <a:endParaRPr lang="en-IN" sz="15500" b="1">
                  <a:solidFill>
                    <a:schemeClr val="bg1"/>
                  </a:solidFill>
                  <a:latin typeface="Monsorret"/>
                </a:endParaRPr>
              </a:p>
            </p:txBody>
          </p:sp>
          <p:pic>
            <p:nvPicPr>
              <p:cNvPr id="40" name="Graphic 39" descr="Right And Left Brain outline">
                <a:extLst>
                  <a:ext uri="{FF2B5EF4-FFF2-40B4-BE49-F238E27FC236}">
                    <a16:creationId xmlns:a16="http://schemas.microsoft.com/office/drawing/2014/main" id="{2FCD76CA-66CE-CA8B-2BC2-967812A79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64600" y="2492850"/>
                <a:ext cx="1188000" cy="11880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ABD0B91-5540-8BA4-48A2-B3DAAD6CA208}"/>
                  </a:ext>
                </a:extLst>
              </p:cNvPr>
              <p:cNvSpPr txBox="1"/>
              <p:nvPr/>
            </p:nvSpPr>
            <p:spPr>
              <a:xfrm>
                <a:off x="0" y="3704969"/>
                <a:ext cx="2424751" cy="49244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RESULTS</a:t>
                </a:r>
                <a:endParaRPr lang="en-IN" sz="2600" b="1">
                  <a:solidFill>
                    <a:schemeClr val="bg1"/>
                  </a:solidFill>
                  <a:latin typeface="Monsorret"/>
                </a:endParaRPr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E5060E42-C384-C841-C97C-6B7812D0EEAA}"/>
                  </a:ext>
                </a:extLst>
              </p:cNvPr>
              <p:cNvSpPr/>
              <p:nvPr/>
            </p:nvSpPr>
            <p:spPr>
              <a:xfrm rot="16200000">
                <a:off x="-582361" y="815425"/>
                <a:ext cx="882600" cy="288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C9ACD91-C2DD-1C1F-A5C5-A28C6189CF77}"/>
                  </a:ext>
                </a:extLst>
              </p:cNvPr>
              <p:cNvSpPr txBox="1"/>
              <p:nvPr/>
            </p:nvSpPr>
            <p:spPr>
              <a:xfrm>
                <a:off x="1" y="4603864"/>
                <a:ext cx="2424750" cy="132343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Compared Accuracy of different ML algorithms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SVM performed the best.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With KNN being Worst  </a:t>
                </a:r>
                <a:endParaRPr lang="en-IN" sz="1600">
                  <a:solidFill>
                    <a:schemeClr val="bg1"/>
                  </a:solidFill>
                  <a:latin typeface="Monsorret"/>
                </a:endParaRPr>
              </a:p>
            </p:txBody>
          </p:sp>
        </p:grpSp>
        <p:pic>
          <p:nvPicPr>
            <p:cNvPr id="37" name="Graphic 36" descr="Presentation with pie chart with solid fill">
              <a:extLst>
                <a:ext uri="{FF2B5EF4-FFF2-40B4-BE49-F238E27FC236}">
                  <a16:creationId xmlns:a16="http://schemas.microsoft.com/office/drawing/2014/main" id="{8AC756DC-0943-9A34-6170-04E54C320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085537" y="2220041"/>
              <a:ext cx="1188000" cy="118800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94106FE-2922-3FFF-D397-55ADE9BF58FA}"/>
              </a:ext>
            </a:extLst>
          </p:cNvPr>
          <p:cNvGrpSpPr/>
          <p:nvPr/>
        </p:nvGrpSpPr>
        <p:grpSpPr>
          <a:xfrm>
            <a:off x="7003007" y="-4323"/>
            <a:ext cx="2720681" cy="6858000"/>
            <a:chOff x="640522" y="-35040"/>
            <a:chExt cx="2720681" cy="6858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55D0846-A217-11A9-5D40-279CA8DF91C2}"/>
                </a:ext>
              </a:extLst>
            </p:cNvPr>
            <p:cNvGrpSpPr/>
            <p:nvPr/>
          </p:nvGrpSpPr>
          <p:grpSpPr>
            <a:xfrm>
              <a:off x="640522" y="-35040"/>
              <a:ext cx="2720681" cy="6858000"/>
              <a:chOff x="-285061" y="0"/>
              <a:chExt cx="2720681" cy="6858000"/>
            </a:xfrm>
            <a:solidFill>
              <a:srgbClr val="005436"/>
            </a:solidFill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C6589B9-805F-DB48-CD48-A3D0D0B37C2B}"/>
                  </a:ext>
                </a:extLst>
              </p:cNvPr>
              <p:cNvSpPr/>
              <p:nvPr/>
            </p:nvSpPr>
            <p:spPr>
              <a:xfrm>
                <a:off x="-1580" y="0"/>
                <a:ext cx="243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457FAAD-3990-FA1B-A2D4-7B934477C633}"/>
                  </a:ext>
                </a:extLst>
              </p:cNvPr>
              <p:cNvSpPr txBox="1"/>
              <p:nvPr/>
            </p:nvSpPr>
            <p:spPr>
              <a:xfrm>
                <a:off x="594654" y="9589"/>
                <a:ext cx="1428750" cy="247760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5500" b="1">
                    <a:solidFill>
                      <a:schemeClr val="bg1"/>
                    </a:solidFill>
                    <a:latin typeface="Monsorret"/>
                  </a:rPr>
                  <a:t>F</a:t>
                </a:r>
                <a:endParaRPr lang="en-IN" sz="15500" b="1">
                  <a:solidFill>
                    <a:schemeClr val="bg1"/>
                  </a:solidFill>
                  <a:latin typeface="Monsorret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A0E0C6A-225F-6D73-A889-2703520BA9A6}"/>
                  </a:ext>
                </a:extLst>
              </p:cNvPr>
              <p:cNvSpPr txBox="1"/>
              <p:nvPr/>
            </p:nvSpPr>
            <p:spPr>
              <a:xfrm>
                <a:off x="2939" y="3300802"/>
                <a:ext cx="2424751" cy="129266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CONCLUSION </a:t>
                </a:r>
              </a:p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&amp;</a:t>
                </a:r>
              </a:p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FUTURE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C050E2CC-E77B-AD50-F043-92405D6EDEEA}"/>
                  </a:ext>
                </a:extLst>
              </p:cNvPr>
              <p:cNvSpPr/>
              <p:nvPr/>
            </p:nvSpPr>
            <p:spPr>
              <a:xfrm rot="16200000">
                <a:off x="-582361" y="815425"/>
                <a:ext cx="882600" cy="288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FD3A3C2-5B9A-5AD7-BE1B-7F0F58310B67}"/>
                  </a:ext>
                </a:extLst>
              </p:cNvPr>
              <p:cNvSpPr txBox="1"/>
              <p:nvPr/>
            </p:nvSpPr>
            <p:spPr>
              <a:xfrm>
                <a:off x="1" y="4603864"/>
                <a:ext cx="2424750" cy="132343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How to proceed after Diagnosis.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Building audio assistance for 1</a:t>
                </a:r>
                <a:r>
                  <a:rPr lang="en-US" sz="1600" baseline="30000">
                    <a:solidFill>
                      <a:schemeClr val="bg1"/>
                    </a:solidFill>
                    <a:latin typeface="Monsorret"/>
                  </a:rPr>
                  <a:t>st</a:t>
                </a: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 layer.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 Implementing DL.</a:t>
                </a:r>
                <a:endParaRPr lang="en-IN" sz="1600">
                  <a:solidFill>
                    <a:schemeClr val="bg1"/>
                  </a:solidFill>
                  <a:latin typeface="Monsorret"/>
                </a:endParaRPr>
              </a:p>
            </p:txBody>
          </p:sp>
        </p:grpSp>
        <p:pic>
          <p:nvPicPr>
            <p:cNvPr id="116" name="Graphic 115" descr="Artificial Intelligence with solid fill">
              <a:extLst>
                <a:ext uri="{FF2B5EF4-FFF2-40B4-BE49-F238E27FC236}">
                  <a16:creationId xmlns:a16="http://schemas.microsoft.com/office/drawing/2014/main" id="{33D73744-3EFA-23F5-8937-8B560BF7C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flipH="1">
              <a:off x="1476688" y="2100185"/>
              <a:ext cx="1188000" cy="1188000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FA740DA-DB93-DACD-188A-3323B0DE722D}"/>
              </a:ext>
            </a:extLst>
          </p:cNvPr>
          <p:cNvGrpSpPr/>
          <p:nvPr/>
        </p:nvGrpSpPr>
        <p:grpSpPr>
          <a:xfrm>
            <a:off x="9458667" y="4887"/>
            <a:ext cx="2733333" cy="6858000"/>
            <a:chOff x="4772710" y="39325"/>
            <a:chExt cx="2733333" cy="68580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75DDCEF-FAEE-C1CD-6BD9-C8FAE13026BC}"/>
                </a:ext>
              </a:extLst>
            </p:cNvPr>
            <p:cNvGrpSpPr/>
            <p:nvPr/>
          </p:nvGrpSpPr>
          <p:grpSpPr>
            <a:xfrm>
              <a:off x="4772710" y="39325"/>
              <a:ext cx="2733333" cy="6858000"/>
              <a:chOff x="-362358" y="18822"/>
              <a:chExt cx="2733333" cy="6858000"/>
            </a:xfrm>
            <a:solidFill>
              <a:srgbClr val="004C31"/>
            </a:solidFill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5F15B60-A282-2AD4-8CB9-32F06BCE0F2B}"/>
                  </a:ext>
                </a:extLst>
              </p:cNvPr>
              <p:cNvSpPr/>
              <p:nvPr/>
            </p:nvSpPr>
            <p:spPr>
              <a:xfrm>
                <a:off x="-78402" y="18822"/>
                <a:ext cx="243720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05D13B2-4082-8E5E-90D6-F10062A30AF1}"/>
                  </a:ext>
                </a:extLst>
              </p:cNvPr>
              <p:cNvSpPr txBox="1"/>
              <p:nvPr/>
            </p:nvSpPr>
            <p:spPr>
              <a:xfrm>
                <a:off x="504225" y="23093"/>
                <a:ext cx="1428750" cy="247760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5500" b="1">
                    <a:solidFill>
                      <a:schemeClr val="bg1"/>
                    </a:solidFill>
                    <a:latin typeface="Monsorret"/>
                  </a:rPr>
                  <a:t>G</a:t>
                </a:r>
                <a:endParaRPr lang="en-IN" sz="15500" b="1">
                  <a:solidFill>
                    <a:schemeClr val="bg1"/>
                  </a:solidFill>
                  <a:latin typeface="Monsorret"/>
                </a:endParaRPr>
              </a:p>
            </p:txBody>
          </p:sp>
          <p:pic>
            <p:nvPicPr>
              <p:cNvPr id="52" name="Graphic 51" descr="Right And Left Brain outline">
                <a:extLst>
                  <a:ext uri="{FF2B5EF4-FFF2-40B4-BE49-F238E27FC236}">
                    <a16:creationId xmlns:a16="http://schemas.microsoft.com/office/drawing/2014/main" id="{83A25D09-920E-CE02-BE5A-A7588666D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64600" y="2492850"/>
                <a:ext cx="1188000" cy="118800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F120DA-9C18-5F40-3EE2-82996419428D}"/>
                  </a:ext>
                </a:extLst>
              </p:cNvPr>
              <p:cNvSpPr txBox="1"/>
              <p:nvPr/>
            </p:nvSpPr>
            <p:spPr>
              <a:xfrm>
                <a:off x="-65953" y="3787488"/>
                <a:ext cx="2424751" cy="492443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>
                    <a:solidFill>
                      <a:schemeClr val="bg1"/>
                    </a:solidFill>
                    <a:latin typeface="Monsorret"/>
                  </a:rPr>
                  <a:t>REFERENCES</a:t>
                </a:r>
                <a:endParaRPr lang="en-IN" sz="2600" b="1">
                  <a:solidFill>
                    <a:schemeClr val="bg1"/>
                  </a:solidFill>
                  <a:latin typeface="Monsorret"/>
                </a:endParaRPr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E1DBA13C-C97C-72B7-0D6B-6F3F0FF35F15}"/>
                  </a:ext>
                </a:extLst>
              </p:cNvPr>
              <p:cNvSpPr/>
              <p:nvPr/>
            </p:nvSpPr>
            <p:spPr>
              <a:xfrm rot="16200000">
                <a:off x="-659658" y="825037"/>
                <a:ext cx="882600" cy="288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6E9ADE1-D6FA-E4B6-5EF7-38F1500BE762}"/>
                  </a:ext>
                </a:extLst>
              </p:cNvPr>
              <p:cNvSpPr txBox="1"/>
              <p:nvPr/>
            </p:nvSpPr>
            <p:spPr>
              <a:xfrm>
                <a:off x="-53775" y="4589556"/>
                <a:ext cx="2424750" cy="1323439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References of Relevant papers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Table of relevant images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>
                    <a:solidFill>
                      <a:schemeClr val="bg1"/>
                    </a:solidFill>
                    <a:latin typeface="Monsorret"/>
                  </a:rPr>
                  <a:t>References for Dataset</a:t>
                </a:r>
              </a:p>
            </p:txBody>
          </p:sp>
        </p:grpSp>
        <p:pic>
          <p:nvPicPr>
            <p:cNvPr id="119" name="Graphic 118" descr="Clipboard with solid fill">
              <a:extLst>
                <a:ext uri="{FF2B5EF4-FFF2-40B4-BE49-F238E27FC236}">
                  <a16:creationId xmlns:a16="http://schemas.microsoft.com/office/drawing/2014/main" id="{E2BEDF08-4190-A8A0-2D23-F143C596D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687491" y="2256796"/>
              <a:ext cx="1188000" cy="11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1814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8CD295-5D7B-5D1F-BC5C-D504E967604C}"/>
              </a:ext>
            </a:extLst>
          </p:cNvPr>
          <p:cNvSpPr txBox="1"/>
          <p:nvPr/>
        </p:nvSpPr>
        <p:spPr>
          <a:xfrm>
            <a:off x="1151625" y="2607743"/>
            <a:ext cx="9888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ln>
                  <a:solidFill>
                    <a:schemeClr val="bg1"/>
                  </a:solidFill>
                </a:ln>
                <a:noFill/>
              </a:rPr>
              <a:t>INTRODUCTION</a:t>
            </a:r>
            <a:endParaRPr lang="en-IN" sz="96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839CD8-043D-9E9F-10F7-F5C5B62EB415}"/>
              </a:ext>
            </a:extLst>
          </p:cNvPr>
          <p:cNvSpPr txBox="1"/>
          <p:nvPr/>
        </p:nvSpPr>
        <p:spPr>
          <a:xfrm>
            <a:off x="1151625" y="2607743"/>
            <a:ext cx="9888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ln>
                  <a:solidFill>
                    <a:schemeClr val="bg1"/>
                  </a:solidFill>
                </a:ln>
                <a:noFill/>
              </a:rPr>
              <a:t>INTRODUCTION</a:t>
            </a:r>
            <a:endParaRPr lang="en-IN" sz="96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D4E40-F618-F8C1-2812-3F89A2BCF579}"/>
              </a:ext>
            </a:extLst>
          </p:cNvPr>
          <p:cNvSpPr txBox="1"/>
          <p:nvPr/>
        </p:nvSpPr>
        <p:spPr>
          <a:xfrm>
            <a:off x="1151625" y="2607743"/>
            <a:ext cx="9888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INTRODUCTION</a:t>
            </a:r>
            <a:endParaRPr lang="en-IN" sz="9600" b="1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25B81-BF7C-D66A-9238-7AF2B3FDD101}"/>
              </a:ext>
            </a:extLst>
          </p:cNvPr>
          <p:cNvSpPr txBox="1"/>
          <p:nvPr/>
        </p:nvSpPr>
        <p:spPr>
          <a:xfrm>
            <a:off x="1151625" y="2607743"/>
            <a:ext cx="9888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ln>
                  <a:solidFill>
                    <a:schemeClr val="bg1"/>
                  </a:solidFill>
                </a:ln>
                <a:noFill/>
              </a:rPr>
              <a:t>INTRODUCTION</a:t>
            </a:r>
            <a:endParaRPr lang="en-IN" sz="96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8F5E-9870-4D7B-6962-816F42C87C31}"/>
              </a:ext>
            </a:extLst>
          </p:cNvPr>
          <p:cNvSpPr txBox="1"/>
          <p:nvPr/>
        </p:nvSpPr>
        <p:spPr>
          <a:xfrm>
            <a:off x="1151625" y="2607743"/>
            <a:ext cx="9888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ln>
                  <a:solidFill>
                    <a:schemeClr val="bg1"/>
                  </a:solidFill>
                </a:ln>
                <a:noFill/>
              </a:rPr>
              <a:t>INTRODUCTION</a:t>
            </a:r>
            <a:endParaRPr lang="en-IN" sz="9600" b="1">
              <a:ln>
                <a:solidFill>
                  <a:schemeClr val="bg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5971546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8CD295-5D7B-5D1F-BC5C-D504E967604C}"/>
              </a:ext>
            </a:extLst>
          </p:cNvPr>
          <p:cNvSpPr txBox="1"/>
          <p:nvPr/>
        </p:nvSpPr>
        <p:spPr>
          <a:xfrm>
            <a:off x="1151623" y="436014"/>
            <a:ext cx="9888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ln>
                  <a:solidFill>
                    <a:schemeClr val="bg1"/>
                  </a:solidFill>
                </a:ln>
                <a:noFill/>
              </a:rPr>
              <a:t>INTRODUCTION</a:t>
            </a:r>
            <a:endParaRPr lang="en-IN" sz="96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839CD8-043D-9E9F-10F7-F5C5B62EB415}"/>
              </a:ext>
            </a:extLst>
          </p:cNvPr>
          <p:cNvSpPr txBox="1"/>
          <p:nvPr/>
        </p:nvSpPr>
        <p:spPr>
          <a:xfrm>
            <a:off x="1151623" y="1521728"/>
            <a:ext cx="9888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ln>
                  <a:solidFill>
                    <a:schemeClr val="bg1"/>
                  </a:solidFill>
                </a:ln>
                <a:noFill/>
              </a:rPr>
              <a:t>INTRODUCTION</a:t>
            </a:r>
            <a:endParaRPr lang="en-IN" sz="96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D4E40-F618-F8C1-2812-3F89A2BCF579}"/>
              </a:ext>
            </a:extLst>
          </p:cNvPr>
          <p:cNvSpPr txBox="1"/>
          <p:nvPr/>
        </p:nvSpPr>
        <p:spPr>
          <a:xfrm>
            <a:off x="1151623" y="2607442"/>
            <a:ext cx="9888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INTRODUCTION</a:t>
            </a:r>
            <a:endParaRPr lang="en-IN" sz="9600" b="1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25B81-BF7C-D66A-9238-7AF2B3FDD101}"/>
              </a:ext>
            </a:extLst>
          </p:cNvPr>
          <p:cNvSpPr txBox="1"/>
          <p:nvPr/>
        </p:nvSpPr>
        <p:spPr>
          <a:xfrm>
            <a:off x="1151627" y="3693759"/>
            <a:ext cx="9888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ln>
                  <a:solidFill>
                    <a:schemeClr val="bg1"/>
                  </a:solidFill>
                </a:ln>
                <a:noFill/>
              </a:rPr>
              <a:t>INTRODUCTION</a:t>
            </a:r>
            <a:endParaRPr lang="en-IN" sz="96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8F5E-9870-4D7B-6962-816F42C87C31}"/>
              </a:ext>
            </a:extLst>
          </p:cNvPr>
          <p:cNvSpPr txBox="1"/>
          <p:nvPr/>
        </p:nvSpPr>
        <p:spPr>
          <a:xfrm>
            <a:off x="1151627" y="4779473"/>
            <a:ext cx="9888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ln>
                  <a:solidFill>
                    <a:schemeClr val="bg1"/>
                  </a:solidFill>
                </a:ln>
                <a:noFill/>
              </a:rPr>
              <a:t>INTRODUCTION</a:t>
            </a:r>
            <a:endParaRPr lang="en-IN" sz="9600" b="1">
              <a:ln>
                <a:solidFill>
                  <a:schemeClr val="bg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69783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E190AA-AE71-BC57-7B29-2913D8588A3A}"/>
              </a:ext>
            </a:extLst>
          </p:cNvPr>
          <p:cNvSpPr txBox="1"/>
          <p:nvPr/>
        </p:nvSpPr>
        <p:spPr>
          <a:xfrm>
            <a:off x="7027164" y="235856"/>
            <a:ext cx="4416552" cy="917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lt"/>
                <a:ea typeface="+mj-ea"/>
                <a:cs typeface="+mj-cs"/>
              </a:rPr>
              <a:t>DEMENTIA</a:t>
            </a:r>
            <a:endParaRPr lang="en-US" sz="5400" b="1" kern="1200">
              <a:ln>
                <a:solidFill>
                  <a:srgbClr val="FFFFFF"/>
                </a:solidFill>
              </a:ln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23" name="Picture 22" descr="Scan of a human brain in a neurology clinic">
            <a:extLst>
              <a:ext uri="{FF2B5EF4-FFF2-40B4-BE49-F238E27FC236}">
                <a16:creationId xmlns:a16="http://schemas.microsoft.com/office/drawing/2014/main" id="{B68B2393-C194-D1AF-1AE3-B1250F9F25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3200"/>
          <a:stretch/>
        </p:blipFill>
        <p:spPr>
          <a:xfrm>
            <a:off x="20" y="10"/>
            <a:ext cx="6108172" cy="6857990"/>
          </a:xfrm>
          <a:prstGeom prst="rect">
            <a:avLst/>
          </a:prstGeom>
          <a:noFill/>
        </p:spPr>
      </p:pic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852E25E4-71FE-06C9-533F-7E6E8160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25449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course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F0EFA-9A78-69AB-119D-DCA8FFFF895D}"/>
              </a:ext>
            </a:extLst>
          </p:cNvPr>
          <p:cNvSpPr txBox="1"/>
          <p:nvPr/>
        </p:nvSpPr>
        <p:spPr>
          <a:xfrm>
            <a:off x="6407658" y="1232915"/>
            <a:ext cx="5655564" cy="5386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Dementia Overview:</a:t>
            </a: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Dementia, a degenerative brain disorder, hampers cognitive functions due to conditions like Alzheimer's disease, vascular issues, or Lewy body deposits, causing a gradual decline in mental abilities.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Early Detection with Machine Learning:</a:t>
            </a: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Machine learning analyzes cognitive patterns and behavioral data, enabling timely intervention and personalized care by identifying subtle signs of dementia.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Limitation in Detection Timing:</a:t>
            </a: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Delayed testing, observed when noticeable changes prompt assessments, often means dementia significantly affects individuals before diagnosis. Early detection methods are crucial for proactive identification before symptoms become evident.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Our Approach:</a:t>
            </a:r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Utilizing audio analysis and cognitive questionnaires, our three-stage approach recommends patients for further evaluation, ensuring cost-effective and timely identification of dementia cases through proactive measures.</a:t>
            </a:r>
          </a:p>
        </p:txBody>
      </p:sp>
    </p:spTree>
    <p:extLst>
      <p:ext uri="{BB962C8B-B14F-4D97-AF65-F5344CB8AC3E}">
        <p14:creationId xmlns:p14="http://schemas.microsoft.com/office/powerpoint/2010/main" val="4177758669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000100-9FB1-EC4C-9420-F0C3D136E8C5}"/>
              </a:ext>
            </a:extLst>
          </p:cNvPr>
          <p:cNvSpPr txBox="1"/>
          <p:nvPr/>
        </p:nvSpPr>
        <p:spPr>
          <a:xfrm>
            <a:off x="2007079" y="2662185"/>
            <a:ext cx="8177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</a:rPr>
              <a:t>MOTIVATION</a:t>
            </a:r>
            <a:endParaRPr lang="en-IN" sz="9600" b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3B7C2-CEC8-D4E7-0F63-6F848EB4ED98}"/>
              </a:ext>
            </a:extLst>
          </p:cNvPr>
          <p:cNvSpPr txBox="1"/>
          <p:nvPr/>
        </p:nvSpPr>
        <p:spPr>
          <a:xfrm>
            <a:off x="2007079" y="2662185"/>
            <a:ext cx="8177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ln>
                  <a:solidFill>
                    <a:schemeClr val="bg1"/>
                  </a:solidFill>
                </a:ln>
                <a:noFill/>
              </a:rPr>
              <a:t>MOTIVATION</a:t>
            </a:r>
            <a:endParaRPr lang="en-IN" sz="96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EFCB8-DCEF-0828-FBF8-DB249814D029}"/>
              </a:ext>
            </a:extLst>
          </p:cNvPr>
          <p:cNvSpPr txBox="1"/>
          <p:nvPr/>
        </p:nvSpPr>
        <p:spPr>
          <a:xfrm>
            <a:off x="2007079" y="2662185"/>
            <a:ext cx="8177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ln>
                  <a:solidFill>
                    <a:schemeClr val="bg1"/>
                  </a:solidFill>
                </a:ln>
                <a:noFill/>
              </a:rPr>
              <a:t>MOTIVATION</a:t>
            </a:r>
            <a:endParaRPr lang="en-IN" sz="96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FDF83-DAA3-1F13-E66F-65DB40999035}"/>
              </a:ext>
            </a:extLst>
          </p:cNvPr>
          <p:cNvSpPr txBox="1"/>
          <p:nvPr/>
        </p:nvSpPr>
        <p:spPr>
          <a:xfrm>
            <a:off x="2007079" y="2662185"/>
            <a:ext cx="8177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ln>
                  <a:solidFill>
                    <a:schemeClr val="bg1"/>
                  </a:solidFill>
                </a:ln>
                <a:noFill/>
              </a:rPr>
              <a:t>MOTIVATION</a:t>
            </a:r>
            <a:endParaRPr lang="en-IN" sz="96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CD295-5D7B-5D1F-BC5C-D504E967604C}"/>
              </a:ext>
            </a:extLst>
          </p:cNvPr>
          <p:cNvSpPr txBox="1"/>
          <p:nvPr/>
        </p:nvSpPr>
        <p:spPr>
          <a:xfrm>
            <a:off x="2007079" y="2662185"/>
            <a:ext cx="8177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ln>
                  <a:solidFill>
                    <a:schemeClr val="bg1"/>
                  </a:solidFill>
                </a:ln>
                <a:noFill/>
              </a:rPr>
              <a:t>MOTIVATION</a:t>
            </a:r>
            <a:endParaRPr lang="en-IN" sz="9600" b="1">
              <a:ln>
                <a:solidFill>
                  <a:schemeClr val="bg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46176659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000100-9FB1-EC4C-9420-F0C3D136E8C5}"/>
              </a:ext>
            </a:extLst>
          </p:cNvPr>
          <p:cNvSpPr txBox="1"/>
          <p:nvPr/>
        </p:nvSpPr>
        <p:spPr>
          <a:xfrm>
            <a:off x="2007080" y="2693651"/>
            <a:ext cx="8177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solidFill>
                  <a:schemeClr val="bg1"/>
                </a:solidFill>
              </a:rPr>
              <a:t>MOTIVATION</a:t>
            </a:r>
            <a:endParaRPr lang="en-IN" sz="9600" b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3B7C2-CEC8-D4E7-0F63-6F848EB4ED98}"/>
              </a:ext>
            </a:extLst>
          </p:cNvPr>
          <p:cNvSpPr txBox="1"/>
          <p:nvPr/>
        </p:nvSpPr>
        <p:spPr>
          <a:xfrm>
            <a:off x="2007080" y="4888357"/>
            <a:ext cx="8177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ln>
                  <a:solidFill>
                    <a:schemeClr val="bg1"/>
                  </a:solidFill>
                </a:ln>
                <a:noFill/>
              </a:rPr>
              <a:t>MOTIVATION</a:t>
            </a:r>
            <a:endParaRPr lang="en-IN" sz="96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EFCB8-DCEF-0828-FBF8-DB249814D029}"/>
              </a:ext>
            </a:extLst>
          </p:cNvPr>
          <p:cNvSpPr txBox="1"/>
          <p:nvPr/>
        </p:nvSpPr>
        <p:spPr>
          <a:xfrm>
            <a:off x="2007077" y="3765915"/>
            <a:ext cx="8177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ln>
                  <a:solidFill>
                    <a:schemeClr val="bg1"/>
                  </a:solidFill>
                </a:ln>
                <a:noFill/>
              </a:rPr>
              <a:t>MOTIVATION</a:t>
            </a:r>
            <a:endParaRPr lang="en-IN" sz="96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FDF83-DAA3-1F13-E66F-65DB40999035}"/>
              </a:ext>
            </a:extLst>
          </p:cNvPr>
          <p:cNvSpPr txBox="1"/>
          <p:nvPr/>
        </p:nvSpPr>
        <p:spPr>
          <a:xfrm>
            <a:off x="2007078" y="1540092"/>
            <a:ext cx="8177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ln>
                  <a:solidFill>
                    <a:schemeClr val="bg1"/>
                  </a:solidFill>
                </a:ln>
                <a:noFill/>
              </a:rPr>
              <a:t>MOTIVATION</a:t>
            </a:r>
            <a:endParaRPr lang="en-IN" sz="9600" b="1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CD295-5D7B-5D1F-BC5C-D504E967604C}"/>
              </a:ext>
            </a:extLst>
          </p:cNvPr>
          <p:cNvSpPr txBox="1"/>
          <p:nvPr/>
        </p:nvSpPr>
        <p:spPr>
          <a:xfrm>
            <a:off x="2007080" y="436014"/>
            <a:ext cx="8177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ln>
                  <a:solidFill>
                    <a:schemeClr val="bg1"/>
                  </a:solidFill>
                </a:ln>
                <a:noFill/>
              </a:rPr>
              <a:t>MOTIVATION</a:t>
            </a:r>
            <a:endParaRPr lang="en-IN" sz="9600" b="1">
              <a:ln>
                <a:solidFill>
                  <a:schemeClr val="bg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95558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1C4C3C"/>
      </a:dk2>
      <a:lt2>
        <a:srgbClr val="E7E6E6"/>
      </a:lt2>
      <a:accent1>
        <a:srgbClr val="8FA971"/>
      </a:accent1>
      <a:accent2>
        <a:srgbClr val="345496"/>
      </a:accent2>
      <a:accent3>
        <a:srgbClr val="BD7B28"/>
      </a:accent3>
      <a:accent4>
        <a:srgbClr val="00698A"/>
      </a:accent4>
      <a:accent5>
        <a:srgbClr val="648260"/>
      </a:accent5>
      <a:accent6>
        <a:srgbClr val="F1EAE0"/>
      </a:accent6>
      <a:hlink>
        <a:srgbClr val="1B4C3C"/>
      </a:hlink>
      <a:folHlink>
        <a:srgbClr val="BD7B27"/>
      </a:folHlink>
    </a:clrScheme>
    <a:fontScheme name="Custom 14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-Course-Presentation__Win32_SW_v15" id="{2C9DFD55-A638-4F93-8FB2-21CFF204D143}" vid="{DA5D547E-0C12-4C38-92D7-DC23D24655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51ab9b9-aaa8-467e-ad2c-491163b81f6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3683EAB9AD34ABB862C248632E6BB" ma:contentTypeVersion="4" ma:contentTypeDescription="Create a new document." ma:contentTypeScope="" ma:versionID="3015be32fd1f9eb15e0730aaf2f854ee">
  <xsd:schema xmlns:xsd="http://www.w3.org/2001/XMLSchema" xmlns:xs="http://www.w3.org/2001/XMLSchema" xmlns:p="http://schemas.microsoft.com/office/2006/metadata/properties" xmlns:ns3="f51ab9b9-aaa8-467e-ad2c-491163b81f6a" targetNamespace="http://schemas.microsoft.com/office/2006/metadata/properties" ma:root="true" ma:fieldsID="938ccc3cb57c28aa50b93edc790457c5" ns3:_="">
    <xsd:import namespace="f51ab9b9-aaa8-467e-ad2c-491163b81f6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1ab9b9-aaa8-467e-ad2c-491163b81f6a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B385D8-F902-4922-8FBA-406E7ED219F2}">
  <ds:schemaRefs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f51ab9b9-aaa8-467e-ad2c-491163b81f6a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065AE5F-E0C7-443C-9CED-36FB3B770C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7961FD-5463-4BF6-A1D9-0D6C032F3B34}">
  <ds:schemaRefs>
    <ds:schemaRef ds:uri="f51ab9b9-aaa8-467e-ad2c-491163b81f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Nature course presentation</Template>
  <TotalTime>0</TotalTime>
  <Words>2959</Words>
  <Application>Microsoft Office PowerPoint</Application>
  <PresentationFormat>Widescreen</PresentationFormat>
  <Paragraphs>432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Arial,Sans-Serif</vt:lpstr>
      <vt:lpstr>Avenir Next LT Pro</vt:lpstr>
      <vt:lpstr>Calibri</vt:lpstr>
      <vt:lpstr>Helvetica</vt:lpstr>
      <vt:lpstr>Monsorret</vt:lpstr>
      <vt:lpstr>Sabon Next LT</vt:lpstr>
      <vt:lpstr>Times New Roman</vt:lpstr>
      <vt:lpstr>Office Theme</vt:lpstr>
      <vt:lpstr>Dementia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Dementia Detection</dc:title>
  <dc:creator>Prabal Rana</dc:creator>
  <cp:lastModifiedBy>Prabal Rana</cp:lastModifiedBy>
  <cp:revision>1</cp:revision>
  <dcterms:created xsi:type="dcterms:W3CDTF">2023-10-31T17:15:35Z</dcterms:created>
  <dcterms:modified xsi:type="dcterms:W3CDTF">2023-11-06T04:56:56Z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0x0101008203683EAB9AD34ABB862C248632E6BB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2023-10-31T17:18:07Z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c6dba28d-3d79-4c6f-b657-3c69a7f5c84f</vt:lpwstr>
  </property>
  <property fmtid="{D5CDD505-2E9C-101B-9397-08002B2CF9AE}" pid="8" name="MSIP_Label_defa4170-0d19-0005-0004-bc88714345d2_ActionId">
    <vt:lpwstr>2a386e5d-dccf-4f0d-8309-5e6ac260e72f</vt:lpwstr>
  </property>
  <property fmtid="{D5CDD505-2E9C-101B-9397-08002B2CF9AE}" pid="9" name="MSIP_Label_defa4170-0d19-0005-0004-bc88714345d2_ContentBits">
    <vt:lpwstr>0</vt:lpwstr>
  </property>
</Properties>
</file>