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05" r:id="rId5"/>
    <p:sldId id="261" r:id="rId6"/>
    <p:sldId id="262" r:id="rId7"/>
    <p:sldId id="306" r:id="rId8"/>
    <p:sldId id="281" r:id="rId9"/>
    <p:sldId id="265" r:id="rId10"/>
    <p:sldId id="297" r:id="rId11"/>
    <p:sldId id="290" r:id="rId12"/>
    <p:sldId id="274" r:id="rId13"/>
    <p:sldId id="266" r:id="rId14"/>
    <p:sldId id="269" r:id="rId15"/>
    <p:sldId id="283" r:id="rId16"/>
    <p:sldId id="285" r:id="rId17"/>
    <p:sldId id="287" r:id="rId18"/>
    <p:sldId id="288" r:id="rId19"/>
    <p:sldId id="268" r:id="rId20"/>
    <p:sldId id="299" r:id="rId21"/>
    <p:sldId id="303" r:id="rId22"/>
    <p:sldId id="272" r:id="rId23"/>
    <p:sldId id="300" r:id="rId24"/>
    <p:sldId id="301" r:id="rId25"/>
    <p:sldId id="293" r:id="rId26"/>
    <p:sldId id="302" r:id="rId27"/>
  </p:sldIdLst>
  <p:sldSz cx="9144000" cy="6858000" type="screen4x3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4660"/>
  </p:normalViewPr>
  <p:slideViewPr>
    <p:cSldViewPr>
      <p:cViewPr varScale="1">
        <p:scale>
          <a:sx n="69" d="100"/>
          <a:sy n="69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6AA4-E5BC-499F-AE9A-68C46EEF6149}" type="datetimeFigureOut">
              <a:rPr lang="en-IN" smtClean="0"/>
              <a:pPr/>
              <a:t>27-02-2016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2E71-B1E8-49F1-A6F0-295D854862E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PBS </a:t>
            </a:r>
            <a:r>
              <a:rPr lang="en-US" dirty="0" smtClean="0"/>
              <a:t>-</a:t>
            </a:r>
            <a:r>
              <a:rPr lang="en-US" dirty="0" err="1" smtClean="0"/>
              <a:t>IIModex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Familiarisation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STG 25MW Electrical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848600" cy="505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55" y="1772816"/>
            <a:ext cx="9118260" cy="50851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STG </a:t>
            </a:r>
            <a:r>
              <a:rPr lang="en-US" dirty="0"/>
              <a:t>– Electrical</a:t>
            </a:r>
          </a:p>
          <a:p>
            <a:r>
              <a:rPr lang="en-US" dirty="0"/>
              <a:t>Reserve Supply Switch Board</a:t>
            </a:r>
          </a:p>
        </p:txBody>
      </p:sp>
    </p:spTree>
    <p:extLst>
      <p:ext uri="{BB962C8B-B14F-4D97-AF65-F5344CB8AC3E}">
        <p14:creationId xmlns:p14="http://schemas.microsoft.com/office/powerpoint/2010/main" val="18872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STG Electrical Equipment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56576"/>
              </p:ext>
            </p:extLst>
          </p:nvPr>
        </p:nvGraphicFramePr>
        <p:xfrm>
          <a:off x="0" y="1143000"/>
          <a:ext cx="9144000" cy="29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/>
                <a:gridCol w="2304256"/>
                <a:gridCol w="4355976"/>
              </a:tblGrid>
              <a:tr h="197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Equipment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Transformer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36MVA</a:t>
                      </a:r>
                    </a:p>
                    <a:p>
                      <a:r>
                        <a:rPr lang="en-US" sz="1400" baseline="0" dirty="0" smtClean="0"/>
                        <a:t>11kV/6.9kV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 meters B-C</a:t>
                      </a:r>
                    </a:p>
                  </a:txBody>
                  <a:tcPr/>
                </a:tc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Breakers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1. 3150 Amp</a:t>
                      </a:r>
                    </a:p>
                    <a:p>
                      <a:r>
                        <a:rPr lang="en-US" sz="1400" baseline="0" dirty="0" smtClean="0"/>
                        <a:t>2. 2000 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11 meters A-B</a:t>
                      </a:r>
                    </a:p>
                  </a:txBody>
                  <a:tcPr/>
                </a:tc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Reactor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1500 Amp, 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3 meters A-B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11 meters</a:t>
                      </a:r>
                    </a:p>
                  </a:txBody>
                  <a:tcPr/>
                </a:tc>
              </a:tr>
              <a:tr h="34593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LT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11 meters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867" y="799134"/>
            <a:ext cx="7776589" cy="5846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Cooling Tower and Pump House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16216" y="1484784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Cell of Cooling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tower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17435" y="1577048"/>
            <a:ext cx="165987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Cooling tower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49243" y="3181481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Hot water header from condenser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3710" y="515719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Cold water channel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51920" y="6093296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Baffles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9632" y="5802709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Sluice gates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2714" y="3433509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Vertical Axial water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pump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45620" y="1454227"/>
            <a:ext cx="1878307" cy="53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Pump House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5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Tower and Pump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cooling cells with 9 working and 1 standby.</a:t>
            </a:r>
          </a:p>
          <a:p>
            <a:r>
              <a:rPr lang="en-US" dirty="0" smtClean="0"/>
              <a:t>Temperature reduces from 42</a:t>
            </a:r>
            <a:r>
              <a:rPr lang="en-US" baseline="30000" dirty="0" smtClean="0"/>
              <a:t>o</a:t>
            </a:r>
            <a:r>
              <a:rPr lang="en-US" dirty="0" smtClean="0"/>
              <a:t>C to 34</a:t>
            </a:r>
            <a:r>
              <a:rPr lang="en-US" baseline="30000" dirty="0" smtClean="0"/>
              <a:t>o</a:t>
            </a:r>
            <a:r>
              <a:rPr lang="en-US" dirty="0" smtClean="0"/>
              <a:t>C at supplied to STG and STB condenser.</a:t>
            </a:r>
          </a:p>
          <a:p>
            <a:r>
              <a:rPr lang="en-US" dirty="0" smtClean="0"/>
              <a:t>Cooling Capacity is 19655 m</a:t>
            </a:r>
            <a:r>
              <a:rPr lang="en-US" baseline="30000" dirty="0" smtClean="0"/>
              <a:t>3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5 Vertical axial flow pumps with 3 working and 2 standby.</a:t>
            </a:r>
          </a:p>
          <a:p>
            <a:r>
              <a:rPr lang="en-US" dirty="0" smtClean="0"/>
              <a:t>Water sump in pump house has 8.5 m deep.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6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STB Mechanical Equipment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98938"/>
              </p:ext>
            </p:extLst>
          </p:nvPr>
        </p:nvGraphicFramePr>
        <p:xfrm>
          <a:off x="16632" y="1417638"/>
          <a:ext cx="91273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31"/>
                <a:gridCol w="1518780"/>
                <a:gridCol w="2409556"/>
              </a:tblGrid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Equipment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 from Ground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Condenser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m</a:t>
                      </a:r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Collecting</a:t>
                      </a:r>
                      <a:r>
                        <a:rPr lang="en-US" sz="1200" baseline="0" dirty="0" smtClean="0"/>
                        <a:t> Oil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Transfer Oil Pump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Centrifuge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Transmitted</a:t>
                      </a:r>
                      <a:r>
                        <a:rPr lang="en-US" sz="1200" baseline="0" dirty="0" smtClean="0"/>
                        <a:t> 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Lube Oil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Pump Skit Assembly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Cooler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Filter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Jacking Oil</a:t>
                      </a:r>
                      <a:r>
                        <a:rPr lang="en-US" sz="1200" baseline="0" dirty="0" smtClean="0"/>
                        <a:t> Pump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 Oil Pump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Steam Jet Air Ejector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Gland Steam Condenser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Governing Oil Console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</a:t>
                      </a:r>
                      <a:r>
                        <a:rPr lang="en-US" sz="1200" baseline="0" dirty="0" smtClean="0"/>
                        <a:t> Oil Pump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Common Lube</a:t>
                      </a:r>
                      <a:r>
                        <a:rPr lang="en-US" sz="1200" baseline="0" dirty="0" smtClean="0"/>
                        <a:t> Oil Storage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Accumulator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TurboBlowers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9m</a:t>
                      </a:r>
                      <a:endParaRPr lang="en-US" sz="1200" dirty="0"/>
                    </a:p>
                  </a:txBody>
                  <a:tcPr/>
                </a:tc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 Head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14.5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0891"/>
            <a:ext cx="8892480" cy="564367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STB- Electrical</a:t>
            </a:r>
          </a:p>
        </p:txBody>
      </p:sp>
    </p:spTree>
    <p:extLst>
      <p:ext uri="{BB962C8B-B14F-4D97-AF65-F5344CB8AC3E}">
        <p14:creationId xmlns:p14="http://schemas.microsoft.com/office/powerpoint/2010/main" val="13404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" y="1988840"/>
            <a:ext cx="8705313" cy="43924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9629" y="2606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 Diagram of Steam in BPTG</a:t>
            </a:r>
          </a:p>
        </p:txBody>
      </p:sp>
    </p:spTree>
    <p:extLst>
      <p:ext uri="{BB962C8B-B14F-4D97-AF65-F5344CB8AC3E}">
        <p14:creationId xmlns:p14="http://schemas.microsoft.com/office/powerpoint/2010/main" val="17182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2" y="1556792"/>
            <a:ext cx="8242454" cy="47616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9629" y="2606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Deaerator</a:t>
            </a:r>
            <a:r>
              <a:rPr lang="en-US" dirty="0"/>
              <a:t> in BPTG</a:t>
            </a:r>
          </a:p>
        </p:txBody>
      </p:sp>
    </p:spTree>
    <p:extLst>
      <p:ext uri="{BB962C8B-B14F-4D97-AF65-F5344CB8AC3E}">
        <p14:creationId xmlns:p14="http://schemas.microsoft.com/office/powerpoint/2010/main" val="19035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0100" y="0"/>
            <a:ext cx="8843900" cy="5733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DM water plant Process flow chart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63450" cy="59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Packages of PBS –II  Modex unit </a:t>
            </a:r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48729"/>
              </p:ext>
            </p:extLst>
          </p:nvPr>
        </p:nvGraphicFramePr>
        <p:xfrm>
          <a:off x="0" y="1397000"/>
          <a:ext cx="9144000" cy="531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/>
                <a:gridCol w="2109936"/>
                <a:gridCol w="1828800"/>
                <a:gridCol w="1828800"/>
                <a:gridCol w="1828800"/>
              </a:tblGrid>
              <a:tr h="1122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Package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011-01-A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011-01-B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011-01-C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1629569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Installation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Boilers</a:t>
                      </a:r>
                      <a:r>
                        <a:rPr lang="en-US" b="1" baseline="0" dirty="0" smtClean="0"/>
                        <a:t> and its auxiliaries.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STB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Building along with EOT crane </a:t>
                      </a:r>
                      <a:endParaRPr lang="en-IN" b="1" dirty="0" smtClean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 MW STG</a:t>
                      </a:r>
                      <a:r>
                        <a:rPr lang="en-US" b="1" baseline="0" dirty="0" smtClean="0"/>
                        <a:t>,</a:t>
                      </a:r>
                    </a:p>
                    <a:p>
                      <a:r>
                        <a:rPr lang="en-US" b="1" baseline="0" dirty="0" smtClean="0"/>
                        <a:t>4 MW BPTG, Cooling Tower, Pump House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3X 225 M3 /Hr.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DM water Plant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STB`s and </a:t>
                      </a:r>
                      <a:r>
                        <a:rPr lang="en-US" b="1" baseline="0" dirty="0" smtClean="0"/>
                        <a:t>its auxiliaries.</a:t>
                      </a:r>
                      <a:endParaRPr lang="en-IN" b="1" dirty="0"/>
                    </a:p>
                  </a:txBody>
                  <a:tcPr/>
                </a:tc>
              </a:tr>
              <a:tr h="1809084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Contractors</a:t>
                      </a:r>
                    </a:p>
                    <a:p>
                      <a:endParaRPr lang="en-US" sz="2000" b="1" dirty="0" smtClean="0"/>
                    </a:p>
                    <a:p>
                      <a:endParaRPr lang="en-US" sz="2000" b="1" dirty="0" smtClean="0"/>
                    </a:p>
                    <a:p>
                      <a:endParaRPr lang="en-US" sz="2000" b="1" dirty="0" smtClean="0"/>
                    </a:p>
                    <a:p>
                      <a:endParaRPr lang="en-US" sz="2000" b="1" dirty="0" smtClean="0"/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Contract signing date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M/s Fujian </a:t>
                      </a:r>
                      <a:r>
                        <a:rPr lang="en-US" b="1" dirty="0" err="1" smtClean="0"/>
                        <a:t>Longking</a:t>
                      </a:r>
                      <a:r>
                        <a:rPr lang="en-US" b="1" dirty="0" smtClean="0"/>
                        <a:t> Corporation Ltd.</a:t>
                      </a:r>
                      <a:r>
                        <a:rPr lang="en-US" b="1" baseline="0" dirty="0" smtClean="0"/>
                        <a:t> and M/s Allied Engineering Services Pvt. Ltd.</a:t>
                      </a:r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24.03.12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M/s Triveni Engineering and Industries</a:t>
                      </a:r>
                      <a:r>
                        <a:rPr lang="en-US" b="1" baseline="0" dirty="0" smtClean="0"/>
                        <a:t> Ltd.,</a:t>
                      </a:r>
                      <a:r>
                        <a:rPr lang="en-US" b="1" baseline="0" dirty="0" err="1" smtClean="0"/>
                        <a:t>Banglore</a:t>
                      </a:r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19.01.12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M/s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err="1" smtClean="0"/>
                        <a:t>TechnoFab</a:t>
                      </a:r>
                      <a:r>
                        <a:rPr lang="en-US" b="1" dirty="0" smtClean="0"/>
                        <a:t> Engineering</a:t>
                      </a:r>
                      <a:r>
                        <a:rPr lang="en-US" b="1" baseline="0" dirty="0" smtClean="0"/>
                        <a:t> Ltd., New Delhi</a:t>
                      </a:r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25.02.12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Bharat Heavy Electricals</a:t>
                      </a:r>
                      <a:r>
                        <a:rPr lang="en-US" b="1" baseline="0" dirty="0" smtClean="0"/>
                        <a:t> Ltd.</a:t>
                      </a:r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11.11.10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075"/>
              </p:ext>
            </p:extLst>
          </p:nvPr>
        </p:nvGraphicFramePr>
        <p:xfrm>
          <a:off x="304800" y="1524000"/>
          <a:ext cx="858348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9"/>
                <a:gridCol w="3814883"/>
                <a:gridCol w="3406146"/>
              </a:tblGrid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No. of streams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03 </a:t>
                      </a:r>
                      <a:r>
                        <a:rPr lang="en-US" sz="1400" dirty="0" err="1" smtClean="0"/>
                        <a:t>Nos</a:t>
                      </a:r>
                      <a:r>
                        <a:rPr lang="en-US" sz="1400" dirty="0" smtClean="0"/>
                        <a:t>(2W+1R)</a:t>
                      </a:r>
                      <a:endParaRPr lang="en-US" sz="1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 of operating streams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Net</a:t>
                      </a:r>
                      <a:r>
                        <a:rPr lang="en-US" sz="1400" baseline="0" dirty="0" smtClean="0"/>
                        <a:t> capacity of each stream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225 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/hr</a:t>
                      </a:r>
                      <a:endParaRPr lang="en-US" sz="1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Running</a:t>
                      </a:r>
                      <a:r>
                        <a:rPr lang="en-US" sz="1400" baseline="0" dirty="0" smtClean="0"/>
                        <a:t> cycle for each stream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20 hrs</a:t>
                      </a:r>
                      <a:endParaRPr lang="en-US" sz="1400" baseline="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Regeneration</a:t>
                      </a:r>
                      <a:r>
                        <a:rPr lang="en-US" sz="1400" baseline="0" dirty="0" smtClean="0"/>
                        <a:t> cycle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 hrs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381000"/>
            <a:ext cx="2503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Plant capacity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9513" y="377389"/>
          <a:ext cx="8784977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46"/>
                <a:gridCol w="3194537"/>
                <a:gridCol w="2040954"/>
                <a:gridCol w="2484640"/>
              </a:tblGrid>
              <a:tr h="13305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Sl. No.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parameters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unit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values</a:t>
                      </a:r>
                      <a:endParaRPr lang="en-US" sz="110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Physical</a:t>
                      </a:r>
                      <a:r>
                        <a:rPr lang="en-US" sz="1100" baseline="0" dirty="0" smtClean="0"/>
                        <a:t> analysis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Temperature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30000" dirty="0" err="1" smtClean="0"/>
                        <a:t>o</a:t>
                      </a:r>
                      <a:r>
                        <a:rPr lang="en-US" sz="1100" dirty="0" err="1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20.5-30.0</a:t>
                      </a:r>
                      <a:endParaRPr lang="en-US" sz="1100" dirty="0"/>
                    </a:p>
                  </a:txBody>
                  <a:tcPr/>
                </a:tc>
              </a:tr>
              <a:tr h="16796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Turbidity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NTU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 smtClean="0"/>
                        <a:t>5</a:t>
                      </a:r>
                      <a:endParaRPr lang="en-US" sz="1100" baseline="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pH 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-25000" dirty="0" smtClean="0"/>
                        <a:t>-</a:t>
                      </a:r>
                      <a:endParaRPr lang="en-US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 smtClean="0"/>
                        <a:t>7.7-8.8</a:t>
                      </a:r>
                      <a:endParaRPr lang="en-US" sz="1100" baseline="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solids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Total solids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mg/l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70-100</a:t>
                      </a:r>
                      <a:endParaRPr lang="en-US" sz="110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Dissolved solid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mg/l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66-94</a:t>
                      </a:r>
                      <a:endParaRPr lang="en-US" sz="110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Suspended solid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 smtClean="0"/>
                        <a:t>mg/l</a:t>
                      </a:r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 smtClean="0"/>
                        <a:t>4-6</a:t>
                      </a:r>
                      <a:endParaRPr lang="en-US" sz="1100" baseline="0" dirty="0"/>
                    </a:p>
                  </a:txBody>
                  <a:tcPr/>
                </a:tc>
              </a:tr>
              <a:tr h="1330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Chemical analysis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</a:tr>
              <a:tr h="16796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As CaCO</a:t>
                      </a:r>
                      <a:r>
                        <a:rPr lang="en-US" sz="1100" baseline="-25000" dirty="0" smtClean="0"/>
                        <a:t>3</a:t>
                      </a:r>
                      <a:endParaRPr lang="en-US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mg/l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</a:tr>
              <a:tr h="16796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Total</a:t>
                      </a:r>
                      <a:r>
                        <a:rPr lang="en-US" sz="1100" baseline="0" dirty="0" smtClean="0"/>
                        <a:t> hardness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42-62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Ca hardness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30-42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Mg hardness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12-20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 Alkalinity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50-70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 Alkalinity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0-5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chloride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 smtClean="0"/>
                        <a:t>3-5</a:t>
                      </a:r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Iron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</a:tr>
              <a:tr h="13798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NH</a:t>
                      </a:r>
                      <a:r>
                        <a:rPr lang="en-US" sz="1100" baseline="-25000" dirty="0" smtClean="0"/>
                        <a:t>3</a:t>
                      </a:r>
                      <a:endParaRPr lang="en-US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0.1-0.4</a:t>
                      </a:r>
                      <a:endParaRPr lang="en-US" sz="1100" dirty="0"/>
                    </a:p>
                  </a:txBody>
                  <a:tcPr/>
                </a:tc>
              </a:tr>
              <a:tr h="13798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Ca</a:t>
                      </a:r>
                      <a:r>
                        <a:rPr lang="en-US" sz="1100" baseline="30000" dirty="0" smtClean="0"/>
                        <a:t>++</a:t>
                      </a:r>
                      <a:endParaRPr lang="en-US" sz="11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12.0-16.8</a:t>
                      </a:r>
                      <a:endParaRPr lang="en-US" sz="1100" dirty="0"/>
                    </a:p>
                  </a:txBody>
                  <a:tcPr/>
                </a:tc>
              </a:tr>
              <a:tr h="1379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Special test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O.C.P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0.2-1.0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Oil and Grease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I.L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-0.6-+0.4</a:t>
                      </a:r>
                      <a:endParaRPr lang="en-US" sz="1100" dirty="0"/>
                    </a:p>
                  </a:txBody>
                  <a:tcPr/>
                </a:tc>
              </a:tr>
              <a:tr h="1799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B.O.D at 37</a:t>
                      </a:r>
                      <a:r>
                        <a:rPr lang="en-US" sz="1100" baseline="30000" dirty="0" smtClean="0"/>
                        <a:t>o</a:t>
                      </a:r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0.7-2.1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8057"/>
            <a:ext cx="407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water quality report of </a:t>
            </a:r>
            <a:r>
              <a:rPr lang="en-US" dirty="0" err="1" smtClean="0"/>
              <a:t>maroda</a:t>
            </a:r>
            <a:r>
              <a:rPr lang="en-US" dirty="0" smtClean="0"/>
              <a:t>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075"/>
              </p:ext>
            </p:extLst>
          </p:nvPr>
        </p:nvGraphicFramePr>
        <p:xfrm>
          <a:off x="0" y="671076"/>
          <a:ext cx="9067800" cy="618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016224"/>
                <a:gridCol w="1800200"/>
                <a:gridCol w="4531296"/>
              </a:tblGrid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Sl.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Description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ACF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Turbidity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&lt;2 ppm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cation exchanger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3-4</a:t>
                      </a:r>
                      <a:endParaRPr lang="en-US" sz="1400" dirty="0"/>
                    </a:p>
                  </a:txBody>
                  <a:tcPr/>
                </a:tc>
              </a:tr>
              <a:tr h="510801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cations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Not &gt; 2 ppm as CaCO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degasser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Free CO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&lt;5 ppm as CaCO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anion exchanger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7.5-9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&lt;2mg/l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Conductivity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&lt;10 micromho/cm</a:t>
                      </a:r>
                      <a:r>
                        <a:rPr lang="en-US" sz="1400" baseline="0" dirty="0" smtClean="0"/>
                        <a:t> at 20</a:t>
                      </a:r>
                      <a:r>
                        <a:rPr lang="en-US" sz="1400" baseline="30000" dirty="0" smtClean="0"/>
                        <a:t>o</a:t>
                      </a:r>
                      <a:r>
                        <a:rPr lang="en-US" sz="1400" baseline="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SiO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&lt;.2ppm as SiO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mixed bed units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6.8-7.2</a:t>
                      </a:r>
                      <a:endParaRPr lang="en-US" sz="1400" dirty="0"/>
                    </a:p>
                  </a:txBody>
                  <a:tcPr/>
                </a:tc>
              </a:tr>
              <a:tr h="510801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conductivity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&lt;.2 micromho/cm</a:t>
                      </a:r>
                      <a:r>
                        <a:rPr lang="en-US" sz="1400" baseline="0" dirty="0" smtClean="0"/>
                        <a:t> at 25</a:t>
                      </a:r>
                      <a:r>
                        <a:rPr lang="en-US" sz="1400" baseline="30000" dirty="0" smtClean="0"/>
                        <a:t>o</a:t>
                      </a:r>
                      <a:r>
                        <a:rPr lang="en-US" sz="1400" baseline="0" dirty="0" smtClean="0"/>
                        <a:t>C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</a:tr>
              <a:tr h="392586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Silica as SiO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&lt;.02 ppm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&lt;.01 ppm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Hardness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Turbidity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3109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After Ultrafiltration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Silica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3925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Reactive Silica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Limited to .02 ppm as SiO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/>
                </a:tc>
              </a:tr>
              <a:tr h="32251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(ii)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Colloidal silica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Shall be brought</a:t>
                      </a:r>
                      <a:r>
                        <a:rPr lang="en-US" sz="1400" baseline="0" dirty="0" smtClean="0"/>
                        <a:t> down to 98 % of feed water level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0"/>
            <a:ext cx="7750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Stage wise treated water quality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6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075"/>
              </p:ext>
            </p:extLst>
          </p:nvPr>
        </p:nvGraphicFramePr>
        <p:xfrm>
          <a:off x="228600" y="1143000"/>
          <a:ext cx="865968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88"/>
                <a:gridCol w="2227874"/>
                <a:gridCol w="1443281"/>
                <a:gridCol w="1443281"/>
                <a:gridCol w="1443281"/>
                <a:gridCol w="1443281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Sr.No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Flow(m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/hr)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Time(m)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Waste water 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Type of water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Back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Middle collector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Acid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pre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Alkali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@ 1.2%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@ 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Down</a:t>
                      </a:r>
                      <a:r>
                        <a:rPr lang="en-US" sz="1400" baseline="0" dirty="0" smtClean="0"/>
                        <a:t>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Step</a:t>
                      </a:r>
                      <a:r>
                        <a:rPr lang="en-US" sz="1400" baseline="0" dirty="0" smtClean="0"/>
                        <a:t> 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Step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Slow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Down</a:t>
                      </a:r>
                      <a:r>
                        <a:rPr lang="en-US" sz="1400" baseline="0" dirty="0" smtClean="0"/>
                        <a:t>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Final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304800"/>
            <a:ext cx="4689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Regeneration flows for SAC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075"/>
              </p:ext>
            </p:extLst>
          </p:nvPr>
        </p:nvGraphicFramePr>
        <p:xfrm>
          <a:off x="179512" y="1142999"/>
          <a:ext cx="8659687" cy="548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88"/>
                <a:gridCol w="2227875"/>
                <a:gridCol w="1443281"/>
                <a:gridCol w="977044"/>
                <a:gridCol w="1909518"/>
                <a:gridCol w="1443281"/>
              </a:tblGrid>
              <a:tr h="8925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Sr.No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Flow(m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/hr)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Time(m)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Waste water 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Type of water</a:t>
                      </a:r>
                      <a:endParaRPr lang="en-US" sz="1400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Back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Middle collector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Alkali pre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Alkali injection @ 3%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Slow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Down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  <a:tr h="65626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0" y="381000"/>
            <a:ext cx="469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Regeneration flows for SBA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9075"/>
              </p:ext>
            </p:extLst>
          </p:nvPr>
        </p:nvGraphicFramePr>
        <p:xfrm>
          <a:off x="179512" y="609599"/>
          <a:ext cx="865968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88"/>
                <a:gridCol w="2227874"/>
                <a:gridCol w="1443281"/>
                <a:gridCol w="1443281"/>
                <a:gridCol w="1443281"/>
                <a:gridCol w="1443281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Sr.No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Flow(m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/hr)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Time(m)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Waste water (m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Type of water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Back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Middle collector wash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Alkali pre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Alkali injection @ 4% </a:t>
                      </a:r>
                      <a:r>
                        <a:rPr lang="en-US" sz="1400" dirty="0" err="1" smtClean="0"/>
                        <a:t>NaOH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13.2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Slow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13.2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Acid pre injection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Acid injection @ 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17.4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Slow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Down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Drain 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Air mix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refil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Final rinse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0"/>
            <a:ext cx="5789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Regeneration flows for mixed bed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2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 EQUIPMENTS LIST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685800"/>
          <a:ext cx="85344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926"/>
                <a:gridCol w="1946442"/>
                <a:gridCol w="2171032"/>
              </a:tblGrid>
              <a:tr h="61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40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 Water Tank ( Capacity 580 M3/hr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Dual Media Filter ( 4700 dia x 4914 ht)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Carbon Filter ( 4900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5022 ht) Strong Acid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( 3200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5130 ht)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Degasser Tower ( 2400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2700 ht)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Degassed Water Tank ( 4000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10460 ht)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Base Anion ( 3000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3180 ht)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Mixed Bed ( 2500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3876 ht)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Pressure Break Tank ( 5000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8000 ht)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Cartige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Filters for UF Feed ( Flow 300 m3/hr x Pr 6 Kg/cm2)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UF Skids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 Water Tank ( Capacity : 2400 M3 )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MS, EPOXY PAINTED MS, EPOXY PAINTED 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PVDF MEMBRANE MSRL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 S/D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2W + 1S/D 	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IN" dirty="0"/>
          </a:p>
        </p:txBody>
      </p:sp>
      <p:pic>
        <p:nvPicPr>
          <p:cNvPr id="1026" name="Picture 2" descr="C:\Users\HP Compaq\Desktop\BSP PBS.jpg"/>
          <p:cNvPicPr>
            <a:picLocks noChangeAspect="1" noChangeArrowheads="1"/>
          </p:cNvPicPr>
          <p:nvPr/>
        </p:nvPicPr>
        <p:blipFill>
          <a:blip r:embed="rId2" cstate="print"/>
          <a:srcRect l="18454" t="9641" r="11876" b="16532"/>
          <a:stretch>
            <a:fillRect/>
          </a:stretch>
        </p:blipFill>
        <p:spPr bwMode="auto">
          <a:xfrm>
            <a:off x="-1" y="1412776"/>
            <a:ext cx="7812361" cy="4654377"/>
          </a:xfrm>
          <a:prstGeom prst="rect">
            <a:avLst/>
          </a:prstGeom>
          <a:noFill/>
        </p:spPr>
      </p:pic>
      <p:sp>
        <p:nvSpPr>
          <p:cNvPr id="7" name="Down Arrow 6"/>
          <p:cNvSpPr/>
          <p:nvPr/>
        </p:nvSpPr>
        <p:spPr>
          <a:xfrm>
            <a:off x="3131840" y="249289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9632" y="2276872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 Boiler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63888" y="285293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403648" y="299695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835696" y="2708920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2339752" y="227687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1187624" y="429309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5436096" y="4581128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2339752" y="4005064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2843808" y="371703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19872" y="2492896"/>
            <a:ext cx="24482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DM water Plant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835696" y="1844824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 STB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771800" y="2132856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RCL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79512" y="2636912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25MW STG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3933056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 Boiler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27584" y="3573016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Cooling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Tower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483768" y="3284984"/>
            <a:ext cx="20882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Pump House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788024" y="4005064"/>
            <a:ext cx="21602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4 MW BPTG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388424" y="19168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6376" y="2420888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8100392" y="1556792"/>
            <a:ext cx="612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Requirement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1772816"/>
          <a:ext cx="8964488" cy="331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22"/>
                <a:gridCol w="2241122"/>
                <a:gridCol w="2241122"/>
                <a:gridCol w="2241122"/>
              </a:tblGrid>
              <a:tr h="11041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Requirement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Emergency Power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 Blast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Steam</a:t>
                      </a:r>
                      <a:endParaRPr lang="en-IN" dirty="0"/>
                    </a:p>
                  </a:txBody>
                  <a:tcPr/>
                </a:tc>
              </a:tr>
              <a:tr h="11041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Facility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STG (25MW),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BPTG (4MW)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Boiler(150TPH) , </a:t>
                      </a:r>
                    </a:p>
                    <a:p>
                      <a:pPr algn="ctr"/>
                      <a:r>
                        <a:rPr lang="en-US" dirty="0" smtClean="0"/>
                        <a:t>BPTG (4MW)</a:t>
                      </a:r>
                      <a:endParaRPr lang="en-IN" dirty="0"/>
                    </a:p>
                  </a:txBody>
                  <a:tcPr/>
                </a:tc>
              </a:tr>
              <a:tr h="11041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 Loads of Plant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Blast Furnace</a:t>
                      </a:r>
                      <a:r>
                        <a:rPr lang="en-US" baseline="0" dirty="0" smtClean="0"/>
                        <a:t> - 8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Plant Steam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Boilers – 2 in New PBS site and 1 in existing PBS.</a:t>
            </a:r>
          </a:p>
          <a:p>
            <a:r>
              <a:rPr lang="en-US" dirty="0"/>
              <a:t>Natural circulation, single drum, water tube, balanced draft, radiant type.</a:t>
            </a:r>
          </a:p>
          <a:p>
            <a:r>
              <a:rPr lang="en-US" dirty="0" smtClean="0"/>
              <a:t>Capacity 150 TPH of each boiler.</a:t>
            </a:r>
          </a:p>
          <a:p>
            <a:r>
              <a:rPr lang="en-US" dirty="0" smtClean="0"/>
              <a:t>Steam </a:t>
            </a:r>
            <a:r>
              <a:rPr lang="en-US" dirty="0"/>
              <a:t>pressure at super heater outlet 40 </a:t>
            </a:r>
            <a:r>
              <a:rPr lang="en-US" dirty="0" err="1"/>
              <a:t>ata</a:t>
            </a:r>
            <a:r>
              <a:rPr lang="en-US" dirty="0"/>
              <a:t>.</a:t>
            </a:r>
          </a:p>
          <a:p>
            <a:r>
              <a:rPr lang="en-US" dirty="0"/>
              <a:t>Temperature of steam at outlet is 450</a:t>
            </a:r>
            <a:r>
              <a:rPr lang="en-US" baseline="30000" dirty="0"/>
              <a:t>o</a:t>
            </a:r>
            <a:r>
              <a:rPr lang="en-US" dirty="0"/>
              <a:t>C (+3/-2).</a:t>
            </a:r>
          </a:p>
          <a:p>
            <a:r>
              <a:rPr lang="en-US" dirty="0" smtClean="0"/>
              <a:t>Fuel</a:t>
            </a:r>
          </a:p>
          <a:p>
            <a:pPr lvl="1"/>
            <a:r>
              <a:rPr lang="en-US" dirty="0" smtClean="0"/>
              <a:t>Main: BF and BOF gas mixture.</a:t>
            </a:r>
          </a:p>
          <a:p>
            <a:pPr lvl="1"/>
            <a:r>
              <a:rPr lang="en-US" dirty="0" smtClean="0"/>
              <a:t>Startup: LDO/CO gas.</a:t>
            </a:r>
          </a:p>
        </p:txBody>
      </p:sp>
    </p:spTree>
    <p:extLst>
      <p:ext uri="{BB962C8B-B14F-4D97-AF65-F5344CB8AC3E}">
        <p14:creationId xmlns:p14="http://schemas.microsoft.com/office/powerpoint/2010/main" val="24969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216" y="242887"/>
            <a:ext cx="6353175" cy="63722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71728" y="44050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Economiser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88129" y="3180879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Upper air preheater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08104" y="53732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Lower air preheater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23856" y="1471619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Evaporator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5424" y="36677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 wall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64486" y="526911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Water wall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21431" y="2301900"/>
            <a:ext cx="1880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 temperature super heater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84500" y="2564765"/>
            <a:ext cx="18418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Low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temperature super heater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8109" y="44624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Boiler Drum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0626"/>
            <a:ext cx="1791815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super heater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23856" y="260648"/>
            <a:ext cx="20966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steam header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77309" y="6201544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From Boiler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feed pump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5496" y="19999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header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9957" y="3217610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Down comer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07504" y="5803128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Bottom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header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2040" y="4549032"/>
            <a:ext cx="144016" cy="1184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37092" y="4549031"/>
            <a:ext cx="144016" cy="1184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7639" y="4765056"/>
            <a:ext cx="210823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Gas and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Oil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Burner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8752"/>
            <a:ext cx="8229600" cy="927472"/>
          </a:xfrm>
        </p:spPr>
        <p:txBody>
          <a:bodyPr>
            <a:normAutofit/>
          </a:bodyPr>
          <a:lstStyle/>
          <a:p>
            <a:r>
              <a:rPr lang="en-US" dirty="0" smtClean="0"/>
              <a:t>STG 25MW – AB Bay Front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80728"/>
            <a:ext cx="6294577" cy="58017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48264" y="1193267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22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48264" y="5445224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48264" y="429741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48264" y="3305545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53882" y="2428974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17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48264" y="631511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 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05128" y="768778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85393" y="5949280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Centrifugal pump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78539" y="2796370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Gear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Box</a:t>
            </a:r>
            <a:endParaRPr kumimoji="0" lang="en-I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147493" y="5145608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Condenser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915816" y="3717032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Ejector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Air pump</a:t>
            </a:r>
            <a:endParaRPr kumimoji="0" lang="en-I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835696" y="4555512"/>
            <a:ext cx="1429817" cy="817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And Lube Oil circulation system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44473" y="461713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Lube Oil Cooler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17" y="3068960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 MW Generator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307" y="5811056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Reserve oil tank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35000" y="3035106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Steam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turbine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721798" y="2272392"/>
            <a:ext cx="1626405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Overhead Crane</a:t>
            </a:r>
            <a:endParaRPr kumimoji="0" lang="en-I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5892" y="1164791"/>
            <a:ext cx="187220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Overhead Oil Tank</a:t>
            </a:r>
            <a:endParaRPr kumimoji="0" lang="en-I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0" y="3717032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Gland Vent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Condenser</a:t>
            </a:r>
            <a:endParaRPr kumimoji="0" lang="en-I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STG 25MW Process 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417638"/>
            <a:ext cx="895300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STG Mechanical Equipment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80924"/>
              </p:ext>
            </p:extLst>
          </p:nvPr>
        </p:nvGraphicFramePr>
        <p:xfrm>
          <a:off x="0" y="972264"/>
          <a:ext cx="9144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1872208"/>
                <a:gridCol w="792088"/>
                <a:gridCol w="648072"/>
                <a:gridCol w="792088"/>
                <a:gridCol w="792088"/>
                <a:gridCol w="1008112"/>
                <a:gridCol w="1835696"/>
              </a:tblGrid>
              <a:tr h="2205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Equipment</a:t>
                      </a:r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55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Main Oil Tank</a:t>
                      </a:r>
                      <a:endParaRPr lang="en-US" sz="11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100" dirty="0" smtClean="0"/>
                        <a:t>Fluid</a:t>
                      </a:r>
                      <a:r>
                        <a:rPr lang="en-US" sz="1100" baseline="0" dirty="0" smtClean="0"/>
                        <a:t> – ISO-VG-46</a:t>
                      </a:r>
                    </a:p>
                    <a:p>
                      <a:r>
                        <a:rPr lang="en-US" sz="1100" baseline="0" dirty="0" smtClean="0"/>
                        <a:t>RDL Volume – 16875 lit</a:t>
                      </a:r>
                    </a:p>
                    <a:p>
                      <a:r>
                        <a:rPr lang="en-US" sz="1100" baseline="0" dirty="0" smtClean="0"/>
                        <a:t>Design Pressure – Atmospheric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7222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Lube</a:t>
                      </a:r>
                      <a:r>
                        <a:rPr lang="en-US" sz="1100" b="1" baseline="0" dirty="0" smtClean="0"/>
                        <a:t> Oil Cooler</a:t>
                      </a:r>
                      <a:endParaRPr 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1" dirty="0" smtClean="0"/>
                        <a:t>Shell side</a:t>
                      </a:r>
                      <a:r>
                        <a:rPr lang="en-US" sz="1100" b="1" baseline="0" dirty="0" smtClean="0"/>
                        <a:t> </a:t>
                      </a:r>
                    </a:p>
                    <a:p>
                      <a:r>
                        <a:rPr lang="en-US" sz="1100" baseline="0" dirty="0" smtClean="0"/>
                        <a:t>Oil flow</a:t>
                      </a:r>
                    </a:p>
                    <a:p>
                      <a:r>
                        <a:rPr lang="en-US" sz="1100" baseline="0" dirty="0" smtClean="0"/>
                        <a:t>1400LPM</a:t>
                      </a:r>
                    </a:p>
                    <a:p>
                      <a:r>
                        <a:rPr lang="en-US" sz="1100" dirty="0" smtClean="0"/>
                        <a:t>100</a:t>
                      </a:r>
                      <a:r>
                        <a:rPr lang="en-US" sz="1100" baseline="30000" dirty="0" smtClean="0"/>
                        <a:t>o</a:t>
                      </a:r>
                      <a:r>
                        <a:rPr lang="en-US" sz="1100" dirty="0" smtClean="0"/>
                        <a:t>C</a:t>
                      </a:r>
                    </a:p>
                    <a:p>
                      <a:r>
                        <a:rPr lang="en-US" sz="1100" dirty="0" smtClean="0"/>
                        <a:t>15</a:t>
                      </a:r>
                      <a:r>
                        <a:rPr lang="en-US" sz="1100" baseline="0" dirty="0" smtClean="0"/>
                        <a:t> kg/cm</a:t>
                      </a:r>
                      <a:r>
                        <a:rPr lang="en-US" sz="1100" baseline="30000" dirty="0" smtClean="0"/>
                        <a:t>2</a:t>
                      </a:r>
                      <a:r>
                        <a:rPr lang="en-US" sz="1100" baseline="0" dirty="0" smtClean="0"/>
                        <a:t> G</a:t>
                      </a:r>
                    </a:p>
                    <a:p>
                      <a:r>
                        <a:rPr lang="en-US" sz="1000" baseline="0" dirty="0" smtClean="0"/>
                        <a:t>Heat Transfer rate</a:t>
                      </a:r>
                      <a:endParaRPr lang="en-US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b="1" baseline="0" dirty="0" smtClean="0"/>
                        <a:t>Tube side Water flow</a:t>
                      </a:r>
                    </a:p>
                    <a:p>
                      <a:r>
                        <a:rPr lang="en-US" sz="1100" baseline="0" dirty="0" smtClean="0"/>
                        <a:t>3000LPM</a:t>
                      </a:r>
                    </a:p>
                    <a:p>
                      <a:r>
                        <a:rPr lang="en-US" sz="1100" baseline="0" dirty="0" smtClean="0"/>
                        <a:t>100</a:t>
                      </a:r>
                      <a:r>
                        <a:rPr lang="en-US" sz="1100" baseline="30000" dirty="0" smtClean="0"/>
                        <a:t>o</a:t>
                      </a:r>
                      <a:r>
                        <a:rPr lang="en-US" sz="1100" baseline="0" dirty="0" smtClean="0"/>
                        <a:t>C</a:t>
                      </a:r>
                    </a:p>
                    <a:p>
                      <a:r>
                        <a:rPr lang="en-US" sz="1100" baseline="0" dirty="0" smtClean="0"/>
                        <a:t>7 kg/cm</a:t>
                      </a:r>
                      <a:r>
                        <a:rPr lang="en-US" sz="1100" baseline="30000" dirty="0" smtClean="0"/>
                        <a:t>2</a:t>
                      </a:r>
                      <a:r>
                        <a:rPr lang="en-US" sz="1100" baseline="0" dirty="0" smtClean="0"/>
                        <a:t> G</a:t>
                      </a:r>
                    </a:p>
                    <a:p>
                      <a:r>
                        <a:rPr lang="en-US" sz="1100" baseline="0" dirty="0" smtClean="0"/>
                        <a:t>638 kW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538">
                <a:tc rowSpan="2">
                  <a:txBody>
                    <a:bodyPr/>
                    <a:lstStyle/>
                    <a:p>
                      <a:r>
                        <a:rPr lang="en-US" sz="1100" b="1" dirty="0" smtClean="0"/>
                        <a:t>Oil Circulation</a:t>
                      </a:r>
                      <a:r>
                        <a:rPr lang="en-US" sz="1100" b="1" baseline="0" dirty="0" smtClean="0"/>
                        <a:t> System</a:t>
                      </a:r>
                    </a:p>
                    <a:p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Lube oil capacity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r>
                        <a:rPr lang="en-US" sz="1100" baseline="0" dirty="0" smtClean="0"/>
                        <a:t>1150LPM@2.3kg/cm</a:t>
                      </a:r>
                      <a:r>
                        <a:rPr lang="en-US" sz="1100" baseline="30000" dirty="0" smtClean="0"/>
                        <a:t>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Emergency oil capacity</a:t>
                      </a:r>
                    </a:p>
                    <a:p>
                      <a:r>
                        <a:rPr lang="en-US" sz="1100" dirty="0" smtClean="0"/>
                        <a:t> 400LPM@3kg/cm</a:t>
                      </a:r>
                      <a:r>
                        <a:rPr lang="en-US" sz="1100" baseline="30000" dirty="0" smtClean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Control oil capacity</a:t>
                      </a:r>
                    </a:p>
                    <a:p>
                      <a:r>
                        <a:rPr lang="en-US" sz="1100" dirty="0" smtClean="0"/>
                        <a:t>200LPM@12kg/cm</a:t>
                      </a:r>
                      <a:r>
                        <a:rPr lang="en-US" sz="1100" baseline="30000" dirty="0" smtClean="0"/>
                        <a:t>2</a:t>
                      </a:r>
                      <a:endParaRPr lang="en-US" sz="11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Jacking</a:t>
                      </a:r>
                      <a:r>
                        <a:rPr lang="en-US" sz="1100" baseline="0" dirty="0" smtClean="0"/>
                        <a:t> oil capacity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7LPM@200kg/cm</a:t>
                      </a:r>
                      <a:r>
                        <a:rPr lang="en-US" sz="1100" baseline="30000" dirty="0" smtClean="0"/>
                        <a:t>2</a:t>
                      </a:r>
                    </a:p>
                  </a:txBody>
                  <a:tcPr/>
                </a:tc>
              </a:tr>
              <a:tr h="2205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/>
                        <a:t>Heat transfer capacity</a:t>
                      </a:r>
                      <a:endParaRPr lang="en-US" sz="11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638KW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2614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Turbine</a:t>
                      </a:r>
                      <a:endParaRPr lang="en-US" sz="11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Power</a:t>
                      </a:r>
                    </a:p>
                    <a:p>
                      <a:r>
                        <a:rPr lang="en-US" sz="1100" dirty="0" smtClean="0"/>
                        <a:t>Inlet steam</a:t>
                      </a:r>
                      <a:r>
                        <a:rPr lang="en-US" sz="1100" baseline="0" dirty="0" smtClean="0"/>
                        <a:t> temperature</a:t>
                      </a:r>
                    </a:p>
                    <a:p>
                      <a:r>
                        <a:rPr lang="en-US" sz="1100" baseline="0" dirty="0" smtClean="0"/>
                        <a:t>Inlet steam pressure</a:t>
                      </a:r>
                    </a:p>
                    <a:p>
                      <a:r>
                        <a:rPr lang="en-US" sz="1100" baseline="0" dirty="0" smtClean="0"/>
                        <a:t>Exhaust pressure</a:t>
                      </a:r>
                    </a:p>
                    <a:p>
                      <a:r>
                        <a:rPr lang="en-US" sz="1100" baseline="0" dirty="0" smtClean="0"/>
                        <a:t>Extraction steam pressure</a:t>
                      </a:r>
                    </a:p>
                    <a:p>
                      <a:r>
                        <a:rPr lang="en-US" sz="1100" baseline="0" dirty="0" smtClean="0"/>
                        <a:t>Turbine rotor speed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Extraction mode</a:t>
                      </a:r>
                    </a:p>
                    <a:p>
                      <a:r>
                        <a:rPr lang="en-US" sz="1100" dirty="0" smtClean="0"/>
                        <a:t>25000KW</a:t>
                      </a:r>
                    </a:p>
                    <a:p>
                      <a:r>
                        <a:rPr lang="en-US" sz="1100" dirty="0" smtClean="0"/>
                        <a:t>440</a:t>
                      </a:r>
                      <a:r>
                        <a:rPr lang="en-US" sz="1100" baseline="30000" dirty="0" smtClean="0"/>
                        <a:t>o</a:t>
                      </a:r>
                      <a:r>
                        <a:rPr lang="en-US" sz="1100" dirty="0" smtClean="0"/>
                        <a:t>C</a:t>
                      </a:r>
                    </a:p>
                    <a:p>
                      <a:r>
                        <a:rPr lang="en-US" sz="1100" dirty="0" smtClean="0"/>
                        <a:t>35kg/cm</a:t>
                      </a:r>
                      <a:r>
                        <a:rPr lang="en-US" sz="1100" baseline="30000" dirty="0" smtClean="0"/>
                        <a:t>2</a:t>
                      </a:r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0.1kg/cm</a:t>
                      </a:r>
                      <a:r>
                        <a:rPr lang="en-US" sz="1100" baseline="30000" dirty="0" smtClean="0"/>
                        <a:t>2</a:t>
                      </a:r>
                    </a:p>
                    <a:p>
                      <a:r>
                        <a:rPr lang="en-US" sz="1100" baseline="0" dirty="0" smtClean="0"/>
                        <a:t>15kg/cm</a:t>
                      </a:r>
                      <a:r>
                        <a:rPr lang="en-US" sz="1100" baseline="30000" dirty="0" smtClean="0"/>
                        <a:t>2</a:t>
                      </a:r>
                    </a:p>
                    <a:p>
                      <a:r>
                        <a:rPr lang="en-US" sz="1100" baseline="0" dirty="0" smtClean="0"/>
                        <a:t>5625RPM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Standard condition</a:t>
                      </a:r>
                    </a:p>
                    <a:p>
                      <a:r>
                        <a:rPr lang="en-US" sz="1100" dirty="0" smtClean="0"/>
                        <a:t>25000KW</a:t>
                      </a:r>
                    </a:p>
                    <a:p>
                      <a:r>
                        <a:rPr lang="en-US" sz="1100" dirty="0" smtClean="0"/>
                        <a:t>440</a:t>
                      </a:r>
                      <a:r>
                        <a:rPr lang="en-US" sz="1100" baseline="30000" dirty="0" smtClean="0"/>
                        <a:t>o</a:t>
                      </a:r>
                      <a:r>
                        <a:rPr lang="en-US" sz="1100" dirty="0" smtClean="0"/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35kg/cm</a:t>
                      </a:r>
                      <a:r>
                        <a:rPr lang="en-US" sz="1100" baseline="30000" dirty="0" smtClean="0"/>
                        <a:t>2</a:t>
                      </a:r>
                    </a:p>
                    <a:p>
                      <a:r>
                        <a:rPr lang="en-US" sz="1100" dirty="0" smtClean="0"/>
                        <a:t>0.1kg/cm</a:t>
                      </a:r>
                      <a:r>
                        <a:rPr lang="en-US" sz="1100" baseline="30000" dirty="0" smtClean="0"/>
                        <a:t>2</a:t>
                      </a:r>
                    </a:p>
                    <a:p>
                      <a:r>
                        <a:rPr lang="en-US" sz="1100" baseline="0" dirty="0" smtClean="0"/>
                        <a:t>-</a:t>
                      </a:r>
                    </a:p>
                    <a:p>
                      <a:r>
                        <a:rPr lang="en-US" sz="1100" baseline="0" dirty="0" smtClean="0"/>
                        <a:t>5625RPM</a:t>
                      </a:r>
                      <a:endParaRPr lang="en-US" sz="11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3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Gear box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100" dirty="0" smtClean="0"/>
                        <a:t>Rated</a:t>
                      </a:r>
                      <a:r>
                        <a:rPr lang="en-US" sz="1100" baseline="0" dirty="0" smtClean="0"/>
                        <a:t> power                           26035KW</a:t>
                      </a:r>
                    </a:p>
                    <a:p>
                      <a:r>
                        <a:rPr lang="en-US" sz="1100" baseline="0" dirty="0" smtClean="0"/>
                        <a:t>Input /output speed              5661/1500</a:t>
                      </a:r>
                    </a:p>
                    <a:p>
                      <a:r>
                        <a:rPr lang="en-US" sz="1100" baseline="0" dirty="0" smtClean="0"/>
                        <a:t>Ratio:                                        3.774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9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Ac generator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100" dirty="0" smtClean="0"/>
                        <a:t>Output                                     31250KVA</a:t>
                      </a:r>
                    </a:p>
                    <a:p>
                      <a:r>
                        <a:rPr lang="en-US" sz="1100" dirty="0" smtClean="0"/>
                        <a:t>No. of phases                         3</a:t>
                      </a:r>
                    </a:p>
                    <a:p>
                      <a:r>
                        <a:rPr lang="en-US" sz="1100" dirty="0" smtClean="0"/>
                        <a:t>No. of poles                            4</a:t>
                      </a:r>
                    </a:p>
                    <a:p>
                      <a:r>
                        <a:rPr lang="en-US" sz="1100" dirty="0" smtClean="0"/>
                        <a:t>Voltage                                    11000</a:t>
                      </a:r>
                      <a:r>
                        <a:rPr lang="en-US" sz="1100" baseline="0" dirty="0" smtClean="0"/>
                        <a:t> V</a:t>
                      </a:r>
                    </a:p>
                    <a:p>
                      <a:r>
                        <a:rPr lang="en-US" sz="1100" baseline="0" dirty="0" smtClean="0"/>
                        <a:t>Current                                    1640amp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Speed</a:t>
                      </a:r>
                      <a:r>
                        <a:rPr lang="en-US" sz="1100" baseline="0" dirty="0" smtClean="0"/>
                        <a:t>                                       1500 RPM</a:t>
                      </a:r>
                    </a:p>
                    <a:p>
                      <a:r>
                        <a:rPr lang="en-US" sz="1100" baseline="0" dirty="0" smtClean="0"/>
                        <a:t>Limiting speed                        1800RPM</a:t>
                      </a:r>
                    </a:p>
                    <a:p>
                      <a:r>
                        <a:rPr lang="en-US" sz="1100" baseline="0" dirty="0" smtClean="0"/>
                        <a:t>Power factor                           0.8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1324</Words>
  <Application>Microsoft Office PowerPoint</Application>
  <PresentationFormat>On-screen Show (4:3)</PresentationFormat>
  <Paragraphs>678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PBS -IIModex Familiarisation</vt:lpstr>
      <vt:lpstr>Project Packages of PBS –II  Modex unit </vt:lpstr>
      <vt:lpstr>Site Map</vt:lpstr>
      <vt:lpstr>Plant Requirement</vt:lpstr>
      <vt:lpstr>Boiler</vt:lpstr>
      <vt:lpstr>PowerPoint Presentation</vt:lpstr>
      <vt:lpstr>STG 25MW – AB Bay Front View</vt:lpstr>
      <vt:lpstr>PowerPoint Presentation</vt:lpstr>
      <vt:lpstr>STG Mechanical Equipment</vt:lpstr>
      <vt:lpstr>STG 25MW Electrical</vt:lpstr>
      <vt:lpstr>PowerPoint Presentation</vt:lpstr>
      <vt:lpstr>STG Electrical Equipment</vt:lpstr>
      <vt:lpstr>Cooling Tower and Pump House</vt:lpstr>
      <vt:lpstr>Cooling Tower and Pump House</vt:lpstr>
      <vt:lpstr>STB Mechanical 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EQUIPMENTS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PBS ModEx</dc:title>
  <dc:creator>HP Compaq</dc:creator>
  <cp:lastModifiedBy>DEWANGAN VIDYASAG</cp:lastModifiedBy>
  <cp:revision>99</cp:revision>
  <cp:lastPrinted>2015-02-14T04:35:24Z</cp:lastPrinted>
  <dcterms:created xsi:type="dcterms:W3CDTF">2014-12-01T16:17:52Z</dcterms:created>
  <dcterms:modified xsi:type="dcterms:W3CDTF">2016-02-27T08:23:30Z</dcterms:modified>
</cp:coreProperties>
</file>