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3" autoAdjust="0"/>
    <p:restoredTop sz="94671" autoAdjust="0"/>
  </p:normalViewPr>
  <p:slideViewPr>
    <p:cSldViewPr>
      <p:cViewPr>
        <p:scale>
          <a:sx n="95" d="100"/>
          <a:sy n="95" d="100"/>
        </p:scale>
        <p:origin x="-1428" y="72"/>
      </p:cViewPr>
      <p:guideLst>
        <p:guide orient="horz" pos="3120"/>
        <p:guide pos="2160"/>
      </p:guideLst>
    </p:cSldViewPr>
  </p:slideViewPr>
  <p:outlineViewPr>
    <p:cViewPr>
      <p:scale>
        <a:sx n="33" d="100"/>
        <a:sy n="33" d="100"/>
      </p:scale>
      <p:origin x="48" y="1608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AB4404-3C28-4669-A844-0317A3210A18}" type="datetimeFigureOut">
              <a:rPr lang="en-IN" smtClean="0"/>
              <a:t>05-06-2017</a:t>
            </a:fld>
            <a:endParaRPr lang="en-IN" dirty="0"/>
          </a:p>
        </p:txBody>
      </p:sp>
      <p:sp>
        <p:nvSpPr>
          <p:cNvPr id="4" name="Slide Image Placeholder 3"/>
          <p:cNvSpPr>
            <a:spLocks noGrp="1" noRot="1" noChangeAspect="1"/>
          </p:cNvSpPr>
          <p:nvPr>
            <p:ph type="sldImg" idx="2"/>
          </p:nvPr>
        </p:nvSpPr>
        <p:spPr>
          <a:xfrm>
            <a:off x="2241550" y="685800"/>
            <a:ext cx="23749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8AE91F-720F-49B5-9FFB-8C77EF1D985A}" type="slidenum">
              <a:rPr lang="en-IN" smtClean="0"/>
              <a:t>‹#›</a:t>
            </a:fld>
            <a:endParaRPr lang="en-IN" dirty="0"/>
          </a:p>
        </p:txBody>
      </p:sp>
    </p:spTree>
    <p:extLst>
      <p:ext uri="{BB962C8B-B14F-4D97-AF65-F5344CB8AC3E}">
        <p14:creationId xmlns:p14="http://schemas.microsoft.com/office/powerpoint/2010/main" val="1288150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41550" y="685800"/>
            <a:ext cx="23749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78AE91F-720F-49B5-9FFB-8C77EF1D985A}" type="slidenum">
              <a:rPr lang="en-IN" smtClean="0"/>
              <a:t>8</a:t>
            </a:fld>
            <a:endParaRPr lang="en-IN"/>
          </a:p>
        </p:txBody>
      </p:sp>
    </p:spTree>
    <p:extLst>
      <p:ext uri="{BB962C8B-B14F-4D97-AF65-F5344CB8AC3E}">
        <p14:creationId xmlns:p14="http://schemas.microsoft.com/office/powerpoint/2010/main" val="1826234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78AE91F-720F-49B5-9FFB-8C77EF1D985A}" type="slidenum">
              <a:rPr lang="en-IN" smtClean="0"/>
              <a:t>21</a:t>
            </a:fld>
            <a:endParaRPr lang="en-IN" dirty="0"/>
          </a:p>
        </p:txBody>
      </p:sp>
    </p:spTree>
    <p:extLst>
      <p:ext uri="{BB962C8B-B14F-4D97-AF65-F5344CB8AC3E}">
        <p14:creationId xmlns:p14="http://schemas.microsoft.com/office/powerpoint/2010/main" val="1475083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78AE91F-720F-49B5-9FFB-8C77EF1D985A}" type="slidenum">
              <a:rPr lang="en-IN" smtClean="0"/>
              <a:t>24</a:t>
            </a:fld>
            <a:endParaRPr lang="en-IN" dirty="0"/>
          </a:p>
        </p:txBody>
      </p:sp>
    </p:spTree>
    <p:extLst>
      <p:ext uri="{BB962C8B-B14F-4D97-AF65-F5344CB8AC3E}">
        <p14:creationId xmlns:p14="http://schemas.microsoft.com/office/powerpoint/2010/main" val="1167949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78AE91F-720F-49B5-9FFB-8C77EF1D985A}" type="slidenum">
              <a:rPr lang="en-IN" smtClean="0"/>
              <a:t>35</a:t>
            </a:fld>
            <a:endParaRPr lang="en-IN" dirty="0"/>
          </a:p>
        </p:txBody>
      </p:sp>
    </p:spTree>
    <p:extLst>
      <p:ext uri="{BB962C8B-B14F-4D97-AF65-F5344CB8AC3E}">
        <p14:creationId xmlns:p14="http://schemas.microsoft.com/office/powerpoint/2010/main" val="1408150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3"/>
            <a:ext cx="5829300" cy="2123369"/>
          </a:xfrm>
        </p:spPr>
        <p:txBody>
          <a:bodyPr/>
          <a:lstStyle/>
          <a:p>
            <a:r>
              <a:rPr lang="en-US" smtClean="0"/>
              <a:t>Click to edit Master title style</a:t>
            </a:r>
            <a:endParaRPr lang="en-IN"/>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D0EC38E-5EF8-42C5-910D-7FD48186EF58}" type="datetimeFigureOut">
              <a:rPr lang="en-IN" smtClean="0"/>
              <a:t>05-06-2017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532ABEE-621E-4AAE-BDDD-74C22C5C366D}" type="slidenum">
              <a:rPr lang="en-IN" smtClean="0"/>
              <a:t>‹#›</a:t>
            </a:fld>
            <a:endParaRPr lang="en-IN" dirty="0"/>
          </a:p>
        </p:txBody>
      </p:sp>
    </p:spTree>
    <p:extLst>
      <p:ext uri="{BB962C8B-B14F-4D97-AF65-F5344CB8AC3E}">
        <p14:creationId xmlns:p14="http://schemas.microsoft.com/office/powerpoint/2010/main" val="576201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D0EC38E-5EF8-42C5-910D-7FD48186EF58}" type="datetimeFigureOut">
              <a:rPr lang="en-IN" smtClean="0"/>
              <a:t>05-06-2017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532ABEE-621E-4AAE-BDDD-74C22C5C366D}" type="slidenum">
              <a:rPr lang="en-IN" smtClean="0"/>
              <a:t>‹#›</a:t>
            </a:fld>
            <a:endParaRPr lang="en-IN" dirty="0"/>
          </a:p>
        </p:txBody>
      </p:sp>
    </p:spTree>
    <p:extLst>
      <p:ext uri="{BB962C8B-B14F-4D97-AF65-F5344CB8AC3E}">
        <p14:creationId xmlns:p14="http://schemas.microsoft.com/office/powerpoint/2010/main" val="3540119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96701"/>
            <a:ext cx="1543050" cy="8452202"/>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42900" y="396701"/>
            <a:ext cx="4514850" cy="84522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D0EC38E-5EF8-42C5-910D-7FD48186EF58}" type="datetimeFigureOut">
              <a:rPr lang="en-IN" smtClean="0"/>
              <a:t>05-06-2017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532ABEE-621E-4AAE-BDDD-74C22C5C366D}" type="slidenum">
              <a:rPr lang="en-IN" smtClean="0"/>
              <a:t>‹#›</a:t>
            </a:fld>
            <a:endParaRPr lang="en-IN" dirty="0"/>
          </a:p>
        </p:txBody>
      </p:sp>
    </p:spTree>
    <p:extLst>
      <p:ext uri="{BB962C8B-B14F-4D97-AF65-F5344CB8AC3E}">
        <p14:creationId xmlns:p14="http://schemas.microsoft.com/office/powerpoint/2010/main" val="4074934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D0EC38E-5EF8-42C5-910D-7FD48186EF58}" type="datetimeFigureOut">
              <a:rPr lang="en-IN" smtClean="0"/>
              <a:t>05-06-2017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532ABEE-621E-4AAE-BDDD-74C22C5C366D}" type="slidenum">
              <a:rPr lang="en-IN" smtClean="0"/>
              <a:t>‹#›</a:t>
            </a:fld>
            <a:endParaRPr lang="en-IN" dirty="0"/>
          </a:p>
        </p:txBody>
      </p:sp>
    </p:spTree>
    <p:extLst>
      <p:ext uri="{BB962C8B-B14F-4D97-AF65-F5344CB8AC3E}">
        <p14:creationId xmlns:p14="http://schemas.microsoft.com/office/powerpoint/2010/main" val="302075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2"/>
            <a:ext cx="5829300" cy="1967442"/>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541735" y="4198587"/>
            <a:ext cx="5829300" cy="216693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0EC38E-5EF8-42C5-910D-7FD48186EF58}" type="datetimeFigureOut">
              <a:rPr lang="en-IN" smtClean="0"/>
              <a:t>05-06-2017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532ABEE-621E-4AAE-BDDD-74C22C5C366D}" type="slidenum">
              <a:rPr lang="en-IN" smtClean="0"/>
              <a:t>‹#›</a:t>
            </a:fld>
            <a:endParaRPr lang="en-IN" dirty="0"/>
          </a:p>
        </p:txBody>
      </p:sp>
    </p:spTree>
    <p:extLst>
      <p:ext uri="{BB962C8B-B14F-4D97-AF65-F5344CB8AC3E}">
        <p14:creationId xmlns:p14="http://schemas.microsoft.com/office/powerpoint/2010/main" val="2292727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42900" y="2311402"/>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3486150" y="2311402"/>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D0EC38E-5EF8-42C5-910D-7FD48186EF58}" type="datetimeFigureOut">
              <a:rPr lang="en-IN" smtClean="0"/>
              <a:t>05-06-2017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532ABEE-621E-4AAE-BDDD-74C22C5C366D}" type="slidenum">
              <a:rPr lang="en-IN" smtClean="0"/>
              <a:t>‹#›</a:t>
            </a:fld>
            <a:endParaRPr lang="en-IN" dirty="0"/>
          </a:p>
        </p:txBody>
      </p:sp>
    </p:spTree>
    <p:extLst>
      <p:ext uri="{BB962C8B-B14F-4D97-AF65-F5344CB8AC3E}">
        <p14:creationId xmlns:p14="http://schemas.microsoft.com/office/powerpoint/2010/main" val="2925934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3483770"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70"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D0EC38E-5EF8-42C5-910D-7FD48186EF58}" type="datetimeFigureOut">
              <a:rPr lang="en-IN" smtClean="0"/>
              <a:t>05-06-2017</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532ABEE-621E-4AAE-BDDD-74C22C5C366D}" type="slidenum">
              <a:rPr lang="en-IN" smtClean="0"/>
              <a:t>‹#›</a:t>
            </a:fld>
            <a:endParaRPr lang="en-IN" dirty="0"/>
          </a:p>
        </p:txBody>
      </p:sp>
    </p:spTree>
    <p:extLst>
      <p:ext uri="{BB962C8B-B14F-4D97-AF65-F5344CB8AC3E}">
        <p14:creationId xmlns:p14="http://schemas.microsoft.com/office/powerpoint/2010/main" val="882531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D0EC38E-5EF8-42C5-910D-7FD48186EF58}" type="datetimeFigureOut">
              <a:rPr lang="en-IN" smtClean="0"/>
              <a:t>05-06-2017</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532ABEE-621E-4AAE-BDDD-74C22C5C366D}" type="slidenum">
              <a:rPr lang="en-IN" smtClean="0"/>
              <a:t>‹#›</a:t>
            </a:fld>
            <a:endParaRPr lang="en-IN" dirty="0"/>
          </a:p>
        </p:txBody>
      </p:sp>
    </p:spTree>
    <p:extLst>
      <p:ext uri="{BB962C8B-B14F-4D97-AF65-F5344CB8AC3E}">
        <p14:creationId xmlns:p14="http://schemas.microsoft.com/office/powerpoint/2010/main" val="562795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0EC38E-5EF8-42C5-910D-7FD48186EF58}" type="datetimeFigureOut">
              <a:rPr lang="en-IN" smtClean="0"/>
              <a:t>05-06-2017</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532ABEE-621E-4AAE-BDDD-74C22C5C366D}" type="slidenum">
              <a:rPr lang="en-IN" smtClean="0"/>
              <a:t>‹#›</a:t>
            </a:fld>
            <a:endParaRPr lang="en-IN" dirty="0"/>
          </a:p>
        </p:txBody>
      </p:sp>
    </p:spTree>
    <p:extLst>
      <p:ext uri="{BB962C8B-B14F-4D97-AF65-F5344CB8AC3E}">
        <p14:creationId xmlns:p14="http://schemas.microsoft.com/office/powerpoint/2010/main" val="4214643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1" y="394406"/>
            <a:ext cx="2256235" cy="1678517"/>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2681288"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342901"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0EC38E-5EF8-42C5-910D-7FD48186EF58}" type="datetimeFigureOut">
              <a:rPr lang="en-IN" smtClean="0"/>
              <a:t>05-06-2017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532ABEE-621E-4AAE-BDDD-74C22C5C366D}" type="slidenum">
              <a:rPr lang="en-IN" smtClean="0"/>
              <a:t>‹#›</a:t>
            </a:fld>
            <a:endParaRPr lang="en-IN" dirty="0"/>
          </a:p>
        </p:txBody>
      </p:sp>
    </p:spTree>
    <p:extLst>
      <p:ext uri="{BB962C8B-B14F-4D97-AF65-F5344CB8AC3E}">
        <p14:creationId xmlns:p14="http://schemas.microsoft.com/office/powerpoint/2010/main" val="3523908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1"/>
            <a:ext cx="4114800" cy="818622"/>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344216" y="7752823"/>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0EC38E-5EF8-42C5-910D-7FD48186EF58}" type="datetimeFigureOut">
              <a:rPr lang="en-IN" smtClean="0"/>
              <a:t>05-06-2017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532ABEE-621E-4AAE-BDDD-74C22C5C366D}" type="slidenum">
              <a:rPr lang="en-IN" smtClean="0"/>
              <a:t>‹#›</a:t>
            </a:fld>
            <a:endParaRPr lang="en-IN" dirty="0"/>
          </a:p>
        </p:txBody>
      </p:sp>
    </p:spTree>
    <p:extLst>
      <p:ext uri="{BB962C8B-B14F-4D97-AF65-F5344CB8AC3E}">
        <p14:creationId xmlns:p14="http://schemas.microsoft.com/office/powerpoint/2010/main" val="2875301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342900" y="2311402"/>
            <a:ext cx="6172200" cy="65375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342900" y="9181396"/>
            <a:ext cx="1600200" cy="527402"/>
          </a:xfrm>
          <a:prstGeom prst="rect">
            <a:avLst/>
          </a:prstGeom>
        </p:spPr>
        <p:txBody>
          <a:bodyPr vert="horz" lIns="91440" tIns="45720" rIns="91440" bIns="45720" rtlCol="0" anchor="ctr"/>
          <a:lstStyle>
            <a:lvl1pPr algn="l">
              <a:defRPr sz="1200">
                <a:solidFill>
                  <a:schemeClr val="tx1">
                    <a:tint val="75000"/>
                  </a:schemeClr>
                </a:solidFill>
              </a:defRPr>
            </a:lvl1pPr>
          </a:lstStyle>
          <a:p>
            <a:fld id="{0D0EC38E-5EF8-42C5-910D-7FD48186EF58}" type="datetimeFigureOut">
              <a:rPr lang="en-IN" smtClean="0"/>
              <a:t>05-06-2017</a:t>
            </a:fld>
            <a:endParaRPr lang="en-IN" dirty="0"/>
          </a:p>
        </p:txBody>
      </p:sp>
      <p:sp>
        <p:nvSpPr>
          <p:cNvPr id="5" name="Footer Placeholder 4"/>
          <p:cNvSpPr>
            <a:spLocks noGrp="1"/>
          </p:cNvSpPr>
          <p:nvPr>
            <p:ph type="ftr" sz="quarter" idx="3"/>
          </p:nvPr>
        </p:nvSpPr>
        <p:spPr>
          <a:xfrm>
            <a:off x="2343150" y="9181396"/>
            <a:ext cx="2171700" cy="52740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914900" y="9181396"/>
            <a:ext cx="1600200" cy="527402"/>
          </a:xfrm>
          <a:prstGeom prst="rect">
            <a:avLst/>
          </a:prstGeom>
        </p:spPr>
        <p:txBody>
          <a:bodyPr vert="horz" lIns="91440" tIns="45720" rIns="91440" bIns="45720" rtlCol="0" anchor="ctr"/>
          <a:lstStyle>
            <a:lvl1pPr algn="r">
              <a:defRPr sz="1200">
                <a:solidFill>
                  <a:schemeClr val="tx1">
                    <a:tint val="75000"/>
                  </a:schemeClr>
                </a:solidFill>
              </a:defRPr>
            </a:lvl1pPr>
          </a:lstStyle>
          <a:p>
            <a:fld id="{1532ABEE-621E-4AAE-BDDD-74C22C5C366D}" type="slidenum">
              <a:rPr lang="en-IN" smtClean="0"/>
              <a:t>‹#›</a:t>
            </a:fld>
            <a:endParaRPr lang="en-IN" dirty="0"/>
          </a:p>
        </p:txBody>
      </p:sp>
    </p:spTree>
    <p:extLst>
      <p:ext uri="{BB962C8B-B14F-4D97-AF65-F5344CB8AC3E}">
        <p14:creationId xmlns:p14="http://schemas.microsoft.com/office/powerpoint/2010/main" val="73884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www.howstufworks.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4" Type="http://schemas.openxmlformats.org/officeDocument/2006/relationships/hyperlink" Target="http://www.icl.tech.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45555"/>
          </a:xfrm>
          <a:prstGeom prst="rect">
            <a:avLst/>
          </a:prstGeom>
        </p:spPr>
      </p:pic>
      <p:sp>
        <p:nvSpPr>
          <p:cNvPr id="5" name="Rectangle 4"/>
          <p:cNvSpPr/>
          <p:nvPr/>
        </p:nvSpPr>
        <p:spPr>
          <a:xfrm>
            <a:off x="0" y="356128"/>
            <a:ext cx="6858000" cy="9233297"/>
          </a:xfrm>
          <a:prstGeom prst="rect">
            <a:avLst/>
          </a:prstGeom>
        </p:spPr>
        <p:txBody>
          <a:bodyPr wrap="square" anchor="ctr">
            <a:spAutoFit/>
          </a:bodyPr>
          <a:lstStyle/>
          <a:p>
            <a:pPr algn="ctr"/>
            <a:r>
              <a:rPr lang="en-IN" sz="2200" dirty="0" smtClean="0">
                <a:solidFill>
                  <a:schemeClr val="tx1"/>
                </a:solidFill>
                <a:latin typeface="Arial Black" pitchFamily="34" charset="0"/>
              </a:rPr>
              <a:t>A</a:t>
            </a:r>
          </a:p>
          <a:p>
            <a:pPr algn="ctr"/>
            <a:r>
              <a:rPr lang="en-IN" sz="2200" dirty="0" smtClean="0">
                <a:solidFill>
                  <a:schemeClr val="tx1"/>
                </a:solidFill>
                <a:latin typeface="Arial Black" pitchFamily="34" charset="0"/>
              </a:rPr>
              <a:t> </a:t>
            </a:r>
          </a:p>
          <a:p>
            <a:pPr algn="ctr"/>
            <a:r>
              <a:rPr lang="en-IN" sz="2200" dirty="0" smtClean="0">
                <a:solidFill>
                  <a:schemeClr val="tx1"/>
                </a:solidFill>
                <a:latin typeface="Arial Black" pitchFamily="34" charset="0"/>
              </a:rPr>
              <a:t>Project Report</a:t>
            </a:r>
          </a:p>
          <a:p>
            <a:pPr algn="ctr"/>
            <a:r>
              <a:rPr lang="en-IN" sz="2200" dirty="0" smtClean="0">
                <a:solidFill>
                  <a:schemeClr val="tx1"/>
                </a:solidFill>
                <a:latin typeface="Arial Black" pitchFamily="34" charset="0"/>
              </a:rPr>
              <a:t> </a:t>
            </a:r>
          </a:p>
          <a:p>
            <a:pPr algn="ctr"/>
            <a:r>
              <a:rPr lang="en-IN" sz="2200" dirty="0" smtClean="0">
                <a:solidFill>
                  <a:schemeClr val="tx1"/>
                </a:solidFill>
                <a:latin typeface="Arial Black" pitchFamily="34" charset="0"/>
              </a:rPr>
              <a:t>On</a:t>
            </a:r>
          </a:p>
          <a:p>
            <a:pPr algn="ctr"/>
            <a:r>
              <a:rPr lang="en-IN" sz="2200" dirty="0" smtClean="0">
                <a:solidFill>
                  <a:schemeClr val="tx1"/>
                </a:solidFill>
                <a:latin typeface="Arial Black" pitchFamily="34" charset="0"/>
              </a:rPr>
              <a:t> </a:t>
            </a:r>
          </a:p>
          <a:p>
            <a:pPr algn="ctr"/>
            <a:r>
              <a:rPr lang="en-IN" sz="2200" dirty="0" smtClean="0">
                <a:solidFill>
                  <a:schemeClr val="tx1"/>
                </a:solidFill>
                <a:latin typeface="Arial Black" pitchFamily="34" charset="0"/>
              </a:rPr>
              <a:t>“</a:t>
            </a:r>
            <a:r>
              <a:rPr lang="en-IN" sz="2200" b="1" dirty="0" smtClean="0">
                <a:latin typeface="Arial Black" pitchFamily="34" charset="0"/>
              </a:rPr>
              <a:t>Air-Cooled Condenser</a:t>
            </a:r>
            <a:r>
              <a:rPr lang="en-IN" sz="2200" b="1" dirty="0" smtClean="0">
                <a:solidFill>
                  <a:schemeClr val="tx1"/>
                </a:solidFill>
                <a:latin typeface="Arial Black" pitchFamily="34" charset="0"/>
              </a:rPr>
              <a:t>”</a:t>
            </a:r>
          </a:p>
          <a:p>
            <a:pPr algn="ctr"/>
            <a:r>
              <a:rPr lang="en-US" sz="2200" b="1" dirty="0" smtClean="0">
                <a:latin typeface="Arial Narrow" pitchFamily="34" charset="0"/>
                <a:cs typeface="Adobe Hebrew" pitchFamily="18" charset="-79"/>
              </a:rPr>
              <a:t>(With a case study on Power &amp; Blowing Station ,SAIL- BSP)</a:t>
            </a:r>
            <a:endParaRPr lang="en-IN" sz="2200" dirty="0" smtClean="0">
              <a:solidFill>
                <a:schemeClr val="tx1"/>
              </a:solidFill>
              <a:latin typeface="Arial Narrow" pitchFamily="34" charset="0"/>
              <a:cs typeface="Adobe Hebrew" pitchFamily="18" charset="-79"/>
            </a:endParaRPr>
          </a:p>
          <a:p>
            <a:pPr algn="ctr"/>
            <a:r>
              <a:rPr lang="en-IN" sz="2200" dirty="0" smtClean="0">
                <a:solidFill>
                  <a:schemeClr val="tx1"/>
                </a:solidFill>
                <a:latin typeface="Arial Black" pitchFamily="34" charset="0"/>
              </a:rPr>
              <a:t> </a:t>
            </a:r>
          </a:p>
          <a:p>
            <a:pPr algn="ctr" hangingPunct="0"/>
            <a:r>
              <a:rPr lang="en-IN" sz="2200" dirty="0" smtClean="0">
                <a:solidFill>
                  <a:schemeClr val="tx1"/>
                </a:solidFill>
                <a:latin typeface="Arial Black" pitchFamily="34" charset="0"/>
              </a:rPr>
              <a:t>In partial fulfilment of 8</a:t>
            </a:r>
            <a:r>
              <a:rPr lang="en-IN" sz="2200" baseline="30000" dirty="0" smtClean="0">
                <a:solidFill>
                  <a:schemeClr val="tx1"/>
                </a:solidFill>
                <a:latin typeface="Arial Black" pitchFamily="34" charset="0"/>
              </a:rPr>
              <a:t>th</a:t>
            </a:r>
            <a:r>
              <a:rPr lang="en-IN" sz="2200" dirty="0" smtClean="0">
                <a:solidFill>
                  <a:schemeClr val="tx1"/>
                </a:solidFill>
                <a:latin typeface="Arial Black" pitchFamily="34" charset="0"/>
              </a:rPr>
              <a:t> semester </a:t>
            </a:r>
          </a:p>
          <a:p>
            <a:pPr algn="ctr"/>
            <a:r>
              <a:rPr lang="en-IN" sz="2200" dirty="0" smtClean="0">
                <a:solidFill>
                  <a:schemeClr val="tx1"/>
                </a:solidFill>
                <a:latin typeface="Arial Black" pitchFamily="34" charset="0"/>
              </a:rPr>
              <a:t> </a:t>
            </a:r>
          </a:p>
          <a:p>
            <a:pPr algn="ctr"/>
            <a:r>
              <a:rPr lang="en-IN" sz="2200" dirty="0" smtClean="0">
                <a:solidFill>
                  <a:schemeClr val="tx1"/>
                </a:solidFill>
                <a:latin typeface="Arial Black" pitchFamily="34" charset="0"/>
              </a:rPr>
              <a:t> </a:t>
            </a:r>
          </a:p>
          <a:p>
            <a:pPr algn="ctr"/>
            <a:r>
              <a:rPr lang="en-IN" sz="2200" b="1" dirty="0" smtClean="0">
                <a:solidFill>
                  <a:schemeClr val="tx1"/>
                </a:solidFill>
                <a:latin typeface="Arial Black" pitchFamily="34" charset="0"/>
              </a:rPr>
              <a:t>BACHELOR OF TECHNOLOGY</a:t>
            </a:r>
            <a:endParaRPr lang="en-IN" sz="2200" dirty="0" smtClean="0">
              <a:solidFill>
                <a:schemeClr val="tx1"/>
              </a:solidFill>
              <a:latin typeface="Arial Black" pitchFamily="34" charset="0"/>
            </a:endParaRPr>
          </a:p>
          <a:p>
            <a:pPr algn="ctr"/>
            <a:r>
              <a:rPr lang="en-IN" sz="2200" dirty="0" smtClean="0">
                <a:solidFill>
                  <a:schemeClr val="tx1"/>
                </a:solidFill>
                <a:latin typeface="Arial Black" pitchFamily="34" charset="0"/>
              </a:rPr>
              <a:t> </a:t>
            </a:r>
          </a:p>
          <a:p>
            <a:pPr algn="ctr"/>
            <a:r>
              <a:rPr lang="en-IN" sz="2200" b="1" dirty="0" smtClean="0">
                <a:solidFill>
                  <a:schemeClr val="tx1"/>
                </a:solidFill>
                <a:latin typeface="Arial Black" pitchFamily="34" charset="0"/>
              </a:rPr>
              <a:t>In</a:t>
            </a:r>
            <a:endParaRPr lang="en-IN" sz="2200" dirty="0" smtClean="0">
              <a:solidFill>
                <a:schemeClr val="tx1"/>
              </a:solidFill>
              <a:latin typeface="Arial Black" pitchFamily="34" charset="0"/>
            </a:endParaRPr>
          </a:p>
          <a:p>
            <a:pPr algn="ctr"/>
            <a:r>
              <a:rPr lang="en-IN" sz="2200" dirty="0" smtClean="0">
                <a:solidFill>
                  <a:schemeClr val="tx1"/>
                </a:solidFill>
                <a:latin typeface="Arial Black" pitchFamily="34" charset="0"/>
              </a:rPr>
              <a:t> </a:t>
            </a:r>
          </a:p>
          <a:p>
            <a:pPr algn="ctr"/>
            <a:r>
              <a:rPr lang="en-IN" sz="2200" b="1" dirty="0" smtClean="0">
                <a:solidFill>
                  <a:schemeClr val="tx1"/>
                </a:solidFill>
                <a:latin typeface="Arial Black" pitchFamily="34" charset="0"/>
              </a:rPr>
              <a:t>MECHANICAL ENGINEERING</a:t>
            </a:r>
            <a:endParaRPr lang="en-IN" sz="2200" dirty="0" smtClean="0">
              <a:solidFill>
                <a:schemeClr val="tx1"/>
              </a:solidFill>
              <a:latin typeface="Arial Black" pitchFamily="34" charset="0"/>
            </a:endParaRPr>
          </a:p>
          <a:p>
            <a:pPr algn="ctr"/>
            <a:r>
              <a:rPr lang="en-IN" sz="2200" dirty="0" smtClean="0">
                <a:solidFill>
                  <a:schemeClr val="tx1"/>
                </a:solidFill>
                <a:latin typeface="Arial Black" pitchFamily="34" charset="0"/>
              </a:rPr>
              <a:t> </a:t>
            </a:r>
          </a:p>
          <a:p>
            <a:pPr algn="ctr"/>
            <a:r>
              <a:rPr lang="en-IN" sz="2200" dirty="0" smtClean="0">
                <a:solidFill>
                  <a:schemeClr val="tx1"/>
                </a:solidFill>
                <a:latin typeface="Arial Black" pitchFamily="34" charset="0"/>
              </a:rPr>
              <a:t>By</a:t>
            </a:r>
          </a:p>
          <a:p>
            <a:pPr algn="ctr"/>
            <a:r>
              <a:rPr lang="en-IN" sz="2200" dirty="0" smtClean="0">
                <a:solidFill>
                  <a:schemeClr val="tx1"/>
                </a:solidFill>
                <a:latin typeface="Arial Black" pitchFamily="34" charset="0"/>
              </a:rPr>
              <a:t> </a:t>
            </a:r>
          </a:p>
          <a:p>
            <a:pPr algn="ctr"/>
            <a:r>
              <a:rPr lang="en-US" sz="2200" b="1" dirty="0" err="1" smtClean="0">
                <a:latin typeface="Arial Black" pitchFamily="34" charset="0"/>
              </a:rPr>
              <a:t>Anand</a:t>
            </a:r>
            <a:r>
              <a:rPr lang="en-US" sz="2200" b="1" dirty="0" smtClean="0">
                <a:latin typeface="Arial Black" pitchFamily="34" charset="0"/>
              </a:rPr>
              <a:t> </a:t>
            </a:r>
            <a:r>
              <a:rPr lang="en-US" sz="2200" b="1" dirty="0" err="1" smtClean="0">
                <a:latin typeface="Arial Black" pitchFamily="34" charset="0"/>
              </a:rPr>
              <a:t>Kishor</a:t>
            </a:r>
            <a:endParaRPr lang="en-US" sz="2200" b="1" dirty="0" smtClean="0">
              <a:latin typeface="Arial Black" pitchFamily="34" charset="0"/>
            </a:endParaRPr>
          </a:p>
          <a:p>
            <a:pPr algn="ctr"/>
            <a:endParaRPr lang="en-US" sz="2200" b="1" dirty="0">
              <a:solidFill>
                <a:schemeClr val="tx1"/>
              </a:solidFill>
              <a:latin typeface="Arial Black" pitchFamily="34" charset="0"/>
            </a:endParaRPr>
          </a:p>
          <a:p>
            <a:pPr algn="ctr"/>
            <a:r>
              <a:rPr lang="en-US" sz="2200" b="1" dirty="0" err="1" smtClean="0">
                <a:latin typeface="Arial Black" pitchFamily="34" charset="0"/>
              </a:rPr>
              <a:t>Anurag</a:t>
            </a:r>
            <a:r>
              <a:rPr lang="en-US" sz="2200" b="1" dirty="0" smtClean="0">
                <a:latin typeface="Arial Black" pitchFamily="34" charset="0"/>
              </a:rPr>
              <a:t> Mishra</a:t>
            </a:r>
          </a:p>
          <a:p>
            <a:pPr algn="ctr"/>
            <a:endParaRPr lang="en-US" sz="2200" b="1" dirty="0">
              <a:solidFill>
                <a:schemeClr val="tx1"/>
              </a:solidFill>
              <a:latin typeface="Arial Black" pitchFamily="34" charset="0"/>
            </a:endParaRPr>
          </a:p>
          <a:p>
            <a:pPr algn="ctr"/>
            <a:r>
              <a:rPr lang="en-US" sz="2200" b="1" dirty="0" err="1" smtClean="0">
                <a:latin typeface="Arial Black" pitchFamily="34" charset="0"/>
              </a:rPr>
              <a:t>Govind</a:t>
            </a:r>
            <a:r>
              <a:rPr lang="en-US" sz="2200" b="1" dirty="0" smtClean="0">
                <a:latin typeface="Arial Black" pitchFamily="34" charset="0"/>
              </a:rPr>
              <a:t> Kumar </a:t>
            </a:r>
            <a:r>
              <a:rPr lang="en-US" sz="2200" b="1" dirty="0" err="1" smtClean="0">
                <a:latin typeface="Arial Black" pitchFamily="34" charset="0"/>
              </a:rPr>
              <a:t>Pandey</a:t>
            </a:r>
            <a:endParaRPr lang="en-US" sz="2200" b="1" dirty="0">
              <a:latin typeface="Arial Black" pitchFamily="34" charset="0"/>
            </a:endParaRPr>
          </a:p>
          <a:p>
            <a:pPr algn="ctr"/>
            <a:r>
              <a:rPr lang="en-US" sz="2200" b="1" dirty="0" smtClean="0">
                <a:latin typeface="Arial Black" pitchFamily="34" charset="0"/>
              </a:rPr>
              <a:t>&amp;</a:t>
            </a:r>
          </a:p>
          <a:p>
            <a:pPr algn="ctr"/>
            <a:r>
              <a:rPr lang="en-US" sz="2200" b="1" dirty="0" err="1" smtClean="0">
                <a:latin typeface="Arial Black" pitchFamily="34" charset="0"/>
              </a:rPr>
              <a:t>Manoj</a:t>
            </a:r>
            <a:r>
              <a:rPr lang="en-US" sz="2200" b="1" dirty="0" smtClean="0">
                <a:latin typeface="Arial Black" pitchFamily="34" charset="0"/>
              </a:rPr>
              <a:t> Kumar Gupta</a:t>
            </a:r>
            <a:endParaRPr lang="en-IN" sz="2200" dirty="0">
              <a:solidFill>
                <a:schemeClr val="tx1"/>
              </a:solidFill>
              <a:latin typeface="Arial Black" pitchFamily="34" charset="0"/>
            </a:endParaRPr>
          </a:p>
        </p:txBody>
      </p:sp>
    </p:spTree>
    <p:extLst>
      <p:ext uri="{BB962C8B-B14F-4D97-AF65-F5344CB8AC3E}">
        <p14:creationId xmlns:p14="http://schemas.microsoft.com/office/powerpoint/2010/main" val="211485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632" y="116463"/>
            <a:ext cx="6624736" cy="9673075"/>
          </a:xfrm>
        </p:spPr>
        <p:txBody>
          <a:bodyPr>
            <a:noAutofit/>
          </a:bodyPr>
          <a:lstStyle/>
          <a:p>
            <a:pPr algn="just"/>
            <a:r>
              <a:rPr lang="en-US" sz="2800" b="1" u="sng" dirty="0" smtClean="0"/>
              <a:t>Direct Air Cooling System</a:t>
            </a:r>
          </a:p>
          <a:p>
            <a:pPr marL="0" indent="0" algn="just">
              <a:buNone/>
            </a:pPr>
            <a:r>
              <a:rPr lang="en-US" sz="2000" dirty="0" smtClean="0"/>
              <a:t>In direct air cooling system also called ACC system, the exhaust steam from the turbine directly enters into the outdoor air-cooled condenser through exhaust steam pipe. The axial fan blows air from the atmosphere , thus condensing the steam into water. The condensate water is then pumped through the condensate treatment equipment back to the boiler make up water system by the condensate pump. A number of parallel galvanized steel finned tubes as cooling components comprises the air cooled condenser. The air cooling tower is generally arranged on the roof of steam turbine room, usually adopting mechanical draft for cooling.</a:t>
            </a:r>
          </a:p>
          <a:p>
            <a:pPr marL="0" indent="0" algn="just">
              <a:buNone/>
            </a:pPr>
            <a:r>
              <a:rPr lang="en-US" sz="2000" dirty="0" smtClean="0"/>
              <a:t>Direct air cooling system is characterized by:-</a:t>
            </a:r>
          </a:p>
          <a:p>
            <a:pPr algn="just">
              <a:buFont typeface="Wingdings" pitchFamily="2" charset="2"/>
              <a:buChar char="v"/>
            </a:pPr>
            <a:r>
              <a:rPr lang="en-US" sz="2000" dirty="0" smtClean="0"/>
              <a:t>Less equipment requirement.</a:t>
            </a:r>
          </a:p>
          <a:p>
            <a:pPr algn="just">
              <a:buFont typeface="Wingdings" pitchFamily="2" charset="2"/>
              <a:buChar char="v"/>
            </a:pPr>
            <a:r>
              <a:rPr lang="en-US" sz="2000" dirty="0" smtClean="0"/>
              <a:t>Simple system.</a:t>
            </a:r>
          </a:p>
          <a:p>
            <a:pPr algn="just">
              <a:buFont typeface="Wingdings" pitchFamily="2" charset="2"/>
              <a:buChar char="v"/>
            </a:pPr>
            <a:r>
              <a:rPr lang="en-US" sz="2000" dirty="0" smtClean="0"/>
              <a:t>Flexible adjustment of air volume.</a:t>
            </a:r>
          </a:p>
          <a:p>
            <a:pPr algn="just">
              <a:buFont typeface="Wingdings" pitchFamily="2" charset="2"/>
              <a:buChar char="v"/>
            </a:pPr>
            <a:r>
              <a:rPr lang="en-US" sz="2000" dirty="0" smtClean="0"/>
              <a:t>Efficient heat transfer due to high temperature difference between the exhaust steam and the cooling components.</a:t>
            </a:r>
          </a:p>
          <a:p>
            <a:pPr algn="just">
              <a:buFont typeface="Wingdings" pitchFamily="2" charset="2"/>
              <a:buChar char="v"/>
            </a:pPr>
            <a:r>
              <a:rPr lang="en-US" sz="2000" dirty="0" smtClean="0"/>
              <a:t>However, because of big diameter exhaust pipe of such system, vacuum system becomes bulky, so, its difficult to seal  and easy for air infiltration.</a:t>
            </a:r>
          </a:p>
          <a:p>
            <a:pPr algn="just">
              <a:buFont typeface="Wingdings" pitchFamily="2" charset="2"/>
              <a:buChar char="v"/>
            </a:pPr>
            <a:r>
              <a:rPr lang="en-US" sz="2000" dirty="0" smtClean="0"/>
              <a:t>It is difficult to maintain vacuum in the exhaust pipe  and it needs a long time to reach vacuum when started and hence  the mechanical draft system requires higher power for proper  operation.</a:t>
            </a:r>
          </a:p>
          <a:p>
            <a:pPr marL="0" indent="0" algn="just">
              <a:buNone/>
            </a:pPr>
            <a:r>
              <a:rPr lang="en-US" sz="2000" dirty="0" smtClean="0"/>
              <a:t>Our study revealed that Indirect Air cooling System with Direct </a:t>
            </a:r>
            <a:r>
              <a:rPr lang="en-US" sz="2000" dirty="0"/>
              <a:t>C</a:t>
            </a:r>
            <a:r>
              <a:rPr lang="en-US" sz="2000" dirty="0" smtClean="0"/>
              <a:t>ontact Condenser is best suited to be installed at P&amp;BS of SAIL-BSP, hence we have carried out a case study for the same.</a:t>
            </a:r>
            <a:endParaRPr lang="en-IN" sz="2000" dirty="0"/>
          </a:p>
        </p:txBody>
      </p:sp>
    </p:spTree>
    <p:extLst>
      <p:ext uri="{BB962C8B-B14F-4D97-AF65-F5344CB8AC3E}">
        <p14:creationId xmlns:p14="http://schemas.microsoft.com/office/powerpoint/2010/main" val="3006884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48" y="-375592"/>
            <a:ext cx="6172200" cy="1440160"/>
          </a:xfrm>
        </p:spPr>
        <p:txBody>
          <a:bodyPr>
            <a:normAutofit/>
          </a:bodyPr>
          <a:lstStyle/>
          <a:p>
            <a:pPr marL="457200" indent="-457200">
              <a:buFont typeface="Wingdings" pitchFamily="2" charset="2"/>
              <a:buChar char="Ø"/>
            </a:pPr>
            <a:r>
              <a:rPr lang="en-US" sz="3200" b="1" u="sng" dirty="0" smtClean="0"/>
              <a:t>P&amp;BS-1  &amp; PP-2 At A Glance</a:t>
            </a:r>
            <a:endParaRPr lang="en-IN" sz="3200" b="1" u="sng" dirty="0"/>
          </a:p>
        </p:txBody>
      </p:sp>
      <p:sp>
        <p:nvSpPr>
          <p:cNvPr id="3" name="Content Placeholder 2"/>
          <p:cNvSpPr>
            <a:spLocks noGrp="1"/>
          </p:cNvSpPr>
          <p:nvPr>
            <p:ph idx="1"/>
          </p:nvPr>
        </p:nvSpPr>
        <p:spPr>
          <a:xfrm>
            <a:off x="188640" y="848544"/>
            <a:ext cx="6552728" cy="8928992"/>
          </a:xfrm>
        </p:spPr>
        <p:txBody>
          <a:bodyPr>
            <a:noAutofit/>
          </a:bodyPr>
          <a:lstStyle/>
          <a:p>
            <a:pPr marL="0" indent="0" algn="just">
              <a:buNone/>
            </a:pPr>
            <a:r>
              <a:rPr lang="en-US" sz="1900" dirty="0"/>
              <a:t>Power &amp; Blowing Station is a vital installation. It serves the following needs of the </a:t>
            </a:r>
            <a:r>
              <a:rPr lang="en-US" sz="1900" dirty="0" err="1"/>
              <a:t>Bhilai</a:t>
            </a:r>
            <a:r>
              <a:rPr lang="en-US" sz="1900" dirty="0"/>
              <a:t> Steel Plant.</a:t>
            </a:r>
            <a:endParaRPr lang="en-IN" sz="1900" dirty="0"/>
          </a:p>
          <a:p>
            <a:pPr algn="just">
              <a:buFont typeface="Wingdings" pitchFamily="2" charset="2"/>
              <a:buChar char="v"/>
            </a:pPr>
            <a:r>
              <a:rPr lang="en-US" sz="1900" dirty="0" smtClean="0"/>
              <a:t>Supplying </a:t>
            </a:r>
            <a:r>
              <a:rPr lang="en-US" sz="1900" dirty="0"/>
              <a:t>air blast to Blast furnaces at requisite parameters.</a:t>
            </a:r>
            <a:endParaRPr lang="en-IN" sz="1900" dirty="0"/>
          </a:p>
          <a:p>
            <a:pPr algn="just">
              <a:buFont typeface="Wingdings" pitchFamily="2" charset="2"/>
              <a:buChar char="v"/>
            </a:pPr>
            <a:r>
              <a:rPr lang="en-US" sz="1900" dirty="0" smtClean="0"/>
              <a:t> </a:t>
            </a:r>
            <a:r>
              <a:rPr lang="en-US" sz="1900" dirty="0"/>
              <a:t>Meeting emergency power requirements of the 2.5 MT units of </a:t>
            </a:r>
            <a:r>
              <a:rPr lang="en-US" sz="1900" dirty="0" err="1"/>
              <a:t>Bhilai</a:t>
            </a:r>
            <a:r>
              <a:rPr lang="en-US" sz="1900" dirty="0"/>
              <a:t> Steel Plant in case of any grid power failure and also to generate power to reduce dependency on bought out power and save costs.</a:t>
            </a:r>
            <a:endParaRPr lang="en-IN" sz="1900" dirty="0"/>
          </a:p>
          <a:p>
            <a:pPr algn="just">
              <a:buFont typeface="Wingdings" pitchFamily="2" charset="2"/>
              <a:buChar char="v"/>
            </a:pPr>
            <a:r>
              <a:rPr lang="en-US" sz="1900" dirty="0" smtClean="0"/>
              <a:t>Meeting </a:t>
            </a:r>
            <a:r>
              <a:rPr lang="en-US" sz="1900" dirty="0"/>
              <a:t>the process steam needs of various shops for their safe/efficient operation.</a:t>
            </a:r>
            <a:endParaRPr lang="en-IN" sz="1900" dirty="0"/>
          </a:p>
          <a:p>
            <a:pPr algn="just">
              <a:buFont typeface="Wingdings" pitchFamily="2" charset="2"/>
              <a:buChar char="v"/>
            </a:pPr>
            <a:r>
              <a:rPr lang="en-US" sz="1900" dirty="0" smtClean="0"/>
              <a:t> </a:t>
            </a:r>
            <a:r>
              <a:rPr lang="en-US" sz="1900" dirty="0"/>
              <a:t>Buffer consumer of available Blast furnace and coke oven gasses to prevent their wastage/high pressure in the gas line network.</a:t>
            </a:r>
            <a:endParaRPr lang="en-IN" sz="1900" dirty="0"/>
          </a:p>
          <a:p>
            <a:pPr marL="0" indent="0" algn="just">
              <a:buNone/>
            </a:pPr>
            <a:r>
              <a:rPr lang="en-US" sz="1900" dirty="0" smtClean="0"/>
              <a:t>As </a:t>
            </a:r>
            <a:r>
              <a:rPr lang="en-US" sz="1900" dirty="0"/>
              <a:t>such the shop is required to be run at a high level of efficiency and reliability to ensure that working of other shops particularly Blast furnace are not effected.</a:t>
            </a:r>
            <a:endParaRPr lang="en-IN" sz="1900" dirty="0"/>
          </a:p>
          <a:p>
            <a:pPr marL="0" indent="0" algn="just">
              <a:buNone/>
            </a:pPr>
            <a:r>
              <a:rPr lang="en-US" sz="1900" dirty="0"/>
              <a:t> </a:t>
            </a:r>
            <a:r>
              <a:rPr lang="en-US" sz="1900" dirty="0" smtClean="0"/>
              <a:t>Power </a:t>
            </a:r>
            <a:r>
              <a:rPr lang="en-US" sz="1900" dirty="0"/>
              <a:t>&amp; Blowing Station has the following </a:t>
            </a:r>
            <a:r>
              <a:rPr lang="en-US" sz="1900" dirty="0" smtClean="0"/>
              <a:t>sections:-</a:t>
            </a:r>
            <a:endParaRPr lang="en-IN" sz="1900" dirty="0"/>
          </a:p>
          <a:p>
            <a:pPr algn="just"/>
            <a:r>
              <a:rPr lang="en-US" sz="1900" dirty="0"/>
              <a:t> </a:t>
            </a:r>
            <a:r>
              <a:rPr lang="en-US" sz="1900" dirty="0" smtClean="0"/>
              <a:t>Water </a:t>
            </a:r>
            <a:r>
              <a:rPr lang="en-US" sz="1900" dirty="0"/>
              <a:t>chemical treatment plant </a:t>
            </a:r>
            <a:r>
              <a:rPr lang="en-US" sz="1900" dirty="0" smtClean="0"/>
              <a:t>  -</a:t>
            </a:r>
            <a:r>
              <a:rPr lang="en-US" sz="1900" dirty="0"/>
              <a:t> </a:t>
            </a:r>
            <a:r>
              <a:rPr lang="en-US" sz="1900" dirty="0" smtClean="0"/>
              <a:t>    capacity </a:t>
            </a:r>
            <a:r>
              <a:rPr lang="en-US" sz="1900" dirty="0"/>
              <a:t>325 T/Hr.</a:t>
            </a:r>
            <a:endParaRPr lang="en-IN" sz="1900" dirty="0"/>
          </a:p>
          <a:p>
            <a:pPr algn="just"/>
            <a:r>
              <a:rPr lang="en-US" sz="1900" dirty="0" smtClean="0"/>
              <a:t> </a:t>
            </a:r>
            <a:r>
              <a:rPr lang="en-US" sz="1900" dirty="0"/>
              <a:t>Coal handling </a:t>
            </a:r>
            <a:r>
              <a:rPr lang="en-US" sz="1900" dirty="0" smtClean="0"/>
              <a:t>plant                           -</a:t>
            </a:r>
            <a:r>
              <a:rPr lang="en-US" sz="1900" dirty="0"/>
              <a:t> </a:t>
            </a:r>
            <a:r>
              <a:rPr lang="en-US" sz="1900" dirty="0" smtClean="0"/>
              <a:t>    90 </a:t>
            </a:r>
            <a:r>
              <a:rPr lang="en-US" sz="1900" dirty="0"/>
              <a:t>T/Hr.</a:t>
            </a:r>
            <a:endParaRPr lang="en-IN" sz="1900" dirty="0"/>
          </a:p>
          <a:p>
            <a:pPr algn="just"/>
            <a:r>
              <a:rPr lang="en-US" sz="1900" dirty="0" smtClean="0"/>
              <a:t> </a:t>
            </a:r>
            <a:r>
              <a:rPr lang="en-US" sz="1900" dirty="0"/>
              <a:t>Boiler house			</a:t>
            </a:r>
            <a:r>
              <a:rPr lang="en-US" sz="1900" dirty="0" smtClean="0"/>
              <a:t>     -  6Boilers </a:t>
            </a:r>
            <a:r>
              <a:rPr lang="en-US" sz="1900" dirty="0"/>
              <a:t>150 T/</a:t>
            </a:r>
            <a:r>
              <a:rPr lang="en-US" sz="1900" dirty="0" err="1"/>
              <a:t>Hr</a:t>
            </a:r>
            <a:r>
              <a:rPr lang="en-US" sz="1900" dirty="0"/>
              <a:t> </a:t>
            </a:r>
            <a:r>
              <a:rPr lang="en-US" sz="1900" dirty="0" smtClean="0"/>
              <a:t>at </a:t>
            </a:r>
          </a:p>
          <a:p>
            <a:pPr marL="0" indent="0" algn="just">
              <a:buNone/>
            </a:pPr>
            <a:r>
              <a:rPr lang="en-US" sz="1900" dirty="0"/>
              <a:t> </a:t>
            </a:r>
            <a:r>
              <a:rPr lang="en-US" sz="1900" dirty="0" smtClean="0"/>
              <a:t>                                                                        450</a:t>
            </a:r>
            <a:r>
              <a:rPr lang="en-US" sz="1900" baseline="30000" dirty="0" smtClean="0"/>
              <a:t>0</a:t>
            </a:r>
            <a:r>
              <a:rPr lang="en-US" sz="1900" dirty="0" smtClean="0"/>
              <a:t> C &amp; 39 </a:t>
            </a:r>
            <a:r>
              <a:rPr lang="en-US" sz="1900" dirty="0" err="1" smtClean="0"/>
              <a:t>atm</a:t>
            </a:r>
            <a:r>
              <a:rPr lang="en-US" sz="1900" dirty="0" smtClean="0"/>
              <a:t> .                                                                                                              </a:t>
            </a:r>
            <a:endParaRPr lang="en-IN" sz="1900" dirty="0"/>
          </a:p>
          <a:p>
            <a:pPr marL="0" indent="0" algn="just">
              <a:buNone/>
            </a:pPr>
            <a:r>
              <a:rPr lang="en-US" sz="1900" dirty="0" smtClean="0"/>
              <a:t>6</a:t>
            </a:r>
            <a:r>
              <a:rPr lang="en-US" sz="1900" baseline="30000" dirty="0" smtClean="0"/>
              <a:t>th</a:t>
            </a:r>
            <a:r>
              <a:rPr lang="en-US" sz="1900" dirty="0" smtClean="0"/>
              <a:t> boiler </a:t>
            </a:r>
            <a:r>
              <a:rPr lang="en-US" sz="1900" dirty="0"/>
              <a:t>is equipped with double drum</a:t>
            </a:r>
            <a:r>
              <a:rPr lang="en-US" sz="1900" dirty="0" smtClean="0"/>
              <a:t>, regenerative</a:t>
            </a:r>
            <a:endParaRPr lang="en-IN" sz="1900" dirty="0"/>
          </a:p>
          <a:p>
            <a:pPr marL="0" indent="0" algn="just">
              <a:buNone/>
            </a:pPr>
            <a:r>
              <a:rPr lang="en-US" sz="1900" dirty="0"/>
              <a:t>type rotary air preheater and E.S.P.</a:t>
            </a:r>
            <a:endParaRPr lang="en-IN" sz="1900" dirty="0"/>
          </a:p>
          <a:p>
            <a:pPr algn="just"/>
            <a:r>
              <a:rPr lang="en-US" sz="1900" dirty="0" smtClean="0"/>
              <a:t> </a:t>
            </a:r>
            <a:r>
              <a:rPr lang="en-US" sz="1900" dirty="0"/>
              <a:t>Turbine Hall	 </a:t>
            </a:r>
            <a:r>
              <a:rPr lang="en-US" sz="1900" dirty="0" smtClean="0"/>
              <a:t>     </a:t>
            </a:r>
            <a:r>
              <a:rPr lang="en-US" sz="1900" dirty="0"/>
              <a:t>- 3 Generator 12 MW each &amp;</a:t>
            </a:r>
            <a:r>
              <a:rPr lang="en-US" sz="1900" dirty="0" smtClean="0"/>
              <a:t> </a:t>
            </a:r>
            <a:r>
              <a:rPr lang="en-US" sz="1900" dirty="0"/>
              <a:t>9 Blowers</a:t>
            </a:r>
            <a:endParaRPr lang="en-IN" sz="1900" dirty="0"/>
          </a:p>
          <a:p>
            <a:pPr marL="0" indent="0" algn="just">
              <a:buNone/>
            </a:pPr>
            <a:r>
              <a:rPr lang="en-US" sz="1900" dirty="0"/>
              <a:t> </a:t>
            </a:r>
            <a:r>
              <a:rPr lang="en-US" sz="1900" dirty="0" smtClean="0"/>
              <a:t>               3Blowers       –  10 </a:t>
            </a:r>
            <a:r>
              <a:rPr lang="en-US" sz="1900" dirty="0"/>
              <a:t>MW equivalent capacity</a:t>
            </a:r>
            <a:endParaRPr lang="en-IN" sz="1900" dirty="0"/>
          </a:p>
          <a:p>
            <a:pPr marL="0" indent="0" algn="just">
              <a:buNone/>
            </a:pPr>
            <a:r>
              <a:rPr lang="en-US" sz="1900" dirty="0" smtClean="0"/>
              <a:t>	4Blowers       </a:t>
            </a:r>
            <a:r>
              <a:rPr lang="en-US" sz="1900" dirty="0"/>
              <a:t>– </a:t>
            </a:r>
            <a:r>
              <a:rPr lang="en-US" sz="1900" dirty="0" smtClean="0"/>
              <a:t> 12 </a:t>
            </a:r>
            <a:r>
              <a:rPr lang="en-US" sz="1900" dirty="0"/>
              <a:t>MW equivalent capacity</a:t>
            </a:r>
            <a:endParaRPr lang="en-IN" sz="1900" dirty="0"/>
          </a:p>
          <a:p>
            <a:pPr marL="0" indent="0" algn="just">
              <a:buNone/>
            </a:pPr>
            <a:r>
              <a:rPr lang="en-US" sz="1900" dirty="0"/>
              <a:t>	</a:t>
            </a:r>
            <a:r>
              <a:rPr lang="en-US" sz="1900" dirty="0" smtClean="0"/>
              <a:t>2Blowers       –  19.82 </a:t>
            </a:r>
            <a:r>
              <a:rPr lang="en-US" sz="1900" dirty="0"/>
              <a:t>MW equivalent capacity</a:t>
            </a:r>
            <a:endParaRPr lang="en-IN" sz="1900" dirty="0"/>
          </a:p>
          <a:p>
            <a:pPr algn="just"/>
            <a:r>
              <a:rPr lang="en-US" sz="1900" dirty="0" smtClean="0"/>
              <a:t> </a:t>
            </a:r>
            <a:r>
              <a:rPr lang="en-US" sz="1900" dirty="0"/>
              <a:t>Electrical control room &amp; switch gears.</a:t>
            </a:r>
            <a:endParaRPr lang="en-IN" sz="1900" dirty="0"/>
          </a:p>
          <a:p>
            <a:pPr marL="0" indent="0" algn="just">
              <a:buNone/>
            </a:pPr>
            <a:endParaRPr lang="en-IN" sz="1900" dirty="0"/>
          </a:p>
        </p:txBody>
      </p:sp>
    </p:spTree>
    <p:extLst>
      <p:ext uri="{BB962C8B-B14F-4D97-AF65-F5344CB8AC3E}">
        <p14:creationId xmlns:p14="http://schemas.microsoft.com/office/powerpoint/2010/main" val="953660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640" y="-951656"/>
            <a:ext cx="6172200" cy="2304256"/>
          </a:xfrm>
        </p:spPr>
        <p:txBody>
          <a:bodyPr>
            <a:normAutofit/>
          </a:bodyPr>
          <a:lstStyle/>
          <a:p>
            <a:pPr marL="571500" indent="-571500">
              <a:buFont typeface="Wingdings" pitchFamily="2" charset="2"/>
              <a:buChar char="v"/>
            </a:pPr>
            <a:r>
              <a:rPr lang="en-US" sz="2800" u="sng" dirty="0" smtClean="0"/>
              <a:t>Water Chemical Treatment Plant</a:t>
            </a:r>
            <a:endParaRPr lang="en-IN" sz="2800" u="sng" dirty="0"/>
          </a:p>
        </p:txBody>
      </p:sp>
      <p:sp>
        <p:nvSpPr>
          <p:cNvPr id="3" name="Content Placeholder 2"/>
          <p:cNvSpPr>
            <a:spLocks noGrp="1"/>
          </p:cNvSpPr>
          <p:nvPr>
            <p:ph idx="1"/>
          </p:nvPr>
        </p:nvSpPr>
        <p:spPr>
          <a:xfrm>
            <a:off x="116632" y="488504"/>
            <a:ext cx="6624736" cy="9289032"/>
          </a:xfrm>
        </p:spPr>
        <p:txBody>
          <a:bodyPr/>
          <a:lstStyle/>
          <a:p>
            <a:pPr marL="0" indent="0">
              <a:buNone/>
            </a:pPr>
            <a:r>
              <a:rPr lang="en-US" sz="2000" dirty="0"/>
              <a:t>Raw water from reservoirs at </a:t>
            </a:r>
            <a:r>
              <a:rPr lang="en-US" sz="2000" dirty="0" err="1"/>
              <a:t>M</a:t>
            </a:r>
            <a:r>
              <a:rPr lang="en-US" sz="2000" dirty="0" err="1" smtClean="0"/>
              <a:t>aroda</a:t>
            </a:r>
            <a:r>
              <a:rPr lang="en-US" sz="2000" dirty="0" smtClean="0"/>
              <a:t> </a:t>
            </a:r>
            <a:r>
              <a:rPr lang="en-US" sz="2000" dirty="0"/>
              <a:t>is required to be treated before it can be used in boilers. The process of softening raw water is shown below.</a:t>
            </a:r>
            <a:endParaRPr lang="en-IN" sz="2000" dirty="0"/>
          </a:p>
          <a:p>
            <a:pPr marL="0" indent="0">
              <a:buNone/>
            </a:pPr>
            <a:endParaRPr lang="en-US" dirty="0" smtClean="0"/>
          </a:p>
          <a:p>
            <a:pPr marL="0" indent="0">
              <a:buNone/>
            </a:pPr>
            <a:endParaRPr lang="en-IN" dirty="0"/>
          </a:p>
        </p:txBody>
      </p:sp>
      <p:sp>
        <p:nvSpPr>
          <p:cNvPr id="4" name="Right Arrow 3"/>
          <p:cNvSpPr/>
          <p:nvPr/>
        </p:nvSpPr>
        <p:spPr>
          <a:xfrm>
            <a:off x="0" y="1640632"/>
            <a:ext cx="2708920" cy="295232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Raw water </a:t>
            </a:r>
          </a:p>
          <a:p>
            <a:pPr algn="ctr"/>
            <a:r>
              <a:rPr lang="en-US" sz="1400" dirty="0" smtClean="0">
                <a:solidFill>
                  <a:schemeClr val="tx1"/>
                </a:solidFill>
              </a:rPr>
              <a:t>Suspended impurities</a:t>
            </a:r>
          </a:p>
          <a:p>
            <a:pPr algn="ctr"/>
            <a:r>
              <a:rPr lang="en-US" sz="1400" dirty="0" smtClean="0">
                <a:solidFill>
                  <a:schemeClr val="tx1"/>
                </a:solidFill>
              </a:rPr>
              <a:t>&gt;20 PPM</a:t>
            </a:r>
          </a:p>
          <a:p>
            <a:pPr algn="ctr"/>
            <a:r>
              <a:rPr lang="en-US" sz="1400" dirty="0" smtClean="0">
                <a:solidFill>
                  <a:schemeClr val="tx1"/>
                </a:solidFill>
              </a:rPr>
              <a:t>Pumped with water pump 2nos. 410 t/</a:t>
            </a:r>
            <a:r>
              <a:rPr lang="en-US" sz="1400" dirty="0" err="1" smtClean="0">
                <a:solidFill>
                  <a:schemeClr val="tx1"/>
                </a:solidFill>
              </a:rPr>
              <a:t>hr</a:t>
            </a:r>
            <a:r>
              <a:rPr lang="en-US" sz="1400" dirty="0" smtClean="0">
                <a:solidFill>
                  <a:schemeClr val="tx1"/>
                </a:solidFill>
              </a:rPr>
              <a:t> each</a:t>
            </a:r>
          </a:p>
          <a:p>
            <a:pPr algn="ctr"/>
            <a:endParaRPr lang="en-IN" dirty="0">
              <a:solidFill>
                <a:schemeClr val="tx1"/>
              </a:solidFill>
            </a:endParaRPr>
          </a:p>
        </p:txBody>
      </p:sp>
      <p:sp>
        <p:nvSpPr>
          <p:cNvPr id="5" name="Rectangle 4"/>
          <p:cNvSpPr/>
          <p:nvPr/>
        </p:nvSpPr>
        <p:spPr>
          <a:xfrm>
            <a:off x="2708920" y="1928664"/>
            <a:ext cx="2592288" cy="19442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Clanfier</a:t>
            </a:r>
            <a:endParaRPr lang="en-IN" dirty="0">
              <a:solidFill>
                <a:schemeClr val="tx1"/>
              </a:solidFill>
            </a:endParaRPr>
          </a:p>
          <a:p>
            <a:pPr algn="ctr"/>
            <a:r>
              <a:rPr lang="en-IN" dirty="0">
                <a:solidFill>
                  <a:schemeClr val="tx1"/>
                </a:solidFill>
              </a:rPr>
              <a:t>Alum solution : 100 </a:t>
            </a:r>
          </a:p>
          <a:p>
            <a:pPr algn="ctr"/>
            <a:r>
              <a:rPr lang="en-IN" dirty="0">
                <a:solidFill>
                  <a:schemeClr val="tx1"/>
                </a:solidFill>
              </a:rPr>
              <a:t>Added for coagulation </a:t>
            </a:r>
          </a:p>
          <a:p>
            <a:pPr algn="ctr"/>
            <a:r>
              <a:rPr lang="en-IN" dirty="0">
                <a:solidFill>
                  <a:schemeClr val="tx1"/>
                </a:solidFill>
              </a:rPr>
              <a:t>Removes suspended /</a:t>
            </a:r>
          </a:p>
          <a:p>
            <a:pPr algn="ctr"/>
            <a:r>
              <a:rPr lang="en-IN" dirty="0">
                <a:solidFill>
                  <a:schemeClr val="tx1"/>
                </a:solidFill>
              </a:rPr>
              <a:t>Mechanical impurities </a:t>
            </a:r>
          </a:p>
        </p:txBody>
      </p:sp>
      <p:cxnSp>
        <p:nvCxnSpPr>
          <p:cNvPr id="7" name="Straight Connector 6"/>
          <p:cNvCxnSpPr>
            <a:endCxn id="5" idx="3"/>
          </p:cNvCxnSpPr>
          <p:nvPr/>
        </p:nvCxnSpPr>
        <p:spPr>
          <a:xfrm flipH="1">
            <a:off x="5301208" y="2900772"/>
            <a:ext cx="144016"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5466724" y="1928664"/>
            <a:ext cx="1202636" cy="19442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Coagulated</a:t>
            </a:r>
            <a:endParaRPr lang="en-IN" dirty="0">
              <a:solidFill>
                <a:schemeClr val="tx1"/>
              </a:solidFill>
            </a:endParaRPr>
          </a:p>
          <a:p>
            <a:pPr algn="ctr"/>
            <a:r>
              <a:rPr lang="en-IN" dirty="0">
                <a:solidFill>
                  <a:schemeClr val="tx1"/>
                </a:solidFill>
              </a:rPr>
              <a:t>Water tank</a:t>
            </a:r>
          </a:p>
          <a:p>
            <a:pPr algn="ctr"/>
            <a:r>
              <a:rPr lang="en-IN" dirty="0">
                <a:solidFill>
                  <a:schemeClr val="tx1"/>
                </a:solidFill>
              </a:rPr>
              <a:t>100 </a:t>
            </a:r>
            <a:r>
              <a:rPr lang="en-IN" dirty="0" smtClean="0">
                <a:solidFill>
                  <a:schemeClr val="tx1"/>
                </a:solidFill>
              </a:rPr>
              <a:t>Ton capacity</a:t>
            </a:r>
            <a:endParaRPr lang="en-IN" dirty="0">
              <a:solidFill>
                <a:schemeClr val="tx1"/>
              </a:solidFill>
            </a:endParaRPr>
          </a:p>
        </p:txBody>
      </p:sp>
      <p:cxnSp>
        <p:nvCxnSpPr>
          <p:cNvPr id="14" name="Straight Connector 13"/>
          <p:cNvCxnSpPr>
            <a:stCxn id="12" idx="2"/>
          </p:cNvCxnSpPr>
          <p:nvPr/>
        </p:nvCxnSpPr>
        <p:spPr>
          <a:xfrm>
            <a:off x="6068042" y="3872880"/>
            <a:ext cx="0"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5332242" y="4195462"/>
            <a:ext cx="1368152"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rPr>
              <a:t>Coagulate-d</a:t>
            </a:r>
          </a:p>
          <a:p>
            <a:pPr algn="ctr"/>
            <a:r>
              <a:rPr lang="en-US" sz="1400" dirty="0" smtClean="0">
                <a:solidFill>
                  <a:schemeClr val="tx1"/>
                </a:solidFill>
              </a:rPr>
              <a:t>Water pump</a:t>
            </a:r>
            <a:endParaRPr lang="en-IN" sz="1400" dirty="0">
              <a:solidFill>
                <a:schemeClr val="tx1"/>
              </a:solidFill>
            </a:endParaRPr>
          </a:p>
        </p:txBody>
      </p:sp>
      <p:cxnSp>
        <p:nvCxnSpPr>
          <p:cNvPr id="18" name="Straight Connector 17"/>
          <p:cNvCxnSpPr>
            <a:stCxn id="16" idx="2"/>
          </p:cNvCxnSpPr>
          <p:nvPr/>
        </p:nvCxnSpPr>
        <p:spPr>
          <a:xfrm flipH="1">
            <a:off x="5085184" y="4652662"/>
            <a:ext cx="247058"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996952" y="4016896"/>
            <a:ext cx="2107908" cy="13681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Mechanical</a:t>
            </a:r>
          </a:p>
          <a:p>
            <a:pPr algn="ctr"/>
            <a:r>
              <a:rPr lang="en-IN" dirty="0">
                <a:solidFill>
                  <a:schemeClr val="tx1"/>
                </a:solidFill>
              </a:rPr>
              <a:t>Filter. Double</a:t>
            </a:r>
          </a:p>
          <a:p>
            <a:pPr algn="ctr"/>
            <a:r>
              <a:rPr lang="en-IN" dirty="0">
                <a:solidFill>
                  <a:schemeClr val="tx1"/>
                </a:solidFill>
              </a:rPr>
              <a:t>Flow. Sand bed</a:t>
            </a:r>
          </a:p>
          <a:p>
            <a:pPr algn="ctr"/>
            <a:r>
              <a:rPr lang="en-IN" dirty="0">
                <a:solidFill>
                  <a:schemeClr val="tx1"/>
                </a:solidFill>
              </a:rPr>
              <a:t>Cap. 90 T/Hr</a:t>
            </a:r>
            <a:r>
              <a:rPr lang="en-IN" dirty="0" smtClean="0">
                <a:solidFill>
                  <a:schemeClr val="tx1"/>
                </a:solidFill>
              </a:rPr>
              <a:t>. 6 nos.</a:t>
            </a:r>
            <a:endParaRPr lang="en-IN" dirty="0">
              <a:solidFill>
                <a:schemeClr val="tx1"/>
              </a:solidFill>
            </a:endParaRPr>
          </a:p>
        </p:txBody>
      </p:sp>
      <p:cxnSp>
        <p:nvCxnSpPr>
          <p:cNvPr id="22" name="Straight Connector 21"/>
          <p:cNvCxnSpPr/>
          <p:nvPr/>
        </p:nvCxnSpPr>
        <p:spPr>
          <a:xfrm flipV="1">
            <a:off x="4365104" y="5817096"/>
            <a:ext cx="0" cy="72988"/>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996952" y="5817096"/>
            <a:ext cx="3703442" cy="17281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Cat-ion exchanger strong acid</a:t>
            </a:r>
          </a:p>
          <a:p>
            <a:pPr algn="ctr"/>
            <a:r>
              <a:rPr lang="en-IN" dirty="0">
                <a:solidFill>
                  <a:schemeClr val="tx1"/>
                </a:solidFill>
              </a:rPr>
              <a:t>Exchanges resin in to sodium here water contains </a:t>
            </a:r>
            <a:r>
              <a:rPr lang="en-IN" dirty="0" err="1">
                <a:solidFill>
                  <a:schemeClr val="tx1"/>
                </a:solidFill>
              </a:rPr>
              <a:t>cation</a:t>
            </a:r>
            <a:r>
              <a:rPr lang="en-IN" dirty="0">
                <a:solidFill>
                  <a:schemeClr val="tx1"/>
                </a:solidFill>
              </a:rPr>
              <a:t>  </a:t>
            </a:r>
            <a:r>
              <a:rPr lang="en-IN" dirty="0" err="1">
                <a:solidFill>
                  <a:schemeClr val="tx1"/>
                </a:solidFill>
              </a:rPr>
              <a:t>Ca</a:t>
            </a:r>
            <a:r>
              <a:rPr lang="en-IN" dirty="0">
                <a:solidFill>
                  <a:schemeClr val="tx1"/>
                </a:solidFill>
              </a:rPr>
              <a:t>++ &amp; Mg++ in the form of MgCl2 , Mg(Hco3)2 CaCl2 </a:t>
            </a:r>
            <a:r>
              <a:rPr lang="en-IN" dirty="0" err="1">
                <a:solidFill>
                  <a:schemeClr val="tx1"/>
                </a:solidFill>
              </a:rPr>
              <a:t>Ca</a:t>
            </a:r>
            <a:r>
              <a:rPr lang="en-IN" dirty="0">
                <a:solidFill>
                  <a:schemeClr val="tx1"/>
                </a:solidFill>
              </a:rPr>
              <a:t>(Hco3)2 , CaSo4 , MgSo4</a:t>
            </a:r>
          </a:p>
        </p:txBody>
      </p:sp>
      <p:cxnSp>
        <p:nvCxnSpPr>
          <p:cNvPr id="28" name="Straight Connector 27"/>
          <p:cNvCxnSpPr/>
          <p:nvPr/>
        </p:nvCxnSpPr>
        <p:spPr>
          <a:xfrm>
            <a:off x="4382143" y="5385048"/>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5" idx="1"/>
          </p:cNvCxnSpPr>
          <p:nvPr/>
        </p:nvCxnSpPr>
        <p:spPr>
          <a:xfrm flipH="1">
            <a:off x="2564904" y="6681192"/>
            <a:ext cx="432048"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1556792" y="6177136"/>
            <a:ext cx="1117645" cy="100811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Cat-ion</a:t>
            </a:r>
          </a:p>
          <a:p>
            <a:pPr algn="ctr"/>
            <a:r>
              <a:rPr lang="en-IN" dirty="0">
                <a:solidFill>
                  <a:schemeClr val="tx1"/>
                </a:solidFill>
              </a:rPr>
              <a:t>Water </a:t>
            </a:r>
          </a:p>
        </p:txBody>
      </p:sp>
      <p:cxnSp>
        <p:nvCxnSpPr>
          <p:cNvPr id="35" name="Straight Connector 34"/>
          <p:cNvCxnSpPr>
            <a:stCxn id="33" idx="1"/>
          </p:cNvCxnSpPr>
          <p:nvPr/>
        </p:nvCxnSpPr>
        <p:spPr>
          <a:xfrm flipH="1">
            <a:off x="1196752" y="6681192"/>
            <a:ext cx="360040"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96857" y="5817096"/>
            <a:ext cx="1205270" cy="15121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Second stage</a:t>
            </a:r>
          </a:p>
          <a:p>
            <a:pPr algn="ctr"/>
            <a:r>
              <a:rPr lang="en-IN" dirty="0">
                <a:solidFill>
                  <a:schemeClr val="tx1"/>
                </a:solidFill>
              </a:rPr>
              <a:t>Softener Buffer</a:t>
            </a:r>
          </a:p>
        </p:txBody>
      </p:sp>
      <p:cxnSp>
        <p:nvCxnSpPr>
          <p:cNvPr id="40" name="Straight Arrow Connector 39"/>
          <p:cNvCxnSpPr>
            <a:stCxn id="33" idx="2"/>
          </p:cNvCxnSpPr>
          <p:nvPr/>
        </p:nvCxnSpPr>
        <p:spPr>
          <a:xfrm flipH="1">
            <a:off x="2115614" y="7185248"/>
            <a:ext cx="1"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1376772" y="7545288"/>
            <a:ext cx="1620180"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ECS of Open Hearth</a:t>
            </a:r>
          </a:p>
        </p:txBody>
      </p:sp>
      <p:cxnSp>
        <p:nvCxnSpPr>
          <p:cNvPr id="58" name="Straight Connector 57"/>
          <p:cNvCxnSpPr>
            <a:stCxn id="37" idx="2"/>
          </p:cNvCxnSpPr>
          <p:nvPr/>
        </p:nvCxnSpPr>
        <p:spPr>
          <a:xfrm>
            <a:off x="699492" y="7329264"/>
            <a:ext cx="0" cy="1296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699492" y="8625408"/>
            <a:ext cx="24414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Rounded Rectangle 60"/>
          <p:cNvSpPr/>
          <p:nvPr/>
        </p:nvSpPr>
        <p:spPr>
          <a:xfrm>
            <a:off x="3140968" y="8168208"/>
            <a:ext cx="1224136" cy="914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To PBS </a:t>
            </a:r>
            <a:r>
              <a:rPr lang="en-IN" dirty="0" smtClean="0">
                <a:solidFill>
                  <a:schemeClr val="tx1"/>
                </a:solidFill>
              </a:rPr>
              <a:t>boiler</a:t>
            </a:r>
            <a:endParaRPr lang="en-IN" dirty="0">
              <a:solidFill>
                <a:schemeClr val="tx1"/>
              </a:solidFill>
            </a:endParaRPr>
          </a:p>
        </p:txBody>
      </p:sp>
    </p:spTree>
    <p:extLst>
      <p:ext uri="{BB962C8B-B14F-4D97-AF65-F5344CB8AC3E}">
        <p14:creationId xmlns:p14="http://schemas.microsoft.com/office/powerpoint/2010/main" val="19543126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632" y="128464"/>
            <a:ext cx="6624736" cy="9649072"/>
          </a:xfrm>
        </p:spPr>
        <p:txBody>
          <a:bodyPr>
            <a:noAutofit/>
          </a:bodyPr>
          <a:lstStyle/>
          <a:p>
            <a:pPr algn="just"/>
            <a:r>
              <a:rPr lang="en-US" sz="2000" dirty="0"/>
              <a:t>R(Resin) + Na</a:t>
            </a:r>
            <a:r>
              <a:rPr lang="en-US" sz="2000" baseline="-25000" dirty="0"/>
              <a:t>2</a:t>
            </a:r>
            <a:r>
              <a:rPr lang="en-US" sz="2000" dirty="0"/>
              <a:t> + </a:t>
            </a:r>
            <a:r>
              <a:rPr lang="en-US" sz="2000" dirty="0" err="1"/>
              <a:t>Ca</a:t>
            </a:r>
            <a:r>
              <a:rPr lang="en-US" sz="2000" dirty="0"/>
              <a:t>(HCO</a:t>
            </a:r>
            <a:r>
              <a:rPr lang="en-US" sz="2000" baseline="-25000" dirty="0"/>
              <a:t>3</a:t>
            </a:r>
            <a:r>
              <a:rPr lang="en-US" sz="2000" dirty="0"/>
              <a:t>)</a:t>
            </a:r>
            <a:r>
              <a:rPr lang="en-US" sz="2000" baseline="-25000" dirty="0"/>
              <a:t>2</a:t>
            </a:r>
            <a:r>
              <a:rPr lang="en-US" sz="2000" dirty="0"/>
              <a:t>		=	</a:t>
            </a:r>
            <a:r>
              <a:rPr lang="en-US" sz="2000" dirty="0" err="1"/>
              <a:t>CaR</a:t>
            </a:r>
            <a:r>
              <a:rPr lang="en-US" sz="2000" dirty="0"/>
              <a:t> + 2 NaHCO</a:t>
            </a:r>
            <a:r>
              <a:rPr lang="en-US" sz="2000" baseline="-25000" dirty="0"/>
              <a:t>3</a:t>
            </a:r>
            <a:endParaRPr lang="en-IN" sz="2000" dirty="0"/>
          </a:p>
          <a:p>
            <a:pPr algn="just"/>
            <a:r>
              <a:rPr lang="en-US" sz="2000" dirty="0" smtClean="0"/>
              <a:t>R(Resin</a:t>
            </a:r>
            <a:r>
              <a:rPr lang="en-US" sz="2000" dirty="0"/>
              <a:t>) + Na</a:t>
            </a:r>
            <a:r>
              <a:rPr lang="en-US" sz="2000" baseline="-25000" dirty="0"/>
              <a:t>2</a:t>
            </a:r>
            <a:r>
              <a:rPr lang="en-US" sz="2000" dirty="0"/>
              <a:t> + CaCl</a:t>
            </a:r>
            <a:r>
              <a:rPr lang="en-US" sz="2000" baseline="-25000" dirty="0"/>
              <a:t>2</a:t>
            </a:r>
            <a:r>
              <a:rPr lang="en-US" sz="2000" dirty="0"/>
              <a:t>		</a:t>
            </a:r>
            <a:r>
              <a:rPr lang="en-US" sz="2000" dirty="0" smtClean="0"/>
              <a:t>                =  </a:t>
            </a:r>
            <a:r>
              <a:rPr lang="en-US" sz="2000" dirty="0" err="1" smtClean="0"/>
              <a:t>CaR</a:t>
            </a:r>
            <a:r>
              <a:rPr lang="en-US" sz="2000" dirty="0" smtClean="0"/>
              <a:t> </a:t>
            </a:r>
            <a:r>
              <a:rPr lang="en-US" sz="2000" dirty="0"/>
              <a:t>+ 2 </a:t>
            </a:r>
            <a:r>
              <a:rPr lang="en-US" sz="2000" dirty="0" err="1"/>
              <a:t>NaCl</a:t>
            </a:r>
            <a:endParaRPr lang="en-IN" sz="2000" dirty="0"/>
          </a:p>
          <a:p>
            <a:pPr algn="just"/>
            <a:r>
              <a:rPr lang="en-US" sz="2000" dirty="0" smtClean="0"/>
              <a:t>Regeneration </a:t>
            </a:r>
            <a:r>
              <a:rPr lang="en-US" sz="2000" dirty="0"/>
              <a:t>is done to get back Na ions</a:t>
            </a:r>
            <a:r>
              <a:rPr lang="en-US" sz="2000" dirty="0" smtClean="0"/>
              <a:t>.</a:t>
            </a:r>
          </a:p>
          <a:p>
            <a:pPr marL="0" indent="0" algn="just">
              <a:buNone/>
            </a:pPr>
            <a:r>
              <a:rPr lang="en-US" sz="2000" dirty="0"/>
              <a:t> </a:t>
            </a:r>
            <a:r>
              <a:rPr lang="en-US" sz="2000" dirty="0" smtClean="0"/>
              <a:t>                              </a:t>
            </a:r>
          </a:p>
          <a:p>
            <a:pPr lvl="3" algn="just">
              <a:buFont typeface="Wingdings" pitchFamily="2" charset="2"/>
              <a:buChar char="v"/>
            </a:pPr>
            <a:r>
              <a:rPr lang="en-US" dirty="0"/>
              <a:t> </a:t>
            </a:r>
            <a:r>
              <a:rPr lang="en-US" dirty="0" smtClean="0"/>
              <a:t>  </a:t>
            </a:r>
            <a:r>
              <a:rPr lang="en-US" b="1" u="sng" dirty="0" smtClean="0"/>
              <a:t>Coal Handling Plant</a:t>
            </a:r>
          </a:p>
          <a:p>
            <a:pPr algn="just"/>
            <a:r>
              <a:rPr lang="en-US" sz="2000" dirty="0" smtClean="0"/>
              <a:t>Power </a:t>
            </a:r>
            <a:r>
              <a:rPr lang="en-US" sz="2000" dirty="0"/>
              <a:t>&amp; Blowing Station receives Boiler coal of “C” grade from </a:t>
            </a:r>
            <a:r>
              <a:rPr lang="en-US" sz="2000" dirty="0" err="1"/>
              <a:t>Banki</a:t>
            </a:r>
            <a:r>
              <a:rPr lang="en-US" sz="2000" dirty="0"/>
              <a:t>/</a:t>
            </a:r>
            <a:r>
              <a:rPr lang="en-US" sz="2000" dirty="0" err="1"/>
              <a:t>Surakachar</a:t>
            </a:r>
            <a:r>
              <a:rPr lang="en-US" sz="2000" dirty="0"/>
              <a:t>, </a:t>
            </a:r>
            <a:r>
              <a:rPr lang="en-US" sz="2000" dirty="0" err="1"/>
              <a:t>Katkona</a:t>
            </a:r>
            <a:r>
              <a:rPr lang="en-US" sz="2000" dirty="0"/>
              <a:t> and South Eastern collieries its captive coal handling plant in railway wagons and unloaded at slot bunker having capacity of 300 T, by manual lab our. The bigger size coal and coal in defective wagons unloaded on line 41 A of augmenting the coal un loading to release railway wagons to avoid demurrage. </a:t>
            </a:r>
            <a:r>
              <a:rPr lang="en-US" sz="2000" dirty="0" smtClean="0"/>
              <a:t>  The </a:t>
            </a:r>
            <a:r>
              <a:rPr lang="en-US" sz="2000" dirty="0"/>
              <a:t>coal received from mines has the following </a:t>
            </a:r>
            <a:r>
              <a:rPr lang="en-US" sz="2000" dirty="0" smtClean="0"/>
              <a:t>     properties:-</a:t>
            </a:r>
            <a:endParaRPr lang="en-IN" sz="2000" dirty="0"/>
          </a:p>
          <a:p>
            <a:pPr marL="0" indent="0" algn="just">
              <a:buNone/>
            </a:pPr>
            <a:r>
              <a:rPr lang="en-US" sz="2000" dirty="0"/>
              <a:t> </a:t>
            </a:r>
            <a:r>
              <a:rPr lang="en-IN" sz="2000" dirty="0"/>
              <a:t> </a:t>
            </a:r>
            <a:r>
              <a:rPr lang="en-IN" sz="2000" dirty="0" smtClean="0"/>
              <a:t>              </a:t>
            </a:r>
            <a:r>
              <a:rPr lang="en-US" sz="2000" dirty="0" smtClean="0"/>
              <a:t>1</a:t>
            </a:r>
            <a:r>
              <a:rPr lang="en-US" sz="2000" dirty="0"/>
              <a:t>) U.H.V.		-	5000 – 5600 K </a:t>
            </a:r>
            <a:r>
              <a:rPr lang="en-US" sz="2000" dirty="0" err="1"/>
              <a:t>cal</a:t>
            </a:r>
            <a:r>
              <a:rPr lang="en-US" sz="2000" dirty="0"/>
              <a:t>/Kg</a:t>
            </a:r>
            <a:endParaRPr lang="en-IN" sz="2000" dirty="0"/>
          </a:p>
          <a:p>
            <a:pPr marL="0" indent="0" algn="just">
              <a:buNone/>
            </a:pPr>
            <a:r>
              <a:rPr lang="en-US" sz="2000" dirty="0"/>
              <a:t>	2) Ash content	</a:t>
            </a:r>
            <a:r>
              <a:rPr lang="en-US" sz="2000" dirty="0" smtClean="0"/>
              <a:t>-</a:t>
            </a:r>
            <a:r>
              <a:rPr lang="en-US" sz="2000" dirty="0"/>
              <a:t>	18 to 25 %</a:t>
            </a:r>
            <a:endParaRPr lang="en-IN" sz="2000" dirty="0"/>
          </a:p>
          <a:p>
            <a:pPr marL="0" indent="0" algn="just">
              <a:buNone/>
            </a:pPr>
            <a:r>
              <a:rPr lang="en-US" sz="2000" dirty="0"/>
              <a:t>	3) Volatile matter	-	21 – 23 %</a:t>
            </a:r>
            <a:endParaRPr lang="en-IN" sz="2000" dirty="0"/>
          </a:p>
          <a:p>
            <a:pPr marL="0" indent="0" algn="just">
              <a:buNone/>
            </a:pPr>
            <a:r>
              <a:rPr lang="en-US" sz="2000" dirty="0"/>
              <a:t>	4) Moisture	</a:t>
            </a:r>
            <a:r>
              <a:rPr lang="en-US" sz="2000" dirty="0" smtClean="0"/>
              <a:t>-</a:t>
            </a:r>
            <a:r>
              <a:rPr lang="en-US" sz="2000" dirty="0"/>
              <a:t>	7 – 20 %</a:t>
            </a:r>
            <a:endParaRPr lang="en-IN" sz="2000" dirty="0"/>
          </a:p>
          <a:p>
            <a:pPr marL="0" indent="0" algn="just">
              <a:buNone/>
            </a:pPr>
            <a:r>
              <a:rPr lang="en-US" sz="2000" dirty="0"/>
              <a:t> </a:t>
            </a:r>
            <a:r>
              <a:rPr lang="en-US" sz="2000" dirty="0" smtClean="0"/>
              <a:t>      The </a:t>
            </a:r>
            <a:r>
              <a:rPr lang="en-US" sz="2000" dirty="0"/>
              <a:t>capacity of coal storage yard at PBS is 20000 Tones.</a:t>
            </a:r>
            <a:endParaRPr lang="en-IN" sz="2000" dirty="0"/>
          </a:p>
          <a:p>
            <a:pPr marL="0" indent="0" algn="just">
              <a:buNone/>
            </a:pPr>
            <a:r>
              <a:rPr lang="en-US" sz="2000" dirty="0"/>
              <a:t> </a:t>
            </a:r>
            <a:endParaRPr lang="en-IN" sz="2000" dirty="0"/>
          </a:p>
          <a:p>
            <a:pPr algn="just"/>
            <a:r>
              <a:rPr lang="en-US" sz="2000" dirty="0" smtClean="0"/>
              <a:t>The </a:t>
            </a:r>
            <a:r>
              <a:rPr lang="en-US" sz="2000" dirty="0"/>
              <a:t>coal unloaded at slot bunker is conveyed to boiler bunkers through a series of single strand conveyers. The coal is crushed into a crusher having a capacity of 90 T/Hr. to the size of 25 mm. The conveyors are also having the coal carrying capacity of 90 T/Hr. There are 6 conveyors in all. The crushed coal is first stored in the coal yard and then led boiler bunkers as per requirement.</a:t>
            </a:r>
            <a:endParaRPr lang="en-IN" sz="2000" dirty="0"/>
          </a:p>
          <a:p>
            <a:pPr marL="114300" indent="0" algn="just">
              <a:buNone/>
            </a:pPr>
            <a:endParaRPr lang="en-US" sz="2000" dirty="0" smtClean="0"/>
          </a:p>
        </p:txBody>
      </p:sp>
    </p:spTree>
    <p:extLst>
      <p:ext uri="{BB962C8B-B14F-4D97-AF65-F5344CB8AC3E}">
        <p14:creationId xmlns:p14="http://schemas.microsoft.com/office/powerpoint/2010/main" val="28475603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9" y="-807640"/>
            <a:ext cx="6172200" cy="2351282"/>
          </a:xfrm>
        </p:spPr>
        <p:txBody>
          <a:bodyPr>
            <a:normAutofit/>
          </a:bodyPr>
          <a:lstStyle/>
          <a:p>
            <a:pPr marL="571500" indent="-571500">
              <a:buFont typeface="Wingdings" pitchFamily="2" charset="2"/>
              <a:buChar char="v"/>
            </a:pPr>
            <a:r>
              <a:rPr lang="en-US" sz="2800" b="1" u="sng" dirty="0"/>
              <a:t>Boiler House  </a:t>
            </a:r>
            <a:endParaRPr lang="en-IN" sz="2800" u="sng" dirty="0"/>
          </a:p>
        </p:txBody>
      </p:sp>
      <p:sp>
        <p:nvSpPr>
          <p:cNvPr id="3" name="Content Placeholder 2"/>
          <p:cNvSpPr>
            <a:spLocks noGrp="1"/>
          </p:cNvSpPr>
          <p:nvPr>
            <p:ph idx="1"/>
          </p:nvPr>
        </p:nvSpPr>
        <p:spPr>
          <a:xfrm>
            <a:off x="116632" y="560512"/>
            <a:ext cx="6624736" cy="9217024"/>
          </a:xfrm>
        </p:spPr>
        <p:txBody>
          <a:bodyPr>
            <a:noAutofit/>
          </a:bodyPr>
          <a:lstStyle/>
          <a:p>
            <a:pPr algn="just"/>
            <a:r>
              <a:rPr lang="en-US" sz="2000" dirty="0"/>
              <a:t>There are five boiler type T 17 – </a:t>
            </a:r>
            <a:r>
              <a:rPr lang="en-US" sz="2000" dirty="0" smtClean="0"/>
              <a:t>150 – 2 </a:t>
            </a:r>
            <a:r>
              <a:rPr lang="en-US" sz="2000" dirty="0"/>
              <a:t>Russian make and one new boiler of ISGEC john Thompson </a:t>
            </a:r>
            <a:r>
              <a:rPr lang="en-US" sz="2000" dirty="0" err="1"/>
              <a:t>Pvt.Ltd</a:t>
            </a:r>
            <a:r>
              <a:rPr lang="en-US" sz="2000" dirty="0"/>
              <a:t>. The Russian make boiler are water tube, radiant, natural circulation, single drum bottom supported vertical </a:t>
            </a:r>
            <a:r>
              <a:rPr lang="en-US" sz="2000" dirty="0" smtClean="0"/>
              <a:t>boilers intended </a:t>
            </a:r>
            <a:r>
              <a:rPr lang="en-US" sz="2000" dirty="0"/>
              <a:t>for generating superheated steam of 150 T/Hr. at drum pressure of 44 </a:t>
            </a:r>
            <a:r>
              <a:rPr lang="en-US" sz="2000" dirty="0" err="1"/>
              <a:t>atm</a:t>
            </a:r>
            <a:r>
              <a:rPr lang="en-US" sz="2000" dirty="0"/>
              <a:t> and temperature of 450</a:t>
            </a:r>
            <a:r>
              <a:rPr lang="en-US" sz="2000" baseline="30000" dirty="0"/>
              <a:t>0</a:t>
            </a:r>
            <a:r>
              <a:rPr lang="en-US" sz="2000" dirty="0"/>
              <a:t>C.</a:t>
            </a:r>
            <a:endParaRPr lang="en-IN" sz="2000" dirty="0"/>
          </a:p>
          <a:p>
            <a:pPr algn="just"/>
            <a:r>
              <a:rPr lang="en-US" sz="2000" dirty="0" smtClean="0"/>
              <a:t>The </a:t>
            </a:r>
            <a:r>
              <a:rPr lang="en-US" sz="2000" dirty="0"/>
              <a:t>ISGEC john Thompson boiler is having same specification (Boiler is British make) except that it is having dual drum, direct firing system, an electrostatic precipitator and rotary air preheater</a:t>
            </a:r>
            <a:r>
              <a:rPr lang="en-US" sz="2000" dirty="0" smtClean="0"/>
              <a:t>.</a:t>
            </a:r>
            <a:endParaRPr lang="en-IN" sz="2000" dirty="0"/>
          </a:p>
          <a:p>
            <a:pPr algn="just"/>
            <a:r>
              <a:rPr lang="en-US" sz="2000" dirty="0" smtClean="0"/>
              <a:t> Originally </a:t>
            </a:r>
            <a:r>
              <a:rPr lang="en-US" sz="2000" dirty="0"/>
              <a:t>all the five Russian boiler were having wet ash </a:t>
            </a:r>
            <a:r>
              <a:rPr lang="en-US" sz="2000" dirty="0" smtClean="0"/>
              <a:t>          collector </a:t>
            </a:r>
            <a:r>
              <a:rPr lang="en-US" sz="2000" dirty="0"/>
              <a:t>system (scrubbers). The </a:t>
            </a:r>
            <a:r>
              <a:rPr lang="en-US" sz="2000" dirty="0" err="1"/>
              <a:t>programme</a:t>
            </a:r>
            <a:r>
              <a:rPr lang="en-US" sz="2000" dirty="0"/>
              <a:t> for changing it to ESP carried out. Now Boiler 1,2 &amp; 5 have ESP </a:t>
            </a:r>
            <a:r>
              <a:rPr lang="en-US" sz="2000" dirty="0" smtClean="0"/>
              <a:t>working.</a:t>
            </a:r>
            <a:r>
              <a:rPr lang="en-IN" sz="2000" dirty="0"/>
              <a:t> </a:t>
            </a:r>
            <a:endParaRPr lang="en-IN" sz="2000" dirty="0" smtClean="0"/>
          </a:p>
          <a:p>
            <a:pPr algn="just"/>
            <a:r>
              <a:rPr lang="en-US" sz="2000" dirty="0" smtClean="0"/>
              <a:t> The </a:t>
            </a:r>
            <a:r>
              <a:rPr lang="en-US" sz="2000" dirty="0"/>
              <a:t>principal data of </a:t>
            </a:r>
            <a:r>
              <a:rPr lang="en-US" sz="2000" dirty="0" smtClean="0"/>
              <a:t>boilers are </a:t>
            </a:r>
            <a:r>
              <a:rPr lang="en-US" sz="2000" dirty="0"/>
              <a:t>as follows</a:t>
            </a:r>
            <a:r>
              <a:rPr lang="en-US" sz="2000" dirty="0" smtClean="0"/>
              <a:t>:-</a:t>
            </a:r>
            <a:endParaRPr lang="en-IN" sz="2000" dirty="0"/>
          </a:p>
          <a:p>
            <a:pPr marL="0" indent="0" algn="just">
              <a:buNone/>
            </a:pPr>
            <a:r>
              <a:rPr lang="en-US" sz="2000" dirty="0"/>
              <a:t> </a:t>
            </a:r>
            <a:r>
              <a:rPr lang="en-IN" sz="2000" dirty="0"/>
              <a:t> </a:t>
            </a:r>
            <a:r>
              <a:rPr lang="en-IN" sz="2000" dirty="0" smtClean="0"/>
              <a:t>      </a:t>
            </a:r>
            <a:endParaRPr lang="en-US" sz="1400" baseline="30000" dirty="0" smtClean="0"/>
          </a:p>
          <a:p>
            <a:pPr marL="0" indent="0" algn="just">
              <a:buNone/>
            </a:pPr>
            <a:endParaRPr lang="en-US" sz="1400" baseline="30000" dirty="0" smtClean="0"/>
          </a:p>
          <a:p>
            <a:pPr marL="0" indent="0" algn="just">
              <a:buNone/>
            </a:pPr>
            <a:endParaRPr lang="en-IN" sz="2000" dirty="0"/>
          </a:p>
        </p:txBody>
      </p:sp>
      <p:graphicFrame>
        <p:nvGraphicFramePr>
          <p:cNvPr id="6" name="Table 5"/>
          <p:cNvGraphicFramePr>
            <a:graphicFrameLocks noGrp="1"/>
          </p:cNvGraphicFramePr>
          <p:nvPr>
            <p:extLst>
              <p:ext uri="{D42A27DB-BD31-4B8C-83A1-F6EECF244321}">
                <p14:modId xmlns:p14="http://schemas.microsoft.com/office/powerpoint/2010/main" val="85447597"/>
              </p:ext>
            </p:extLst>
          </p:nvPr>
        </p:nvGraphicFramePr>
        <p:xfrm>
          <a:off x="188640" y="5169024"/>
          <a:ext cx="6480720" cy="4566488"/>
        </p:xfrm>
        <a:graphic>
          <a:graphicData uri="http://schemas.openxmlformats.org/drawingml/2006/table">
            <a:tbl>
              <a:tblPr firstRow="1" bandRow="1">
                <a:tableStyleId>{5940675A-B579-460E-94D1-54222C63F5DA}</a:tableStyleId>
              </a:tblPr>
              <a:tblGrid>
                <a:gridCol w="2160240"/>
                <a:gridCol w="2160240"/>
                <a:gridCol w="2160240"/>
              </a:tblGrid>
              <a:tr h="501542">
                <a:tc>
                  <a:txBody>
                    <a:bodyPr/>
                    <a:lstStyle/>
                    <a:p>
                      <a:r>
                        <a:rPr lang="en-US" sz="1800" b="1" dirty="0" smtClean="0"/>
                        <a:t>Properties</a:t>
                      </a:r>
                      <a:endParaRPr lang="en-IN" sz="1800" b="1" dirty="0"/>
                    </a:p>
                  </a:txBody>
                  <a:tcPr/>
                </a:tc>
                <a:tc>
                  <a:txBody>
                    <a:bodyPr/>
                    <a:lstStyle/>
                    <a:p>
                      <a:r>
                        <a:rPr lang="en-US" sz="1800" b="1" dirty="0" smtClean="0"/>
                        <a:t>Boiler-1-5</a:t>
                      </a:r>
                      <a:endParaRPr lang="en-IN" sz="1800" b="1" dirty="0"/>
                    </a:p>
                  </a:txBody>
                  <a:tcPr/>
                </a:tc>
                <a:tc>
                  <a:txBody>
                    <a:bodyPr/>
                    <a:lstStyle/>
                    <a:p>
                      <a:r>
                        <a:rPr lang="en-US" sz="1800" b="1" dirty="0" smtClean="0"/>
                        <a:t>Boiler-6</a:t>
                      </a:r>
                      <a:endParaRPr lang="en-IN" sz="1800" b="1" dirty="0"/>
                    </a:p>
                  </a:txBody>
                  <a:tcPr/>
                </a:tc>
              </a:tr>
              <a:tr h="501542">
                <a:tc>
                  <a:txBody>
                    <a:bodyPr/>
                    <a:lstStyle/>
                    <a:p>
                      <a:r>
                        <a:rPr lang="en-US" dirty="0" smtClean="0"/>
                        <a:t>Rated capacity</a:t>
                      </a:r>
                      <a:endParaRPr lang="en-IN" dirty="0"/>
                    </a:p>
                  </a:txBody>
                  <a:tcPr/>
                </a:tc>
                <a:tc>
                  <a:txBody>
                    <a:bodyPr/>
                    <a:lstStyle/>
                    <a:p>
                      <a:r>
                        <a:rPr lang="en-US" dirty="0" smtClean="0"/>
                        <a:t>150</a:t>
                      </a:r>
                      <a:r>
                        <a:rPr lang="en-US" baseline="0" dirty="0" smtClean="0"/>
                        <a:t> TPH</a:t>
                      </a:r>
                      <a:endParaRPr lang="en-IN" dirty="0"/>
                    </a:p>
                  </a:txBody>
                  <a:tcPr/>
                </a:tc>
                <a:tc>
                  <a:txBody>
                    <a:bodyPr/>
                    <a:lstStyle/>
                    <a:p>
                      <a:r>
                        <a:rPr lang="en-US" dirty="0" smtClean="0"/>
                        <a:t>150 TPH</a:t>
                      </a:r>
                      <a:endParaRPr lang="en-IN" dirty="0"/>
                    </a:p>
                  </a:txBody>
                  <a:tcPr/>
                </a:tc>
              </a:tr>
              <a:tr h="596580">
                <a:tc>
                  <a:txBody>
                    <a:bodyPr/>
                    <a:lstStyle/>
                    <a:p>
                      <a:r>
                        <a:rPr lang="en-US" dirty="0" smtClean="0"/>
                        <a:t>Working Pressure at Drum</a:t>
                      </a:r>
                      <a:endParaRPr lang="en-IN" dirty="0"/>
                    </a:p>
                  </a:txBody>
                  <a:tcPr/>
                </a:tc>
                <a:tc>
                  <a:txBody>
                    <a:bodyPr/>
                    <a:lstStyle/>
                    <a:p>
                      <a:r>
                        <a:rPr lang="en-US" dirty="0" smtClean="0"/>
                        <a:t>44 atm.</a:t>
                      </a:r>
                      <a:endParaRPr lang="en-IN" dirty="0"/>
                    </a:p>
                  </a:txBody>
                  <a:tcPr/>
                </a:tc>
                <a:tc>
                  <a:txBody>
                    <a:bodyPr/>
                    <a:lstStyle/>
                    <a:p>
                      <a:r>
                        <a:rPr lang="en-US" dirty="0" smtClean="0"/>
                        <a:t>44 atm.</a:t>
                      </a:r>
                      <a:endParaRPr lang="en-IN" dirty="0"/>
                    </a:p>
                  </a:txBody>
                  <a:tcPr/>
                </a:tc>
              </a:tr>
              <a:tr h="501542">
                <a:tc>
                  <a:txBody>
                    <a:bodyPr/>
                    <a:lstStyle/>
                    <a:p>
                      <a:r>
                        <a:rPr lang="en-US" dirty="0" smtClean="0"/>
                        <a:t>Feed-water</a:t>
                      </a:r>
                      <a:r>
                        <a:rPr lang="en-US" baseline="0" dirty="0" smtClean="0"/>
                        <a:t> temp.</a:t>
                      </a:r>
                      <a:endParaRPr lang="en-IN" dirty="0"/>
                    </a:p>
                  </a:txBody>
                  <a:tcPr/>
                </a:tc>
                <a:tc>
                  <a:txBody>
                    <a:bodyPr/>
                    <a:lstStyle/>
                    <a:p>
                      <a:r>
                        <a:rPr lang="en-IN" sz="1800" kern="1200" dirty="0" smtClean="0">
                          <a:solidFill>
                            <a:schemeClr val="tx1"/>
                          </a:solidFill>
                          <a:effectLst/>
                          <a:latin typeface="+mn-lt"/>
                          <a:ea typeface="+mn-ea"/>
                          <a:cs typeface="+mn-cs"/>
                        </a:rPr>
                        <a:t>150°c</a:t>
                      </a:r>
                      <a:endParaRPr lang="en-IN" dirty="0"/>
                    </a:p>
                  </a:txBody>
                  <a:tcPr/>
                </a:tc>
                <a:tc>
                  <a:txBody>
                    <a:bodyPr/>
                    <a:lstStyle/>
                    <a:p>
                      <a:r>
                        <a:rPr lang="en-IN" sz="1800" kern="1200" dirty="0" smtClean="0">
                          <a:solidFill>
                            <a:schemeClr val="tx1"/>
                          </a:solidFill>
                          <a:effectLst/>
                          <a:latin typeface="+mn-lt"/>
                          <a:ea typeface="+mn-ea"/>
                          <a:cs typeface="+mn-cs"/>
                        </a:rPr>
                        <a:t>150°c</a:t>
                      </a:r>
                      <a:endParaRPr lang="en-IN" dirty="0"/>
                    </a:p>
                  </a:txBody>
                  <a:tcPr/>
                </a:tc>
              </a:tr>
              <a:tr h="596580">
                <a:tc>
                  <a:txBody>
                    <a:bodyPr/>
                    <a:lstStyle/>
                    <a:p>
                      <a:r>
                        <a:rPr lang="en-US" dirty="0" smtClean="0"/>
                        <a:t>Superheated Steam Temperature</a:t>
                      </a:r>
                      <a:endParaRPr lang="en-IN" dirty="0"/>
                    </a:p>
                  </a:txBody>
                  <a:tcPr/>
                </a:tc>
                <a:tc>
                  <a:txBody>
                    <a:bodyPr/>
                    <a:lstStyle/>
                    <a:p>
                      <a:r>
                        <a:rPr lang="en-IN" sz="1800" kern="1200" dirty="0" smtClean="0">
                          <a:solidFill>
                            <a:schemeClr val="tx1"/>
                          </a:solidFill>
                          <a:effectLst/>
                          <a:latin typeface="+mn-lt"/>
                          <a:ea typeface="+mn-ea"/>
                          <a:cs typeface="+mn-cs"/>
                        </a:rPr>
                        <a:t>450°c</a:t>
                      </a:r>
                      <a:endParaRPr lang="en-IN" dirty="0"/>
                    </a:p>
                  </a:txBody>
                  <a:tcPr/>
                </a:tc>
                <a:tc>
                  <a:txBody>
                    <a:bodyPr/>
                    <a:lstStyle/>
                    <a:p>
                      <a:r>
                        <a:rPr lang="en-IN" sz="1800" kern="1200" dirty="0" smtClean="0">
                          <a:solidFill>
                            <a:schemeClr val="tx1"/>
                          </a:solidFill>
                          <a:effectLst/>
                          <a:latin typeface="+mn-lt"/>
                          <a:ea typeface="+mn-ea"/>
                          <a:cs typeface="+mn-cs"/>
                        </a:rPr>
                        <a:t>450°c</a:t>
                      </a:r>
                      <a:endParaRPr lang="en-IN" dirty="0"/>
                    </a:p>
                  </a:txBody>
                  <a:tcPr/>
                </a:tc>
              </a:tr>
              <a:tr h="596580">
                <a:tc>
                  <a:txBody>
                    <a:bodyPr/>
                    <a:lstStyle/>
                    <a:p>
                      <a:r>
                        <a:rPr lang="en-US" dirty="0" smtClean="0"/>
                        <a:t>Working pressure at MSV</a:t>
                      </a:r>
                      <a:endParaRPr lang="en-IN" dirty="0"/>
                    </a:p>
                  </a:txBody>
                  <a:tcPr/>
                </a:tc>
                <a:tc>
                  <a:txBody>
                    <a:bodyPr/>
                    <a:lstStyle/>
                    <a:p>
                      <a:r>
                        <a:rPr lang="en-US" dirty="0" smtClean="0"/>
                        <a:t>39 atm.</a:t>
                      </a:r>
                      <a:endParaRPr lang="en-IN" dirty="0"/>
                    </a:p>
                  </a:txBody>
                  <a:tcPr/>
                </a:tc>
                <a:tc>
                  <a:txBody>
                    <a:bodyPr/>
                    <a:lstStyle/>
                    <a:p>
                      <a:r>
                        <a:rPr lang="en-US" dirty="0" smtClean="0"/>
                        <a:t>39 atm.</a:t>
                      </a:r>
                      <a:endParaRPr lang="en-IN" dirty="0"/>
                    </a:p>
                  </a:txBody>
                  <a:tcPr/>
                </a:tc>
              </a:tr>
              <a:tr h="596580">
                <a:tc>
                  <a:txBody>
                    <a:bodyPr/>
                    <a:lstStyle/>
                    <a:p>
                      <a:r>
                        <a:rPr lang="en-US" dirty="0" smtClean="0"/>
                        <a:t>Radiant surface area</a:t>
                      </a:r>
                      <a:r>
                        <a:rPr lang="en-US" baseline="0" dirty="0" smtClean="0"/>
                        <a:t> </a:t>
                      </a:r>
                      <a:r>
                        <a:rPr lang="en-US" dirty="0" smtClean="0"/>
                        <a:t>of Tubes</a:t>
                      </a:r>
                      <a:endParaRPr lang="en-IN" dirty="0"/>
                    </a:p>
                  </a:txBody>
                  <a:tcPr/>
                </a:tc>
                <a:tc>
                  <a:txBody>
                    <a:bodyPr/>
                    <a:lstStyle/>
                    <a:p>
                      <a:r>
                        <a:rPr lang="en-US" dirty="0" smtClean="0"/>
                        <a:t>601</a:t>
                      </a:r>
                      <a:r>
                        <a:rPr lang="en-IN" sz="1800" kern="1200" dirty="0" smtClean="0">
                          <a:solidFill>
                            <a:schemeClr val="tx1"/>
                          </a:solidFill>
                          <a:effectLst/>
                          <a:latin typeface="+mn-lt"/>
                          <a:ea typeface="+mn-ea"/>
                          <a:cs typeface="+mn-cs"/>
                        </a:rPr>
                        <a:t>m</a:t>
                      </a:r>
                      <a:r>
                        <a:rPr lang="en-IN" sz="1800" kern="1200" baseline="30000" dirty="0" smtClean="0">
                          <a:solidFill>
                            <a:schemeClr val="tx1"/>
                          </a:solidFill>
                          <a:effectLst/>
                          <a:latin typeface="+mn-lt"/>
                          <a:ea typeface="+mn-ea"/>
                          <a:cs typeface="+mn-cs"/>
                        </a:rPr>
                        <a:t>2</a:t>
                      </a:r>
                      <a:endParaRPr lang="en-IN" dirty="0"/>
                    </a:p>
                  </a:txBody>
                  <a:tcPr/>
                </a:tc>
                <a:tc>
                  <a:txBody>
                    <a:bodyPr/>
                    <a:lstStyle/>
                    <a:p>
                      <a:r>
                        <a:rPr lang="en-US" dirty="0" smtClean="0"/>
                        <a:t>---------------</a:t>
                      </a:r>
                      <a:endParaRPr lang="en-IN" dirty="0"/>
                    </a:p>
                  </a:txBody>
                  <a:tcPr/>
                </a:tc>
              </a:tr>
              <a:tr h="501542">
                <a:tc>
                  <a:txBody>
                    <a:bodyPr/>
                    <a:lstStyle/>
                    <a:p>
                      <a:r>
                        <a:rPr lang="en-US" dirty="0" smtClean="0"/>
                        <a:t>Total heating surface</a:t>
                      </a:r>
                      <a:endParaRPr lang="en-IN" dirty="0"/>
                    </a:p>
                  </a:txBody>
                  <a:tcPr/>
                </a:tc>
                <a:tc>
                  <a:txBody>
                    <a:bodyPr/>
                    <a:lstStyle/>
                    <a:p>
                      <a:r>
                        <a:rPr lang="en-US" dirty="0" smtClean="0"/>
                        <a:t>3326</a:t>
                      </a:r>
                      <a:r>
                        <a:rPr lang="en-IN" sz="1800" kern="1200" dirty="0" smtClean="0">
                          <a:solidFill>
                            <a:schemeClr val="tx1"/>
                          </a:solidFill>
                          <a:effectLst/>
                          <a:latin typeface="+mn-lt"/>
                          <a:ea typeface="+mn-ea"/>
                          <a:cs typeface="+mn-cs"/>
                        </a:rPr>
                        <a:t>m</a:t>
                      </a:r>
                      <a:r>
                        <a:rPr lang="en-IN" sz="1800" kern="1200" baseline="30000" dirty="0" smtClean="0">
                          <a:solidFill>
                            <a:schemeClr val="tx1"/>
                          </a:solidFill>
                          <a:effectLst/>
                          <a:latin typeface="+mn-lt"/>
                          <a:ea typeface="+mn-ea"/>
                          <a:cs typeface="+mn-cs"/>
                        </a:rPr>
                        <a:t>2</a:t>
                      </a:r>
                      <a:endParaRPr lang="en-IN" dirty="0"/>
                    </a:p>
                  </a:txBody>
                  <a:tcPr/>
                </a:tc>
                <a:tc>
                  <a:txBody>
                    <a:bodyPr/>
                    <a:lstStyle/>
                    <a:p>
                      <a:r>
                        <a:rPr lang="en-US" dirty="0" smtClean="0"/>
                        <a:t>3679</a:t>
                      </a:r>
                      <a:r>
                        <a:rPr lang="en-IN" sz="1800" kern="1200" dirty="0" smtClean="0">
                          <a:solidFill>
                            <a:schemeClr val="tx1"/>
                          </a:solidFill>
                          <a:effectLst/>
                          <a:latin typeface="+mn-lt"/>
                          <a:ea typeface="+mn-ea"/>
                          <a:cs typeface="+mn-cs"/>
                        </a:rPr>
                        <a:t>m</a:t>
                      </a:r>
                      <a:r>
                        <a:rPr lang="en-IN" sz="1800" kern="1200" baseline="30000" dirty="0" smtClean="0">
                          <a:solidFill>
                            <a:schemeClr val="tx1"/>
                          </a:solidFill>
                          <a:effectLst/>
                          <a:latin typeface="+mn-lt"/>
                          <a:ea typeface="+mn-ea"/>
                          <a:cs typeface="+mn-cs"/>
                        </a:rPr>
                        <a:t>2</a:t>
                      </a:r>
                      <a:endParaRPr lang="en-IN" dirty="0"/>
                    </a:p>
                  </a:txBody>
                  <a:tcPr/>
                </a:tc>
              </a:tr>
            </a:tbl>
          </a:graphicData>
        </a:graphic>
      </p:graphicFrame>
    </p:spTree>
    <p:extLst>
      <p:ext uri="{BB962C8B-B14F-4D97-AF65-F5344CB8AC3E}">
        <p14:creationId xmlns:p14="http://schemas.microsoft.com/office/powerpoint/2010/main" val="8348083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632" y="128464"/>
            <a:ext cx="6624735" cy="9649072"/>
          </a:xfrm>
        </p:spPr>
        <p:txBody>
          <a:bodyPr>
            <a:normAutofit lnSpcReduction="10000"/>
          </a:bodyPr>
          <a:lstStyle/>
          <a:p>
            <a:pPr algn="just"/>
            <a:r>
              <a:rPr lang="en-US" sz="2000" dirty="0"/>
              <a:t>The pulverized coal burners (6 nos.) are fed by primary air, Burners are located on side walls. Six PCM burners are fixed concentric with coal dust burners. B.F. gas burners (6 nos.) are located below coal dust burners. Co gas burners (4 nos.)  are on front wall</a:t>
            </a:r>
            <a:r>
              <a:rPr lang="en-US" sz="2000" dirty="0" smtClean="0"/>
              <a:t>.</a:t>
            </a:r>
            <a:r>
              <a:rPr lang="en-US" sz="2000" dirty="0"/>
              <a:t> </a:t>
            </a:r>
            <a:endParaRPr lang="en-IN" sz="2000" dirty="0"/>
          </a:p>
          <a:p>
            <a:pPr marL="0" indent="0" algn="just">
              <a:buNone/>
            </a:pPr>
            <a:r>
              <a:rPr lang="en-US" sz="2000" b="1" dirty="0"/>
              <a:t> </a:t>
            </a:r>
            <a:endParaRPr lang="en-IN" sz="2000" dirty="0"/>
          </a:p>
          <a:p>
            <a:pPr algn="just">
              <a:buFont typeface="Wingdings" pitchFamily="2" charset="2"/>
              <a:buChar char="§"/>
            </a:pPr>
            <a:r>
              <a:rPr lang="en-US" sz="2000" b="1" dirty="0"/>
              <a:t>Coal dust preparation system :</a:t>
            </a:r>
            <a:endParaRPr lang="en-IN" sz="2000" dirty="0"/>
          </a:p>
          <a:p>
            <a:pPr algn="just"/>
            <a:r>
              <a:rPr lang="en-US" sz="2000" dirty="0"/>
              <a:t> </a:t>
            </a:r>
            <a:r>
              <a:rPr lang="en-US" sz="2000" dirty="0" smtClean="0"/>
              <a:t>Raw </a:t>
            </a:r>
            <a:r>
              <a:rPr lang="en-US" sz="2000" dirty="0"/>
              <a:t>coal from raw coal bunker of boiler is fed to ball mill through raw coal feeder for crushing into powdery form. Here a combination of cold air, warm air &amp; Hot air is used to maintain an out let temperature of 65</a:t>
            </a:r>
            <a:r>
              <a:rPr lang="en-US" sz="2000" baseline="30000" dirty="0"/>
              <a:t>0</a:t>
            </a:r>
            <a:r>
              <a:rPr lang="en-US" sz="2000" dirty="0"/>
              <a:t>C. The air is used as carrier of coal dust. The air-dust mixture is than passed through separator where bigger  particles of coal are separated and fed back to Ball mill for crushing again. The powdery coal dust and air are then passed through cyclone where coal dust and air are separated. The coal dust gets accumulated in coal dust bunker and air is used to carry coal dust from bunker into boiler furnace for burning. The capacity of Ball mill is 16 T/hr. The designed efficiency of the boiler is 85.18 % to 90.5 % depending upon the type of fuel used and their combination</a:t>
            </a:r>
            <a:r>
              <a:rPr lang="en-US" sz="2000" dirty="0" smtClean="0"/>
              <a:t>.</a:t>
            </a:r>
            <a:r>
              <a:rPr lang="en-US" sz="2000" dirty="0"/>
              <a:t> </a:t>
            </a:r>
            <a:endParaRPr lang="en-IN" sz="2000" dirty="0"/>
          </a:p>
          <a:p>
            <a:pPr algn="just"/>
            <a:r>
              <a:rPr lang="en-US" sz="2000" b="1" dirty="0"/>
              <a:t>Drum : </a:t>
            </a:r>
            <a:r>
              <a:rPr lang="en-US" sz="2000" dirty="0"/>
              <a:t>Drum is designed for 2 stage evaporation. It is divided into 3 compartments with one central compartment having clear water and 2 side compartment know as salt compartments.</a:t>
            </a:r>
            <a:endParaRPr lang="en-IN" sz="2000" dirty="0"/>
          </a:p>
          <a:p>
            <a:r>
              <a:rPr lang="en-US" sz="2000" dirty="0"/>
              <a:t>Feed water from economizer enters into clear compartment.</a:t>
            </a:r>
            <a:endParaRPr lang="en-IN" sz="2000" dirty="0"/>
          </a:p>
          <a:p>
            <a:r>
              <a:rPr lang="en-US" sz="2000" dirty="0" smtClean="0"/>
              <a:t>Steam </a:t>
            </a:r>
            <a:r>
              <a:rPr lang="en-US" sz="2000" dirty="0"/>
              <a:t>takes off from the clear compartment, passes through 2</a:t>
            </a:r>
            <a:r>
              <a:rPr lang="en-US" sz="2000" baseline="30000" dirty="0"/>
              <a:t>nd</a:t>
            </a:r>
            <a:r>
              <a:rPr lang="en-US" sz="2000" dirty="0"/>
              <a:t> stage super heater coil (with respect to flue gasses passage) to </a:t>
            </a:r>
            <a:r>
              <a:rPr lang="en-US" sz="2000" dirty="0" err="1"/>
              <a:t>attemperator</a:t>
            </a:r>
            <a:r>
              <a:rPr lang="en-US" sz="2000" dirty="0"/>
              <a:t> where pure condensate is mixed to control steam temperature, steam further goes through 1</a:t>
            </a:r>
            <a:r>
              <a:rPr lang="en-US" sz="2000" baseline="30000" dirty="0"/>
              <a:t>st</a:t>
            </a:r>
            <a:r>
              <a:rPr lang="en-US" sz="2000" dirty="0"/>
              <a:t> stage </a:t>
            </a:r>
            <a:r>
              <a:rPr lang="en-US" sz="2000" dirty="0" err="1"/>
              <a:t>superheater</a:t>
            </a:r>
            <a:r>
              <a:rPr lang="en-US" sz="2000" dirty="0"/>
              <a:t> coil (w.r.t. flue gas flow) and then goes to steam collector through main steam valve. </a:t>
            </a:r>
            <a:r>
              <a:rPr lang="en-US" sz="2000" b="1" dirty="0"/>
              <a:t>  </a:t>
            </a:r>
            <a:endParaRPr lang="en-IN" sz="2000" dirty="0"/>
          </a:p>
          <a:p>
            <a:pPr algn="just"/>
            <a:endParaRPr lang="en-IN" sz="2000" dirty="0"/>
          </a:p>
        </p:txBody>
      </p:sp>
    </p:spTree>
    <p:extLst>
      <p:ext uri="{BB962C8B-B14F-4D97-AF65-F5344CB8AC3E}">
        <p14:creationId xmlns:p14="http://schemas.microsoft.com/office/powerpoint/2010/main" val="13334450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15888" y="128588"/>
            <a:ext cx="6626225" cy="9648825"/>
          </a:xfrm>
        </p:spPr>
        <p:txBody>
          <a:bodyPr>
            <a:noAutofit/>
          </a:bodyPr>
          <a:lstStyle/>
          <a:p>
            <a:pPr algn="just"/>
            <a:r>
              <a:rPr lang="en-US" sz="2000" b="1" u="sng" dirty="0" smtClean="0"/>
              <a:t>Economizer </a:t>
            </a:r>
            <a:r>
              <a:rPr lang="en-US" sz="2000" b="1" dirty="0" smtClean="0"/>
              <a:t>:-</a:t>
            </a:r>
            <a:endParaRPr lang="en-US" sz="2000" b="1" u="sng" dirty="0" smtClean="0"/>
          </a:p>
          <a:p>
            <a:pPr algn="just">
              <a:buFont typeface="Wingdings" pitchFamily="2" charset="2"/>
              <a:buChar char="ü"/>
            </a:pPr>
            <a:r>
              <a:rPr lang="en-US" sz="2000" dirty="0" smtClean="0"/>
              <a:t> </a:t>
            </a:r>
            <a:r>
              <a:rPr lang="en-US" sz="2000" dirty="0"/>
              <a:t>There is 4 stage economizer placed in the flue track where </a:t>
            </a:r>
            <a:r>
              <a:rPr lang="en-US" sz="2000" dirty="0" smtClean="0"/>
              <a:t>  feed </a:t>
            </a:r>
            <a:r>
              <a:rPr lang="en-US" sz="2000" dirty="0"/>
              <a:t>water enters at 150</a:t>
            </a:r>
            <a:r>
              <a:rPr lang="en-US" sz="2000" baseline="30000" dirty="0"/>
              <a:t>0</a:t>
            </a:r>
            <a:r>
              <a:rPr lang="en-US" sz="2000" dirty="0"/>
              <a:t> C and after heating by flue gas, goes to clean compartment of the drum.</a:t>
            </a:r>
            <a:endParaRPr lang="en-IN" sz="2000" dirty="0"/>
          </a:p>
          <a:p>
            <a:pPr marL="0" indent="0" algn="just">
              <a:buNone/>
            </a:pPr>
            <a:r>
              <a:rPr lang="en-US" sz="2000" dirty="0"/>
              <a:t> </a:t>
            </a:r>
            <a:endParaRPr lang="en-IN" sz="2000" dirty="0"/>
          </a:p>
          <a:p>
            <a:pPr algn="just"/>
            <a:r>
              <a:rPr lang="en-US" sz="2000" b="1" u="sng" dirty="0"/>
              <a:t>Air </a:t>
            </a:r>
            <a:r>
              <a:rPr lang="en-US" sz="2000" b="1" u="sng" dirty="0" smtClean="0"/>
              <a:t>Preheater </a:t>
            </a:r>
            <a:r>
              <a:rPr lang="en-US" sz="2000" b="1" dirty="0" smtClean="0"/>
              <a:t>:</a:t>
            </a:r>
            <a:r>
              <a:rPr lang="en-US" sz="2000" dirty="0"/>
              <a:t>-</a:t>
            </a:r>
            <a:endParaRPr lang="en-US" sz="2000" dirty="0" smtClean="0"/>
          </a:p>
          <a:p>
            <a:pPr algn="just">
              <a:buFont typeface="Wingdings" pitchFamily="2" charset="2"/>
              <a:buChar char="ü"/>
            </a:pPr>
            <a:r>
              <a:rPr lang="en-US" sz="2000" dirty="0" smtClean="0"/>
              <a:t>The </a:t>
            </a:r>
            <a:r>
              <a:rPr lang="en-US" sz="2000" dirty="0"/>
              <a:t>air preheater is of Tubular type and has two </a:t>
            </a:r>
            <a:r>
              <a:rPr lang="en-US" sz="2000" dirty="0" smtClean="0"/>
              <a:t>stages </a:t>
            </a:r>
            <a:r>
              <a:rPr lang="en-US" sz="2000" dirty="0"/>
              <a:t>placed in the flue gas passage after the economizer to get warm and hot air for Ball  mill secondary air for combustion. The cold air is supplied by F.D. Fans.</a:t>
            </a:r>
            <a:endParaRPr lang="en-IN" sz="2000" dirty="0"/>
          </a:p>
          <a:p>
            <a:pPr algn="just"/>
            <a:endParaRPr lang="en-IN" sz="2000" dirty="0"/>
          </a:p>
          <a:p>
            <a:pPr algn="just"/>
            <a:r>
              <a:rPr lang="en-US" sz="2000" b="1" u="sng" dirty="0"/>
              <a:t>Scrubber</a:t>
            </a:r>
            <a:r>
              <a:rPr lang="en-US" sz="2000" b="1" dirty="0"/>
              <a:t> </a:t>
            </a:r>
            <a:r>
              <a:rPr lang="en-US" sz="2000" b="1" dirty="0" smtClean="0"/>
              <a:t>:-</a:t>
            </a:r>
            <a:r>
              <a:rPr lang="en-US" sz="2000" dirty="0" smtClean="0"/>
              <a:t> </a:t>
            </a:r>
          </a:p>
          <a:p>
            <a:pPr algn="just">
              <a:buFont typeface="Wingdings" pitchFamily="2" charset="2"/>
              <a:buChar char="ü"/>
            </a:pPr>
            <a:r>
              <a:rPr lang="en-US" sz="2000" dirty="0" smtClean="0"/>
              <a:t>The </a:t>
            </a:r>
            <a:r>
              <a:rPr lang="en-US" sz="2000" dirty="0"/>
              <a:t>dust </a:t>
            </a:r>
            <a:r>
              <a:rPr lang="en-US" sz="2000" dirty="0" smtClean="0"/>
              <a:t>laden </a:t>
            </a:r>
            <a:r>
              <a:rPr lang="en-US" sz="2000" dirty="0"/>
              <a:t>gasses after preheater are passed through scrubber where water is sprinkled on the gases through nozzles and dust is removed. The dust free gases are then sucked by induced draft fans are led to atmosphere through chimney.</a:t>
            </a:r>
            <a:endParaRPr lang="en-IN" sz="2000" dirty="0"/>
          </a:p>
          <a:p>
            <a:pPr algn="just"/>
            <a:endParaRPr lang="en-IN" sz="2000" dirty="0"/>
          </a:p>
          <a:p>
            <a:pPr algn="just"/>
            <a:r>
              <a:rPr lang="en-US" sz="2000" b="1" u="sng" dirty="0"/>
              <a:t>E S P </a:t>
            </a:r>
            <a:r>
              <a:rPr lang="en-US" sz="2000" b="1" dirty="0" smtClean="0"/>
              <a:t>:-</a:t>
            </a:r>
          </a:p>
          <a:p>
            <a:pPr algn="just">
              <a:buFont typeface="Wingdings" pitchFamily="2" charset="2"/>
              <a:buChar char="ü"/>
            </a:pPr>
            <a:r>
              <a:rPr lang="en-US" sz="2000" dirty="0" smtClean="0"/>
              <a:t> </a:t>
            </a:r>
            <a:r>
              <a:rPr lang="en-US" sz="2000" dirty="0"/>
              <a:t>The electrostatic precipitator installed in boiler No. 6 and are installed for boilers 1,2 &amp; 5 efficiently removes the dust from gases to maintain environment norms.(150 Mg/m</a:t>
            </a:r>
            <a:r>
              <a:rPr lang="en-US" sz="2000" baseline="30000" dirty="0"/>
              <a:t>3</a:t>
            </a:r>
            <a:r>
              <a:rPr lang="en-US" sz="2000" dirty="0"/>
              <a:t>)</a:t>
            </a:r>
            <a:endParaRPr lang="en-IN" sz="2000" dirty="0"/>
          </a:p>
          <a:p>
            <a:pPr marL="0" indent="0" algn="just">
              <a:buNone/>
            </a:pPr>
            <a:r>
              <a:rPr lang="en-US" sz="2000" dirty="0"/>
              <a:t> </a:t>
            </a:r>
            <a:endParaRPr lang="en-IN" sz="2000" dirty="0"/>
          </a:p>
          <a:p>
            <a:pPr algn="just"/>
            <a:r>
              <a:rPr lang="en-US" sz="2000" b="1" u="sng" dirty="0" smtClean="0"/>
              <a:t>Ash </a:t>
            </a:r>
            <a:r>
              <a:rPr lang="en-US" sz="2000" b="1" u="sng" dirty="0"/>
              <a:t>handling system </a:t>
            </a:r>
            <a:r>
              <a:rPr lang="en-US" sz="2000" b="1" dirty="0" smtClean="0"/>
              <a:t>:</a:t>
            </a:r>
            <a:r>
              <a:rPr lang="en-US" sz="2000" dirty="0" smtClean="0"/>
              <a:t>-</a:t>
            </a:r>
          </a:p>
          <a:p>
            <a:pPr algn="just">
              <a:buFont typeface="Wingdings" pitchFamily="2" charset="2"/>
              <a:buChar char="ü"/>
            </a:pPr>
            <a:r>
              <a:rPr lang="en-US" sz="2000" dirty="0" smtClean="0"/>
              <a:t>This </a:t>
            </a:r>
            <a:r>
              <a:rPr lang="en-US" sz="2000" dirty="0"/>
              <a:t>unit of Power &amp; Blowing Station is most critical. The slurry formed in the scrubbers and ESPs is led to Ash handling pumps through tunnel to pump it out through ash slurry </a:t>
            </a:r>
            <a:r>
              <a:rPr lang="en-US" sz="2000" dirty="0" smtClean="0"/>
              <a:t>pipeline.</a:t>
            </a:r>
          </a:p>
          <a:p>
            <a:pPr marL="0" indent="0">
              <a:buNone/>
            </a:pPr>
            <a:endParaRPr lang="en-US" sz="2000" b="1" u="sng" dirty="0" smtClean="0"/>
          </a:p>
          <a:p>
            <a:pPr marL="1828800" lvl="4" indent="0">
              <a:buNone/>
            </a:pPr>
            <a:r>
              <a:rPr lang="en-US" b="1" u="sng" dirty="0" smtClean="0"/>
              <a:t>  </a:t>
            </a:r>
            <a:endParaRPr lang="en-IN" b="1" u="sng" dirty="0" smtClean="0"/>
          </a:p>
          <a:p>
            <a:pPr marL="0" indent="0">
              <a:buNone/>
            </a:pPr>
            <a:r>
              <a:rPr lang="en-US" sz="2000" b="1" u="sng" dirty="0" smtClean="0"/>
              <a:t>   </a:t>
            </a:r>
            <a:endParaRPr lang="en-IN" sz="2000" b="1" u="sng" dirty="0"/>
          </a:p>
        </p:txBody>
      </p:sp>
    </p:spTree>
    <p:extLst>
      <p:ext uri="{BB962C8B-B14F-4D97-AF65-F5344CB8AC3E}">
        <p14:creationId xmlns:p14="http://schemas.microsoft.com/office/powerpoint/2010/main" val="2038387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3306"/>
            <a:ext cx="6172200" cy="1136576"/>
          </a:xfrm>
        </p:spPr>
        <p:txBody>
          <a:bodyPr>
            <a:normAutofit/>
          </a:bodyPr>
          <a:lstStyle/>
          <a:p>
            <a:pPr marL="571500" indent="-571500">
              <a:buFont typeface="Wingdings" pitchFamily="2" charset="2"/>
              <a:buChar char="v"/>
            </a:pPr>
            <a:r>
              <a:rPr lang="en-US" sz="2800" b="1" u="sng" dirty="0"/>
              <a:t>TURBINE HALL </a:t>
            </a:r>
            <a:endParaRPr lang="en-IN" sz="2800" u="sng" dirty="0"/>
          </a:p>
        </p:txBody>
      </p:sp>
      <p:sp>
        <p:nvSpPr>
          <p:cNvPr id="3" name="Content Placeholder 2"/>
          <p:cNvSpPr>
            <a:spLocks noGrp="1"/>
          </p:cNvSpPr>
          <p:nvPr>
            <p:ph idx="1"/>
          </p:nvPr>
        </p:nvSpPr>
        <p:spPr>
          <a:xfrm>
            <a:off x="0" y="913789"/>
            <a:ext cx="6624736" cy="9001000"/>
          </a:xfrm>
        </p:spPr>
        <p:txBody>
          <a:bodyPr>
            <a:noAutofit/>
          </a:bodyPr>
          <a:lstStyle/>
          <a:p>
            <a:pPr algn="just"/>
            <a:r>
              <a:rPr lang="en-US" sz="2000" dirty="0"/>
              <a:t>There are 3 turbo generators of 12 MW each and 9 blowers to supply uninterrupted air blast to 7 blast furnaces.</a:t>
            </a:r>
            <a:endParaRPr lang="en-IN" sz="2000" dirty="0"/>
          </a:p>
          <a:p>
            <a:pPr algn="just"/>
            <a:r>
              <a:rPr lang="en-US" sz="2000" dirty="0" smtClean="0"/>
              <a:t>Turbine </a:t>
            </a:r>
            <a:r>
              <a:rPr lang="en-US" sz="2000" dirty="0"/>
              <a:t>of Turbo generators 1 &amp; 2 is single cylinder, 15 stage, condensing, impulse reaction type with Curtis wheel. The rotor is directly coupled to generator by means of semi flexible coupling. The turbine has a normal speed of 3000 RPM and has 4 pass outs of steam </a:t>
            </a:r>
            <a:r>
              <a:rPr lang="en-US" sz="2000" dirty="0" smtClean="0"/>
              <a:t>i.e. </a:t>
            </a:r>
            <a:r>
              <a:rPr lang="en-US" sz="2000" dirty="0"/>
              <a:t>bleeder, 2 </a:t>
            </a:r>
            <a:r>
              <a:rPr lang="en-US" sz="2000" dirty="0" err="1"/>
              <a:t>regulable</a:t>
            </a:r>
            <a:r>
              <a:rPr lang="en-US" sz="2000" dirty="0"/>
              <a:t> and 2 </a:t>
            </a:r>
            <a:r>
              <a:rPr lang="en-US" sz="2000" dirty="0" smtClean="0"/>
              <a:t>non-</a:t>
            </a:r>
            <a:r>
              <a:rPr lang="en-US" sz="2000" dirty="0" err="1" smtClean="0"/>
              <a:t>regulable</a:t>
            </a:r>
            <a:r>
              <a:rPr lang="en-US" sz="2000" dirty="0"/>
              <a:t>. The </a:t>
            </a:r>
            <a:r>
              <a:rPr lang="en-US" sz="2000" dirty="0" err="1"/>
              <a:t>regulable</a:t>
            </a:r>
            <a:r>
              <a:rPr lang="en-US" sz="2000" dirty="0"/>
              <a:t> bleeder supply steam at 8 – 13 </a:t>
            </a:r>
            <a:r>
              <a:rPr lang="en-US" sz="2000" dirty="0" err="1"/>
              <a:t>atm</a:t>
            </a:r>
            <a:r>
              <a:rPr lang="en-US" sz="2000" dirty="0"/>
              <a:t> at 246</a:t>
            </a:r>
            <a:r>
              <a:rPr lang="en-US" sz="2000" baseline="30000" dirty="0"/>
              <a:t>0</a:t>
            </a:r>
            <a:r>
              <a:rPr lang="en-US" sz="2000" dirty="0"/>
              <a:t> C and 1.2 – 2.5 </a:t>
            </a:r>
            <a:r>
              <a:rPr lang="en-US" sz="2000" dirty="0" err="1"/>
              <a:t>atm</a:t>
            </a:r>
            <a:r>
              <a:rPr lang="en-US" sz="2000" dirty="0"/>
              <a:t> at 145</a:t>
            </a:r>
            <a:r>
              <a:rPr lang="en-US" sz="2000" baseline="30000" dirty="0"/>
              <a:t>0</a:t>
            </a:r>
            <a:r>
              <a:rPr lang="en-US" sz="2000" dirty="0"/>
              <a:t> C for process steam and for </a:t>
            </a:r>
            <a:r>
              <a:rPr lang="en-US" sz="2000" dirty="0" err="1"/>
              <a:t>dearators</a:t>
            </a:r>
            <a:r>
              <a:rPr lang="en-US" sz="2000" dirty="0"/>
              <a:t>.</a:t>
            </a:r>
            <a:endParaRPr lang="en-IN" sz="2000" dirty="0"/>
          </a:p>
          <a:p>
            <a:pPr algn="just"/>
            <a:r>
              <a:rPr lang="en-US" sz="2000" dirty="0" smtClean="0"/>
              <a:t>The </a:t>
            </a:r>
            <a:r>
              <a:rPr lang="en-US" sz="2000" dirty="0" err="1"/>
              <a:t>nonregulable</a:t>
            </a:r>
            <a:r>
              <a:rPr lang="en-US" sz="2000" dirty="0"/>
              <a:t> bleeder supply steam to H.P. &amp; L.P. heaters.</a:t>
            </a:r>
            <a:endParaRPr lang="en-IN" sz="2000" dirty="0"/>
          </a:p>
          <a:p>
            <a:pPr algn="just"/>
            <a:r>
              <a:rPr lang="en-US" sz="2000" dirty="0"/>
              <a:t>The turbine to turbo blowers are of single cylinder, 12 stage, condensing type directly coupled with compressor by means of flexible geared coupling and provided with 2 </a:t>
            </a:r>
            <a:r>
              <a:rPr lang="en-US" sz="2000" dirty="0" smtClean="0"/>
              <a:t>non-</a:t>
            </a:r>
            <a:r>
              <a:rPr lang="en-US" sz="2000" dirty="0" err="1" smtClean="0"/>
              <a:t>regulable</a:t>
            </a:r>
            <a:r>
              <a:rPr lang="en-US" sz="2000" dirty="0" smtClean="0"/>
              <a:t> </a:t>
            </a:r>
            <a:r>
              <a:rPr lang="en-US" sz="2000" dirty="0"/>
              <a:t>bleeders for regenerative system.</a:t>
            </a:r>
            <a:endParaRPr lang="en-IN" sz="2000" dirty="0"/>
          </a:p>
          <a:p>
            <a:pPr algn="just"/>
            <a:r>
              <a:rPr lang="en-US" sz="2000" dirty="0" smtClean="0"/>
              <a:t>3 </a:t>
            </a:r>
            <a:r>
              <a:rPr lang="en-US" sz="2000" dirty="0"/>
              <a:t>compressors of 1.0 M.T stage are single cylinder centrifugal type, with an intermediate air cooling system after 2</a:t>
            </a:r>
            <a:r>
              <a:rPr lang="en-US" sz="2000" baseline="30000" dirty="0"/>
              <a:t>nd</a:t>
            </a:r>
            <a:r>
              <a:rPr lang="en-US" sz="2000" dirty="0"/>
              <a:t> stage.</a:t>
            </a:r>
            <a:endParaRPr lang="en-IN" sz="2000" dirty="0"/>
          </a:p>
          <a:p>
            <a:pPr algn="just"/>
            <a:r>
              <a:rPr lang="en-US" sz="2000" dirty="0" smtClean="0"/>
              <a:t>4 </a:t>
            </a:r>
            <a:r>
              <a:rPr lang="en-US" sz="2000" dirty="0"/>
              <a:t>compressors of 2.5 M.T stage are double cylinder centrifugal type, with inter cooling </a:t>
            </a:r>
            <a:r>
              <a:rPr lang="en-US" sz="2000" dirty="0" smtClean="0"/>
              <a:t>system, </a:t>
            </a:r>
            <a:r>
              <a:rPr lang="en-US" sz="2000" dirty="0"/>
              <a:t>2 </a:t>
            </a:r>
            <a:r>
              <a:rPr lang="en-US" sz="2000" dirty="0" smtClean="0"/>
              <a:t>nos</a:t>
            </a:r>
            <a:r>
              <a:rPr lang="en-US" sz="2000" dirty="0"/>
              <a:t>.</a:t>
            </a:r>
            <a:r>
              <a:rPr lang="en-US" sz="2000" dirty="0" smtClean="0"/>
              <a:t> </a:t>
            </a:r>
            <a:r>
              <a:rPr lang="en-US" sz="2000" dirty="0"/>
              <a:t>4 M.T blowers are of axial type single cylinder without inter cooling.</a:t>
            </a:r>
            <a:endParaRPr lang="en-IN" sz="2000" dirty="0"/>
          </a:p>
          <a:p>
            <a:pPr algn="just"/>
            <a:r>
              <a:rPr lang="en-US" sz="2000" dirty="0" smtClean="0"/>
              <a:t>The </a:t>
            </a:r>
            <a:r>
              <a:rPr lang="en-US" sz="2000" dirty="0"/>
              <a:t>turbines are equipped with hydro-dynamic system &amp; speed regulators, in this system the impulse is proportional to the square of velocity of rotor. </a:t>
            </a:r>
            <a:endParaRPr lang="en-IN" sz="2000" dirty="0"/>
          </a:p>
        </p:txBody>
      </p:sp>
    </p:spTree>
    <p:extLst>
      <p:ext uri="{BB962C8B-B14F-4D97-AF65-F5344CB8AC3E}">
        <p14:creationId xmlns:p14="http://schemas.microsoft.com/office/powerpoint/2010/main" val="25934760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632" y="128464"/>
            <a:ext cx="6624736" cy="9649072"/>
          </a:xfrm>
        </p:spPr>
        <p:txBody>
          <a:bodyPr>
            <a:normAutofit fontScale="62500" lnSpcReduction="20000"/>
          </a:bodyPr>
          <a:lstStyle/>
          <a:p>
            <a:pPr algn="just"/>
            <a:r>
              <a:rPr lang="en-US" sz="3500" b="1" u="sng" dirty="0"/>
              <a:t>Auxiliaries </a:t>
            </a:r>
            <a:r>
              <a:rPr lang="en-US" b="1" dirty="0" smtClean="0"/>
              <a:t>:-</a:t>
            </a:r>
            <a:endParaRPr lang="en-IN" dirty="0"/>
          </a:p>
          <a:p>
            <a:pPr marL="0" indent="0" algn="just">
              <a:buNone/>
            </a:pPr>
            <a:r>
              <a:rPr lang="en-US" dirty="0"/>
              <a:t> </a:t>
            </a:r>
            <a:endParaRPr lang="en-IN" dirty="0"/>
          </a:p>
          <a:p>
            <a:pPr marL="0" indent="0" algn="just">
              <a:buNone/>
            </a:pPr>
            <a:r>
              <a:rPr lang="en-US" b="1" dirty="0"/>
              <a:t>1.Condenser:</a:t>
            </a:r>
            <a:r>
              <a:rPr lang="en-US" dirty="0"/>
              <a:t>  Each turbine has one surface type of condenser with separate 2-pass water flow. This type of design permits cleaning of turbine condenser in halves in succession without stopping the turbine but working with reduced load.</a:t>
            </a:r>
            <a:endParaRPr lang="en-IN" dirty="0"/>
          </a:p>
          <a:p>
            <a:pPr marL="0" indent="0" algn="just">
              <a:buNone/>
            </a:pPr>
            <a:r>
              <a:rPr lang="en-US" b="1" dirty="0"/>
              <a:t> </a:t>
            </a:r>
            <a:endParaRPr lang="en-IN" dirty="0"/>
          </a:p>
          <a:p>
            <a:pPr marL="0" indent="0" algn="just">
              <a:buNone/>
            </a:pPr>
            <a:r>
              <a:rPr lang="en-US" b="1" dirty="0"/>
              <a:t>2.Condensate pumps:</a:t>
            </a:r>
            <a:r>
              <a:rPr lang="en-US" dirty="0"/>
              <a:t> There are 2 Nos. condensate pumps of 60 T capacity each to extract condensate from the condenser.</a:t>
            </a:r>
            <a:endParaRPr lang="en-IN" dirty="0"/>
          </a:p>
          <a:p>
            <a:pPr marL="0" indent="0" algn="just">
              <a:buNone/>
            </a:pPr>
            <a:r>
              <a:rPr lang="en-US" b="1" dirty="0"/>
              <a:t> </a:t>
            </a:r>
            <a:endParaRPr lang="en-IN" dirty="0"/>
          </a:p>
          <a:p>
            <a:pPr marL="0" indent="0" algn="just">
              <a:buNone/>
            </a:pPr>
            <a:r>
              <a:rPr lang="en-US" b="1" dirty="0"/>
              <a:t>3.Oil tanks:</a:t>
            </a:r>
            <a:r>
              <a:rPr lang="en-US" dirty="0"/>
              <a:t> Oil required for lubrication of bearing and regulation system is filled in these tanks. The main oil pump is mounted on the shaft of the turbine and supplies lubrication oil &amp; regulation oil through injectors. Oil cooler are installed to cool the oil.</a:t>
            </a:r>
            <a:endParaRPr lang="en-IN" dirty="0"/>
          </a:p>
          <a:p>
            <a:pPr marL="0" indent="0" algn="just">
              <a:buNone/>
            </a:pPr>
            <a:r>
              <a:rPr lang="en-US" b="1" dirty="0"/>
              <a:t> </a:t>
            </a:r>
            <a:endParaRPr lang="en-IN" dirty="0"/>
          </a:p>
          <a:p>
            <a:pPr marL="0" indent="0" algn="just">
              <a:buNone/>
            </a:pPr>
            <a:r>
              <a:rPr lang="en-US" b="1" dirty="0"/>
              <a:t>4.Oil pumps :</a:t>
            </a:r>
            <a:r>
              <a:rPr lang="en-US" dirty="0"/>
              <a:t> There is </a:t>
            </a:r>
            <a:r>
              <a:rPr lang="en-US" dirty="0" smtClean="0"/>
              <a:t>a main </a:t>
            </a:r>
            <a:r>
              <a:rPr lang="en-US" dirty="0"/>
              <a:t>pump mounted on main shaft of turbine which supplies oil for lubrication and regulation purposes. There is an emergency oil pump which starts automatically when the oil pressure goes below predetermined pressure and supplies oil for lubrication purposes. One Auxiliary oil pump is there during the starting 2 stopping to take over M.O.P. supply.</a:t>
            </a:r>
            <a:endParaRPr lang="en-IN" dirty="0"/>
          </a:p>
          <a:p>
            <a:pPr marL="0" indent="0" algn="just">
              <a:buNone/>
            </a:pPr>
            <a:r>
              <a:rPr lang="en-US" b="1" dirty="0"/>
              <a:t> </a:t>
            </a:r>
            <a:endParaRPr lang="en-IN" dirty="0"/>
          </a:p>
          <a:p>
            <a:pPr marL="0" indent="0" algn="just">
              <a:buNone/>
            </a:pPr>
            <a:r>
              <a:rPr lang="en-US" b="1" dirty="0"/>
              <a:t>5.Ejector :</a:t>
            </a:r>
            <a:r>
              <a:rPr lang="en-US" dirty="0"/>
              <a:t> As the condenser is a vacuum type so while starting the turbine it is necessary to produce vacuum in the condenser and to maintain it turbine is running. It is a two stage ejector.</a:t>
            </a:r>
            <a:endParaRPr lang="en-IN" dirty="0"/>
          </a:p>
          <a:p>
            <a:pPr marL="0" indent="0" algn="just">
              <a:buNone/>
            </a:pPr>
            <a:r>
              <a:rPr lang="en-US" b="1" dirty="0"/>
              <a:t> </a:t>
            </a:r>
            <a:endParaRPr lang="en-IN" dirty="0"/>
          </a:p>
          <a:p>
            <a:pPr marL="0" indent="0" algn="just">
              <a:buNone/>
            </a:pPr>
            <a:r>
              <a:rPr lang="en-US" b="1" dirty="0"/>
              <a:t>6.Deaerators :</a:t>
            </a:r>
            <a:r>
              <a:rPr lang="en-US" dirty="0"/>
              <a:t> Desecrators are the vessels where dissolved oxygen in the condensate and chemically treated water is </a:t>
            </a:r>
            <a:r>
              <a:rPr lang="en-US" dirty="0" smtClean="0"/>
              <a:t>removed, as </a:t>
            </a:r>
            <a:r>
              <a:rPr lang="en-US" dirty="0"/>
              <a:t>oxygen is corrosive. The desecrators are of atmospheric type and works at a steam pressure of 1.7 </a:t>
            </a:r>
            <a:r>
              <a:rPr lang="en-US" dirty="0" err="1"/>
              <a:t>atm</a:t>
            </a:r>
            <a:r>
              <a:rPr lang="en-US" dirty="0"/>
              <a:t> abs. And water temperature at about 103</a:t>
            </a:r>
            <a:r>
              <a:rPr lang="en-US" baseline="30000" dirty="0"/>
              <a:t>0</a:t>
            </a:r>
            <a:r>
              <a:rPr lang="en-US" dirty="0"/>
              <a:t>C to 105</a:t>
            </a:r>
            <a:r>
              <a:rPr lang="en-US" baseline="30000" dirty="0"/>
              <a:t>0</a:t>
            </a:r>
            <a:r>
              <a:rPr lang="en-US" dirty="0"/>
              <a:t>C. The desecrated water is then sent to boiler economizers through feed pumps. There are 6 nos. desecrator in all.</a:t>
            </a:r>
            <a:endParaRPr lang="en-IN" dirty="0"/>
          </a:p>
        </p:txBody>
      </p:sp>
    </p:spTree>
    <p:extLst>
      <p:ext uri="{BB962C8B-B14F-4D97-AF65-F5344CB8AC3E}">
        <p14:creationId xmlns:p14="http://schemas.microsoft.com/office/powerpoint/2010/main" val="21102869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640" y="-519608"/>
            <a:ext cx="6172200" cy="1651000"/>
          </a:xfrm>
        </p:spPr>
        <p:txBody>
          <a:bodyPr>
            <a:normAutofit/>
          </a:bodyPr>
          <a:lstStyle/>
          <a:p>
            <a:pPr marL="457200" indent="-457200">
              <a:buFont typeface="Wingdings" pitchFamily="2" charset="2"/>
              <a:buChar char="v"/>
            </a:pPr>
            <a:r>
              <a:rPr lang="en-US" sz="2800" b="1" u="sng" dirty="0"/>
              <a:t>Main Control Room &amp; Switch Gears</a:t>
            </a:r>
            <a:endParaRPr lang="en-IN" sz="2800" u="sng" dirty="0"/>
          </a:p>
        </p:txBody>
      </p:sp>
      <p:sp>
        <p:nvSpPr>
          <p:cNvPr id="3" name="Content Placeholder 2"/>
          <p:cNvSpPr>
            <a:spLocks noGrp="1"/>
          </p:cNvSpPr>
          <p:nvPr>
            <p:ph idx="1"/>
          </p:nvPr>
        </p:nvSpPr>
        <p:spPr>
          <a:xfrm>
            <a:off x="192624" y="560512"/>
            <a:ext cx="6624736" cy="9145016"/>
          </a:xfrm>
        </p:spPr>
        <p:txBody>
          <a:bodyPr>
            <a:noAutofit/>
          </a:bodyPr>
          <a:lstStyle/>
          <a:p>
            <a:pPr marL="0" indent="0" algn="just">
              <a:buNone/>
            </a:pPr>
            <a:r>
              <a:rPr lang="en-US" sz="2000" dirty="0" smtClean="0"/>
              <a:t> Out </a:t>
            </a:r>
            <a:r>
              <a:rPr lang="en-US" sz="2000" dirty="0"/>
              <a:t>of 225 MW maximum demand of </a:t>
            </a:r>
            <a:r>
              <a:rPr lang="en-US" sz="2000" dirty="0" err="1"/>
              <a:t>Bhilai</a:t>
            </a:r>
            <a:r>
              <a:rPr lang="en-US" sz="2000" dirty="0"/>
              <a:t> Steel Plant, </a:t>
            </a:r>
            <a:r>
              <a:rPr lang="en-US" sz="2000" dirty="0" smtClean="0"/>
              <a:t>   Power </a:t>
            </a:r>
            <a:r>
              <a:rPr lang="en-US" sz="2000" dirty="0"/>
              <a:t>&amp; Blowing Station shares 36 MW with 3 generators in operation. This power plant is connected to MPEB grid through 2 Nos. tie Lines. It feeds the following vital consumers apart from supplying its own auxiliaries.</a:t>
            </a:r>
            <a:endParaRPr lang="en-IN" sz="2000" dirty="0"/>
          </a:p>
          <a:p>
            <a:pPr marL="0" indent="0" algn="just">
              <a:buNone/>
            </a:pPr>
            <a:r>
              <a:rPr lang="en-US" sz="2000" dirty="0"/>
              <a:t>1. Cock Ovens</a:t>
            </a:r>
            <a:endParaRPr lang="en-IN" sz="2000" dirty="0"/>
          </a:p>
          <a:p>
            <a:pPr marL="0" indent="0" algn="just">
              <a:buNone/>
            </a:pPr>
            <a:r>
              <a:rPr lang="en-US" sz="2000" dirty="0"/>
              <a:t>2. Blast Furnaces 1 to 6</a:t>
            </a:r>
            <a:r>
              <a:rPr lang="en-US" sz="2000" dirty="0" smtClean="0"/>
              <a:t>.</a:t>
            </a:r>
            <a:endParaRPr lang="en-IN" sz="2000" dirty="0"/>
          </a:p>
          <a:p>
            <a:pPr marL="0" indent="0" algn="just">
              <a:buNone/>
            </a:pPr>
            <a:r>
              <a:rPr lang="en-US" sz="2000" dirty="0" smtClean="0"/>
              <a:t> 3</a:t>
            </a:r>
            <a:r>
              <a:rPr lang="en-US" sz="2000" dirty="0"/>
              <a:t>. Sintering Plant – 1.</a:t>
            </a:r>
            <a:endParaRPr lang="en-IN" sz="2000" dirty="0"/>
          </a:p>
          <a:p>
            <a:pPr marL="0" indent="0" algn="just">
              <a:buNone/>
            </a:pPr>
            <a:r>
              <a:rPr lang="en-US" sz="2000" dirty="0"/>
              <a:t>4. Open Hearth Furnaces</a:t>
            </a:r>
            <a:endParaRPr lang="en-IN" sz="2000" dirty="0"/>
          </a:p>
          <a:p>
            <a:pPr marL="0" indent="0" algn="just">
              <a:buNone/>
            </a:pPr>
            <a:r>
              <a:rPr lang="en-US" sz="2000" dirty="0"/>
              <a:t>5. Pump Houses Furnaces</a:t>
            </a:r>
            <a:endParaRPr lang="en-IN" sz="2000" dirty="0"/>
          </a:p>
          <a:p>
            <a:pPr marL="0" indent="0" algn="just">
              <a:buNone/>
            </a:pPr>
            <a:r>
              <a:rPr lang="en-US" sz="2000" dirty="0"/>
              <a:t>6. Oxygen Plant – 1.</a:t>
            </a:r>
            <a:endParaRPr lang="en-IN" sz="2000" dirty="0"/>
          </a:p>
          <a:p>
            <a:pPr algn="just">
              <a:buFont typeface="Wingdings" pitchFamily="2" charset="2"/>
              <a:buChar char="§"/>
            </a:pPr>
            <a:r>
              <a:rPr lang="en-US" sz="2000" dirty="0"/>
              <a:t> </a:t>
            </a:r>
            <a:r>
              <a:rPr lang="en-US" sz="2000" dirty="0" smtClean="0"/>
              <a:t>Main </a:t>
            </a:r>
            <a:r>
              <a:rPr lang="en-US" sz="2000" dirty="0"/>
              <a:t>features of electrical installation are depicted </a:t>
            </a:r>
            <a:r>
              <a:rPr lang="en-US" sz="2000" dirty="0" smtClean="0"/>
              <a:t>below:</a:t>
            </a:r>
            <a:endParaRPr lang="en-IN" sz="2000" dirty="0"/>
          </a:p>
          <a:p>
            <a:pPr marL="0" indent="0" algn="just">
              <a:buNone/>
            </a:pPr>
            <a:r>
              <a:rPr lang="en-US" sz="2000" b="1" dirty="0" smtClean="0"/>
              <a:t>1.Generators </a:t>
            </a:r>
            <a:r>
              <a:rPr lang="en-US" sz="2000" b="1" dirty="0"/>
              <a:t>:-</a:t>
            </a:r>
            <a:r>
              <a:rPr lang="en-US" sz="2000" dirty="0"/>
              <a:t> 3 Nos. capacity – 12 MW each, 50 Hertz 6.9 KV, 3000 RPM, exciter – 75 KW with AVR (magnetic amplifier type) with field </a:t>
            </a:r>
            <a:r>
              <a:rPr lang="en-US" sz="2000" dirty="0" smtClean="0"/>
              <a:t>forcing.</a:t>
            </a:r>
            <a:endParaRPr lang="en-IN" sz="2000" dirty="0"/>
          </a:p>
          <a:p>
            <a:pPr marL="0" indent="0" algn="just">
              <a:buNone/>
            </a:pPr>
            <a:r>
              <a:rPr lang="en-US" sz="2000" b="1" dirty="0" smtClean="0"/>
              <a:t>Protection </a:t>
            </a:r>
            <a:r>
              <a:rPr lang="en-US" sz="2000" b="1" dirty="0"/>
              <a:t>:</a:t>
            </a:r>
            <a:r>
              <a:rPr lang="en-US" sz="2000" dirty="0"/>
              <a:t> Differential, overload with minimum voltage blocking, earth fault in stator and double earth fault in rotor.</a:t>
            </a:r>
            <a:endParaRPr lang="en-IN" sz="2000" dirty="0"/>
          </a:p>
          <a:p>
            <a:pPr marL="0" indent="0" algn="just">
              <a:buNone/>
            </a:pPr>
            <a:r>
              <a:rPr lang="en-US" sz="2000" dirty="0"/>
              <a:t> </a:t>
            </a:r>
            <a:endParaRPr lang="en-US" sz="2000" dirty="0" smtClean="0"/>
          </a:p>
          <a:p>
            <a:pPr marL="0" indent="0" algn="just">
              <a:buNone/>
            </a:pPr>
            <a:r>
              <a:rPr lang="en-US" sz="2000" b="1" dirty="0" smtClean="0"/>
              <a:t>2</a:t>
            </a:r>
            <a:r>
              <a:rPr lang="en-US" sz="2000" b="1" dirty="0"/>
              <a:t>. Reactors :</a:t>
            </a:r>
            <a:r>
              <a:rPr lang="en-US" sz="2000" dirty="0"/>
              <a:t> Concrete type – 15 Nos.</a:t>
            </a:r>
            <a:endParaRPr lang="en-IN" sz="2000" dirty="0"/>
          </a:p>
          <a:p>
            <a:pPr marL="0" indent="0" algn="just">
              <a:buNone/>
            </a:pPr>
            <a:r>
              <a:rPr lang="en-US" sz="2000" dirty="0"/>
              <a:t> </a:t>
            </a:r>
            <a:endParaRPr lang="en-US" sz="2000" dirty="0" smtClean="0"/>
          </a:p>
          <a:p>
            <a:pPr marL="0" indent="0" algn="just">
              <a:buNone/>
            </a:pPr>
            <a:r>
              <a:rPr lang="en-US" sz="2000" b="1" dirty="0" smtClean="0"/>
              <a:t>3</a:t>
            </a:r>
            <a:r>
              <a:rPr lang="en-US" sz="2000" b="1" dirty="0"/>
              <a:t>. Main switch gears :</a:t>
            </a:r>
            <a:r>
              <a:rPr lang="en-US" sz="2000" dirty="0"/>
              <a:t> 6.9 KV, 1500 Amps, fault level 500 MVA with cross  jet are extension type, double pole per phase Russian make oil circuit breakers.</a:t>
            </a:r>
            <a:endParaRPr lang="en-IN" sz="2000" dirty="0"/>
          </a:p>
          <a:p>
            <a:pPr marL="0" indent="0" algn="just">
              <a:buNone/>
            </a:pPr>
            <a:endParaRPr lang="en-US" sz="2000" dirty="0" smtClean="0"/>
          </a:p>
          <a:p>
            <a:pPr marL="0" indent="0" algn="just">
              <a:buNone/>
            </a:pPr>
            <a:r>
              <a:rPr lang="en-US" sz="2000" dirty="0"/>
              <a:t> </a:t>
            </a:r>
            <a:r>
              <a:rPr lang="en-US" sz="2000" b="1" dirty="0" smtClean="0"/>
              <a:t>4</a:t>
            </a:r>
            <a:r>
              <a:rPr lang="en-US" sz="2000" b="1" dirty="0"/>
              <a:t>. Auxiliary switch gears :</a:t>
            </a:r>
            <a:r>
              <a:rPr lang="en-US" sz="2000" dirty="0"/>
              <a:t> 6.6 KV, 600 Amps, fault level 200 MVA with cross jet are extension type (oil circuit breakers -–69 Nos.) for B.6 – MOCBs are 1200 Amp fault level 250 MVA.</a:t>
            </a:r>
            <a:endParaRPr lang="en-IN" sz="2000" dirty="0"/>
          </a:p>
          <a:p>
            <a:pPr marL="0" indent="0" algn="just">
              <a:buNone/>
            </a:pPr>
            <a:r>
              <a:rPr lang="en-US" sz="2000" dirty="0"/>
              <a:t> </a:t>
            </a:r>
            <a:endParaRPr lang="en-IN" sz="2000" dirty="0"/>
          </a:p>
        </p:txBody>
      </p:sp>
    </p:spTree>
    <p:extLst>
      <p:ext uri="{BB962C8B-B14F-4D97-AF65-F5344CB8AC3E}">
        <p14:creationId xmlns:p14="http://schemas.microsoft.com/office/powerpoint/2010/main" val="3289065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658" y="1"/>
            <a:ext cx="6172200" cy="982682"/>
          </a:xfrm>
        </p:spPr>
        <p:txBody>
          <a:bodyPr>
            <a:normAutofit/>
          </a:bodyPr>
          <a:lstStyle/>
          <a:p>
            <a:r>
              <a:rPr lang="en-US" sz="3600" u="sng" dirty="0" smtClean="0">
                <a:latin typeface="Arial Black" pitchFamily="34" charset="0"/>
              </a:rPr>
              <a:t>Declaration</a:t>
            </a:r>
            <a:endParaRPr lang="en-IN" sz="3600" u="sng" dirty="0">
              <a:latin typeface="Arial Black" pitchFamily="34" charset="0"/>
            </a:endParaRPr>
          </a:p>
        </p:txBody>
      </p:sp>
      <p:sp>
        <p:nvSpPr>
          <p:cNvPr id="3" name="Content Placeholder 2"/>
          <p:cNvSpPr>
            <a:spLocks noGrp="1"/>
          </p:cNvSpPr>
          <p:nvPr>
            <p:ph idx="1"/>
          </p:nvPr>
        </p:nvSpPr>
        <p:spPr>
          <a:xfrm>
            <a:off x="0" y="1128658"/>
            <a:ext cx="6858000" cy="8785200"/>
          </a:xfrm>
        </p:spPr>
        <p:txBody>
          <a:bodyPr>
            <a:normAutofit/>
          </a:bodyPr>
          <a:lstStyle/>
          <a:p>
            <a:pPr marL="400050" lvl="1" indent="0" algn="just" hangingPunct="0">
              <a:buNone/>
            </a:pPr>
            <a:r>
              <a:rPr lang="en-IN" i="1" dirty="0" smtClean="0">
                <a:latin typeface="Angsana New" pitchFamily="18" charset="-34"/>
                <a:cs typeface="Angsana New" pitchFamily="18" charset="-34"/>
              </a:rPr>
              <a:t>We </a:t>
            </a:r>
            <a:r>
              <a:rPr lang="en-IN" i="1" dirty="0">
                <a:latin typeface="Angsana New" pitchFamily="18" charset="-34"/>
                <a:cs typeface="Angsana New" pitchFamily="18" charset="-34"/>
              </a:rPr>
              <a:t>solemnly declare the report of the project entitled</a:t>
            </a:r>
            <a:r>
              <a:rPr lang="en-IN" b="1" i="1" dirty="0">
                <a:latin typeface="Angsana New" pitchFamily="18" charset="-34"/>
                <a:cs typeface="Angsana New" pitchFamily="18" charset="-34"/>
              </a:rPr>
              <a:t>, </a:t>
            </a:r>
            <a:r>
              <a:rPr lang="en-IN" b="1" i="1" dirty="0" smtClean="0">
                <a:latin typeface="Angsana New" pitchFamily="18" charset="-34"/>
                <a:cs typeface="Angsana New" pitchFamily="18" charset="-34"/>
              </a:rPr>
              <a:t>“Air-Cooled Condenser” </a:t>
            </a:r>
            <a:r>
              <a:rPr lang="en-IN" i="1" dirty="0">
                <a:latin typeface="Angsana New" pitchFamily="18" charset="-34"/>
                <a:cs typeface="Angsana New" pitchFamily="18" charset="-34"/>
              </a:rPr>
              <a:t>is based</a:t>
            </a:r>
            <a:r>
              <a:rPr lang="en-IN" b="1" i="1" dirty="0">
                <a:latin typeface="Angsana New" pitchFamily="18" charset="-34"/>
                <a:cs typeface="Angsana New" pitchFamily="18" charset="-34"/>
              </a:rPr>
              <a:t> </a:t>
            </a:r>
            <a:r>
              <a:rPr lang="en-IN" i="1" dirty="0">
                <a:latin typeface="Angsana New" pitchFamily="18" charset="-34"/>
                <a:cs typeface="Angsana New" pitchFamily="18" charset="-34"/>
              </a:rPr>
              <a:t>on </a:t>
            </a:r>
            <a:r>
              <a:rPr lang="en-IN" i="1" dirty="0" smtClean="0">
                <a:latin typeface="Angsana New" pitchFamily="18" charset="-34"/>
                <a:cs typeface="Angsana New" pitchFamily="18" charset="-34"/>
              </a:rPr>
              <a:t>our </a:t>
            </a:r>
            <a:r>
              <a:rPr lang="en-IN" i="1" dirty="0">
                <a:latin typeface="Angsana New" pitchFamily="18" charset="-34"/>
                <a:cs typeface="Angsana New" pitchFamily="18" charset="-34"/>
              </a:rPr>
              <a:t>own work carried out during </a:t>
            </a:r>
            <a:r>
              <a:rPr lang="en-IN" i="1" dirty="0" smtClean="0">
                <a:latin typeface="Angsana New" pitchFamily="18" charset="-34"/>
                <a:cs typeface="Angsana New" pitchFamily="18" charset="-34"/>
              </a:rPr>
              <a:t>our visit at Power and </a:t>
            </a:r>
            <a:r>
              <a:rPr lang="en-IN" i="1" dirty="0">
                <a:latin typeface="Angsana New" pitchFamily="18" charset="-34"/>
                <a:cs typeface="Angsana New" pitchFamily="18" charset="-34"/>
              </a:rPr>
              <a:t>Blowing station(PBS</a:t>
            </a:r>
            <a:r>
              <a:rPr lang="en-IN" i="1" dirty="0" smtClean="0">
                <a:latin typeface="Angsana New" pitchFamily="18" charset="-34"/>
                <a:cs typeface="Angsana New" pitchFamily="18" charset="-34"/>
              </a:rPr>
              <a:t>) of SAIL, BSP </a:t>
            </a:r>
            <a:r>
              <a:rPr lang="en-IN" i="1" dirty="0">
                <a:latin typeface="Angsana New" pitchFamily="18" charset="-34"/>
                <a:cs typeface="Angsana New" pitchFamily="18" charset="-34"/>
              </a:rPr>
              <a:t>under the supervision of </a:t>
            </a:r>
            <a:r>
              <a:rPr lang="en-IN" i="1" dirty="0" smtClean="0">
                <a:latin typeface="Angsana New" pitchFamily="18" charset="-34"/>
                <a:cs typeface="Angsana New" pitchFamily="18" charset="-34"/>
              </a:rPr>
              <a:t> </a:t>
            </a:r>
            <a:r>
              <a:rPr lang="en-IN" b="1" i="1" dirty="0" err="1" smtClean="0">
                <a:latin typeface="Angsana New" pitchFamily="18" charset="-34"/>
                <a:cs typeface="Angsana New" pitchFamily="18" charset="-34"/>
              </a:rPr>
              <a:t>Mr.</a:t>
            </a:r>
            <a:r>
              <a:rPr lang="en-IN" b="1" i="1" dirty="0" smtClean="0">
                <a:latin typeface="Angsana New" pitchFamily="18" charset="-34"/>
                <a:cs typeface="Angsana New" pitchFamily="18" charset="-34"/>
              </a:rPr>
              <a:t> V.S. </a:t>
            </a:r>
            <a:r>
              <a:rPr lang="en-IN" b="1" i="1" dirty="0" err="1" smtClean="0">
                <a:latin typeface="Angsana New" pitchFamily="18" charset="-34"/>
                <a:cs typeface="Angsana New" pitchFamily="18" charset="-34"/>
              </a:rPr>
              <a:t>Dewangan</a:t>
            </a:r>
            <a:r>
              <a:rPr lang="en-IN" b="1" i="1" dirty="0" smtClean="0">
                <a:latin typeface="Angsana New" pitchFamily="18" charset="-34"/>
                <a:cs typeface="Angsana New" pitchFamily="18" charset="-34"/>
              </a:rPr>
              <a:t> { AGM, </a:t>
            </a:r>
            <a:r>
              <a:rPr lang="en-IN" b="1" i="1" dirty="0">
                <a:latin typeface="Angsana New" pitchFamily="18" charset="-34"/>
                <a:cs typeface="Angsana New" pitchFamily="18" charset="-34"/>
              </a:rPr>
              <a:t>Turbine</a:t>
            </a:r>
            <a:r>
              <a:rPr lang="en-IN" b="1" i="1" dirty="0" smtClean="0">
                <a:latin typeface="Angsana New" pitchFamily="18" charset="-34"/>
                <a:cs typeface="Angsana New" pitchFamily="18" charset="-34"/>
              </a:rPr>
              <a:t>}.</a:t>
            </a:r>
          </a:p>
          <a:p>
            <a:pPr marL="400050" lvl="1" indent="0" algn="just" hangingPunct="0">
              <a:buNone/>
            </a:pPr>
            <a:r>
              <a:rPr lang="en-IN" i="1" dirty="0" smtClean="0">
                <a:latin typeface="Angsana New" pitchFamily="18" charset="-34"/>
                <a:cs typeface="Angsana New" pitchFamily="18" charset="-34"/>
              </a:rPr>
              <a:t>We </a:t>
            </a:r>
            <a:r>
              <a:rPr lang="en-IN" i="1" dirty="0">
                <a:latin typeface="Angsana New" pitchFamily="18" charset="-34"/>
                <a:cs typeface="Angsana New" pitchFamily="18" charset="-34"/>
              </a:rPr>
              <a:t>assert that the statements made and conclusions drawn are </a:t>
            </a:r>
            <a:r>
              <a:rPr lang="en-IN" i="1" dirty="0" smtClean="0">
                <a:latin typeface="Angsana New" pitchFamily="18" charset="-34"/>
                <a:cs typeface="Angsana New" pitchFamily="18" charset="-34"/>
              </a:rPr>
              <a:t>the </a:t>
            </a:r>
            <a:r>
              <a:rPr lang="en-IN" i="1" dirty="0">
                <a:latin typeface="Angsana New" pitchFamily="18" charset="-34"/>
                <a:cs typeface="Angsana New" pitchFamily="18" charset="-34"/>
              </a:rPr>
              <a:t>outcome of </a:t>
            </a:r>
            <a:r>
              <a:rPr lang="en-IN" i="1" dirty="0" smtClean="0">
                <a:latin typeface="Angsana New" pitchFamily="18" charset="-34"/>
                <a:cs typeface="Angsana New" pitchFamily="18" charset="-34"/>
              </a:rPr>
              <a:t>our </a:t>
            </a:r>
            <a:r>
              <a:rPr lang="en-IN" i="1" dirty="0">
                <a:latin typeface="Angsana New" pitchFamily="18" charset="-34"/>
                <a:cs typeface="Angsana New" pitchFamily="18" charset="-34"/>
              </a:rPr>
              <a:t>project work. </a:t>
            </a:r>
            <a:r>
              <a:rPr lang="en-IN" i="1" dirty="0" smtClean="0">
                <a:latin typeface="Angsana New" pitchFamily="18" charset="-34"/>
                <a:cs typeface="Angsana New" pitchFamily="18" charset="-34"/>
              </a:rPr>
              <a:t>We </a:t>
            </a:r>
            <a:r>
              <a:rPr lang="en-IN" i="1" dirty="0">
                <a:latin typeface="Angsana New" pitchFamily="18" charset="-34"/>
                <a:cs typeface="Angsana New" pitchFamily="18" charset="-34"/>
              </a:rPr>
              <a:t>further declare that to best of </a:t>
            </a:r>
            <a:r>
              <a:rPr lang="en-IN" i="1" dirty="0" smtClean="0">
                <a:latin typeface="Angsana New" pitchFamily="18" charset="-34"/>
                <a:cs typeface="Angsana New" pitchFamily="18" charset="-34"/>
              </a:rPr>
              <a:t>our </a:t>
            </a:r>
            <a:r>
              <a:rPr lang="en-IN" i="1" dirty="0">
                <a:latin typeface="Angsana New" pitchFamily="18" charset="-34"/>
                <a:cs typeface="Angsana New" pitchFamily="18" charset="-34"/>
              </a:rPr>
              <a:t>knowledge and belief </a:t>
            </a:r>
            <a:r>
              <a:rPr lang="en-IN" i="1" dirty="0" smtClean="0">
                <a:latin typeface="Angsana New" pitchFamily="18" charset="-34"/>
                <a:cs typeface="Angsana New" pitchFamily="18" charset="-34"/>
              </a:rPr>
              <a:t>the </a:t>
            </a:r>
            <a:r>
              <a:rPr lang="en-IN" i="1" dirty="0">
                <a:latin typeface="Angsana New" pitchFamily="18" charset="-34"/>
                <a:cs typeface="Angsana New" pitchFamily="18" charset="-34"/>
              </a:rPr>
              <a:t>report does not contain any part of any work which has been submitted for the award of any other degree in any other university</a:t>
            </a:r>
            <a:r>
              <a:rPr lang="en-IN" i="1" dirty="0" smtClean="0">
                <a:latin typeface="Angsana New" pitchFamily="18" charset="-34"/>
                <a:cs typeface="Angsana New" pitchFamily="18" charset="-34"/>
              </a:rPr>
              <a:t>.</a:t>
            </a:r>
          </a:p>
          <a:p>
            <a:pPr marL="400050" lvl="1" indent="0" algn="just" hangingPunct="0">
              <a:buNone/>
            </a:pPr>
            <a:endParaRPr lang="en-US" i="1" dirty="0" smtClean="0">
              <a:latin typeface="Angsana New" pitchFamily="18" charset="-34"/>
              <a:cs typeface="Angsana New" pitchFamily="18" charset="-34"/>
            </a:endParaRPr>
          </a:p>
          <a:p>
            <a:pPr marL="400050" lvl="1" indent="0" algn="just" hangingPunct="0">
              <a:buNone/>
            </a:pPr>
            <a:endParaRPr lang="en-US" i="1" dirty="0" smtClean="0">
              <a:latin typeface="Angsana New" pitchFamily="18" charset="-34"/>
              <a:cs typeface="Angsana New" pitchFamily="18" charset="-34"/>
            </a:endParaRPr>
          </a:p>
          <a:p>
            <a:pPr marL="400050" lvl="1" indent="0" algn="just" hangingPunct="0">
              <a:buNone/>
            </a:pPr>
            <a:r>
              <a:rPr lang="en-US" i="1" dirty="0" err="1" smtClean="0">
                <a:latin typeface="Angsana New" pitchFamily="18" charset="-34"/>
                <a:cs typeface="Angsana New" pitchFamily="18" charset="-34"/>
              </a:rPr>
              <a:t>Anand</a:t>
            </a:r>
            <a:r>
              <a:rPr lang="en-US" i="1" dirty="0" smtClean="0">
                <a:latin typeface="Angsana New" pitchFamily="18" charset="-34"/>
                <a:cs typeface="Angsana New" pitchFamily="18" charset="-34"/>
              </a:rPr>
              <a:t> </a:t>
            </a:r>
            <a:r>
              <a:rPr lang="en-US" i="1" dirty="0" err="1" smtClean="0">
                <a:latin typeface="Angsana New" pitchFamily="18" charset="-34"/>
                <a:cs typeface="Angsana New" pitchFamily="18" charset="-34"/>
              </a:rPr>
              <a:t>Kishor</a:t>
            </a:r>
            <a:endParaRPr lang="en-US" i="1" dirty="0" smtClean="0">
              <a:latin typeface="Angsana New" pitchFamily="18" charset="-34"/>
              <a:cs typeface="Angsana New" pitchFamily="18" charset="-34"/>
            </a:endParaRPr>
          </a:p>
          <a:p>
            <a:pPr marL="400050" lvl="1" indent="0" algn="just" hangingPunct="0">
              <a:buNone/>
            </a:pPr>
            <a:r>
              <a:rPr lang="en-US" i="1" dirty="0" err="1" smtClean="0">
                <a:latin typeface="Angsana New" pitchFamily="18" charset="-34"/>
                <a:cs typeface="Angsana New" pitchFamily="18" charset="-34"/>
              </a:rPr>
              <a:t>Anurag</a:t>
            </a:r>
            <a:r>
              <a:rPr lang="en-US" i="1" dirty="0" smtClean="0">
                <a:latin typeface="Angsana New" pitchFamily="18" charset="-34"/>
                <a:cs typeface="Angsana New" pitchFamily="18" charset="-34"/>
              </a:rPr>
              <a:t> Mishra</a:t>
            </a:r>
          </a:p>
          <a:p>
            <a:pPr marL="400050" lvl="1" indent="0" algn="just" hangingPunct="0">
              <a:buNone/>
            </a:pPr>
            <a:r>
              <a:rPr lang="en-US" i="1" dirty="0" err="1" smtClean="0">
                <a:latin typeface="Angsana New" pitchFamily="18" charset="-34"/>
                <a:cs typeface="Angsana New" pitchFamily="18" charset="-34"/>
              </a:rPr>
              <a:t>Govind</a:t>
            </a:r>
            <a:r>
              <a:rPr lang="en-US" i="1" dirty="0" smtClean="0">
                <a:latin typeface="Angsana New" pitchFamily="18" charset="-34"/>
                <a:cs typeface="Angsana New" pitchFamily="18" charset="-34"/>
              </a:rPr>
              <a:t> Kumar </a:t>
            </a:r>
            <a:r>
              <a:rPr lang="en-US" i="1" dirty="0" err="1" smtClean="0">
                <a:latin typeface="Angsana New" pitchFamily="18" charset="-34"/>
                <a:cs typeface="Angsana New" pitchFamily="18" charset="-34"/>
              </a:rPr>
              <a:t>Pandey</a:t>
            </a:r>
            <a:endParaRPr lang="en-US" i="1" dirty="0" smtClean="0">
              <a:latin typeface="Angsana New" pitchFamily="18" charset="-34"/>
              <a:cs typeface="Angsana New" pitchFamily="18" charset="-34"/>
            </a:endParaRPr>
          </a:p>
          <a:p>
            <a:pPr marL="400050" lvl="1" indent="0" algn="just" hangingPunct="0">
              <a:buNone/>
            </a:pPr>
            <a:r>
              <a:rPr lang="en-US" i="1" dirty="0" err="1" smtClean="0">
                <a:latin typeface="Angsana New" pitchFamily="18" charset="-34"/>
                <a:cs typeface="Angsana New" pitchFamily="18" charset="-34"/>
              </a:rPr>
              <a:t>Manoj</a:t>
            </a:r>
            <a:r>
              <a:rPr lang="en-US" i="1" dirty="0" smtClean="0">
                <a:latin typeface="Angsana New" pitchFamily="18" charset="-34"/>
                <a:cs typeface="Angsana New" pitchFamily="18" charset="-34"/>
              </a:rPr>
              <a:t> Kumar Gupta</a:t>
            </a:r>
          </a:p>
          <a:p>
            <a:pPr marL="400050" lvl="1" indent="0" algn="just" hangingPunct="0">
              <a:buNone/>
            </a:pPr>
            <a:r>
              <a:rPr lang="en-US" i="1" dirty="0" err="1" smtClean="0">
                <a:latin typeface="Angsana New" pitchFamily="18" charset="-34"/>
                <a:cs typeface="Angsana New" pitchFamily="18" charset="-34"/>
              </a:rPr>
              <a:t>B.Tech</a:t>
            </a:r>
            <a:r>
              <a:rPr lang="en-US" i="1" dirty="0" smtClean="0">
                <a:latin typeface="Angsana New" pitchFamily="18" charset="-34"/>
                <a:cs typeface="Angsana New" pitchFamily="18" charset="-34"/>
              </a:rPr>
              <a:t> (Mech.), 8</a:t>
            </a:r>
            <a:r>
              <a:rPr lang="en-US" i="1" baseline="30000" dirty="0" smtClean="0">
                <a:latin typeface="Angsana New" pitchFamily="18" charset="-34"/>
                <a:cs typeface="Angsana New" pitchFamily="18" charset="-34"/>
              </a:rPr>
              <a:t>th</a:t>
            </a:r>
            <a:r>
              <a:rPr lang="en-US" i="1" dirty="0" smtClean="0">
                <a:latin typeface="Angsana New" pitchFamily="18" charset="-34"/>
                <a:cs typeface="Angsana New" pitchFamily="18" charset="-34"/>
              </a:rPr>
              <a:t> Sem.</a:t>
            </a:r>
          </a:p>
          <a:p>
            <a:pPr marL="400050" lvl="1" indent="0" algn="just" hangingPunct="0">
              <a:buNone/>
            </a:pPr>
            <a:r>
              <a:rPr lang="en-US" i="1" dirty="0" smtClean="0">
                <a:latin typeface="Angsana New" pitchFamily="18" charset="-34"/>
                <a:cs typeface="Angsana New" pitchFamily="18" charset="-34"/>
              </a:rPr>
              <a:t>ITGGU, </a:t>
            </a:r>
            <a:r>
              <a:rPr lang="en-US" i="1" dirty="0" err="1" smtClean="0">
                <a:latin typeface="Angsana New" pitchFamily="18" charset="-34"/>
                <a:cs typeface="Angsana New" pitchFamily="18" charset="-34"/>
              </a:rPr>
              <a:t>Bilaspur</a:t>
            </a:r>
            <a:r>
              <a:rPr lang="en-US" i="1" dirty="0" smtClean="0">
                <a:latin typeface="Angsana New" pitchFamily="18" charset="-34"/>
                <a:cs typeface="Angsana New" pitchFamily="18" charset="-34"/>
              </a:rPr>
              <a:t> (CG)</a:t>
            </a:r>
            <a:endParaRPr lang="en-IN" i="1" dirty="0">
              <a:latin typeface="Angsana New" pitchFamily="18" charset="-34"/>
              <a:cs typeface="Angsana New" pitchFamily="18" charset="-34"/>
            </a:endParaRPr>
          </a:p>
        </p:txBody>
      </p:sp>
    </p:spTree>
    <p:extLst>
      <p:ext uri="{BB962C8B-B14F-4D97-AF65-F5344CB8AC3E}">
        <p14:creationId xmlns:p14="http://schemas.microsoft.com/office/powerpoint/2010/main" val="731762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15888" y="128588"/>
            <a:ext cx="6626225" cy="9648825"/>
          </a:xfrm>
        </p:spPr>
        <p:txBody>
          <a:bodyPr>
            <a:noAutofit/>
          </a:bodyPr>
          <a:lstStyle/>
          <a:p>
            <a:pPr marL="0" indent="0" algn="just">
              <a:buNone/>
            </a:pPr>
            <a:endParaRPr lang="en-US" sz="2200" b="1" dirty="0" smtClean="0"/>
          </a:p>
          <a:p>
            <a:pPr marL="0" indent="0" algn="just">
              <a:buNone/>
            </a:pPr>
            <a:r>
              <a:rPr lang="en-US" sz="2200" b="1" dirty="0" smtClean="0"/>
              <a:t>5</a:t>
            </a:r>
            <a:r>
              <a:rPr lang="en-US" sz="2200" b="1" dirty="0"/>
              <a:t>. Air circuit breakers :</a:t>
            </a:r>
            <a:r>
              <a:rPr lang="en-US" sz="2200" dirty="0"/>
              <a:t> 400 V, motor operated.</a:t>
            </a:r>
            <a:endParaRPr lang="en-IN" sz="2200" dirty="0"/>
          </a:p>
          <a:p>
            <a:pPr marL="0" indent="0" algn="just">
              <a:buNone/>
            </a:pPr>
            <a:r>
              <a:rPr lang="en-US" sz="2200" b="1" dirty="0"/>
              <a:t> </a:t>
            </a:r>
            <a:r>
              <a:rPr lang="en-US" sz="2200" b="1" dirty="0" smtClean="0"/>
              <a:t>6</a:t>
            </a:r>
            <a:r>
              <a:rPr lang="en-US" sz="2200" b="1" dirty="0"/>
              <a:t>. Auxiliary Transformers: 	</a:t>
            </a:r>
            <a:endParaRPr lang="en-IN" sz="2200" dirty="0"/>
          </a:p>
          <a:p>
            <a:pPr marL="0" indent="0" algn="just">
              <a:buNone/>
            </a:pPr>
            <a:r>
              <a:rPr lang="en-US" sz="2200" dirty="0" smtClean="0"/>
              <a:t>                   560 </a:t>
            </a:r>
            <a:r>
              <a:rPr lang="en-US" sz="2200" dirty="0"/>
              <a:t>KVA 6.6 / 0.4 KV  Y/Y – 6 </a:t>
            </a:r>
            <a:r>
              <a:rPr lang="en-US" sz="2200" dirty="0" err="1"/>
              <a:t>Nos</a:t>
            </a:r>
            <a:endParaRPr lang="en-IN" sz="2200" dirty="0"/>
          </a:p>
          <a:p>
            <a:pPr marL="0" indent="0" algn="just">
              <a:buNone/>
            </a:pPr>
            <a:r>
              <a:rPr lang="en-US" sz="2200" dirty="0" smtClean="0"/>
              <a:t>                   630 </a:t>
            </a:r>
            <a:r>
              <a:rPr lang="en-US" sz="2200" dirty="0"/>
              <a:t>KVA 6.6 / 0.4 KV  Y/Y – 5 </a:t>
            </a:r>
            <a:r>
              <a:rPr lang="en-US" sz="2200" dirty="0" err="1"/>
              <a:t>Nos</a:t>
            </a:r>
            <a:endParaRPr lang="en-IN" sz="2200" dirty="0"/>
          </a:p>
          <a:p>
            <a:pPr marL="0" indent="0" algn="just">
              <a:buNone/>
            </a:pPr>
            <a:r>
              <a:rPr lang="en-US" sz="2200" b="1" dirty="0" smtClean="0"/>
              <a:t>7</a:t>
            </a:r>
            <a:r>
              <a:rPr lang="en-US" sz="2200" b="1" dirty="0"/>
              <a:t>.   H.T. motor (6.6 KV)</a:t>
            </a:r>
            <a:r>
              <a:rPr lang="en-US" sz="2200" dirty="0"/>
              <a:t> 	49 Nos.</a:t>
            </a:r>
            <a:endParaRPr lang="en-IN" sz="2200" dirty="0"/>
          </a:p>
          <a:p>
            <a:pPr marL="0" indent="0" algn="just">
              <a:buNone/>
            </a:pPr>
            <a:r>
              <a:rPr lang="en-US" sz="2200" b="1" dirty="0" smtClean="0"/>
              <a:t>8</a:t>
            </a:r>
            <a:r>
              <a:rPr lang="en-US" sz="2200" b="1" dirty="0"/>
              <a:t>.   L T. motors (400 V)</a:t>
            </a:r>
            <a:r>
              <a:rPr lang="en-US" sz="2200" dirty="0"/>
              <a:t> 	1600 Nos.</a:t>
            </a:r>
            <a:endParaRPr lang="en-IN" sz="2200" dirty="0"/>
          </a:p>
          <a:p>
            <a:pPr marL="0" indent="0" algn="just">
              <a:buNone/>
            </a:pPr>
            <a:r>
              <a:rPr lang="en-US" sz="2200" b="1" dirty="0"/>
              <a:t> </a:t>
            </a:r>
            <a:r>
              <a:rPr lang="en-US" sz="2200" b="1" dirty="0" smtClean="0"/>
              <a:t>9</a:t>
            </a:r>
            <a:r>
              <a:rPr lang="en-US" sz="2200" b="1" dirty="0"/>
              <a:t>.   Station Battery 	</a:t>
            </a:r>
            <a:r>
              <a:rPr lang="en-US" sz="2200" dirty="0" smtClean="0"/>
              <a:t>– </a:t>
            </a:r>
            <a:r>
              <a:rPr lang="en-US" sz="2200" dirty="0"/>
              <a:t>660 AH 130 Cells</a:t>
            </a:r>
            <a:endParaRPr lang="en-IN" sz="2200" dirty="0"/>
          </a:p>
          <a:p>
            <a:pPr marL="0" indent="0" algn="just">
              <a:buNone/>
            </a:pPr>
            <a:r>
              <a:rPr lang="en-US" sz="2200" b="1" dirty="0"/>
              <a:t> </a:t>
            </a:r>
            <a:r>
              <a:rPr lang="en-US" sz="2200" b="1" dirty="0" smtClean="0"/>
              <a:t>10</a:t>
            </a:r>
            <a:r>
              <a:rPr lang="en-US" sz="2200" b="1" dirty="0"/>
              <a:t>. Lighting points 	</a:t>
            </a:r>
            <a:r>
              <a:rPr lang="en-US" sz="2200" dirty="0" smtClean="0"/>
              <a:t>– </a:t>
            </a:r>
            <a:r>
              <a:rPr lang="en-US" sz="2200" dirty="0"/>
              <a:t>6000</a:t>
            </a:r>
            <a:endParaRPr lang="en-IN" sz="2200" dirty="0"/>
          </a:p>
          <a:p>
            <a:pPr marL="0" indent="0" algn="just">
              <a:buNone/>
            </a:pPr>
            <a:r>
              <a:rPr lang="en-US" sz="2200" b="1" dirty="0" smtClean="0"/>
              <a:t>11. Tie </a:t>
            </a:r>
            <a:r>
              <a:rPr lang="en-US" sz="2200" b="1" dirty="0"/>
              <a:t>line </a:t>
            </a:r>
            <a:r>
              <a:rPr lang="en-US" sz="2200" b="1" dirty="0" smtClean="0"/>
              <a:t>:–</a:t>
            </a:r>
            <a:r>
              <a:rPr lang="en-US" sz="2200" dirty="0" smtClean="0"/>
              <a:t> 10 </a:t>
            </a:r>
            <a:r>
              <a:rPr lang="en-US" sz="2200" dirty="0"/>
              <a:t>MW capacity and protection differential, </a:t>
            </a:r>
            <a:r>
              <a:rPr lang="en-US" sz="2200" dirty="0" smtClean="0"/>
              <a:t>Bus bar</a:t>
            </a:r>
            <a:r>
              <a:rPr lang="en-US" sz="2200" dirty="0"/>
              <a:t>, under frequency.</a:t>
            </a:r>
            <a:endParaRPr lang="en-IN" sz="2200" dirty="0"/>
          </a:p>
          <a:p>
            <a:pPr marL="0" indent="0" algn="just">
              <a:buNone/>
            </a:pPr>
            <a:r>
              <a:rPr lang="en-US" sz="2200" b="1" dirty="0" smtClean="0"/>
              <a:t>12.Auxiliary feeders: </a:t>
            </a:r>
            <a:r>
              <a:rPr lang="en-US" sz="2200" b="1" dirty="0"/>
              <a:t>–</a:t>
            </a:r>
            <a:r>
              <a:rPr lang="en-US" sz="2200" dirty="0"/>
              <a:t> </a:t>
            </a:r>
            <a:r>
              <a:rPr lang="en-US" sz="2200" dirty="0" smtClean="0"/>
              <a:t>3 </a:t>
            </a:r>
            <a:r>
              <a:rPr lang="en-US" sz="2200" dirty="0"/>
              <a:t>Nos. with differential and over load protection</a:t>
            </a:r>
            <a:r>
              <a:rPr lang="en-US" sz="2200" dirty="0" smtClean="0"/>
              <a:t>.</a:t>
            </a:r>
            <a:endParaRPr lang="en-US" sz="2200" b="1" u="sng" dirty="0" smtClean="0"/>
          </a:p>
          <a:p>
            <a:pPr marL="0" indent="0" algn="just">
              <a:buNone/>
            </a:pPr>
            <a:endParaRPr lang="en-US" sz="2200" b="1" u="sng" dirty="0"/>
          </a:p>
          <a:p>
            <a:pPr marL="0" indent="0" algn="just">
              <a:buNone/>
            </a:pPr>
            <a:r>
              <a:rPr lang="en-US" sz="2200" b="1" u="sng" dirty="0" smtClean="0"/>
              <a:t>SAFETY</a:t>
            </a:r>
            <a:r>
              <a:rPr lang="en-US" sz="2200" b="1" dirty="0" smtClean="0"/>
              <a:t> :-</a:t>
            </a:r>
            <a:r>
              <a:rPr lang="en-US" sz="2200" b="1" dirty="0"/>
              <a:t>		</a:t>
            </a:r>
            <a:endParaRPr lang="en-IN" sz="2200" b="1" dirty="0"/>
          </a:p>
          <a:p>
            <a:pPr marL="0" indent="0" algn="just">
              <a:buNone/>
            </a:pPr>
            <a:r>
              <a:rPr lang="en-US" sz="2200" dirty="0" smtClean="0"/>
              <a:t>Power </a:t>
            </a:r>
            <a:r>
              <a:rPr lang="en-US" sz="2200" dirty="0"/>
              <a:t>&amp; Blowing Station is a hazardous area. Blast furnace gas, Cock oven gas and hot PCM are used as fuels, so much so these lines run around and inside the shop. High pressure and Low pressure Steam Line &amp; Water Line network engulfs the entire shop. Coal dust is also a potential fire hazard. There are H.T and L.T electrical installation and cables.</a:t>
            </a:r>
            <a:endParaRPr lang="en-IN" sz="2200" dirty="0"/>
          </a:p>
          <a:p>
            <a:pPr marL="0" indent="0" algn="just">
              <a:buNone/>
            </a:pPr>
            <a:r>
              <a:rPr lang="en-US" sz="2200" dirty="0" smtClean="0"/>
              <a:t>All </a:t>
            </a:r>
            <a:r>
              <a:rPr lang="en-US" sz="2200" dirty="0"/>
              <a:t>in all Power &amp; Blowing Station is a high hazardous area and all new entrants are strongly advised to understand the safety hazards before entering the shop.</a:t>
            </a:r>
            <a:endParaRPr lang="en-IN" sz="2200" dirty="0"/>
          </a:p>
        </p:txBody>
      </p:sp>
    </p:spTree>
    <p:extLst>
      <p:ext uri="{BB962C8B-B14F-4D97-AF65-F5344CB8AC3E}">
        <p14:creationId xmlns:p14="http://schemas.microsoft.com/office/powerpoint/2010/main" val="15641914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656" y="200472"/>
            <a:ext cx="6172200" cy="1651000"/>
          </a:xfrm>
        </p:spPr>
        <p:txBody>
          <a:bodyPr>
            <a:noAutofit/>
          </a:bodyPr>
          <a:lstStyle/>
          <a:p>
            <a:r>
              <a:rPr lang="en-US" sz="2800" b="1" u="sng" dirty="0"/>
              <a:t>POWER &amp; BLOWING </a:t>
            </a:r>
            <a:r>
              <a:rPr lang="en-US" sz="2800" b="1" u="sng" dirty="0" smtClean="0"/>
              <a:t>STATION </a:t>
            </a:r>
            <a:r>
              <a:rPr lang="en-US" sz="2800" b="1" dirty="0" smtClean="0"/>
              <a:t> 1</a:t>
            </a:r>
            <a:r>
              <a:rPr lang="en-IN" sz="2000" b="1" dirty="0"/>
              <a:t/>
            </a:r>
            <a:br>
              <a:rPr lang="en-IN" sz="2000" b="1" dirty="0"/>
            </a:br>
            <a:r>
              <a:rPr lang="en-US" sz="2000" dirty="0"/>
              <a:t> </a:t>
            </a:r>
            <a:r>
              <a:rPr lang="en-IN" sz="2000" dirty="0"/>
              <a:t/>
            </a:r>
            <a:br>
              <a:rPr lang="en-IN" sz="2000" dirty="0"/>
            </a:br>
            <a:r>
              <a:rPr lang="en-US" sz="2000" dirty="0"/>
              <a:t>STEAM </a:t>
            </a:r>
            <a:r>
              <a:rPr lang="en-US" sz="2000" dirty="0" smtClean="0"/>
              <a:t>RAISING </a:t>
            </a:r>
            <a:r>
              <a:rPr lang="en-US" sz="2000" dirty="0"/>
              <a:t>CAPACITY – 900 T/HR.</a:t>
            </a:r>
            <a:r>
              <a:rPr lang="en-IN" sz="2000" dirty="0"/>
              <a:t/>
            </a:r>
            <a:br>
              <a:rPr lang="en-IN" sz="2000" dirty="0"/>
            </a:br>
            <a:r>
              <a:rPr lang="en-US" sz="2000" dirty="0"/>
              <a:t> </a:t>
            </a:r>
            <a:r>
              <a:rPr lang="en-US" sz="2000" dirty="0" smtClean="0"/>
              <a:t>POWER </a:t>
            </a:r>
            <a:r>
              <a:rPr lang="en-US" sz="2000" dirty="0"/>
              <a:t>GENERATION CAPACITY – 36 MW</a:t>
            </a:r>
            <a:r>
              <a:rPr lang="en-IN" sz="2000" dirty="0"/>
              <a:t/>
            </a:r>
            <a:br>
              <a:rPr lang="en-IN" sz="2000" dirty="0"/>
            </a:br>
            <a:r>
              <a:rPr lang="en-US" sz="2000" dirty="0"/>
              <a:t> </a:t>
            </a:r>
            <a:r>
              <a:rPr lang="en-US" sz="2000" b="1" dirty="0" smtClean="0"/>
              <a:t>DETAIL OF </a:t>
            </a:r>
            <a:r>
              <a:rPr lang="en-US" sz="2000" b="1" dirty="0"/>
              <a:t>EQUIPMENTS</a:t>
            </a:r>
            <a:r>
              <a:rPr lang="en-IN" sz="2000" b="1" dirty="0"/>
              <a:t/>
            </a:r>
            <a:br>
              <a:rPr lang="en-IN" sz="2000" b="1" dirty="0"/>
            </a:br>
            <a:endParaRPr lang="en-IN" sz="2000"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835869294"/>
              </p:ext>
            </p:extLst>
          </p:nvPr>
        </p:nvGraphicFramePr>
        <p:xfrm>
          <a:off x="188640" y="2576736"/>
          <a:ext cx="6552728" cy="7200800"/>
        </p:xfrm>
        <a:graphic>
          <a:graphicData uri="http://schemas.openxmlformats.org/drawingml/2006/table">
            <a:tbl>
              <a:tblPr firstRow="1" bandRow="1">
                <a:tableStyleId>{5940675A-B579-460E-94D1-54222C63F5DA}</a:tableStyleId>
              </a:tblPr>
              <a:tblGrid>
                <a:gridCol w="648072"/>
                <a:gridCol w="648072"/>
                <a:gridCol w="648072"/>
                <a:gridCol w="648072"/>
                <a:gridCol w="658828"/>
                <a:gridCol w="637316"/>
                <a:gridCol w="504056"/>
                <a:gridCol w="576064"/>
                <a:gridCol w="864096"/>
                <a:gridCol w="720080"/>
              </a:tblGrid>
              <a:tr h="1779820">
                <a:tc>
                  <a:txBody>
                    <a:bodyPr/>
                    <a:lstStyle/>
                    <a:p>
                      <a:pPr algn="ctr">
                        <a:spcAft>
                          <a:spcPts val="0"/>
                        </a:spcAft>
                      </a:pPr>
                      <a:r>
                        <a:rPr lang="en-US" sz="1200" dirty="0" smtClean="0">
                          <a:effectLst/>
                        </a:rPr>
                        <a:t>EQUI-PMEN-T</a:t>
                      </a:r>
                      <a:endParaRPr lang="en-IN" sz="1200" dirty="0">
                        <a:effectLst/>
                        <a:latin typeface="Times New Roman"/>
                        <a:ea typeface="Times New Roman"/>
                      </a:endParaRPr>
                    </a:p>
                  </a:txBody>
                  <a:tcPr marL="68580" marR="68580" marT="0" marB="0"/>
                </a:tc>
                <a:tc>
                  <a:txBody>
                    <a:bodyPr/>
                    <a:lstStyle/>
                    <a:p>
                      <a:pPr algn="ctr">
                        <a:spcAft>
                          <a:spcPts val="0"/>
                        </a:spcAft>
                      </a:pPr>
                      <a:r>
                        <a:rPr lang="en-US" sz="1200" dirty="0" smtClean="0">
                          <a:effectLst/>
                        </a:rPr>
                        <a:t>TURB-INE </a:t>
                      </a:r>
                      <a:r>
                        <a:rPr lang="en-US" sz="1200" dirty="0">
                          <a:effectLst/>
                        </a:rPr>
                        <a:t>TYPE</a:t>
                      </a:r>
                      <a:endParaRPr lang="en-IN" sz="1200" dirty="0">
                        <a:effectLst/>
                        <a:latin typeface="Times New Roman"/>
                        <a:ea typeface="Times New Roman"/>
                      </a:endParaRPr>
                    </a:p>
                  </a:txBody>
                  <a:tcPr marL="68580" marR="68580" marT="0" marB="0"/>
                </a:tc>
                <a:tc>
                  <a:txBody>
                    <a:bodyPr/>
                    <a:lstStyle/>
                    <a:p>
                      <a:pPr algn="ctr">
                        <a:spcAft>
                          <a:spcPts val="0"/>
                        </a:spcAft>
                      </a:pPr>
                      <a:r>
                        <a:rPr lang="en-US" sz="1200" dirty="0" smtClean="0">
                          <a:effectLst/>
                        </a:rPr>
                        <a:t>QTY. </a:t>
                      </a:r>
                      <a:r>
                        <a:rPr lang="en-US" sz="1200" dirty="0">
                          <a:effectLst/>
                        </a:rPr>
                        <a:t>INSTALLED</a:t>
                      </a:r>
                      <a:endParaRPr lang="en-IN" sz="1200" dirty="0">
                        <a:effectLst/>
                        <a:latin typeface="Times New Roman"/>
                        <a:ea typeface="Times New Roman"/>
                      </a:endParaRPr>
                    </a:p>
                  </a:txBody>
                  <a:tcPr marL="68580" marR="68580" marT="0" marB="0"/>
                </a:tc>
                <a:tc>
                  <a:txBody>
                    <a:bodyPr/>
                    <a:lstStyle/>
                    <a:p>
                      <a:pPr algn="ctr">
                        <a:spcAft>
                          <a:spcPts val="0"/>
                        </a:spcAft>
                      </a:pPr>
                      <a:r>
                        <a:rPr lang="en-US" sz="1200" dirty="0" smtClean="0">
                          <a:effectLst/>
                        </a:rPr>
                        <a:t>CAPA-CITY</a:t>
                      </a:r>
                      <a:endParaRPr lang="en-IN" sz="1200" dirty="0">
                        <a:effectLst/>
                        <a:latin typeface="Times New Roman"/>
                        <a:ea typeface="Times New Roman"/>
                      </a:endParaRPr>
                    </a:p>
                  </a:txBody>
                  <a:tcPr marL="68580" marR="68580" marT="0" marB="0"/>
                </a:tc>
                <a:tc>
                  <a:txBody>
                    <a:bodyPr/>
                    <a:lstStyle/>
                    <a:p>
                      <a:pPr algn="ctr">
                        <a:spcAft>
                          <a:spcPts val="0"/>
                        </a:spcAft>
                      </a:pPr>
                      <a:r>
                        <a:rPr lang="en-US" sz="1200" dirty="0" smtClean="0">
                          <a:effectLst/>
                        </a:rPr>
                        <a:t>SPEE-D </a:t>
                      </a:r>
                      <a:r>
                        <a:rPr lang="en-US" sz="1200" dirty="0">
                          <a:effectLst/>
                        </a:rPr>
                        <a:t>(RPM)</a:t>
                      </a:r>
                      <a:endParaRPr lang="en-IN" sz="1200" dirty="0">
                        <a:effectLst/>
                        <a:latin typeface="Times New Roman"/>
                        <a:ea typeface="Times New Roman"/>
                      </a:endParaRPr>
                    </a:p>
                  </a:txBody>
                  <a:tcPr marL="68580" marR="68580" marT="0" marB="0"/>
                </a:tc>
                <a:tc>
                  <a:txBody>
                    <a:bodyPr/>
                    <a:lstStyle/>
                    <a:p>
                      <a:pPr algn="ctr">
                        <a:spcAft>
                          <a:spcPts val="0"/>
                        </a:spcAft>
                      </a:pPr>
                      <a:r>
                        <a:rPr lang="en-US" sz="1200" dirty="0">
                          <a:effectLst/>
                        </a:rPr>
                        <a:t>YEAR OF MANUFACTURE</a:t>
                      </a:r>
                      <a:endParaRPr lang="en-IN" sz="1200" dirty="0">
                        <a:effectLst/>
                        <a:latin typeface="Times New Roman"/>
                        <a:ea typeface="Times New Roman"/>
                      </a:endParaRPr>
                    </a:p>
                  </a:txBody>
                  <a:tcPr marL="68580" marR="68580" marT="0" marB="0"/>
                </a:tc>
                <a:tc>
                  <a:txBody>
                    <a:bodyPr/>
                    <a:lstStyle/>
                    <a:p>
                      <a:pPr algn="ctr">
                        <a:spcAft>
                          <a:spcPts val="0"/>
                        </a:spcAft>
                      </a:pPr>
                      <a:r>
                        <a:rPr lang="en-US" sz="1200" dirty="0" smtClean="0">
                          <a:effectLst/>
                        </a:rPr>
                        <a:t>STEA-M PRES-S-URE </a:t>
                      </a:r>
                      <a:r>
                        <a:rPr lang="en-US" sz="1200" dirty="0">
                          <a:effectLst/>
                        </a:rPr>
                        <a:t>/ </a:t>
                      </a:r>
                      <a:r>
                        <a:rPr lang="en-US" sz="1200" dirty="0" smtClean="0">
                          <a:effectLst/>
                        </a:rPr>
                        <a:t>STEA-M TEM-P</a:t>
                      </a:r>
                      <a:r>
                        <a:rPr lang="en-US" sz="1200" dirty="0">
                          <a:effectLst/>
                        </a:rPr>
                        <a:t>.</a:t>
                      </a:r>
                      <a:endParaRPr lang="en-IN" sz="1200" dirty="0">
                        <a:effectLst/>
                        <a:latin typeface="Times New Roman"/>
                        <a:ea typeface="Times New Roman"/>
                      </a:endParaRPr>
                    </a:p>
                  </a:txBody>
                  <a:tcPr marL="68580" marR="68580" marT="0" marB="0"/>
                </a:tc>
                <a:tc>
                  <a:txBody>
                    <a:bodyPr/>
                    <a:lstStyle/>
                    <a:p>
                      <a:pPr algn="ctr">
                        <a:spcAft>
                          <a:spcPts val="0"/>
                        </a:spcAft>
                      </a:pPr>
                      <a:r>
                        <a:rPr lang="en-US" sz="1200" dirty="0" smtClean="0">
                          <a:effectLst/>
                        </a:rPr>
                        <a:t>REGU-LABL-E BLEE--DER</a:t>
                      </a:r>
                      <a:endParaRPr lang="en-IN" sz="1200" dirty="0">
                        <a:effectLst/>
                        <a:latin typeface="Times New Roman"/>
                        <a:ea typeface="Times New Roman"/>
                      </a:endParaRPr>
                    </a:p>
                  </a:txBody>
                  <a:tcPr marL="68580" marR="68580" marT="0" marB="0"/>
                </a:tc>
                <a:tc>
                  <a:txBody>
                    <a:bodyPr/>
                    <a:lstStyle/>
                    <a:p>
                      <a:pPr algn="ctr">
                        <a:spcAft>
                          <a:spcPts val="0"/>
                        </a:spcAft>
                      </a:pPr>
                      <a:r>
                        <a:rPr lang="en-US" sz="1200" dirty="0">
                          <a:effectLst/>
                        </a:rPr>
                        <a:t>DATE OF  </a:t>
                      </a:r>
                      <a:r>
                        <a:rPr lang="en-US" sz="1200" dirty="0" smtClean="0">
                          <a:effectLst/>
                        </a:rPr>
                        <a:t>COMI-SSIONI-NG</a:t>
                      </a:r>
                      <a:endParaRPr lang="en-IN" sz="1200" dirty="0">
                        <a:effectLst/>
                        <a:latin typeface="Times New Roman"/>
                        <a:ea typeface="Times New Roman"/>
                      </a:endParaRPr>
                    </a:p>
                  </a:txBody>
                  <a:tcPr marL="68580" marR="68580" marT="0" marB="0"/>
                </a:tc>
                <a:tc>
                  <a:txBody>
                    <a:bodyPr/>
                    <a:lstStyle/>
                    <a:p>
                      <a:pPr algn="ctr">
                        <a:spcAft>
                          <a:spcPts val="0"/>
                        </a:spcAft>
                      </a:pPr>
                      <a:r>
                        <a:rPr lang="en-US" sz="1200" dirty="0" smtClean="0">
                          <a:effectLst/>
                        </a:rPr>
                        <a:t>MANUF-ACTUR-ER</a:t>
                      </a:r>
                      <a:endParaRPr lang="en-IN" sz="1200" dirty="0">
                        <a:effectLst/>
                        <a:latin typeface="Times New Roman"/>
                        <a:ea typeface="Times New Roman"/>
                      </a:endParaRPr>
                    </a:p>
                  </a:txBody>
                  <a:tcPr marL="68580" marR="68580" marT="0" marB="0"/>
                </a:tc>
              </a:tr>
              <a:tr h="3942531">
                <a:tc>
                  <a:txBody>
                    <a:bodyPr/>
                    <a:lstStyle/>
                    <a:p>
                      <a:pPr algn="ctr">
                        <a:spcAft>
                          <a:spcPts val="0"/>
                        </a:spcAft>
                      </a:pPr>
                      <a:r>
                        <a:rPr lang="en-US" sz="1200" dirty="0">
                          <a:effectLst/>
                        </a:rPr>
                        <a:t>TG-1 &amp; TG-2</a:t>
                      </a:r>
                      <a:endParaRPr lang="en-IN" sz="1200" dirty="0">
                        <a:effectLst/>
                        <a:latin typeface="Times New Roman"/>
                        <a:ea typeface="Times New Roman"/>
                      </a:endParaRPr>
                    </a:p>
                  </a:txBody>
                  <a:tcPr marL="68580" marR="68580" marT="0" marB="0"/>
                </a:tc>
                <a:tc>
                  <a:txBody>
                    <a:bodyPr/>
                    <a:lstStyle/>
                    <a:p>
                      <a:pPr algn="ctr">
                        <a:spcAft>
                          <a:spcPts val="0"/>
                        </a:spcAft>
                      </a:pPr>
                      <a:r>
                        <a:rPr lang="en-US" sz="1200" dirty="0">
                          <a:effectLst/>
                        </a:rPr>
                        <a:t>APT-12-1</a:t>
                      </a:r>
                      <a:endParaRPr lang="en-IN" sz="1200" dirty="0">
                        <a:effectLst/>
                        <a:latin typeface="Times New Roman"/>
                        <a:ea typeface="Times New Roman"/>
                      </a:endParaRPr>
                    </a:p>
                  </a:txBody>
                  <a:tcPr marL="68580" marR="68580" marT="0" marB="0"/>
                </a:tc>
                <a:tc>
                  <a:txBody>
                    <a:bodyPr/>
                    <a:lstStyle/>
                    <a:p>
                      <a:pPr algn="ctr">
                        <a:spcAft>
                          <a:spcPts val="0"/>
                        </a:spcAft>
                      </a:pPr>
                      <a:r>
                        <a:rPr lang="en-US" sz="1200" dirty="0">
                          <a:effectLst/>
                        </a:rPr>
                        <a:t>2 nos.</a:t>
                      </a:r>
                      <a:endParaRPr lang="en-IN" sz="1200" dirty="0">
                        <a:effectLst/>
                        <a:latin typeface="Times New Roman"/>
                        <a:ea typeface="Times New Roman"/>
                      </a:endParaRPr>
                    </a:p>
                  </a:txBody>
                  <a:tcPr marL="68580" marR="68580" marT="0" marB="0"/>
                </a:tc>
                <a:tc>
                  <a:txBody>
                    <a:bodyPr/>
                    <a:lstStyle/>
                    <a:p>
                      <a:pPr algn="ctr">
                        <a:spcAft>
                          <a:spcPts val="0"/>
                        </a:spcAft>
                      </a:pPr>
                      <a:r>
                        <a:rPr lang="en-US" sz="1200" dirty="0">
                          <a:effectLst/>
                        </a:rPr>
                        <a:t>12 MW</a:t>
                      </a:r>
                      <a:endParaRPr lang="en-IN" sz="1200" dirty="0">
                        <a:effectLst/>
                        <a:latin typeface="Times New Roman"/>
                        <a:ea typeface="Times New Roman"/>
                      </a:endParaRPr>
                    </a:p>
                  </a:txBody>
                  <a:tcPr marL="68580" marR="68580" marT="0" marB="0"/>
                </a:tc>
                <a:tc>
                  <a:txBody>
                    <a:bodyPr/>
                    <a:lstStyle/>
                    <a:p>
                      <a:pPr algn="ctr">
                        <a:spcAft>
                          <a:spcPts val="0"/>
                        </a:spcAft>
                      </a:pPr>
                      <a:r>
                        <a:rPr lang="en-US" sz="1200" dirty="0">
                          <a:effectLst/>
                        </a:rPr>
                        <a:t>3000</a:t>
                      </a:r>
                      <a:endParaRPr lang="en-IN" sz="1200" dirty="0">
                        <a:effectLst/>
                        <a:latin typeface="Times New Roman"/>
                        <a:ea typeface="Times New Roman"/>
                      </a:endParaRPr>
                    </a:p>
                  </a:txBody>
                  <a:tcPr marL="68580" marR="68580" marT="0" marB="0"/>
                </a:tc>
                <a:tc>
                  <a:txBody>
                    <a:bodyPr/>
                    <a:lstStyle/>
                    <a:p>
                      <a:pPr algn="ctr">
                        <a:spcAft>
                          <a:spcPts val="0"/>
                        </a:spcAft>
                      </a:pPr>
                      <a:r>
                        <a:rPr lang="en-US" sz="1200" dirty="0">
                          <a:effectLst/>
                        </a:rPr>
                        <a:t>1957</a:t>
                      </a:r>
                      <a:endParaRPr lang="en-IN" sz="1200" dirty="0">
                        <a:effectLst/>
                        <a:latin typeface="Times New Roman"/>
                        <a:ea typeface="Times New Roman"/>
                      </a:endParaRPr>
                    </a:p>
                  </a:txBody>
                  <a:tcPr marL="68580" marR="68580" marT="0" marB="0"/>
                </a:tc>
                <a:tc>
                  <a:txBody>
                    <a:bodyPr/>
                    <a:lstStyle/>
                    <a:p>
                      <a:pPr algn="ctr">
                        <a:spcAft>
                          <a:spcPts val="0"/>
                        </a:spcAft>
                      </a:pPr>
                      <a:r>
                        <a:rPr lang="en-US" sz="1200" dirty="0">
                          <a:effectLst/>
                        </a:rPr>
                        <a:t>35 </a:t>
                      </a:r>
                      <a:r>
                        <a:rPr lang="en-US" sz="1200" dirty="0" err="1" smtClean="0">
                          <a:effectLst/>
                        </a:rPr>
                        <a:t>ata</a:t>
                      </a:r>
                      <a:r>
                        <a:rPr lang="en-US" sz="1200" dirty="0" smtClean="0">
                          <a:effectLst/>
                        </a:rPr>
                        <a:t> </a:t>
                      </a:r>
                      <a:r>
                        <a:rPr lang="en-US" sz="1200" dirty="0">
                          <a:effectLst/>
                        </a:rPr>
                        <a:t>435</a:t>
                      </a:r>
                      <a:r>
                        <a:rPr lang="en-US" sz="1200" baseline="30000" dirty="0">
                          <a:effectLst/>
                        </a:rPr>
                        <a:t>o</a:t>
                      </a:r>
                      <a:r>
                        <a:rPr lang="en-US" sz="1200" dirty="0">
                          <a:effectLst/>
                        </a:rPr>
                        <a:t> C</a:t>
                      </a:r>
                      <a:endParaRPr lang="en-IN" sz="1200" dirty="0">
                        <a:effectLst/>
                        <a:latin typeface="Times New Roman"/>
                        <a:ea typeface="Times New Roman"/>
                      </a:endParaRPr>
                    </a:p>
                  </a:txBody>
                  <a:tcPr marL="68580" marR="68580" marT="0" marB="0"/>
                </a:tc>
                <a:tc>
                  <a:txBody>
                    <a:bodyPr/>
                    <a:lstStyle/>
                    <a:p>
                      <a:pPr algn="ctr">
                        <a:spcAft>
                          <a:spcPts val="0"/>
                        </a:spcAft>
                      </a:pPr>
                      <a:r>
                        <a:rPr lang="en-US" sz="1200" dirty="0" smtClean="0">
                          <a:effectLst/>
                        </a:rPr>
                        <a:t>a) 1.2 </a:t>
                      </a:r>
                      <a:r>
                        <a:rPr lang="en-US" sz="1200" dirty="0">
                          <a:effectLst/>
                        </a:rPr>
                        <a:t>- 2.5 </a:t>
                      </a:r>
                      <a:r>
                        <a:rPr lang="en-US" sz="1200" dirty="0" err="1">
                          <a:effectLst/>
                        </a:rPr>
                        <a:t>ata</a:t>
                      </a:r>
                      <a:r>
                        <a:rPr lang="en-US" sz="1200" dirty="0">
                          <a:effectLst/>
                        </a:rPr>
                        <a:t> </a:t>
                      </a:r>
                      <a:r>
                        <a:rPr lang="en-US" sz="1200" dirty="0" smtClean="0">
                          <a:effectLst/>
                        </a:rPr>
                        <a:t>:</a:t>
                      </a:r>
                    </a:p>
                    <a:p>
                      <a:pPr algn="ctr">
                        <a:spcAft>
                          <a:spcPts val="0"/>
                        </a:spcAft>
                      </a:pPr>
                      <a:r>
                        <a:rPr lang="en-US" sz="1200" dirty="0" smtClean="0">
                          <a:effectLst/>
                        </a:rPr>
                        <a:t> </a:t>
                      </a:r>
                      <a:r>
                        <a:rPr lang="en-US" sz="1200" dirty="0">
                          <a:effectLst/>
                        </a:rPr>
                        <a:t>1 </a:t>
                      </a:r>
                      <a:r>
                        <a:rPr lang="en-US" sz="1200" dirty="0" smtClean="0">
                          <a:effectLst/>
                        </a:rPr>
                        <a:t>no.  </a:t>
                      </a:r>
                      <a:r>
                        <a:rPr lang="en-US" sz="1200" dirty="0">
                          <a:effectLst/>
                        </a:rPr>
                        <a:t>b) 8 - 13 </a:t>
                      </a:r>
                      <a:r>
                        <a:rPr lang="en-US" sz="1200" dirty="0" err="1">
                          <a:effectLst/>
                        </a:rPr>
                        <a:t>ata</a:t>
                      </a:r>
                      <a:r>
                        <a:rPr lang="en-US" sz="1200" dirty="0">
                          <a:effectLst/>
                        </a:rPr>
                        <a:t>   : 1 no.</a:t>
                      </a:r>
                      <a:endParaRPr lang="en-IN" sz="1200" dirty="0">
                        <a:effectLst/>
                        <a:latin typeface="Times New Roman"/>
                        <a:ea typeface="Times New Roman"/>
                      </a:endParaRPr>
                    </a:p>
                  </a:txBody>
                  <a:tcPr marL="68580" marR="68580" marT="0" marB="0"/>
                </a:tc>
                <a:tc>
                  <a:txBody>
                    <a:bodyPr/>
                    <a:lstStyle/>
                    <a:p>
                      <a:pPr algn="ctr">
                        <a:spcAft>
                          <a:spcPts val="0"/>
                        </a:spcAft>
                      </a:pPr>
                      <a:r>
                        <a:rPr lang="en-US" sz="1200" dirty="0" smtClean="0">
                          <a:effectLst/>
                        </a:rPr>
                        <a:t>a) TG-1 </a:t>
                      </a:r>
                      <a:r>
                        <a:rPr lang="en-US" sz="1200" dirty="0">
                          <a:effectLst/>
                        </a:rPr>
                        <a:t>:    4.6.1959   </a:t>
                      </a:r>
                      <a:endParaRPr lang="en-US" sz="1200" dirty="0" smtClean="0">
                        <a:effectLst/>
                      </a:endParaRPr>
                    </a:p>
                    <a:p>
                      <a:pPr algn="ctr">
                        <a:spcAft>
                          <a:spcPts val="0"/>
                        </a:spcAft>
                      </a:pPr>
                      <a:r>
                        <a:rPr lang="en-US" sz="1200" dirty="0" smtClean="0">
                          <a:effectLst/>
                        </a:rPr>
                        <a:t>b</a:t>
                      </a:r>
                      <a:r>
                        <a:rPr lang="en-US" sz="1200" dirty="0">
                          <a:effectLst/>
                        </a:rPr>
                        <a:t>) TG-2  </a:t>
                      </a:r>
                      <a:r>
                        <a:rPr lang="en-US" sz="1200" dirty="0" smtClean="0">
                          <a:effectLst/>
                        </a:rPr>
                        <a:t>: </a:t>
                      </a:r>
                      <a:r>
                        <a:rPr lang="en-US" sz="1200" dirty="0">
                          <a:effectLst/>
                        </a:rPr>
                        <a:t>25.1.1959      </a:t>
                      </a:r>
                      <a:endParaRPr lang="en-IN" sz="1200" dirty="0">
                        <a:effectLst/>
                        <a:latin typeface="Times New Roman"/>
                        <a:ea typeface="Times New Roman"/>
                      </a:endParaRPr>
                    </a:p>
                  </a:txBody>
                  <a:tcPr marL="68580" marR="68580" marT="0" marB="0"/>
                </a:tc>
                <a:tc>
                  <a:txBody>
                    <a:bodyPr/>
                    <a:lstStyle/>
                    <a:p>
                      <a:pPr algn="ctr">
                        <a:spcAft>
                          <a:spcPts val="0"/>
                        </a:spcAft>
                      </a:pPr>
                      <a:r>
                        <a:rPr lang="en-US" sz="1200" dirty="0" err="1">
                          <a:effectLst/>
                        </a:rPr>
                        <a:t>Bayausk</a:t>
                      </a:r>
                      <a:r>
                        <a:rPr lang="en-US" sz="1200" dirty="0">
                          <a:effectLst/>
                        </a:rPr>
                        <a:t> </a:t>
                      </a:r>
                      <a:r>
                        <a:rPr lang="en-US" sz="1200" dirty="0" err="1" smtClean="0">
                          <a:effectLst/>
                        </a:rPr>
                        <a:t>Locomoti-ve</a:t>
                      </a:r>
                      <a:r>
                        <a:rPr lang="en-US" sz="1200" dirty="0" smtClean="0">
                          <a:effectLst/>
                        </a:rPr>
                        <a:t> </a:t>
                      </a:r>
                      <a:r>
                        <a:rPr lang="en-US" sz="1200" dirty="0">
                          <a:effectLst/>
                        </a:rPr>
                        <a:t>Plant no. 5710, Ministry of Transport M/C building, USSR</a:t>
                      </a:r>
                      <a:endParaRPr lang="en-IN" sz="1200" dirty="0">
                        <a:effectLst/>
                      </a:endParaRPr>
                    </a:p>
                    <a:p>
                      <a:pPr algn="ctr">
                        <a:spcAft>
                          <a:spcPts val="0"/>
                        </a:spcAft>
                      </a:pPr>
                      <a:r>
                        <a:rPr lang="en-US" sz="1200" dirty="0">
                          <a:effectLst/>
                        </a:rPr>
                        <a:t> </a:t>
                      </a:r>
                      <a:endParaRPr lang="en-IN" sz="1200" dirty="0">
                        <a:effectLst/>
                      </a:endParaRPr>
                    </a:p>
                    <a:p>
                      <a:pPr algn="ctr">
                        <a:spcAft>
                          <a:spcPts val="0"/>
                        </a:spcAft>
                      </a:pPr>
                      <a:r>
                        <a:rPr lang="en-US" sz="1200" dirty="0" err="1">
                          <a:effectLst/>
                        </a:rPr>
                        <a:t>Poltavski</a:t>
                      </a:r>
                      <a:r>
                        <a:rPr lang="en-US" sz="1200" dirty="0">
                          <a:effectLst/>
                        </a:rPr>
                        <a:t> Turbo </a:t>
                      </a:r>
                      <a:r>
                        <a:rPr lang="en-US" sz="1200" dirty="0" smtClean="0">
                          <a:effectLst/>
                        </a:rPr>
                        <a:t>Mechanic-al </a:t>
                      </a:r>
                      <a:r>
                        <a:rPr lang="en-US" sz="1200" dirty="0">
                          <a:effectLst/>
                        </a:rPr>
                        <a:t>Plant Ukraine</a:t>
                      </a:r>
                      <a:endParaRPr lang="en-IN" sz="1200" dirty="0">
                        <a:effectLst/>
                        <a:latin typeface="Times New Roman"/>
                        <a:ea typeface="Times New Roman"/>
                      </a:endParaRPr>
                    </a:p>
                  </a:txBody>
                  <a:tcPr marL="68580" marR="68580" marT="0" marB="0"/>
                </a:tc>
              </a:tr>
              <a:tr h="1478449">
                <a:tc>
                  <a:txBody>
                    <a:bodyPr/>
                    <a:lstStyle/>
                    <a:p>
                      <a:pPr algn="ctr">
                        <a:spcAft>
                          <a:spcPts val="0"/>
                        </a:spcAft>
                      </a:pPr>
                      <a:r>
                        <a:rPr lang="en-US" sz="1200" dirty="0">
                          <a:effectLst/>
                        </a:rPr>
                        <a:t>TG – 0</a:t>
                      </a:r>
                      <a:endParaRPr lang="en-IN" sz="1200" dirty="0">
                        <a:effectLst/>
                        <a:latin typeface="Times New Roman"/>
                        <a:ea typeface="Times New Roman"/>
                      </a:endParaRPr>
                    </a:p>
                  </a:txBody>
                  <a:tcPr marL="68580" marR="68580" marT="0" marB="0"/>
                </a:tc>
                <a:tc>
                  <a:txBody>
                    <a:bodyPr/>
                    <a:lstStyle/>
                    <a:p>
                      <a:pPr algn="ctr">
                        <a:spcAft>
                          <a:spcPts val="0"/>
                        </a:spcAft>
                      </a:pPr>
                      <a:r>
                        <a:rPr lang="en-US" sz="1200" dirty="0">
                          <a:effectLst/>
                        </a:rPr>
                        <a:t>K-12-35T</a:t>
                      </a:r>
                      <a:endParaRPr lang="en-IN" sz="1200" dirty="0">
                        <a:effectLst/>
                        <a:latin typeface="Times New Roman"/>
                        <a:ea typeface="Times New Roman"/>
                      </a:endParaRPr>
                    </a:p>
                  </a:txBody>
                  <a:tcPr marL="68580" marR="68580" marT="0" marB="0"/>
                </a:tc>
                <a:tc>
                  <a:txBody>
                    <a:bodyPr/>
                    <a:lstStyle/>
                    <a:p>
                      <a:pPr algn="ctr">
                        <a:spcAft>
                          <a:spcPts val="0"/>
                        </a:spcAft>
                      </a:pPr>
                      <a:r>
                        <a:rPr lang="en-US" sz="1200" dirty="0">
                          <a:effectLst/>
                        </a:rPr>
                        <a:t>1 no.</a:t>
                      </a:r>
                      <a:endParaRPr lang="en-IN" sz="1200" dirty="0">
                        <a:effectLst/>
                        <a:latin typeface="Times New Roman"/>
                        <a:ea typeface="Times New Roman"/>
                      </a:endParaRPr>
                    </a:p>
                  </a:txBody>
                  <a:tcPr marL="68580" marR="68580" marT="0" marB="0"/>
                </a:tc>
                <a:tc>
                  <a:txBody>
                    <a:bodyPr/>
                    <a:lstStyle/>
                    <a:p>
                      <a:pPr algn="ctr">
                        <a:spcAft>
                          <a:spcPts val="0"/>
                        </a:spcAft>
                      </a:pPr>
                      <a:r>
                        <a:rPr lang="en-US" sz="1200" dirty="0">
                          <a:effectLst/>
                        </a:rPr>
                        <a:t>12 MW</a:t>
                      </a:r>
                      <a:endParaRPr lang="en-IN" sz="1200" dirty="0">
                        <a:effectLst/>
                        <a:latin typeface="Times New Roman"/>
                        <a:ea typeface="Times New Roman"/>
                      </a:endParaRPr>
                    </a:p>
                  </a:txBody>
                  <a:tcPr marL="68580" marR="68580" marT="0" marB="0"/>
                </a:tc>
                <a:tc>
                  <a:txBody>
                    <a:bodyPr/>
                    <a:lstStyle/>
                    <a:p>
                      <a:pPr algn="ctr">
                        <a:spcAft>
                          <a:spcPts val="0"/>
                        </a:spcAft>
                      </a:pPr>
                      <a:r>
                        <a:rPr lang="en-US" sz="1200" dirty="0">
                          <a:effectLst/>
                        </a:rPr>
                        <a:t>3000</a:t>
                      </a:r>
                      <a:endParaRPr lang="en-IN" sz="1200" dirty="0">
                        <a:effectLst/>
                        <a:latin typeface="Times New Roman"/>
                        <a:ea typeface="Times New Roman"/>
                      </a:endParaRPr>
                    </a:p>
                  </a:txBody>
                  <a:tcPr marL="68580" marR="68580" marT="0" marB="0"/>
                </a:tc>
                <a:tc>
                  <a:txBody>
                    <a:bodyPr/>
                    <a:lstStyle/>
                    <a:p>
                      <a:pPr algn="ctr">
                        <a:spcAft>
                          <a:spcPts val="0"/>
                        </a:spcAft>
                      </a:pPr>
                      <a:r>
                        <a:rPr lang="en-US" sz="1200" dirty="0">
                          <a:effectLst/>
                        </a:rPr>
                        <a:t>1957</a:t>
                      </a:r>
                      <a:endParaRPr lang="en-IN" sz="1200" dirty="0">
                        <a:effectLst/>
                        <a:latin typeface="Times New Roman"/>
                        <a:ea typeface="Times New Roman"/>
                      </a:endParaRPr>
                    </a:p>
                  </a:txBody>
                  <a:tcPr marL="68580" marR="68580" marT="0" marB="0"/>
                </a:tc>
                <a:tc>
                  <a:txBody>
                    <a:bodyPr/>
                    <a:lstStyle/>
                    <a:p>
                      <a:pPr algn="ctr">
                        <a:spcAft>
                          <a:spcPts val="0"/>
                        </a:spcAft>
                      </a:pPr>
                      <a:r>
                        <a:rPr lang="en-US" sz="1200" dirty="0">
                          <a:effectLst/>
                        </a:rPr>
                        <a:t>35 </a:t>
                      </a:r>
                      <a:r>
                        <a:rPr lang="en-US" sz="1200" dirty="0" err="1">
                          <a:effectLst/>
                        </a:rPr>
                        <a:t>ata</a:t>
                      </a:r>
                      <a:r>
                        <a:rPr lang="en-US" sz="1200" dirty="0">
                          <a:effectLst/>
                        </a:rPr>
                        <a:t>/ 435</a:t>
                      </a:r>
                      <a:r>
                        <a:rPr lang="en-US" sz="1200" baseline="30000" dirty="0">
                          <a:effectLst/>
                        </a:rPr>
                        <a:t>o</a:t>
                      </a:r>
                      <a:r>
                        <a:rPr lang="en-US" sz="1200" dirty="0">
                          <a:effectLst/>
                        </a:rPr>
                        <a:t> C</a:t>
                      </a:r>
                      <a:endParaRPr lang="en-IN" sz="1200" dirty="0">
                        <a:effectLst/>
                        <a:latin typeface="Times New Roman"/>
                        <a:ea typeface="Times New Roman"/>
                      </a:endParaRPr>
                    </a:p>
                  </a:txBody>
                  <a:tcPr marL="68580" marR="68580" marT="0" marB="0"/>
                </a:tc>
                <a:tc>
                  <a:txBody>
                    <a:bodyPr/>
                    <a:lstStyle/>
                    <a:p>
                      <a:pPr algn="ctr">
                        <a:spcAft>
                          <a:spcPts val="0"/>
                        </a:spcAft>
                      </a:pPr>
                      <a:r>
                        <a:rPr lang="en-US" sz="1200" dirty="0">
                          <a:effectLst/>
                        </a:rPr>
                        <a:t>NIL</a:t>
                      </a:r>
                      <a:endParaRPr lang="en-IN" sz="1200" dirty="0">
                        <a:effectLst/>
                        <a:latin typeface="Times New Roman"/>
                        <a:ea typeface="Times New Roman"/>
                      </a:endParaRPr>
                    </a:p>
                  </a:txBody>
                  <a:tcPr marL="68580" marR="68580" marT="0" marB="0"/>
                </a:tc>
                <a:tc>
                  <a:txBody>
                    <a:bodyPr/>
                    <a:lstStyle/>
                    <a:p>
                      <a:pPr algn="ctr">
                        <a:spcAft>
                          <a:spcPts val="0"/>
                        </a:spcAft>
                      </a:pPr>
                      <a:r>
                        <a:rPr lang="en-US" sz="1200">
                          <a:effectLst/>
                        </a:rPr>
                        <a:t>12.11.1964</a:t>
                      </a:r>
                      <a:endParaRPr lang="en-IN" sz="1200">
                        <a:effectLst/>
                        <a:latin typeface="Times New Roman"/>
                        <a:ea typeface="Times New Roman"/>
                      </a:endParaRPr>
                    </a:p>
                  </a:txBody>
                  <a:tcPr marL="68580" marR="68580" marT="0" marB="0"/>
                </a:tc>
                <a:tc>
                  <a:txBody>
                    <a:bodyPr/>
                    <a:lstStyle/>
                    <a:p>
                      <a:pPr algn="ctr">
                        <a:spcAft>
                          <a:spcPts val="0"/>
                        </a:spcAft>
                      </a:pPr>
                      <a:r>
                        <a:rPr lang="en-US" sz="1200" dirty="0">
                          <a:effectLst/>
                        </a:rPr>
                        <a:t>Kaluga Turbine Plant no. 8703, </a:t>
                      </a:r>
                      <a:endParaRPr lang="en-IN" sz="1200" dirty="0">
                        <a:effectLst/>
                      </a:endParaRPr>
                    </a:p>
                    <a:p>
                      <a:pPr algn="ctr">
                        <a:spcAft>
                          <a:spcPts val="0"/>
                        </a:spcAft>
                      </a:pPr>
                      <a:r>
                        <a:rPr lang="en-US" sz="1200" dirty="0">
                          <a:effectLst/>
                        </a:rPr>
                        <a:t> </a:t>
                      </a:r>
                      <a:endParaRPr lang="en-IN" sz="1200" dirty="0">
                        <a:effectLst/>
                      </a:endParaRPr>
                    </a:p>
                    <a:p>
                      <a:pPr algn="ctr">
                        <a:spcAft>
                          <a:spcPts val="0"/>
                        </a:spcAft>
                      </a:pPr>
                      <a:r>
                        <a:rPr lang="en-US" sz="1200" dirty="0">
                          <a:effectLst/>
                        </a:rPr>
                        <a:t>USSR</a:t>
                      </a:r>
                      <a:endParaRPr lang="en-IN" sz="1200" dirty="0">
                        <a:effectLst/>
                        <a:latin typeface="Times New Roman"/>
                        <a:ea typeface="Times New Roman"/>
                      </a:endParaRPr>
                    </a:p>
                  </a:txBody>
                  <a:tcPr marL="68580" marR="68580" marT="0" marB="0"/>
                </a:tc>
              </a:tr>
            </a:tbl>
          </a:graphicData>
        </a:graphic>
      </p:graphicFrame>
      <p:sp>
        <p:nvSpPr>
          <p:cNvPr id="10" name="TextBox 9"/>
          <p:cNvSpPr txBox="1"/>
          <p:nvPr/>
        </p:nvSpPr>
        <p:spPr>
          <a:xfrm>
            <a:off x="476672" y="1856482"/>
            <a:ext cx="6120680" cy="800219"/>
          </a:xfrm>
          <a:prstGeom prst="rect">
            <a:avLst/>
          </a:prstGeom>
          <a:noFill/>
        </p:spPr>
        <p:txBody>
          <a:bodyPr wrap="square" rtlCol="0">
            <a:spAutoFit/>
          </a:bodyPr>
          <a:lstStyle/>
          <a:p>
            <a:pPr marL="342900" indent="-342900">
              <a:buFont typeface="Wingdings" pitchFamily="2" charset="2"/>
              <a:buChar char="v"/>
            </a:pPr>
            <a:r>
              <a:rPr lang="en-US" sz="2300" b="1" dirty="0" smtClean="0"/>
              <a:t>Turbo Generators (4 nos.): total capacity 51 MW</a:t>
            </a:r>
            <a:endParaRPr lang="en-IN" sz="2300" b="1" dirty="0"/>
          </a:p>
        </p:txBody>
      </p:sp>
    </p:spTree>
    <p:extLst>
      <p:ext uri="{BB962C8B-B14F-4D97-AF65-F5344CB8AC3E}">
        <p14:creationId xmlns:p14="http://schemas.microsoft.com/office/powerpoint/2010/main" val="12589780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70017058"/>
              </p:ext>
            </p:extLst>
          </p:nvPr>
        </p:nvGraphicFramePr>
        <p:xfrm>
          <a:off x="548680" y="128588"/>
          <a:ext cx="6193438" cy="370840"/>
        </p:xfrm>
        <a:graphic>
          <a:graphicData uri="http://schemas.openxmlformats.org/drawingml/2006/table">
            <a:tbl>
              <a:tblPr firstRow="1" bandRow="1">
                <a:tableStyleId>{2D5ABB26-0587-4C30-8999-92F81FD0307C}</a:tableStyleId>
              </a:tblPr>
              <a:tblGrid>
                <a:gridCol w="229831"/>
                <a:gridCol w="662623"/>
                <a:gridCol w="662623"/>
                <a:gridCol w="662623"/>
                <a:gridCol w="662623"/>
                <a:gridCol w="662623"/>
                <a:gridCol w="662623"/>
                <a:gridCol w="662623"/>
                <a:gridCol w="662623"/>
                <a:gridCol w="662623"/>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22118184"/>
              </p:ext>
            </p:extLst>
          </p:nvPr>
        </p:nvGraphicFramePr>
        <p:xfrm>
          <a:off x="188640" y="128464"/>
          <a:ext cx="6480720" cy="712088"/>
        </p:xfrm>
        <a:graphic>
          <a:graphicData uri="http://schemas.openxmlformats.org/drawingml/2006/table">
            <a:tbl>
              <a:tblPr firstRow="1" bandRow="1">
                <a:tableStyleId>{5940675A-B579-460E-94D1-54222C63F5DA}</a:tableStyleId>
              </a:tblPr>
              <a:tblGrid>
                <a:gridCol w="648072"/>
                <a:gridCol w="360036"/>
                <a:gridCol w="720080"/>
                <a:gridCol w="864100"/>
                <a:gridCol w="648072"/>
                <a:gridCol w="648072"/>
                <a:gridCol w="648072"/>
                <a:gridCol w="648072"/>
                <a:gridCol w="648072"/>
                <a:gridCol w="648072"/>
              </a:tblGrid>
              <a:tr h="712088">
                <a:tc>
                  <a:txBody>
                    <a:bodyPr/>
                    <a:lstStyle/>
                    <a:p>
                      <a:r>
                        <a:rPr lang="en-US" sz="1200" dirty="0" smtClean="0"/>
                        <a:t>TG-03</a:t>
                      </a:r>
                      <a:endParaRPr lang="en-IN" sz="1200" dirty="0"/>
                    </a:p>
                  </a:txBody>
                  <a:tcPr/>
                </a:tc>
                <a:tc>
                  <a:txBody>
                    <a:bodyPr/>
                    <a:lstStyle/>
                    <a:p>
                      <a:r>
                        <a:rPr lang="en-US" sz="1200" dirty="0" smtClean="0"/>
                        <a:t>_</a:t>
                      </a:r>
                      <a:endParaRPr lang="en-IN" sz="1200" dirty="0"/>
                    </a:p>
                  </a:txBody>
                  <a:tcPr/>
                </a:tc>
                <a:tc>
                  <a:txBody>
                    <a:bodyPr/>
                    <a:lstStyle/>
                    <a:p>
                      <a:r>
                        <a:rPr lang="en-US" sz="1200" dirty="0" smtClean="0"/>
                        <a:t>1 no.</a:t>
                      </a:r>
                      <a:endParaRPr lang="en-IN" sz="1200" dirty="0"/>
                    </a:p>
                  </a:txBody>
                  <a:tcPr/>
                </a:tc>
                <a:tc>
                  <a:txBody>
                    <a:bodyPr/>
                    <a:lstStyle/>
                    <a:p>
                      <a:r>
                        <a:rPr lang="en-US" sz="1200" dirty="0" smtClean="0"/>
                        <a:t>15MW</a:t>
                      </a:r>
                      <a:endParaRPr lang="en-IN" sz="1200" dirty="0"/>
                    </a:p>
                  </a:txBody>
                  <a:tcPr/>
                </a:tc>
                <a:tc>
                  <a:txBody>
                    <a:bodyPr/>
                    <a:lstStyle/>
                    <a:p>
                      <a:r>
                        <a:rPr lang="en-US" sz="1200" dirty="0" smtClean="0"/>
                        <a:t>3000</a:t>
                      </a:r>
                      <a:endParaRPr lang="en-IN" sz="1200" dirty="0"/>
                    </a:p>
                  </a:txBody>
                  <a:tcPr/>
                </a:tc>
                <a:tc>
                  <a:txBody>
                    <a:bodyPr/>
                    <a:lstStyle/>
                    <a:p>
                      <a:r>
                        <a:rPr lang="en-US" sz="1200" dirty="0" smtClean="0"/>
                        <a:t>____</a:t>
                      </a:r>
                      <a:endParaRPr lang="en-IN"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rPr>
                        <a:t>35 </a:t>
                      </a:r>
                      <a:r>
                        <a:rPr lang="en-US" sz="1200" dirty="0" err="1" smtClean="0">
                          <a:effectLst/>
                        </a:rPr>
                        <a:t>ata</a:t>
                      </a:r>
                      <a:r>
                        <a:rPr lang="en-US" sz="1200" dirty="0" smtClean="0">
                          <a:effectLst/>
                        </a:rPr>
                        <a:t>/ 435</a:t>
                      </a:r>
                      <a:r>
                        <a:rPr lang="en-US" sz="1200" baseline="30000" dirty="0" smtClean="0">
                          <a:effectLst/>
                        </a:rPr>
                        <a:t>o</a:t>
                      </a:r>
                      <a:r>
                        <a:rPr lang="en-US" sz="1200" dirty="0" smtClean="0">
                          <a:effectLst/>
                        </a:rPr>
                        <a:t> C</a:t>
                      </a:r>
                      <a:endParaRPr lang="en-IN" sz="1200" dirty="0" smtClean="0">
                        <a:effectLst/>
                        <a:latin typeface="Times New Roman"/>
                        <a:ea typeface="Times New Roman"/>
                      </a:endParaRPr>
                    </a:p>
                    <a:p>
                      <a:endParaRPr lang="en-IN" sz="1200" dirty="0"/>
                    </a:p>
                  </a:txBody>
                  <a:tcPr/>
                </a:tc>
                <a:tc>
                  <a:txBody>
                    <a:bodyPr/>
                    <a:lstStyle/>
                    <a:p>
                      <a:r>
                        <a:rPr lang="en-US" sz="1200" dirty="0" smtClean="0"/>
                        <a:t>____</a:t>
                      </a:r>
                      <a:endParaRPr lang="en-IN" sz="1200" dirty="0"/>
                    </a:p>
                  </a:txBody>
                  <a:tcPr/>
                </a:tc>
                <a:tc>
                  <a:txBody>
                    <a:bodyPr/>
                    <a:lstStyle/>
                    <a:p>
                      <a:r>
                        <a:rPr lang="en-US" sz="1200" dirty="0" smtClean="0"/>
                        <a:t>25.9.2006</a:t>
                      </a:r>
                      <a:endParaRPr lang="en-IN" sz="1200" dirty="0"/>
                    </a:p>
                  </a:txBody>
                  <a:tcPr/>
                </a:tc>
                <a:tc>
                  <a:txBody>
                    <a:bodyPr/>
                    <a:lstStyle/>
                    <a:p>
                      <a:r>
                        <a:rPr lang="en-US" sz="1200" dirty="0" smtClean="0"/>
                        <a:t>____</a:t>
                      </a:r>
                      <a:endParaRPr lang="en-IN" sz="1200"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027351361"/>
              </p:ext>
            </p:extLst>
          </p:nvPr>
        </p:nvGraphicFramePr>
        <p:xfrm>
          <a:off x="188640" y="1640632"/>
          <a:ext cx="6552727" cy="8122920"/>
        </p:xfrm>
        <a:graphic>
          <a:graphicData uri="http://schemas.openxmlformats.org/drawingml/2006/table">
            <a:tbl>
              <a:tblPr>
                <a:tableStyleId>{5940675A-B579-460E-94D1-54222C63F5DA}</a:tableStyleId>
              </a:tblPr>
              <a:tblGrid>
                <a:gridCol w="527974"/>
                <a:gridCol w="968209"/>
                <a:gridCol w="484874"/>
                <a:gridCol w="484874"/>
                <a:gridCol w="400214"/>
                <a:gridCol w="569535"/>
                <a:gridCol w="692677"/>
                <a:gridCol w="692677"/>
                <a:gridCol w="761945"/>
                <a:gridCol w="969748"/>
              </a:tblGrid>
              <a:tr h="1114726">
                <a:tc>
                  <a:txBody>
                    <a:bodyPr/>
                    <a:lstStyle/>
                    <a:p>
                      <a:pPr>
                        <a:spcAft>
                          <a:spcPts val="0"/>
                        </a:spcAft>
                        <a:tabLst>
                          <a:tab pos="2286000" algn="l"/>
                        </a:tabLst>
                      </a:pPr>
                      <a:r>
                        <a:rPr lang="en-US" sz="1300" dirty="0">
                          <a:effectLst/>
                        </a:rPr>
                        <a:t>EQUIPMENT</a:t>
                      </a:r>
                      <a:endParaRPr lang="en-IN" sz="1300" dirty="0">
                        <a:effectLst/>
                        <a:latin typeface="Times New Roman"/>
                        <a:ea typeface="Times New Roman"/>
                      </a:endParaRPr>
                    </a:p>
                  </a:txBody>
                  <a:tcPr marL="39147" marR="39147" marT="0" marB="0"/>
                </a:tc>
                <a:tc>
                  <a:txBody>
                    <a:bodyPr/>
                    <a:lstStyle/>
                    <a:p>
                      <a:pPr>
                        <a:spcAft>
                          <a:spcPts val="0"/>
                        </a:spcAft>
                        <a:tabLst>
                          <a:tab pos="2286000" algn="l"/>
                        </a:tabLst>
                      </a:pPr>
                      <a:r>
                        <a:rPr lang="en-US" sz="1300" dirty="0">
                          <a:effectLst/>
                        </a:rPr>
                        <a:t>               TYPE</a:t>
                      </a:r>
                      <a:endParaRPr lang="en-IN" sz="1300" dirty="0">
                        <a:effectLst/>
                      </a:endParaRPr>
                    </a:p>
                    <a:p>
                      <a:pPr>
                        <a:spcAft>
                          <a:spcPts val="0"/>
                        </a:spcAft>
                        <a:tabLst>
                          <a:tab pos="2286000" algn="l"/>
                        </a:tabLst>
                      </a:pPr>
                      <a:r>
                        <a:rPr lang="en-US" sz="1300" dirty="0">
                          <a:effectLst/>
                        </a:rPr>
                        <a:t> </a:t>
                      </a:r>
                      <a:endParaRPr lang="en-IN" sz="1300" dirty="0">
                        <a:effectLst/>
                      </a:endParaRPr>
                    </a:p>
                    <a:p>
                      <a:pPr>
                        <a:spcAft>
                          <a:spcPts val="0"/>
                        </a:spcAft>
                        <a:tabLst>
                          <a:tab pos="2286000" algn="l"/>
                        </a:tabLst>
                      </a:pPr>
                      <a:r>
                        <a:rPr lang="en-IN" sz="1300" dirty="0">
                          <a:effectLst/>
                        </a:rPr>
                        <a:t/>
                      </a:r>
                      <a:br>
                        <a:rPr lang="en-IN" sz="1300" dirty="0">
                          <a:effectLst/>
                        </a:rPr>
                      </a:br>
                      <a:r>
                        <a:rPr lang="en-US" sz="1300" dirty="0">
                          <a:effectLst/>
                        </a:rPr>
                        <a:t>TURBINE  </a:t>
                      </a:r>
                      <a:r>
                        <a:rPr lang="en-US" sz="1300" dirty="0" smtClean="0">
                          <a:effectLst/>
                        </a:rPr>
                        <a:t>;         BLOWER</a:t>
                      </a:r>
                      <a:endParaRPr lang="en-IN" sz="1300" dirty="0">
                        <a:effectLst/>
                        <a:latin typeface="Times New Roman"/>
                        <a:ea typeface="Times New Roman"/>
                      </a:endParaRPr>
                    </a:p>
                  </a:txBody>
                  <a:tcPr marL="39147" marR="39147" marT="0" marB="0"/>
                </a:tc>
                <a:tc>
                  <a:txBody>
                    <a:bodyPr/>
                    <a:lstStyle/>
                    <a:p>
                      <a:pPr algn="ctr">
                        <a:spcAft>
                          <a:spcPts val="0"/>
                        </a:spcAft>
                        <a:tabLst>
                          <a:tab pos="2286000" algn="l"/>
                        </a:tabLst>
                      </a:pPr>
                      <a:r>
                        <a:rPr lang="en-US" sz="1300" dirty="0">
                          <a:effectLst/>
                        </a:rPr>
                        <a:t>QTY INSTALLED</a:t>
                      </a:r>
                      <a:endParaRPr lang="en-IN" sz="1300" dirty="0">
                        <a:effectLst/>
                        <a:latin typeface="Times New Roman"/>
                        <a:ea typeface="Times New Roman"/>
                      </a:endParaRPr>
                    </a:p>
                  </a:txBody>
                  <a:tcPr marL="39147" marR="39147" marT="0" marB="0"/>
                </a:tc>
                <a:tc>
                  <a:txBody>
                    <a:bodyPr/>
                    <a:lstStyle/>
                    <a:p>
                      <a:pPr>
                        <a:spcAft>
                          <a:spcPts val="0"/>
                        </a:spcAft>
                        <a:tabLst>
                          <a:tab pos="2286000" algn="l"/>
                        </a:tabLst>
                      </a:pPr>
                      <a:r>
                        <a:rPr lang="en-US" sz="1300">
                          <a:effectLst/>
                        </a:rPr>
                        <a:t>CAPACITY</a:t>
                      </a:r>
                      <a:endParaRPr lang="en-IN" sz="1300">
                        <a:effectLst/>
                        <a:latin typeface="Times New Roman"/>
                        <a:ea typeface="Times New Roman"/>
                      </a:endParaRPr>
                    </a:p>
                  </a:txBody>
                  <a:tcPr marL="39147" marR="39147" marT="0" marB="0"/>
                </a:tc>
                <a:tc>
                  <a:txBody>
                    <a:bodyPr/>
                    <a:lstStyle/>
                    <a:p>
                      <a:pPr algn="ctr">
                        <a:spcAft>
                          <a:spcPts val="0"/>
                        </a:spcAft>
                        <a:tabLst>
                          <a:tab pos="2286000" algn="l"/>
                        </a:tabLst>
                      </a:pPr>
                      <a:r>
                        <a:rPr lang="en-US" sz="1300">
                          <a:effectLst/>
                        </a:rPr>
                        <a:t>MAX SPEED</a:t>
                      </a:r>
                      <a:endParaRPr lang="en-IN" sz="1300">
                        <a:effectLst/>
                      </a:endParaRPr>
                    </a:p>
                    <a:p>
                      <a:pPr algn="ctr">
                        <a:spcAft>
                          <a:spcPts val="0"/>
                        </a:spcAft>
                        <a:tabLst>
                          <a:tab pos="2286000" algn="l"/>
                        </a:tabLst>
                      </a:pPr>
                      <a:r>
                        <a:rPr lang="en-US" sz="1300">
                          <a:effectLst/>
                        </a:rPr>
                        <a:t>(RPM)</a:t>
                      </a:r>
                      <a:endParaRPr lang="en-IN" sz="1300">
                        <a:effectLst/>
                        <a:latin typeface="Times New Roman"/>
                        <a:ea typeface="Times New Roman"/>
                      </a:endParaRPr>
                    </a:p>
                  </a:txBody>
                  <a:tcPr marL="39147" marR="39147" marT="0" marB="0"/>
                </a:tc>
                <a:tc>
                  <a:txBody>
                    <a:bodyPr/>
                    <a:lstStyle/>
                    <a:p>
                      <a:pPr algn="ctr">
                        <a:spcAft>
                          <a:spcPts val="0"/>
                        </a:spcAft>
                        <a:tabLst>
                          <a:tab pos="2286000" algn="l"/>
                        </a:tabLst>
                      </a:pPr>
                      <a:r>
                        <a:rPr lang="en-US" sz="1300" dirty="0">
                          <a:effectLst/>
                        </a:rPr>
                        <a:t>STEAM PRESSURE / STEAM TEMP.</a:t>
                      </a:r>
                      <a:endParaRPr lang="en-IN" sz="1300" dirty="0">
                        <a:effectLst/>
                        <a:latin typeface="Times New Roman"/>
                        <a:ea typeface="Times New Roman"/>
                      </a:endParaRPr>
                    </a:p>
                  </a:txBody>
                  <a:tcPr marL="39147" marR="39147" marT="0" marB="0"/>
                </a:tc>
                <a:tc>
                  <a:txBody>
                    <a:bodyPr/>
                    <a:lstStyle/>
                    <a:p>
                      <a:pPr algn="ctr">
                        <a:spcAft>
                          <a:spcPts val="0"/>
                        </a:spcAft>
                        <a:tabLst>
                          <a:tab pos="2286000" algn="l"/>
                        </a:tabLst>
                      </a:pPr>
                      <a:r>
                        <a:rPr lang="en-US" sz="1300">
                          <a:effectLst/>
                        </a:rPr>
                        <a:t>DESIGN OUTPUT AT NTP</a:t>
                      </a:r>
                      <a:endParaRPr lang="en-IN" sz="1300">
                        <a:effectLst/>
                        <a:latin typeface="Times New Roman"/>
                        <a:ea typeface="Times New Roman"/>
                      </a:endParaRPr>
                    </a:p>
                  </a:txBody>
                  <a:tcPr marL="39147" marR="39147" marT="0" marB="0"/>
                </a:tc>
                <a:tc>
                  <a:txBody>
                    <a:bodyPr/>
                    <a:lstStyle/>
                    <a:p>
                      <a:pPr algn="ctr">
                        <a:spcAft>
                          <a:spcPts val="0"/>
                        </a:spcAft>
                        <a:tabLst>
                          <a:tab pos="2286000" algn="l"/>
                        </a:tabLst>
                      </a:pPr>
                      <a:r>
                        <a:rPr lang="en-US" sz="1300">
                          <a:effectLst/>
                        </a:rPr>
                        <a:t>YEAR OF MANUFACTURE</a:t>
                      </a:r>
                      <a:endParaRPr lang="en-IN" sz="1300">
                        <a:effectLst/>
                        <a:latin typeface="Times New Roman"/>
                        <a:ea typeface="Times New Roman"/>
                      </a:endParaRPr>
                    </a:p>
                  </a:txBody>
                  <a:tcPr marL="39147" marR="39147" marT="0" marB="0"/>
                </a:tc>
                <a:tc>
                  <a:txBody>
                    <a:bodyPr/>
                    <a:lstStyle/>
                    <a:p>
                      <a:pPr algn="ctr">
                        <a:spcAft>
                          <a:spcPts val="0"/>
                        </a:spcAft>
                        <a:tabLst>
                          <a:tab pos="2286000" algn="l"/>
                        </a:tabLst>
                      </a:pPr>
                      <a:r>
                        <a:rPr lang="en-US" sz="1300">
                          <a:effectLst/>
                        </a:rPr>
                        <a:t>DATE OF COMMISSIONING</a:t>
                      </a:r>
                      <a:endParaRPr lang="en-IN" sz="1300">
                        <a:effectLst/>
                        <a:latin typeface="Times New Roman"/>
                        <a:ea typeface="Times New Roman"/>
                      </a:endParaRPr>
                    </a:p>
                  </a:txBody>
                  <a:tcPr marL="39147" marR="39147" marT="0" marB="0"/>
                </a:tc>
                <a:tc>
                  <a:txBody>
                    <a:bodyPr/>
                    <a:lstStyle/>
                    <a:p>
                      <a:pPr algn="ctr">
                        <a:spcAft>
                          <a:spcPts val="0"/>
                        </a:spcAft>
                        <a:tabLst>
                          <a:tab pos="2286000" algn="l"/>
                        </a:tabLst>
                      </a:pPr>
                      <a:r>
                        <a:rPr lang="en-US" sz="1300">
                          <a:effectLst/>
                        </a:rPr>
                        <a:t>MANUFACTURER</a:t>
                      </a:r>
                      <a:endParaRPr lang="en-IN" sz="1300">
                        <a:effectLst/>
                        <a:latin typeface="Times New Roman"/>
                        <a:ea typeface="Times New Roman"/>
                      </a:endParaRPr>
                    </a:p>
                  </a:txBody>
                  <a:tcPr marL="39147" marR="39147" marT="0" marB="0"/>
                </a:tc>
              </a:tr>
              <a:tr h="1300514">
                <a:tc>
                  <a:txBody>
                    <a:bodyPr/>
                    <a:lstStyle/>
                    <a:p>
                      <a:pPr algn="ctr">
                        <a:spcAft>
                          <a:spcPts val="0"/>
                        </a:spcAft>
                        <a:tabLst>
                          <a:tab pos="2286000" algn="l"/>
                        </a:tabLst>
                      </a:pPr>
                      <a:r>
                        <a:rPr lang="en-US" sz="1300">
                          <a:effectLst/>
                        </a:rPr>
                        <a:t>TB-4,5</a:t>
                      </a:r>
                      <a:endParaRPr lang="en-IN" sz="1300">
                        <a:effectLst/>
                        <a:latin typeface="Times New Roman"/>
                        <a:ea typeface="Times New Roman"/>
                      </a:endParaRPr>
                    </a:p>
                  </a:txBody>
                  <a:tcPr marL="39147" marR="39147" marT="0" marB="0"/>
                </a:tc>
                <a:tc>
                  <a:txBody>
                    <a:bodyPr/>
                    <a:lstStyle/>
                    <a:p>
                      <a:pPr>
                        <a:spcAft>
                          <a:spcPts val="0"/>
                        </a:spcAft>
                        <a:tabLst>
                          <a:tab pos="2286000" algn="l"/>
                        </a:tabLst>
                      </a:pPr>
                      <a:r>
                        <a:rPr lang="en-US" sz="1300" dirty="0">
                          <a:effectLst/>
                        </a:rPr>
                        <a:t>AKB-12-II </a:t>
                      </a:r>
                      <a:r>
                        <a:rPr lang="en-US" sz="1300" dirty="0" smtClean="0">
                          <a:effectLst/>
                        </a:rPr>
                        <a:t>;  </a:t>
                      </a:r>
                      <a:r>
                        <a:rPr lang="en-US" sz="1300" dirty="0">
                          <a:effectLst/>
                        </a:rPr>
                        <a:t>K-3250-41-1</a:t>
                      </a:r>
                      <a:endParaRPr lang="en-IN" sz="1300" dirty="0">
                        <a:effectLst/>
                        <a:latin typeface="Times New Roman"/>
                        <a:ea typeface="Times New Roman"/>
                      </a:endParaRPr>
                    </a:p>
                  </a:txBody>
                  <a:tcPr marL="39147" marR="39147" marT="0" marB="0"/>
                </a:tc>
                <a:tc>
                  <a:txBody>
                    <a:bodyPr/>
                    <a:lstStyle/>
                    <a:p>
                      <a:pPr algn="ctr">
                        <a:spcAft>
                          <a:spcPts val="0"/>
                        </a:spcAft>
                        <a:tabLst>
                          <a:tab pos="2286000" algn="l"/>
                        </a:tabLst>
                      </a:pPr>
                      <a:r>
                        <a:rPr lang="en-US" sz="1300" dirty="0">
                          <a:effectLst/>
                        </a:rPr>
                        <a:t>3 nos.</a:t>
                      </a:r>
                      <a:endParaRPr lang="en-IN" sz="1300" dirty="0">
                        <a:effectLst/>
                        <a:latin typeface="Times New Roman"/>
                        <a:ea typeface="Times New Roman"/>
                      </a:endParaRPr>
                    </a:p>
                  </a:txBody>
                  <a:tcPr marL="39147" marR="39147" marT="0" marB="0"/>
                </a:tc>
                <a:tc>
                  <a:txBody>
                    <a:bodyPr/>
                    <a:lstStyle/>
                    <a:p>
                      <a:pPr algn="ctr">
                        <a:spcAft>
                          <a:spcPts val="0"/>
                        </a:spcAft>
                        <a:tabLst>
                          <a:tab pos="2286000" algn="l"/>
                        </a:tabLst>
                      </a:pPr>
                      <a:r>
                        <a:rPr lang="en-US" sz="1300" dirty="0">
                          <a:effectLst/>
                        </a:rPr>
                        <a:t>10 MW</a:t>
                      </a:r>
                      <a:endParaRPr lang="en-IN" sz="1300" dirty="0">
                        <a:effectLst/>
                        <a:latin typeface="Times New Roman"/>
                        <a:ea typeface="Times New Roman"/>
                      </a:endParaRPr>
                    </a:p>
                  </a:txBody>
                  <a:tcPr marL="39147" marR="39147" marT="0" marB="0"/>
                </a:tc>
                <a:tc>
                  <a:txBody>
                    <a:bodyPr/>
                    <a:lstStyle/>
                    <a:p>
                      <a:pPr algn="ctr">
                        <a:spcAft>
                          <a:spcPts val="0"/>
                        </a:spcAft>
                        <a:tabLst>
                          <a:tab pos="2286000" algn="l"/>
                        </a:tabLst>
                      </a:pPr>
                      <a:r>
                        <a:rPr lang="en-US" sz="1300" dirty="0">
                          <a:effectLst/>
                        </a:rPr>
                        <a:t>3250</a:t>
                      </a:r>
                      <a:endParaRPr lang="en-IN" sz="1300" dirty="0">
                        <a:effectLst/>
                        <a:latin typeface="Times New Roman"/>
                        <a:ea typeface="Times New Roman"/>
                      </a:endParaRPr>
                    </a:p>
                  </a:txBody>
                  <a:tcPr marL="39147" marR="39147" marT="0" marB="0"/>
                </a:tc>
                <a:tc>
                  <a:txBody>
                    <a:bodyPr/>
                    <a:lstStyle/>
                    <a:p>
                      <a:pPr algn="ctr">
                        <a:spcAft>
                          <a:spcPts val="0"/>
                        </a:spcAft>
                        <a:tabLst>
                          <a:tab pos="2286000" algn="l"/>
                        </a:tabLst>
                      </a:pPr>
                      <a:r>
                        <a:rPr lang="en-US" sz="1300" dirty="0">
                          <a:effectLst/>
                        </a:rPr>
                        <a:t>35 </a:t>
                      </a:r>
                      <a:r>
                        <a:rPr lang="en-US" sz="1300" dirty="0" err="1">
                          <a:effectLst/>
                        </a:rPr>
                        <a:t>ata</a:t>
                      </a:r>
                      <a:r>
                        <a:rPr lang="en-US" sz="1300" dirty="0">
                          <a:effectLst/>
                        </a:rPr>
                        <a:t>/ 435</a:t>
                      </a:r>
                      <a:r>
                        <a:rPr lang="en-US" sz="1300" baseline="30000" dirty="0">
                          <a:effectLst/>
                        </a:rPr>
                        <a:t>o</a:t>
                      </a:r>
                      <a:r>
                        <a:rPr lang="en-US" sz="1300" dirty="0">
                          <a:effectLst/>
                        </a:rPr>
                        <a:t> C</a:t>
                      </a:r>
                      <a:endParaRPr lang="en-IN" sz="1300" dirty="0">
                        <a:effectLst/>
                        <a:latin typeface="Times New Roman"/>
                        <a:ea typeface="Times New Roman"/>
                      </a:endParaRPr>
                    </a:p>
                  </a:txBody>
                  <a:tcPr marL="39147" marR="39147" marT="0" marB="0"/>
                </a:tc>
                <a:tc>
                  <a:txBody>
                    <a:bodyPr/>
                    <a:lstStyle/>
                    <a:p>
                      <a:pPr algn="ctr">
                        <a:spcAft>
                          <a:spcPts val="0"/>
                        </a:spcAft>
                        <a:tabLst>
                          <a:tab pos="2286000" algn="l"/>
                        </a:tabLst>
                      </a:pPr>
                      <a:r>
                        <a:rPr lang="en-US" sz="1300" dirty="0">
                          <a:effectLst/>
                        </a:rPr>
                        <a:t>2400 NM</a:t>
                      </a:r>
                      <a:r>
                        <a:rPr lang="en-US" sz="1300" baseline="30000" dirty="0">
                          <a:effectLst/>
                        </a:rPr>
                        <a:t>3</a:t>
                      </a:r>
                      <a:r>
                        <a:rPr lang="en-US" sz="1300" dirty="0">
                          <a:effectLst/>
                        </a:rPr>
                        <a:t>/ min   at Pr. 2.6 Kg/cm</a:t>
                      </a:r>
                      <a:r>
                        <a:rPr lang="en-US" sz="1300" baseline="30000" dirty="0">
                          <a:effectLst/>
                        </a:rPr>
                        <a:t>2</a:t>
                      </a:r>
                      <a:r>
                        <a:rPr lang="en-US" sz="1300" dirty="0">
                          <a:effectLst/>
                        </a:rPr>
                        <a:t> (g)</a:t>
                      </a:r>
                      <a:endParaRPr lang="en-IN" sz="1300" dirty="0">
                        <a:effectLst/>
                        <a:latin typeface="Times New Roman"/>
                        <a:ea typeface="Times New Roman"/>
                      </a:endParaRPr>
                    </a:p>
                  </a:txBody>
                  <a:tcPr marL="39147" marR="39147" marT="0" marB="0"/>
                </a:tc>
                <a:tc>
                  <a:txBody>
                    <a:bodyPr/>
                    <a:lstStyle/>
                    <a:p>
                      <a:pPr algn="ctr">
                        <a:spcAft>
                          <a:spcPts val="0"/>
                        </a:spcAft>
                        <a:tabLst>
                          <a:tab pos="2286000" algn="l"/>
                        </a:tabLst>
                      </a:pPr>
                      <a:r>
                        <a:rPr lang="en-US" sz="1300">
                          <a:effectLst/>
                        </a:rPr>
                        <a:t>1957</a:t>
                      </a:r>
                      <a:endParaRPr lang="en-IN" sz="1300">
                        <a:effectLst/>
                        <a:latin typeface="Times New Roman"/>
                        <a:ea typeface="Times New Roman"/>
                      </a:endParaRPr>
                    </a:p>
                  </a:txBody>
                  <a:tcPr marL="39147" marR="39147" marT="0" marB="0"/>
                </a:tc>
                <a:tc>
                  <a:txBody>
                    <a:bodyPr/>
                    <a:lstStyle/>
                    <a:p>
                      <a:pPr algn="ctr">
                        <a:spcAft>
                          <a:spcPts val="0"/>
                        </a:spcAft>
                        <a:tabLst>
                          <a:tab pos="2286000" algn="l"/>
                        </a:tabLst>
                      </a:pPr>
                      <a:r>
                        <a:rPr lang="en-US" sz="1300">
                          <a:effectLst/>
                        </a:rPr>
                        <a:t>TB-3 : 25.1.1959</a:t>
                      </a:r>
                      <a:endParaRPr lang="en-IN" sz="1300">
                        <a:effectLst/>
                      </a:endParaRPr>
                    </a:p>
                    <a:p>
                      <a:pPr algn="ctr">
                        <a:spcAft>
                          <a:spcPts val="0"/>
                        </a:spcAft>
                        <a:tabLst>
                          <a:tab pos="2286000" algn="l"/>
                        </a:tabLst>
                      </a:pPr>
                      <a:r>
                        <a:rPr lang="en-US" sz="1300">
                          <a:effectLst/>
                        </a:rPr>
                        <a:t>TB-4 : 25.1.1959</a:t>
                      </a:r>
                      <a:endParaRPr lang="en-IN" sz="1300">
                        <a:effectLst/>
                      </a:endParaRPr>
                    </a:p>
                    <a:p>
                      <a:pPr algn="ctr">
                        <a:spcAft>
                          <a:spcPts val="0"/>
                        </a:spcAft>
                        <a:tabLst>
                          <a:tab pos="2286000" algn="l"/>
                        </a:tabLst>
                      </a:pPr>
                      <a:r>
                        <a:rPr lang="en-US" sz="1300">
                          <a:effectLst/>
                        </a:rPr>
                        <a:t>TB-5 : 17.12.1959</a:t>
                      </a:r>
                      <a:endParaRPr lang="en-IN" sz="1300">
                        <a:effectLst/>
                        <a:latin typeface="Times New Roman"/>
                        <a:ea typeface="Times New Roman"/>
                      </a:endParaRPr>
                    </a:p>
                  </a:txBody>
                  <a:tcPr marL="39147" marR="39147" marT="0" marB="0"/>
                </a:tc>
                <a:tc>
                  <a:txBody>
                    <a:bodyPr/>
                    <a:lstStyle/>
                    <a:p>
                      <a:pPr algn="ctr">
                        <a:spcAft>
                          <a:spcPts val="0"/>
                        </a:spcAft>
                        <a:tabLst>
                          <a:tab pos="2286000" algn="l"/>
                        </a:tabLst>
                      </a:pPr>
                      <a:r>
                        <a:rPr lang="en-US" sz="1300">
                          <a:effectLst/>
                        </a:rPr>
                        <a:t>Nevsky Lenin machine Building Works, Leningrad</a:t>
                      </a:r>
                      <a:endParaRPr lang="en-IN" sz="1300">
                        <a:effectLst/>
                        <a:latin typeface="Times New Roman"/>
                        <a:ea typeface="Times New Roman"/>
                      </a:endParaRPr>
                    </a:p>
                  </a:txBody>
                  <a:tcPr marL="39147" marR="39147" marT="0" marB="0"/>
                </a:tc>
              </a:tr>
              <a:tr h="1114726">
                <a:tc>
                  <a:txBody>
                    <a:bodyPr/>
                    <a:lstStyle/>
                    <a:p>
                      <a:pPr algn="ctr">
                        <a:spcAft>
                          <a:spcPts val="0"/>
                        </a:spcAft>
                        <a:tabLst>
                          <a:tab pos="2286000" algn="l"/>
                        </a:tabLst>
                      </a:pPr>
                      <a:r>
                        <a:rPr lang="en-US" sz="1300">
                          <a:effectLst/>
                        </a:rPr>
                        <a:t>TB-6</a:t>
                      </a:r>
                      <a:endParaRPr lang="en-IN" sz="1300">
                        <a:effectLst/>
                        <a:latin typeface="Times New Roman"/>
                        <a:ea typeface="Times New Roman"/>
                      </a:endParaRPr>
                    </a:p>
                  </a:txBody>
                  <a:tcPr marL="39147" marR="39147" marT="0" marB="0"/>
                </a:tc>
                <a:tc>
                  <a:txBody>
                    <a:bodyPr/>
                    <a:lstStyle/>
                    <a:p>
                      <a:pPr>
                        <a:spcAft>
                          <a:spcPts val="0"/>
                        </a:spcAft>
                        <a:tabLst>
                          <a:tab pos="2286000" algn="l"/>
                        </a:tabLst>
                      </a:pPr>
                      <a:r>
                        <a:rPr lang="en-US" sz="1300" dirty="0">
                          <a:effectLst/>
                        </a:rPr>
                        <a:t>AKB-12-V </a:t>
                      </a:r>
                      <a:r>
                        <a:rPr lang="en-US" sz="1300" dirty="0" smtClean="0">
                          <a:effectLst/>
                        </a:rPr>
                        <a:t>;  </a:t>
                      </a:r>
                      <a:r>
                        <a:rPr lang="en-US" sz="1300" dirty="0">
                          <a:effectLst/>
                        </a:rPr>
                        <a:t>K-3250-41-1</a:t>
                      </a:r>
                      <a:endParaRPr lang="en-IN" sz="1300" dirty="0">
                        <a:effectLst/>
                        <a:latin typeface="Times New Roman"/>
                        <a:ea typeface="Times New Roman"/>
                      </a:endParaRPr>
                    </a:p>
                  </a:txBody>
                  <a:tcPr marL="39147" marR="39147" marT="0" marB="0"/>
                </a:tc>
                <a:tc>
                  <a:txBody>
                    <a:bodyPr/>
                    <a:lstStyle/>
                    <a:p>
                      <a:pPr algn="ctr">
                        <a:spcAft>
                          <a:spcPts val="0"/>
                        </a:spcAft>
                        <a:tabLst>
                          <a:tab pos="2286000" algn="l"/>
                        </a:tabLst>
                      </a:pPr>
                      <a:r>
                        <a:rPr lang="en-US" sz="1300" dirty="0">
                          <a:effectLst/>
                        </a:rPr>
                        <a:t>1 no.</a:t>
                      </a:r>
                      <a:endParaRPr lang="en-IN" sz="1300" dirty="0">
                        <a:effectLst/>
                        <a:latin typeface="Times New Roman"/>
                        <a:ea typeface="Times New Roman"/>
                      </a:endParaRPr>
                    </a:p>
                  </a:txBody>
                  <a:tcPr marL="39147" marR="39147" marT="0" marB="0"/>
                </a:tc>
                <a:tc>
                  <a:txBody>
                    <a:bodyPr/>
                    <a:lstStyle/>
                    <a:p>
                      <a:pPr algn="ctr">
                        <a:spcAft>
                          <a:spcPts val="0"/>
                        </a:spcAft>
                        <a:tabLst>
                          <a:tab pos="2286000" algn="l"/>
                        </a:tabLst>
                      </a:pPr>
                      <a:r>
                        <a:rPr lang="en-US" sz="1300">
                          <a:effectLst/>
                        </a:rPr>
                        <a:t>12 MW</a:t>
                      </a:r>
                      <a:endParaRPr lang="en-IN" sz="1300">
                        <a:effectLst/>
                        <a:latin typeface="Times New Roman"/>
                        <a:ea typeface="Times New Roman"/>
                      </a:endParaRPr>
                    </a:p>
                  </a:txBody>
                  <a:tcPr marL="39147" marR="39147" marT="0" marB="0"/>
                </a:tc>
                <a:tc>
                  <a:txBody>
                    <a:bodyPr/>
                    <a:lstStyle/>
                    <a:p>
                      <a:pPr algn="ctr">
                        <a:spcAft>
                          <a:spcPts val="0"/>
                        </a:spcAft>
                        <a:tabLst>
                          <a:tab pos="2286000" algn="l"/>
                        </a:tabLst>
                      </a:pPr>
                      <a:r>
                        <a:rPr lang="en-US" sz="1300">
                          <a:effectLst/>
                        </a:rPr>
                        <a:t>3250</a:t>
                      </a:r>
                      <a:endParaRPr lang="en-IN" sz="1300">
                        <a:effectLst/>
                        <a:latin typeface="Times New Roman"/>
                        <a:ea typeface="Times New Roman"/>
                      </a:endParaRPr>
                    </a:p>
                  </a:txBody>
                  <a:tcPr marL="39147" marR="39147" marT="0" marB="0"/>
                </a:tc>
                <a:tc>
                  <a:txBody>
                    <a:bodyPr/>
                    <a:lstStyle/>
                    <a:p>
                      <a:pPr algn="ctr">
                        <a:spcAft>
                          <a:spcPts val="0"/>
                        </a:spcAft>
                        <a:tabLst>
                          <a:tab pos="2286000" algn="l"/>
                        </a:tabLst>
                      </a:pPr>
                      <a:r>
                        <a:rPr lang="en-US" sz="1300" dirty="0">
                          <a:effectLst/>
                        </a:rPr>
                        <a:t>35 </a:t>
                      </a:r>
                      <a:r>
                        <a:rPr lang="en-US" sz="1300" dirty="0" err="1">
                          <a:effectLst/>
                        </a:rPr>
                        <a:t>ata</a:t>
                      </a:r>
                      <a:r>
                        <a:rPr lang="en-US" sz="1300" dirty="0">
                          <a:effectLst/>
                        </a:rPr>
                        <a:t>/ 435</a:t>
                      </a:r>
                      <a:r>
                        <a:rPr lang="en-US" sz="1300" baseline="30000" dirty="0">
                          <a:effectLst/>
                        </a:rPr>
                        <a:t>o</a:t>
                      </a:r>
                      <a:r>
                        <a:rPr lang="en-US" sz="1300" dirty="0">
                          <a:effectLst/>
                        </a:rPr>
                        <a:t> C</a:t>
                      </a:r>
                      <a:endParaRPr lang="en-IN" sz="1300" dirty="0">
                        <a:effectLst/>
                        <a:latin typeface="Times New Roman"/>
                        <a:ea typeface="Times New Roman"/>
                      </a:endParaRPr>
                    </a:p>
                  </a:txBody>
                  <a:tcPr marL="39147" marR="39147" marT="0" marB="0"/>
                </a:tc>
                <a:tc>
                  <a:txBody>
                    <a:bodyPr/>
                    <a:lstStyle/>
                    <a:p>
                      <a:pPr algn="ctr">
                        <a:spcAft>
                          <a:spcPts val="0"/>
                        </a:spcAft>
                        <a:tabLst>
                          <a:tab pos="2286000" algn="l"/>
                        </a:tabLst>
                      </a:pPr>
                      <a:r>
                        <a:rPr lang="en-US" sz="1300" dirty="0">
                          <a:effectLst/>
                        </a:rPr>
                        <a:t>2400 NM</a:t>
                      </a:r>
                      <a:r>
                        <a:rPr lang="en-US" sz="1300" baseline="30000" dirty="0">
                          <a:effectLst/>
                        </a:rPr>
                        <a:t>3</a:t>
                      </a:r>
                      <a:r>
                        <a:rPr lang="en-US" sz="1300" dirty="0">
                          <a:effectLst/>
                        </a:rPr>
                        <a:t> / min  at Pr. 2.6 Kg/cm</a:t>
                      </a:r>
                      <a:r>
                        <a:rPr lang="en-US" sz="1300" baseline="30000" dirty="0">
                          <a:effectLst/>
                        </a:rPr>
                        <a:t>2</a:t>
                      </a:r>
                      <a:r>
                        <a:rPr lang="en-US" sz="1300" dirty="0">
                          <a:effectLst/>
                        </a:rPr>
                        <a:t> (g)</a:t>
                      </a:r>
                      <a:endParaRPr lang="en-IN" sz="1300" dirty="0">
                        <a:effectLst/>
                        <a:latin typeface="Times New Roman"/>
                        <a:ea typeface="Times New Roman"/>
                      </a:endParaRPr>
                    </a:p>
                  </a:txBody>
                  <a:tcPr marL="39147" marR="39147" marT="0" marB="0"/>
                </a:tc>
                <a:tc>
                  <a:txBody>
                    <a:bodyPr/>
                    <a:lstStyle/>
                    <a:p>
                      <a:pPr algn="ctr">
                        <a:spcAft>
                          <a:spcPts val="0"/>
                        </a:spcAft>
                        <a:tabLst>
                          <a:tab pos="2286000" algn="l"/>
                        </a:tabLst>
                      </a:pPr>
                      <a:r>
                        <a:rPr lang="en-US" sz="1300" dirty="0">
                          <a:effectLst/>
                        </a:rPr>
                        <a:t>Turbine : 1970</a:t>
                      </a:r>
                      <a:endParaRPr lang="en-IN" sz="1300" dirty="0">
                        <a:effectLst/>
                      </a:endParaRPr>
                    </a:p>
                    <a:p>
                      <a:pPr algn="ctr">
                        <a:spcAft>
                          <a:spcPts val="0"/>
                        </a:spcAft>
                        <a:tabLst>
                          <a:tab pos="2286000" algn="l"/>
                        </a:tabLst>
                      </a:pPr>
                      <a:r>
                        <a:rPr lang="en-US" sz="1300" dirty="0">
                          <a:effectLst/>
                        </a:rPr>
                        <a:t>Blower : 1957</a:t>
                      </a:r>
                      <a:endParaRPr lang="en-IN" sz="1300" dirty="0">
                        <a:effectLst/>
                        <a:latin typeface="Times New Roman"/>
                        <a:ea typeface="Times New Roman"/>
                      </a:endParaRPr>
                    </a:p>
                  </a:txBody>
                  <a:tcPr marL="39147" marR="39147" marT="0" marB="0"/>
                </a:tc>
                <a:tc>
                  <a:txBody>
                    <a:bodyPr/>
                    <a:lstStyle/>
                    <a:p>
                      <a:pPr algn="ctr">
                        <a:spcAft>
                          <a:spcPts val="0"/>
                        </a:spcAft>
                        <a:tabLst>
                          <a:tab pos="2286000" algn="l"/>
                        </a:tabLst>
                      </a:pPr>
                      <a:r>
                        <a:rPr lang="en-US" sz="1300" dirty="0">
                          <a:effectLst/>
                        </a:rPr>
                        <a:t>29.12.1959</a:t>
                      </a:r>
                      <a:endParaRPr lang="en-IN" sz="1300" dirty="0">
                        <a:effectLst/>
                        <a:latin typeface="Times New Roman"/>
                        <a:ea typeface="Times New Roman"/>
                      </a:endParaRPr>
                    </a:p>
                  </a:txBody>
                  <a:tcPr marL="39147" marR="39147" marT="0" marB="0"/>
                </a:tc>
                <a:tc>
                  <a:txBody>
                    <a:bodyPr/>
                    <a:lstStyle/>
                    <a:p>
                      <a:pPr algn="ctr">
                        <a:spcAft>
                          <a:spcPts val="0"/>
                        </a:spcAft>
                        <a:tabLst>
                          <a:tab pos="2286000" algn="l"/>
                        </a:tabLst>
                      </a:pPr>
                      <a:r>
                        <a:rPr lang="en-US" sz="1300">
                          <a:effectLst/>
                        </a:rPr>
                        <a:t>- Do -</a:t>
                      </a:r>
                      <a:endParaRPr lang="en-IN" sz="1300">
                        <a:effectLst/>
                        <a:latin typeface="Times New Roman"/>
                        <a:ea typeface="Times New Roman"/>
                      </a:endParaRPr>
                    </a:p>
                  </a:txBody>
                  <a:tcPr marL="39147" marR="39147" marT="0" marB="0"/>
                </a:tc>
              </a:tr>
              <a:tr h="1857877">
                <a:tc>
                  <a:txBody>
                    <a:bodyPr/>
                    <a:lstStyle/>
                    <a:p>
                      <a:pPr algn="ctr">
                        <a:spcAft>
                          <a:spcPts val="0"/>
                        </a:spcAft>
                        <a:tabLst>
                          <a:tab pos="2286000" algn="l"/>
                        </a:tabLst>
                      </a:pPr>
                      <a:r>
                        <a:rPr lang="en-US" sz="1300">
                          <a:effectLst/>
                        </a:rPr>
                        <a:t>TB-7,8,9,10</a:t>
                      </a:r>
                      <a:endParaRPr lang="en-IN" sz="1300">
                        <a:effectLst/>
                        <a:latin typeface="Times New Roman"/>
                        <a:ea typeface="Times New Roman"/>
                      </a:endParaRPr>
                    </a:p>
                  </a:txBody>
                  <a:tcPr marL="39147" marR="39147" marT="0" marB="0"/>
                </a:tc>
                <a:tc>
                  <a:txBody>
                    <a:bodyPr/>
                    <a:lstStyle/>
                    <a:p>
                      <a:pPr>
                        <a:spcAft>
                          <a:spcPts val="0"/>
                        </a:spcAft>
                        <a:tabLst>
                          <a:tab pos="2286000" algn="l"/>
                        </a:tabLst>
                      </a:pPr>
                      <a:r>
                        <a:rPr lang="en-US" sz="1300" dirty="0">
                          <a:effectLst/>
                        </a:rPr>
                        <a:t>AKB-12-IV </a:t>
                      </a:r>
                      <a:r>
                        <a:rPr lang="en-US" sz="1300" dirty="0" smtClean="0">
                          <a:effectLst/>
                        </a:rPr>
                        <a:t>; </a:t>
                      </a:r>
                      <a:r>
                        <a:rPr lang="en-US" sz="1300" dirty="0">
                          <a:effectLst/>
                        </a:rPr>
                        <a:t>K-4250-41-2</a:t>
                      </a:r>
                      <a:endParaRPr lang="en-IN" sz="1300" dirty="0">
                        <a:effectLst/>
                        <a:latin typeface="Times New Roman"/>
                        <a:ea typeface="Times New Roman"/>
                      </a:endParaRPr>
                    </a:p>
                  </a:txBody>
                  <a:tcPr marL="39147" marR="39147" marT="0" marB="0"/>
                </a:tc>
                <a:tc>
                  <a:txBody>
                    <a:bodyPr/>
                    <a:lstStyle/>
                    <a:p>
                      <a:pPr algn="ctr">
                        <a:spcAft>
                          <a:spcPts val="0"/>
                        </a:spcAft>
                        <a:tabLst>
                          <a:tab pos="2286000" algn="l"/>
                        </a:tabLst>
                      </a:pPr>
                      <a:r>
                        <a:rPr lang="en-US" sz="1300">
                          <a:effectLst/>
                        </a:rPr>
                        <a:t>4 nos.</a:t>
                      </a:r>
                      <a:endParaRPr lang="en-IN" sz="1300">
                        <a:effectLst/>
                        <a:latin typeface="Times New Roman"/>
                        <a:ea typeface="Times New Roman"/>
                      </a:endParaRPr>
                    </a:p>
                  </a:txBody>
                  <a:tcPr marL="39147" marR="39147" marT="0" marB="0"/>
                </a:tc>
                <a:tc>
                  <a:txBody>
                    <a:bodyPr/>
                    <a:lstStyle/>
                    <a:p>
                      <a:pPr algn="ctr">
                        <a:spcAft>
                          <a:spcPts val="0"/>
                        </a:spcAft>
                        <a:tabLst>
                          <a:tab pos="2286000" algn="l"/>
                        </a:tabLst>
                      </a:pPr>
                      <a:r>
                        <a:rPr lang="en-US" sz="1300">
                          <a:effectLst/>
                        </a:rPr>
                        <a:t>12.5 MW</a:t>
                      </a:r>
                      <a:endParaRPr lang="en-IN" sz="1300">
                        <a:effectLst/>
                        <a:latin typeface="Times New Roman"/>
                        <a:ea typeface="Times New Roman"/>
                      </a:endParaRPr>
                    </a:p>
                  </a:txBody>
                  <a:tcPr marL="39147" marR="39147" marT="0" marB="0"/>
                </a:tc>
                <a:tc>
                  <a:txBody>
                    <a:bodyPr/>
                    <a:lstStyle/>
                    <a:p>
                      <a:pPr algn="ctr">
                        <a:spcAft>
                          <a:spcPts val="0"/>
                        </a:spcAft>
                        <a:tabLst>
                          <a:tab pos="2286000" algn="l"/>
                        </a:tabLst>
                      </a:pPr>
                      <a:r>
                        <a:rPr lang="en-US" sz="1300">
                          <a:effectLst/>
                        </a:rPr>
                        <a:t>3400</a:t>
                      </a:r>
                      <a:endParaRPr lang="en-IN" sz="1300">
                        <a:effectLst/>
                        <a:latin typeface="Times New Roman"/>
                        <a:ea typeface="Times New Roman"/>
                      </a:endParaRPr>
                    </a:p>
                  </a:txBody>
                  <a:tcPr marL="39147" marR="39147" marT="0" marB="0"/>
                </a:tc>
                <a:tc>
                  <a:txBody>
                    <a:bodyPr/>
                    <a:lstStyle/>
                    <a:p>
                      <a:pPr algn="ctr">
                        <a:spcAft>
                          <a:spcPts val="0"/>
                        </a:spcAft>
                        <a:tabLst>
                          <a:tab pos="2286000" algn="l"/>
                        </a:tabLst>
                      </a:pPr>
                      <a:r>
                        <a:rPr lang="en-US" sz="1300">
                          <a:effectLst/>
                        </a:rPr>
                        <a:t>35 ata/ 435</a:t>
                      </a:r>
                      <a:r>
                        <a:rPr lang="en-US" sz="1300" baseline="30000">
                          <a:effectLst/>
                        </a:rPr>
                        <a:t>o</a:t>
                      </a:r>
                      <a:r>
                        <a:rPr lang="en-US" sz="1300">
                          <a:effectLst/>
                        </a:rPr>
                        <a:t> C</a:t>
                      </a:r>
                      <a:endParaRPr lang="en-IN" sz="1300">
                        <a:effectLst/>
                        <a:latin typeface="Times New Roman"/>
                        <a:ea typeface="Times New Roman"/>
                      </a:endParaRPr>
                    </a:p>
                  </a:txBody>
                  <a:tcPr marL="39147" marR="39147" marT="0" marB="0"/>
                </a:tc>
                <a:tc>
                  <a:txBody>
                    <a:bodyPr/>
                    <a:lstStyle/>
                    <a:p>
                      <a:pPr algn="ctr">
                        <a:spcAft>
                          <a:spcPts val="0"/>
                        </a:spcAft>
                        <a:tabLst>
                          <a:tab pos="2286000" algn="l"/>
                        </a:tabLst>
                      </a:pPr>
                      <a:r>
                        <a:rPr lang="en-US" sz="1300" dirty="0">
                          <a:effectLst/>
                        </a:rPr>
                        <a:t>2700 NM</a:t>
                      </a:r>
                      <a:r>
                        <a:rPr lang="en-US" sz="1300" baseline="30000" dirty="0">
                          <a:effectLst/>
                        </a:rPr>
                        <a:t>3</a:t>
                      </a:r>
                      <a:r>
                        <a:rPr lang="en-US" sz="1300" dirty="0">
                          <a:effectLst/>
                        </a:rPr>
                        <a:t>/ min   at Pr. 2.6 Kg/cm</a:t>
                      </a:r>
                      <a:r>
                        <a:rPr lang="en-US" sz="1300" baseline="30000" dirty="0">
                          <a:effectLst/>
                        </a:rPr>
                        <a:t>2</a:t>
                      </a:r>
                      <a:r>
                        <a:rPr lang="en-US" sz="1300" dirty="0">
                          <a:effectLst/>
                        </a:rPr>
                        <a:t> (g)</a:t>
                      </a:r>
                      <a:endParaRPr lang="en-IN" sz="1300" dirty="0">
                        <a:effectLst/>
                        <a:latin typeface="Times New Roman"/>
                        <a:ea typeface="Times New Roman"/>
                      </a:endParaRPr>
                    </a:p>
                  </a:txBody>
                  <a:tcPr marL="39147" marR="39147" marT="0" marB="0"/>
                </a:tc>
                <a:tc>
                  <a:txBody>
                    <a:bodyPr/>
                    <a:lstStyle/>
                    <a:p>
                      <a:pPr algn="ctr">
                        <a:spcAft>
                          <a:spcPts val="0"/>
                        </a:spcAft>
                        <a:tabLst>
                          <a:tab pos="2286000" algn="l"/>
                        </a:tabLst>
                      </a:pPr>
                      <a:r>
                        <a:rPr lang="en-US" sz="1300" dirty="0">
                          <a:effectLst/>
                        </a:rPr>
                        <a:t>TB-7 : 1963</a:t>
                      </a:r>
                      <a:endParaRPr lang="en-IN" sz="1300" dirty="0">
                        <a:effectLst/>
                      </a:endParaRPr>
                    </a:p>
                    <a:p>
                      <a:pPr algn="ctr">
                        <a:spcAft>
                          <a:spcPts val="0"/>
                        </a:spcAft>
                        <a:tabLst>
                          <a:tab pos="2286000" algn="l"/>
                        </a:tabLst>
                      </a:pPr>
                      <a:r>
                        <a:rPr lang="en-US" sz="1300" dirty="0">
                          <a:effectLst/>
                        </a:rPr>
                        <a:t>TB-8 : 1964</a:t>
                      </a:r>
                      <a:endParaRPr lang="en-IN" sz="1300" dirty="0">
                        <a:effectLst/>
                      </a:endParaRPr>
                    </a:p>
                    <a:p>
                      <a:pPr algn="ctr">
                        <a:spcAft>
                          <a:spcPts val="0"/>
                        </a:spcAft>
                        <a:tabLst>
                          <a:tab pos="2286000" algn="l"/>
                        </a:tabLst>
                      </a:pPr>
                      <a:r>
                        <a:rPr lang="en-US" sz="1300" dirty="0">
                          <a:effectLst/>
                        </a:rPr>
                        <a:t>TB-9 : 1965</a:t>
                      </a:r>
                      <a:endParaRPr lang="en-IN" sz="1300" dirty="0">
                        <a:effectLst/>
                      </a:endParaRPr>
                    </a:p>
                    <a:p>
                      <a:pPr algn="ctr">
                        <a:spcAft>
                          <a:spcPts val="0"/>
                        </a:spcAft>
                        <a:tabLst>
                          <a:tab pos="2286000" algn="l"/>
                        </a:tabLst>
                      </a:pPr>
                      <a:r>
                        <a:rPr lang="en-US" sz="1300" dirty="0">
                          <a:effectLst/>
                        </a:rPr>
                        <a:t>TB-10 : 1966</a:t>
                      </a:r>
                      <a:endParaRPr lang="en-IN" sz="1300" dirty="0">
                        <a:effectLst/>
                        <a:latin typeface="Times New Roman"/>
                        <a:ea typeface="Times New Roman"/>
                      </a:endParaRPr>
                    </a:p>
                  </a:txBody>
                  <a:tcPr marL="39147" marR="39147" marT="0" marB="0"/>
                </a:tc>
                <a:tc>
                  <a:txBody>
                    <a:bodyPr/>
                    <a:lstStyle/>
                    <a:p>
                      <a:pPr algn="ctr">
                        <a:spcAft>
                          <a:spcPts val="0"/>
                        </a:spcAft>
                        <a:tabLst>
                          <a:tab pos="2286000" algn="l"/>
                        </a:tabLst>
                      </a:pPr>
                      <a:r>
                        <a:rPr lang="en-US" sz="1300" dirty="0">
                          <a:effectLst/>
                        </a:rPr>
                        <a:t>TB-7 : 24.11.1964</a:t>
                      </a:r>
                      <a:endParaRPr lang="en-IN" sz="1300" dirty="0">
                        <a:effectLst/>
                      </a:endParaRPr>
                    </a:p>
                    <a:p>
                      <a:pPr algn="ctr">
                        <a:spcAft>
                          <a:spcPts val="0"/>
                        </a:spcAft>
                        <a:tabLst>
                          <a:tab pos="2286000" algn="l"/>
                        </a:tabLst>
                      </a:pPr>
                      <a:r>
                        <a:rPr lang="en-US" sz="1300" dirty="0">
                          <a:effectLst/>
                        </a:rPr>
                        <a:t>TB-8 : 11.5.1966</a:t>
                      </a:r>
                      <a:endParaRPr lang="en-IN" sz="1300" dirty="0">
                        <a:effectLst/>
                      </a:endParaRPr>
                    </a:p>
                    <a:p>
                      <a:pPr algn="ctr">
                        <a:spcAft>
                          <a:spcPts val="0"/>
                        </a:spcAft>
                        <a:tabLst>
                          <a:tab pos="2286000" algn="l"/>
                        </a:tabLst>
                      </a:pPr>
                      <a:r>
                        <a:rPr lang="en-US" sz="1300" dirty="0">
                          <a:effectLst/>
                        </a:rPr>
                        <a:t>TB-9 : 14.2.1970</a:t>
                      </a:r>
                      <a:endParaRPr lang="en-IN" sz="1300" dirty="0">
                        <a:effectLst/>
                      </a:endParaRPr>
                    </a:p>
                    <a:p>
                      <a:pPr algn="ctr">
                        <a:spcAft>
                          <a:spcPts val="0"/>
                        </a:spcAft>
                        <a:tabLst>
                          <a:tab pos="2286000" algn="l"/>
                        </a:tabLst>
                      </a:pPr>
                      <a:r>
                        <a:rPr lang="en-US" sz="1300" dirty="0">
                          <a:effectLst/>
                        </a:rPr>
                        <a:t>TB-10 : 16.12.1970</a:t>
                      </a:r>
                      <a:endParaRPr lang="en-IN" sz="1300" dirty="0">
                        <a:effectLst/>
                        <a:latin typeface="Times New Roman"/>
                        <a:ea typeface="Times New Roman"/>
                      </a:endParaRPr>
                    </a:p>
                  </a:txBody>
                  <a:tcPr marL="39147" marR="39147" marT="0" marB="0"/>
                </a:tc>
                <a:tc>
                  <a:txBody>
                    <a:bodyPr/>
                    <a:lstStyle/>
                    <a:p>
                      <a:pPr algn="ctr">
                        <a:spcAft>
                          <a:spcPts val="0"/>
                        </a:spcAft>
                        <a:tabLst>
                          <a:tab pos="2286000" algn="l"/>
                        </a:tabLst>
                      </a:pPr>
                      <a:r>
                        <a:rPr lang="en-US" sz="1300" dirty="0">
                          <a:effectLst/>
                        </a:rPr>
                        <a:t>- Do -</a:t>
                      </a:r>
                      <a:endParaRPr lang="en-IN" sz="1300" dirty="0">
                        <a:effectLst/>
                        <a:latin typeface="Times New Roman"/>
                        <a:ea typeface="Times New Roman"/>
                      </a:endParaRPr>
                    </a:p>
                  </a:txBody>
                  <a:tcPr marL="39147" marR="39147" marT="0" marB="0"/>
                </a:tc>
              </a:tr>
              <a:tr h="1114726">
                <a:tc>
                  <a:txBody>
                    <a:bodyPr/>
                    <a:lstStyle/>
                    <a:p>
                      <a:pPr algn="ctr">
                        <a:spcAft>
                          <a:spcPts val="0"/>
                        </a:spcAft>
                        <a:tabLst>
                          <a:tab pos="2286000" algn="l"/>
                        </a:tabLst>
                      </a:pPr>
                      <a:r>
                        <a:rPr lang="en-US" sz="1300">
                          <a:effectLst/>
                        </a:rPr>
                        <a:t>TB-11</a:t>
                      </a:r>
                      <a:endParaRPr lang="en-IN" sz="1300">
                        <a:effectLst/>
                        <a:latin typeface="Times New Roman"/>
                        <a:ea typeface="Times New Roman"/>
                      </a:endParaRPr>
                    </a:p>
                  </a:txBody>
                  <a:tcPr marL="39147" marR="39147" marT="0" marB="0"/>
                </a:tc>
                <a:tc>
                  <a:txBody>
                    <a:bodyPr/>
                    <a:lstStyle/>
                    <a:p>
                      <a:pPr>
                        <a:spcAft>
                          <a:spcPts val="0"/>
                        </a:spcAft>
                        <a:tabLst>
                          <a:tab pos="2286000" algn="l"/>
                        </a:tabLst>
                      </a:pPr>
                      <a:r>
                        <a:rPr lang="en-US" sz="1300" dirty="0">
                          <a:effectLst/>
                        </a:rPr>
                        <a:t>NK-50/71-3 </a:t>
                      </a:r>
                      <a:r>
                        <a:rPr lang="en-US" sz="1300" dirty="0" smtClean="0">
                          <a:effectLst/>
                        </a:rPr>
                        <a:t>; </a:t>
                      </a:r>
                      <a:r>
                        <a:rPr lang="en-US" sz="1300" dirty="0">
                          <a:effectLst/>
                        </a:rPr>
                        <a:t>AGR 9/13 T2,                  </a:t>
                      </a:r>
                      <a:endParaRPr lang="en-IN" sz="1300" dirty="0">
                        <a:effectLst/>
                      </a:endParaRPr>
                    </a:p>
                    <a:p>
                      <a:pPr algn="ctr">
                        <a:spcAft>
                          <a:spcPts val="0"/>
                        </a:spcAft>
                      </a:pPr>
                      <a:r>
                        <a:rPr lang="en-US" sz="1300" dirty="0">
                          <a:effectLst/>
                        </a:rPr>
                        <a:t>                   SL. NO. 5348</a:t>
                      </a:r>
                      <a:endParaRPr lang="en-IN" sz="1300" dirty="0">
                        <a:effectLst/>
                        <a:latin typeface="Times New Roman"/>
                        <a:ea typeface="Times New Roman"/>
                      </a:endParaRPr>
                    </a:p>
                  </a:txBody>
                  <a:tcPr marL="39147" marR="39147" marT="0" marB="0"/>
                </a:tc>
                <a:tc>
                  <a:txBody>
                    <a:bodyPr/>
                    <a:lstStyle/>
                    <a:p>
                      <a:pPr algn="ctr">
                        <a:spcAft>
                          <a:spcPts val="0"/>
                        </a:spcAft>
                        <a:tabLst>
                          <a:tab pos="2286000" algn="l"/>
                        </a:tabLst>
                      </a:pPr>
                      <a:r>
                        <a:rPr lang="en-US" sz="1300">
                          <a:effectLst/>
                        </a:rPr>
                        <a:t>1 no.</a:t>
                      </a:r>
                      <a:endParaRPr lang="en-IN" sz="1300">
                        <a:effectLst/>
                        <a:latin typeface="Times New Roman"/>
                        <a:ea typeface="Times New Roman"/>
                      </a:endParaRPr>
                    </a:p>
                  </a:txBody>
                  <a:tcPr marL="39147" marR="39147" marT="0" marB="0"/>
                </a:tc>
                <a:tc>
                  <a:txBody>
                    <a:bodyPr/>
                    <a:lstStyle/>
                    <a:p>
                      <a:pPr algn="ctr">
                        <a:spcAft>
                          <a:spcPts val="0"/>
                        </a:spcAft>
                        <a:tabLst>
                          <a:tab pos="2286000" algn="l"/>
                        </a:tabLst>
                      </a:pPr>
                      <a:r>
                        <a:rPr lang="en-US" sz="1300">
                          <a:effectLst/>
                        </a:rPr>
                        <a:t>16.09 MW</a:t>
                      </a:r>
                      <a:endParaRPr lang="en-IN" sz="1300">
                        <a:effectLst/>
                        <a:latin typeface="Times New Roman"/>
                        <a:ea typeface="Times New Roman"/>
                      </a:endParaRPr>
                    </a:p>
                  </a:txBody>
                  <a:tcPr marL="39147" marR="39147" marT="0" marB="0"/>
                </a:tc>
                <a:tc>
                  <a:txBody>
                    <a:bodyPr/>
                    <a:lstStyle/>
                    <a:p>
                      <a:pPr algn="ctr">
                        <a:spcAft>
                          <a:spcPts val="0"/>
                        </a:spcAft>
                        <a:tabLst>
                          <a:tab pos="2286000" algn="l"/>
                        </a:tabLst>
                      </a:pPr>
                      <a:r>
                        <a:rPr lang="en-US" sz="1300">
                          <a:effectLst/>
                        </a:rPr>
                        <a:t>4770</a:t>
                      </a:r>
                      <a:endParaRPr lang="en-IN" sz="1300">
                        <a:effectLst/>
                        <a:latin typeface="Times New Roman"/>
                        <a:ea typeface="Times New Roman"/>
                      </a:endParaRPr>
                    </a:p>
                  </a:txBody>
                  <a:tcPr marL="39147" marR="39147" marT="0" marB="0"/>
                </a:tc>
                <a:tc>
                  <a:txBody>
                    <a:bodyPr/>
                    <a:lstStyle/>
                    <a:p>
                      <a:pPr algn="ctr">
                        <a:spcAft>
                          <a:spcPts val="0"/>
                        </a:spcAft>
                        <a:tabLst>
                          <a:tab pos="2286000" algn="l"/>
                        </a:tabLst>
                      </a:pPr>
                      <a:r>
                        <a:rPr lang="en-US" sz="1300">
                          <a:effectLst/>
                        </a:rPr>
                        <a:t>35 ata/ 435</a:t>
                      </a:r>
                      <a:r>
                        <a:rPr lang="en-US" sz="1300" baseline="30000">
                          <a:effectLst/>
                        </a:rPr>
                        <a:t>o</a:t>
                      </a:r>
                      <a:r>
                        <a:rPr lang="en-US" sz="1300">
                          <a:effectLst/>
                        </a:rPr>
                        <a:t> C</a:t>
                      </a:r>
                      <a:endParaRPr lang="en-IN" sz="1300">
                        <a:effectLst/>
                        <a:latin typeface="Times New Roman"/>
                        <a:ea typeface="Times New Roman"/>
                      </a:endParaRPr>
                    </a:p>
                  </a:txBody>
                  <a:tcPr marL="39147" marR="39147" marT="0" marB="0"/>
                </a:tc>
                <a:tc>
                  <a:txBody>
                    <a:bodyPr/>
                    <a:lstStyle/>
                    <a:p>
                      <a:pPr algn="ctr">
                        <a:spcAft>
                          <a:spcPts val="0"/>
                        </a:spcAft>
                        <a:tabLst>
                          <a:tab pos="2286000" algn="l"/>
                        </a:tabLst>
                      </a:pPr>
                      <a:r>
                        <a:rPr lang="en-US" sz="1300">
                          <a:effectLst/>
                        </a:rPr>
                        <a:t>4200 NM</a:t>
                      </a:r>
                      <a:r>
                        <a:rPr lang="en-US" sz="1300" baseline="30000">
                          <a:effectLst/>
                        </a:rPr>
                        <a:t>3</a:t>
                      </a:r>
                      <a:r>
                        <a:rPr lang="en-US" sz="1300">
                          <a:effectLst/>
                        </a:rPr>
                        <a:t>/min at </a:t>
                      </a:r>
                      <a:endParaRPr lang="en-IN" sz="1300">
                        <a:effectLst/>
                      </a:endParaRPr>
                    </a:p>
                    <a:p>
                      <a:pPr algn="ctr">
                        <a:spcAft>
                          <a:spcPts val="0"/>
                        </a:spcAft>
                        <a:tabLst>
                          <a:tab pos="2286000" algn="l"/>
                        </a:tabLst>
                      </a:pPr>
                      <a:r>
                        <a:rPr lang="en-US" sz="1300">
                          <a:effectLst/>
                        </a:rPr>
                        <a:t>Pr. 3.7 Kg/cm</a:t>
                      </a:r>
                      <a:r>
                        <a:rPr lang="en-US" sz="1300" baseline="30000">
                          <a:effectLst/>
                        </a:rPr>
                        <a:t>2</a:t>
                      </a:r>
                      <a:r>
                        <a:rPr lang="en-US" sz="1300">
                          <a:effectLst/>
                        </a:rPr>
                        <a:t> (g)</a:t>
                      </a:r>
                      <a:endParaRPr lang="en-IN" sz="1300">
                        <a:effectLst/>
                        <a:latin typeface="Times New Roman"/>
                        <a:ea typeface="Times New Roman"/>
                      </a:endParaRPr>
                    </a:p>
                  </a:txBody>
                  <a:tcPr marL="39147" marR="39147" marT="0" marB="0"/>
                </a:tc>
                <a:tc>
                  <a:txBody>
                    <a:bodyPr/>
                    <a:lstStyle/>
                    <a:p>
                      <a:pPr algn="ctr">
                        <a:spcAft>
                          <a:spcPts val="0"/>
                        </a:spcAft>
                        <a:tabLst>
                          <a:tab pos="2286000" algn="l"/>
                        </a:tabLst>
                      </a:pPr>
                      <a:r>
                        <a:rPr lang="en-US" sz="1300" dirty="0">
                          <a:effectLst/>
                        </a:rPr>
                        <a:t>-</a:t>
                      </a:r>
                      <a:endParaRPr lang="en-IN" sz="1300" dirty="0">
                        <a:effectLst/>
                        <a:latin typeface="Times New Roman"/>
                        <a:ea typeface="Times New Roman"/>
                      </a:endParaRPr>
                    </a:p>
                  </a:txBody>
                  <a:tcPr marL="39147" marR="39147" marT="0" marB="0"/>
                </a:tc>
                <a:tc>
                  <a:txBody>
                    <a:bodyPr/>
                    <a:lstStyle/>
                    <a:p>
                      <a:pPr algn="ctr">
                        <a:spcAft>
                          <a:spcPts val="0"/>
                        </a:spcAft>
                        <a:tabLst>
                          <a:tab pos="2286000" algn="l"/>
                        </a:tabLst>
                      </a:pPr>
                      <a:r>
                        <a:rPr lang="en-US" sz="1300">
                          <a:effectLst/>
                        </a:rPr>
                        <a:t>14.09.1987</a:t>
                      </a:r>
                      <a:endParaRPr lang="en-IN" sz="1300">
                        <a:effectLst/>
                        <a:latin typeface="Times New Roman"/>
                        <a:ea typeface="Times New Roman"/>
                      </a:endParaRPr>
                    </a:p>
                  </a:txBody>
                  <a:tcPr marL="39147" marR="39147" marT="0" marB="0"/>
                </a:tc>
                <a:tc>
                  <a:txBody>
                    <a:bodyPr/>
                    <a:lstStyle/>
                    <a:p>
                      <a:pPr algn="ctr">
                        <a:spcAft>
                          <a:spcPts val="0"/>
                        </a:spcAft>
                        <a:tabLst>
                          <a:tab pos="2286000" algn="l"/>
                        </a:tabLst>
                      </a:pPr>
                      <a:r>
                        <a:rPr lang="en-US" sz="1300" dirty="0">
                          <a:effectLst/>
                        </a:rPr>
                        <a:t>Turbine : BHEL</a:t>
                      </a:r>
                      <a:endParaRPr lang="en-IN" sz="1300" dirty="0">
                        <a:effectLst/>
                      </a:endParaRPr>
                    </a:p>
                    <a:p>
                      <a:pPr algn="ctr">
                        <a:spcAft>
                          <a:spcPts val="0"/>
                        </a:spcAft>
                        <a:tabLst>
                          <a:tab pos="2286000" algn="l"/>
                        </a:tabLst>
                      </a:pPr>
                      <a:r>
                        <a:rPr lang="en-US" sz="1300" dirty="0">
                          <a:effectLst/>
                        </a:rPr>
                        <a:t>Blower : GHH, Germany</a:t>
                      </a:r>
                      <a:endParaRPr lang="en-IN" sz="1300" dirty="0">
                        <a:effectLst/>
                      </a:endParaRPr>
                    </a:p>
                    <a:p>
                      <a:pPr algn="ctr">
                        <a:spcAft>
                          <a:spcPts val="0"/>
                        </a:spcAft>
                        <a:tabLst>
                          <a:tab pos="2286000" algn="l"/>
                        </a:tabLst>
                      </a:pPr>
                      <a:r>
                        <a:rPr lang="en-US" sz="1300" dirty="0">
                          <a:effectLst/>
                        </a:rPr>
                        <a:t> </a:t>
                      </a:r>
                      <a:endParaRPr lang="en-IN" sz="1300" dirty="0">
                        <a:effectLst/>
                        <a:latin typeface="Times New Roman"/>
                        <a:ea typeface="Times New Roman"/>
                      </a:endParaRPr>
                    </a:p>
                  </a:txBody>
                  <a:tcPr marL="39147" marR="39147" marT="0" marB="0"/>
                </a:tc>
              </a:tr>
              <a:tr h="1114726">
                <a:tc>
                  <a:txBody>
                    <a:bodyPr/>
                    <a:lstStyle/>
                    <a:p>
                      <a:pPr algn="ctr">
                        <a:spcAft>
                          <a:spcPts val="0"/>
                        </a:spcAft>
                        <a:tabLst>
                          <a:tab pos="2286000" algn="l"/>
                        </a:tabLst>
                      </a:pPr>
                      <a:r>
                        <a:rPr lang="en-US" sz="1300">
                          <a:effectLst/>
                        </a:rPr>
                        <a:t>TB-12</a:t>
                      </a:r>
                      <a:endParaRPr lang="en-IN" sz="1300">
                        <a:effectLst/>
                      </a:endParaRPr>
                    </a:p>
                    <a:p>
                      <a:pPr algn="ctr">
                        <a:spcAft>
                          <a:spcPts val="0"/>
                        </a:spcAft>
                        <a:tabLst>
                          <a:tab pos="2286000" algn="l"/>
                        </a:tabLst>
                      </a:pPr>
                      <a:r>
                        <a:rPr lang="en-US" sz="1300">
                          <a:effectLst/>
                        </a:rPr>
                        <a:t> </a:t>
                      </a:r>
                      <a:endParaRPr lang="en-IN" sz="1300">
                        <a:effectLst/>
                        <a:latin typeface="Times New Roman"/>
                        <a:ea typeface="Times New Roman"/>
                      </a:endParaRPr>
                    </a:p>
                  </a:txBody>
                  <a:tcPr marL="39147" marR="39147" marT="0" marB="0"/>
                </a:tc>
                <a:tc>
                  <a:txBody>
                    <a:bodyPr/>
                    <a:lstStyle/>
                    <a:p>
                      <a:pPr>
                        <a:spcAft>
                          <a:spcPts val="0"/>
                        </a:spcAft>
                        <a:tabLst>
                          <a:tab pos="2286000" algn="l"/>
                        </a:tabLst>
                      </a:pPr>
                      <a:r>
                        <a:rPr lang="en-US" sz="1300" dirty="0">
                          <a:effectLst/>
                        </a:rPr>
                        <a:t>NK-50/71-3 </a:t>
                      </a:r>
                      <a:r>
                        <a:rPr lang="en-US" sz="1300" dirty="0" smtClean="0">
                          <a:effectLst/>
                        </a:rPr>
                        <a:t>; </a:t>
                      </a:r>
                      <a:r>
                        <a:rPr lang="en-US" sz="1300" dirty="0">
                          <a:effectLst/>
                        </a:rPr>
                        <a:t>AG 090 / 13R                             </a:t>
                      </a:r>
                      <a:endParaRPr lang="en-IN" sz="1300" dirty="0">
                        <a:effectLst/>
                      </a:endParaRPr>
                    </a:p>
                    <a:p>
                      <a:pPr algn="ctr">
                        <a:spcAft>
                          <a:spcPts val="0"/>
                        </a:spcAft>
                      </a:pPr>
                      <a:r>
                        <a:rPr lang="en-US" sz="1300" dirty="0">
                          <a:effectLst/>
                        </a:rPr>
                        <a:t>                    SL. NO.5741</a:t>
                      </a:r>
                      <a:endParaRPr lang="en-IN" sz="1300" dirty="0">
                        <a:effectLst/>
                        <a:latin typeface="Times New Roman"/>
                        <a:ea typeface="Times New Roman"/>
                      </a:endParaRPr>
                    </a:p>
                  </a:txBody>
                  <a:tcPr marL="39147" marR="39147" marT="0" marB="0"/>
                </a:tc>
                <a:tc>
                  <a:txBody>
                    <a:bodyPr/>
                    <a:lstStyle/>
                    <a:p>
                      <a:pPr algn="ctr">
                        <a:spcAft>
                          <a:spcPts val="0"/>
                        </a:spcAft>
                        <a:tabLst>
                          <a:tab pos="2286000" algn="l"/>
                        </a:tabLst>
                      </a:pPr>
                      <a:r>
                        <a:rPr lang="en-US" sz="1300">
                          <a:effectLst/>
                        </a:rPr>
                        <a:t>1 no.</a:t>
                      </a:r>
                      <a:endParaRPr lang="en-IN" sz="1300">
                        <a:effectLst/>
                        <a:latin typeface="Times New Roman"/>
                        <a:ea typeface="Times New Roman"/>
                      </a:endParaRPr>
                    </a:p>
                  </a:txBody>
                  <a:tcPr marL="39147" marR="39147" marT="0" marB="0"/>
                </a:tc>
                <a:tc>
                  <a:txBody>
                    <a:bodyPr/>
                    <a:lstStyle/>
                    <a:p>
                      <a:pPr algn="ctr">
                        <a:spcAft>
                          <a:spcPts val="0"/>
                        </a:spcAft>
                        <a:tabLst>
                          <a:tab pos="2286000" algn="l"/>
                        </a:tabLst>
                      </a:pPr>
                      <a:r>
                        <a:rPr lang="en-US" sz="1300">
                          <a:effectLst/>
                        </a:rPr>
                        <a:t>16.349 MW</a:t>
                      </a:r>
                      <a:endParaRPr lang="en-IN" sz="1300">
                        <a:effectLst/>
                        <a:latin typeface="Times New Roman"/>
                        <a:ea typeface="Times New Roman"/>
                      </a:endParaRPr>
                    </a:p>
                  </a:txBody>
                  <a:tcPr marL="39147" marR="39147" marT="0" marB="0"/>
                </a:tc>
                <a:tc>
                  <a:txBody>
                    <a:bodyPr/>
                    <a:lstStyle/>
                    <a:p>
                      <a:pPr algn="ctr">
                        <a:spcAft>
                          <a:spcPts val="0"/>
                        </a:spcAft>
                        <a:tabLst>
                          <a:tab pos="2286000" algn="l"/>
                        </a:tabLst>
                      </a:pPr>
                      <a:r>
                        <a:rPr lang="en-US" sz="1300">
                          <a:effectLst/>
                        </a:rPr>
                        <a:t>4770</a:t>
                      </a:r>
                      <a:endParaRPr lang="en-IN" sz="1300">
                        <a:effectLst/>
                        <a:latin typeface="Times New Roman"/>
                        <a:ea typeface="Times New Roman"/>
                      </a:endParaRPr>
                    </a:p>
                  </a:txBody>
                  <a:tcPr marL="39147" marR="39147" marT="0" marB="0"/>
                </a:tc>
                <a:tc>
                  <a:txBody>
                    <a:bodyPr/>
                    <a:lstStyle/>
                    <a:p>
                      <a:pPr algn="ctr">
                        <a:spcAft>
                          <a:spcPts val="0"/>
                        </a:spcAft>
                        <a:tabLst>
                          <a:tab pos="2286000" algn="l"/>
                        </a:tabLst>
                      </a:pPr>
                      <a:r>
                        <a:rPr lang="en-US" sz="1300">
                          <a:effectLst/>
                        </a:rPr>
                        <a:t>35 ata/ 435</a:t>
                      </a:r>
                      <a:r>
                        <a:rPr lang="en-US" sz="1300" baseline="30000">
                          <a:effectLst/>
                        </a:rPr>
                        <a:t>o</a:t>
                      </a:r>
                      <a:r>
                        <a:rPr lang="en-US" sz="1300">
                          <a:effectLst/>
                        </a:rPr>
                        <a:t> C</a:t>
                      </a:r>
                      <a:endParaRPr lang="en-IN" sz="1300">
                        <a:effectLst/>
                        <a:latin typeface="Times New Roman"/>
                        <a:ea typeface="Times New Roman"/>
                      </a:endParaRPr>
                    </a:p>
                  </a:txBody>
                  <a:tcPr marL="39147" marR="39147" marT="0" marB="0"/>
                </a:tc>
                <a:tc>
                  <a:txBody>
                    <a:bodyPr/>
                    <a:lstStyle/>
                    <a:p>
                      <a:pPr algn="ctr">
                        <a:spcAft>
                          <a:spcPts val="0"/>
                        </a:spcAft>
                        <a:tabLst>
                          <a:tab pos="2286000" algn="l"/>
                        </a:tabLst>
                      </a:pPr>
                      <a:r>
                        <a:rPr lang="en-US" sz="1300">
                          <a:effectLst/>
                        </a:rPr>
                        <a:t>4200 NM</a:t>
                      </a:r>
                      <a:r>
                        <a:rPr lang="en-US" sz="1300" baseline="30000">
                          <a:effectLst/>
                        </a:rPr>
                        <a:t>3</a:t>
                      </a:r>
                      <a:r>
                        <a:rPr lang="en-US" sz="1300">
                          <a:effectLst/>
                        </a:rPr>
                        <a:t>/min at </a:t>
                      </a:r>
                      <a:endParaRPr lang="en-IN" sz="1300">
                        <a:effectLst/>
                      </a:endParaRPr>
                    </a:p>
                    <a:p>
                      <a:pPr algn="ctr">
                        <a:spcAft>
                          <a:spcPts val="0"/>
                        </a:spcAft>
                        <a:tabLst>
                          <a:tab pos="2286000" algn="l"/>
                        </a:tabLst>
                      </a:pPr>
                      <a:r>
                        <a:rPr lang="en-US" sz="1300">
                          <a:effectLst/>
                        </a:rPr>
                        <a:t>Pr. 3.7 Kg/cm</a:t>
                      </a:r>
                      <a:r>
                        <a:rPr lang="en-US" sz="1300" baseline="30000">
                          <a:effectLst/>
                        </a:rPr>
                        <a:t>2</a:t>
                      </a:r>
                      <a:r>
                        <a:rPr lang="en-US" sz="1300">
                          <a:effectLst/>
                        </a:rPr>
                        <a:t> (g)</a:t>
                      </a:r>
                      <a:endParaRPr lang="en-IN" sz="1300">
                        <a:effectLst/>
                        <a:latin typeface="Times New Roman"/>
                        <a:ea typeface="Times New Roman"/>
                      </a:endParaRPr>
                    </a:p>
                  </a:txBody>
                  <a:tcPr marL="39147" marR="39147" marT="0" marB="0"/>
                </a:tc>
                <a:tc>
                  <a:txBody>
                    <a:bodyPr/>
                    <a:lstStyle/>
                    <a:p>
                      <a:pPr algn="ctr">
                        <a:spcAft>
                          <a:spcPts val="0"/>
                        </a:spcAft>
                        <a:tabLst>
                          <a:tab pos="2286000" algn="l"/>
                        </a:tabLst>
                      </a:pPr>
                      <a:r>
                        <a:rPr lang="en-US" sz="1300">
                          <a:effectLst/>
                        </a:rPr>
                        <a:t>-</a:t>
                      </a:r>
                      <a:endParaRPr lang="en-IN" sz="1300">
                        <a:effectLst/>
                        <a:latin typeface="Times New Roman"/>
                        <a:ea typeface="Times New Roman"/>
                      </a:endParaRPr>
                    </a:p>
                  </a:txBody>
                  <a:tcPr marL="39147" marR="39147" marT="0" marB="0"/>
                </a:tc>
                <a:tc>
                  <a:txBody>
                    <a:bodyPr/>
                    <a:lstStyle/>
                    <a:p>
                      <a:pPr algn="ctr">
                        <a:spcAft>
                          <a:spcPts val="0"/>
                        </a:spcAft>
                        <a:tabLst>
                          <a:tab pos="2286000" algn="l"/>
                        </a:tabLst>
                      </a:pPr>
                      <a:r>
                        <a:rPr lang="en-US" sz="1300" dirty="0">
                          <a:effectLst/>
                        </a:rPr>
                        <a:t>12-04-2000</a:t>
                      </a:r>
                      <a:endParaRPr lang="en-IN" sz="1300" dirty="0">
                        <a:effectLst/>
                        <a:latin typeface="Times New Roman"/>
                        <a:ea typeface="Times New Roman"/>
                      </a:endParaRPr>
                    </a:p>
                  </a:txBody>
                  <a:tcPr marL="39147" marR="39147" marT="0" marB="0"/>
                </a:tc>
                <a:tc>
                  <a:txBody>
                    <a:bodyPr/>
                    <a:lstStyle/>
                    <a:p>
                      <a:pPr algn="ctr">
                        <a:spcAft>
                          <a:spcPts val="0"/>
                        </a:spcAft>
                        <a:tabLst>
                          <a:tab pos="2286000" algn="l"/>
                        </a:tabLst>
                      </a:pPr>
                      <a:r>
                        <a:rPr lang="en-US" sz="1300" dirty="0">
                          <a:effectLst/>
                        </a:rPr>
                        <a:t>Turbine : BHEL</a:t>
                      </a:r>
                      <a:endParaRPr lang="en-IN" sz="1300" dirty="0">
                        <a:effectLst/>
                      </a:endParaRPr>
                    </a:p>
                    <a:p>
                      <a:pPr algn="ctr">
                        <a:spcAft>
                          <a:spcPts val="0"/>
                        </a:spcAft>
                        <a:tabLst>
                          <a:tab pos="2286000" algn="l"/>
                        </a:tabLst>
                      </a:pPr>
                      <a:r>
                        <a:rPr lang="en-US" sz="1300" dirty="0">
                          <a:effectLst/>
                        </a:rPr>
                        <a:t>Blower : GHH, Germany</a:t>
                      </a:r>
                      <a:endParaRPr lang="en-IN" sz="1300" dirty="0">
                        <a:effectLst/>
                      </a:endParaRPr>
                    </a:p>
                    <a:p>
                      <a:pPr algn="ctr">
                        <a:spcAft>
                          <a:spcPts val="0"/>
                        </a:spcAft>
                        <a:tabLst>
                          <a:tab pos="2286000" algn="l"/>
                        </a:tabLst>
                      </a:pPr>
                      <a:r>
                        <a:rPr lang="en-US" sz="1300" dirty="0">
                          <a:effectLst/>
                        </a:rPr>
                        <a:t> </a:t>
                      </a:r>
                      <a:endParaRPr lang="en-IN" sz="1300" dirty="0">
                        <a:effectLst/>
                        <a:latin typeface="Times New Roman"/>
                        <a:ea typeface="Times New Roman"/>
                      </a:endParaRPr>
                    </a:p>
                  </a:txBody>
                  <a:tcPr marL="39147" marR="39147" marT="0" marB="0"/>
                </a:tc>
              </a:tr>
            </a:tbl>
          </a:graphicData>
        </a:graphic>
      </p:graphicFrame>
      <p:sp>
        <p:nvSpPr>
          <p:cNvPr id="9" name="Line 2"/>
          <p:cNvSpPr>
            <a:spLocks noChangeShapeType="1"/>
          </p:cNvSpPr>
          <p:nvPr/>
        </p:nvSpPr>
        <p:spPr bwMode="auto">
          <a:xfrm flipH="1">
            <a:off x="-3699792" y="3296816"/>
            <a:ext cx="11112" cy="2514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Line 1"/>
          <p:cNvSpPr>
            <a:spLocks noChangeShapeType="1"/>
          </p:cNvSpPr>
          <p:nvPr/>
        </p:nvSpPr>
        <p:spPr bwMode="auto">
          <a:xfrm>
            <a:off x="-4923928" y="3008784"/>
            <a:ext cx="1600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Rectangle 3"/>
          <p:cNvSpPr>
            <a:spLocks noChangeArrowheads="1"/>
          </p:cNvSpPr>
          <p:nvPr/>
        </p:nvSpPr>
        <p:spPr bwMode="auto">
          <a:xfrm>
            <a:off x="342900" y="4675188"/>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286000"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TextBox 12"/>
          <p:cNvSpPr txBox="1"/>
          <p:nvPr/>
        </p:nvSpPr>
        <p:spPr>
          <a:xfrm>
            <a:off x="188640" y="920552"/>
            <a:ext cx="6408712" cy="830997"/>
          </a:xfrm>
          <a:prstGeom prst="rect">
            <a:avLst/>
          </a:prstGeom>
          <a:noFill/>
        </p:spPr>
        <p:txBody>
          <a:bodyPr wrap="square" rtlCol="0">
            <a:spAutoFit/>
          </a:bodyPr>
          <a:lstStyle/>
          <a:p>
            <a:pPr marL="457200" indent="-457200">
              <a:buFont typeface="Wingdings" pitchFamily="2" charset="2"/>
              <a:buChar char="v"/>
            </a:pPr>
            <a:r>
              <a:rPr lang="en-US" sz="2800" dirty="0" smtClean="0"/>
              <a:t>Turbo Blowers (total installed 9 nos.)</a:t>
            </a:r>
          </a:p>
          <a:p>
            <a:endParaRPr lang="en-IN" sz="2000" dirty="0"/>
          </a:p>
        </p:txBody>
      </p:sp>
    </p:spTree>
    <p:extLst>
      <p:ext uri="{BB962C8B-B14F-4D97-AF65-F5344CB8AC3E}">
        <p14:creationId xmlns:p14="http://schemas.microsoft.com/office/powerpoint/2010/main" val="2638796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3264" y="0"/>
            <a:ext cx="6624736" cy="9705528"/>
          </a:xfrm>
        </p:spPr>
        <p:txBody>
          <a:bodyPr>
            <a:noAutofit/>
          </a:bodyPr>
          <a:lstStyle/>
          <a:p>
            <a:pPr marL="0" indent="0" algn="just">
              <a:buNone/>
            </a:pPr>
            <a:r>
              <a:rPr lang="en-US" sz="2000" b="1" u="sng" dirty="0"/>
              <a:t>USSR BOILERS</a:t>
            </a:r>
            <a:endParaRPr lang="en-IN" sz="2000" b="1" dirty="0"/>
          </a:p>
          <a:p>
            <a:pPr marL="0" indent="0" algn="just">
              <a:buNone/>
            </a:pPr>
            <a:r>
              <a:rPr lang="en-US" sz="2000" dirty="0"/>
              <a:t> </a:t>
            </a:r>
            <a:r>
              <a:rPr lang="en-US" sz="2000" b="1" u="sng" dirty="0" smtClean="0"/>
              <a:t>Type</a:t>
            </a:r>
            <a:r>
              <a:rPr lang="en-US" sz="2000" b="1" dirty="0" smtClean="0"/>
              <a:t> </a:t>
            </a:r>
            <a:r>
              <a:rPr lang="en-US" sz="2000" b="1" dirty="0"/>
              <a:t>: </a:t>
            </a:r>
            <a:r>
              <a:rPr lang="en-US" sz="2000" b="1" dirty="0" smtClean="0"/>
              <a:t>-</a:t>
            </a:r>
            <a:r>
              <a:rPr lang="en-US" sz="2000" dirty="0" smtClean="0"/>
              <a:t>Total </a:t>
            </a:r>
            <a:r>
              <a:rPr lang="en-US" sz="2000" dirty="0"/>
              <a:t>5 nos., type ; T-150-2, TKZ make, single drum, natural circulation, balanced draught, radiation type, vertical water tubes, combination fuel firing boilers</a:t>
            </a:r>
            <a:r>
              <a:rPr lang="en-US" sz="2000" dirty="0" smtClean="0"/>
              <a:t>.</a:t>
            </a:r>
            <a:endParaRPr lang="en-IN" sz="2000" dirty="0"/>
          </a:p>
          <a:p>
            <a:pPr marL="0" indent="0" algn="just">
              <a:buNone/>
            </a:pPr>
            <a:r>
              <a:rPr lang="en-US" sz="2000" b="1" dirty="0"/>
              <a:t> </a:t>
            </a:r>
            <a:r>
              <a:rPr lang="en-US" sz="2000" b="1" u="sng" dirty="0" smtClean="0"/>
              <a:t>Capacity</a:t>
            </a:r>
            <a:r>
              <a:rPr lang="en-US" sz="2000" dirty="0" smtClean="0"/>
              <a:t> </a:t>
            </a:r>
            <a:r>
              <a:rPr lang="en-US" sz="2000" dirty="0"/>
              <a:t>:</a:t>
            </a:r>
            <a:endParaRPr lang="en-IN" sz="2000" dirty="0"/>
          </a:p>
          <a:p>
            <a:pPr marL="0" indent="0" algn="just">
              <a:buNone/>
            </a:pPr>
            <a:r>
              <a:rPr lang="en-US" sz="2000" dirty="0"/>
              <a:t> </a:t>
            </a:r>
            <a:r>
              <a:rPr lang="en-US" sz="1900" dirty="0" smtClean="0"/>
              <a:t>Evaporation </a:t>
            </a:r>
            <a:r>
              <a:rPr lang="en-US" sz="1900" dirty="0"/>
              <a:t>capacity                              : 150 TPH at 44 </a:t>
            </a:r>
            <a:r>
              <a:rPr lang="en-US" sz="1900" dirty="0" smtClean="0"/>
              <a:t>kg/cm</a:t>
            </a:r>
            <a:r>
              <a:rPr lang="en-US" sz="1900" baseline="30000" dirty="0" smtClean="0"/>
              <a:t>2</a:t>
            </a:r>
            <a:endParaRPr lang="en-US" sz="1900" dirty="0"/>
          </a:p>
          <a:p>
            <a:pPr marL="0" indent="0" algn="just">
              <a:buNone/>
            </a:pPr>
            <a:r>
              <a:rPr lang="en-US" sz="1900" dirty="0"/>
              <a:t> </a:t>
            </a:r>
            <a:r>
              <a:rPr lang="en-US" sz="1900" dirty="0" smtClean="0"/>
              <a:t>                                                                       of drum pressure.</a:t>
            </a:r>
            <a:endParaRPr lang="en-IN" sz="1900" dirty="0"/>
          </a:p>
          <a:p>
            <a:pPr marL="0" indent="0" algn="just">
              <a:buNone/>
            </a:pPr>
            <a:r>
              <a:rPr lang="en-US" sz="1900" dirty="0"/>
              <a:t>Super heated steam temperature          : 450</a:t>
            </a:r>
            <a:r>
              <a:rPr lang="en-US" sz="1900" baseline="30000" dirty="0"/>
              <a:t> 0</a:t>
            </a:r>
            <a:r>
              <a:rPr lang="en-US" sz="1900" dirty="0"/>
              <a:t> </a:t>
            </a:r>
            <a:r>
              <a:rPr lang="en-US" sz="1900" dirty="0" smtClean="0"/>
              <a:t>C</a:t>
            </a:r>
            <a:endParaRPr lang="en-IN" sz="1900" dirty="0"/>
          </a:p>
          <a:p>
            <a:pPr marL="0" indent="0" algn="just">
              <a:buNone/>
            </a:pPr>
            <a:r>
              <a:rPr lang="en-US" sz="1900" dirty="0"/>
              <a:t>Feed water inlet temperature                : 150 </a:t>
            </a:r>
            <a:r>
              <a:rPr lang="en-US" sz="1900" baseline="30000" dirty="0"/>
              <a:t>0</a:t>
            </a:r>
            <a:r>
              <a:rPr lang="en-US" sz="1900" dirty="0"/>
              <a:t> </a:t>
            </a:r>
            <a:r>
              <a:rPr lang="en-US" sz="1900" dirty="0" smtClean="0"/>
              <a:t>C</a:t>
            </a:r>
            <a:endParaRPr lang="en-IN" sz="1900" dirty="0"/>
          </a:p>
          <a:p>
            <a:pPr marL="0" indent="0" algn="just">
              <a:buNone/>
            </a:pPr>
            <a:r>
              <a:rPr lang="en-US" sz="1900" dirty="0"/>
              <a:t>Feed water pressure	 </a:t>
            </a:r>
            <a:r>
              <a:rPr lang="en-US" sz="1900" dirty="0" smtClean="0"/>
              <a:t>                    </a:t>
            </a:r>
            <a:r>
              <a:rPr lang="en-US" sz="1900" dirty="0"/>
              <a:t>: 60 </a:t>
            </a:r>
            <a:r>
              <a:rPr lang="en-US" sz="1900" dirty="0" smtClean="0"/>
              <a:t>kg/cm</a:t>
            </a:r>
            <a:r>
              <a:rPr lang="en-US" sz="1900" baseline="30000" dirty="0" smtClean="0"/>
              <a:t>2</a:t>
            </a:r>
            <a:endParaRPr lang="en-IN" sz="1900" dirty="0"/>
          </a:p>
          <a:p>
            <a:pPr marL="0" indent="0" algn="just">
              <a:buNone/>
            </a:pPr>
            <a:r>
              <a:rPr lang="en-US" sz="1900" dirty="0"/>
              <a:t>Furnace volume			</a:t>
            </a:r>
            <a:r>
              <a:rPr lang="en-US" sz="1900" dirty="0" smtClean="0"/>
              <a:t>     :970 </a:t>
            </a:r>
            <a:r>
              <a:rPr lang="en-US" sz="1900" dirty="0"/>
              <a:t>M</a:t>
            </a:r>
            <a:r>
              <a:rPr lang="en-US" sz="1900" baseline="30000" dirty="0"/>
              <a:t>3</a:t>
            </a:r>
            <a:endParaRPr lang="en-IN" sz="1900" dirty="0"/>
          </a:p>
          <a:p>
            <a:pPr marL="0" indent="0" algn="just">
              <a:buNone/>
            </a:pPr>
            <a:r>
              <a:rPr lang="en-US" sz="1900" dirty="0"/>
              <a:t>Total heating surface	 </a:t>
            </a:r>
            <a:r>
              <a:rPr lang="en-US" sz="1900" dirty="0" smtClean="0"/>
              <a:t>                    : 3326 M</a:t>
            </a:r>
            <a:r>
              <a:rPr lang="en-US" sz="1900" baseline="30000" dirty="0" smtClean="0"/>
              <a:t>2</a:t>
            </a:r>
            <a:endParaRPr lang="en-IN" sz="1900" dirty="0"/>
          </a:p>
          <a:p>
            <a:pPr marL="0" indent="0" algn="just">
              <a:buNone/>
            </a:pPr>
            <a:r>
              <a:rPr lang="en-US" sz="2000" b="1" u="sng" dirty="0" smtClean="0"/>
              <a:t>Safety </a:t>
            </a:r>
            <a:r>
              <a:rPr lang="en-US" sz="2000" b="1" u="sng" dirty="0"/>
              <a:t>valves</a:t>
            </a:r>
            <a:r>
              <a:rPr lang="en-US" sz="2000" dirty="0"/>
              <a:t>:</a:t>
            </a:r>
            <a:endParaRPr lang="en-IN" sz="2000" dirty="0"/>
          </a:p>
          <a:p>
            <a:pPr marL="0" indent="0" algn="just">
              <a:buNone/>
            </a:pPr>
            <a:r>
              <a:rPr lang="en-US" sz="2000" dirty="0"/>
              <a:t> </a:t>
            </a:r>
            <a:r>
              <a:rPr lang="en-US" sz="1900" dirty="0" smtClean="0"/>
              <a:t>Qty</a:t>
            </a:r>
            <a:r>
              <a:rPr lang="en-US" sz="1900" dirty="0"/>
              <a:t>.</a:t>
            </a:r>
            <a:r>
              <a:rPr lang="en-US" sz="1900" dirty="0" smtClean="0"/>
              <a:t>                                                     </a:t>
            </a:r>
            <a:r>
              <a:rPr lang="en-US" sz="1900" dirty="0"/>
              <a:t>: 4 Nos. on each boiler</a:t>
            </a:r>
            <a:endParaRPr lang="en-IN" sz="1900" dirty="0"/>
          </a:p>
          <a:p>
            <a:pPr marL="0" indent="0" algn="just">
              <a:buNone/>
            </a:pPr>
            <a:r>
              <a:rPr lang="en-US" sz="1900" dirty="0"/>
              <a:t>Blowing capacity/S.V. 	 </a:t>
            </a:r>
            <a:r>
              <a:rPr lang="en-US" sz="1900" dirty="0" smtClean="0"/>
              <a:t>            </a:t>
            </a:r>
            <a:r>
              <a:rPr lang="en-US" sz="1900" dirty="0"/>
              <a:t>: 38 TPH</a:t>
            </a:r>
            <a:endParaRPr lang="en-IN" sz="1900" dirty="0"/>
          </a:p>
          <a:p>
            <a:pPr marL="0" indent="0" algn="just">
              <a:buNone/>
            </a:pPr>
            <a:r>
              <a:rPr lang="en-US" sz="2000" b="1" dirty="0"/>
              <a:t> </a:t>
            </a:r>
            <a:r>
              <a:rPr lang="en-US" sz="2000" dirty="0" smtClean="0"/>
              <a:t>a</a:t>
            </a:r>
            <a:r>
              <a:rPr lang="en-US" sz="2000" dirty="0"/>
              <a:t>) </a:t>
            </a:r>
            <a:r>
              <a:rPr lang="en-US" sz="2000" u="sng" dirty="0"/>
              <a:t>Boiler 1,2 &amp; 3</a:t>
            </a:r>
            <a:r>
              <a:rPr lang="en-US" sz="2000" dirty="0"/>
              <a:t> : All safety valves are mounted on the super heated steam collector manifold, and  pilot steam lines are also taken from the manifold (2 </a:t>
            </a:r>
            <a:r>
              <a:rPr lang="en-US" sz="2000" dirty="0" smtClean="0"/>
              <a:t>per </a:t>
            </a:r>
            <a:r>
              <a:rPr lang="en-US" sz="2000" dirty="0"/>
              <a:t>impulse lines from drum and 2 </a:t>
            </a:r>
            <a:r>
              <a:rPr lang="en-US" sz="2000" dirty="0" smtClean="0"/>
              <a:t>per </a:t>
            </a:r>
            <a:r>
              <a:rPr lang="en-US" sz="2000" dirty="0"/>
              <a:t>impulse line from manifold). Therefore the rated working pressure for these valves is 39 </a:t>
            </a:r>
            <a:r>
              <a:rPr lang="en-US" sz="2000" dirty="0" smtClean="0"/>
              <a:t>kg/cm</a:t>
            </a:r>
            <a:r>
              <a:rPr lang="en-US" sz="2000" baseline="30000" dirty="0" smtClean="0"/>
              <a:t>2 </a:t>
            </a:r>
            <a:r>
              <a:rPr lang="en-US" sz="2000" dirty="0" smtClean="0"/>
              <a:t> .</a:t>
            </a:r>
            <a:endParaRPr lang="en-IN" sz="2000" dirty="0"/>
          </a:p>
          <a:p>
            <a:pPr marL="0" indent="0" algn="just">
              <a:buNone/>
            </a:pPr>
            <a:r>
              <a:rPr lang="en-US" sz="2000" dirty="0"/>
              <a:t> </a:t>
            </a:r>
            <a:r>
              <a:rPr lang="en-US" sz="2000" u="sng" dirty="0" smtClean="0"/>
              <a:t>Setting</a:t>
            </a:r>
            <a:r>
              <a:rPr lang="en-US" sz="2000" dirty="0" smtClean="0"/>
              <a:t> </a:t>
            </a:r>
            <a:r>
              <a:rPr lang="en-US" sz="2000" dirty="0"/>
              <a:t>: </a:t>
            </a:r>
            <a:r>
              <a:rPr lang="en-US" sz="1900" dirty="0"/>
              <a:t>For opening contact :  39+(3 to 5) </a:t>
            </a:r>
            <a:r>
              <a:rPr lang="en-US" sz="1900" dirty="0" smtClean="0"/>
              <a:t>% </a:t>
            </a:r>
            <a:r>
              <a:rPr lang="en-US" sz="2000" dirty="0" smtClean="0"/>
              <a:t>.</a:t>
            </a:r>
            <a:endParaRPr lang="en-IN" sz="2000" dirty="0"/>
          </a:p>
          <a:p>
            <a:pPr marL="0" indent="0" algn="just">
              <a:buNone/>
            </a:pPr>
            <a:r>
              <a:rPr lang="en-US" sz="1900" dirty="0"/>
              <a:t>For closing contact : about 2 to 2.5 kg/cm</a:t>
            </a:r>
            <a:r>
              <a:rPr lang="en-US" sz="1900" baseline="30000" dirty="0"/>
              <a:t>2</a:t>
            </a:r>
            <a:r>
              <a:rPr lang="en-US" sz="1900" dirty="0"/>
              <a:t> below opening      contact, </a:t>
            </a:r>
            <a:r>
              <a:rPr lang="en-US" sz="1900" dirty="0" smtClean="0"/>
              <a:t>i.e. about </a:t>
            </a:r>
            <a:r>
              <a:rPr lang="en-US" sz="1900" dirty="0"/>
              <a:t>5% less than opening value.</a:t>
            </a:r>
            <a:endParaRPr lang="en-IN" sz="1900" dirty="0"/>
          </a:p>
          <a:p>
            <a:pPr marL="0" indent="0" algn="just">
              <a:buNone/>
            </a:pPr>
            <a:r>
              <a:rPr lang="en-US" sz="2000" dirty="0"/>
              <a:t>b) </a:t>
            </a:r>
            <a:r>
              <a:rPr lang="en-US" sz="2000" u="sng" dirty="0"/>
              <a:t>Boiler 4 &amp; 5</a:t>
            </a:r>
            <a:r>
              <a:rPr lang="en-US" sz="2000" dirty="0"/>
              <a:t> : All safety valves are mounted on the super heated steam collector manifold. Impulses for SV 1 &amp; 4 are taken from the manifold but for SV 2 &amp; 3 impulses are from the </a:t>
            </a:r>
            <a:r>
              <a:rPr lang="en-US" sz="2000" dirty="0" smtClean="0"/>
              <a:t>drum.</a:t>
            </a:r>
            <a:endParaRPr lang="en-IN" sz="2000" dirty="0"/>
          </a:p>
          <a:p>
            <a:pPr marL="0" indent="0" algn="just">
              <a:buNone/>
            </a:pPr>
            <a:r>
              <a:rPr lang="en-US" sz="2000" u="sng" dirty="0" smtClean="0"/>
              <a:t>Setting</a:t>
            </a:r>
            <a:r>
              <a:rPr lang="en-US" sz="2000" dirty="0"/>
              <a:t>: Procedure is same as Boiler 1,2 &amp; 3. But for SV 1 &amp; 4 pressure is 39 kg/cm</a:t>
            </a:r>
            <a:r>
              <a:rPr lang="en-US" sz="2000" baseline="30000" dirty="0"/>
              <a:t>2</a:t>
            </a:r>
            <a:r>
              <a:rPr lang="en-US" sz="2000" dirty="0"/>
              <a:t> and for SV 2 &amp; 3 it is 44 </a:t>
            </a:r>
            <a:r>
              <a:rPr lang="en-US" sz="2000" dirty="0" smtClean="0"/>
              <a:t>kg/cm</a:t>
            </a:r>
            <a:r>
              <a:rPr lang="en-US" sz="2000" baseline="30000" dirty="0" smtClean="0"/>
              <a:t>2</a:t>
            </a:r>
            <a:r>
              <a:rPr lang="en-US" sz="2000" dirty="0" smtClean="0"/>
              <a:t> .</a:t>
            </a:r>
            <a:endParaRPr lang="en-IN" sz="2000" dirty="0"/>
          </a:p>
          <a:p>
            <a:pPr marL="0" indent="0" algn="just">
              <a:buNone/>
            </a:pPr>
            <a:r>
              <a:rPr lang="en-US" sz="2000" dirty="0" smtClean="0"/>
              <a:t> </a:t>
            </a:r>
            <a:endParaRPr lang="en-IN" sz="2000" dirty="0"/>
          </a:p>
        </p:txBody>
      </p:sp>
    </p:spTree>
    <p:extLst>
      <p:ext uri="{BB962C8B-B14F-4D97-AF65-F5344CB8AC3E}">
        <p14:creationId xmlns:p14="http://schemas.microsoft.com/office/powerpoint/2010/main" val="40812478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632" y="0"/>
            <a:ext cx="6624736" cy="9777536"/>
          </a:xfrm>
        </p:spPr>
        <p:txBody>
          <a:bodyPr>
            <a:noAutofit/>
          </a:bodyPr>
          <a:lstStyle/>
          <a:p>
            <a:pPr marL="0" indent="0">
              <a:buNone/>
            </a:pPr>
            <a:r>
              <a:rPr lang="en-US" sz="2000" b="1" u="sng" dirty="0"/>
              <a:t>Boiler drum</a:t>
            </a:r>
            <a:r>
              <a:rPr lang="en-US" sz="2000" dirty="0"/>
              <a:t> : </a:t>
            </a:r>
            <a:endParaRPr lang="en-IN" sz="2000" dirty="0"/>
          </a:p>
          <a:p>
            <a:pPr marL="0" indent="0">
              <a:buNone/>
            </a:pPr>
            <a:r>
              <a:rPr lang="en-US" sz="2000" dirty="0"/>
              <a:t>Outside diameter  	: 1755 mm</a:t>
            </a:r>
            <a:endParaRPr lang="en-IN" sz="2000" dirty="0"/>
          </a:p>
          <a:p>
            <a:pPr marL="0" indent="0">
              <a:buNone/>
            </a:pPr>
            <a:r>
              <a:rPr lang="en-US" sz="2000" dirty="0"/>
              <a:t>Wall Thickness	</a:t>
            </a:r>
            <a:r>
              <a:rPr lang="en-US" sz="2000" dirty="0" smtClean="0"/>
              <a:t>                : </a:t>
            </a:r>
            <a:r>
              <a:rPr lang="en-US" sz="2000" dirty="0"/>
              <a:t>55 mm</a:t>
            </a:r>
            <a:endParaRPr lang="en-IN" sz="2000" dirty="0"/>
          </a:p>
          <a:p>
            <a:pPr marL="0" indent="0">
              <a:buNone/>
            </a:pPr>
            <a:r>
              <a:rPr lang="en-US" sz="2000" dirty="0"/>
              <a:t>Length	  	</a:t>
            </a:r>
            <a:r>
              <a:rPr lang="en-US" sz="2000" dirty="0" smtClean="0"/>
              <a:t>                : </a:t>
            </a:r>
            <a:r>
              <a:rPr lang="en-US" sz="2000" dirty="0"/>
              <a:t>11.2 meters</a:t>
            </a:r>
            <a:endParaRPr lang="en-IN" sz="2000" dirty="0"/>
          </a:p>
          <a:p>
            <a:pPr marL="0" indent="0">
              <a:buNone/>
            </a:pPr>
            <a:r>
              <a:rPr lang="en-US" sz="2000" dirty="0"/>
              <a:t>3 </a:t>
            </a:r>
            <a:r>
              <a:rPr lang="en-US" sz="2000" dirty="0" smtClean="0"/>
              <a:t>compartments     </a:t>
            </a:r>
            <a:r>
              <a:rPr lang="en-US" sz="2000" dirty="0"/>
              <a:t>	: 1 clean + 2 salt</a:t>
            </a:r>
            <a:endParaRPr lang="en-IN" sz="2000" dirty="0"/>
          </a:p>
          <a:p>
            <a:pPr marL="0" indent="0">
              <a:buNone/>
            </a:pPr>
            <a:r>
              <a:rPr lang="en-US" sz="2000" dirty="0"/>
              <a:t> </a:t>
            </a:r>
            <a:r>
              <a:rPr lang="en-US" sz="2000" b="1" u="sng" dirty="0" smtClean="0"/>
              <a:t>Water </a:t>
            </a:r>
            <a:r>
              <a:rPr lang="en-US" sz="2000" b="1" u="sng" dirty="0"/>
              <a:t>wall tubes </a:t>
            </a:r>
            <a:endParaRPr lang="en-IN" sz="2000" dirty="0"/>
          </a:p>
          <a:p>
            <a:pPr marL="0" indent="0">
              <a:buNone/>
            </a:pPr>
            <a:r>
              <a:rPr lang="en-US" sz="2000" dirty="0"/>
              <a:t> </a:t>
            </a:r>
            <a:r>
              <a:rPr lang="en-US" sz="2000" dirty="0" smtClean="0"/>
              <a:t>1</a:t>
            </a:r>
            <a:r>
              <a:rPr lang="en-US" sz="2000" dirty="0"/>
              <a:t>) Front wall		: 101 </a:t>
            </a:r>
            <a:r>
              <a:rPr lang="en-US" sz="2000" dirty="0" err="1"/>
              <a:t>Nos</a:t>
            </a:r>
            <a:r>
              <a:rPr lang="en-US" sz="2000" dirty="0"/>
              <a:t> </a:t>
            </a:r>
            <a:endParaRPr lang="en-IN" sz="2000" dirty="0"/>
          </a:p>
          <a:p>
            <a:pPr marL="0" indent="0">
              <a:buNone/>
            </a:pPr>
            <a:r>
              <a:rPr lang="en-US" sz="2000" dirty="0"/>
              <a:t>   Rear wall		: 101 </a:t>
            </a:r>
            <a:r>
              <a:rPr lang="en-US" sz="2000" dirty="0" err="1"/>
              <a:t>Nos</a:t>
            </a:r>
            <a:endParaRPr lang="en-IN" sz="2000" dirty="0"/>
          </a:p>
          <a:p>
            <a:pPr marL="0" indent="0">
              <a:buNone/>
            </a:pPr>
            <a:r>
              <a:rPr lang="en-US" sz="2000" dirty="0"/>
              <a:t>   Right </a:t>
            </a:r>
            <a:r>
              <a:rPr lang="en-US" sz="2000" dirty="0" smtClean="0"/>
              <a:t>side wall</a:t>
            </a:r>
            <a:r>
              <a:rPr lang="en-US" sz="2000" dirty="0"/>
              <a:t>	</a:t>
            </a:r>
            <a:r>
              <a:rPr lang="en-US" sz="2000" dirty="0" smtClean="0"/>
              <a:t>                : </a:t>
            </a:r>
            <a:r>
              <a:rPr lang="en-US" sz="2000" dirty="0"/>
              <a:t>94 </a:t>
            </a:r>
            <a:r>
              <a:rPr lang="en-US" sz="2000" dirty="0" err="1"/>
              <a:t>Nos</a:t>
            </a:r>
            <a:r>
              <a:rPr lang="en-US" sz="2000" b="1" dirty="0"/>
              <a:t>	</a:t>
            </a:r>
            <a:endParaRPr lang="en-IN" sz="2000" b="1" dirty="0"/>
          </a:p>
          <a:p>
            <a:pPr marL="0" indent="0">
              <a:buNone/>
            </a:pPr>
            <a:r>
              <a:rPr lang="en-US" sz="2000" dirty="0"/>
              <a:t>   Left side wall	</a:t>
            </a:r>
            <a:r>
              <a:rPr lang="en-US" sz="2000" dirty="0" smtClean="0"/>
              <a:t>                : </a:t>
            </a:r>
            <a:r>
              <a:rPr lang="en-US" sz="2000" dirty="0"/>
              <a:t>94 </a:t>
            </a:r>
            <a:r>
              <a:rPr lang="en-US" sz="2000" dirty="0" err="1"/>
              <a:t>Nos</a:t>
            </a:r>
            <a:endParaRPr lang="en-IN" sz="2000" dirty="0"/>
          </a:p>
          <a:p>
            <a:pPr marL="0" indent="0">
              <a:buNone/>
            </a:pPr>
            <a:r>
              <a:rPr lang="en-US" sz="2000" dirty="0"/>
              <a:t>   Total                    </a:t>
            </a:r>
            <a:r>
              <a:rPr lang="en-US" sz="2000" dirty="0" smtClean="0"/>
              <a:t>                : 390 </a:t>
            </a:r>
            <a:r>
              <a:rPr lang="en-US" sz="2000" dirty="0" err="1"/>
              <a:t>Nos</a:t>
            </a:r>
            <a:endParaRPr lang="en-IN" sz="2000" dirty="0"/>
          </a:p>
          <a:p>
            <a:pPr marL="0" indent="0">
              <a:buNone/>
            </a:pPr>
            <a:r>
              <a:rPr lang="en-US" sz="2000" dirty="0" smtClean="0"/>
              <a:t>2</a:t>
            </a:r>
            <a:r>
              <a:rPr lang="en-US" sz="2000" dirty="0"/>
              <a:t>) O.D. = 60 mm, thickness = 3.5 mm, Material : SA 210 GR A1</a:t>
            </a:r>
            <a:endParaRPr lang="en-IN" sz="2000" dirty="0"/>
          </a:p>
          <a:p>
            <a:pPr marL="0" indent="0">
              <a:buNone/>
            </a:pPr>
            <a:r>
              <a:rPr lang="en-US" sz="2000" dirty="0"/>
              <a:t>3) Water </a:t>
            </a:r>
            <a:r>
              <a:rPr lang="en-US" sz="2000" dirty="0" smtClean="0"/>
              <a:t>velocity                                </a:t>
            </a:r>
            <a:r>
              <a:rPr lang="en-US" sz="2000" dirty="0"/>
              <a:t>: 1.36 M/sec</a:t>
            </a:r>
            <a:endParaRPr lang="en-IN" sz="2000" dirty="0"/>
          </a:p>
          <a:p>
            <a:pPr marL="0" indent="0">
              <a:buNone/>
            </a:pPr>
            <a:r>
              <a:rPr lang="en-US" sz="2000" dirty="0"/>
              <a:t>4) Gas velocity in convection bank : 6.5 M/sec.</a:t>
            </a:r>
            <a:endParaRPr lang="en-IN" sz="2000" dirty="0"/>
          </a:p>
          <a:p>
            <a:pPr marL="0" indent="0">
              <a:buNone/>
            </a:pPr>
            <a:r>
              <a:rPr lang="en-US" sz="2000" dirty="0"/>
              <a:t>5) Heating surface </a:t>
            </a:r>
            <a:r>
              <a:rPr lang="en-US" sz="2000" dirty="0" smtClean="0"/>
              <a:t>                             : </a:t>
            </a:r>
            <a:r>
              <a:rPr lang="en-US" sz="2000" dirty="0"/>
              <a:t>601 M</a:t>
            </a:r>
            <a:r>
              <a:rPr lang="en-US" sz="2000" baseline="30000" dirty="0"/>
              <a:t>2 </a:t>
            </a:r>
            <a:r>
              <a:rPr lang="en-US" sz="2000" dirty="0"/>
              <a:t> radiation         </a:t>
            </a:r>
            <a:endParaRPr lang="en-IN" sz="2000" dirty="0"/>
          </a:p>
          <a:p>
            <a:pPr marL="0" indent="0">
              <a:buNone/>
            </a:pPr>
            <a:r>
              <a:rPr lang="en-US" sz="2000" dirty="0"/>
              <a:t>		</a:t>
            </a:r>
            <a:r>
              <a:rPr lang="en-US" sz="2000" dirty="0" smtClean="0"/>
              <a:t>                               110 </a:t>
            </a:r>
            <a:r>
              <a:rPr lang="en-US" sz="2000" dirty="0"/>
              <a:t>M</a:t>
            </a:r>
            <a:r>
              <a:rPr lang="en-US" sz="2000" baseline="30000" dirty="0"/>
              <a:t>2</a:t>
            </a:r>
            <a:r>
              <a:rPr lang="en-US" sz="2000" dirty="0"/>
              <a:t> convection bank.                </a:t>
            </a:r>
            <a:r>
              <a:rPr lang="en-US" sz="2000" b="1" u="sng" dirty="0" smtClean="0"/>
              <a:t>Super </a:t>
            </a:r>
            <a:r>
              <a:rPr lang="en-US" sz="2000" b="1" u="sng" dirty="0"/>
              <a:t>heater Stage-I</a:t>
            </a:r>
            <a:r>
              <a:rPr lang="en-US" sz="2000" dirty="0"/>
              <a:t> </a:t>
            </a:r>
            <a:endParaRPr lang="en-IN" sz="2000" dirty="0"/>
          </a:p>
          <a:p>
            <a:pPr marL="0" indent="0">
              <a:buNone/>
            </a:pPr>
            <a:r>
              <a:rPr lang="en-US" sz="2000" dirty="0"/>
              <a:t>OD			: 38 mm</a:t>
            </a:r>
            <a:endParaRPr lang="en-IN" sz="2000" dirty="0"/>
          </a:p>
          <a:p>
            <a:pPr marL="0" indent="0">
              <a:buNone/>
            </a:pPr>
            <a:r>
              <a:rPr lang="en-US" sz="2000" dirty="0"/>
              <a:t>Thickness 		: 3.5 mm</a:t>
            </a:r>
            <a:endParaRPr lang="en-IN" sz="2000" dirty="0"/>
          </a:p>
          <a:p>
            <a:pPr marL="0" indent="0">
              <a:buNone/>
            </a:pPr>
            <a:r>
              <a:rPr lang="en-US" sz="2000" dirty="0"/>
              <a:t>No of coils        	</a:t>
            </a:r>
            <a:r>
              <a:rPr lang="en-US" sz="2000" dirty="0" smtClean="0"/>
              <a:t>                : </a:t>
            </a:r>
            <a:r>
              <a:rPr lang="en-US" sz="2000" dirty="0"/>
              <a:t>71</a:t>
            </a:r>
            <a:endParaRPr lang="en-IN" sz="2000" dirty="0"/>
          </a:p>
          <a:p>
            <a:pPr marL="0" indent="0">
              <a:buNone/>
            </a:pPr>
            <a:r>
              <a:rPr lang="en-US" sz="2000" dirty="0"/>
              <a:t>Material 		</a:t>
            </a:r>
            <a:r>
              <a:rPr lang="en-US" sz="2000" dirty="0" smtClean="0"/>
              <a:t>: </a:t>
            </a:r>
            <a:r>
              <a:rPr lang="en-US" sz="2000" dirty="0"/>
              <a:t>SA 213 T11   		</a:t>
            </a:r>
          </a:p>
          <a:p>
            <a:pPr marL="0" indent="0">
              <a:buNone/>
            </a:pPr>
            <a:r>
              <a:rPr lang="en-US" sz="2000" dirty="0" smtClean="0"/>
              <a:t>Heating </a:t>
            </a:r>
            <a:r>
              <a:rPr lang="en-US" sz="2000" dirty="0"/>
              <a:t>surface 	</a:t>
            </a:r>
            <a:r>
              <a:rPr lang="en-US" sz="2000" dirty="0" smtClean="0"/>
              <a:t>                : </a:t>
            </a:r>
            <a:r>
              <a:rPr lang="en-US" sz="2000" dirty="0"/>
              <a:t>355 M</a:t>
            </a:r>
            <a:r>
              <a:rPr lang="en-US" sz="2000" baseline="30000" dirty="0"/>
              <a:t>2</a:t>
            </a:r>
            <a:r>
              <a:rPr lang="en-US" sz="2000" dirty="0"/>
              <a:t>				</a:t>
            </a:r>
            <a:endParaRPr lang="en-IN" sz="2000" dirty="0"/>
          </a:p>
          <a:p>
            <a:pPr marL="0" indent="0">
              <a:buNone/>
            </a:pPr>
            <a:r>
              <a:rPr lang="en-US" sz="2000" dirty="0"/>
              <a:t>Steam velocity 	</a:t>
            </a:r>
            <a:r>
              <a:rPr lang="en-US" sz="2000" dirty="0" smtClean="0"/>
              <a:t>                : </a:t>
            </a:r>
            <a:r>
              <a:rPr lang="en-US" sz="2000" dirty="0"/>
              <a:t>20 </a:t>
            </a:r>
            <a:r>
              <a:rPr lang="en-US" sz="2000" dirty="0" smtClean="0"/>
              <a:t>M/sec		</a:t>
            </a:r>
            <a:endParaRPr lang="en-US" sz="2000" dirty="0"/>
          </a:p>
          <a:p>
            <a:pPr marL="0" indent="0">
              <a:buNone/>
            </a:pPr>
            <a:r>
              <a:rPr lang="en-US" sz="2000" dirty="0" smtClean="0"/>
              <a:t>Gas velocity 	                : 8.55 M/sec</a:t>
            </a:r>
            <a:endParaRPr lang="en-US" sz="2000" dirty="0"/>
          </a:p>
          <a:p>
            <a:pPr marL="0" indent="0">
              <a:buNone/>
            </a:pPr>
            <a:r>
              <a:rPr lang="en-US" sz="2000" b="1" u="sng" dirty="0" smtClean="0"/>
              <a:t>Super </a:t>
            </a:r>
            <a:r>
              <a:rPr lang="en-US" sz="2000" b="1" u="sng" dirty="0"/>
              <a:t>heater Stage-II</a:t>
            </a:r>
            <a:r>
              <a:rPr lang="en-US" sz="2000" dirty="0"/>
              <a:t> </a:t>
            </a:r>
            <a:endParaRPr lang="en-IN" sz="2000" dirty="0"/>
          </a:p>
          <a:p>
            <a:pPr marL="0" indent="0">
              <a:buNone/>
            </a:pPr>
            <a:r>
              <a:rPr lang="en-US" sz="2000" dirty="0"/>
              <a:t>OD			: 42 mm</a:t>
            </a:r>
            <a:endParaRPr lang="en-IN" sz="2000" dirty="0"/>
          </a:p>
          <a:p>
            <a:pPr marL="0" indent="0">
              <a:buNone/>
            </a:pPr>
            <a:r>
              <a:rPr lang="en-US" sz="2000" dirty="0"/>
              <a:t>Thickness 		: 3.5 mm</a:t>
            </a:r>
            <a:endParaRPr lang="en-IN" sz="2000" dirty="0"/>
          </a:p>
          <a:p>
            <a:pPr marL="0" indent="0">
              <a:buNone/>
            </a:pPr>
            <a:r>
              <a:rPr lang="en-US" sz="2000" dirty="0"/>
              <a:t>			</a:t>
            </a:r>
            <a:endParaRPr lang="en-IN" sz="2000" dirty="0"/>
          </a:p>
        </p:txBody>
      </p:sp>
    </p:spTree>
    <p:extLst>
      <p:ext uri="{BB962C8B-B14F-4D97-AF65-F5344CB8AC3E}">
        <p14:creationId xmlns:p14="http://schemas.microsoft.com/office/powerpoint/2010/main" val="25558547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632" y="128464"/>
            <a:ext cx="6624736" cy="9777536"/>
          </a:xfrm>
        </p:spPr>
        <p:txBody>
          <a:bodyPr>
            <a:noAutofit/>
          </a:bodyPr>
          <a:lstStyle/>
          <a:p>
            <a:pPr marL="0" indent="0" algn="just">
              <a:buNone/>
            </a:pPr>
            <a:r>
              <a:rPr lang="en-US" sz="2000" dirty="0"/>
              <a:t>No of coils        	: 71</a:t>
            </a:r>
            <a:endParaRPr lang="en-IN" sz="2000" dirty="0"/>
          </a:p>
          <a:p>
            <a:pPr marL="0" indent="0" algn="just">
              <a:buNone/>
            </a:pPr>
            <a:r>
              <a:rPr lang="en-US" sz="2000" dirty="0"/>
              <a:t>Material  </a:t>
            </a:r>
            <a:r>
              <a:rPr lang="en-US" sz="2000" dirty="0" smtClean="0"/>
              <a:t>              : </a:t>
            </a:r>
            <a:r>
              <a:rPr lang="en-US" sz="2000" dirty="0"/>
              <a:t>SA 213 T11   				    </a:t>
            </a:r>
            <a:endParaRPr lang="en-IN" sz="2000" dirty="0"/>
          </a:p>
          <a:p>
            <a:pPr marL="0" indent="0" algn="just">
              <a:buNone/>
            </a:pPr>
            <a:r>
              <a:rPr lang="en-US" sz="2000" dirty="0"/>
              <a:t>Heating surface 	: 355 M</a:t>
            </a:r>
            <a:r>
              <a:rPr lang="en-US" sz="2000" baseline="30000" dirty="0"/>
              <a:t>2</a:t>
            </a:r>
            <a:r>
              <a:rPr lang="en-US" sz="2000" dirty="0"/>
              <a:t>				</a:t>
            </a:r>
            <a:endParaRPr lang="en-IN" sz="2000" dirty="0"/>
          </a:p>
          <a:p>
            <a:pPr marL="0" indent="0" algn="just">
              <a:buNone/>
            </a:pPr>
            <a:r>
              <a:rPr lang="en-US" sz="2000" dirty="0"/>
              <a:t>Steam velocity 	: 20 M/sec				    </a:t>
            </a:r>
            <a:endParaRPr lang="en-IN" sz="2000" dirty="0"/>
          </a:p>
          <a:p>
            <a:pPr marL="0" indent="0" algn="just">
              <a:buNone/>
            </a:pPr>
            <a:r>
              <a:rPr lang="en-US" sz="2000" dirty="0"/>
              <a:t>Gas velocity  </a:t>
            </a:r>
            <a:r>
              <a:rPr lang="en-US" sz="2000" dirty="0" smtClean="0"/>
              <a:t>        : </a:t>
            </a:r>
            <a:r>
              <a:rPr lang="en-US" sz="2000" dirty="0"/>
              <a:t>8.55 M/sec				    </a:t>
            </a:r>
            <a:r>
              <a:rPr lang="en-US" sz="2000" dirty="0" smtClean="0"/>
              <a:t>                                     </a:t>
            </a:r>
            <a:endParaRPr lang="en-IN" sz="2000" dirty="0"/>
          </a:p>
          <a:p>
            <a:pPr marL="0" indent="0" algn="just">
              <a:buNone/>
            </a:pPr>
            <a:r>
              <a:rPr lang="en-US" sz="2000" b="1" u="sng" dirty="0"/>
              <a:t>Super heater Stage-II</a:t>
            </a:r>
            <a:r>
              <a:rPr lang="en-US" sz="2000" dirty="0"/>
              <a:t> </a:t>
            </a:r>
            <a:endParaRPr lang="en-IN" sz="2000" dirty="0"/>
          </a:p>
          <a:p>
            <a:pPr marL="0" indent="0" algn="just">
              <a:buNone/>
            </a:pPr>
            <a:r>
              <a:rPr lang="en-US" sz="2000" dirty="0"/>
              <a:t>OD			: 42 mm</a:t>
            </a:r>
            <a:endParaRPr lang="en-IN" sz="2000" dirty="0"/>
          </a:p>
          <a:p>
            <a:pPr marL="0" indent="0" algn="just">
              <a:buNone/>
            </a:pPr>
            <a:r>
              <a:rPr lang="en-US" sz="2000" dirty="0"/>
              <a:t>Thickness 		: 3.5 mm</a:t>
            </a:r>
            <a:endParaRPr lang="en-IN" sz="2000" dirty="0"/>
          </a:p>
          <a:p>
            <a:pPr marL="0" indent="0" algn="just">
              <a:buNone/>
            </a:pPr>
            <a:r>
              <a:rPr lang="en-US" sz="2000" dirty="0"/>
              <a:t>No of coils 		: 72                                         </a:t>
            </a:r>
            <a:endParaRPr lang="en-IN" sz="2000" dirty="0"/>
          </a:p>
          <a:p>
            <a:pPr marL="0" indent="0" algn="just">
              <a:buNone/>
            </a:pPr>
            <a:r>
              <a:rPr lang="en-US" sz="2000" dirty="0"/>
              <a:t>Material 		: SA 213 T22      </a:t>
            </a:r>
            <a:endParaRPr lang="en-IN" sz="2000" dirty="0"/>
          </a:p>
          <a:p>
            <a:pPr marL="0" indent="0" algn="just">
              <a:buNone/>
            </a:pPr>
            <a:r>
              <a:rPr lang="en-US" sz="2000" dirty="0"/>
              <a:t>Heating surface 	</a:t>
            </a:r>
            <a:r>
              <a:rPr lang="en-US" sz="2000" dirty="0" smtClean="0"/>
              <a:t>               : </a:t>
            </a:r>
            <a:r>
              <a:rPr lang="en-US" sz="2000" dirty="0"/>
              <a:t>570 M</a:t>
            </a:r>
            <a:r>
              <a:rPr lang="en-US" sz="2000" baseline="30000" dirty="0"/>
              <a:t>2</a:t>
            </a:r>
            <a:endParaRPr lang="en-IN" sz="2000" dirty="0"/>
          </a:p>
          <a:p>
            <a:pPr marL="0" indent="0" algn="just">
              <a:buNone/>
            </a:pPr>
            <a:r>
              <a:rPr lang="en-US" sz="2000" dirty="0"/>
              <a:t>Steam velocity 	</a:t>
            </a:r>
            <a:r>
              <a:rPr lang="en-US" sz="2000" dirty="0" smtClean="0"/>
              <a:t>               : </a:t>
            </a:r>
            <a:r>
              <a:rPr lang="en-US" sz="2000" dirty="0"/>
              <a:t>20.6 M/sec </a:t>
            </a:r>
            <a:endParaRPr lang="en-IN" sz="2000" dirty="0"/>
          </a:p>
          <a:p>
            <a:pPr marL="0" indent="0" algn="just">
              <a:buNone/>
            </a:pPr>
            <a:r>
              <a:rPr lang="en-US" sz="2000" dirty="0"/>
              <a:t>Gas velocity 	</a:t>
            </a:r>
            <a:r>
              <a:rPr lang="en-US" sz="2000" dirty="0" smtClean="0"/>
              <a:t>               : </a:t>
            </a:r>
            <a:r>
              <a:rPr lang="en-US" sz="2000" dirty="0"/>
              <a:t>8.2 </a:t>
            </a:r>
            <a:r>
              <a:rPr lang="en-US" sz="2000" dirty="0" smtClean="0"/>
              <a:t>M/sec.</a:t>
            </a:r>
            <a:endParaRPr lang="en-US" sz="2000" dirty="0"/>
          </a:p>
          <a:p>
            <a:pPr marL="0" indent="0" algn="just">
              <a:buNone/>
            </a:pPr>
            <a:r>
              <a:rPr lang="en-US" sz="2000" b="1" u="sng" dirty="0" smtClean="0"/>
              <a:t>Economizer</a:t>
            </a:r>
            <a:r>
              <a:rPr lang="en-US" sz="2000" u="sng" dirty="0" smtClean="0"/>
              <a:t> </a:t>
            </a:r>
            <a:endParaRPr lang="en-IN" sz="2000" dirty="0"/>
          </a:p>
          <a:p>
            <a:pPr marL="0" indent="0" algn="just">
              <a:buNone/>
            </a:pPr>
            <a:r>
              <a:rPr lang="en-US" sz="2000" dirty="0"/>
              <a:t> </a:t>
            </a:r>
            <a:r>
              <a:rPr lang="en-US" sz="2000" dirty="0" smtClean="0"/>
              <a:t>No</a:t>
            </a:r>
            <a:r>
              <a:rPr lang="en-US" sz="2000" dirty="0"/>
              <a:t>. of stages </a:t>
            </a:r>
            <a:r>
              <a:rPr lang="en-US" sz="2000" dirty="0" smtClean="0"/>
              <a:t>       </a:t>
            </a:r>
            <a:r>
              <a:rPr lang="en-US" sz="2000" dirty="0"/>
              <a:t>	:4 stages</a:t>
            </a:r>
            <a:endParaRPr lang="en-IN" sz="2000" dirty="0"/>
          </a:p>
          <a:p>
            <a:pPr marL="0" indent="0" algn="just">
              <a:buNone/>
            </a:pPr>
            <a:r>
              <a:rPr lang="en-US" sz="2000" dirty="0"/>
              <a:t>OD			: 32 mm</a:t>
            </a:r>
            <a:endParaRPr lang="en-IN" sz="2000" dirty="0"/>
          </a:p>
          <a:p>
            <a:pPr marL="0" indent="0" algn="just">
              <a:buNone/>
            </a:pPr>
            <a:r>
              <a:rPr lang="en-US" sz="2000" dirty="0"/>
              <a:t>Thickness		: 3 mm		</a:t>
            </a:r>
            <a:endParaRPr lang="en-IN" sz="2000" dirty="0"/>
          </a:p>
          <a:p>
            <a:pPr marL="0" indent="0" algn="just">
              <a:buNone/>
            </a:pPr>
            <a:r>
              <a:rPr lang="en-US" sz="2000" dirty="0"/>
              <a:t>Material 		: SA 210 GR A1, SA 213 T11                       </a:t>
            </a:r>
            <a:endParaRPr lang="en-IN" sz="2000" dirty="0"/>
          </a:p>
          <a:p>
            <a:pPr marL="0" indent="0" algn="just">
              <a:buNone/>
            </a:pPr>
            <a:r>
              <a:rPr lang="en-US" sz="2000" dirty="0"/>
              <a:t>Heating surface </a:t>
            </a:r>
            <a:r>
              <a:rPr lang="en-US" sz="2000" dirty="0" smtClean="0"/>
              <a:t>       </a:t>
            </a:r>
            <a:r>
              <a:rPr lang="en-US" sz="2000" dirty="0"/>
              <a:t>	: 1690 M</a:t>
            </a:r>
            <a:r>
              <a:rPr lang="en-US" sz="2000" baseline="30000" dirty="0"/>
              <a:t>2</a:t>
            </a:r>
            <a:r>
              <a:rPr lang="en-US" sz="2000" dirty="0"/>
              <a:t>                                      </a:t>
            </a:r>
            <a:endParaRPr lang="en-IN" sz="2000" dirty="0"/>
          </a:p>
          <a:p>
            <a:pPr marL="0" indent="0" algn="just">
              <a:buNone/>
            </a:pPr>
            <a:r>
              <a:rPr lang="en-US" sz="2000" dirty="0"/>
              <a:t>Gas velocity 		: 8.8 M/sec                        </a:t>
            </a:r>
            <a:endParaRPr lang="en-IN" sz="2000" dirty="0"/>
          </a:p>
          <a:p>
            <a:pPr marL="0" indent="0" algn="just">
              <a:buNone/>
            </a:pPr>
            <a:r>
              <a:rPr lang="en-US" sz="2000" b="1" dirty="0"/>
              <a:t> </a:t>
            </a:r>
            <a:r>
              <a:rPr lang="en-US" sz="2000" b="1" u="sng" dirty="0" smtClean="0"/>
              <a:t>Air </a:t>
            </a:r>
            <a:r>
              <a:rPr lang="en-US" sz="2000" b="1" u="sng" dirty="0"/>
              <a:t>pre heater</a:t>
            </a:r>
            <a:endParaRPr lang="en-IN" sz="2000" b="1" dirty="0"/>
          </a:p>
          <a:p>
            <a:pPr marL="0" indent="0" algn="just">
              <a:buNone/>
            </a:pPr>
            <a:r>
              <a:rPr lang="en-US" sz="2000" b="1" dirty="0"/>
              <a:t> </a:t>
            </a:r>
            <a:r>
              <a:rPr lang="en-US" sz="2000" dirty="0" smtClean="0"/>
              <a:t>Type </a:t>
            </a:r>
            <a:r>
              <a:rPr lang="en-US" sz="2000" dirty="0"/>
              <a:t>	</a:t>
            </a:r>
            <a:r>
              <a:rPr lang="en-US" sz="2000" dirty="0" smtClean="0"/>
              <a:t>             :</a:t>
            </a:r>
            <a:r>
              <a:rPr lang="en-US" sz="2000" dirty="0"/>
              <a:t>Tubular</a:t>
            </a:r>
            <a:endParaRPr lang="en-IN" sz="2000" dirty="0"/>
          </a:p>
          <a:p>
            <a:pPr marL="0" indent="0" algn="just">
              <a:buNone/>
            </a:pPr>
            <a:r>
              <a:rPr lang="en-US" sz="2000" dirty="0"/>
              <a:t>Stage-I 	</a:t>
            </a:r>
            <a:r>
              <a:rPr lang="en-US" sz="2000" dirty="0" smtClean="0"/>
              <a:t>             : </a:t>
            </a:r>
            <a:r>
              <a:rPr lang="en-US" sz="2000" dirty="0"/>
              <a:t>OD = 40 mm, thickness = 1.5 mm, Mat: St-20	  </a:t>
            </a:r>
            <a:endParaRPr lang="en-IN" sz="2000" dirty="0"/>
          </a:p>
          <a:p>
            <a:pPr marL="0" indent="0" algn="just">
              <a:buNone/>
            </a:pPr>
            <a:r>
              <a:rPr lang="en-US" sz="2000" dirty="0"/>
              <a:t>Stage-II 	</a:t>
            </a:r>
            <a:r>
              <a:rPr lang="en-US" sz="2000" dirty="0" smtClean="0"/>
              <a:t>             : </a:t>
            </a:r>
            <a:r>
              <a:rPr lang="en-US" sz="2000" dirty="0"/>
              <a:t>OD = 40 mm, thickness = 2 mm, Mat: St-20</a:t>
            </a:r>
            <a:r>
              <a:rPr lang="en-US" sz="2000" b="1" dirty="0"/>
              <a:t>           </a:t>
            </a:r>
            <a:endParaRPr lang="en-IN" sz="2000" b="1" dirty="0"/>
          </a:p>
          <a:p>
            <a:pPr marL="0" indent="0" algn="just">
              <a:buNone/>
            </a:pPr>
            <a:r>
              <a:rPr lang="en-US" sz="2000" dirty="0"/>
              <a:t>Air velocity in APH : 6.3 M/sec</a:t>
            </a:r>
            <a:r>
              <a:rPr lang="en-US" sz="2000" baseline="30000" dirty="0"/>
              <a:t>                </a:t>
            </a:r>
            <a:endParaRPr lang="en-IN" sz="2000" dirty="0"/>
          </a:p>
          <a:p>
            <a:pPr marL="0" indent="0" algn="just">
              <a:buNone/>
            </a:pPr>
            <a:r>
              <a:rPr lang="en-US" sz="2000" dirty="0"/>
              <a:t>Heating surface 	:7360 M</a:t>
            </a:r>
            <a:r>
              <a:rPr lang="en-US" sz="2000" baseline="30000" dirty="0"/>
              <a:t>2</a:t>
            </a:r>
            <a:r>
              <a:rPr lang="en-US" sz="2000" dirty="0"/>
              <a:t>           </a:t>
            </a:r>
            <a:endParaRPr lang="en-IN" sz="2000" dirty="0"/>
          </a:p>
          <a:p>
            <a:pPr marL="0" indent="0" algn="just">
              <a:buNone/>
            </a:pPr>
            <a:r>
              <a:rPr lang="en-US" sz="1400" dirty="0" smtClean="0"/>
              <a:t>                                               (counter flow)</a:t>
            </a:r>
          </a:p>
          <a:p>
            <a:pPr marL="0" indent="0" algn="just">
              <a:buNone/>
            </a:pPr>
            <a:r>
              <a:rPr lang="en-US" sz="2000" dirty="0" smtClean="0"/>
              <a:t>       </a:t>
            </a:r>
            <a:r>
              <a:rPr lang="en-US" sz="2000" baseline="30000" dirty="0"/>
              <a:t>	</a:t>
            </a:r>
            <a:endParaRPr lang="en-IN" sz="2000" dirty="0"/>
          </a:p>
          <a:p>
            <a:pPr marL="0" indent="0" algn="just">
              <a:buNone/>
            </a:pPr>
            <a:r>
              <a:rPr lang="en-US" sz="2000" baseline="30000" dirty="0"/>
              <a:t> </a:t>
            </a:r>
            <a:endParaRPr lang="en-IN" sz="2000" dirty="0"/>
          </a:p>
        </p:txBody>
      </p:sp>
    </p:spTree>
    <p:extLst>
      <p:ext uri="{BB962C8B-B14F-4D97-AF65-F5344CB8AC3E}">
        <p14:creationId xmlns:p14="http://schemas.microsoft.com/office/powerpoint/2010/main" val="1696632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632" y="128464"/>
            <a:ext cx="6624736" cy="9777536"/>
          </a:xfrm>
        </p:spPr>
        <p:txBody>
          <a:bodyPr>
            <a:noAutofit/>
          </a:bodyPr>
          <a:lstStyle/>
          <a:p>
            <a:pPr marL="0" indent="0">
              <a:buNone/>
            </a:pPr>
            <a:r>
              <a:rPr lang="en-IN" sz="2000" baseline="30000" dirty="0"/>
              <a:t> </a:t>
            </a:r>
            <a:r>
              <a:rPr lang="en-US" sz="2000" b="1" u="sng" dirty="0"/>
              <a:t>Soot Blowers</a:t>
            </a:r>
            <a:r>
              <a:rPr lang="en-US" sz="2000" u="sng" dirty="0"/>
              <a:t> </a:t>
            </a:r>
            <a:endParaRPr lang="en-IN" sz="2000" dirty="0"/>
          </a:p>
          <a:p>
            <a:pPr marL="0" indent="0">
              <a:buNone/>
            </a:pPr>
            <a:r>
              <a:rPr lang="en-US" sz="2000" dirty="0" smtClean="0"/>
              <a:t>Capacity </a:t>
            </a:r>
            <a:r>
              <a:rPr lang="en-US" sz="2000" dirty="0"/>
              <a:t>(steam) 			: 6 </a:t>
            </a:r>
            <a:r>
              <a:rPr lang="en-US" sz="2000" dirty="0" smtClean="0"/>
              <a:t>T/hr.  </a:t>
            </a:r>
            <a:endParaRPr lang="en-IN" sz="2000" dirty="0"/>
          </a:p>
          <a:p>
            <a:pPr marL="0" indent="0">
              <a:buNone/>
            </a:pPr>
            <a:r>
              <a:rPr lang="en-US" sz="2000" dirty="0"/>
              <a:t>Total </a:t>
            </a:r>
            <a:r>
              <a:rPr lang="en-US" sz="2000" dirty="0" smtClean="0"/>
              <a:t>qty</a:t>
            </a:r>
            <a:r>
              <a:rPr lang="en-US" sz="2000" dirty="0"/>
              <a:t>.		 </a:t>
            </a:r>
            <a:r>
              <a:rPr lang="en-US" sz="2000" dirty="0" smtClean="0"/>
              <a:t>               : </a:t>
            </a:r>
            <a:r>
              <a:rPr lang="en-US" sz="2000" dirty="0"/>
              <a:t>26 </a:t>
            </a:r>
            <a:r>
              <a:rPr lang="en-US" sz="2000" dirty="0" smtClean="0"/>
              <a:t>Nos. </a:t>
            </a:r>
            <a:r>
              <a:rPr lang="en-US" sz="2000" dirty="0"/>
              <a:t>on each boiler</a:t>
            </a:r>
            <a:endParaRPr lang="en-IN" sz="2000" dirty="0"/>
          </a:p>
          <a:p>
            <a:pPr marL="0" indent="0">
              <a:buNone/>
            </a:pPr>
            <a:r>
              <a:rPr lang="en-US" sz="2000" dirty="0"/>
              <a:t>Radiation zone, short retractable type           : 20 </a:t>
            </a:r>
            <a:r>
              <a:rPr lang="en-US" sz="2000" dirty="0" smtClean="0"/>
              <a:t>Nos.             </a:t>
            </a:r>
            <a:endParaRPr lang="en-IN" sz="2000" dirty="0"/>
          </a:p>
          <a:p>
            <a:pPr marL="0" indent="0">
              <a:buNone/>
            </a:pPr>
            <a:r>
              <a:rPr lang="en-US" sz="2000" dirty="0"/>
              <a:t>Super heater zone, long non-retractable type : 6 </a:t>
            </a:r>
            <a:r>
              <a:rPr lang="en-US" sz="2000" dirty="0" smtClean="0"/>
              <a:t>Nos.             </a:t>
            </a:r>
            <a:endParaRPr lang="en-IN" sz="2000" dirty="0"/>
          </a:p>
          <a:p>
            <a:pPr marL="0" indent="0">
              <a:buNone/>
            </a:pPr>
            <a:r>
              <a:rPr lang="en-US" sz="2000" u="sng" dirty="0" smtClean="0"/>
              <a:t>Radiation </a:t>
            </a:r>
            <a:r>
              <a:rPr lang="en-US" sz="2000" u="sng" dirty="0"/>
              <a:t>zone</a:t>
            </a:r>
            <a:endParaRPr lang="en-IN" sz="2000" dirty="0"/>
          </a:p>
          <a:p>
            <a:pPr marL="0" indent="0">
              <a:buNone/>
            </a:pPr>
            <a:r>
              <a:rPr lang="en-US" sz="2000" dirty="0"/>
              <a:t>Type (a) : length L = 355 mm</a:t>
            </a:r>
            <a:endParaRPr lang="en-IN" sz="2000" dirty="0"/>
          </a:p>
          <a:p>
            <a:pPr marL="0" indent="0">
              <a:buNone/>
            </a:pPr>
            <a:r>
              <a:rPr lang="en-US" sz="2000" dirty="0"/>
              <a:t>Type (b) : length L= 315 mm</a:t>
            </a:r>
            <a:endParaRPr lang="en-IN" sz="2000" dirty="0"/>
          </a:p>
          <a:p>
            <a:pPr marL="0" indent="0">
              <a:buNone/>
            </a:pPr>
            <a:r>
              <a:rPr lang="en-US" sz="2000" dirty="0"/>
              <a:t>Type (c) : length L= 295 mm</a:t>
            </a:r>
            <a:endParaRPr lang="en-IN" sz="2000" dirty="0"/>
          </a:p>
          <a:p>
            <a:pPr marL="0" indent="0">
              <a:buNone/>
            </a:pPr>
            <a:r>
              <a:rPr lang="en-US" sz="2000" u="sng" dirty="0" smtClean="0"/>
              <a:t>Super </a:t>
            </a:r>
            <a:r>
              <a:rPr lang="en-US" sz="2000" u="sng" dirty="0"/>
              <a:t>heater zone</a:t>
            </a:r>
            <a:r>
              <a:rPr lang="en-US" sz="2000" dirty="0"/>
              <a:t> </a:t>
            </a:r>
            <a:endParaRPr lang="en-IN" sz="2000" dirty="0"/>
          </a:p>
          <a:p>
            <a:pPr marL="0" indent="0">
              <a:buNone/>
            </a:pPr>
            <a:r>
              <a:rPr lang="en-US" sz="2000" dirty="0"/>
              <a:t>Type (a) : length L=3744 mm </a:t>
            </a:r>
            <a:endParaRPr lang="en-IN" sz="2000" dirty="0"/>
          </a:p>
          <a:p>
            <a:pPr marL="0" indent="0">
              <a:buNone/>
            </a:pPr>
            <a:r>
              <a:rPr lang="en-US" sz="2000" dirty="0"/>
              <a:t>Type (b) : length L=3874 mm  </a:t>
            </a:r>
            <a:endParaRPr lang="en-IN" sz="2000" dirty="0"/>
          </a:p>
          <a:p>
            <a:pPr marL="0" indent="0">
              <a:buNone/>
            </a:pPr>
            <a:r>
              <a:rPr lang="en-US" sz="2000" b="1" u="sng" dirty="0" smtClean="0"/>
              <a:t>Ball  </a:t>
            </a:r>
            <a:r>
              <a:rPr lang="en-US" sz="2000" b="1" u="sng" dirty="0"/>
              <a:t>Mills </a:t>
            </a:r>
            <a:r>
              <a:rPr lang="en-US" sz="2000" b="1" u="sng" dirty="0" smtClean="0"/>
              <a:t>:-</a:t>
            </a:r>
            <a:endParaRPr lang="en-IN" sz="2000" b="1" u="sng" dirty="0"/>
          </a:p>
          <a:p>
            <a:pPr marL="0" indent="0">
              <a:buNone/>
            </a:pPr>
            <a:r>
              <a:rPr lang="en-US" sz="2000" dirty="0" smtClean="0"/>
              <a:t>Qty.</a:t>
            </a:r>
            <a:r>
              <a:rPr lang="en-US" sz="2000" dirty="0"/>
              <a:t>			: Total 5 </a:t>
            </a:r>
            <a:r>
              <a:rPr lang="en-US" sz="2000" dirty="0" err="1"/>
              <a:t>nos</a:t>
            </a:r>
            <a:endParaRPr lang="en-IN" sz="2000" dirty="0"/>
          </a:p>
          <a:p>
            <a:pPr marL="0" indent="0">
              <a:buNone/>
            </a:pPr>
            <a:r>
              <a:rPr lang="en-US" sz="2000" dirty="0"/>
              <a:t>Type			: Drum mill</a:t>
            </a:r>
            <a:endParaRPr lang="en-IN" sz="2000" dirty="0"/>
          </a:p>
          <a:p>
            <a:pPr marL="0" indent="0">
              <a:buNone/>
            </a:pPr>
            <a:r>
              <a:rPr lang="en-US" sz="2000" dirty="0"/>
              <a:t>Drum inside </a:t>
            </a:r>
            <a:r>
              <a:rPr lang="en-US" sz="2000" dirty="0" smtClean="0"/>
              <a:t>dia.    </a:t>
            </a:r>
            <a:r>
              <a:rPr lang="en-US" sz="2000" dirty="0"/>
              <a:t>	: 2870 mm</a:t>
            </a:r>
            <a:endParaRPr lang="en-IN" sz="2000" dirty="0"/>
          </a:p>
          <a:p>
            <a:pPr marL="0" indent="0">
              <a:buNone/>
            </a:pPr>
            <a:r>
              <a:rPr lang="en-US" sz="2000" dirty="0"/>
              <a:t>Inside length	</a:t>
            </a:r>
            <a:r>
              <a:rPr lang="en-US" sz="2000" dirty="0" smtClean="0"/>
              <a:t>                : </a:t>
            </a:r>
            <a:r>
              <a:rPr lang="en-US" sz="2000" dirty="0"/>
              <a:t>4700 mm</a:t>
            </a:r>
            <a:endParaRPr lang="en-IN" sz="2000" dirty="0"/>
          </a:p>
          <a:p>
            <a:pPr marL="0" indent="0">
              <a:buNone/>
            </a:pPr>
            <a:r>
              <a:rPr lang="en-US" sz="2000" dirty="0"/>
              <a:t>Mill output		: 16 T/Hr.</a:t>
            </a:r>
            <a:endParaRPr lang="en-IN" sz="2000" dirty="0"/>
          </a:p>
          <a:p>
            <a:pPr marL="0" indent="0">
              <a:buNone/>
            </a:pPr>
            <a:r>
              <a:rPr lang="en-US" sz="2000" dirty="0"/>
              <a:t>Rated RPM		: 18.75</a:t>
            </a:r>
            <a:endParaRPr lang="en-IN" sz="2000" dirty="0"/>
          </a:p>
          <a:p>
            <a:pPr marL="0" indent="0">
              <a:buNone/>
            </a:pPr>
            <a:r>
              <a:rPr lang="en-US" sz="2000" dirty="0"/>
              <a:t>Power consumption	: 500 Kw</a:t>
            </a:r>
            <a:endParaRPr lang="en-IN" sz="2000" dirty="0"/>
          </a:p>
          <a:p>
            <a:pPr marL="0" indent="0">
              <a:buNone/>
            </a:pPr>
            <a:r>
              <a:rPr lang="en-US" sz="2000" dirty="0"/>
              <a:t>Max. Wt. Of steel </a:t>
            </a:r>
            <a:r>
              <a:rPr lang="en-US" sz="2000" dirty="0" smtClean="0"/>
              <a:t>balls       </a:t>
            </a:r>
            <a:r>
              <a:rPr lang="en-US" sz="2000" dirty="0"/>
              <a:t>: 35 T</a:t>
            </a:r>
            <a:endParaRPr lang="en-IN" sz="2000" dirty="0"/>
          </a:p>
          <a:p>
            <a:pPr marL="0" indent="0">
              <a:buNone/>
            </a:pPr>
            <a:r>
              <a:rPr lang="en-US" sz="2000" dirty="0"/>
              <a:t>Ball </a:t>
            </a:r>
            <a:r>
              <a:rPr lang="en-US" sz="2000" dirty="0" smtClean="0"/>
              <a:t>dia.</a:t>
            </a:r>
            <a:r>
              <a:rPr lang="en-US" sz="2000" dirty="0"/>
              <a:t>		</a:t>
            </a:r>
            <a:r>
              <a:rPr lang="en-US" sz="2000" dirty="0" smtClean="0"/>
              <a:t>                : </a:t>
            </a:r>
            <a:r>
              <a:rPr lang="en-US" sz="2000" dirty="0"/>
              <a:t>40 mm</a:t>
            </a:r>
            <a:endParaRPr lang="en-IN" sz="2000" dirty="0"/>
          </a:p>
          <a:p>
            <a:pPr marL="0" indent="0">
              <a:buNone/>
            </a:pPr>
            <a:r>
              <a:rPr lang="en-US" sz="2000" dirty="0"/>
              <a:t>Mill liner		: 14% </a:t>
            </a:r>
            <a:r>
              <a:rPr lang="en-US" sz="2000" dirty="0" err="1"/>
              <a:t>Mn</a:t>
            </a:r>
            <a:r>
              <a:rPr lang="en-US" sz="2000" dirty="0"/>
              <a:t> Steel</a:t>
            </a:r>
            <a:endParaRPr lang="en-IN" sz="2000" dirty="0"/>
          </a:p>
          <a:p>
            <a:pPr marL="0" indent="0">
              <a:buNone/>
            </a:pPr>
            <a:r>
              <a:rPr lang="en-US" sz="2000" dirty="0"/>
              <a:t>Drive motor          </a:t>
            </a:r>
            <a:r>
              <a:rPr lang="en-US" sz="2000" dirty="0" smtClean="0"/>
              <a:t>                </a:t>
            </a:r>
            <a:r>
              <a:rPr lang="en-US" sz="2000" dirty="0"/>
              <a:t>:  570 Kw,745 RPM, 6.6 KV( B-1,2,5) </a:t>
            </a:r>
            <a:r>
              <a:rPr lang="en-US" sz="2000" dirty="0" smtClean="0"/>
              <a:t>                                                                                                                                                    ,                                                 480Kw,600 </a:t>
            </a:r>
            <a:r>
              <a:rPr lang="en-US" sz="2000" dirty="0"/>
              <a:t>RPM,   6.6 KV (B-3,4)</a:t>
            </a:r>
            <a:endParaRPr lang="en-IN" sz="2000" dirty="0"/>
          </a:p>
          <a:p>
            <a:pPr marL="0" indent="0">
              <a:buNone/>
            </a:pPr>
            <a:r>
              <a:rPr lang="en-US" sz="2000" dirty="0"/>
              <a:t>Mill differential	</a:t>
            </a:r>
            <a:r>
              <a:rPr lang="en-US" sz="2000" dirty="0" smtClean="0"/>
              <a:t>                : </a:t>
            </a:r>
            <a:r>
              <a:rPr lang="en-US" sz="2000" dirty="0"/>
              <a:t>90-100 mm WC</a:t>
            </a:r>
            <a:endParaRPr lang="en-IN" sz="2000" dirty="0"/>
          </a:p>
          <a:p>
            <a:pPr marL="0" indent="0">
              <a:buNone/>
            </a:pPr>
            <a:r>
              <a:rPr lang="en-US" sz="2000" dirty="0"/>
              <a:t> </a:t>
            </a:r>
            <a:endParaRPr lang="en-IN" sz="2000" dirty="0"/>
          </a:p>
        </p:txBody>
      </p:sp>
    </p:spTree>
    <p:extLst>
      <p:ext uri="{BB962C8B-B14F-4D97-AF65-F5344CB8AC3E}">
        <p14:creationId xmlns:p14="http://schemas.microsoft.com/office/powerpoint/2010/main" val="3665519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632" y="85868"/>
            <a:ext cx="6624736" cy="9691668"/>
          </a:xfrm>
        </p:spPr>
        <p:txBody>
          <a:bodyPr>
            <a:normAutofit fontScale="62500" lnSpcReduction="20000"/>
          </a:bodyPr>
          <a:lstStyle/>
          <a:p>
            <a:pPr marL="0" indent="0">
              <a:buNone/>
            </a:pPr>
            <a:r>
              <a:rPr lang="en-US" b="1" u="sng" dirty="0" smtClean="0"/>
              <a:t>Separator </a:t>
            </a:r>
            <a:r>
              <a:rPr lang="en-US" b="1" u="sng" dirty="0"/>
              <a:t>and Cyclone  </a:t>
            </a:r>
            <a:endParaRPr lang="en-IN" b="1" u="sng" dirty="0"/>
          </a:p>
          <a:p>
            <a:pPr marL="0" indent="0">
              <a:buNone/>
            </a:pPr>
            <a:r>
              <a:rPr lang="en-US" b="1" dirty="0"/>
              <a:t> </a:t>
            </a:r>
            <a:endParaRPr lang="en-IN" b="1" u="sng" dirty="0"/>
          </a:p>
          <a:p>
            <a:pPr marL="0" indent="0">
              <a:buNone/>
            </a:pPr>
            <a:r>
              <a:rPr lang="en-US" dirty="0" smtClean="0"/>
              <a:t>Separator </a:t>
            </a:r>
            <a:r>
              <a:rPr lang="en-US" dirty="0"/>
              <a:t>Type 	: Ordinary baffle type</a:t>
            </a:r>
            <a:endParaRPr lang="en-IN" b="1" u="sng" dirty="0"/>
          </a:p>
          <a:p>
            <a:pPr marL="0" indent="0">
              <a:buNone/>
            </a:pPr>
            <a:r>
              <a:rPr lang="en-US" dirty="0"/>
              <a:t>Adjustment of fineness : By adjusting the baffles</a:t>
            </a:r>
            <a:endParaRPr lang="en-IN" b="1" u="sng" dirty="0"/>
          </a:p>
          <a:p>
            <a:pPr marL="0" indent="0">
              <a:buNone/>
            </a:pPr>
            <a:r>
              <a:rPr lang="en-US" dirty="0"/>
              <a:t>No. / boiler		: 1 no.</a:t>
            </a:r>
            <a:endParaRPr lang="en-IN" b="1" u="sng" dirty="0"/>
          </a:p>
          <a:p>
            <a:pPr marL="0" indent="0">
              <a:buNone/>
            </a:pPr>
            <a:r>
              <a:rPr lang="en-US" dirty="0"/>
              <a:t>Cyclone type		: Ordinary tangential entry type</a:t>
            </a:r>
            <a:endParaRPr lang="en-IN" dirty="0"/>
          </a:p>
          <a:p>
            <a:pPr marL="0" indent="0">
              <a:buNone/>
            </a:pPr>
            <a:r>
              <a:rPr lang="en-US" dirty="0"/>
              <a:t>Operation		: Under negative pressure.</a:t>
            </a:r>
            <a:endParaRPr lang="en-IN" dirty="0"/>
          </a:p>
          <a:p>
            <a:pPr marL="0" indent="0">
              <a:buNone/>
            </a:pPr>
            <a:r>
              <a:rPr lang="en-US" dirty="0"/>
              <a:t> </a:t>
            </a:r>
            <a:endParaRPr lang="en-IN" dirty="0"/>
          </a:p>
          <a:p>
            <a:pPr marL="0" indent="0">
              <a:buNone/>
            </a:pPr>
            <a:r>
              <a:rPr lang="en-US" b="1" u="sng" dirty="0"/>
              <a:t>Coal Dust Feeder</a:t>
            </a:r>
            <a:endParaRPr lang="en-IN" b="1" u="sng" dirty="0"/>
          </a:p>
          <a:p>
            <a:pPr marL="0" indent="0">
              <a:buNone/>
            </a:pPr>
            <a:r>
              <a:rPr lang="en-US" b="1" dirty="0"/>
              <a:t> </a:t>
            </a:r>
            <a:r>
              <a:rPr lang="en-US" dirty="0" smtClean="0"/>
              <a:t>Type</a:t>
            </a:r>
            <a:r>
              <a:rPr lang="en-US" dirty="0"/>
              <a:t>		</a:t>
            </a:r>
            <a:r>
              <a:rPr lang="en-US" dirty="0" smtClean="0"/>
              <a:t>: </a:t>
            </a:r>
            <a:r>
              <a:rPr lang="en-US" dirty="0"/>
              <a:t>Blade type</a:t>
            </a:r>
            <a:endParaRPr lang="en-IN" dirty="0"/>
          </a:p>
          <a:p>
            <a:pPr marL="0" indent="0">
              <a:buNone/>
            </a:pPr>
            <a:r>
              <a:rPr lang="en-US" dirty="0"/>
              <a:t>Max Capacity	: 5 T/Hr. for wheel </a:t>
            </a:r>
            <a:r>
              <a:rPr lang="en-US" dirty="0" smtClean="0"/>
              <a:t>dia. </a:t>
            </a:r>
            <a:r>
              <a:rPr lang="en-US" dirty="0"/>
              <a:t>155 mm</a:t>
            </a:r>
            <a:endParaRPr lang="en-IN" dirty="0"/>
          </a:p>
          <a:p>
            <a:pPr marL="0" indent="0">
              <a:buNone/>
            </a:pPr>
            <a:r>
              <a:rPr lang="en-US" dirty="0"/>
              <a:t>	 </a:t>
            </a:r>
            <a:r>
              <a:rPr lang="en-US" dirty="0" smtClean="0"/>
              <a:t>                 </a:t>
            </a:r>
            <a:r>
              <a:rPr lang="en-US" dirty="0"/>
              <a:t>3.5 T/Hr. for wheel </a:t>
            </a:r>
            <a:r>
              <a:rPr lang="en-US" dirty="0" smtClean="0"/>
              <a:t>dia. </a:t>
            </a:r>
            <a:r>
              <a:rPr lang="en-US" dirty="0"/>
              <a:t>190 mm</a:t>
            </a:r>
            <a:endParaRPr lang="en-IN" dirty="0"/>
          </a:p>
          <a:p>
            <a:pPr marL="0" indent="0">
              <a:buNone/>
            </a:pPr>
            <a:r>
              <a:rPr lang="en-US" dirty="0"/>
              <a:t>Motor capacity	: 0.9 KW</a:t>
            </a:r>
            <a:endParaRPr lang="en-IN" dirty="0"/>
          </a:p>
          <a:p>
            <a:pPr marL="0" indent="0">
              <a:buNone/>
            </a:pPr>
            <a:r>
              <a:rPr lang="en-US" dirty="0"/>
              <a:t>RPM		</a:t>
            </a:r>
            <a:r>
              <a:rPr lang="en-US" dirty="0" smtClean="0"/>
              <a:t>: </a:t>
            </a:r>
            <a:r>
              <a:rPr lang="en-US" dirty="0"/>
              <a:t>Max 1350,  Min 450</a:t>
            </a:r>
            <a:endParaRPr lang="en-IN" dirty="0"/>
          </a:p>
          <a:p>
            <a:pPr marL="0" indent="0">
              <a:buNone/>
            </a:pPr>
            <a:r>
              <a:rPr lang="en-US" dirty="0" smtClean="0"/>
              <a:t>Qty. </a:t>
            </a:r>
            <a:r>
              <a:rPr lang="en-US" dirty="0"/>
              <a:t>per boiler	: 6 nos.</a:t>
            </a:r>
            <a:endParaRPr lang="en-IN" dirty="0"/>
          </a:p>
          <a:p>
            <a:pPr marL="0" indent="0">
              <a:buNone/>
            </a:pPr>
            <a:endParaRPr lang="en-US" b="1" u="sng" dirty="0" smtClean="0"/>
          </a:p>
          <a:p>
            <a:pPr marL="0" indent="0">
              <a:buNone/>
            </a:pPr>
            <a:r>
              <a:rPr lang="en-US" b="1" u="sng" dirty="0" smtClean="0"/>
              <a:t>Ash </a:t>
            </a:r>
            <a:r>
              <a:rPr lang="en-US" b="1" u="sng" dirty="0"/>
              <a:t>Slurry Pumps </a:t>
            </a:r>
            <a:endParaRPr lang="en-IN" b="1" u="sng" dirty="0"/>
          </a:p>
          <a:p>
            <a:pPr marL="0" indent="0">
              <a:buNone/>
            </a:pPr>
            <a:r>
              <a:rPr lang="en-US" dirty="0" smtClean="0"/>
              <a:t>Qty.</a:t>
            </a:r>
            <a:r>
              <a:rPr lang="en-US" dirty="0"/>
              <a:t>		</a:t>
            </a:r>
            <a:r>
              <a:rPr lang="en-US" dirty="0" smtClean="0"/>
              <a:t>: </a:t>
            </a:r>
            <a:r>
              <a:rPr lang="en-US" dirty="0"/>
              <a:t>8 nos.</a:t>
            </a:r>
            <a:endParaRPr lang="en-IN" dirty="0"/>
          </a:p>
          <a:p>
            <a:pPr marL="0" indent="0">
              <a:buNone/>
            </a:pPr>
            <a:r>
              <a:rPr lang="en-US" dirty="0"/>
              <a:t>Streams		: 4 ; each stream contains 2  pumps in series</a:t>
            </a:r>
            <a:endParaRPr lang="en-IN" dirty="0"/>
          </a:p>
          <a:p>
            <a:pPr marL="0" indent="0">
              <a:buNone/>
            </a:pPr>
            <a:r>
              <a:rPr lang="en-US" dirty="0"/>
              <a:t>Capacity		: 300 Cu. M / </a:t>
            </a:r>
            <a:r>
              <a:rPr lang="en-US" dirty="0" smtClean="0"/>
              <a:t>Hr.</a:t>
            </a:r>
            <a:endParaRPr lang="en-IN" dirty="0"/>
          </a:p>
          <a:p>
            <a:pPr marL="0" indent="0">
              <a:buNone/>
            </a:pPr>
            <a:r>
              <a:rPr lang="en-US" dirty="0"/>
              <a:t>Pressure		: 45 M WC</a:t>
            </a:r>
            <a:endParaRPr lang="en-IN" dirty="0"/>
          </a:p>
          <a:p>
            <a:pPr marL="0" indent="0">
              <a:buNone/>
            </a:pPr>
            <a:r>
              <a:rPr lang="en-US" dirty="0"/>
              <a:t>RPM		</a:t>
            </a:r>
            <a:r>
              <a:rPr lang="en-US" dirty="0" smtClean="0"/>
              <a:t>: </a:t>
            </a:r>
            <a:r>
              <a:rPr lang="en-US" dirty="0"/>
              <a:t>985</a:t>
            </a:r>
            <a:endParaRPr lang="en-IN" dirty="0"/>
          </a:p>
          <a:p>
            <a:pPr marL="0" indent="0">
              <a:buNone/>
            </a:pPr>
            <a:endParaRPr lang="en-US" b="1" u="sng" dirty="0" smtClean="0"/>
          </a:p>
          <a:p>
            <a:pPr marL="0" indent="0">
              <a:buNone/>
            </a:pPr>
            <a:r>
              <a:rPr lang="en-US" b="1" u="sng" dirty="0" smtClean="0"/>
              <a:t>BURNERS </a:t>
            </a:r>
            <a:r>
              <a:rPr lang="en-US" b="1" u="sng" dirty="0"/>
              <a:t>:-</a:t>
            </a:r>
            <a:endParaRPr lang="en-IN" dirty="0"/>
          </a:p>
          <a:p>
            <a:pPr marL="0" indent="0">
              <a:buNone/>
            </a:pPr>
            <a:r>
              <a:rPr lang="en-US" b="1" dirty="0"/>
              <a:t> </a:t>
            </a:r>
            <a:r>
              <a:rPr lang="en-US" dirty="0" smtClean="0"/>
              <a:t>Coal </a:t>
            </a:r>
            <a:r>
              <a:rPr lang="en-US" dirty="0"/>
              <a:t>dust burners : Total 6 </a:t>
            </a:r>
            <a:r>
              <a:rPr lang="en-US" dirty="0" smtClean="0"/>
              <a:t>Nos. </a:t>
            </a:r>
            <a:r>
              <a:rPr lang="en-US" dirty="0"/>
              <a:t>per boiler, 3 </a:t>
            </a:r>
            <a:r>
              <a:rPr lang="en-US" dirty="0" smtClean="0"/>
              <a:t>Nos. </a:t>
            </a:r>
            <a:r>
              <a:rPr lang="en-US" dirty="0"/>
              <a:t>on each side wall.</a:t>
            </a:r>
            <a:endParaRPr lang="en-IN" dirty="0"/>
          </a:p>
          <a:p>
            <a:pPr marL="0" lvl="0" indent="0">
              <a:buNone/>
            </a:pPr>
            <a:r>
              <a:rPr lang="en-US" dirty="0"/>
              <a:t>BF gas burners     : Total 6 </a:t>
            </a:r>
            <a:r>
              <a:rPr lang="en-US" dirty="0" smtClean="0"/>
              <a:t>Nos. </a:t>
            </a:r>
            <a:r>
              <a:rPr lang="en-US" dirty="0"/>
              <a:t>per boiler, 3 </a:t>
            </a:r>
            <a:r>
              <a:rPr lang="en-US" dirty="0" smtClean="0"/>
              <a:t>Nos. </a:t>
            </a:r>
            <a:r>
              <a:rPr lang="en-US" dirty="0"/>
              <a:t>on each side wall.</a:t>
            </a:r>
            <a:endParaRPr lang="en-IN" dirty="0"/>
          </a:p>
          <a:p>
            <a:pPr marL="0" lvl="0" indent="0">
              <a:buNone/>
            </a:pPr>
            <a:r>
              <a:rPr lang="en-US" dirty="0"/>
              <a:t>CO gas burners    : Total 4 </a:t>
            </a:r>
            <a:r>
              <a:rPr lang="en-US" dirty="0" smtClean="0"/>
              <a:t>Nos. </a:t>
            </a:r>
            <a:r>
              <a:rPr lang="en-US" dirty="0"/>
              <a:t>per boiler on front wall, </a:t>
            </a:r>
            <a:endParaRPr lang="en-IN" dirty="0"/>
          </a:p>
          <a:p>
            <a:pPr marL="0" indent="0">
              <a:buNone/>
            </a:pPr>
            <a:r>
              <a:rPr lang="en-US" dirty="0"/>
              <a:t>                                         capacity of each burner:-2500 M</a:t>
            </a:r>
            <a:r>
              <a:rPr lang="en-US" baseline="30000" dirty="0"/>
              <a:t>3</a:t>
            </a:r>
            <a:r>
              <a:rPr lang="en-US" dirty="0"/>
              <a:t>/Hr.</a:t>
            </a:r>
            <a:endParaRPr lang="en-IN" dirty="0"/>
          </a:p>
          <a:p>
            <a:pPr marL="0" lvl="0" indent="0">
              <a:buNone/>
            </a:pPr>
            <a:r>
              <a:rPr lang="en-US" dirty="0"/>
              <a:t>Oil burners          : Total 6 </a:t>
            </a:r>
            <a:r>
              <a:rPr lang="en-US" dirty="0" smtClean="0"/>
              <a:t>Nos. </a:t>
            </a:r>
            <a:r>
              <a:rPr lang="en-US" dirty="0"/>
              <a:t>per boiler, These are concentric </a:t>
            </a:r>
            <a:r>
              <a:rPr lang="en-US" dirty="0" smtClean="0"/>
              <a:t>   *                              to  </a:t>
            </a:r>
            <a:r>
              <a:rPr lang="en-US" dirty="0"/>
              <a:t>Coal dust burners.</a:t>
            </a:r>
            <a:endParaRPr lang="en-IN" dirty="0"/>
          </a:p>
          <a:p>
            <a:pPr marL="0" indent="0">
              <a:buNone/>
            </a:pPr>
            <a:endParaRPr lang="en-IN" dirty="0"/>
          </a:p>
        </p:txBody>
      </p:sp>
      <p:sp>
        <p:nvSpPr>
          <p:cNvPr id="4" name="Title 1"/>
          <p:cNvSpPr txBox="1">
            <a:spLocks/>
          </p:cNvSpPr>
          <p:nvPr/>
        </p:nvSpPr>
        <p:spPr>
          <a:xfrm>
            <a:off x="332656" y="85868"/>
            <a:ext cx="6172200" cy="1651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dirty="0"/>
          </a:p>
        </p:txBody>
      </p:sp>
    </p:spTree>
    <p:extLst>
      <p:ext uri="{BB962C8B-B14F-4D97-AF65-F5344CB8AC3E}">
        <p14:creationId xmlns:p14="http://schemas.microsoft.com/office/powerpoint/2010/main" val="29565077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632" y="128464"/>
            <a:ext cx="6624736" cy="9649072"/>
          </a:xfrm>
        </p:spPr>
        <p:txBody>
          <a:bodyPr>
            <a:normAutofit fontScale="62500" lnSpcReduction="20000"/>
          </a:bodyPr>
          <a:lstStyle/>
          <a:p>
            <a:pPr marL="0" indent="0">
              <a:buNone/>
            </a:pPr>
            <a:endParaRPr lang="en-US" b="1" u="sng" dirty="0" smtClean="0"/>
          </a:p>
          <a:p>
            <a:pPr marL="0" indent="0">
              <a:buNone/>
            </a:pPr>
            <a:r>
              <a:rPr lang="en-US" b="1" u="sng" dirty="0" smtClean="0"/>
              <a:t>SCRUBBERS </a:t>
            </a:r>
            <a:r>
              <a:rPr lang="en-US" b="1" u="sng" dirty="0"/>
              <a:t>:-</a:t>
            </a:r>
            <a:endParaRPr lang="en-IN" dirty="0"/>
          </a:p>
          <a:p>
            <a:pPr marL="0" indent="0">
              <a:buNone/>
            </a:pPr>
            <a:r>
              <a:rPr lang="en-US" dirty="0"/>
              <a:t> </a:t>
            </a:r>
            <a:endParaRPr lang="en-IN" dirty="0"/>
          </a:p>
          <a:p>
            <a:pPr marL="0" indent="0">
              <a:buNone/>
            </a:pPr>
            <a:r>
              <a:rPr lang="en-US" dirty="0" smtClean="0"/>
              <a:t>   There </a:t>
            </a:r>
            <a:r>
              <a:rPr lang="en-US" dirty="0"/>
              <a:t>are 4 scrubbers in each of the boiler No.3 and 4.</a:t>
            </a:r>
            <a:endParaRPr lang="en-IN" dirty="0"/>
          </a:p>
          <a:p>
            <a:pPr marL="0" indent="0">
              <a:buNone/>
            </a:pPr>
            <a:r>
              <a:rPr lang="en-US" dirty="0"/>
              <a:t>  </a:t>
            </a:r>
            <a:r>
              <a:rPr lang="en-US" dirty="0" smtClean="0"/>
              <a:t>  Dia. of </a:t>
            </a:r>
            <a:r>
              <a:rPr lang="en-US" dirty="0"/>
              <a:t>cylindrical shell :- 2600 mm.</a:t>
            </a:r>
            <a:endParaRPr lang="en-IN" dirty="0"/>
          </a:p>
          <a:p>
            <a:pPr marL="0" indent="0">
              <a:buNone/>
            </a:pPr>
            <a:r>
              <a:rPr lang="en-US" dirty="0"/>
              <a:t> </a:t>
            </a:r>
            <a:endParaRPr lang="en-IN" dirty="0"/>
          </a:p>
          <a:p>
            <a:pPr marL="0" indent="0">
              <a:buNone/>
            </a:pPr>
            <a:r>
              <a:rPr lang="en-US" b="1" u="sng" dirty="0" smtClean="0"/>
              <a:t> RAW </a:t>
            </a:r>
            <a:r>
              <a:rPr lang="en-US" b="1" u="sng" dirty="0"/>
              <a:t>COAL FEEDERS :-</a:t>
            </a:r>
            <a:endParaRPr lang="en-IN" dirty="0"/>
          </a:p>
          <a:p>
            <a:pPr marL="0" indent="0">
              <a:buNone/>
            </a:pPr>
            <a:r>
              <a:rPr lang="en-US" dirty="0"/>
              <a:t> </a:t>
            </a:r>
            <a:endParaRPr lang="en-IN" dirty="0"/>
          </a:p>
          <a:p>
            <a:pPr marL="0" indent="0">
              <a:buNone/>
            </a:pPr>
            <a:r>
              <a:rPr lang="en-US" dirty="0" smtClean="0"/>
              <a:t> Total </a:t>
            </a:r>
            <a:r>
              <a:rPr lang="en-US" dirty="0"/>
              <a:t>5 </a:t>
            </a:r>
            <a:r>
              <a:rPr lang="en-US" dirty="0" err="1"/>
              <a:t>Nos</a:t>
            </a:r>
            <a:r>
              <a:rPr lang="en-US" dirty="0"/>
              <a:t> BELT type.- 1 no per boiler</a:t>
            </a:r>
            <a:endParaRPr lang="en-IN" dirty="0"/>
          </a:p>
          <a:p>
            <a:pPr marL="0" indent="0">
              <a:buNone/>
            </a:pPr>
            <a:r>
              <a:rPr lang="en-US" dirty="0"/>
              <a:t> </a:t>
            </a:r>
            <a:r>
              <a:rPr lang="en-US" dirty="0" smtClean="0"/>
              <a:t>Capacity </a:t>
            </a:r>
            <a:r>
              <a:rPr lang="en-US" dirty="0"/>
              <a:t>of each :- 25 T/hr. (max)</a:t>
            </a:r>
            <a:endParaRPr lang="en-IN" dirty="0"/>
          </a:p>
          <a:p>
            <a:pPr marL="0" indent="0">
              <a:buNone/>
            </a:pPr>
            <a:r>
              <a:rPr lang="en-US" b="1" dirty="0"/>
              <a:t> </a:t>
            </a:r>
            <a:endParaRPr lang="en-IN" dirty="0"/>
          </a:p>
          <a:p>
            <a:pPr marL="0" indent="0">
              <a:buNone/>
            </a:pPr>
            <a:r>
              <a:rPr lang="en-US" b="1" u="sng" dirty="0" smtClean="0"/>
              <a:t> ELECTRO-STATIC </a:t>
            </a:r>
            <a:r>
              <a:rPr lang="en-US" b="1" u="sng" dirty="0"/>
              <a:t>PRECIPITATOR</a:t>
            </a:r>
            <a:endParaRPr lang="en-IN" dirty="0"/>
          </a:p>
          <a:p>
            <a:pPr marL="0" indent="0">
              <a:buNone/>
            </a:pPr>
            <a:r>
              <a:rPr lang="en-US" b="1" dirty="0"/>
              <a:t> </a:t>
            </a:r>
            <a:endParaRPr lang="en-IN" dirty="0"/>
          </a:p>
          <a:p>
            <a:pPr marL="0" indent="0">
              <a:buNone/>
            </a:pPr>
            <a:r>
              <a:rPr lang="en-US" dirty="0"/>
              <a:t>	</a:t>
            </a:r>
            <a:r>
              <a:rPr lang="en-US" dirty="0" smtClean="0"/>
              <a:t>Manufacturer</a:t>
            </a:r>
            <a:r>
              <a:rPr lang="en-US" dirty="0"/>
              <a:t>	</a:t>
            </a:r>
            <a:r>
              <a:rPr lang="en-US" dirty="0" smtClean="0"/>
              <a:t>             : </a:t>
            </a:r>
            <a:r>
              <a:rPr lang="en-US" dirty="0"/>
              <a:t>BHEL</a:t>
            </a:r>
            <a:endParaRPr lang="en-IN" dirty="0"/>
          </a:p>
          <a:p>
            <a:pPr marL="0" indent="0">
              <a:buNone/>
            </a:pPr>
            <a:r>
              <a:rPr lang="en-US" dirty="0"/>
              <a:t>	</a:t>
            </a:r>
            <a:r>
              <a:rPr lang="en-US" dirty="0" smtClean="0"/>
              <a:t>Qty.</a:t>
            </a:r>
            <a:r>
              <a:rPr lang="en-US" dirty="0"/>
              <a:t>	 </a:t>
            </a:r>
            <a:r>
              <a:rPr lang="en-US" dirty="0" smtClean="0"/>
              <a:t>                           : </a:t>
            </a:r>
            <a:r>
              <a:rPr lang="en-US" dirty="0"/>
              <a:t>1 No each in </a:t>
            </a:r>
            <a:r>
              <a:rPr lang="en-US" dirty="0" smtClean="0"/>
              <a:t>boiler </a:t>
            </a:r>
            <a:r>
              <a:rPr lang="en-US" dirty="0"/>
              <a:t>1,2 and </a:t>
            </a:r>
            <a:r>
              <a:rPr lang="en-US" dirty="0" smtClean="0"/>
              <a:t>    *                                                          5 </a:t>
            </a:r>
            <a:r>
              <a:rPr lang="en-US" dirty="0"/>
              <a:t>with two passes in </a:t>
            </a:r>
            <a:r>
              <a:rPr lang="en-US" dirty="0" smtClean="0"/>
              <a:t>parallel.</a:t>
            </a:r>
            <a:endParaRPr lang="en-IN" dirty="0"/>
          </a:p>
          <a:p>
            <a:pPr marL="0" indent="0">
              <a:buNone/>
            </a:pPr>
            <a:r>
              <a:rPr lang="en-US" dirty="0"/>
              <a:t> </a:t>
            </a:r>
            <a:r>
              <a:rPr lang="en-US" dirty="0" smtClean="0"/>
              <a:t>              Type</a:t>
            </a:r>
            <a:r>
              <a:rPr lang="en-US" dirty="0"/>
              <a:t>		 </a:t>
            </a:r>
            <a:r>
              <a:rPr lang="en-US" dirty="0" smtClean="0"/>
              <a:t>           : </a:t>
            </a:r>
            <a:r>
              <a:rPr lang="en-US" dirty="0"/>
              <a:t>Dry type rectangular box </a:t>
            </a:r>
            <a:r>
              <a:rPr lang="en-US" dirty="0" smtClean="0"/>
              <a:t>    *                                                            type</a:t>
            </a:r>
            <a:r>
              <a:rPr lang="en-US" dirty="0"/>
              <a:t>( 3 fields )</a:t>
            </a:r>
            <a:endParaRPr lang="en-IN" dirty="0"/>
          </a:p>
          <a:p>
            <a:pPr marL="0" indent="0">
              <a:buNone/>
            </a:pPr>
            <a:r>
              <a:rPr lang="en-US" dirty="0"/>
              <a:t>	Rated flow capacity   </a:t>
            </a:r>
            <a:r>
              <a:rPr lang="en-US" dirty="0" smtClean="0"/>
              <a:t>      :  </a:t>
            </a:r>
            <a:r>
              <a:rPr lang="en-US" dirty="0"/>
              <a:t>20300 NM</a:t>
            </a:r>
            <a:r>
              <a:rPr lang="en-US" baseline="30000" dirty="0"/>
              <a:t>3</a:t>
            </a:r>
            <a:r>
              <a:rPr lang="en-US" dirty="0"/>
              <a:t>/hr.</a:t>
            </a:r>
            <a:endParaRPr lang="en-IN" dirty="0"/>
          </a:p>
          <a:p>
            <a:pPr marL="0" indent="0">
              <a:buNone/>
            </a:pPr>
            <a:r>
              <a:rPr lang="en-US" dirty="0"/>
              <a:t>	Gas temperature       </a:t>
            </a:r>
            <a:r>
              <a:rPr lang="en-US" dirty="0" smtClean="0"/>
              <a:t>       :  </a:t>
            </a:r>
            <a:r>
              <a:rPr lang="en-US" dirty="0"/>
              <a:t>160</a:t>
            </a:r>
            <a:r>
              <a:rPr lang="en-US" baseline="30000" dirty="0"/>
              <a:t>0</a:t>
            </a:r>
            <a:r>
              <a:rPr lang="en-US" dirty="0"/>
              <a:t>C</a:t>
            </a:r>
            <a:endParaRPr lang="en-IN" dirty="0"/>
          </a:p>
          <a:p>
            <a:pPr marL="0" indent="0">
              <a:buNone/>
            </a:pPr>
            <a:r>
              <a:rPr lang="en-US" dirty="0"/>
              <a:t>	Inlet dust content     </a:t>
            </a:r>
            <a:r>
              <a:rPr lang="en-US" dirty="0" smtClean="0"/>
              <a:t>        :  </a:t>
            </a:r>
            <a:r>
              <a:rPr lang="en-US" dirty="0"/>
              <a:t>34 </a:t>
            </a:r>
            <a:r>
              <a:rPr lang="en-US" dirty="0" err="1"/>
              <a:t>gms</a:t>
            </a:r>
            <a:r>
              <a:rPr lang="en-US" dirty="0"/>
              <a:t>/NM</a:t>
            </a:r>
            <a:r>
              <a:rPr lang="en-US" baseline="30000" dirty="0"/>
              <a:t>3</a:t>
            </a:r>
            <a:endParaRPr lang="en-IN" dirty="0"/>
          </a:p>
          <a:p>
            <a:pPr marL="0" indent="0">
              <a:buNone/>
            </a:pPr>
            <a:r>
              <a:rPr lang="en-US" dirty="0"/>
              <a:t>	Outlet dust content   </a:t>
            </a:r>
            <a:r>
              <a:rPr lang="en-US" dirty="0" smtClean="0"/>
              <a:t>       :  </a:t>
            </a:r>
            <a:r>
              <a:rPr lang="en-US" dirty="0"/>
              <a:t>150 mg/ NM</a:t>
            </a:r>
            <a:r>
              <a:rPr lang="en-US" baseline="30000" dirty="0"/>
              <a:t>3</a:t>
            </a:r>
            <a:endParaRPr lang="en-IN" dirty="0"/>
          </a:p>
          <a:p>
            <a:pPr marL="0" indent="0">
              <a:buNone/>
            </a:pPr>
            <a:r>
              <a:rPr lang="en-US" dirty="0"/>
              <a:t>        </a:t>
            </a:r>
            <a:r>
              <a:rPr lang="en-US" dirty="0" smtClean="0"/>
              <a:t>                                                       </a:t>
            </a:r>
            <a:r>
              <a:rPr lang="en-US" dirty="0"/>
              <a:t>at various flow rates</a:t>
            </a:r>
            <a:endParaRPr lang="en-IN" dirty="0"/>
          </a:p>
          <a:p>
            <a:pPr marL="0" indent="0">
              <a:buNone/>
            </a:pPr>
            <a:r>
              <a:rPr lang="en-US" dirty="0"/>
              <a:t>       </a:t>
            </a:r>
            <a:r>
              <a:rPr lang="en-US" dirty="0" smtClean="0"/>
              <a:t>         Filtration </a:t>
            </a:r>
            <a:r>
              <a:rPr lang="en-US" dirty="0"/>
              <a:t>efficiency </a:t>
            </a:r>
            <a:r>
              <a:rPr lang="en-US" dirty="0" smtClean="0"/>
              <a:t>         : </a:t>
            </a:r>
            <a:r>
              <a:rPr lang="en-US" dirty="0"/>
              <a:t>99.65 %</a:t>
            </a:r>
            <a:endParaRPr lang="en-IN" dirty="0"/>
          </a:p>
          <a:p>
            <a:pPr marL="0" indent="0">
              <a:buNone/>
            </a:pPr>
            <a:r>
              <a:rPr lang="en-US" dirty="0"/>
              <a:t>	</a:t>
            </a:r>
            <a:endParaRPr lang="en-IN" dirty="0"/>
          </a:p>
          <a:p>
            <a:pPr marL="0" indent="0">
              <a:buNone/>
            </a:pPr>
            <a:r>
              <a:rPr lang="en-US" dirty="0"/>
              <a:t> </a:t>
            </a:r>
            <a:endParaRPr lang="en-IN" dirty="0"/>
          </a:p>
          <a:p>
            <a:pPr marL="0" indent="0">
              <a:buNone/>
            </a:pPr>
            <a:r>
              <a:rPr lang="en-US" dirty="0"/>
              <a:t> </a:t>
            </a:r>
            <a:endParaRPr lang="en-IN" dirty="0"/>
          </a:p>
          <a:p>
            <a:pPr marL="0" indent="0">
              <a:buNone/>
            </a:pPr>
            <a:r>
              <a:rPr lang="en-US" b="1" dirty="0"/>
              <a:t> </a:t>
            </a:r>
            <a:endParaRPr lang="en-IN" dirty="0"/>
          </a:p>
          <a:p>
            <a:pPr marL="0" indent="0">
              <a:buNone/>
            </a:pPr>
            <a:r>
              <a:rPr lang="en-US" b="1" dirty="0"/>
              <a:t> </a:t>
            </a:r>
            <a:endParaRPr lang="en-IN" dirty="0"/>
          </a:p>
          <a:p>
            <a:pPr marL="0" indent="0">
              <a:buNone/>
            </a:pPr>
            <a:r>
              <a:rPr lang="en-US" b="1" u="sng" dirty="0"/>
              <a:t/>
            </a:r>
            <a:br>
              <a:rPr lang="en-US" b="1" u="sng" dirty="0"/>
            </a:br>
            <a:endParaRPr lang="en-IN" dirty="0"/>
          </a:p>
        </p:txBody>
      </p:sp>
      <p:sp>
        <p:nvSpPr>
          <p:cNvPr id="4" name="Rectangle 3"/>
          <p:cNvSpPr/>
          <p:nvPr/>
        </p:nvSpPr>
        <p:spPr>
          <a:xfrm>
            <a:off x="11156" y="7473280"/>
            <a:ext cx="6846844" cy="2246769"/>
          </a:xfrm>
          <a:prstGeom prst="rect">
            <a:avLst/>
          </a:prstGeom>
        </p:spPr>
        <p:txBody>
          <a:bodyPr wrap="square">
            <a:spAutoFit/>
          </a:bodyPr>
          <a:lstStyle/>
          <a:p>
            <a:pPr hangingPunct="0"/>
            <a:endParaRPr lang="en-IN" sz="2000" dirty="0" smtClean="0"/>
          </a:p>
          <a:p>
            <a:pPr marL="342900" indent="-342900" algn="just" hangingPunct="0">
              <a:buFont typeface="Wingdings" pitchFamily="2" charset="2"/>
              <a:buChar char="Ø"/>
            </a:pPr>
            <a:r>
              <a:rPr lang="en-IN" sz="2000" dirty="0" smtClean="0"/>
              <a:t>The </a:t>
            </a:r>
            <a:r>
              <a:rPr lang="en-IN" sz="2000" dirty="0"/>
              <a:t>ESP installed in boiler</a:t>
            </a:r>
            <a:r>
              <a:rPr lang="en-IN" sz="2000" b="1" u="sng" dirty="0"/>
              <a:t> </a:t>
            </a:r>
            <a:r>
              <a:rPr lang="en-IN" sz="2000" dirty="0"/>
              <a:t>works on the principle that when a voltage of around 30-75 kV is applied at a section from where the dust laden flue gasses are made to pass and then due to applied electric field the dust particles gets charged and trapped in ESP plates and dust-free gasses are allowed to pass through chimneys in environment</a:t>
            </a:r>
            <a:r>
              <a:rPr lang="en-IN" dirty="0"/>
              <a:t>.</a:t>
            </a:r>
          </a:p>
        </p:txBody>
      </p:sp>
    </p:spTree>
    <p:extLst>
      <p:ext uri="{BB962C8B-B14F-4D97-AF65-F5344CB8AC3E}">
        <p14:creationId xmlns:p14="http://schemas.microsoft.com/office/powerpoint/2010/main" val="18753726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8890381"/>
              </p:ext>
            </p:extLst>
          </p:nvPr>
        </p:nvGraphicFramePr>
        <p:xfrm>
          <a:off x="188640" y="977009"/>
          <a:ext cx="6446036" cy="8800526"/>
        </p:xfrm>
        <a:graphic>
          <a:graphicData uri="http://schemas.openxmlformats.org/drawingml/2006/table">
            <a:tbl>
              <a:tblPr>
                <a:tableStyleId>{5940675A-B579-460E-94D1-54222C63F5DA}</a:tableStyleId>
              </a:tblPr>
              <a:tblGrid>
                <a:gridCol w="596546"/>
                <a:gridCol w="2643814"/>
                <a:gridCol w="1117025"/>
                <a:gridCol w="1037474"/>
                <a:gridCol w="941845"/>
                <a:gridCol w="109332"/>
              </a:tblGrid>
              <a:tr h="541454">
                <a:tc>
                  <a:txBody>
                    <a:bodyPr/>
                    <a:lstStyle/>
                    <a:p>
                      <a:pPr>
                        <a:spcAft>
                          <a:spcPts val="0"/>
                        </a:spcAft>
                        <a:tabLst>
                          <a:tab pos="2286000" algn="l"/>
                        </a:tabLst>
                      </a:pPr>
                      <a:r>
                        <a:rPr lang="en-US" sz="1200" dirty="0" err="1">
                          <a:effectLst/>
                        </a:rPr>
                        <a:t>Sl.No</a:t>
                      </a:r>
                      <a:endParaRPr lang="en-IN" sz="1200" dirty="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DESCRIPTION</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QTY PER BOILER</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OD &amp; Thickness</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Material</a:t>
                      </a:r>
                      <a:endParaRPr lang="en-IN" sz="1200">
                        <a:effectLst/>
                        <a:latin typeface="Times New Roman"/>
                        <a:ea typeface="Times New Roman"/>
                      </a:endParaRPr>
                    </a:p>
                  </a:txBody>
                  <a:tcPr marL="68580" marR="68580" marT="0" marB="0"/>
                </a:tc>
                <a:tc>
                  <a:txBody>
                    <a:bodyPr/>
                    <a:lstStyle/>
                    <a:p>
                      <a:pPr>
                        <a:spcAft>
                          <a:spcPts val="0"/>
                        </a:spcAft>
                      </a:pPr>
                      <a:r>
                        <a:rPr lang="en-IN" sz="1200">
                          <a:effectLst/>
                        </a:rPr>
                        <a:t> </a:t>
                      </a:r>
                      <a:endParaRPr lang="en-IN" sz="1200">
                        <a:effectLst/>
                        <a:latin typeface="Times New Roman"/>
                        <a:ea typeface="Times New Roman"/>
                      </a:endParaRPr>
                    </a:p>
                  </a:txBody>
                  <a:tcPr marL="0" marR="0" marT="0" marB="0" anchor="ctr"/>
                </a:tc>
              </a:tr>
              <a:tr h="270728">
                <a:tc>
                  <a:txBody>
                    <a:bodyPr/>
                    <a:lstStyle/>
                    <a:p>
                      <a:pPr>
                        <a:spcAft>
                          <a:spcPts val="0"/>
                        </a:spcAft>
                        <a:tabLst>
                          <a:tab pos="2286000" algn="l"/>
                        </a:tabLst>
                      </a:pPr>
                      <a:r>
                        <a:rPr lang="en-US" sz="1200">
                          <a:effectLst/>
                        </a:rPr>
                        <a:t>1</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Water wall tubes</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390 Nos</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60x3.5</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St-20</a:t>
                      </a:r>
                      <a:endParaRPr lang="en-IN" sz="1200">
                        <a:effectLst/>
                        <a:latin typeface="Times New Roman"/>
                        <a:ea typeface="Times New Roman"/>
                      </a:endParaRPr>
                    </a:p>
                  </a:txBody>
                  <a:tcPr marL="68580" marR="68580" marT="0" marB="0"/>
                </a:tc>
                <a:tc>
                  <a:txBody>
                    <a:bodyPr/>
                    <a:lstStyle/>
                    <a:p>
                      <a:pPr>
                        <a:spcAft>
                          <a:spcPts val="0"/>
                        </a:spcAft>
                      </a:pPr>
                      <a:r>
                        <a:rPr lang="en-IN" sz="1200">
                          <a:effectLst/>
                        </a:rPr>
                        <a:t> </a:t>
                      </a:r>
                      <a:endParaRPr lang="en-IN" sz="1200">
                        <a:effectLst/>
                        <a:latin typeface="Times New Roman"/>
                        <a:ea typeface="Times New Roman"/>
                      </a:endParaRPr>
                    </a:p>
                  </a:txBody>
                  <a:tcPr marL="0" marR="0" marT="0" marB="0" anchor="ctr"/>
                </a:tc>
              </a:tr>
              <a:tr h="541454">
                <a:tc>
                  <a:txBody>
                    <a:bodyPr/>
                    <a:lstStyle/>
                    <a:p>
                      <a:pPr>
                        <a:spcAft>
                          <a:spcPts val="0"/>
                        </a:spcAft>
                        <a:tabLst>
                          <a:tab pos="2286000" algn="l"/>
                        </a:tabLst>
                      </a:pPr>
                      <a:r>
                        <a:rPr lang="en-US" sz="1200">
                          <a:effectLst/>
                        </a:rPr>
                        <a:t>2</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Overflow pipes from drum to saturated steam header</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20 Nos</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83x4</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St-20</a:t>
                      </a:r>
                      <a:endParaRPr lang="en-IN" sz="1200">
                        <a:effectLst/>
                        <a:latin typeface="Times New Roman"/>
                        <a:ea typeface="Times New Roman"/>
                      </a:endParaRPr>
                    </a:p>
                  </a:txBody>
                  <a:tcPr marL="68580" marR="68580" marT="0" marB="0"/>
                </a:tc>
                <a:tc>
                  <a:txBody>
                    <a:bodyPr/>
                    <a:lstStyle/>
                    <a:p>
                      <a:pPr>
                        <a:spcAft>
                          <a:spcPts val="0"/>
                        </a:spcAft>
                      </a:pPr>
                      <a:r>
                        <a:rPr lang="en-IN" sz="1200">
                          <a:effectLst/>
                        </a:rPr>
                        <a:t> </a:t>
                      </a:r>
                      <a:endParaRPr lang="en-IN" sz="1200">
                        <a:effectLst/>
                        <a:latin typeface="Times New Roman"/>
                        <a:ea typeface="Times New Roman"/>
                      </a:endParaRPr>
                    </a:p>
                  </a:txBody>
                  <a:tcPr marL="0" marR="0" marT="0" marB="0" anchor="ctr"/>
                </a:tc>
              </a:tr>
              <a:tr h="949426">
                <a:tc>
                  <a:txBody>
                    <a:bodyPr/>
                    <a:lstStyle/>
                    <a:p>
                      <a:pPr>
                        <a:spcAft>
                          <a:spcPts val="0"/>
                        </a:spcAft>
                        <a:tabLst>
                          <a:tab pos="2286000" algn="l"/>
                        </a:tabLst>
                      </a:pPr>
                      <a:r>
                        <a:rPr lang="en-US" sz="1200">
                          <a:effectLst/>
                        </a:rPr>
                        <a:t>3</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Down comers from</a:t>
                      </a:r>
                      <a:endParaRPr lang="en-IN" sz="1200">
                        <a:effectLst/>
                      </a:endParaRPr>
                    </a:p>
                    <a:p>
                      <a:pPr>
                        <a:spcAft>
                          <a:spcPts val="0"/>
                        </a:spcAft>
                        <a:tabLst>
                          <a:tab pos="2286000" algn="l"/>
                        </a:tabLst>
                      </a:pPr>
                      <a:r>
                        <a:rPr lang="en-US" sz="1200">
                          <a:effectLst/>
                        </a:rPr>
                        <a:t>a)Drum to canopy</a:t>
                      </a:r>
                      <a:endParaRPr lang="en-IN" sz="1200">
                        <a:effectLst/>
                      </a:endParaRPr>
                    </a:p>
                    <a:p>
                      <a:pPr>
                        <a:spcAft>
                          <a:spcPts val="0"/>
                        </a:spcAft>
                        <a:tabLst>
                          <a:tab pos="2286000" algn="l"/>
                        </a:tabLst>
                      </a:pPr>
                      <a:r>
                        <a:rPr lang="en-US" sz="1200">
                          <a:effectLst/>
                        </a:rPr>
                        <a:t>b) Canopy to PBD header</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 </a:t>
                      </a:r>
                      <a:endParaRPr lang="en-IN" sz="1200">
                        <a:effectLst/>
                      </a:endParaRPr>
                    </a:p>
                    <a:p>
                      <a:pPr>
                        <a:spcAft>
                          <a:spcPts val="0"/>
                        </a:spcAft>
                        <a:tabLst>
                          <a:tab pos="2286000" algn="l"/>
                        </a:tabLst>
                      </a:pPr>
                      <a:r>
                        <a:rPr lang="en-US" sz="1200">
                          <a:effectLst/>
                        </a:rPr>
                        <a:t>40 Nos</a:t>
                      </a:r>
                      <a:endParaRPr lang="en-IN" sz="1200">
                        <a:effectLst/>
                      </a:endParaRPr>
                    </a:p>
                    <a:p>
                      <a:pPr>
                        <a:spcAft>
                          <a:spcPts val="0"/>
                        </a:spcAft>
                        <a:tabLst>
                          <a:tab pos="2286000" algn="l"/>
                        </a:tabLst>
                      </a:pPr>
                      <a:r>
                        <a:rPr lang="en-US" sz="1200">
                          <a:effectLst/>
                        </a:rPr>
                        <a:t>40 Nos</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 </a:t>
                      </a:r>
                      <a:endParaRPr lang="en-IN" sz="1200">
                        <a:effectLst/>
                      </a:endParaRPr>
                    </a:p>
                    <a:p>
                      <a:pPr>
                        <a:spcAft>
                          <a:spcPts val="0"/>
                        </a:spcAft>
                        <a:tabLst>
                          <a:tab pos="2286000" algn="l"/>
                        </a:tabLst>
                      </a:pPr>
                      <a:r>
                        <a:rPr lang="en-US" sz="1200">
                          <a:effectLst/>
                        </a:rPr>
                        <a:t>133x6</a:t>
                      </a:r>
                      <a:endParaRPr lang="en-IN" sz="1200">
                        <a:effectLst/>
                      </a:endParaRPr>
                    </a:p>
                    <a:p>
                      <a:pPr>
                        <a:spcAft>
                          <a:spcPts val="0"/>
                        </a:spcAft>
                        <a:tabLst>
                          <a:tab pos="2286000" algn="l"/>
                        </a:tabLst>
                      </a:pPr>
                      <a:r>
                        <a:rPr lang="en-US" sz="1200">
                          <a:effectLst/>
                        </a:rPr>
                        <a:t>108x5</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 </a:t>
                      </a:r>
                      <a:endParaRPr lang="en-IN" sz="1200">
                        <a:effectLst/>
                      </a:endParaRPr>
                    </a:p>
                    <a:p>
                      <a:pPr>
                        <a:spcAft>
                          <a:spcPts val="0"/>
                        </a:spcAft>
                        <a:tabLst>
                          <a:tab pos="2286000" algn="l"/>
                        </a:tabLst>
                      </a:pPr>
                      <a:r>
                        <a:rPr lang="en-US" sz="1200">
                          <a:effectLst/>
                        </a:rPr>
                        <a:t>St-20</a:t>
                      </a:r>
                      <a:endParaRPr lang="en-IN" sz="1200">
                        <a:effectLst/>
                      </a:endParaRPr>
                    </a:p>
                    <a:p>
                      <a:pPr>
                        <a:spcAft>
                          <a:spcPts val="0"/>
                        </a:spcAft>
                        <a:tabLst>
                          <a:tab pos="2286000" algn="l"/>
                        </a:tabLst>
                      </a:pPr>
                      <a:r>
                        <a:rPr lang="en-US" sz="1200">
                          <a:effectLst/>
                        </a:rPr>
                        <a:t>St-20</a:t>
                      </a:r>
                      <a:endParaRPr lang="en-IN" sz="1200">
                        <a:effectLst/>
                        <a:latin typeface="Times New Roman"/>
                        <a:ea typeface="Times New Roman"/>
                      </a:endParaRPr>
                    </a:p>
                  </a:txBody>
                  <a:tcPr marL="68580" marR="68580" marT="0" marB="0"/>
                </a:tc>
                <a:tc>
                  <a:txBody>
                    <a:bodyPr/>
                    <a:lstStyle/>
                    <a:p>
                      <a:pPr>
                        <a:spcAft>
                          <a:spcPts val="0"/>
                        </a:spcAft>
                      </a:pPr>
                      <a:r>
                        <a:rPr lang="en-IN" sz="1200">
                          <a:effectLst/>
                        </a:rPr>
                        <a:t> </a:t>
                      </a:r>
                      <a:endParaRPr lang="en-IN" sz="1200">
                        <a:effectLst/>
                        <a:latin typeface="Times New Roman"/>
                        <a:ea typeface="Times New Roman"/>
                      </a:endParaRPr>
                    </a:p>
                  </a:txBody>
                  <a:tcPr marL="0" marR="0" marT="0" marB="0" anchor="ctr"/>
                </a:tc>
              </a:tr>
              <a:tr h="270728">
                <a:tc>
                  <a:txBody>
                    <a:bodyPr/>
                    <a:lstStyle/>
                    <a:p>
                      <a:pPr>
                        <a:spcAft>
                          <a:spcPts val="0"/>
                        </a:spcAft>
                        <a:tabLst>
                          <a:tab pos="2286000" algn="l"/>
                        </a:tabLst>
                      </a:pPr>
                      <a:r>
                        <a:rPr lang="en-US" sz="1200">
                          <a:effectLst/>
                        </a:rPr>
                        <a:t>4</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Stage-I Super heater</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71 Nos</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38x3</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St-20</a:t>
                      </a:r>
                      <a:endParaRPr lang="en-IN" sz="1200">
                        <a:effectLst/>
                        <a:latin typeface="Times New Roman"/>
                        <a:ea typeface="Times New Roman"/>
                      </a:endParaRPr>
                    </a:p>
                  </a:txBody>
                  <a:tcPr marL="68580" marR="68580" marT="0" marB="0"/>
                </a:tc>
                <a:tc>
                  <a:txBody>
                    <a:bodyPr/>
                    <a:lstStyle/>
                    <a:p>
                      <a:pPr>
                        <a:spcAft>
                          <a:spcPts val="0"/>
                        </a:spcAft>
                      </a:pPr>
                      <a:r>
                        <a:rPr lang="en-IN" sz="1200">
                          <a:effectLst/>
                        </a:rPr>
                        <a:t> </a:t>
                      </a:r>
                      <a:endParaRPr lang="en-IN" sz="1200">
                        <a:effectLst/>
                        <a:latin typeface="Times New Roman"/>
                        <a:ea typeface="Times New Roman"/>
                      </a:endParaRPr>
                    </a:p>
                  </a:txBody>
                  <a:tcPr marL="0" marR="0" marT="0" marB="0" anchor="ctr"/>
                </a:tc>
              </a:tr>
              <a:tr h="270728">
                <a:tc>
                  <a:txBody>
                    <a:bodyPr/>
                    <a:lstStyle/>
                    <a:p>
                      <a:pPr>
                        <a:spcAft>
                          <a:spcPts val="0"/>
                        </a:spcAft>
                        <a:tabLst>
                          <a:tab pos="2286000" algn="l"/>
                        </a:tabLst>
                      </a:pPr>
                      <a:r>
                        <a:rPr lang="en-US" sz="1200">
                          <a:effectLst/>
                        </a:rPr>
                        <a:t>5</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Stage-II Super heater</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72 Nose</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42x3.5</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12xMФ</a:t>
                      </a:r>
                      <a:endParaRPr lang="en-IN" sz="1200">
                        <a:effectLst/>
                        <a:latin typeface="Times New Roman"/>
                        <a:ea typeface="Times New Roman"/>
                      </a:endParaRPr>
                    </a:p>
                  </a:txBody>
                  <a:tcPr marL="68580" marR="68580" marT="0" marB="0"/>
                </a:tc>
                <a:tc>
                  <a:txBody>
                    <a:bodyPr/>
                    <a:lstStyle/>
                    <a:p>
                      <a:pPr>
                        <a:spcAft>
                          <a:spcPts val="0"/>
                        </a:spcAft>
                      </a:pPr>
                      <a:r>
                        <a:rPr lang="en-IN" sz="1200">
                          <a:effectLst/>
                        </a:rPr>
                        <a:t> </a:t>
                      </a:r>
                      <a:endParaRPr lang="en-IN" sz="1200">
                        <a:effectLst/>
                        <a:latin typeface="Times New Roman"/>
                        <a:ea typeface="Times New Roman"/>
                      </a:endParaRPr>
                    </a:p>
                  </a:txBody>
                  <a:tcPr marL="0" marR="0" marT="0" marB="0" anchor="ctr"/>
                </a:tc>
              </a:tr>
              <a:tr h="812182">
                <a:tc>
                  <a:txBody>
                    <a:bodyPr/>
                    <a:lstStyle/>
                    <a:p>
                      <a:pPr>
                        <a:spcAft>
                          <a:spcPts val="0"/>
                        </a:spcAft>
                        <a:tabLst>
                          <a:tab pos="2286000" algn="l"/>
                        </a:tabLst>
                      </a:pPr>
                      <a:r>
                        <a:rPr lang="en-US" sz="1200" dirty="0">
                          <a:effectLst/>
                        </a:rPr>
                        <a:t>6</a:t>
                      </a:r>
                      <a:endParaRPr lang="en-IN" sz="1200" dirty="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Overflow pipes from superheater header to main steam collector (manifold)</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8 Nos</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108x5</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St-20</a:t>
                      </a:r>
                      <a:endParaRPr lang="en-IN" sz="1200">
                        <a:effectLst/>
                        <a:latin typeface="Times New Roman"/>
                        <a:ea typeface="Times New Roman"/>
                      </a:endParaRPr>
                    </a:p>
                  </a:txBody>
                  <a:tcPr marL="68580" marR="68580" marT="0" marB="0"/>
                </a:tc>
                <a:tc>
                  <a:txBody>
                    <a:bodyPr/>
                    <a:lstStyle/>
                    <a:p>
                      <a:pPr>
                        <a:spcAft>
                          <a:spcPts val="0"/>
                        </a:spcAft>
                      </a:pPr>
                      <a:r>
                        <a:rPr lang="en-IN" sz="1200">
                          <a:effectLst/>
                        </a:rPr>
                        <a:t> </a:t>
                      </a:r>
                      <a:endParaRPr lang="en-IN" sz="1200">
                        <a:effectLst/>
                        <a:latin typeface="Times New Roman"/>
                        <a:ea typeface="Times New Roman"/>
                      </a:endParaRPr>
                    </a:p>
                  </a:txBody>
                  <a:tcPr marL="0" marR="0" marT="0" marB="0" anchor="ctr"/>
                </a:tc>
              </a:tr>
              <a:tr h="270728">
                <a:tc>
                  <a:txBody>
                    <a:bodyPr/>
                    <a:lstStyle/>
                    <a:p>
                      <a:pPr>
                        <a:spcAft>
                          <a:spcPts val="0"/>
                        </a:spcAft>
                        <a:tabLst>
                          <a:tab pos="2286000" algn="l"/>
                        </a:tabLst>
                      </a:pPr>
                      <a:r>
                        <a:rPr lang="en-US" sz="1200">
                          <a:effectLst/>
                        </a:rPr>
                        <a:t>7</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Super heater drain line</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1 No</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60x3.5</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St-20</a:t>
                      </a:r>
                      <a:endParaRPr lang="en-IN" sz="1200">
                        <a:effectLst/>
                        <a:latin typeface="Times New Roman"/>
                        <a:ea typeface="Times New Roman"/>
                      </a:endParaRPr>
                    </a:p>
                  </a:txBody>
                  <a:tcPr marL="68580" marR="68580" marT="0" marB="0"/>
                </a:tc>
                <a:tc>
                  <a:txBody>
                    <a:bodyPr/>
                    <a:lstStyle/>
                    <a:p>
                      <a:pPr>
                        <a:spcAft>
                          <a:spcPts val="0"/>
                        </a:spcAft>
                      </a:pPr>
                      <a:r>
                        <a:rPr lang="en-IN" sz="1200">
                          <a:effectLst/>
                        </a:rPr>
                        <a:t> </a:t>
                      </a:r>
                      <a:endParaRPr lang="en-IN" sz="1200">
                        <a:effectLst/>
                        <a:latin typeface="Times New Roman"/>
                        <a:ea typeface="Times New Roman"/>
                      </a:endParaRPr>
                    </a:p>
                  </a:txBody>
                  <a:tcPr marL="0" marR="0" marT="0" marB="0" anchor="ctr"/>
                </a:tc>
              </a:tr>
              <a:tr h="270728">
                <a:tc>
                  <a:txBody>
                    <a:bodyPr/>
                    <a:lstStyle/>
                    <a:p>
                      <a:pPr>
                        <a:spcAft>
                          <a:spcPts val="0"/>
                        </a:spcAft>
                        <a:tabLst>
                          <a:tab pos="2286000" algn="l"/>
                        </a:tabLst>
                      </a:pPr>
                      <a:r>
                        <a:rPr lang="en-US" sz="1200">
                          <a:effectLst/>
                        </a:rPr>
                        <a:t>8</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Main steam line</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1 no.</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325x13</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213 P-11</a:t>
                      </a:r>
                      <a:endParaRPr lang="en-IN" sz="1200">
                        <a:effectLst/>
                        <a:latin typeface="Times New Roman"/>
                        <a:ea typeface="Times New Roman"/>
                      </a:endParaRPr>
                    </a:p>
                  </a:txBody>
                  <a:tcPr marL="68580" marR="68580" marT="0" marB="0"/>
                </a:tc>
                <a:tc>
                  <a:txBody>
                    <a:bodyPr/>
                    <a:lstStyle/>
                    <a:p>
                      <a:pPr>
                        <a:spcAft>
                          <a:spcPts val="0"/>
                        </a:spcAft>
                      </a:pPr>
                      <a:r>
                        <a:rPr lang="en-IN" sz="1200">
                          <a:effectLst/>
                        </a:rPr>
                        <a:t> </a:t>
                      </a:r>
                      <a:endParaRPr lang="en-IN" sz="1200">
                        <a:effectLst/>
                        <a:latin typeface="Times New Roman"/>
                        <a:ea typeface="Times New Roman"/>
                      </a:endParaRPr>
                    </a:p>
                  </a:txBody>
                  <a:tcPr marL="0" marR="0" marT="0" marB="0" anchor="ctr"/>
                </a:tc>
              </a:tr>
              <a:tr h="270728">
                <a:tc>
                  <a:txBody>
                    <a:bodyPr/>
                    <a:lstStyle/>
                    <a:p>
                      <a:pPr>
                        <a:spcAft>
                          <a:spcPts val="0"/>
                        </a:spcAft>
                        <a:tabLst>
                          <a:tab pos="2286000" algn="l"/>
                        </a:tabLst>
                      </a:pPr>
                      <a:r>
                        <a:rPr lang="en-US" sz="1200">
                          <a:effectLst/>
                        </a:rPr>
                        <a:t>9</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dirty="0">
                          <a:effectLst/>
                        </a:rPr>
                        <a:t>Economiser coils</a:t>
                      </a:r>
                      <a:endParaRPr lang="en-IN" sz="1200" dirty="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63x4</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32x3</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St-20</a:t>
                      </a:r>
                      <a:endParaRPr lang="en-IN" sz="1200">
                        <a:effectLst/>
                        <a:latin typeface="Times New Roman"/>
                        <a:ea typeface="Times New Roman"/>
                      </a:endParaRPr>
                    </a:p>
                  </a:txBody>
                  <a:tcPr marL="68580" marR="68580" marT="0" marB="0"/>
                </a:tc>
                <a:tc>
                  <a:txBody>
                    <a:bodyPr/>
                    <a:lstStyle/>
                    <a:p>
                      <a:pPr>
                        <a:spcAft>
                          <a:spcPts val="0"/>
                        </a:spcAft>
                      </a:pPr>
                      <a:r>
                        <a:rPr lang="en-IN" sz="1200">
                          <a:effectLst/>
                        </a:rPr>
                        <a:t> </a:t>
                      </a:r>
                      <a:endParaRPr lang="en-IN" sz="1200">
                        <a:effectLst/>
                        <a:latin typeface="Times New Roman"/>
                        <a:ea typeface="Times New Roman"/>
                      </a:endParaRPr>
                    </a:p>
                  </a:txBody>
                  <a:tcPr marL="0" marR="0" marT="0" marB="0" anchor="ctr"/>
                </a:tc>
              </a:tr>
              <a:tr h="270728">
                <a:tc>
                  <a:txBody>
                    <a:bodyPr/>
                    <a:lstStyle/>
                    <a:p>
                      <a:pPr>
                        <a:spcAft>
                          <a:spcPts val="0"/>
                        </a:spcAft>
                        <a:tabLst>
                          <a:tab pos="2286000" algn="l"/>
                        </a:tabLst>
                      </a:pPr>
                      <a:r>
                        <a:rPr lang="en-US" sz="1200">
                          <a:effectLst/>
                        </a:rPr>
                        <a:t>10</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Outlet pipe from economizer to drum</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8 Nos</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108x5</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St-20</a:t>
                      </a:r>
                      <a:endParaRPr lang="en-IN" sz="1200">
                        <a:effectLst/>
                        <a:latin typeface="Times New Roman"/>
                        <a:ea typeface="Times New Roman"/>
                      </a:endParaRPr>
                    </a:p>
                  </a:txBody>
                  <a:tcPr marL="68580" marR="68580" marT="0" marB="0"/>
                </a:tc>
                <a:tc>
                  <a:txBody>
                    <a:bodyPr/>
                    <a:lstStyle/>
                    <a:p>
                      <a:pPr>
                        <a:spcAft>
                          <a:spcPts val="0"/>
                        </a:spcAft>
                      </a:pPr>
                      <a:r>
                        <a:rPr lang="en-IN" sz="1200">
                          <a:effectLst/>
                        </a:rPr>
                        <a:t> </a:t>
                      </a:r>
                      <a:endParaRPr lang="en-IN" sz="1200">
                        <a:effectLst/>
                        <a:latin typeface="Times New Roman"/>
                        <a:ea typeface="Times New Roman"/>
                      </a:endParaRPr>
                    </a:p>
                  </a:txBody>
                  <a:tcPr marL="0" marR="0" marT="0" marB="0" anchor="ctr"/>
                </a:tc>
              </a:tr>
              <a:tr h="1082910">
                <a:tc>
                  <a:txBody>
                    <a:bodyPr/>
                    <a:lstStyle/>
                    <a:p>
                      <a:pPr>
                        <a:spcAft>
                          <a:spcPts val="0"/>
                        </a:spcAft>
                        <a:tabLst>
                          <a:tab pos="2286000" algn="l"/>
                        </a:tabLst>
                      </a:pPr>
                      <a:r>
                        <a:rPr lang="en-US" sz="1200">
                          <a:effectLst/>
                        </a:rPr>
                        <a:t>11</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Feed collector to economizer inlet right &amp; left</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 </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159x7 133x6 108x5 108x5</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St-20      St-20       St-20       St-20</a:t>
                      </a:r>
                      <a:endParaRPr lang="en-IN" sz="1200">
                        <a:effectLst/>
                        <a:latin typeface="Times New Roman"/>
                        <a:ea typeface="Times New Roman"/>
                      </a:endParaRPr>
                    </a:p>
                  </a:txBody>
                  <a:tcPr marL="68580" marR="68580" marT="0" marB="0"/>
                </a:tc>
                <a:tc>
                  <a:txBody>
                    <a:bodyPr/>
                    <a:lstStyle/>
                    <a:p>
                      <a:pPr>
                        <a:spcAft>
                          <a:spcPts val="0"/>
                        </a:spcAft>
                      </a:pPr>
                      <a:r>
                        <a:rPr lang="en-IN" sz="1200">
                          <a:effectLst/>
                        </a:rPr>
                        <a:t> </a:t>
                      </a:r>
                      <a:endParaRPr lang="en-IN" sz="1200">
                        <a:effectLst/>
                        <a:latin typeface="Times New Roman"/>
                        <a:ea typeface="Times New Roman"/>
                      </a:endParaRPr>
                    </a:p>
                  </a:txBody>
                  <a:tcPr marL="0" marR="0" marT="0" marB="0" anchor="ctr"/>
                </a:tc>
              </a:tr>
              <a:tr h="270728">
                <a:tc>
                  <a:txBody>
                    <a:bodyPr/>
                    <a:lstStyle/>
                    <a:p>
                      <a:pPr>
                        <a:spcAft>
                          <a:spcPts val="0"/>
                        </a:spcAft>
                        <a:tabLst>
                          <a:tab pos="2286000" algn="l"/>
                        </a:tabLst>
                      </a:pPr>
                      <a:r>
                        <a:rPr lang="en-US" sz="1200">
                          <a:effectLst/>
                        </a:rPr>
                        <a:t>12</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Attemperator distribution pipes</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12 Nos</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108x5</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St-20</a:t>
                      </a:r>
                      <a:endParaRPr lang="en-IN" sz="1200">
                        <a:effectLst/>
                        <a:latin typeface="Times New Roman"/>
                        <a:ea typeface="Times New Roman"/>
                      </a:endParaRPr>
                    </a:p>
                  </a:txBody>
                  <a:tcPr marL="68580" marR="68580" marT="0" marB="0"/>
                </a:tc>
                <a:tc>
                  <a:txBody>
                    <a:bodyPr/>
                    <a:lstStyle/>
                    <a:p>
                      <a:pPr>
                        <a:spcAft>
                          <a:spcPts val="0"/>
                        </a:spcAft>
                      </a:pPr>
                      <a:r>
                        <a:rPr lang="en-IN" sz="1200">
                          <a:effectLst/>
                        </a:rPr>
                        <a:t> </a:t>
                      </a:r>
                      <a:endParaRPr lang="en-IN" sz="1200">
                        <a:effectLst/>
                        <a:latin typeface="Times New Roman"/>
                        <a:ea typeface="Times New Roman"/>
                      </a:endParaRPr>
                    </a:p>
                  </a:txBody>
                  <a:tcPr marL="0" marR="0" marT="0" marB="0" anchor="ctr"/>
                </a:tc>
              </a:tr>
              <a:tr h="270728">
                <a:tc>
                  <a:txBody>
                    <a:bodyPr/>
                    <a:lstStyle/>
                    <a:p>
                      <a:pPr>
                        <a:spcAft>
                          <a:spcPts val="0"/>
                        </a:spcAft>
                        <a:tabLst>
                          <a:tab pos="2286000" algn="l"/>
                        </a:tabLst>
                      </a:pPr>
                      <a:r>
                        <a:rPr lang="en-US" sz="1200">
                          <a:effectLst/>
                        </a:rPr>
                        <a:t>13</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PBD headers</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 </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273x26</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St-20</a:t>
                      </a:r>
                      <a:endParaRPr lang="en-IN" sz="1200">
                        <a:effectLst/>
                        <a:latin typeface="Times New Roman"/>
                        <a:ea typeface="Times New Roman"/>
                      </a:endParaRPr>
                    </a:p>
                  </a:txBody>
                  <a:tcPr marL="68580" marR="68580" marT="0" marB="0"/>
                </a:tc>
                <a:tc>
                  <a:txBody>
                    <a:bodyPr/>
                    <a:lstStyle/>
                    <a:p>
                      <a:pPr>
                        <a:spcAft>
                          <a:spcPts val="0"/>
                        </a:spcAft>
                      </a:pPr>
                      <a:r>
                        <a:rPr lang="en-IN" sz="1200">
                          <a:effectLst/>
                        </a:rPr>
                        <a:t> </a:t>
                      </a:r>
                      <a:endParaRPr lang="en-IN" sz="1200">
                        <a:effectLst/>
                        <a:latin typeface="Times New Roman"/>
                        <a:ea typeface="Times New Roman"/>
                      </a:endParaRPr>
                    </a:p>
                  </a:txBody>
                  <a:tcPr marL="0" marR="0" marT="0" marB="0" anchor="ctr"/>
                </a:tc>
              </a:tr>
              <a:tr h="812182">
                <a:tc>
                  <a:txBody>
                    <a:bodyPr/>
                    <a:lstStyle/>
                    <a:p>
                      <a:pPr>
                        <a:spcAft>
                          <a:spcPts val="0"/>
                        </a:spcAft>
                        <a:tabLst>
                          <a:tab pos="2286000" algn="l"/>
                        </a:tabLst>
                      </a:pPr>
                      <a:r>
                        <a:rPr lang="en-US" sz="1200">
                          <a:effectLst/>
                        </a:rPr>
                        <a:t>14</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Intermediate headers</a:t>
                      </a:r>
                      <a:endParaRPr lang="en-IN" sz="1200">
                        <a:effectLst/>
                      </a:endParaRPr>
                    </a:p>
                    <a:p>
                      <a:pPr>
                        <a:spcAft>
                          <a:spcPts val="0"/>
                        </a:spcAft>
                        <a:tabLst>
                          <a:tab pos="2286000" algn="l"/>
                        </a:tabLst>
                      </a:pPr>
                      <a:r>
                        <a:rPr lang="en-US" sz="1200">
                          <a:effectLst/>
                        </a:rPr>
                        <a:t>2 Nos, L= 2872 mm                 </a:t>
                      </a:r>
                      <a:endParaRPr lang="en-IN" sz="1200">
                        <a:effectLst/>
                      </a:endParaRPr>
                    </a:p>
                    <a:p>
                      <a:pPr>
                        <a:spcAft>
                          <a:spcPts val="0"/>
                        </a:spcAft>
                        <a:tabLst>
                          <a:tab pos="2286000" algn="l"/>
                        </a:tabLst>
                      </a:pPr>
                      <a:r>
                        <a:rPr lang="en-US" sz="1200">
                          <a:effectLst/>
                        </a:rPr>
                        <a:t>2 Nos, L=1617 mm</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 </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 </a:t>
                      </a:r>
                      <a:endParaRPr lang="en-IN" sz="1200">
                        <a:effectLst/>
                      </a:endParaRPr>
                    </a:p>
                    <a:p>
                      <a:pPr>
                        <a:spcAft>
                          <a:spcPts val="0"/>
                        </a:spcAft>
                        <a:tabLst>
                          <a:tab pos="2286000" algn="l"/>
                        </a:tabLst>
                      </a:pPr>
                      <a:r>
                        <a:rPr lang="en-US" sz="1200">
                          <a:effectLst/>
                        </a:rPr>
                        <a:t>273x26  273x26</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 </a:t>
                      </a:r>
                      <a:endParaRPr lang="en-IN" sz="1200">
                        <a:effectLst/>
                      </a:endParaRPr>
                    </a:p>
                    <a:p>
                      <a:pPr>
                        <a:spcAft>
                          <a:spcPts val="0"/>
                        </a:spcAft>
                        <a:tabLst>
                          <a:tab pos="2286000" algn="l"/>
                        </a:tabLst>
                      </a:pPr>
                      <a:r>
                        <a:rPr lang="en-US" sz="1200">
                          <a:effectLst/>
                        </a:rPr>
                        <a:t>St-20       St-20</a:t>
                      </a:r>
                      <a:endParaRPr lang="en-IN" sz="1200">
                        <a:effectLst/>
                        <a:latin typeface="Times New Roman"/>
                        <a:ea typeface="Times New Roman"/>
                      </a:endParaRPr>
                    </a:p>
                  </a:txBody>
                  <a:tcPr marL="68580" marR="68580" marT="0" marB="0"/>
                </a:tc>
                <a:tc>
                  <a:txBody>
                    <a:bodyPr/>
                    <a:lstStyle/>
                    <a:p>
                      <a:pPr>
                        <a:spcAft>
                          <a:spcPts val="0"/>
                        </a:spcAft>
                      </a:pPr>
                      <a:r>
                        <a:rPr lang="en-IN" sz="1200">
                          <a:effectLst/>
                        </a:rPr>
                        <a:t> </a:t>
                      </a:r>
                      <a:endParaRPr lang="en-IN" sz="1200">
                        <a:effectLst/>
                        <a:latin typeface="Times New Roman"/>
                        <a:ea typeface="Times New Roman"/>
                      </a:endParaRPr>
                    </a:p>
                  </a:txBody>
                  <a:tcPr marL="0" marR="0" marT="0" marB="0" anchor="ctr"/>
                </a:tc>
              </a:tr>
              <a:tr h="270728">
                <a:tc>
                  <a:txBody>
                    <a:bodyPr/>
                    <a:lstStyle/>
                    <a:p>
                      <a:pPr>
                        <a:spcAft>
                          <a:spcPts val="0"/>
                        </a:spcAft>
                        <a:tabLst>
                          <a:tab pos="2286000" algn="l"/>
                        </a:tabLst>
                      </a:pPr>
                      <a:r>
                        <a:rPr lang="en-US" sz="1200">
                          <a:effectLst/>
                        </a:rPr>
                        <a:t>15</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Saturated steam header, L=7220</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 </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273x26</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St-20</a:t>
                      </a:r>
                      <a:endParaRPr lang="en-IN" sz="1200">
                        <a:effectLst/>
                        <a:latin typeface="Times New Roman"/>
                        <a:ea typeface="Times New Roman"/>
                      </a:endParaRPr>
                    </a:p>
                  </a:txBody>
                  <a:tcPr marL="68580" marR="68580" marT="0" marB="0"/>
                </a:tc>
                <a:tc>
                  <a:txBody>
                    <a:bodyPr/>
                    <a:lstStyle/>
                    <a:p>
                      <a:pPr>
                        <a:spcAft>
                          <a:spcPts val="0"/>
                        </a:spcAft>
                      </a:pPr>
                      <a:r>
                        <a:rPr lang="en-IN" sz="1200">
                          <a:effectLst/>
                        </a:rPr>
                        <a:t> </a:t>
                      </a:r>
                      <a:endParaRPr lang="en-IN" sz="1200">
                        <a:effectLst/>
                        <a:latin typeface="Times New Roman"/>
                        <a:ea typeface="Times New Roman"/>
                      </a:endParaRPr>
                    </a:p>
                  </a:txBody>
                  <a:tcPr marL="0" marR="0" marT="0" marB="0" anchor="ctr"/>
                </a:tc>
              </a:tr>
              <a:tr h="270728">
                <a:tc>
                  <a:txBody>
                    <a:bodyPr/>
                    <a:lstStyle/>
                    <a:p>
                      <a:pPr>
                        <a:spcAft>
                          <a:spcPts val="0"/>
                        </a:spcAft>
                        <a:tabLst>
                          <a:tab pos="2286000" algn="l"/>
                        </a:tabLst>
                      </a:pPr>
                      <a:r>
                        <a:rPr lang="en-US" sz="1200">
                          <a:effectLst/>
                        </a:rPr>
                        <a:t>16</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Super heated steam header, L=7220</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 </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273x26</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St-20</a:t>
                      </a:r>
                      <a:endParaRPr lang="en-IN" sz="1200">
                        <a:effectLst/>
                        <a:latin typeface="Times New Roman"/>
                        <a:ea typeface="Times New Roman"/>
                      </a:endParaRPr>
                    </a:p>
                  </a:txBody>
                  <a:tcPr marL="68580" marR="68580" marT="0" marB="0"/>
                </a:tc>
                <a:tc>
                  <a:txBody>
                    <a:bodyPr/>
                    <a:lstStyle/>
                    <a:p>
                      <a:pPr>
                        <a:spcAft>
                          <a:spcPts val="0"/>
                        </a:spcAft>
                      </a:pPr>
                      <a:r>
                        <a:rPr lang="en-IN" sz="1200">
                          <a:effectLst/>
                        </a:rPr>
                        <a:t> </a:t>
                      </a:r>
                      <a:endParaRPr lang="en-IN" sz="1200">
                        <a:effectLst/>
                        <a:latin typeface="Times New Roman"/>
                        <a:ea typeface="Times New Roman"/>
                      </a:endParaRPr>
                    </a:p>
                  </a:txBody>
                  <a:tcPr marL="0" marR="0" marT="0" marB="0" anchor="ctr"/>
                </a:tc>
              </a:tr>
              <a:tr h="541454">
                <a:tc>
                  <a:txBody>
                    <a:bodyPr/>
                    <a:lstStyle/>
                    <a:p>
                      <a:pPr>
                        <a:spcAft>
                          <a:spcPts val="0"/>
                        </a:spcAft>
                        <a:tabLst>
                          <a:tab pos="2286000" algn="l"/>
                        </a:tabLst>
                      </a:pPr>
                      <a:r>
                        <a:rPr lang="en-US" sz="1200">
                          <a:effectLst/>
                        </a:rPr>
                        <a:t>17</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Main steam collector, manifold, L=5560</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 </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325x24</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St-20</a:t>
                      </a:r>
                      <a:endParaRPr lang="en-IN" sz="1200">
                        <a:effectLst/>
                        <a:latin typeface="Times New Roman"/>
                        <a:ea typeface="Times New Roman"/>
                      </a:endParaRPr>
                    </a:p>
                  </a:txBody>
                  <a:tcPr marL="68580" marR="68580" marT="0" marB="0"/>
                </a:tc>
                <a:tc>
                  <a:txBody>
                    <a:bodyPr/>
                    <a:lstStyle/>
                    <a:p>
                      <a:pPr>
                        <a:spcAft>
                          <a:spcPts val="0"/>
                        </a:spcAft>
                      </a:pPr>
                      <a:r>
                        <a:rPr lang="en-IN" sz="1200">
                          <a:effectLst/>
                        </a:rPr>
                        <a:t> </a:t>
                      </a:r>
                      <a:endParaRPr lang="en-IN" sz="1200">
                        <a:effectLst/>
                        <a:latin typeface="Times New Roman"/>
                        <a:ea typeface="Times New Roman"/>
                      </a:endParaRPr>
                    </a:p>
                  </a:txBody>
                  <a:tcPr marL="0" marR="0" marT="0" marB="0" anchor="ctr"/>
                </a:tc>
              </a:tr>
              <a:tr h="270728">
                <a:tc>
                  <a:txBody>
                    <a:bodyPr/>
                    <a:lstStyle/>
                    <a:p>
                      <a:pPr>
                        <a:spcAft>
                          <a:spcPts val="0"/>
                        </a:spcAft>
                        <a:tabLst>
                          <a:tab pos="2286000" algn="l"/>
                        </a:tabLst>
                      </a:pPr>
                      <a:r>
                        <a:rPr lang="en-US" sz="1200">
                          <a:effectLst/>
                        </a:rPr>
                        <a:t>18</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Attemperator collectors, L=7220</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 </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273x26</a:t>
                      </a:r>
                      <a:endParaRPr lang="en-IN" sz="1200">
                        <a:effectLst/>
                        <a:latin typeface="Times New Roman"/>
                        <a:ea typeface="Times New Roman"/>
                      </a:endParaRPr>
                    </a:p>
                  </a:txBody>
                  <a:tcPr marL="68580" marR="68580" marT="0" marB="0"/>
                </a:tc>
                <a:tc gridSpan="2">
                  <a:txBody>
                    <a:bodyPr/>
                    <a:lstStyle/>
                    <a:p>
                      <a:pPr>
                        <a:spcAft>
                          <a:spcPts val="0"/>
                        </a:spcAft>
                        <a:tabLst>
                          <a:tab pos="2286000" algn="l"/>
                        </a:tabLst>
                      </a:pPr>
                      <a:r>
                        <a:rPr lang="en-US" sz="1200">
                          <a:effectLst/>
                        </a:rPr>
                        <a:t>St-20</a:t>
                      </a:r>
                      <a:endParaRPr lang="en-IN" sz="1200">
                        <a:effectLst/>
                        <a:latin typeface="Times New Roman"/>
                        <a:ea typeface="Times New Roman"/>
                      </a:endParaRPr>
                    </a:p>
                  </a:txBody>
                  <a:tcPr marL="68580" marR="68580" marT="0" marB="0"/>
                </a:tc>
                <a:tc hMerge="1">
                  <a:txBody>
                    <a:bodyPr/>
                    <a:lstStyle/>
                    <a:p>
                      <a:endParaRPr lang="en-IN"/>
                    </a:p>
                  </a:txBody>
                  <a:tcPr/>
                </a:tc>
              </a:tr>
              <a:tr h="270728">
                <a:tc>
                  <a:txBody>
                    <a:bodyPr/>
                    <a:lstStyle/>
                    <a:p>
                      <a:pPr>
                        <a:spcAft>
                          <a:spcPts val="0"/>
                        </a:spcAft>
                        <a:tabLst>
                          <a:tab pos="2286000" algn="l"/>
                        </a:tabLst>
                      </a:pPr>
                      <a:r>
                        <a:rPr lang="en-US" sz="1200">
                          <a:effectLst/>
                        </a:rPr>
                        <a:t>19</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dirty="0">
                          <a:effectLst/>
                        </a:rPr>
                        <a:t>Economiser collectors, L=2950</a:t>
                      </a:r>
                      <a:endParaRPr lang="en-IN" sz="1200" dirty="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 </a:t>
                      </a:r>
                      <a:endParaRPr lang="en-IN" sz="1200">
                        <a:effectLst/>
                        <a:latin typeface="Times New Roman"/>
                        <a:ea typeface="Times New Roman"/>
                      </a:endParaRPr>
                    </a:p>
                  </a:txBody>
                  <a:tcPr marL="68580" marR="68580" marT="0" marB="0"/>
                </a:tc>
                <a:tc>
                  <a:txBody>
                    <a:bodyPr/>
                    <a:lstStyle/>
                    <a:p>
                      <a:pPr>
                        <a:spcAft>
                          <a:spcPts val="0"/>
                        </a:spcAft>
                        <a:tabLst>
                          <a:tab pos="2286000" algn="l"/>
                        </a:tabLst>
                      </a:pPr>
                      <a:r>
                        <a:rPr lang="en-US" sz="1200">
                          <a:effectLst/>
                        </a:rPr>
                        <a:t>273x13</a:t>
                      </a:r>
                      <a:endParaRPr lang="en-IN" sz="1200">
                        <a:effectLst/>
                        <a:latin typeface="Times New Roman"/>
                        <a:ea typeface="Times New Roman"/>
                      </a:endParaRPr>
                    </a:p>
                  </a:txBody>
                  <a:tcPr marL="68580" marR="68580" marT="0" marB="0"/>
                </a:tc>
                <a:tc gridSpan="2">
                  <a:txBody>
                    <a:bodyPr/>
                    <a:lstStyle/>
                    <a:p>
                      <a:pPr>
                        <a:spcAft>
                          <a:spcPts val="0"/>
                        </a:spcAft>
                        <a:tabLst>
                          <a:tab pos="2286000" algn="l"/>
                        </a:tabLst>
                      </a:pPr>
                      <a:r>
                        <a:rPr lang="en-US" sz="1200" dirty="0">
                          <a:effectLst/>
                        </a:rPr>
                        <a:t>St-20</a:t>
                      </a:r>
                      <a:endParaRPr lang="en-IN" sz="1200" dirty="0">
                        <a:effectLst/>
                        <a:latin typeface="Times New Roman"/>
                        <a:ea typeface="Times New Roman"/>
                      </a:endParaRPr>
                    </a:p>
                  </a:txBody>
                  <a:tcPr marL="68580" marR="68580" marT="0" marB="0"/>
                </a:tc>
                <a:tc hMerge="1">
                  <a:txBody>
                    <a:bodyPr/>
                    <a:lstStyle/>
                    <a:p>
                      <a:endParaRPr lang="en-IN"/>
                    </a:p>
                  </a:txBody>
                  <a:tcPr/>
                </a:tc>
              </a:tr>
            </a:tbl>
          </a:graphicData>
        </a:graphic>
      </p:graphicFrame>
      <p:sp>
        <p:nvSpPr>
          <p:cNvPr id="6" name="TextBox 5"/>
          <p:cNvSpPr txBox="1"/>
          <p:nvPr/>
        </p:nvSpPr>
        <p:spPr>
          <a:xfrm>
            <a:off x="404664" y="97309"/>
            <a:ext cx="6048672" cy="523220"/>
          </a:xfrm>
          <a:prstGeom prst="rect">
            <a:avLst/>
          </a:prstGeom>
          <a:noFill/>
        </p:spPr>
        <p:txBody>
          <a:bodyPr wrap="square" rtlCol="0">
            <a:spAutoFit/>
          </a:bodyPr>
          <a:lstStyle/>
          <a:p>
            <a:pPr marL="457200" indent="-457200">
              <a:buFont typeface="Wingdings" pitchFamily="2" charset="2"/>
              <a:buChar char="v"/>
            </a:pPr>
            <a:r>
              <a:rPr lang="en-US" sz="2800" b="1" u="sng" dirty="0" smtClean="0"/>
              <a:t>Tubes &amp; Pipes  Of USSR Boilers</a:t>
            </a:r>
            <a:endParaRPr lang="en-IN" sz="2800" b="1" u="sng" dirty="0"/>
          </a:p>
        </p:txBody>
      </p:sp>
    </p:spTree>
    <p:extLst>
      <p:ext uri="{BB962C8B-B14F-4D97-AF65-F5344CB8AC3E}">
        <p14:creationId xmlns:p14="http://schemas.microsoft.com/office/powerpoint/2010/main" val="18602346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658" y="0"/>
            <a:ext cx="6172200" cy="915897"/>
          </a:xfrm>
        </p:spPr>
        <p:txBody>
          <a:bodyPr>
            <a:normAutofit/>
          </a:bodyPr>
          <a:lstStyle/>
          <a:p>
            <a:pPr marL="457200" indent="-457200">
              <a:buFont typeface="Wingdings" pitchFamily="2" charset="2"/>
              <a:buChar char="v"/>
            </a:pPr>
            <a:r>
              <a:rPr lang="en-US" sz="3200" u="sng" dirty="0" smtClean="0">
                <a:latin typeface="Arial Black" pitchFamily="34" charset="0"/>
              </a:rPr>
              <a:t>Certificate</a:t>
            </a:r>
            <a:endParaRPr lang="en-IN" sz="3200" u="sng" dirty="0">
              <a:latin typeface="Arial Black" pitchFamily="34" charset="0"/>
            </a:endParaRPr>
          </a:p>
        </p:txBody>
      </p:sp>
      <p:sp>
        <p:nvSpPr>
          <p:cNvPr id="4" name="Rectangle 3"/>
          <p:cNvSpPr/>
          <p:nvPr/>
        </p:nvSpPr>
        <p:spPr>
          <a:xfrm>
            <a:off x="0" y="920552"/>
            <a:ext cx="6858000" cy="9094797"/>
          </a:xfrm>
          <a:prstGeom prst="rect">
            <a:avLst/>
          </a:prstGeom>
        </p:spPr>
        <p:txBody>
          <a:bodyPr wrap="square">
            <a:spAutoFit/>
          </a:bodyPr>
          <a:lstStyle/>
          <a:p>
            <a:pPr lvl="1" algn="just" hangingPunct="0"/>
            <a:r>
              <a:rPr lang="en-IN" sz="2100" i="1" dirty="0">
                <a:latin typeface="Arial" pitchFamily="34" charset="0"/>
                <a:cs typeface="Arial" pitchFamily="34" charset="0"/>
              </a:rPr>
              <a:t>This is to certify that the report of the project submitted is </a:t>
            </a:r>
            <a:r>
              <a:rPr lang="en-IN" sz="2100" i="1" dirty="0" smtClean="0">
                <a:latin typeface="Arial" pitchFamily="34" charset="0"/>
                <a:cs typeface="Arial" pitchFamily="34" charset="0"/>
              </a:rPr>
              <a:t>the </a:t>
            </a:r>
            <a:r>
              <a:rPr lang="en-IN" sz="2100" i="1" dirty="0">
                <a:latin typeface="Arial" pitchFamily="34" charset="0"/>
                <a:cs typeface="Arial" pitchFamily="34" charset="0"/>
              </a:rPr>
              <a:t>outcome of the project-work entitled </a:t>
            </a:r>
            <a:r>
              <a:rPr lang="en-IN" sz="2100" i="1" dirty="0" smtClean="0">
                <a:latin typeface="Arial" pitchFamily="34" charset="0"/>
                <a:cs typeface="Arial" pitchFamily="34" charset="0"/>
              </a:rPr>
              <a:t>“</a:t>
            </a:r>
            <a:r>
              <a:rPr lang="en-IN" sz="2100" b="1" i="1" dirty="0" smtClean="0">
                <a:latin typeface="Arial" pitchFamily="34" charset="0"/>
                <a:cs typeface="Arial" pitchFamily="34" charset="0"/>
              </a:rPr>
              <a:t>Air-Cooled Condenser</a:t>
            </a:r>
            <a:r>
              <a:rPr lang="en-IN" sz="2100" i="1" dirty="0" smtClean="0">
                <a:latin typeface="Arial" pitchFamily="34" charset="0"/>
                <a:cs typeface="Arial" pitchFamily="34" charset="0"/>
              </a:rPr>
              <a:t>” </a:t>
            </a:r>
            <a:r>
              <a:rPr lang="en-IN" sz="2100" i="1" dirty="0">
                <a:latin typeface="Arial" pitchFamily="34" charset="0"/>
                <a:cs typeface="Arial" pitchFamily="34" charset="0"/>
              </a:rPr>
              <a:t>carried out by</a:t>
            </a:r>
            <a:r>
              <a:rPr lang="en-IN" sz="2100" b="1" i="1" dirty="0">
                <a:latin typeface="Arial" pitchFamily="34" charset="0"/>
                <a:cs typeface="Arial" pitchFamily="34" charset="0"/>
              </a:rPr>
              <a:t> </a:t>
            </a:r>
            <a:r>
              <a:rPr lang="en-IN" sz="2100" b="1" i="1" dirty="0" err="1" smtClean="0">
                <a:latin typeface="Arial" pitchFamily="34" charset="0"/>
                <a:cs typeface="Arial" pitchFamily="34" charset="0"/>
              </a:rPr>
              <a:t>Anand</a:t>
            </a:r>
            <a:r>
              <a:rPr lang="en-IN" sz="2100" b="1" i="1" dirty="0" smtClean="0">
                <a:latin typeface="Arial" pitchFamily="34" charset="0"/>
                <a:cs typeface="Arial" pitchFamily="34" charset="0"/>
              </a:rPr>
              <a:t> </a:t>
            </a:r>
            <a:r>
              <a:rPr lang="en-IN" sz="2100" b="1" i="1" dirty="0" err="1" smtClean="0">
                <a:latin typeface="Arial" pitchFamily="34" charset="0"/>
                <a:cs typeface="Arial" pitchFamily="34" charset="0"/>
              </a:rPr>
              <a:t>Kishor</a:t>
            </a:r>
            <a:r>
              <a:rPr lang="en-IN" sz="2100" b="1" i="1" dirty="0" smtClean="0">
                <a:latin typeface="Arial" pitchFamily="34" charset="0"/>
                <a:cs typeface="Arial" pitchFamily="34" charset="0"/>
              </a:rPr>
              <a:t>, </a:t>
            </a:r>
            <a:r>
              <a:rPr lang="en-IN" sz="2100" b="1" i="1" dirty="0" err="1" smtClean="0">
                <a:latin typeface="Arial" pitchFamily="34" charset="0"/>
                <a:cs typeface="Arial" pitchFamily="34" charset="0"/>
              </a:rPr>
              <a:t>Anurag</a:t>
            </a:r>
            <a:r>
              <a:rPr lang="en-IN" sz="2100" b="1" i="1" dirty="0" smtClean="0">
                <a:latin typeface="Arial" pitchFamily="34" charset="0"/>
                <a:cs typeface="Arial" pitchFamily="34" charset="0"/>
              </a:rPr>
              <a:t> Mishra, </a:t>
            </a:r>
            <a:r>
              <a:rPr lang="en-IN" sz="2100" b="1" i="1" dirty="0" err="1" smtClean="0">
                <a:latin typeface="Arial" pitchFamily="34" charset="0"/>
                <a:cs typeface="Arial" pitchFamily="34" charset="0"/>
              </a:rPr>
              <a:t>Govind</a:t>
            </a:r>
            <a:r>
              <a:rPr lang="en-IN" sz="2100" b="1" i="1" dirty="0" smtClean="0">
                <a:latin typeface="Arial" pitchFamily="34" charset="0"/>
                <a:cs typeface="Arial" pitchFamily="34" charset="0"/>
              </a:rPr>
              <a:t> Kumar </a:t>
            </a:r>
            <a:r>
              <a:rPr lang="en-IN" sz="2100" b="1" i="1" dirty="0" err="1" smtClean="0">
                <a:latin typeface="Arial" pitchFamily="34" charset="0"/>
                <a:cs typeface="Arial" pitchFamily="34" charset="0"/>
              </a:rPr>
              <a:t>Pandey</a:t>
            </a:r>
            <a:r>
              <a:rPr lang="en-IN" sz="2100" b="1" i="1" dirty="0" smtClean="0">
                <a:latin typeface="Arial" pitchFamily="34" charset="0"/>
                <a:cs typeface="Arial" pitchFamily="34" charset="0"/>
              </a:rPr>
              <a:t> &amp; Manoj Kumar Gupta </a:t>
            </a:r>
            <a:r>
              <a:rPr lang="en-IN" sz="2100" i="1" dirty="0" smtClean="0">
                <a:latin typeface="Arial" pitchFamily="34" charset="0"/>
                <a:cs typeface="Arial" pitchFamily="34" charset="0"/>
              </a:rPr>
              <a:t>pursuing </a:t>
            </a:r>
            <a:r>
              <a:rPr lang="en-IN" sz="2100" b="1" i="1" dirty="0" err="1" smtClean="0">
                <a:latin typeface="Arial" pitchFamily="34" charset="0"/>
                <a:cs typeface="Arial" pitchFamily="34" charset="0"/>
              </a:rPr>
              <a:t>B.Tech</a:t>
            </a:r>
            <a:r>
              <a:rPr lang="en-IN" sz="2100" b="1" i="1" dirty="0" smtClean="0">
                <a:latin typeface="Arial" pitchFamily="34" charset="0"/>
                <a:cs typeface="Arial" pitchFamily="34" charset="0"/>
              </a:rPr>
              <a:t> (Mech.) </a:t>
            </a:r>
            <a:r>
              <a:rPr lang="en-IN" sz="2100" i="1" dirty="0" smtClean="0">
                <a:latin typeface="Arial" pitchFamily="34" charset="0"/>
                <a:cs typeface="Arial" pitchFamily="34" charset="0"/>
              </a:rPr>
              <a:t>at </a:t>
            </a:r>
            <a:r>
              <a:rPr lang="en-IN" sz="2100" b="1" i="1" dirty="0" smtClean="0">
                <a:latin typeface="Arial" pitchFamily="34" charset="0"/>
                <a:cs typeface="Arial" pitchFamily="34" charset="0"/>
              </a:rPr>
              <a:t>ITGGU, </a:t>
            </a:r>
            <a:r>
              <a:rPr lang="en-IN" sz="2100" b="1" i="1" dirty="0" err="1" smtClean="0">
                <a:latin typeface="Arial" pitchFamily="34" charset="0"/>
                <a:cs typeface="Arial" pitchFamily="34" charset="0"/>
              </a:rPr>
              <a:t>Bilaspur</a:t>
            </a:r>
            <a:r>
              <a:rPr lang="en-IN" sz="2100" b="1" i="1" dirty="0" smtClean="0">
                <a:latin typeface="Arial" pitchFamily="34" charset="0"/>
                <a:cs typeface="Arial" pitchFamily="34" charset="0"/>
              </a:rPr>
              <a:t>, </a:t>
            </a:r>
            <a:r>
              <a:rPr lang="en-IN" sz="2100" i="1" dirty="0" smtClean="0">
                <a:latin typeface="Arial" pitchFamily="34" charset="0"/>
                <a:cs typeface="Arial" pitchFamily="34" charset="0"/>
              </a:rPr>
              <a:t>under my guidance and supervision.</a:t>
            </a:r>
          </a:p>
          <a:p>
            <a:pPr lvl="1" algn="just" hangingPunct="0"/>
            <a:endParaRPr lang="en-IN" sz="2100" i="1" dirty="0" smtClean="0">
              <a:latin typeface="Arial" pitchFamily="34" charset="0"/>
              <a:cs typeface="Arial" pitchFamily="34" charset="0"/>
            </a:endParaRPr>
          </a:p>
          <a:p>
            <a:pPr lvl="1" algn="just"/>
            <a:r>
              <a:rPr lang="en-IN" sz="2100" i="1" dirty="0" smtClean="0">
                <a:latin typeface="Arial" pitchFamily="34" charset="0"/>
                <a:cs typeface="Arial" pitchFamily="34" charset="0"/>
              </a:rPr>
              <a:t>To the best of my knowledge the report :-</a:t>
            </a:r>
          </a:p>
          <a:p>
            <a:pPr algn="just"/>
            <a:endParaRPr lang="en-IN" sz="2100" i="1" dirty="0" smtClean="0">
              <a:latin typeface="Arial" pitchFamily="34" charset="0"/>
              <a:cs typeface="Arial" pitchFamily="34" charset="0"/>
            </a:endParaRPr>
          </a:p>
          <a:p>
            <a:pPr marL="1657350" lvl="3" indent="-285750">
              <a:buFont typeface="Wingdings" pitchFamily="2" charset="2"/>
              <a:buChar char="v"/>
            </a:pPr>
            <a:r>
              <a:rPr lang="en-IN" sz="2100" i="1" dirty="0" smtClean="0">
                <a:latin typeface="Arial" pitchFamily="34" charset="0"/>
                <a:cs typeface="Arial" pitchFamily="34" charset="0"/>
              </a:rPr>
              <a:t>Embodies the work of the candidates themselves. </a:t>
            </a:r>
          </a:p>
          <a:p>
            <a:pPr lvl="3"/>
            <a:r>
              <a:rPr lang="en-IN" sz="2100" i="1" dirty="0">
                <a:latin typeface="Arial" pitchFamily="34" charset="0"/>
                <a:cs typeface="Arial" pitchFamily="34" charset="0"/>
              </a:rPr>
              <a:t> </a:t>
            </a:r>
          </a:p>
          <a:p>
            <a:pPr marL="1657350" lvl="3" indent="-285750" hangingPunct="0">
              <a:buFont typeface="Wingdings" pitchFamily="2" charset="2"/>
              <a:buChar char="v"/>
            </a:pPr>
            <a:r>
              <a:rPr lang="en-IN" sz="2100" i="1" dirty="0" smtClean="0">
                <a:latin typeface="Arial" pitchFamily="34" charset="0"/>
                <a:cs typeface="Arial" pitchFamily="34" charset="0"/>
              </a:rPr>
              <a:t>Has duly been </a:t>
            </a:r>
            <a:r>
              <a:rPr lang="en-IN" sz="2100" i="1" dirty="0">
                <a:latin typeface="Arial" pitchFamily="34" charset="0"/>
                <a:cs typeface="Arial" pitchFamily="34" charset="0"/>
              </a:rPr>
              <a:t>completed. </a:t>
            </a:r>
          </a:p>
          <a:p>
            <a:pPr lvl="3"/>
            <a:r>
              <a:rPr lang="en-IN" sz="2100" i="1" dirty="0">
                <a:latin typeface="Arial" pitchFamily="34" charset="0"/>
                <a:cs typeface="Arial" pitchFamily="34" charset="0"/>
              </a:rPr>
              <a:t> </a:t>
            </a:r>
          </a:p>
          <a:p>
            <a:pPr marL="1657350" lvl="3" indent="-285750" hangingPunct="0">
              <a:buFont typeface="Wingdings" pitchFamily="2" charset="2"/>
              <a:buChar char="v"/>
            </a:pPr>
            <a:r>
              <a:rPr lang="en-IN" sz="2100" i="1" dirty="0" smtClean="0">
                <a:latin typeface="Arial" pitchFamily="34" charset="0"/>
                <a:cs typeface="Arial" pitchFamily="34" charset="0"/>
              </a:rPr>
              <a:t>Is </a:t>
            </a:r>
            <a:r>
              <a:rPr lang="en-IN" sz="2100" i="1" dirty="0">
                <a:latin typeface="Arial" pitchFamily="34" charset="0"/>
                <a:cs typeface="Arial" pitchFamily="34" charset="0"/>
              </a:rPr>
              <a:t>up to the desire standard for the </a:t>
            </a:r>
            <a:r>
              <a:rPr lang="en-IN" sz="2100" i="1" dirty="0" smtClean="0">
                <a:latin typeface="Arial" pitchFamily="34" charset="0"/>
                <a:cs typeface="Arial" pitchFamily="34" charset="0"/>
              </a:rPr>
              <a:t>purpose for </a:t>
            </a:r>
            <a:r>
              <a:rPr lang="en-IN" sz="2100" i="1" dirty="0">
                <a:latin typeface="Arial" pitchFamily="34" charset="0"/>
                <a:cs typeface="Arial" pitchFamily="34" charset="0"/>
              </a:rPr>
              <a:t>which </a:t>
            </a:r>
            <a:r>
              <a:rPr lang="en-IN" sz="2100" i="1" dirty="0" smtClean="0">
                <a:latin typeface="Arial" pitchFamily="34" charset="0"/>
                <a:cs typeface="Arial" pitchFamily="34" charset="0"/>
              </a:rPr>
              <a:t>it is </a:t>
            </a:r>
            <a:r>
              <a:rPr lang="en-IN" sz="2100" i="1" dirty="0">
                <a:latin typeface="Arial" pitchFamily="34" charset="0"/>
                <a:cs typeface="Arial" pitchFamily="34" charset="0"/>
              </a:rPr>
              <a:t>submitted. </a:t>
            </a:r>
            <a:endParaRPr lang="en-US" sz="2100" i="1" dirty="0" smtClean="0">
              <a:latin typeface="Arial" pitchFamily="34" charset="0"/>
              <a:cs typeface="Arial" pitchFamily="34" charset="0"/>
            </a:endParaRPr>
          </a:p>
          <a:p>
            <a:pPr hangingPunct="0"/>
            <a:endParaRPr lang="en-US" sz="2100" i="1" dirty="0" smtClean="0"/>
          </a:p>
          <a:p>
            <a:pPr hangingPunct="0"/>
            <a:endParaRPr lang="en-US" sz="2100" i="1" dirty="0" smtClean="0"/>
          </a:p>
          <a:p>
            <a:pPr lvl="1" hangingPunct="0"/>
            <a:endParaRPr lang="en-US" sz="2100" i="1" dirty="0" smtClean="0"/>
          </a:p>
          <a:p>
            <a:pPr lvl="1" hangingPunct="0"/>
            <a:r>
              <a:rPr lang="en-US" sz="2100" i="1" dirty="0" smtClean="0"/>
              <a:t>  _________________</a:t>
            </a:r>
          </a:p>
          <a:p>
            <a:pPr lvl="1" hangingPunct="0"/>
            <a:endParaRPr lang="en-US" sz="2100" i="1" dirty="0" smtClean="0"/>
          </a:p>
          <a:p>
            <a:pPr lvl="1" hangingPunct="0"/>
            <a:endParaRPr lang="en-US" sz="2100" i="1" dirty="0" smtClean="0"/>
          </a:p>
          <a:p>
            <a:pPr lvl="1" hangingPunct="0"/>
            <a:r>
              <a:rPr lang="en-US" sz="2100" b="1" i="1" dirty="0" smtClean="0"/>
              <a:t>  Mr. V.S. </a:t>
            </a:r>
            <a:r>
              <a:rPr lang="en-US" sz="2100" b="1" i="1" dirty="0" err="1" smtClean="0"/>
              <a:t>Dewangan</a:t>
            </a:r>
            <a:r>
              <a:rPr lang="en-US" sz="2100" b="1" i="1" dirty="0" smtClean="0"/>
              <a:t>,</a:t>
            </a:r>
          </a:p>
          <a:p>
            <a:pPr lvl="1" hangingPunct="0"/>
            <a:r>
              <a:rPr lang="en-US" sz="2100" b="1" i="1" dirty="0" smtClean="0"/>
              <a:t>  AGM (</a:t>
            </a:r>
            <a:r>
              <a:rPr lang="en-US" sz="2100" b="1" i="1" dirty="0" err="1" smtClean="0"/>
              <a:t>Tubine</a:t>
            </a:r>
            <a:r>
              <a:rPr lang="en-US" sz="2100" b="1" i="1" dirty="0" smtClean="0"/>
              <a:t>)</a:t>
            </a:r>
          </a:p>
          <a:p>
            <a:pPr lvl="1" hangingPunct="0"/>
            <a:r>
              <a:rPr lang="en-US" sz="2100" b="1" i="1" dirty="0" smtClean="0"/>
              <a:t>  Power &amp; Blowing Station</a:t>
            </a:r>
          </a:p>
          <a:p>
            <a:pPr lvl="1" hangingPunct="0"/>
            <a:r>
              <a:rPr lang="en-US" sz="2100" b="1" i="1" dirty="0" smtClean="0"/>
              <a:t>  SAIL, BSP</a:t>
            </a:r>
          </a:p>
          <a:p>
            <a:pPr hangingPunct="0"/>
            <a:r>
              <a:rPr lang="en-US" b="1" dirty="0"/>
              <a:t> </a:t>
            </a:r>
            <a:endParaRPr lang="en-US" b="1" dirty="0" smtClean="0"/>
          </a:p>
        </p:txBody>
      </p:sp>
    </p:spTree>
    <p:extLst>
      <p:ext uri="{BB962C8B-B14F-4D97-AF65-F5344CB8AC3E}">
        <p14:creationId xmlns:p14="http://schemas.microsoft.com/office/powerpoint/2010/main" val="18899772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632" y="128464"/>
            <a:ext cx="6624736" cy="9577064"/>
          </a:xfrm>
        </p:spPr>
        <p:txBody>
          <a:bodyPr>
            <a:normAutofit/>
          </a:bodyPr>
          <a:lstStyle/>
          <a:p>
            <a:pPr marL="0" indent="0" algn="just">
              <a:buNone/>
            </a:pPr>
            <a:r>
              <a:rPr lang="en-US" sz="2000" b="1" u="sng" dirty="0"/>
              <a:t>BOILER NO –6</a:t>
            </a:r>
            <a:endParaRPr lang="en-IN" sz="2000" b="1" u="sng" dirty="0"/>
          </a:p>
          <a:p>
            <a:pPr marL="0" indent="0" algn="just">
              <a:buNone/>
            </a:pPr>
            <a:r>
              <a:rPr lang="en-US" sz="2000" dirty="0"/>
              <a:t> </a:t>
            </a:r>
            <a:endParaRPr lang="en-IN" sz="2000" dirty="0"/>
          </a:p>
          <a:p>
            <a:pPr marL="0" indent="0" algn="just">
              <a:buNone/>
            </a:pPr>
            <a:r>
              <a:rPr lang="en-US" sz="2000" b="1" u="sng" dirty="0" smtClean="0"/>
              <a:t> Type</a:t>
            </a:r>
            <a:r>
              <a:rPr lang="en-US" sz="2000" dirty="0" smtClean="0"/>
              <a:t> </a:t>
            </a:r>
            <a:r>
              <a:rPr lang="en-US" sz="2000" dirty="0"/>
              <a:t>:- 150 T/hr., dual drum, natural circulation, balanced draught, radiation type,  </a:t>
            </a:r>
            <a:r>
              <a:rPr lang="en-US" sz="2000" dirty="0" smtClean="0"/>
              <a:t>vertical </a:t>
            </a:r>
            <a:r>
              <a:rPr lang="en-US" sz="2000" dirty="0"/>
              <a:t>water tubes, Combination fuel firing boilers.</a:t>
            </a:r>
            <a:endParaRPr lang="en-IN" sz="2000" dirty="0"/>
          </a:p>
          <a:p>
            <a:pPr marL="0" indent="0" algn="just">
              <a:buNone/>
            </a:pPr>
            <a:r>
              <a:rPr lang="en-US" sz="2000" dirty="0"/>
              <a:t> </a:t>
            </a:r>
            <a:endParaRPr lang="en-IN" sz="2000" dirty="0"/>
          </a:p>
          <a:p>
            <a:pPr marL="0" indent="0" algn="just">
              <a:buNone/>
            </a:pPr>
            <a:r>
              <a:rPr lang="en-US" sz="2000" b="1" u="sng" dirty="0"/>
              <a:t>Capacity</a:t>
            </a:r>
            <a:r>
              <a:rPr lang="en-US" sz="2000" u="sng" dirty="0"/>
              <a:t> </a:t>
            </a:r>
            <a:r>
              <a:rPr lang="en-US" sz="2000" dirty="0"/>
              <a:t>: </a:t>
            </a:r>
            <a:endParaRPr lang="en-IN" sz="2000" dirty="0"/>
          </a:p>
          <a:p>
            <a:pPr marL="0" indent="0" algn="just">
              <a:buNone/>
            </a:pPr>
            <a:r>
              <a:rPr lang="en-US" sz="2000" dirty="0"/>
              <a:t>              Evaporation capacity :-  </a:t>
            </a:r>
            <a:r>
              <a:rPr lang="en-US" sz="2000" dirty="0" smtClean="0"/>
              <a:t>    150T/hr</a:t>
            </a:r>
            <a:r>
              <a:rPr lang="en-US" sz="2000" dirty="0"/>
              <a:t>. at 44 </a:t>
            </a:r>
            <a:r>
              <a:rPr lang="en-US" sz="2000" dirty="0" err="1" smtClean="0"/>
              <a:t>kgf</a:t>
            </a:r>
            <a:r>
              <a:rPr lang="en-US" sz="2000" dirty="0" smtClean="0"/>
              <a:t>/ cm</a:t>
            </a:r>
            <a:r>
              <a:rPr lang="en-US" sz="2000" baseline="30000" dirty="0" smtClean="0"/>
              <a:t>2</a:t>
            </a:r>
            <a:endParaRPr lang="en-US" sz="2000" dirty="0"/>
          </a:p>
          <a:p>
            <a:pPr marL="0" indent="0" algn="just">
              <a:buNone/>
            </a:pPr>
            <a:r>
              <a:rPr lang="en-US" sz="2000" dirty="0" smtClean="0"/>
              <a:t>                                                                           drum </a:t>
            </a:r>
            <a:r>
              <a:rPr lang="en-US" sz="2000" dirty="0"/>
              <a:t>Pressure</a:t>
            </a:r>
            <a:endParaRPr lang="en-IN" sz="2000" dirty="0"/>
          </a:p>
          <a:p>
            <a:pPr marL="0" indent="0" algn="just">
              <a:buNone/>
            </a:pPr>
            <a:r>
              <a:rPr lang="en-US" sz="2000" dirty="0"/>
              <a:t>              Super heated steam temperature:-         450 </a:t>
            </a:r>
            <a:r>
              <a:rPr lang="en-US" sz="2000" baseline="30000" dirty="0"/>
              <a:t>0</a:t>
            </a:r>
            <a:r>
              <a:rPr lang="en-US" sz="2000" dirty="0"/>
              <a:t>C.</a:t>
            </a:r>
            <a:endParaRPr lang="en-IN" sz="2000" dirty="0"/>
          </a:p>
          <a:p>
            <a:pPr marL="0" indent="0" algn="just">
              <a:buNone/>
            </a:pPr>
            <a:r>
              <a:rPr lang="en-US" sz="2000" dirty="0"/>
              <a:t>              Feed water inlet temperature</a:t>
            </a:r>
            <a:r>
              <a:rPr lang="en-US" sz="2000" dirty="0" smtClean="0"/>
              <a:t>:-</a:t>
            </a:r>
            <a:r>
              <a:rPr lang="en-US" sz="2000" dirty="0"/>
              <a:t> </a:t>
            </a:r>
            <a:r>
              <a:rPr lang="en-US" sz="2000" dirty="0" smtClean="0"/>
              <a:t>               150</a:t>
            </a:r>
            <a:r>
              <a:rPr lang="en-US" sz="2000" baseline="30000" dirty="0" smtClean="0"/>
              <a:t>0</a:t>
            </a:r>
            <a:r>
              <a:rPr lang="en-US" sz="2000" dirty="0" smtClean="0"/>
              <a:t>C</a:t>
            </a:r>
            <a:r>
              <a:rPr lang="en-US" sz="2000" dirty="0"/>
              <a:t>.</a:t>
            </a:r>
            <a:endParaRPr lang="en-IN" sz="2000" dirty="0"/>
          </a:p>
          <a:p>
            <a:pPr marL="0" indent="0" algn="just">
              <a:buNone/>
            </a:pPr>
            <a:r>
              <a:rPr lang="en-US" sz="2000" dirty="0"/>
              <a:t>              </a:t>
            </a:r>
            <a:r>
              <a:rPr lang="en-US" sz="2000" dirty="0" smtClean="0"/>
              <a:t>Feed </a:t>
            </a:r>
            <a:r>
              <a:rPr lang="en-US" sz="2000" dirty="0"/>
              <a:t>water pressure:-	 </a:t>
            </a:r>
            <a:r>
              <a:rPr lang="en-US" sz="2000" dirty="0" smtClean="0"/>
              <a:t>                     60 </a:t>
            </a:r>
            <a:r>
              <a:rPr lang="en-US" sz="2000" dirty="0"/>
              <a:t>kg/cm</a:t>
            </a:r>
            <a:r>
              <a:rPr lang="en-US" sz="2000" baseline="30000" dirty="0"/>
              <a:t>2</a:t>
            </a:r>
            <a:endParaRPr lang="en-IN" sz="2000" dirty="0"/>
          </a:p>
          <a:p>
            <a:pPr marL="0" indent="0" algn="just">
              <a:buNone/>
            </a:pPr>
            <a:r>
              <a:rPr lang="en-US" sz="2000" dirty="0"/>
              <a:t> </a:t>
            </a:r>
            <a:endParaRPr lang="en-IN" sz="2000" dirty="0"/>
          </a:p>
          <a:p>
            <a:pPr marL="0" indent="0" algn="just">
              <a:buNone/>
            </a:pPr>
            <a:r>
              <a:rPr lang="en-US" sz="2000" b="1" u="sng" dirty="0"/>
              <a:t>BOILER DRUM</a:t>
            </a:r>
            <a:r>
              <a:rPr lang="en-US" sz="2000" b="1" dirty="0"/>
              <a:t> :-		</a:t>
            </a:r>
            <a:endParaRPr lang="en-IN" sz="2000" dirty="0"/>
          </a:p>
          <a:p>
            <a:pPr marL="0" indent="0" algn="just">
              <a:buNone/>
            </a:pPr>
            <a:endParaRPr lang="en-US" sz="2000" dirty="0" smtClean="0"/>
          </a:p>
          <a:p>
            <a:pPr marL="0" indent="0" algn="just">
              <a:buNone/>
            </a:pPr>
            <a:endParaRPr lang="en-US" sz="2000" dirty="0"/>
          </a:p>
          <a:p>
            <a:pPr marL="0" indent="0" algn="just">
              <a:buNone/>
            </a:pPr>
            <a:endParaRPr lang="en-US" sz="2000" dirty="0" smtClean="0"/>
          </a:p>
          <a:p>
            <a:pPr marL="0" indent="0" algn="just">
              <a:buNone/>
            </a:pPr>
            <a:endParaRPr lang="en-US" sz="2000" dirty="0"/>
          </a:p>
          <a:p>
            <a:pPr marL="0" indent="0" algn="just">
              <a:buNone/>
            </a:pPr>
            <a:endParaRPr lang="en-US" sz="2000" b="1" u="sng" dirty="0" smtClean="0"/>
          </a:p>
          <a:p>
            <a:pPr marL="0" indent="0" algn="just">
              <a:buNone/>
            </a:pPr>
            <a:r>
              <a:rPr lang="en-US" sz="2000" b="1" u="sng" dirty="0" smtClean="0"/>
              <a:t>SAFETY </a:t>
            </a:r>
            <a:r>
              <a:rPr lang="en-US" sz="2000" b="1" u="sng" dirty="0"/>
              <a:t>VALVES</a:t>
            </a:r>
            <a:r>
              <a:rPr lang="en-US" sz="2000" dirty="0"/>
              <a:t> :- Make: M/s Instrumentation Limited</a:t>
            </a:r>
            <a:r>
              <a:rPr lang="en-US" sz="2000" dirty="0" smtClean="0"/>
              <a:t>.</a:t>
            </a:r>
          </a:p>
          <a:p>
            <a:pPr marL="0" indent="0" algn="just">
              <a:buNone/>
            </a:pPr>
            <a:endParaRPr lang="en-US" sz="2000" dirty="0" smtClean="0"/>
          </a:p>
          <a:p>
            <a:pPr marL="0" indent="0" algn="just">
              <a:buNone/>
            </a:pPr>
            <a:endParaRPr lang="en-IN" sz="2000" dirty="0"/>
          </a:p>
          <a:p>
            <a:pPr marL="0" indent="0" algn="just">
              <a:buNone/>
            </a:pPr>
            <a:endParaRPr lang="en-IN" sz="2000" dirty="0"/>
          </a:p>
        </p:txBody>
      </p:sp>
      <p:graphicFrame>
        <p:nvGraphicFramePr>
          <p:cNvPr id="6" name="Table 5"/>
          <p:cNvGraphicFramePr>
            <a:graphicFrameLocks noGrp="1"/>
          </p:cNvGraphicFramePr>
          <p:nvPr>
            <p:extLst>
              <p:ext uri="{D42A27DB-BD31-4B8C-83A1-F6EECF244321}">
                <p14:modId xmlns:p14="http://schemas.microsoft.com/office/powerpoint/2010/main" val="3372209267"/>
              </p:ext>
            </p:extLst>
          </p:nvPr>
        </p:nvGraphicFramePr>
        <p:xfrm>
          <a:off x="388620" y="5244782"/>
          <a:ext cx="6080760" cy="1247066"/>
        </p:xfrm>
        <a:graphic>
          <a:graphicData uri="http://schemas.openxmlformats.org/drawingml/2006/table">
            <a:tbl>
              <a:tblPr>
                <a:tableStyleId>{5940675A-B579-460E-94D1-54222C63F5DA}</a:tableStyleId>
              </a:tblPr>
              <a:tblGrid>
                <a:gridCol w="754380"/>
                <a:gridCol w="2286000"/>
                <a:gridCol w="1520190"/>
                <a:gridCol w="1520190"/>
              </a:tblGrid>
              <a:tr h="0">
                <a:tc>
                  <a:txBody>
                    <a:bodyPr/>
                    <a:lstStyle/>
                    <a:p>
                      <a:pPr>
                        <a:spcAft>
                          <a:spcPts val="0"/>
                        </a:spcAft>
                        <a:tabLst>
                          <a:tab pos="2286000" algn="l"/>
                        </a:tabLst>
                      </a:pPr>
                      <a:r>
                        <a:rPr lang="en-US" sz="2000" dirty="0">
                          <a:effectLst/>
                        </a:rPr>
                        <a:t> </a:t>
                      </a:r>
                      <a:endParaRPr lang="en-IN" sz="2000" dirty="0">
                        <a:effectLst/>
                        <a:latin typeface="Times New Roman"/>
                        <a:ea typeface="Times New Roman"/>
                      </a:endParaRPr>
                    </a:p>
                  </a:txBody>
                  <a:tcPr marL="68580" marR="68580" marT="0" marB="0"/>
                </a:tc>
                <a:tc>
                  <a:txBody>
                    <a:bodyPr/>
                    <a:lstStyle/>
                    <a:p>
                      <a:pPr>
                        <a:spcAft>
                          <a:spcPts val="0"/>
                        </a:spcAft>
                        <a:tabLst>
                          <a:tab pos="2286000" algn="l"/>
                        </a:tabLst>
                      </a:pPr>
                      <a:r>
                        <a:rPr lang="en-US" sz="2000" dirty="0">
                          <a:effectLst/>
                        </a:rPr>
                        <a:t> </a:t>
                      </a:r>
                      <a:endParaRPr lang="en-IN" sz="2000" dirty="0">
                        <a:effectLst/>
                        <a:latin typeface="Times New Roman"/>
                        <a:ea typeface="Times New Roman"/>
                      </a:endParaRPr>
                    </a:p>
                  </a:txBody>
                  <a:tcPr marL="68580" marR="68580" marT="0" marB="0"/>
                </a:tc>
                <a:tc>
                  <a:txBody>
                    <a:bodyPr/>
                    <a:lstStyle/>
                    <a:p>
                      <a:pPr>
                        <a:spcAft>
                          <a:spcPts val="0"/>
                        </a:spcAft>
                        <a:tabLst>
                          <a:tab pos="2286000" algn="l"/>
                        </a:tabLst>
                      </a:pPr>
                      <a:r>
                        <a:rPr lang="en-US" sz="2000">
                          <a:effectLst/>
                        </a:rPr>
                        <a:t>Water drum</a:t>
                      </a:r>
                      <a:endParaRPr lang="en-IN" sz="2000">
                        <a:effectLst/>
                        <a:latin typeface="Times New Roman"/>
                        <a:ea typeface="Times New Roman"/>
                      </a:endParaRPr>
                    </a:p>
                  </a:txBody>
                  <a:tcPr marL="68580" marR="68580" marT="0" marB="0"/>
                </a:tc>
                <a:tc>
                  <a:txBody>
                    <a:bodyPr/>
                    <a:lstStyle/>
                    <a:p>
                      <a:pPr>
                        <a:spcAft>
                          <a:spcPts val="0"/>
                        </a:spcAft>
                        <a:tabLst>
                          <a:tab pos="2286000" algn="l"/>
                        </a:tabLst>
                      </a:pPr>
                      <a:r>
                        <a:rPr lang="en-US" sz="2000">
                          <a:effectLst/>
                        </a:rPr>
                        <a:t>Steam drum</a:t>
                      </a:r>
                      <a:endParaRPr lang="en-IN" sz="2000">
                        <a:effectLst/>
                        <a:latin typeface="Times New Roman"/>
                        <a:ea typeface="Times New Roman"/>
                      </a:endParaRPr>
                    </a:p>
                  </a:txBody>
                  <a:tcPr marL="68580" marR="68580" marT="0" marB="0"/>
                </a:tc>
              </a:tr>
              <a:tr h="332666">
                <a:tc>
                  <a:txBody>
                    <a:bodyPr/>
                    <a:lstStyle/>
                    <a:p>
                      <a:pPr>
                        <a:spcAft>
                          <a:spcPts val="0"/>
                        </a:spcAft>
                        <a:tabLst>
                          <a:tab pos="2286000" algn="l"/>
                        </a:tabLst>
                      </a:pPr>
                      <a:r>
                        <a:rPr lang="en-US" sz="2000" dirty="0">
                          <a:effectLst/>
                        </a:rPr>
                        <a:t>1</a:t>
                      </a:r>
                      <a:endParaRPr lang="en-IN" sz="2000" dirty="0">
                        <a:effectLst/>
                        <a:latin typeface="Times New Roman"/>
                        <a:ea typeface="Times New Roman"/>
                      </a:endParaRPr>
                    </a:p>
                  </a:txBody>
                  <a:tcPr marL="68580" marR="68580" marT="0" marB="0"/>
                </a:tc>
                <a:tc>
                  <a:txBody>
                    <a:bodyPr/>
                    <a:lstStyle/>
                    <a:p>
                      <a:pPr>
                        <a:spcAft>
                          <a:spcPts val="0"/>
                        </a:spcAft>
                        <a:tabLst>
                          <a:tab pos="2286000" algn="l"/>
                        </a:tabLst>
                      </a:pPr>
                      <a:r>
                        <a:rPr lang="en-US" sz="2000" dirty="0">
                          <a:effectLst/>
                        </a:rPr>
                        <a:t>Inside diameter</a:t>
                      </a:r>
                      <a:endParaRPr lang="en-IN" sz="2000" dirty="0">
                        <a:effectLst/>
                        <a:latin typeface="Times New Roman"/>
                        <a:ea typeface="Times New Roman"/>
                      </a:endParaRPr>
                    </a:p>
                  </a:txBody>
                  <a:tcPr marL="68580" marR="68580" marT="0" marB="0"/>
                </a:tc>
                <a:tc>
                  <a:txBody>
                    <a:bodyPr/>
                    <a:lstStyle/>
                    <a:p>
                      <a:pPr>
                        <a:spcAft>
                          <a:spcPts val="0"/>
                        </a:spcAft>
                        <a:tabLst>
                          <a:tab pos="2286000" algn="l"/>
                        </a:tabLst>
                      </a:pPr>
                      <a:r>
                        <a:rPr lang="en-US" sz="2000" dirty="0">
                          <a:effectLst/>
                        </a:rPr>
                        <a:t>1372 mm</a:t>
                      </a:r>
                      <a:endParaRPr lang="en-IN" sz="2000" dirty="0">
                        <a:effectLst/>
                        <a:latin typeface="Times New Roman"/>
                        <a:ea typeface="Times New Roman"/>
                      </a:endParaRPr>
                    </a:p>
                  </a:txBody>
                  <a:tcPr marL="68580" marR="68580" marT="0" marB="0"/>
                </a:tc>
                <a:tc>
                  <a:txBody>
                    <a:bodyPr/>
                    <a:lstStyle/>
                    <a:p>
                      <a:pPr>
                        <a:spcAft>
                          <a:spcPts val="0"/>
                        </a:spcAft>
                        <a:tabLst>
                          <a:tab pos="2286000" algn="l"/>
                        </a:tabLst>
                      </a:pPr>
                      <a:r>
                        <a:rPr lang="en-US" sz="2000">
                          <a:effectLst/>
                        </a:rPr>
                        <a:t>1542 mm</a:t>
                      </a:r>
                      <a:endParaRPr lang="en-IN" sz="2000">
                        <a:effectLst/>
                        <a:latin typeface="Times New Roman"/>
                        <a:ea typeface="Times New Roman"/>
                      </a:endParaRPr>
                    </a:p>
                  </a:txBody>
                  <a:tcPr marL="68580" marR="68580" marT="0" marB="0"/>
                </a:tc>
              </a:tr>
              <a:tr h="0">
                <a:tc>
                  <a:txBody>
                    <a:bodyPr/>
                    <a:lstStyle/>
                    <a:p>
                      <a:pPr>
                        <a:spcAft>
                          <a:spcPts val="0"/>
                        </a:spcAft>
                        <a:tabLst>
                          <a:tab pos="2286000" algn="l"/>
                        </a:tabLst>
                      </a:pPr>
                      <a:r>
                        <a:rPr lang="en-US" sz="2000">
                          <a:effectLst/>
                        </a:rPr>
                        <a:t>2</a:t>
                      </a:r>
                      <a:endParaRPr lang="en-IN" sz="2000">
                        <a:effectLst/>
                        <a:latin typeface="Times New Roman"/>
                        <a:ea typeface="Times New Roman"/>
                      </a:endParaRPr>
                    </a:p>
                  </a:txBody>
                  <a:tcPr marL="68580" marR="68580" marT="0" marB="0"/>
                </a:tc>
                <a:tc>
                  <a:txBody>
                    <a:bodyPr/>
                    <a:lstStyle/>
                    <a:p>
                      <a:pPr>
                        <a:spcAft>
                          <a:spcPts val="0"/>
                        </a:spcAft>
                        <a:tabLst>
                          <a:tab pos="2286000" algn="l"/>
                        </a:tabLst>
                      </a:pPr>
                      <a:r>
                        <a:rPr lang="en-US" sz="2000" dirty="0">
                          <a:effectLst/>
                        </a:rPr>
                        <a:t>Wall thickness</a:t>
                      </a:r>
                      <a:endParaRPr lang="en-IN" sz="2000" dirty="0">
                        <a:effectLst/>
                        <a:latin typeface="Times New Roman"/>
                        <a:ea typeface="Times New Roman"/>
                      </a:endParaRPr>
                    </a:p>
                  </a:txBody>
                  <a:tcPr marL="68580" marR="68580" marT="0" marB="0"/>
                </a:tc>
                <a:tc>
                  <a:txBody>
                    <a:bodyPr/>
                    <a:lstStyle/>
                    <a:p>
                      <a:pPr>
                        <a:spcAft>
                          <a:spcPts val="0"/>
                        </a:spcAft>
                        <a:tabLst>
                          <a:tab pos="2286000" algn="l"/>
                        </a:tabLst>
                      </a:pPr>
                      <a:r>
                        <a:rPr lang="en-US" sz="2000">
                          <a:effectLst/>
                        </a:rPr>
                        <a:t>63 mm</a:t>
                      </a:r>
                      <a:endParaRPr lang="en-IN" sz="2000">
                        <a:effectLst/>
                        <a:latin typeface="Times New Roman"/>
                        <a:ea typeface="Times New Roman"/>
                      </a:endParaRPr>
                    </a:p>
                  </a:txBody>
                  <a:tcPr marL="68580" marR="68580" marT="0" marB="0"/>
                </a:tc>
                <a:tc>
                  <a:txBody>
                    <a:bodyPr/>
                    <a:lstStyle/>
                    <a:p>
                      <a:pPr>
                        <a:spcAft>
                          <a:spcPts val="0"/>
                        </a:spcAft>
                        <a:tabLst>
                          <a:tab pos="2286000" algn="l"/>
                        </a:tabLst>
                      </a:pPr>
                      <a:r>
                        <a:rPr lang="en-US" sz="2000">
                          <a:effectLst/>
                        </a:rPr>
                        <a:t>70 mm</a:t>
                      </a:r>
                      <a:endParaRPr lang="en-IN" sz="2000">
                        <a:effectLst/>
                        <a:latin typeface="Times New Roman"/>
                        <a:ea typeface="Times New Roman"/>
                      </a:endParaRPr>
                    </a:p>
                  </a:txBody>
                  <a:tcPr marL="68580" marR="68580" marT="0" marB="0"/>
                </a:tc>
              </a:tr>
              <a:tr h="0">
                <a:tc>
                  <a:txBody>
                    <a:bodyPr/>
                    <a:lstStyle/>
                    <a:p>
                      <a:pPr>
                        <a:spcAft>
                          <a:spcPts val="0"/>
                        </a:spcAft>
                        <a:tabLst>
                          <a:tab pos="2286000" algn="l"/>
                        </a:tabLst>
                      </a:pPr>
                      <a:r>
                        <a:rPr lang="en-US" sz="2000" dirty="0">
                          <a:effectLst/>
                        </a:rPr>
                        <a:t>3</a:t>
                      </a:r>
                      <a:endParaRPr lang="en-IN" sz="2000" dirty="0">
                        <a:effectLst/>
                        <a:latin typeface="Times New Roman"/>
                        <a:ea typeface="Times New Roman"/>
                      </a:endParaRPr>
                    </a:p>
                  </a:txBody>
                  <a:tcPr marL="68580" marR="68580" marT="0" marB="0"/>
                </a:tc>
                <a:tc>
                  <a:txBody>
                    <a:bodyPr/>
                    <a:lstStyle/>
                    <a:p>
                      <a:pPr>
                        <a:spcAft>
                          <a:spcPts val="0"/>
                        </a:spcAft>
                        <a:tabLst>
                          <a:tab pos="2286000" algn="l"/>
                        </a:tabLst>
                      </a:pPr>
                      <a:r>
                        <a:rPr lang="en-US" sz="2000" dirty="0">
                          <a:effectLst/>
                        </a:rPr>
                        <a:t>Material</a:t>
                      </a:r>
                      <a:endParaRPr lang="en-IN" sz="2000" dirty="0">
                        <a:effectLst/>
                        <a:latin typeface="Times New Roman"/>
                        <a:ea typeface="Times New Roman"/>
                      </a:endParaRPr>
                    </a:p>
                  </a:txBody>
                  <a:tcPr marL="68580" marR="68580" marT="0" marB="0"/>
                </a:tc>
                <a:tc>
                  <a:txBody>
                    <a:bodyPr/>
                    <a:lstStyle/>
                    <a:p>
                      <a:pPr>
                        <a:spcAft>
                          <a:spcPts val="0"/>
                        </a:spcAft>
                        <a:tabLst>
                          <a:tab pos="2286000" algn="l"/>
                        </a:tabLst>
                      </a:pPr>
                      <a:r>
                        <a:rPr lang="en-US" sz="2000" dirty="0">
                          <a:effectLst/>
                        </a:rPr>
                        <a:t>ASTM  A-299</a:t>
                      </a:r>
                      <a:endParaRPr lang="en-IN" sz="2000" dirty="0">
                        <a:effectLst/>
                        <a:latin typeface="Times New Roman"/>
                        <a:ea typeface="Times New Roman"/>
                      </a:endParaRPr>
                    </a:p>
                  </a:txBody>
                  <a:tcPr marL="68580" marR="68580" marT="0" marB="0"/>
                </a:tc>
                <a:tc>
                  <a:txBody>
                    <a:bodyPr/>
                    <a:lstStyle/>
                    <a:p>
                      <a:pPr>
                        <a:spcAft>
                          <a:spcPts val="0"/>
                        </a:spcAft>
                        <a:tabLst>
                          <a:tab pos="2286000" algn="l"/>
                        </a:tabLst>
                      </a:pPr>
                      <a:r>
                        <a:rPr lang="en-US" sz="2000" dirty="0">
                          <a:effectLst/>
                        </a:rPr>
                        <a:t> </a:t>
                      </a:r>
                      <a:endParaRPr lang="en-IN" sz="2000" dirty="0">
                        <a:effectLst/>
                        <a:latin typeface="Times New Roman"/>
                        <a:ea typeface="Times New Roman"/>
                      </a:endParaRPr>
                    </a:p>
                  </a:txBody>
                  <a:tcPr marL="68580" marR="68580" marT="0" marB="0"/>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768626718"/>
              </p:ext>
            </p:extLst>
          </p:nvPr>
        </p:nvGraphicFramePr>
        <p:xfrm>
          <a:off x="404664" y="7617296"/>
          <a:ext cx="6080760" cy="1823301"/>
        </p:xfrm>
        <a:graphic>
          <a:graphicData uri="http://schemas.openxmlformats.org/drawingml/2006/table">
            <a:tbl>
              <a:tblPr>
                <a:tableStyleId>{5940675A-B579-460E-94D1-54222C63F5DA}</a:tableStyleId>
              </a:tblPr>
              <a:tblGrid>
                <a:gridCol w="1520190"/>
                <a:gridCol w="1520190"/>
                <a:gridCol w="1520190"/>
                <a:gridCol w="1520190"/>
              </a:tblGrid>
              <a:tr h="249792">
                <a:tc>
                  <a:txBody>
                    <a:bodyPr/>
                    <a:lstStyle/>
                    <a:p>
                      <a:pPr>
                        <a:spcAft>
                          <a:spcPts val="0"/>
                        </a:spcAft>
                        <a:tabLst>
                          <a:tab pos="2286000" algn="l"/>
                        </a:tabLst>
                      </a:pPr>
                      <a:r>
                        <a:rPr lang="en-US" sz="1600" dirty="0">
                          <a:effectLst/>
                        </a:rPr>
                        <a:t> </a:t>
                      </a:r>
                      <a:endParaRPr lang="en-IN" sz="1600" dirty="0">
                        <a:effectLst/>
                        <a:latin typeface="Times New Roman"/>
                        <a:ea typeface="Times New Roman"/>
                      </a:endParaRPr>
                    </a:p>
                  </a:txBody>
                  <a:tcPr marL="68580" marR="68580" marT="0" marB="0"/>
                </a:tc>
                <a:tc>
                  <a:txBody>
                    <a:bodyPr/>
                    <a:lstStyle/>
                    <a:p>
                      <a:pPr>
                        <a:spcAft>
                          <a:spcPts val="0"/>
                        </a:spcAft>
                        <a:tabLst>
                          <a:tab pos="2286000" algn="l"/>
                        </a:tabLst>
                      </a:pPr>
                      <a:r>
                        <a:rPr lang="en-US" sz="1600" dirty="0">
                          <a:effectLst/>
                        </a:rPr>
                        <a:t>1</a:t>
                      </a:r>
                      <a:r>
                        <a:rPr lang="en-US" sz="1600" baseline="30000" dirty="0">
                          <a:effectLst/>
                        </a:rPr>
                        <a:t>st</a:t>
                      </a:r>
                      <a:r>
                        <a:rPr lang="en-US" sz="1600" dirty="0">
                          <a:effectLst/>
                        </a:rPr>
                        <a:t> drum</a:t>
                      </a:r>
                      <a:endParaRPr lang="en-IN" sz="1600" dirty="0">
                        <a:effectLst/>
                        <a:latin typeface="Times New Roman"/>
                        <a:ea typeface="Times New Roman"/>
                      </a:endParaRPr>
                    </a:p>
                  </a:txBody>
                  <a:tcPr marL="68580" marR="68580" marT="0" marB="0"/>
                </a:tc>
                <a:tc>
                  <a:txBody>
                    <a:bodyPr/>
                    <a:lstStyle/>
                    <a:p>
                      <a:pPr>
                        <a:spcAft>
                          <a:spcPts val="0"/>
                        </a:spcAft>
                        <a:tabLst>
                          <a:tab pos="2286000" algn="l"/>
                        </a:tabLst>
                      </a:pPr>
                      <a:r>
                        <a:rPr lang="en-US" sz="1600">
                          <a:effectLst/>
                        </a:rPr>
                        <a:t>2</a:t>
                      </a:r>
                      <a:r>
                        <a:rPr lang="en-US" sz="1600" baseline="30000">
                          <a:effectLst/>
                        </a:rPr>
                        <a:t>nd</a:t>
                      </a:r>
                      <a:r>
                        <a:rPr lang="en-US" sz="1600">
                          <a:effectLst/>
                        </a:rPr>
                        <a:t> drum</a:t>
                      </a:r>
                      <a:endParaRPr lang="en-IN" sz="1600">
                        <a:effectLst/>
                        <a:latin typeface="Times New Roman"/>
                        <a:ea typeface="Times New Roman"/>
                      </a:endParaRPr>
                    </a:p>
                  </a:txBody>
                  <a:tcPr marL="68580" marR="68580" marT="0" marB="0"/>
                </a:tc>
                <a:tc>
                  <a:txBody>
                    <a:bodyPr/>
                    <a:lstStyle/>
                    <a:p>
                      <a:pPr>
                        <a:spcAft>
                          <a:spcPts val="0"/>
                        </a:spcAft>
                        <a:tabLst>
                          <a:tab pos="2286000" algn="l"/>
                        </a:tabLst>
                      </a:pPr>
                      <a:r>
                        <a:rPr lang="en-US" sz="1600">
                          <a:effectLst/>
                        </a:rPr>
                        <a:t>Super heater</a:t>
                      </a:r>
                      <a:endParaRPr lang="en-IN" sz="1600">
                        <a:effectLst/>
                        <a:latin typeface="Times New Roman"/>
                        <a:ea typeface="Times New Roman"/>
                      </a:endParaRPr>
                    </a:p>
                  </a:txBody>
                  <a:tcPr marL="68580" marR="68580" marT="0" marB="0"/>
                </a:tc>
              </a:tr>
              <a:tr h="361943">
                <a:tc>
                  <a:txBody>
                    <a:bodyPr/>
                    <a:lstStyle/>
                    <a:p>
                      <a:pPr>
                        <a:spcAft>
                          <a:spcPts val="0"/>
                        </a:spcAft>
                        <a:tabLst>
                          <a:tab pos="2286000" algn="l"/>
                        </a:tabLst>
                      </a:pPr>
                      <a:r>
                        <a:rPr lang="en-US" sz="1600" dirty="0">
                          <a:effectLst/>
                        </a:rPr>
                        <a:t>Model</a:t>
                      </a:r>
                      <a:endParaRPr lang="en-IN" sz="1600" dirty="0">
                        <a:effectLst/>
                        <a:latin typeface="Times New Roman"/>
                        <a:ea typeface="Times New Roman"/>
                      </a:endParaRPr>
                    </a:p>
                  </a:txBody>
                  <a:tcPr marL="68580" marR="68580" marT="0" marB="0"/>
                </a:tc>
                <a:tc>
                  <a:txBody>
                    <a:bodyPr/>
                    <a:lstStyle/>
                    <a:p>
                      <a:pPr>
                        <a:spcAft>
                          <a:spcPts val="0"/>
                        </a:spcAft>
                        <a:tabLst>
                          <a:tab pos="2286000" algn="l"/>
                        </a:tabLst>
                      </a:pPr>
                      <a:r>
                        <a:rPr lang="en-US" sz="1600" dirty="0">
                          <a:effectLst/>
                        </a:rPr>
                        <a:t>2551P-TN-101</a:t>
                      </a:r>
                      <a:endParaRPr lang="en-IN" sz="1600" dirty="0">
                        <a:effectLst/>
                        <a:latin typeface="Times New Roman"/>
                        <a:ea typeface="Times New Roman"/>
                      </a:endParaRPr>
                    </a:p>
                  </a:txBody>
                  <a:tcPr marL="68580" marR="68580" marT="0" marB="0"/>
                </a:tc>
                <a:tc>
                  <a:txBody>
                    <a:bodyPr/>
                    <a:lstStyle/>
                    <a:p>
                      <a:pPr>
                        <a:spcAft>
                          <a:spcPts val="0"/>
                        </a:spcAft>
                        <a:tabLst>
                          <a:tab pos="2286000" algn="l"/>
                        </a:tabLst>
                      </a:pPr>
                      <a:r>
                        <a:rPr lang="en-US" sz="1600">
                          <a:effectLst/>
                        </a:rPr>
                        <a:t>2551P-TN-101</a:t>
                      </a:r>
                      <a:endParaRPr lang="en-IN" sz="1600">
                        <a:effectLst/>
                        <a:latin typeface="Times New Roman"/>
                        <a:ea typeface="Times New Roman"/>
                      </a:endParaRPr>
                    </a:p>
                  </a:txBody>
                  <a:tcPr marL="68580" marR="68580" marT="0" marB="0"/>
                </a:tc>
                <a:tc>
                  <a:txBody>
                    <a:bodyPr/>
                    <a:lstStyle/>
                    <a:p>
                      <a:pPr>
                        <a:spcAft>
                          <a:spcPts val="0"/>
                        </a:spcAft>
                        <a:tabLst>
                          <a:tab pos="2286000" algn="l"/>
                        </a:tabLst>
                      </a:pPr>
                      <a:r>
                        <a:rPr lang="en-US" sz="1600">
                          <a:effectLst/>
                        </a:rPr>
                        <a:t>2551N-AN-101</a:t>
                      </a:r>
                      <a:endParaRPr lang="en-IN" sz="1600">
                        <a:effectLst/>
                        <a:latin typeface="Times New Roman"/>
                        <a:ea typeface="Times New Roman"/>
                      </a:endParaRPr>
                    </a:p>
                  </a:txBody>
                  <a:tcPr marL="68580" marR="68580" marT="0" marB="0"/>
                </a:tc>
              </a:tr>
              <a:tr h="361943">
                <a:tc>
                  <a:txBody>
                    <a:bodyPr/>
                    <a:lstStyle/>
                    <a:p>
                      <a:pPr>
                        <a:spcAft>
                          <a:spcPts val="0"/>
                        </a:spcAft>
                        <a:tabLst>
                          <a:tab pos="2286000" algn="l"/>
                        </a:tabLst>
                      </a:pPr>
                      <a:r>
                        <a:rPr lang="en-US" sz="1600" dirty="0">
                          <a:effectLst/>
                        </a:rPr>
                        <a:t>Size</a:t>
                      </a:r>
                      <a:endParaRPr lang="en-IN" sz="1600" dirty="0">
                        <a:effectLst/>
                        <a:latin typeface="Times New Roman"/>
                        <a:ea typeface="Times New Roman"/>
                      </a:endParaRPr>
                    </a:p>
                  </a:txBody>
                  <a:tcPr marL="68580" marR="68580" marT="0" marB="0"/>
                </a:tc>
                <a:tc>
                  <a:txBody>
                    <a:bodyPr/>
                    <a:lstStyle/>
                    <a:p>
                      <a:pPr>
                        <a:spcAft>
                          <a:spcPts val="0"/>
                        </a:spcAft>
                        <a:tabLst>
                          <a:tab pos="2286000" algn="l"/>
                        </a:tabLst>
                      </a:pPr>
                      <a:r>
                        <a:rPr lang="en-US" sz="1600" dirty="0">
                          <a:effectLst/>
                        </a:rPr>
                        <a:t>100 mm NB</a:t>
                      </a:r>
                      <a:endParaRPr lang="en-IN" sz="1600" dirty="0">
                        <a:effectLst/>
                        <a:latin typeface="Times New Roman"/>
                        <a:ea typeface="Times New Roman"/>
                      </a:endParaRPr>
                    </a:p>
                  </a:txBody>
                  <a:tcPr marL="68580" marR="68580" marT="0" marB="0"/>
                </a:tc>
                <a:tc>
                  <a:txBody>
                    <a:bodyPr/>
                    <a:lstStyle/>
                    <a:p>
                      <a:pPr>
                        <a:spcAft>
                          <a:spcPts val="0"/>
                        </a:spcAft>
                        <a:tabLst>
                          <a:tab pos="2286000" algn="l"/>
                        </a:tabLst>
                      </a:pPr>
                      <a:r>
                        <a:rPr lang="en-US" sz="1600" dirty="0">
                          <a:effectLst/>
                        </a:rPr>
                        <a:t>100mm NB</a:t>
                      </a:r>
                      <a:endParaRPr lang="en-IN" sz="1600" dirty="0">
                        <a:effectLst/>
                        <a:latin typeface="Times New Roman"/>
                        <a:ea typeface="Times New Roman"/>
                      </a:endParaRPr>
                    </a:p>
                  </a:txBody>
                  <a:tcPr marL="68580" marR="68580" marT="0" marB="0"/>
                </a:tc>
                <a:tc>
                  <a:txBody>
                    <a:bodyPr/>
                    <a:lstStyle/>
                    <a:p>
                      <a:pPr>
                        <a:spcAft>
                          <a:spcPts val="0"/>
                        </a:spcAft>
                        <a:tabLst>
                          <a:tab pos="2286000" algn="l"/>
                        </a:tabLst>
                      </a:pPr>
                      <a:r>
                        <a:rPr lang="en-US" sz="1600">
                          <a:effectLst/>
                        </a:rPr>
                        <a:t>100 mm NB</a:t>
                      </a:r>
                      <a:endParaRPr lang="en-IN" sz="1600">
                        <a:effectLst/>
                        <a:latin typeface="Times New Roman"/>
                        <a:ea typeface="Times New Roman"/>
                      </a:endParaRPr>
                    </a:p>
                  </a:txBody>
                  <a:tcPr marL="68580" marR="68580" marT="0" marB="0"/>
                </a:tc>
              </a:tr>
              <a:tr h="361943">
                <a:tc>
                  <a:txBody>
                    <a:bodyPr/>
                    <a:lstStyle/>
                    <a:p>
                      <a:pPr>
                        <a:spcAft>
                          <a:spcPts val="0"/>
                        </a:spcAft>
                        <a:tabLst>
                          <a:tab pos="2286000" algn="l"/>
                        </a:tabLst>
                      </a:pPr>
                      <a:r>
                        <a:rPr lang="en-US" sz="1600" dirty="0">
                          <a:effectLst/>
                        </a:rPr>
                        <a:t>Set pressure</a:t>
                      </a:r>
                      <a:endParaRPr lang="en-IN" sz="1600" dirty="0">
                        <a:effectLst/>
                        <a:latin typeface="Times New Roman"/>
                        <a:ea typeface="Times New Roman"/>
                      </a:endParaRPr>
                    </a:p>
                  </a:txBody>
                  <a:tcPr marL="68580" marR="68580" marT="0" marB="0"/>
                </a:tc>
                <a:tc>
                  <a:txBody>
                    <a:bodyPr/>
                    <a:lstStyle/>
                    <a:p>
                      <a:pPr>
                        <a:spcAft>
                          <a:spcPts val="0"/>
                        </a:spcAft>
                        <a:tabLst>
                          <a:tab pos="2286000" algn="l"/>
                        </a:tabLst>
                      </a:pPr>
                      <a:r>
                        <a:rPr lang="en-US" sz="1600" dirty="0">
                          <a:effectLst/>
                        </a:rPr>
                        <a:t>46.5 kg/cm</a:t>
                      </a:r>
                      <a:r>
                        <a:rPr lang="en-US" sz="1600" baseline="30000" dirty="0">
                          <a:effectLst/>
                        </a:rPr>
                        <a:t>2</a:t>
                      </a:r>
                      <a:r>
                        <a:rPr lang="en-US" sz="1600" dirty="0">
                          <a:effectLst/>
                        </a:rPr>
                        <a:t> (g)</a:t>
                      </a:r>
                      <a:endParaRPr lang="en-IN" sz="1600" dirty="0">
                        <a:effectLst/>
                        <a:latin typeface="Times New Roman"/>
                        <a:ea typeface="Times New Roman"/>
                      </a:endParaRPr>
                    </a:p>
                  </a:txBody>
                  <a:tcPr marL="68580" marR="68580" marT="0" marB="0"/>
                </a:tc>
                <a:tc>
                  <a:txBody>
                    <a:bodyPr/>
                    <a:lstStyle/>
                    <a:p>
                      <a:pPr>
                        <a:spcAft>
                          <a:spcPts val="0"/>
                        </a:spcAft>
                        <a:tabLst>
                          <a:tab pos="2286000" algn="l"/>
                        </a:tabLst>
                      </a:pPr>
                      <a:r>
                        <a:rPr lang="en-US" sz="1600" dirty="0">
                          <a:effectLst/>
                        </a:rPr>
                        <a:t>47.0 kg/cm</a:t>
                      </a:r>
                      <a:r>
                        <a:rPr lang="en-US" sz="1600" baseline="30000" dirty="0">
                          <a:effectLst/>
                        </a:rPr>
                        <a:t>2</a:t>
                      </a:r>
                      <a:r>
                        <a:rPr lang="en-US" sz="1600" dirty="0">
                          <a:effectLst/>
                        </a:rPr>
                        <a:t> (g)</a:t>
                      </a:r>
                      <a:endParaRPr lang="en-IN" sz="1600" dirty="0">
                        <a:effectLst/>
                        <a:latin typeface="Times New Roman"/>
                        <a:ea typeface="Times New Roman"/>
                      </a:endParaRPr>
                    </a:p>
                  </a:txBody>
                  <a:tcPr marL="68580" marR="68580" marT="0" marB="0"/>
                </a:tc>
                <a:tc>
                  <a:txBody>
                    <a:bodyPr/>
                    <a:lstStyle/>
                    <a:p>
                      <a:pPr>
                        <a:spcAft>
                          <a:spcPts val="0"/>
                        </a:spcAft>
                        <a:tabLst>
                          <a:tab pos="2286000" algn="l"/>
                        </a:tabLst>
                      </a:pPr>
                      <a:r>
                        <a:rPr lang="en-US" sz="1600" dirty="0">
                          <a:effectLst/>
                        </a:rPr>
                        <a:t>41.0 kg/cm</a:t>
                      </a:r>
                      <a:r>
                        <a:rPr lang="en-US" sz="1600" baseline="30000" dirty="0">
                          <a:effectLst/>
                        </a:rPr>
                        <a:t>2</a:t>
                      </a:r>
                      <a:r>
                        <a:rPr lang="en-US" sz="1600" dirty="0">
                          <a:effectLst/>
                        </a:rPr>
                        <a:t> (g)</a:t>
                      </a:r>
                      <a:endParaRPr lang="en-IN" sz="1600" dirty="0">
                        <a:effectLst/>
                        <a:latin typeface="Times New Roman"/>
                        <a:ea typeface="Times New Roman"/>
                      </a:endParaRPr>
                    </a:p>
                  </a:txBody>
                  <a:tcPr marL="68580" marR="68580" marT="0" marB="0"/>
                </a:tc>
              </a:tr>
              <a:tr h="361943">
                <a:tc>
                  <a:txBody>
                    <a:bodyPr/>
                    <a:lstStyle/>
                    <a:p>
                      <a:pPr>
                        <a:spcAft>
                          <a:spcPts val="0"/>
                        </a:spcAft>
                        <a:tabLst>
                          <a:tab pos="2286000" algn="l"/>
                        </a:tabLst>
                      </a:pPr>
                      <a:r>
                        <a:rPr lang="en-US" sz="1600">
                          <a:effectLst/>
                        </a:rPr>
                        <a:t>Relieving capacity</a:t>
                      </a:r>
                      <a:endParaRPr lang="en-IN" sz="1600">
                        <a:effectLst/>
                        <a:latin typeface="Times New Roman"/>
                        <a:ea typeface="Times New Roman"/>
                      </a:endParaRPr>
                    </a:p>
                  </a:txBody>
                  <a:tcPr marL="68580" marR="68580" marT="0" marB="0"/>
                </a:tc>
                <a:tc>
                  <a:txBody>
                    <a:bodyPr/>
                    <a:lstStyle/>
                    <a:p>
                      <a:pPr>
                        <a:spcAft>
                          <a:spcPts val="0"/>
                        </a:spcAft>
                        <a:tabLst>
                          <a:tab pos="2286000" algn="l"/>
                        </a:tabLst>
                      </a:pPr>
                      <a:r>
                        <a:rPr lang="en-US" sz="1600">
                          <a:effectLst/>
                        </a:rPr>
                        <a:t>88 T/hr</a:t>
                      </a:r>
                      <a:endParaRPr lang="en-IN" sz="1600">
                        <a:effectLst/>
                        <a:latin typeface="Times New Roman"/>
                        <a:ea typeface="Times New Roman"/>
                      </a:endParaRPr>
                    </a:p>
                  </a:txBody>
                  <a:tcPr marL="68580" marR="68580" marT="0" marB="0"/>
                </a:tc>
                <a:tc>
                  <a:txBody>
                    <a:bodyPr/>
                    <a:lstStyle/>
                    <a:p>
                      <a:pPr>
                        <a:spcAft>
                          <a:spcPts val="0"/>
                        </a:spcAft>
                        <a:tabLst>
                          <a:tab pos="2286000" algn="l"/>
                        </a:tabLst>
                      </a:pPr>
                      <a:r>
                        <a:rPr lang="en-US" sz="1600" dirty="0">
                          <a:effectLst/>
                        </a:rPr>
                        <a:t>88.9 T/</a:t>
                      </a:r>
                      <a:r>
                        <a:rPr lang="en-US" sz="1600" dirty="0" err="1">
                          <a:effectLst/>
                        </a:rPr>
                        <a:t>hr</a:t>
                      </a:r>
                      <a:endParaRPr lang="en-IN" sz="1600" dirty="0">
                        <a:effectLst/>
                        <a:latin typeface="Times New Roman"/>
                        <a:ea typeface="Times New Roman"/>
                      </a:endParaRPr>
                    </a:p>
                  </a:txBody>
                  <a:tcPr marL="68580" marR="68580" marT="0" marB="0"/>
                </a:tc>
                <a:tc>
                  <a:txBody>
                    <a:bodyPr/>
                    <a:lstStyle/>
                    <a:p>
                      <a:pPr>
                        <a:spcAft>
                          <a:spcPts val="0"/>
                        </a:spcAft>
                        <a:tabLst>
                          <a:tab pos="2286000" algn="l"/>
                        </a:tabLst>
                      </a:pPr>
                      <a:r>
                        <a:rPr lang="en-US" sz="1600" dirty="0">
                          <a:effectLst/>
                        </a:rPr>
                        <a:t>41.6 T/</a:t>
                      </a:r>
                      <a:r>
                        <a:rPr lang="en-US" sz="1600" dirty="0" err="1">
                          <a:effectLst/>
                        </a:rPr>
                        <a:t>hr</a:t>
                      </a:r>
                      <a:endParaRPr lang="en-IN" sz="16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41406134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16632" y="0"/>
            <a:ext cx="6624736" cy="10065568"/>
          </a:xfrm>
        </p:spPr>
        <p:txBody>
          <a:bodyPr>
            <a:noAutofit/>
          </a:bodyPr>
          <a:lstStyle/>
          <a:p>
            <a:pPr marL="0" indent="0" algn="just">
              <a:buNone/>
            </a:pPr>
            <a:r>
              <a:rPr lang="en-US" sz="2000" b="1" u="sng" dirty="0"/>
              <a:t>SOOT BLOWERS</a:t>
            </a:r>
            <a:endParaRPr lang="en-IN" sz="2000" b="1" u="sng" dirty="0"/>
          </a:p>
          <a:p>
            <a:pPr algn="just"/>
            <a:r>
              <a:rPr lang="en-US" sz="2000" b="1" dirty="0"/>
              <a:t>Make : </a:t>
            </a:r>
            <a:r>
              <a:rPr lang="en-US" sz="2000" b="1" dirty="0" err="1"/>
              <a:t>Hopkinsons</a:t>
            </a:r>
            <a:r>
              <a:rPr lang="en-US" sz="2000" b="1" dirty="0"/>
              <a:t> Ltd, U.K.</a:t>
            </a:r>
            <a:endParaRPr lang="en-IN" sz="2000" dirty="0"/>
          </a:p>
          <a:p>
            <a:pPr lvl="0" algn="just">
              <a:buFont typeface="+mj-lt"/>
              <a:buAutoNum type="arabicPeriod"/>
            </a:pPr>
            <a:r>
              <a:rPr lang="en-US" sz="2000" dirty="0"/>
              <a:t>4 </a:t>
            </a:r>
            <a:r>
              <a:rPr lang="en-US" sz="2000" dirty="0" smtClean="0"/>
              <a:t>Nos. </a:t>
            </a:r>
            <a:r>
              <a:rPr lang="en-US" sz="2000" dirty="0"/>
              <a:t>electrically operated long retractable type soot blowers having travel of 3.8 meters.</a:t>
            </a:r>
            <a:endParaRPr lang="en-IN" sz="2000" dirty="0"/>
          </a:p>
          <a:p>
            <a:pPr lvl="0" algn="just">
              <a:buFont typeface="+mj-lt"/>
              <a:buAutoNum type="arabicPeriod"/>
            </a:pPr>
            <a:r>
              <a:rPr lang="en-US" sz="2000" dirty="0"/>
              <a:t>24 </a:t>
            </a:r>
            <a:r>
              <a:rPr lang="en-US" sz="2000" dirty="0" smtClean="0"/>
              <a:t>Nos. </a:t>
            </a:r>
            <a:r>
              <a:rPr lang="en-US" sz="2000" dirty="0"/>
              <a:t>electrically operated single nozzle </a:t>
            </a:r>
            <a:r>
              <a:rPr lang="en-US" sz="2000" dirty="0" smtClean="0"/>
              <a:t>retractable </a:t>
            </a:r>
            <a:r>
              <a:rPr lang="en-US" sz="2000" dirty="0"/>
              <a:t>type. Soot blowers</a:t>
            </a:r>
            <a:endParaRPr lang="en-IN" sz="2000" dirty="0"/>
          </a:p>
          <a:p>
            <a:pPr lvl="0" algn="just">
              <a:buFont typeface="+mj-lt"/>
              <a:buAutoNum type="arabicPeriod"/>
            </a:pPr>
            <a:r>
              <a:rPr lang="en-US" sz="2000" dirty="0"/>
              <a:t>4 </a:t>
            </a:r>
            <a:r>
              <a:rPr lang="en-US" sz="2000" dirty="0" smtClean="0"/>
              <a:t>Nos. </a:t>
            </a:r>
            <a:r>
              <a:rPr lang="en-US" sz="2000" dirty="0"/>
              <a:t>electrically operated multi nozzle rotary type soot blowers elements 3.8 m long suitable for gas temperature </a:t>
            </a:r>
            <a:r>
              <a:rPr lang="en-US" sz="2000" dirty="0" smtClean="0"/>
              <a:t>up to </a:t>
            </a:r>
            <a:r>
              <a:rPr lang="en-US" sz="2000" dirty="0"/>
              <a:t>900 </a:t>
            </a:r>
            <a:r>
              <a:rPr lang="en-US" sz="2000" baseline="30000" dirty="0"/>
              <a:t>0</a:t>
            </a:r>
            <a:r>
              <a:rPr lang="en-US" sz="2000" dirty="0"/>
              <a:t>C.</a:t>
            </a:r>
            <a:endParaRPr lang="en-IN" sz="2000" dirty="0"/>
          </a:p>
          <a:p>
            <a:pPr lvl="0" algn="just">
              <a:buFont typeface="+mj-lt"/>
              <a:buAutoNum type="arabicPeriod"/>
            </a:pPr>
            <a:r>
              <a:rPr lang="en-US" sz="2000" dirty="0"/>
              <a:t>2 </a:t>
            </a:r>
            <a:r>
              <a:rPr lang="en-US" sz="2000" dirty="0" smtClean="0"/>
              <a:t>Nos. </a:t>
            </a:r>
            <a:r>
              <a:rPr lang="en-US" sz="2000" dirty="0"/>
              <a:t>electrically operated multi nozzle rotary type soot blowers elements 3.7 m long suitable for gas temperature up to 450 </a:t>
            </a:r>
            <a:r>
              <a:rPr lang="en-US" sz="2000" baseline="30000" dirty="0"/>
              <a:t>0</a:t>
            </a:r>
            <a:r>
              <a:rPr lang="en-US" sz="2000" dirty="0"/>
              <a:t>C.</a:t>
            </a:r>
            <a:endParaRPr lang="en-IN" sz="2000" dirty="0"/>
          </a:p>
          <a:p>
            <a:pPr marL="0" indent="0" algn="just">
              <a:buNone/>
            </a:pPr>
            <a:r>
              <a:rPr lang="en-US" sz="2000" dirty="0"/>
              <a:t> </a:t>
            </a:r>
            <a:r>
              <a:rPr lang="en-US" sz="2000" b="1" u="sng" dirty="0" smtClean="0"/>
              <a:t>BURNERS</a:t>
            </a:r>
            <a:endParaRPr lang="en-IN" sz="2000" b="1" u="sng" dirty="0"/>
          </a:p>
          <a:p>
            <a:pPr marL="0" indent="0" algn="just">
              <a:buNone/>
            </a:pPr>
            <a:r>
              <a:rPr lang="en-US" sz="2000" dirty="0"/>
              <a:t> </a:t>
            </a:r>
            <a:r>
              <a:rPr lang="en-US" sz="2000" dirty="0" smtClean="0"/>
              <a:t> 12 Nos. NEI</a:t>
            </a:r>
            <a:r>
              <a:rPr lang="en-US" sz="2000" dirty="0"/>
              <a:t>, UK Make </a:t>
            </a:r>
            <a:r>
              <a:rPr lang="en-US" sz="2000" dirty="0" smtClean="0"/>
              <a:t>multi-fuel </a:t>
            </a:r>
            <a:r>
              <a:rPr lang="en-US" sz="2000" dirty="0"/>
              <a:t>( Coal, Oil, CO gas ) burners.</a:t>
            </a:r>
            <a:endParaRPr lang="en-IN" sz="2000" dirty="0"/>
          </a:p>
          <a:p>
            <a:pPr marL="0" indent="0" algn="just">
              <a:buNone/>
            </a:pPr>
            <a:r>
              <a:rPr lang="en-US" sz="2000" dirty="0"/>
              <a:t> </a:t>
            </a:r>
            <a:r>
              <a:rPr lang="en-US" sz="2000" b="1" u="sng" dirty="0" smtClean="0"/>
              <a:t>BOWL </a:t>
            </a:r>
            <a:r>
              <a:rPr lang="en-US" sz="2000" b="1" u="sng" dirty="0"/>
              <a:t>MILLS</a:t>
            </a:r>
            <a:endParaRPr lang="en-IN" sz="2000" b="1" u="sng" dirty="0"/>
          </a:p>
          <a:p>
            <a:pPr marL="0" indent="0" algn="just">
              <a:buNone/>
            </a:pPr>
            <a:r>
              <a:rPr lang="en-US" sz="2000" dirty="0"/>
              <a:t> </a:t>
            </a:r>
            <a:r>
              <a:rPr lang="en-US" sz="2000" dirty="0" smtClean="0"/>
              <a:t>Type</a:t>
            </a:r>
            <a:r>
              <a:rPr lang="en-US" sz="2000" dirty="0"/>
              <a:t>: - NEI, International Combustion Ltd, UK Make, Pressure </a:t>
            </a:r>
            <a:r>
              <a:rPr lang="en-US" sz="2000" dirty="0" smtClean="0"/>
              <a:t>   Mill </a:t>
            </a:r>
            <a:r>
              <a:rPr lang="en-US" sz="2000" dirty="0"/>
              <a:t>type : LM 12/3</a:t>
            </a:r>
            <a:endParaRPr lang="en-IN" sz="2000" dirty="0"/>
          </a:p>
          <a:p>
            <a:pPr marL="0" indent="0" algn="just">
              <a:buNone/>
            </a:pPr>
            <a:r>
              <a:rPr lang="en-US" sz="2000" dirty="0" smtClean="0"/>
              <a:t>Qty. </a:t>
            </a:r>
            <a:r>
              <a:rPr lang="en-US" sz="2000" dirty="0"/>
              <a:t>: -  4 </a:t>
            </a:r>
            <a:r>
              <a:rPr lang="en-US" sz="2000" dirty="0" smtClean="0"/>
              <a:t>Nos.</a:t>
            </a:r>
            <a:endParaRPr lang="en-IN" sz="2000" dirty="0"/>
          </a:p>
          <a:p>
            <a:pPr marL="0" indent="0" algn="just">
              <a:buNone/>
            </a:pPr>
            <a:r>
              <a:rPr lang="en-US" sz="2000" dirty="0"/>
              <a:t>Speed : - 52.5 RPM</a:t>
            </a:r>
            <a:endParaRPr lang="en-IN" sz="2000" dirty="0"/>
          </a:p>
          <a:p>
            <a:pPr marL="0" indent="0" algn="just">
              <a:buNone/>
            </a:pPr>
            <a:r>
              <a:rPr lang="en-US" sz="2000" dirty="0"/>
              <a:t>Max capacity : - 16.5 T/hr.</a:t>
            </a:r>
            <a:endParaRPr lang="en-IN" sz="2000" dirty="0"/>
          </a:p>
          <a:p>
            <a:pPr marL="0" indent="0" algn="just">
              <a:buNone/>
            </a:pPr>
            <a:r>
              <a:rPr lang="en-US" sz="2000" dirty="0"/>
              <a:t>Power consumption :- 71 KW</a:t>
            </a:r>
            <a:endParaRPr lang="en-IN" sz="2000" dirty="0"/>
          </a:p>
          <a:p>
            <a:pPr marL="0" indent="0" algn="just">
              <a:buNone/>
            </a:pPr>
            <a:r>
              <a:rPr lang="en-US" sz="2000" dirty="0"/>
              <a:t>Drive :- AC </a:t>
            </a:r>
            <a:r>
              <a:rPr lang="en-US" sz="2000" dirty="0" smtClean="0"/>
              <a:t>squirrel </a:t>
            </a:r>
            <a:r>
              <a:rPr lang="en-US" sz="2000" dirty="0"/>
              <a:t>cage motor, 120KW, 220 Amp. 1485 RPM, </a:t>
            </a:r>
            <a:r>
              <a:rPr lang="en-US" sz="2000" dirty="0" smtClean="0"/>
              <a:t>Frame </a:t>
            </a:r>
            <a:r>
              <a:rPr lang="en-US" sz="2000" dirty="0"/>
              <a:t>size LD 315 </a:t>
            </a:r>
            <a:r>
              <a:rPr lang="en-US" sz="2000" dirty="0" err="1"/>
              <a:t>Lmk</a:t>
            </a:r>
            <a:r>
              <a:rPr lang="en-US" sz="2000" dirty="0"/>
              <a:t> of M/s </a:t>
            </a:r>
            <a:r>
              <a:rPr lang="en-US" sz="2000" dirty="0" err="1"/>
              <a:t>Kirloskar</a:t>
            </a:r>
            <a:r>
              <a:rPr lang="en-US" sz="2000" dirty="0"/>
              <a:t> 400V, 3Ф, 50 Hz.</a:t>
            </a:r>
            <a:endParaRPr lang="en-IN" sz="2000" dirty="0"/>
          </a:p>
          <a:p>
            <a:pPr marL="0" indent="0" algn="just">
              <a:buNone/>
            </a:pPr>
            <a:r>
              <a:rPr lang="en-US" sz="2000" b="1" dirty="0"/>
              <a:t> </a:t>
            </a:r>
            <a:endParaRPr lang="en-IN" sz="2000" b="1" dirty="0"/>
          </a:p>
          <a:p>
            <a:pPr marL="0" indent="0" algn="just">
              <a:buNone/>
            </a:pPr>
            <a:r>
              <a:rPr lang="en-US" sz="2000" b="1" u="sng" dirty="0"/>
              <a:t>AIR PREHEATER </a:t>
            </a:r>
            <a:r>
              <a:rPr lang="en-US" sz="2000" b="1" u="sng" dirty="0" smtClean="0"/>
              <a:t>:-</a:t>
            </a:r>
            <a:endParaRPr lang="en-IN" sz="2000" dirty="0"/>
          </a:p>
          <a:p>
            <a:pPr marL="0" indent="0" algn="just">
              <a:buNone/>
            </a:pPr>
            <a:r>
              <a:rPr lang="en-US" sz="2000" dirty="0"/>
              <a:t>	Make :			BHEL, </a:t>
            </a:r>
            <a:r>
              <a:rPr lang="en-US" sz="2000" dirty="0" err="1"/>
              <a:t>Ranipet</a:t>
            </a:r>
            <a:endParaRPr lang="en-IN" sz="2000" dirty="0"/>
          </a:p>
          <a:p>
            <a:pPr marL="0" indent="0" algn="just">
              <a:buNone/>
            </a:pPr>
            <a:r>
              <a:rPr lang="en-US" sz="2000" dirty="0"/>
              <a:t>	Type :			Rotary Regenerative</a:t>
            </a:r>
            <a:endParaRPr lang="en-IN" sz="2000" dirty="0"/>
          </a:p>
          <a:p>
            <a:pPr marL="0" indent="0" algn="just">
              <a:buNone/>
            </a:pPr>
            <a:r>
              <a:rPr lang="en-US" sz="2000" dirty="0"/>
              <a:t>	</a:t>
            </a:r>
            <a:r>
              <a:rPr lang="en-US" sz="2000" dirty="0" err="1"/>
              <a:t>Qty</a:t>
            </a:r>
            <a:r>
              <a:rPr lang="en-US" sz="2000" dirty="0"/>
              <a:t> :			1 No</a:t>
            </a:r>
            <a:endParaRPr lang="en-IN" sz="2000" dirty="0"/>
          </a:p>
          <a:p>
            <a:pPr marL="0" indent="0" algn="just">
              <a:buNone/>
            </a:pPr>
            <a:r>
              <a:rPr lang="en-US" sz="2000" dirty="0"/>
              <a:t>	</a:t>
            </a:r>
            <a:endParaRPr lang="en-IN" sz="2000" dirty="0"/>
          </a:p>
        </p:txBody>
      </p:sp>
    </p:spTree>
    <p:extLst>
      <p:ext uri="{BB962C8B-B14F-4D97-AF65-F5344CB8AC3E}">
        <p14:creationId xmlns:p14="http://schemas.microsoft.com/office/powerpoint/2010/main" val="38544145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0648" y="200472"/>
            <a:ext cx="6597352" cy="1862048"/>
          </a:xfrm>
          <a:prstGeom prst="rect">
            <a:avLst/>
          </a:prstGeom>
        </p:spPr>
        <p:txBody>
          <a:bodyPr wrap="square">
            <a:spAutoFit/>
          </a:bodyPr>
          <a:lstStyle/>
          <a:p>
            <a:r>
              <a:rPr lang="en-US" dirty="0" smtClean="0"/>
              <a:t> </a:t>
            </a:r>
            <a:r>
              <a:rPr lang="en-US" sz="2300" dirty="0" smtClean="0"/>
              <a:t>Size </a:t>
            </a:r>
            <a:r>
              <a:rPr lang="en-US" sz="2300" dirty="0"/>
              <a:t>:			22 VIR 1700</a:t>
            </a:r>
            <a:endParaRPr lang="en-IN" sz="2300" dirty="0"/>
          </a:p>
          <a:p>
            <a:r>
              <a:rPr lang="en-US" sz="2300" dirty="0"/>
              <a:t> </a:t>
            </a:r>
            <a:r>
              <a:rPr lang="en-US" sz="2300" dirty="0" smtClean="0"/>
              <a:t>Location </a:t>
            </a:r>
            <a:r>
              <a:rPr lang="en-US" sz="2300" dirty="0"/>
              <a:t>:		Between </a:t>
            </a:r>
            <a:r>
              <a:rPr lang="en-US" sz="2300" dirty="0" smtClean="0"/>
              <a:t>Economiser and ESP                                                                      </a:t>
            </a:r>
            <a:endParaRPr lang="en-IN" sz="2300" dirty="0" smtClean="0"/>
          </a:p>
          <a:p>
            <a:r>
              <a:rPr lang="en-US" sz="2300" dirty="0"/>
              <a:t> </a:t>
            </a:r>
            <a:r>
              <a:rPr lang="en-US" sz="2300" dirty="0" smtClean="0"/>
              <a:t>Type of flow:		Counter</a:t>
            </a:r>
            <a:endParaRPr lang="en-IN" sz="2300" dirty="0" smtClean="0"/>
          </a:p>
          <a:p>
            <a:r>
              <a:rPr lang="en-US" sz="2300" dirty="0"/>
              <a:t> </a:t>
            </a:r>
            <a:r>
              <a:rPr lang="en-US" sz="2300" dirty="0" smtClean="0"/>
              <a:t>Heating surface:	6330 M</a:t>
            </a:r>
            <a:r>
              <a:rPr lang="en-US" sz="2300" baseline="30000" dirty="0" smtClean="0"/>
              <a:t>2</a:t>
            </a:r>
            <a:endParaRPr lang="en-IN" sz="2300" dirty="0" smtClean="0"/>
          </a:p>
          <a:p>
            <a:r>
              <a:rPr lang="en-US" sz="2300" dirty="0"/>
              <a:t> </a:t>
            </a:r>
            <a:r>
              <a:rPr lang="en-US" sz="2300" dirty="0" smtClean="0"/>
              <a:t>Flue </a:t>
            </a:r>
            <a:r>
              <a:rPr lang="en-US" sz="2300" dirty="0"/>
              <a:t>gas velocity:	12.25 M/sec.</a:t>
            </a:r>
            <a:endParaRPr lang="en-IN" sz="2300" dirty="0"/>
          </a:p>
        </p:txBody>
      </p:sp>
      <p:sp>
        <p:nvSpPr>
          <p:cNvPr id="8" name="Content Placeholder 7"/>
          <p:cNvSpPr>
            <a:spLocks noGrp="1"/>
          </p:cNvSpPr>
          <p:nvPr>
            <p:ph idx="1"/>
          </p:nvPr>
        </p:nvSpPr>
        <p:spPr>
          <a:xfrm>
            <a:off x="260648" y="2273152"/>
            <a:ext cx="6408712" cy="7792416"/>
          </a:xfrm>
        </p:spPr>
        <p:txBody>
          <a:bodyPr>
            <a:normAutofit fontScale="25000" lnSpcReduction="20000"/>
          </a:bodyPr>
          <a:lstStyle/>
          <a:p>
            <a:pPr marL="0" indent="0" algn="just">
              <a:buNone/>
            </a:pPr>
            <a:r>
              <a:rPr lang="en-US" sz="11200" b="1" u="sng" dirty="0" smtClean="0"/>
              <a:t>ELECTROSTATIC </a:t>
            </a:r>
            <a:r>
              <a:rPr lang="en-US" sz="11200" b="1" u="sng" dirty="0"/>
              <a:t>PRECIPITATOR</a:t>
            </a:r>
            <a:r>
              <a:rPr lang="en-US" sz="11200" b="1" dirty="0"/>
              <a:t> </a:t>
            </a:r>
            <a:r>
              <a:rPr lang="en-US" sz="11200" dirty="0" smtClean="0"/>
              <a:t>:-</a:t>
            </a:r>
          </a:p>
          <a:p>
            <a:pPr marL="0" indent="0" algn="just">
              <a:buNone/>
            </a:pPr>
            <a:endParaRPr lang="en-US" sz="8400" dirty="0"/>
          </a:p>
          <a:p>
            <a:pPr marL="0" indent="0" algn="just">
              <a:buNone/>
            </a:pPr>
            <a:endParaRPr lang="en-IN" sz="8400" dirty="0"/>
          </a:p>
          <a:p>
            <a:pPr marL="0" indent="0">
              <a:buNone/>
            </a:pPr>
            <a:r>
              <a:rPr lang="en-US" sz="8000" dirty="0" smtClean="0"/>
              <a:t>Make</a:t>
            </a:r>
            <a:r>
              <a:rPr lang="en-US" sz="8000" dirty="0"/>
              <a:t>:			: </a:t>
            </a:r>
            <a:r>
              <a:rPr lang="en-US" sz="8000" dirty="0" err="1"/>
              <a:t>Flakt</a:t>
            </a:r>
            <a:r>
              <a:rPr lang="en-US" sz="8000" dirty="0"/>
              <a:t> India Limited, Calcutta</a:t>
            </a:r>
            <a:endParaRPr lang="en-IN" sz="8000" dirty="0"/>
          </a:p>
          <a:p>
            <a:pPr marL="0" indent="0">
              <a:buNone/>
            </a:pPr>
            <a:r>
              <a:rPr lang="en-US" sz="8000" dirty="0" smtClean="0"/>
              <a:t>Qty.:</a:t>
            </a:r>
            <a:r>
              <a:rPr lang="en-US" sz="8000" dirty="0"/>
              <a:t>			: 1 No with two passes in parallel</a:t>
            </a:r>
            <a:endParaRPr lang="en-IN" sz="8000" dirty="0"/>
          </a:p>
          <a:p>
            <a:pPr marL="0" indent="0">
              <a:buNone/>
            </a:pPr>
            <a:r>
              <a:rPr lang="en-US" sz="8000" dirty="0"/>
              <a:t>Type:		</a:t>
            </a:r>
            <a:r>
              <a:rPr lang="en-US" sz="8000" dirty="0" smtClean="0"/>
              <a:t>              : </a:t>
            </a:r>
            <a:r>
              <a:rPr lang="en-US" sz="8000" dirty="0"/>
              <a:t>IFAA-3x45H-48-100-A2 ( 3 fields )</a:t>
            </a:r>
            <a:endParaRPr lang="en-IN" sz="8000" dirty="0"/>
          </a:p>
          <a:p>
            <a:pPr marL="0" indent="0">
              <a:buNone/>
            </a:pPr>
            <a:r>
              <a:rPr lang="en-US" sz="8000" dirty="0"/>
              <a:t>Rated flow capacity  	:  92500 NM</a:t>
            </a:r>
            <a:r>
              <a:rPr lang="en-US" sz="8000" baseline="30000" dirty="0"/>
              <a:t>3</a:t>
            </a:r>
            <a:r>
              <a:rPr lang="en-US" sz="8000" dirty="0"/>
              <a:t>/hr. at MCR per ESP.</a:t>
            </a:r>
            <a:endParaRPr lang="en-IN" sz="8000" dirty="0"/>
          </a:p>
          <a:p>
            <a:pPr marL="0" indent="0">
              <a:buNone/>
            </a:pPr>
            <a:r>
              <a:rPr lang="en-US" sz="8000" dirty="0"/>
              <a:t>Gas temperature       :  138</a:t>
            </a:r>
            <a:r>
              <a:rPr lang="en-US" sz="8000" baseline="30000" dirty="0"/>
              <a:t>0</a:t>
            </a:r>
            <a:r>
              <a:rPr lang="en-US" sz="8000" dirty="0"/>
              <a:t>C</a:t>
            </a:r>
            <a:endParaRPr lang="en-IN" sz="8000" dirty="0"/>
          </a:p>
          <a:p>
            <a:pPr marL="0" indent="0">
              <a:buNone/>
            </a:pPr>
            <a:r>
              <a:rPr lang="en-US" sz="8000" dirty="0"/>
              <a:t>Inlet dust content     :  23.9 </a:t>
            </a:r>
            <a:r>
              <a:rPr lang="en-US" sz="8000" dirty="0" err="1" smtClean="0"/>
              <a:t>gms</a:t>
            </a:r>
            <a:r>
              <a:rPr lang="en-US" sz="8000" dirty="0" smtClean="0"/>
              <a:t>./NM</a:t>
            </a:r>
            <a:r>
              <a:rPr lang="en-US" sz="8000" baseline="30000" dirty="0" smtClean="0"/>
              <a:t>3</a:t>
            </a:r>
            <a:endParaRPr lang="en-IN" sz="8000" dirty="0" smtClean="0"/>
          </a:p>
          <a:p>
            <a:pPr marL="0" indent="0">
              <a:buNone/>
            </a:pPr>
            <a:r>
              <a:rPr lang="en-US" sz="8000" dirty="0" smtClean="0"/>
              <a:t>Outlet dust content   : 150 mg/ NM</a:t>
            </a:r>
            <a:r>
              <a:rPr lang="en-US" sz="8000" baseline="30000" dirty="0" smtClean="0"/>
              <a:t>3</a:t>
            </a:r>
            <a:endParaRPr lang="en-IN" sz="8000" dirty="0" smtClean="0"/>
          </a:p>
          <a:p>
            <a:pPr marL="0" indent="0">
              <a:buNone/>
            </a:pPr>
            <a:r>
              <a:rPr lang="en-US" sz="8000" dirty="0" smtClean="0"/>
              <a:t>at </a:t>
            </a:r>
            <a:r>
              <a:rPr lang="en-US" sz="8000" dirty="0"/>
              <a:t>various flow rates</a:t>
            </a:r>
            <a:endParaRPr lang="en-IN" sz="8000" dirty="0"/>
          </a:p>
          <a:p>
            <a:pPr marL="0" indent="0">
              <a:buNone/>
            </a:pPr>
            <a:r>
              <a:rPr lang="en-US" sz="8000" dirty="0" smtClean="0"/>
              <a:t>Filtration </a:t>
            </a:r>
            <a:r>
              <a:rPr lang="en-US" sz="8000" dirty="0"/>
              <a:t>efficiency : 99.37 %</a:t>
            </a:r>
            <a:endParaRPr lang="en-IN" sz="8000" dirty="0"/>
          </a:p>
          <a:p>
            <a:pPr marL="0" indent="0">
              <a:buNone/>
            </a:pPr>
            <a:r>
              <a:rPr lang="en-US" sz="8000" dirty="0"/>
              <a:t>Aspect ratio                : 1.35</a:t>
            </a:r>
            <a:endParaRPr lang="en-IN" sz="8000" dirty="0"/>
          </a:p>
          <a:p>
            <a:pPr marL="0" indent="0">
              <a:buNone/>
            </a:pPr>
            <a:endParaRPr lang="en-IN" sz="8000" dirty="0"/>
          </a:p>
          <a:p>
            <a:pPr marL="0" indent="0" algn="just">
              <a:buNone/>
            </a:pPr>
            <a:r>
              <a:rPr lang="en-US" sz="8800" dirty="0"/>
              <a:t> </a:t>
            </a:r>
            <a:endParaRPr lang="en-IN" sz="8800" dirty="0"/>
          </a:p>
          <a:p>
            <a:pPr marL="0" indent="0" algn="just">
              <a:buNone/>
            </a:pPr>
            <a:r>
              <a:rPr lang="en-US" sz="11200" b="1" u="sng" dirty="0" smtClean="0"/>
              <a:t>AIR </a:t>
            </a:r>
            <a:r>
              <a:rPr lang="en-US" sz="11200" b="1" u="sng" dirty="0"/>
              <a:t>COMPRESSOR</a:t>
            </a:r>
            <a:r>
              <a:rPr lang="en-US" sz="11200" dirty="0"/>
              <a:t> </a:t>
            </a:r>
            <a:r>
              <a:rPr lang="en-US" sz="11200" dirty="0" smtClean="0"/>
              <a:t>:-</a:t>
            </a:r>
          </a:p>
          <a:p>
            <a:pPr marL="0" indent="0" algn="just">
              <a:buNone/>
            </a:pPr>
            <a:endParaRPr lang="en-IN" sz="8400" dirty="0"/>
          </a:p>
          <a:p>
            <a:pPr marL="0" indent="0" algn="just">
              <a:buNone/>
            </a:pPr>
            <a:r>
              <a:rPr lang="en-US" sz="8800" dirty="0" smtClean="0"/>
              <a:t>Qty.: </a:t>
            </a:r>
            <a:r>
              <a:rPr lang="en-US" sz="8800" dirty="0"/>
              <a:t>3 </a:t>
            </a:r>
            <a:r>
              <a:rPr lang="en-US" sz="8800" dirty="0" smtClean="0"/>
              <a:t>Nos. </a:t>
            </a:r>
          </a:p>
          <a:p>
            <a:pPr marL="0" indent="0" algn="just">
              <a:buNone/>
            </a:pPr>
            <a:endParaRPr lang="en-US" sz="8800" dirty="0" smtClean="0"/>
          </a:p>
          <a:p>
            <a:pPr marL="0" indent="0" algn="just">
              <a:buNone/>
            </a:pPr>
            <a:r>
              <a:rPr lang="en-US" sz="8800" dirty="0" smtClean="0"/>
              <a:t>Type</a:t>
            </a:r>
            <a:r>
              <a:rPr lang="en-US" sz="8800" dirty="0"/>
              <a:t>: TC-100M,  Make : </a:t>
            </a:r>
            <a:r>
              <a:rPr lang="en-US" sz="8800" dirty="0" err="1"/>
              <a:t>Kirloskar</a:t>
            </a:r>
            <a:r>
              <a:rPr lang="en-US" sz="8800" dirty="0"/>
              <a:t>, vertical, water cooled, reciprocating, single stage, 2 cylinder, single acting compressors, Motor rating :- </a:t>
            </a:r>
            <a:r>
              <a:rPr lang="en-US" sz="8800" dirty="0" smtClean="0"/>
              <a:t>  22 </a:t>
            </a:r>
            <a:r>
              <a:rPr lang="en-US" sz="8800" dirty="0"/>
              <a:t>KW</a:t>
            </a:r>
            <a:endParaRPr lang="en-IN" sz="8800" dirty="0"/>
          </a:p>
          <a:p>
            <a:pPr marL="0" indent="0">
              <a:buNone/>
            </a:pPr>
            <a:endParaRPr lang="en-IN" sz="8400" dirty="0"/>
          </a:p>
        </p:txBody>
      </p:sp>
    </p:spTree>
    <p:extLst>
      <p:ext uri="{BB962C8B-B14F-4D97-AF65-F5344CB8AC3E}">
        <p14:creationId xmlns:p14="http://schemas.microsoft.com/office/powerpoint/2010/main" val="10400455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08" y="272480"/>
            <a:ext cx="7272808" cy="648072"/>
          </a:xfrm>
        </p:spPr>
        <p:txBody>
          <a:bodyPr>
            <a:normAutofit fontScale="90000"/>
          </a:bodyPr>
          <a:lstStyle/>
          <a:p>
            <a:r>
              <a:rPr lang="en-US" b="1" u="sng" dirty="0"/>
              <a:t>PRESSURE PARTS OF BOILER-6</a:t>
            </a:r>
            <a:r>
              <a:rPr lang="en-IN" b="1" u="sng" dirty="0"/>
              <a:t/>
            </a:r>
            <a:br>
              <a:rPr lang="en-IN" b="1" u="sng" dirty="0"/>
            </a:br>
            <a:endParaRPr lang="en-IN"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609790608"/>
              </p:ext>
            </p:extLst>
          </p:nvPr>
        </p:nvGraphicFramePr>
        <p:xfrm>
          <a:off x="188913" y="704529"/>
          <a:ext cx="6480175" cy="9073008"/>
        </p:xfrm>
        <a:graphic>
          <a:graphicData uri="http://schemas.openxmlformats.org/drawingml/2006/table">
            <a:tbl>
              <a:tblPr>
                <a:tableStyleId>{5940675A-B579-460E-94D1-54222C63F5DA}</a:tableStyleId>
              </a:tblPr>
              <a:tblGrid>
                <a:gridCol w="296049"/>
                <a:gridCol w="1113978"/>
                <a:gridCol w="883086"/>
                <a:gridCol w="814766"/>
                <a:gridCol w="717981"/>
                <a:gridCol w="683189"/>
                <a:gridCol w="910918"/>
                <a:gridCol w="1060208"/>
              </a:tblGrid>
              <a:tr h="1561871">
                <a:tc>
                  <a:txBody>
                    <a:bodyPr/>
                    <a:lstStyle/>
                    <a:p>
                      <a:pPr>
                        <a:spcAft>
                          <a:spcPts val="0"/>
                        </a:spcAft>
                        <a:tabLst>
                          <a:tab pos="2286000" algn="l"/>
                        </a:tabLst>
                      </a:pPr>
                      <a:r>
                        <a:rPr lang="en-US" sz="1400" dirty="0" smtClean="0">
                          <a:effectLst/>
                        </a:rPr>
                        <a:t>S.</a:t>
                      </a:r>
                      <a:endParaRPr lang="en-IN" sz="1400" dirty="0">
                        <a:effectLst/>
                      </a:endParaRPr>
                    </a:p>
                    <a:p>
                      <a:pPr>
                        <a:spcAft>
                          <a:spcPts val="0"/>
                        </a:spcAft>
                        <a:tabLst>
                          <a:tab pos="2286000" algn="l"/>
                        </a:tabLst>
                      </a:pPr>
                      <a:r>
                        <a:rPr lang="en-US" sz="1400" dirty="0">
                          <a:effectLst/>
                        </a:rPr>
                        <a:t>No.</a:t>
                      </a:r>
                      <a:endParaRPr lang="en-IN" sz="1400" dirty="0">
                        <a:effectLst/>
                        <a:latin typeface="Times New Roman"/>
                        <a:ea typeface="Times New Roman"/>
                      </a:endParaRPr>
                    </a:p>
                  </a:txBody>
                  <a:tcPr marL="68312" marR="68312" marT="0" marB="0"/>
                </a:tc>
                <a:tc>
                  <a:txBody>
                    <a:bodyPr/>
                    <a:lstStyle/>
                    <a:p>
                      <a:pPr>
                        <a:spcAft>
                          <a:spcPts val="0"/>
                        </a:spcAft>
                        <a:tabLst>
                          <a:tab pos="2286000" algn="l"/>
                        </a:tabLst>
                      </a:pPr>
                      <a:r>
                        <a:rPr lang="en-US" sz="1400" dirty="0">
                          <a:effectLst/>
                        </a:rPr>
                        <a:t>Description</a:t>
                      </a:r>
                      <a:endParaRPr lang="en-IN" sz="1400" dirty="0">
                        <a:effectLst/>
                        <a:latin typeface="Times New Roman"/>
                        <a:ea typeface="Times New Roman"/>
                      </a:endParaRPr>
                    </a:p>
                  </a:txBody>
                  <a:tcPr marL="68312" marR="68312" marT="0" marB="0"/>
                </a:tc>
                <a:tc>
                  <a:txBody>
                    <a:bodyPr/>
                    <a:lstStyle/>
                    <a:p>
                      <a:pPr algn="ctr">
                        <a:spcAft>
                          <a:spcPts val="0"/>
                        </a:spcAft>
                        <a:tabLst>
                          <a:tab pos="2286000" algn="l"/>
                        </a:tabLst>
                      </a:pPr>
                      <a:r>
                        <a:rPr lang="en-US" sz="1400">
                          <a:effectLst/>
                        </a:rPr>
                        <a:t>Size (ODxWT) mm</a:t>
                      </a:r>
                      <a:endParaRPr lang="en-IN" sz="1400">
                        <a:effectLst/>
                        <a:latin typeface="Times New Roman"/>
                        <a:ea typeface="Times New Roman"/>
                      </a:endParaRPr>
                    </a:p>
                  </a:txBody>
                  <a:tcPr marL="68312" marR="68312" marT="0" marB="0"/>
                </a:tc>
                <a:tc>
                  <a:txBody>
                    <a:bodyPr/>
                    <a:lstStyle/>
                    <a:p>
                      <a:pPr>
                        <a:spcAft>
                          <a:spcPts val="0"/>
                        </a:spcAft>
                        <a:tabLst>
                          <a:tab pos="2286000" algn="l"/>
                        </a:tabLst>
                      </a:pPr>
                      <a:r>
                        <a:rPr lang="en-US" sz="1400">
                          <a:effectLst/>
                        </a:rPr>
                        <a:t>Material</a:t>
                      </a:r>
                      <a:endParaRPr lang="en-IN" sz="1400">
                        <a:effectLst/>
                        <a:latin typeface="Times New Roman"/>
                        <a:ea typeface="Times New Roman"/>
                      </a:endParaRPr>
                    </a:p>
                  </a:txBody>
                  <a:tcPr marL="68312" marR="68312" marT="0" marB="0"/>
                </a:tc>
                <a:tc>
                  <a:txBody>
                    <a:bodyPr/>
                    <a:lstStyle/>
                    <a:p>
                      <a:pPr algn="ctr">
                        <a:spcAft>
                          <a:spcPts val="0"/>
                        </a:spcAft>
                        <a:tabLst>
                          <a:tab pos="2286000" algn="l"/>
                        </a:tabLst>
                      </a:pPr>
                      <a:r>
                        <a:rPr lang="en-US" sz="1400">
                          <a:effectLst/>
                        </a:rPr>
                        <a:t>Total heating Surface (M</a:t>
                      </a:r>
                      <a:r>
                        <a:rPr lang="en-US" sz="1400" baseline="30000">
                          <a:effectLst/>
                        </a:rPr>
                        <a:t>2</a:t>
                      </a:r>
                      <a:r>
                        <a:rPr lang="en-US" sz="1400">
                          <a:effectLst/>
                        </a:rPr>
                        <a:t>)</a:t>
                      </a:r>
                      <a:endParaRPr lang="en-IN" sz="1400">
                        <a:effectLst/>
                        <a:latin typeface="Times New Roman"/>
                        <a:ea typeface="Times New Roman"/>
                      </a:endParaRPr>
                    </a:p>
                  </a:txBody>
                  <a:tcPr marL="68312" marR="68312" marT="0" marB="0"/>
                </a:tc>
                <a:tc>
                  <a:txBody>
                    <a:bodyPr/>
                    <a:lstStyle/>
                    <a:p>
                      <a:pPr>
                        <a:spcAft>
                          <a:spcPts val="0"/>
                        </a:spcAft>
                        <a:tabLst>
                          <a:tab pos="2286000" algn="l"/>
                        </a:tabLst>
                      </a:pPr>
                      <a:r>
                        <a:rPr lang="en-US" sz="1400">
                          <a:effectLst/>
                        </a:rPr>
                        <a:t>Max working pressure (kg/cm</a:t>
                      </a:r>
                      <a:r>
                        <a:rPr lang="en-US" sz="1400" baseline="30000">
                          <a:effectLst/>
                        </a:rPr>
                        <a:t>2</a:t>
                      </a:r>
                      <a:r>
                        <a:rPr lang="en-US" sz="1400">
                          <a:effectLst/>
                        </a:rPr>
                        <a:t>)</a:t>
                      </a:r>
                      <a:endParaRPr lang="en-IN" sz="1400">
                        <a:effectLst/>
                        <a:latin typeface="Times New Roman"/>
                        <a:ea typeface="Times New Roman"/>
                      </a:endParaRPr>
                    </a:p>
                  </a:txBody>
                  <a:tcPr marL="68312" marR="68312" marT="0" marB="0"/>
                </a:tc>
                <a:tc>
                  <a:txBody>
                    <a:bodyPr/>
                    <a:lstStyle/>
                    <a:p>
                      <a:pPr>
                        <a:spcAft>
                          <a:spcPts val="0"/>
                        </a:spcAft>
                        <a:tabLst>
                          <a:tab pos="2286000" algn="l"/>
                        </a:tabLst>
                      </a:pPr>
                      <a:r>
                        <a:rPr lang="en-US" sz="1400">
                          <a:effectLst/>
                        </a:rPr>
                        <a:t>Max working temperature</a:t>
                      </a:r>
                      <a:endParaRPr lang="en-IN" sz="1400">
                        <a:effectLst/>
                      </a:endParaRPr>
                    </a:p>
                    <a:p>
                      <a:pPr>
                        <a:spcAft>
                          <a:spcPts val="0"/>
                        </a:spcAft>
                        <a:tabLst>
                          <a:tab pos="2286000" algn="l"/>
                        </a:tabLst>
                      </a:pPr>
                      <a:r>
                        <a:rPr lang="en-US" sz="1400">
                          <a:effectLst/>
                        </a:rPr>
                        <a:t>(deg.C)</a:t>
                      </a:r>
                      <a:endParaRPr lang="en-IN" sz="1400">
                        <a:effectLst/>
                        <a:latin typeface="Times New Roman"/>
                        <a:ea typeface="Times New Roman"/>
                      </a:endParaRPr>
                    </a:p>
                  </a:txBody>
                  <a:tcPr marL="68312" marR="68312" marT="0" marB="0"/>
                </a:tc>
                <a:tc>
                  <a:txBody>
                    <a:bodyPr/>
                    <a:lstStyle/>
                    <a:p>
                      <a:pPr>
                        <a:spcAft>
                          <a:spcPts val="0"/>
                        </a:spcAft>
                        <a:tabLst>
                          <a:tab pos="2286000" algn="l"/>
                        </a:tabLst>
                      </a:pPr>
                      <a:r>
                        <a:rPr lang="en-US" sz="1400">
                          <a:effectLst/>
                        </a:rPr>
                        <a:t>Max working metal temperature</a:t>
                      </a:r>
                      <a:endParaRPr lang="en-IN" sz="1400">
                        <a:effectLst/>
                      </a:endParaRPr>
                    </a:p>
                    <a:p>
                      <a:pPr>
                        <a:spcAft>
                          <a:spcPts val="0"/>
                        </a:spcAft>
                        <a:tabLst>
                          <a:tab pos="2286000" algn="l"/>
                        </a:tabLst>
                      </a:pPr>
                      <a:r>
                        <a:rPr lang="en-US" sz="1400">
                          <a:effectLst/>
                        </a:rPr>
                        <a:t>(deg.C)</a:t>
                      </a:r>
                      <a:endParaRPr lang="en-IN" sz="1400">
                        <a:effectLst/>
                        <a:latin typeface="Times New Roman"/>
                        <a:ea typeface="Times New Roman"/>
                      </a:endParaRPr>
                    </a:p>
                  </a:txBody>
                  <a:tcPr marL="68312" marR="68312" marT="0" marB="0"/>
                </a:tc>
              </a:tr>
              <a:tr h="1200936">
                <a:tc>
                  <a:txBody>
                    <a:bodyPr/>
                    <a:lstStyle/>
                    <a:p>
                      <a:pPr>
                        <a:spcAft>
                          <a:spcPts val="0"/>
                        </a:spcAft>
                        <a:tabLst>
                          <a:tab pos="2286000" algn="l"/>
                        </a:tabLst>
                      </a:pPr>
                      <a:r>
                        <a:rPr lang="en-US" sz="1400">
                          <a:effectLst/>
                        </a:rPr>
                        <a:t>1</a:t>
                      </a:r>
                      <a:endParaRPr lang="en-IN" sz="1400">
                        <a:effectLst/>
                        <a:latin typeface="Times New Roman"/>
                        <a:ea typeface="Times New Roman"/>
                      </a:endParaRPr>
                    </a:p>
                  </a:txBody>
                  <a:tcPr marL="68312" marR="68312" marT="0" marB="0"/>
                </a:tc>
                <a:tc>
                  <a:txBody>
                    <a:bodyPr/>
                    <a:lstStyle/>
                    <a:p>
                      <a:pPr>
                        <a:spcAft>
                          <a:spcPts val="0"/>
                        </a:spcAft>
                        <a:tabLst>
                          <a:tab pos="2286000" algn="l"/>
                        </a:tabLst>
                      </a:pPr>
                      <a:r>
                        <a:rPr lang="en-US" sz="1400" dirty="0">
                          <a:effectLst/>
                        </a:rPr>
                        <a:t>Main bank tubes</a:t>
                      </a:r>
                      <a:endParaRPr lang="en-IN" sz="1400" dirty="0">
                        <a:effectLst/>
                        <a:latin typeface="Times New Roman"/>
                        <a:ea typeface="Times New Roman"/>
                      </a:endParaRPr>
                    </a:p>
                  </a:txBody>
                  <a:tcPr marL="68312" marR="68312" marT="0" marB="0"/>
                </a:tc>
                <a:tc>
                  <a:txBody>
                    <a:bodyPr/>
                    <a:lstStyle/>
                    <a:p>
                      <a:pPr>
                        <a:spcAft>
                          <a:spcPts val="0"/>
                        </a:spcAft>
                        <a:tabLst>
                          <a:tab pos="2286000" algn="l"/>
                        </a:tabLst>
                      </a:pPr>
                      <a:r>
                        <a:rPr lang="en-US" sz="1400" dirty="0">
                          <a:effectLst/>
                        </a:rPr>
                        <a:t>51x3.66</a:t>
                      </a:r>
                      <a:endParaRPr lang="en-IN" sz="1400" dirty="0">
                        <a:effectLst/>
                      </a:endParaRPr>
                    </a:p>
                    <a:p>
                      <a:pPr>
                        <a:spcAft>
                          <a:spcPts val="0"/>
                        </a:spcAft>
                        <a:tabLst>
                          <a:tab pos="2286000" algn="l"/>
                        </a:tabLst>
                      </a:pPr>
                      <a:r>
                        <a:rPr lang="en-US" sz="1400" dirty="0">
                          <a:effectLst/>
                        </a:rPr>
                        <a:t>76x4.47</a:t>
                      </a:r>
                      <a:endParaRPr lang="en-IN" sz="1400" dirty="0">
                        <a:effectLst/>
                        <a:latin typeface="Times New Roman"/>
                        <a:ea typeface="Times New Roman"/>
                      </a:endParaRPr>
                    </a:p>
                  </a:txBody>
                  <a:tcPr marL="68312" marR="68312" marT="0" marB="0"/>
                </a:tc>
                <a:tc>
                  <a:txBody>
                    <a:bodyPr/>
                    <a:lstStyle/>
                    <a:p>
                      <a:pPr>
                        <a:spcAft>
                          <a:spcPts val="0"/>
                        </a:spcAft>
                        <a:tabLst>
                          <a:tab pos="2286000" algn="l"/>
                        </a:tabLst>
                      </a:pPr>
                      <a:r>
                        <a:rPr lang="en-US" sz="1400">
                          <a:effectLst/>
                        </a:rPr>
                        <a:t>BS3059/ 78 Part 2 Steel 440 CDS TC2 class-2</a:t>
                      </a:r>
                      <a:endParaRPr lang="en-IN" sz="1400">
                        <a:effectLst/>
                        <a:latin typeface="Times New Roman"/>
                        <a:ea typeface="Times New Roman"/>
                      </a:endParaRPr>
                    </a:p>
                  </a:txBody>
                  <a:tcPr marL="68312" marR="68312" marT="0" marB="0"/>
                </a:tc>
                <a:tc>
                  <a:txBody>
                    <a:bodyPr/>
                    <a:lstStyle/>
                    <a:p>
                      <a:pPr>
                        <a:spcAft>
                          <a:spcPts val="0"/>
                        </a:spcAft>
                        <a:tabLst>
                          <a:tab pos="2286000" algn="l"/>
                        </a:tabLst>
                      </a:pPr>
                      <a:r>
                        <a:rPr lang="en-US" sz="1400">
                          <a:effectLst/>
                        </a:rPr>
                        <a:t>842 </a:t>
                      </a:r>
                      <a:endParaRPr lang="en-IN" sz="1400">
                        <a:effectLst/>
                        <a:latin typeface="Times New Roman"/>
                        <a:ea typeface="Times New Roman"/>
                      </a:endParaRPr>
                    </a:p>
                  </a:txBody>
                  <a:tcPr marL="68312" marR="68312" marT="0" marB="0"/>
                </a:tc>
                <a:tc>
                  <a:txBody>
                    <a:bodyPr/>
                    <a:lstStyle/>
                    <a:p>
                      <a:pPr>
                        <a:spcAft>
                          <a:spcPts val="0"/>
                        </a:spcAft>
                        <a:tabLst>
                          <a:tab pos="2286000" algn="l"/>
                        </a:tabLst>
                      </a:pPr>
                      <a:r>
                        <a:rPr lang="en-US" sz="1400">
                          <a:effectLst/>
                        </a:rPr>
                        <a:t>47</a:t>
                      </a:r>
                      <a:endParaRPr lang="en-IN" sz="1400">
                        <a:effectLst/>
                        <a:latin typeface="Times New Roman"/>
                        <a:ea typeface="Times New Roman"/>
                      </a:endParaRPr>
                    </a:p>
                  </a:txBody>
                  <a:tcPr marL="68312" marR="68312" marT="0" marB="0"/>
                </a:tc>
                <a:tc>
                  <a:txBody>
                    <a:bodyPr/>
                    <a:lstStyle/>
                    <a:p>
                      <a:pPr>
                        <a:spcAft>
                          <a:spcPts val="0"/>
                        </a:spcAft>
                        <a:tabLst>
                          <a:tab pos="2286000" algn="l"/>
                        </a:tabLst>
                      </a:pPr>
                      <a:r>
                        <a:rPr lang="en-US" sz="1400">
                          <a:effectLst/>
                        </a:rPr>
                        <a:t>261</a:t>
                      </a:r>
                      <a:endParaRPr lang="en-IN" sz="1400">
                        <a:effectLst/>
                        <a:latin typeface="Times New Roman"/>
                        <a:ea typeface="Times New Roman"/>
                      </a:endParaRPr>
                    </a:p>
                  </a:txBody>
                  <a:tcPr marL="68312" marR="68312" marT="0" marB="0"/>
                </a:tc>
                <a:tc>
                  <a:txBody>
                    <a:bodyPr/>
                    <a:lstStyle/>
                    <a:p>
                      <a:pPr>
                        <a:spcAft>
                          <a:spcPts val="0"/>
                        </a:spcAft>
                        <a:tabLst>
                          <a:tab pos="2286000" algn="l"/>
                        </a:tabLst>
                      </a:pPr>
                      <a:r>
                        <a:rPr lang="en-US" sz="1400">
                          <a:effectLst/>
                        </a:rPr>
                        <a:t>289</a:t>
                      </a:r>
                      <a:endParaRPr lang="en-IN" sz="1400">
                        <a:effectLst/>
                        <a:latin typeface="Times New Roman"/>
                        <a:ea typeface="Times New Roman"/>
                      </a:endParaRPr>
                    </a:p>
                  </a:txBody>
                  <a:tcPr marL="68312" marR="68312" marT="0" marB="0"/>
                </a:tc>
              </a:tr>
              <a:tr h="1200936">
                <a:tc>
                  <a:txBody>
                    <a:bodyPr/>
                    <a:lstStyle/>
                    <a:p>
                      <a:pPr>
                        <a:spcAft>
                          <a:spcPts val="0"/>
                        </a:spcAft>
                        <a:tabLst>
                          <a:tab pos="2286000" algn="l"/>
                        </a:tabLst>
                      </a:pPr>
                      <a:r>
                        <a:rPr lang="en-US" sz="1400">
                          <a:effectLst/>
                        </a:rPr>
                        <a:t>2</a:t>
                      </a:r>
                      <a:endParaRPr lang="en-IN" sz="1400">
                        <a:effectLst/>
                        <a:latin typeface="Times New Roman"/>
                        <a:ea typeface="Times New Roman"/>
                      </a:endParaRPr>
                    </a:p>
                  </a:txBody>
                  <a:tcPr marL="68312" marR="68312" marT="0" marB="0"/>
                </a:tc>
                <a:tc>
                  <a:txBody>
                    <a:bodyPr/>
                    <a:lstStyle/>
                    <a:p>
                      <a:pPr>
                        <a:spcAft>
                          <a:spcPts val="0"/>
                        </a:spcAft>
                        <a:tabLst>
                          <a:tab pos="2286000" algn="l"/>
                        </a:tabLst>
                      </a:pPr>
                      <a:r>
                        <a:rPr lang="en-US" sz="1400">
                          <a:effectLst/>
                        </a:rPr>
                        <a:t>Side wall tubes</a:t>
                      </a:r>
                      <a:endParaRPr lang="en-IN" sz="1400">
                        <a:effectLst/>
                        <a:latin typeface="Times New Roman"/>
                        <a:ea typeface="Times New Roman"/>
                      </a:endParaRPr>
                    </a:p>
                  </a:txBody>
                  <a:tcPr marL="68312" marR="68312" marT="0" marB="0"/>
                </a:tc>
                <a:tc>
                  <a:txBody>
                    <a:bodyPr/>
                    <a:lstStyle/>
                    <a:p>
                      <a:pPr>
                        <a:spcAft>
                          <a:spcPts val="0"/>
                        </a:spcAft>
                        <a:tabLst>
                          <a:tab pos="2286000" algn="l"/>
                        </a:tabLst>
                      </a:pPr>
                      <a:r>
                        <a:rPr lang="en-US" sz="1400" dirty="0">
                          <a:effectLst/>
                        </a:rPr>
                        <a:t>76.2x4.47</a:t>
                      </a:r>
                      <a:endParaRPr lang="en-IN" sz="1400" dirty="0">
                        <a:effectLst/>
                        <a:latin typeface="Times New Roman"/>
                        <a:ea typeface="Times New Roman"/>
                      </a:endParaRPr>
                    </a:p>
                  </a:txBody>
                  <a:tcPr marL="68312" marR="68312" marT="0" marB="0"/>
                </a:tc>
                <a:tc>
                  <a:txBody>
                    <a:bodyPr/>
                    <a:lstStyle/>
                    <a:p>
                      <a:pPr>
                        <a:spcAft>
                          <a:spcPts val="0"/>
                        </a:spcAft>
                        <a:tabLst>
                          <a:tab pos="2286000" algn="l"/>
                        </a:tabLst>
                      </a:pPr>
                      <a:r>
                        <a:rPr lang="en-US" sz="1400">
                          <a:effectLst/>
                        </a:rPr>
                        <a:t>BS3059/ 78 Part 2 Steel 440 CDS TC2 class-2</a:t>
                      </a:r>
                      <a:endParaRPr lang="en-IN" sz="1400">
                        <a:effectLst/>
                        <a:latin typeface="Times New Roman"/>
                        <a:ea typeface="Times New Roman"/>
                      </a:endParaRPr>
                    </a:p>
                  </a:txBody>
                  <a:tcPr marL="68312" marR="68312" marT="0" marB="0"/>
                </a:tc>
                <a:tc>
                  <a:txBody>
                    <a:bodyPr/>
                    <a:lstStyle/>
                    <a:p>
                      <a:pPr>
                        <a:spcAft>
                          <a:spcPts val="0"/>
                        </a:spcAft>
                        <a:tabLst>
                          <a:tab pos="2286000" algn="l"/>
                        </a:tabLst>
                      </a:pPr>
                      <a:r>
                        <a:rPr lang="en-US" sz="1400">
                          <a:effectLst/>
                        </a:rPr>
                        <a:t>1087</a:t>
                      </a:r>
                      <a:endParaRPr lang="en-IN" sz="1400">
                        <a:effectLst/>
                        <a:latin typeface="Times New Roman"/>
                        <a:ea typeface="Times New Roman"/>
                      </a:endParaRPr>
                    </a:p>
                  </a:txBody>
                  <a:tcPr marL="68312" marR="68312" marT="0" marB="0"/>
                </a:tc>
                <a:tc>
                  <a:txBody>
                    <a:bodyPr/>
                    <a:lstStyle/>
                    <a:p>
                      <a:pPr>
                        <a:spcAft>
                          <a:spcPts val="0"/>
                        </a:spcAft>
                        <a:tabLst>
                          <a:tab pos="2286000" algn="l"/>
                        </a:tabLst>
                      </a:pPr>
                      <a:r>
                        <a:rPr lang="en-US" sz="1400">
                          <a:effectLst/>
                        </a:rPr>
                        <a:t>47</a:t>
                      </a:r>
                      <a:endParaRPr lang="en-IN" sz="1400">
                        <a:effectLst/>
                        <a:latin typeface="Times New Roman"/>
                        <a:ea typeface="Times New Roman"/>
                      </a:endParaRPr>
                    </a:p>
                  </a:txBody>
                  <a:tcPr marL="68312" marR="68312" marT="0" marB="0"/>
                </a:tc>
                <a:tc>
                  <a:txBody>
                    <a:bodyPr/>
                    <a:lstStyle/>
                    <a:p>
                      <a:pPr algn="ctr">
                        <a:spcAft>
                          <a:spcPts val="0"/>
                        </a:spcAft>
                        <a:tabLst>
                          <a:tab pos="2286000" algn="l"/>
                        </a:tabLst>
                      </a:pPr>
                      <a:r>
                        <a:rPr lang="en-US" sz="1400">
                          <a:effectLst/>
                        </a:rPr>
                        <a:t>261</a:t>
                      </a:r>
                      <a:endParaRPr lang="en-IN" sz="1400">
                        <a:effectLst/>
                        <a:latin typeface="Times New Roman"/>
                        <a:ea typeface="Times New Roman"/>
                      </a:endParaRPr>
                    </a:p>
                  </a:txBody>
                  <a:tcPr marL="68312" marR="68312" marT="0" marB="0"/>
                </a:tc>
                <a:tc>
                  <a:txBody>
                    <a:bodyPr/>
                    <a:lstStyle/>
                    <a:p>
                      <a:pPr algn="ctr">
                        <a:spcAft>
                          <a:spcPts val="0"/>
                        </a:spcAft>
                        <a:tabLst>
                          <a:tab pos="2286000" algn="l"/>
                        </a:tabLst>
                      </a:pPr>
                      <a:r>
                        <a:rPr lang="en-US" sz="1400">
                          <a:effectLst/>
                        </a:rPr>
                        <a:t>289</a:t>
                      </a:r>
                      <a:endParaRPr lang="en-IN" sz="1400">
                        <a:effectLst/>
                        <a:latin typeface="Times New Roman"/>
                        <a:ea typeface="Times New Roman"/>
                      </a:endParaRPr>
                    </a:p>
                  </a:txBody>
                  <a:tcPr marL="68312" marR="68312" marT="0" marB="0"/>
                </a:tc>
              </a:tr>
              <a:tr h="530482">
                <a:tc>
                  <a:txBody>
                    <a:bodyPr/>
                    <a:lstStyle/>
                    <a:p>
                      <a:pPr>
                        <a:spcAft>
                          <a:spcPts val="0"/>
                        </a:spcAft>
                        <a:tabLst>
                          <a:tab pos="2286000" algn="l"/>
                        </a:tabLst>
                      </a:pPr>
                      <a:r>
                        <a:rPr lang="en-US" sz="1400">
                          <a:effectLst/>
                        </a:rPr>
                        <a:t>3</a:t>
                      </a:r>
                      <a:endParaRPr lang="en-IN" sz="1400">
                        <a:effectLst/>
                        <a:latin typeface="Times New Roman"/>
                        <a:ea typeface="Times New Roman"/>
                      </a:endParaRPr>
                    </a:p>
                  </a:txBody>
                  <a:tcPr marL="68312" marR="68312" marT="0" marB="0"/>
                </a:tc>
                <a:tc>
                  <a:txBody>
                    <a:bodyPr/>
                    <a:lstStyle/>
                    <a:p>
                      <a:pPr>
                        <a:spcAft>
                          <a:spcPts val="0"/>
                        </a:spcAft>
                        <a:tabLst>
                          <a:tab pos="2286000" algn="l"/>
                        </a:tabLst>
                      </a:pPr>
                      <a:r>
                        <a:rPr lang="en-US" sz="1400">
                          <a:effectLst/>
                        </a:rPr>
                        <a:t>Rear wall screen tubes</a:t>
                      </a:r>
                      <a:endParaRPr lang="en-IN" sz="1400">
                        <a:effectLst/>
                        <a:latin typeface="Times New Roman"/>
                        <a:ea typeface="Times New Roman"/>
                      </a:endParaRPr>
                    </a:p>
                  </a:txBody>
                  <a:tcPr marL="68312" marR="68312" marT="0" marB="0"/>
                </a:tc>
                <a:tc>
                  <a:txBody>
                    <a:bodyPr/>
                    <a:lstStyle/>
                    <a:p>
                      <a:pPr>
                        <a:spcAft>
                          <a:spcPts val="0"/>
                        </a:spcAft>
                        <a:tabLst>
                          <a:tab pos="2286000" algn="l"/>
                        </a:tabLst>
                      </a:pPr>
                      <a:r>
                        <a:rPr lang="en-US" sz="1400" dirty="0">
                          <a:effectLst/>
                        </a:rPr>
                        <a:t>76.2x4.47</a:t>
                      </a:r>
                      <a:endParaRPr lang="en-IN" sz="1400" dirty="0">
                        <a:effectLst/>
                        <a:latin typeface="Times New Roman"/>
                        <a:ea typeface="Times New Roman"/>
                      </a:endParaRPr>
                    </a:p>
                  </a:txBody>
                  <a:tcPr marL="68312" marR="68312" marT="0" marB="0"/>
                </a:tc>
                <a:tc>
                  <a:txBody>
                    <a:bodyPr/>
                    <a:lstStyle/>
                    <a:p>
                      <a:pPr>
                        <a:spcAft>
                          <a:spcPts val="0"/>
                        </a:spcAft>
                        <a:tabLst>
                          <a:tab pos="2286000" algn="l"/>
                        </a:tabLst>
                      </a:pPr>
                      <a:r>
                        <a:rPr lang="en-US" sz="1400" dirty="0">
                          <a:effectLst/>
                        </a:rPr>
                        <a:t>- Do -</a:t>
                      </a:r>
                      <a:endParaRPr lang="en-IN" sz="1400" dirty="0">
                        <a:effectLst/>
                        <a:latin typeface="Times New Roman"/>
                        <a:ea typeface="Times New Roman"/>
                      </a:endParaRPr>
                    </a:p>
                  </a:txBody>
                  <a:tcPr marL="68312" marR="68312" marT="0" marB="0"/>
                </a:tc>
                <a:tc>
                  <a:txBody>
                    <a:bodyPr/>
                    <a:lstStyle/>
                    <a:p>
                      <a:pPr>
                        <a:spcAft>
                          <a:spcPts val="0"/>
                        </a:spcAft>
                        <a:tabLst>
                          <a:tab pos="2286000" algn="l"/>
                        </a:tabLst>
                      </a:pPr>
                      <a:r>
                        <a:rPr lang="en-US" sz="1400">
                          <a:effectLst/>
                        </a:rPr>
                        <a:t>619.4</a:t>
                      </a:r>
                      <a:endParaRPr lang="en-IN" sz="1400">
                        <a:effectLst/>
                        <a:latin typeface="Times New Roman"/>
                        <a:ea typeface="Times New Roman"/>
                      </a:endParaRPr>
                    </a:p>
                  </a:txBody>
                  <a:tcPr marL="68312" marR="68312" marT="0" marB="0"/>
                </a:tc>
                <a:tc>
                  <a:txBody>
                    <a:bodyPr/>
                    <a:lstStyle/>
                    <a:p>
                      <a:pPr algn="ctr">
                        <a:spcAft>
                          <a:spcPts val="0"/>
                        </a:spcAft>
                        <a:tabLst>
                          <a:tab pos="2286000" algn="l"/>
                        </a:tabLst>
                      </a:pPr>
                      <a:r>
                        <a:rPr lang="en-US" sz="1400">
                          <a:effectLst/>
                        </a:rPr>
                        <a:t>-Do -</a:t>
                      </a:r>
                      <a:endParaRPr lang="en-IN" sz="1400">
                        <a:effectLst/>
                        <a:latin typeface="Times New Roman"/>
                        <a:ea typeface="Times New Roman"/>
                      </a:endParaRPr>
                    </a:p>
                  </a:txBody>
                  <a:tcPr marL="68312" marR="68312" marT="0" marB="0"/>
                </a:tc>
                <a:tc>
                  <a:txBody>
                    <a:bodyPr/>
                    <a:lstStyle/>
                    <a:p>
                      <a:pPr algn="ctr">
                        <a:spcAft>
                          <a:spcPts val="0"/>
                        </a:spcAft>
                        <a:tabLst>
                          <a:tab pos="2286000" algn="l"/>
                        </a:tabLst>
                      </a:pPr>
                      <a:r>
                        <a:rPr lang="en-US" sz="1400">
                          <a:effectLst/>
                        </a:rPr>
                        <a:t>- Do -</a:t>
                      </a:r>
                      <a:endParaRPr lang="en-IN" sz="1400">
                        <a:effectLst/>
                        <a:latin typeface="Times New Roman"/>
                        <a:ea typeface="Times New Roman"/>
                      </a:endParaRPr>
                    </a:p>
                  </a:txBody>
                  <a:tcPr marL="68312" marR="68312" marT="0" marB="0"/>
                </a:tc>
                <a:tc>
                  <a:txBody>
                    <a:bodyPr/>
                    <a:lstStyle/>
                    <a:p>
                      <a:pPr algn="ctr">
                        <a:spcAft>
                          <a:spcPts val="0"/>
                        </a:spcAft>
                        <a:tabLst>
                          <a:tab pos="2286000" algn="l"/>
                        </a:tabLst>
                      </a:pPr>
                      <a:r>
                        <a:rPr lang="en-US" sz="1400">
                          <a:effectLst/>
                        </a:rPr>
                        <a:t>- Do -</a:t>
                      </a:r>
                      <a:endParaRPr lang="en-IN" sz="1400">
                        <a:effectLst/>
                        <a:latin typeface="Times New Roman"/>
                        <a:ea typeface="Times New Roman"/>
                      </a:endParaRPr>
                    </a:p>
                  </a:txBody>
                  <a:tcPr marL="68312" marR="68312" marT="0" marB="0"/>
                </a:tc>
              </a:tr>
              <a:tr h="669373">
                <a:tc>
                  <a:txBody>
                    <a:bodyPr/>
                    <a:lstStyle/>
                    <a:p>
                      <a:pPr>
                        <a:spcAft>
                          <a:spcPts val="0"/>
                        </a:spcAft>
                        <a:tabLst>
                          <a:tab pos="2286000" algn="l"/>
                        </a:tabLst>
                      </a:pPr>
                      <a:r>
                        <a:rPr lang="en-US" sz="1400">
                          <a:effectLst/>
                        </a:rPr>
                        <a:t>4 </a:t>
                      </a:r>
                      <a:endParaRPr lang="en-IN" sz="1400">
                        <a:effectLst/>
                        <a:latin typeface="Times New Roman"/>
                        <a:ea typeface="Times New Roman"/>
                      </a:endParaRPr>
                    </a:p>
                  </a:txBody>
                  <a:tcPr marL="68312" marR="68312" marT="0" marB="0"/>
                </a:tc>
                <a:tc>
                  <a:txBody>
                    <a:bodyPr/>
                    <a:lstStyle/>
                    <a:p>
                      <a:pPr>
                        <a:spcAft>
                          <a:spcPts val="0"/>
                        </a:spcAft>
                        <a:tabLst>
                          <a:tab pos="2286000" algn="l"/>
                        </a:tabLst>
                      </a:pPr>
                      <a:r>
                        <a:rPr lang="en-US" sz="1400">
                          <a:effectLst/>
                        </a:rPr>
                        <a:t>Front wall &amp; roof tubes</a:t>
                      </a:r>
                      <a:endParaRPr lang="en-IN" sz="1400">
                        <a:effectLst/>
                        <a:latin typeface="Times New Roman"/>
                        <a:ea typeface="Times New Roman"/>
                      </a:endParaRPr>
                    </a:p>
                  </a:txBody>
                  <a:tcPr marL="68312" marR="68312" marT="0" marB="0"/>
                </a:tc>
                <a:tc>
                  <a:txBody>
                    <a:bodyPr/>
                    <a:lstStyle/>
                    <a:p>
                      <a:pPr>
                        <a:spcAft>
                          <a:spcPts val="0"/>
                        </a:spcAft>
                        <a:tabLst>
                          <a:tab pos="2286000" algn="l"/>
                        </a:tabLst>
                      </a:pPr>
                      <a:r>
                        <a:rPr lang="en-US" sz="1400">
                          <a:effectLst/>
                        </a:rPr>
                        <a:t>76.2x4.47</a:t>
                      </a:r>
                      <a:endParaRPr lang="en-IN" sz="1400">
                        <a:effectLst/>
                        <a:latin typeface="Times New Roman"/>
                        <a:ea typeface="Times New Roman"/>
                      </a:endParaRPr>
                    </a:p>
                  </a:txBody>
                  <a:tcPr marL="68312" marR="68312" marT="0" marB="0"/>
                </a:tc>
                <a:tc>
                  <a:txBody>
                    <a:bodyPr/>
                    <a:lstStyle/>
                    <a:p>
                      <a:pPr>
                        <a:spcAft>
                          <a:spcPts val="0"/>
                        </a:spcAft>
                        <a:tabLst>
                          <a:tab pos="2286000" algn="l"/>
                        </a:tabLst>
                      </a:pPr>
                      <a:r>
                        <a:rPr lang="en-US" sz="1400" dirty="0">
                          <a:effectLst/>
                        </a:rPr>
                        <a:t>- Do -     OR St-360</a:t>
                      </a:r>
                      <a:endParaRPr lang="en-IN" sz="1400" dirty="0">
                        <a:effectLst/>
                        <a:latin typeface="Times New Roman"/>
                        <a:ea typeface="Times New Roman"/>
                      </a:endParaRPr>
                    </a:p>
                  </a:txBody>
                  <a:tcPr marL="68312" marR="68312" marT="0" marB="0"/>
                </a:tc>
                <a:tc>
                  <a:txBody>
                    <a:bodyPr/>
                    <a:lstStyle/>
                    <a:p>
                      <a:pPr>
                        <a:spcAft>
                          <a:spcPts val="0"/>
                        </a:spcAft>
                        <a:tabLst>
                          <a:tab pos="2286000" algn="l"/>
                        </a:tabLst>
                      </a:pPr>
                      <a:r>
                        <a:rPr lang="en-US" sz="1400">
                          <a:effectLst/>
                        </a:rPr>
                        <a:t>653.7</a:t>
                      </a:r>
                      <a:endParaRPr lang="en-IN" sz="1400">
                        <a:effectLst/>
                        <a:latin typeface="Times New Roman"/>
                        <a:ea typeface="Times New Roman"/>
                      </a:endParaRPr>
                    </a:p>
                  </a:txBody>
                  <a:tcPr marL="68312" marR="68312" marT="0" marB="0"/>
                </a:tc>
                <a:tc>
                  <a:txBody>
                    <a:bodyPr/>
                    <a:lstStyle/>
                    <a:p>
                      <a:pPr algn="ctr">
                        <a:spcAft>
                          <a:spcPts val="0"/>
                        </a:spcAft>
                        <a:tabLst>
                          <a:tab pos="2286000" algn="l"/>
                        </a:tabLst>
                      </a:pPr>
                      <a:r>
                        <a:rPr lang="en-US" sz="1400">
                          <a:effectLst/>
                        </a:rPr>
                        <a:t>- Do -</a:t>
                      </a:r>
                      <a:endParaRPr lang="en-IN" sz="1400">
                        <a:effectLst/>
                        <a:latin typeface="Times New Roman"/>
                        <a:ea typeface="Times New Roman"/>
                      </a:endParaRPr>
                    </a:p>
                  </a:txBody>
                  <a:tcPr marL="68312" marR="68312" marT="0" marB="0"/>
                </a:tc>
                <a:tc>
                  <a:txBody>
                    <a:bodyPr/>
                    <a:lstStyle/>
                    <a:p>
                      <a:pPr algn="ctr">
                        <a:spcAft>
                          <a:spcPts val="0"/>
                        </a:spcAft>
                        <a:tabLst>
                          <a:tab pos="2286000" algn="l"/>
                        </a:tabLst>
                      </a:pPr>
                      <a:r>
                        <a:rPr lang="en-US" sz="1400">
                          <a:effectLst/>
                        </a:rPr>
                        <a:t>- Do -</a:t>
                      </a:r>
                      <a:endParaRPr lang="en-IN" sz="1400">
                        <a:effectLst/>
                        <a:latin typeface="Times New Roman"/>
                        <a:ea typeface="Times New Roman"/>
                      </a:endParaRPr>
                    </a:p>
                  </a:txBody>
                  <a:tcPr marL="68312" marR="68312" marT="0" marB="0"/>
                </a:tc>
                <a:tc>
                  <a:txBody>
                    <a:bodyPr/>
                    <a:lstStyle/>
                    <a:p>
                      <a:pPr algn="ctr">
                        <a:spcAft>
                          <a:spcPts val="0"/>
                        </a:spcAft>
                        <a:tabLst>
                          <a:tab pos="2286000" algn="l"/>
                        </a:tabLst>
                      </a:pPr>
                      <a:r>
                        <a:rPr lang="en-US" sz="1400">
                          <a:effectLst/>
                        </a:rPr>
                        <a:t>- Do -</a:t>
                      </a:r>
                      <a:endParaRPr lang="en-IN" sz="1400">
                        <a:effectLst/>
                        <a:latin typeface="Times New Roman"/>
                        <a:ea typeface="Times New Roman"/>
                      </a:endParaRPr>
                    </a:p>
                  </a:txBody>
                  <a:tcPr marL="68312" marR="68312" marT="0" marB="0"/>
                </a:tc>
              </a:tr>
              <a:tr h="1321029">
                <a:tc>
                  <a:txBody>
                    <a:bodyPr/>
                    <a:lstStyle/>
                    <a:p>
                      <a:pPr>
                        <a:spcAft>
                          <a:spcPts val="0"/>
                        </a:spcAft>
                        <a:tabLst>
                          <a:tab pos="2286000" algn="l"/>
                        </a:tabLst>
                      </a:pPr>
                      <a:r>
                        <a:rPr lang="en-US" sz="1400">
                          <a:effectLst/>
                        </a:rPr>
                        <a:t>5</a:t>
                      </a:r>
                      <a:endParaRPr lang="en-IN" sz="1400">
                        <a:effectLst/>
                        <a:latin typeface="Times New Roman"/>
                        <a:ea typeface="Times New Roman"/>
                      </a:endParaRPr>
                    </a:p>
                  </a:txBody>
                  <a:tcPr marL="68312" marR="68312" marT="0" marB="0"/>
                </a:tc>
                <a:tc>
                  <a:txBody>
                    <a:bodyPr/>
                    <a:lstStyle/>
                    <a:p>
                      <a:pPr>
                        <a:spcAft>
                          <a:spcPts val="0"/>
                        </a:spcAft>
                        <a:tabLst>
                          <a:tab pos="2286000" algn="l"/>
                        </a:tabLst>
                      </a:pPr>
                      <a:r>
                        <a:rPr lang="en-US" sz="1400">
                          <a:effectLst/>
                        </a:rPr>
                        <a:t>Feeder pipe to front wall, rear wall &amp; side wall manifolds</a:t>
                      </a:r>
                      <a:endParaRPr lang="en-IN" sz="1400">
                        <a:effectLst/>
                        <a:latin typeface="Times New Roman"/>
                        <a:ea typeface="Times New Roman"/>
                      </a:endParaRPr>
                    </a:p>
                  </a:txBody>
                  <a:tcPr marL="68312" marR="68312" marT="0" marB="0"/>
                </a:tc>
                <a:tc>
                  <a:txBody>
                    <a:bodyPr/>
                    <a:lstStyle/>
                    <a:p>
                      <a:pPr>
                        <a:spcAft>
                          <a:spcPts val="0"/>
                        </a:spcAft>
                        <a:tabLst>
                          <a:tab pos="2286000" algn="l"/>
                        </a:tabLst>
                      </a:pPr>
                      <a:r>
                        <a:rPr lang="en-US" sz="1400">
                          <a:effectLst/>
                        </a:rPr>
                        <a:t>219.1x8.18</a:t>
                      </a:r>
                      <a:endParaRPr lang="en-IN" sz="1400">
                        <a:effectLst/>
                        <a:latin typeface="Times New Roman"/>
                        <a:ea typeface="Times New Roman"/>
                      </a:endParaRPr>
                    </a:p>
                  </a:txBody>
                  <a:tcPr marL="68312" marR="68312" marT="0" marB="0"/>
                </a:tc>
                <a:tc>
                  <a:txBody>
                    <a:bodyPr/>
                    <a:lstStyle/>
                    <a:p>
                      <a:pPr>
                        <a:spcAft>
                          <a:spcPts val="0"/>
                        </a:spcAft>
                        <a:tabLst>
                          <a:tab pos="2286000" algn="l"/>
                        </a:tabLst>
                      </a:pPr>
                      <a:r>
                        <a:rPr lang="en-US" sz="1400" dirty="0">
                          <a:effectLst/>
                        </a:rPr>
                        <a:t>ASTM   A 106     </a:t>
                      </a:r>
                      <a:r>
                        <a:rPr lang="en-US" sz="1400" dirty="0" err="1">
                          <a:effectLst/>
                        </a:rPr>
                        <a:t>Gr.B</a:t>
                      </a:r>
                      <a:endParaRPr lang="en-IN" sz="1400" dirty="0">
                        <a:effectLst/>
                        <a:latin typeface="Times New Roman"/>
                        <a:ea typeface="Times New Roman"/>
                      </a:endParaRPr>
                    </a:p>
                  </a:txBody>
                  <a:tcPr marL="68312" marR="68312" marT="0" marB="0"/>
                </a:tc>
                <a:tc>
                  <a:txBody>
                    <a:bodyPr/>
                    <a:lstStyle/>
                    <a:p>
                      <a:pPr algn="ctr">
                        <a:spcAft>
                          <a:spcPts val="0"/>
                        </a:spcAft>
                        <a:tabLst>
                          <a:tab pos="2286000" algn="l"/>
                        </a:tabLst>
                      </a:pPr>
                      <a:r>
                        <a:rPr lang="en-US" sz="1400" dirty="0">
                          <a:effectLst/>
                        </a:rPr>
                        <a:t>-</a:t>
                      </a:r>
                      <a:endParaRPr lang="en-IN" sz="1400" dirty="0">
                        <a:effectLst/>
                        <a:latin typeface="Times New Roman"/>
                        <a:ea typeface="Times New Roman"/>
                      </a:endParaRPr>
                    </a:p>
                  </a:txBody>
                  <a:tcPr marL="68312" marR="68312" marT="0" marB="0"/>
                </a:tc>
                <a:tc>
                  <a:txBody>
                    <a:bodyPr/>
                    <a:lstStyle/>
                    <a:p>
                      <a:pPr algn="ctr">
                        <a:spcAft>
                          <a:spcPts val="0"/>
                        </a:spcAft>
                        <a:tabLst>
                          <a:tab pos="2286000" algn="l"/>
                        </a:tabLst>
                      </a:pPr>
                      <a:r>
                        <a:rPr lang="en-US" sz="1400">
                          <a:effectLst/>
                        </a:rPr>
                        <a:t>- Do -</a:t>
                      </a:r>
                      <a:endParaRPr lang="en-IN" sz="1400">
                        <a:effectLst/>
                        <a:latin typeface="Times New Roman"/>
                        <a:ea typeface="Times New Roman"/>
                      </a:endParaRPr>
                    </a:p>
                  </a:txBody>
                  <a:tcPr marL="68312" marR="68312" marT="0" marB="0"/>
                </a:tc>
                <a:tc>
                  <a:txBody>
                    <a:bodyPr/>
                    <a:lstStyle/>
                    <a:p>
                      <a:pPr algn="ctr">
                        <a:spcAft>
                          <a:spcPts val="0"/>
                        </a:spcAft>
                        <a:tabLst>
                          <a:tab pos="2286000" algn="l"/>
                        </a:tabLst>
                      </a:pPr>
                      <a:r>
                        <a:rPr lang="en-US" sz="1400">
                          <a:effectLst/>
                        </a:rPr>
                        <a:t>- Do -</a:t>
                      </a:r>
                      <a:endParaRPr lang="en-IN" sz="1400">
                        <a:effectLst/>
                        <a:latin typeface="Times New Roman"/>
                        <a:ea typeface="Times New Roman"/>
                      </a:endParaRPr>
                    </a:p>
                  </a:txBody>
                  <a:tcPr marL="68312" marR="68312" marT="0" marB="0"/>
                </a:tc>
                <a:tc>
                  <a:txBody>
                    <a:bodyPr/>
                    <a:lstStyle/>
                    <a:p>
                      <a:pPr algn="ctr">
                        <a:spcAft>
                          <a:spcPts val="0"/>
                        </a:spcAft>
                        <a:tabLst>
                          <a:tab pos="2286000" algn="l"/>
                        </a:tabLst>
                      </a:pPr>
                      <a:r>
                        <a:rPr lang="en-US" sz="1400">
                          <a:effectLst/>
                        </a:rPr>
                        <a:t>261</a:t>
                      </a:r>
                      <a:endParaRPr lang="en-IN" sz="1400">
                        <a:effectLst/>
                        <a:latin typeface="Times New Roman"/>
                        <a:ea typeface="Times New Roman"/>
                      </a:endParaRPr>
                    </a:p>
                  </a:txBody>
                  <a:tcPr marL="68312" marR="68312" marT="0" marB="0"/>
                </a:tc>
              </a:tr>
              <a:tr h="1123241">
                <a:tc>
                  <a:txBody>
                    <a:bodyPr/>
                    <a:lstStyle/>
                    <a:p>
                      <a:pPr>
                        <a:spcAft>
                          <a:spcPts val="0"/>
                        </a:spcAft>
                        <a:tabLst>
                          <a:tab pos="2286000" algn="l"/>
                        </a:tabLst>
                      </a:pPr>
                      <a:r>
                        <a:rPr lang="en-US" sz="1400">
                          <a:effectLst/>
                        </a:rPr>
                        <a:t>6</a:t>
                      </a:r>
                      <a:endParaRPr lang="en-IN" sz="1400">
                        <a:effectLst/>
                        <a:latin typeface="Times New Roman"/>
                        <a:ea typeface="Times New Roman"/>
                      </a:endParaRPr>
                    </a:p>
                  </a:txBody>
                  <a:tcPr marL="68312" marR="68312" marT="0" marB="0"/>
                </a:tc>
                <a:tc>
                  <a:txBody>
                    <a:bodyPr/>
                    <a:lstStyle/>
                    <a:p>
                      <a:pPr>
                        <a:spcAft>
                          <a:spcPts val="0"/>
                        </a:spcAft>
                        <a:tabLst>
                          <a:tab pos="2286000" algn="l"/>
                        </a:tabLst>
                      </a:pPr>
                      <a:r>
                        <a:rPr lang="en-US" sz="1400">
                          <a:effectLst/>
                        </a:rPr>
                        <a:t>Side wall manifold</a:t>
                      </a:r>
                      <a:endParaRPr lang="en-IN" sz="1400">
                        <a:effectLst/>
                        <a:latin typeface="Times New Roman"/>
                        <a:ea typeface="Times New Roman"/>
                      </a:endParaRPr>
                    </a:p>
                  </a:txBody>
                  <a:tcPr marL="68312" marR="68312" marT="0" marB="0"/>
                </a:tc>
                <a:tc>
                  <a:txBody>
                    <a:bodyPr/>
                    <a:lstStyle/>
                    <a:p>
                      <a:pPr>
                        <a:spcAft>
                          <a:spcPts val="0"/>
                        </a:spcAft>
                        <a:tabLst>
                          <a:tab pos="2286000" algn="l"/>
                        </a:tabLst>
                      </a:pPr>
                      <a:r>
                        <a:rPr lang="en-US" sz="1400">
                          <a:effectLst/>
                        </a:rPr>
                        <a:t>273x25.4</a:t>
                      </a:r>
                      <a:endParaRPr lang="en-IN" sz="1400">
                        <a:effectLst/>
                        <a:latin typeface="Times New Roman"/>
                        <a:ea typeface="Times New Roman"/>
                      </a:endParaRPr>
                    </a:p>
                  </a:txBody>
                  <a:tcPr marL="68312" marR="68312" marT="0" marB="0"/>
                </a:tc>
                <a:tc>
                  <a:txBody>
                    <a:bodyPr/>
                    <a:lstStyle/>
                    <a:p>
                      <a:pPr algn="ctr">
                        <a:spcAft>
                          <a:spcPts val="0"/>
                        </a:spcAft>
                        <a:tabLst>
                          <a:tab pos="2286000" algn="l"/>
                        </a:tabLst>
                      </a:pPr>
                      <a:r>
                        <a:rPr lang="en-US" sz="1400">
                          <a:effectLst/>
                        </a:rPr>
                        <a:t>- Do -</a:t>
                      </a:r>
                      <a:endParaRPr lang="en-IN" sz="1400">
                        <a:effectLst/>
                        <a:latin typeface="Times New Roman"/>
                        <a:ea typeface="Times New Roman"/>
                      </a:endParaRPr>
                    </a:p>
                  </a:txBody>
                  <a:tcPr marL="68312" marR="68312" marT="0" marB="0"/>
                </a:tc>
                <a:tc>
                  <a:txBody>
                    <a:bodyPr/>
                    <a:lstStyle/>
                    <a:p>
                      <a:pPr algn="ctr">
                        <a:spcAft>
                          <a:spcPts val="0"/>
                        </a:spcAft>
                        <a:tabLst>
                          <a:tab pos="2286000" algn="l"/>
                        </a:tabLst>
                      </a:pPr>
                      <a:r>
                        <a:rPr lang="en-US" sz="1400" dirty="0">
                          <a:effectLst/>
                        </a:rPr>
                        <a:t>-</a:t>
                      </a:r>
                      <a:endParaRPr lang="en-IN" sz="1400" dirty="0">
                        <a:effectLst/>
                        <a:latin typeface="Times New Roman"/>
                        <a:ea typeface="Times New Roman"/>
                      </a:endParaRPr>
                    </a:p>
                  </a:txBody>
                  <a:tcPr marL="68312" marR="68312" marT="0" marB="0"/>
                </a:tc>
                <a:tc>
                  <a:txBody>
                    <a:bodyPr/>
                    <a:lstStyle/>
                    <a:p>
                      <a:pPr algn="ctr">
                        <a:spcAft>
                          <a:spcPts val="0"/>
                        </a:spcAft>
                        <a:tabLst>
                          <a:tab pos="2286000" algn="l"/>
                        </a:tabLst>
                      </a:pPr>
                      <a:r>
                        <a:rPr lang="en-US" sz="1400" dirty="0">
                          <a:effectLst/>
                        </a:rPr>
                        <a:t>- Do -</a:t>
                      </a:r>
                      <a:endParaRPr lang="en-IN" sz="1400" dirty="0">
                        <a:effectLst/>
                        <a:latin typeface="Times New Roman"/>
                        <a:ea typeface="Times New Roman"/>
                      </a:endParaRPr>
                    </a:p>
                  </a:txBody>
                  <a:tcPr marL="68312" marR="68312" marT="0" marB="0"/>
                </a:tc>
                <a:tc>
                  <a:txBody>
                    <a:bodyPr/>
                    <a:lstStyle/>
                    <a:p>
                      <a:pPr algn="ctr">
                        <a:spcAft>
                          <a:spcPts val="0"/>
                        </a:spcAft>
                        <a:tabLst>
                          <a:tab pos="2286000" algn="l"/>
                        </a:tabLst>
                      </a:pPr>
                      <a:r>
                        <a:rPr lang="en-US" sz="1400" dirty="0">
                          <a:effectLst/>
                        </a:rPr>
                        <a:t>- Do -</a:t>
                      </a:r>
                      <a:endParaRPr lang="en-IN" sz="1400" dirty="0">
                        <a:effectLst/>
                        <a:latin typeface="Times New Roman"/>
                        <a:ea typeface="Times New Roman"/>
                      </a:endParaRPr>
                    </a:p>
                  </a:txBody>
                  <a:tcPr marL="68312" marR="68312" marT="0" marB="0"/>
                </a:tc>
                <a:tc>
                  <a:txBody>
                    <a:bodyPr/>
                    <a:lstStyle/>
                    <a:p>
                      <a:pPr marL="342900" lvl="0" indent="-342900" algn="ctr">
                        <a:spcAft>
                          <a:spcPts val="0"/>
                        </a:spcAft>
                        <a:buFont typeface="Times New Roman"/>
                        <a:buChar char="-"/>
                        <a:tabLst>
                          <a:tab pos="457200" algn="l"/>
                          <a:tab pos="2286000" algn="l"/>
                        </a:tabLst>
                      </a:pPr>
                      <a:r>
                        <a:rPr lang="en-US" sz="1400">
                          <a:effectLst/>
                        </a:rPr>
                        <a:t>Do –</a:t>
                      </a:r>
                      <a:endParaRPr lang="en-IN" sz="1400">
                        <a:effectLst/>
                      </a:endParaRPr>
                    </a:p>
                    <a:p>
                      <a:pPr algn="ctr">
                        <a:spcAft>
                          <a:spcPts val="0"/>
                        </a:spcAft>
                        <a:tabLst>
                          <a:tab pos="2286000" algn="l"/>
                        </a:tabLst>
                      </a:pPr>
                      <a:r>
                        <a:rPr lang="en-US" sz="1400">
                          <a:effectLst/>
                        </a:rPr>
                        <a:t> </a:t>
                      </a:r>
                      <a:endParaRPr lang="en-IN" sz="1400">
                        <a:effectLst/>
                      </a:endParaRPr>
                    </a:p>
                    <a:p>
                      <a:pPr algn="ctr">
                        <a:spcAft>
                          <a:spcPts val="0"/>
                        </a:spcAft>
                        <a:tabLst>
                          <a:tab pos="2286000" algn="l"/>
                        </a:tabLst>
                      </a:pPr>
                      <a:r>
                        <a:rPr lang="en-US" sz="1400">
                          <a:effectLst/>
                        </a:rPr>
                        <a:t> </a:t>
                      </a:r>
                      <a:endParaRPr lang="en-IN" sz="1400">
                        <a:effectLst/>
                        <a:latin typeface="Times New Roman"/>
                        <a:ea typeface="Times New Roman"/>
                      </a:endParaRPr>
                    </a:p>
                  </a:txBody>
                  <a:tcPr marL="68312" marR="68312" marT="0" marB="0"/>
                </a:tc>
              </a:tr>
              <a:tr h="1465140">
                <a:tc>
                  <a:txBody>
                    <a:bodyPr/>
                    <a:lstStyle/>
                    <a:p>
                      <a:pPr>
                        <a:spcAft>
                          <a:spcPts val="0"/>
                        </a:spcAft>
                        <a:tabLst>
                          <a:tab pos="2286000" algn="l"/>
                        </a:tabLst>
                      </a:pPr>
                      <a:r>
                        <a:rPr lang="en-US" sz="1400">
                          <a:effectLst/>
                        </a:rPr>
                        <a:t>7</a:t>
                      </a:r>
                      <a:endParaRPr lang="en-IN" sz="1400">
                        <a:effectLst/>
                        <a:latin typeface="Times New Roman"/>
                        <a:ea typeface="Times New Roman"/>
                      </a:endParaRPr>
                    </a:p>
                  </a:txBody>
                  <a:tcPr marL="68312" marR="68312" marT="0" marB="0"/>
                </a:tc>
                <a:tc>
                  <a:txBody>
                    <a:bodyPr/>
                    <a:lstStyle/>
                    <a:p>
                      <a:pPr>
                        <a:spcAft>
                          <a:spcPts val="0"/>
                        </a:spcAft>
                        <a:tabLst>
                          <a:tab pos="2286000" algn="l"/>
                        </a:tabLst>
                      </a:pPr>
                      <a:r>
                        <a:rPr lang="en-US" sz="1400">
                          <a:effectLst/>
                        </a:rPr>
                        <a:t>External down comers</a:t>
                      </a:r>
                      <a:endParaRPr lang="en-IN" sz="1400">
                        <a:effectLst/>
                        <a:latin typeface="Times New Roman"/>
                        <a:ea typeface="Times New Roman"/>
                      </a:endParaRPr>
                    </a:p>
                  </a:txBody>
                  <a:tcPr marL="68312" marR="68312" marT="0" marB="0"/>
                </a:tc>
                <a:tc>
                  <a:txBody>
                    <a:bodyPr/>
                    <a:lstStyle/>
                    <a:p>
                      <a:pPr>
                        <a:spcAft>
                          <a:spcPts val="0"/>
                        </a:spcAft>
                        <a:tabLst>
                          <a:tab pos="2286000" algn="l"/>
                        </a:tabLst>
                      </a:pPr>
                      <a:r>
                        <a:rPr lang="en-US" sz="1400">
                          <a:effectLst/>
                        </a:rPr>
                        <a:t>101.6x5.89</a:t>
                      </a:r>
                      <a:endParaRPr lang="en-IN" sz="1400">
                        <a:effectLst/>
                        <a:latin typeface="Times New Roman"/>
                        <a:ea typeface="Times New Roman"/>
                      </a:endParaRPr>
                    </a:p>
                  </a:txBody>
                  <a:tcPr marL="68312" marR="68312" marT="0" marB="0"/>
                </a:tc>
                <a:tc>
                  <a:txBody>
                    <a:bodyPr/>
                    <a:lstStyle/>
                    <a:p>
                      <a:pPr>
                        <a:spcAft>
                          <a:spcPts val="0"/>
                        </a:spcAft>
                        <a:tabLst>
                          <a:tab pos="2286000" algn="l"/>
                        </a:tabLst>
                      </a:pPr>
                      <a:r>
                        <a:rPr lang="en-US" sz="1400">
                          <a:effectLst/>
                        </a:rPr>
                        <a:t> BS 3059/78 Part 2 Steel 440 CDS TC2 class-2</a:t>
                      </a:r>
                      <a:endParaRPr lang="en-IN" sz="1400">
                        <a:effectLst/>
                        <a:latin typeface="Times New Roman"/>
                        <a:ea typeface="Times New Roman"/>
                      </a:endParaRPr>
                    </a:p>
                  </a:txBody>
                  <a:tcPr marL="68312" marR="68312" marT="0" marB="0"/>
                </a:tc>
                <a:tc>
                  <a:txBody>
                    <a:bodyPr/>
                    <a:lstStyle/>
                    <a:p>
                      <a:pPr algn="ctr">
                        <a:spcAft>
                          <a:spcPts val="0"/>
                        </a:spcAft>
                        <a:tabLst>
                          <a:tab pos="2286000" algn="l"/>
                        </a:tabLst>
                      </a:pPr>
                      <a:r>
                        <a:rPr lang="en-US" sz="1400" dirty="0">
                          <a:effectLst/>
                        </a:rPr>
                        <a:t>-</a:t>
                      </a:r>
                      <a:endParaRPr lang="en-IN" sz="1400" dirty="0">
                        <a:effectLst/>
                        <a:latin typeface="Times New Roman"/>
                        <a:ea typeface="Times New Roman"/>
                      </a:endParaRPr>
                    </a:p>
                  </a:txBody>
                  <a:tcPr marL="68312" marR="68312" marT="0" marB="0"/>
                </a:tc>
                <a:tc>
                  <a:txBody>
                    <a:bodyPr/>
                    <a:lstStyle/>
                    <a:p>
                      <a:pPr algn="ctr">
                        <a:spcAft>
                          <a:spcPts val="0"/>
                        </a:spcAft>
                        <a:tabLst>
                          <a:tab pos="2286000" algn="l"/>
                        </a:tabLst>
                      </a:pPr>
                      <a:r>
                        <a:rPr lang="en-US" sz="1400">
                          <a:effectLst/>
                        </a:rPr>
                        <a:t>- Do -</a:t>
                      </a:r>
                      <a:endParaRPr lang="en-IN" sz="1400">
                        <a:effectLst/>
                        <a:latin typeface="Times New Roman"/>
                        <a:ea typeface="Times New Roman"/>
                      </a:endParaRPr>
                    </a:p>
                  </a:txBody>
                  <a:tcPr marL="68312" marR="68312" marT="0" marB="0"/>
                </a:tc>
                <a:tc>
                  <a:txBody>
                    <a:bodyPr/>
                    <a:lstStyle/>
                    <a:p>
                      <a:pPr algn="ctr">
                        <a:spcAft>
                          <a:spcPts val="0"/>
                        </a:spcAft>
                        <a:tabLst>
                          <a:tab pos="2286000" algn="l"/>
                        </a:tabLst>
                      </a:pPr>
                      <a:r>
                        <a:rPr lang="en-US" sz="1400" dirty="0">
                          <a:effectLst/>
                        </a:rPr>
                        <a:t>- Do -</a:t>
                      </a:r>
                      <a:endParaRPr lang="en-IN" sz="1400" dirty="0">
                        <a:effectLst/>
                        <a:latin typeface="Times New Roman"/>
                        <a:ea typeface="Times New Roman"/>
                      </a:endParaRPr>
                    </a:p>
                  </a:txBody>
                  <a:tcPr marL="68312" marR="68312" marT="0" marB="0"/>
                </a:tc>
                <a:tc>
                  <a:txBody>
                    <a:bodyPr/>
                    <a:lstStyle/>
                    <a:p>
                      <a:pPr algn="ctr">
                        <a:spcAft>
                          <a:spcPts val="0"/>
                        </a:spcAft>
                        <a:tabLst>
                          <a:tab pos="2286000" algn="l"/>
                        </a:tabLst>
                      </a:pPr>
                      <a:r>
                        <a:rPr lang="en-US" sz="1400" dirty="0">
                          <a:effectLst/>
                        </a:rPr>
                        <a:t>289-</a:t>
                      </a:r>
                      <a:endParaRPr lang="en-IN" sz="1400" dirty="0">
                        <a:effectLst/>
                        <a:latin typeface="Times New Roman"/>
                        <a:ea typeface="Times New Roman"/>
                      </a:endParaRPr>
                    </a:p>
                  </a:txBody>
                  <a:tcPr marL="68312" marR="68312" marT="0" marB="0"/>
                </a:tc>
              </a:tr>
            </a:tbl>
          </a:graphicData>
        </a:graphic>
      </p:graphicFrame>
    </p:spTree>
    <p:extLst>
      <p:ext uri="{BB962C8B-B14F-4D97-AF65-F5344CB8AC3E}">
        <p14:creationId xmlns:p14="http://schemas.microsoft.com/office/powerpoint/2010/main" val="33880140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81231768"/>
              </p:ext>
            </p:extLst>
          </p:nvPr>
        </p:nvGraphicFramePr>
        <p:xfrm>
          <a:off x="188913" y="128465"/>
          <a:ext cx="6480174" cy="9649070"/>
        </p:xfrm>
        <a:graphic>
          <a:graphicData uri="http://schemas.openxmlformats.org/drawingml/2006/table">
            <a:tbl>
              <a:tblPr>
                <a:tableStyleId>{5940675A-B579-460E-94D1-54222C63F5DA}</a:tableStyleId>
              </a:tblPr>
              <a:tblGrid>
                <a:gridCol w="867274"/>
                <a:gridCol w="867274"/>
                <a:gridCol w="687515"/>
                <a:gridCol w="634327"/>
                <a:gridCol w="531888"/>
                <a:gridCol w="531888"/>
                <a:gridCol w="709184"/>
                <a:gridCol w="825412"/>
                <a:gridCol w="825412"/>
              </a:tblGrid>
              <a:tr h="1157888">
                <a:tc>
                  <a:txBody>
                    <a:bodyPr/>
                    <a:lstStyle/>
                    <a:p>
                      <a:pPr>
                        <a:spcAft>
                          <a:spcPts val="0"/>
                        </a:spcAft>
                        <a:tabLst>
                          <a:tab pos="2286000" algn="l"/>
                        </a:tabLst>
                      </a:pPr>
                      <a:r>
                        <a:rPr lang="en-US" sz="1250" dirty="0" err="1">
                          <a:effectLst/>
                        </a:rPr>
                        <a:t>Sl</a:t>
                      </a:r>
                      <a:endParaRPr lang="en-IN" sz="1250" dirty="0">
                        <a:effectLst/>
                      </a:endParaRPr>
                    </a:p>
                    <a:p>
                      <a:pPr>
                        <a:spcAft>
                          <a:spcPts val="0"/>
                        </a:spcAft>
                        <a:tabLst>
                          <a:tab pos="2286000" algn="l"/>
                        </a:tabLst>
                      </a:pPr>
                      <a:r>
                        <a:rPr lang="en-US" sz="1250" dirty="0">
                          <a:effectLst/>
                        </a:rPr>
                        <a:t>No.</a:t>
                      </a:r>
                      <a:endParaRPr lang="en-IN" sz="1250" dirty="0">
                        <a:effectLst/>
                        <a:latin typeface="Times New Roman"/>
                        <a:ea typeface="Times New Roman"/>
                      </a:endParaRPr>
                    </a:p>
                  </a:txBody>
                  <a:tcPr marL="68312" marR="68312" marT="0" marB="0"/>
                </a:tc>
                <a:tc>
                  <a:txBody>
                    <a:bodyPr/>
                    <a:lstStyle/>
                    <a:p>
                      <a:pPr>
                        <a:spcAft>
                          <a:spcPts val="0"/>
                        </a:spcAft>
                        <a:tabLst>
                          <a:tab pos="2286000" algn="l"/>
                        </a:tabLst>
                      </a:pPr>
                      <a:r>
                        <a:rPr lang="en-US" sz="1250" dirty="0">
                          <a:effectLst/>
                        </a:rPr>
                        <a:t>Description</a:t>
                      </a:r>
                      <a:endParaRPr lang="en-IN" sz="1250" dirty="0">
                        <a:effectLst/>
                        <a:latin typeface="Times New Roman"/>
                        <a:ea typeface="Times New Roman"/>
                      </a:endParaRPr>
                    </a:p>
                  </a:txBody>
                  <a:tcPr marL="68312" marR="68312" marT="0" marB="0"/>
                </a:tc>
                <a:tc>
                  <a:txBody>
                    <a:bodyPr/>
                    <a:lstStyle/>
                    <a:p>
                      <a:pPr algn="ctr">
                        <a:spcAft>
                          <a:spcPts val="0"/>
                        </a:spcAft>
                        <a:tabLst>
                          <a:tab pos="2286000" algn="l"/>
                        </a:tabLst>
                      </a:pPr>
                      <a:r>
                        <a:rPr lang="en-US" sz="1250">
                          <a:effectLst/>
                        </a:rPr>
                        <a:t>Size (ODxWT) mm</a:t>
                      </a:r>
                      <a:endParaRPr lang="en-IN" sz="1250">
                        <a:effectLst/>
                        <a:latin typeface="Times New Roman"/>
                        <a:ea typeface="Times New Roman"/>
                      </a:endParaRPr>
                    </a:p>
                  </a:txBody>
                  <a:tcPr marL="68312" marR="68312" marT="0" marB="0"/>
                </a:tc>
                <a:tc>
                  <a:txBody>
                    <a:bodyPr/>
                    <a:lstStyle/>
                    <a:p>
                      <a:pPr>
                        <a:spcAft>
                          <a:spcPts val="0"/>
                        </a:spcAft>
                        <a:tabLst>
                          <a:tab pos="2286000" algn="l"/>
                        </a:tabLst>
                      </a:pPr>
                      <a:r>
                        <a:rPr lang="en-US" sz="1250" dirty="0">
                          <a:effectLst/>
                        </a:rPr>
                        <a:t>Material</a:t>
                      </a:r>
                      <a:endParaRPr lang="en-IN" sz="1250" dirty="0">
                        <a:effectLst/>
                        <a:latin typeface="Times New Roman"/>
                        <a:ea typeface="Times New Roman"/>
                      </a:endParaRPr>
                    </a:p>
                  </a:txBody>
                  <a:tcPr marL="68312" marR="68312" marT="0" marB="0"/>
                </a:tc>
                <a:tc gridSpan="2">
                  <a:txBody>
                    <a:bodyPr/>
                    <a:lstStyle/>
                    <a:p>
                      <a:pPr algn="ctr">
                        <a:spcAft>
                          <a:spcPts val="0"/>
                        </a:spcAft>
                        <a:tabLst>
                          <a:tab pos="2286000" algn="l"/>
                        </a:tabLst>
                      </a:pPr>
                      <a:r>
                        <a:rPr lang="en-US" sz="1250">
                          <a:effectLst/>
                        </a:rPr>
                        <a:t>Total heating Surface (M</a:t>
                      </a:r>
                      <a:r>
                        <a:rPr lang="en-US" sz="1250" baseline="30000">
                          <a:effectLst/>
                        </a:rPr>
                        <a:t>2</a:t>
                      </a:r>
                      <a:r>
                        <a:rPr lang="en-US" sz="1250">
                          <a:effectLst/>
                        </a:rPr>
                        <a:t>)</a:t>
                      </a:r>
                      <a:endParaRPr lang="en-IN" sz="1250">
                        <a:effectLst/>
                        <a:latin typeface="Times New Roman"/>
                        <a:ea typeface="Times New Roman"/>
                      </a:endParaRPr>
                    </a:p>
                  </a:txBody>
                  <a:tcPr marL="68312" marR="68312" marT="0" marB="0"/>
                </a:tc>
                <a:tc hMerge="1">
                  <a:txBody>
                    <a:bodyPr/>
                    <a:lstStyle/>
                    <a:p>
                      <a:endParaRPr lang="en-IN"/>
                    </a:p>
                  </a:txBody>
                  <a:tcPr/>
                </a:tc>
                <a:tc>
                  <a:txBody>
                    <a:bodyPr/>
                    <a:lstStyle/>
                    <a:p>
                      <a:pPr>
                        <a:spcAft>
                          <a:spcPts val="0"/>
                        </a:spcAft>
                        <a:tabLst>
                          <a:tab pos="2286000" algn="l"/>
                        </a:tabLst>
                      </a:pPr>
                      <a:r>
                        <a:rPr lang="en-US" sz="1250">
                          <a:effectLst/>
                        </a:rPr>
                        <a:t>Max working pressure (kg/cm</a:t>
                      </a:r>
                      <a:r>
                        <a:rPr lang="en-US" sz="1250" baseline="30000">
                          <a:effectLst/>
                        </a:rPr>
                        <a:t>2</a:t>
                      </a:r>
                      <a:r>
                        <a:rPr lang="en-US" sz="1250">
                          <a:effectLst/>
                        </a:rPr>
                        <a:t>)</a:t>
                      </a:r>
                      <a:endParaRPr lang="en-IN" sz="1250">
                        <a:effectLst/>
                        <a:latin typeface="Times New Roman"/>
                        <a:ea typeface="Times New Roman"/>
                      </a:endParaRPr>
                    </a:p>
                  </a:txBody>
                  <a:tcPr marL="68312" marR="68312" marT="0" marB="0"/>
                </a:tc>
                <a:tc>
                  <a:txBody>
                    <a:bodyPr/>
                    <a:lstStyle/>
                    <a:p>
                      <a:pPr>
                        <a:spcAft>
                          <a:spcPts val="0"/>
                        </a:spcAft>
                        <a:tabLst>
                          <a:tab pos="2286000" algn="l"/>
                        </a:tabLst>
                      </a:pPr>
                      <a:r>
                        <a:rPr lang="en-US" sz="1250">
                          <a:effectLst/>
                        </a:rPr>
                        <a:t>Max working temperature</a:t>
                      </a:r>
                      <a:endParaRPr lang="en-IN" sz="1250">
                        <a:effectLst/>
                      </a:endParaRPr>
                    </a:p>
                    <a:p>
                      <a:pPr>
                        <a:spcAft>
                          <a:spcPts val="0"/>
                        </a:spcAft>
                        <a:tabLst>
                          <a:tab pos="2286000" algn="l"/>
                        </a:tabLst>
                      </a:pPr>
                      <a:r>
                        <a:rPr lang="en-US" sz="1250">
                          <a:effectLst/>
                        </a:rPr>
                        <a:t>(deg.C)</a:t>
                      </a:r>
                      <a:endParaRPr lang="en-IN" sz="1250">
                        <a:effectLst/>
                        <a:latin typeface="Times New Roman"/>
                        <a:ea typeface="Times New Roman"/>
                      </a:endParaRPr>
                    </a:p>
                  </a:txBody>
                  <a:tcPr marL="68312" marR="68312" marT="0" marB="0"/>
                </a:tc>
                <a:tc>
                  <a:txBody>
                    <a:bodyPr/>
                    <a:lstStyle/>
                    <a:p>
                      <a:pPr>
                        <a:spcAft>
                          <a:spcPts val="0"/>
                        </a:spcAft>
                        <a:tabLst>
                          <a:tab pos="2286000" algn="l"/>
                        </a:tabLst>
                      </a:pPr>
                      <a:r>
                        <a:rPr lang="en-US" sz="1250">
                          <a:effectLst/>
                        </a:rPr>
                        <a:t>Max working metal temperature</a:t>
                      </a:r>
                      <a:endParaRPr lang="en-IN" sz="1250">
                        <a:effectLst/>
                      </a:endParaRPr>
                    </a:p>
                    <a:p>
                      <a:pPr>
                        <a:spcAft>
                          <a:spcPts val="0"/>
                        </a:spcAft>
                        <a:tabLst>
                          <a:tab pos="2286000" algn="l"/>
                        </a:tabLst>
                      </a:pPr>
                      <a:r>
                        <a:rPr lang="en-US" sz="1250">
                          <a:effectLst/>
                        </a:rPr>
                        <a:t>(deg.C)</a:t>
                      </a:r>
                      <a:endParaRPr lang="en-IN" sz="1250">
                        <a:effectLst/>
                        <a:latin typeface="Times New Roman"/>
                        <a:ea typeface="Times New Roman"/>
                      </a:endParaRPr>
                    </a:p>
                  </a:txBody>
                  <a:tcPr marL="68312" marR="68312" marT="0" marB="0"/>
                </a:tc>
              </a:tr>
              <a:tr h="578944">
                <a:tc>
                  <a:txBody>
                    <a:bodyPr/>
                    <a:lstStyle/>
                    <a:p>
                      <a:pPr>
                        <a:spcAft>
                          <a:spcPts val="0"/>
                        </a:spcAft>
                        <a:tabLst>
                          <a:tab pos="2286000" algn="l"/>
                        </a:tabLst>
                      </a:pPr>
                      <a:r>
                        <a:rPr lang="en-US" sz="1250" dirty="0">
                          <a:effectLst/>
                        </a:rPr>
                        <a:t>8</a:t>
                      </a:r>
                      <a:endParaRPr lang="en-IN" sz="1250" dirty="0">
                        <a:effectLst/>
                        <a:latin typeface="Times New Roman"/>
                        <a:ea typeface="Times New Roman"/>
                      </a:endParaRPr>
                    </a:p>
                  </a:txBody>
                  <a:tcPr marL="68312" marR="68312" marT="0" marB="0"/>
                </a:tc>
                <a:tc>
                  <a:txBody>
                    <a:bodyPr/>
                    <a:lstStyle/>
                    <a:p>
                      <a:pPr>
                        <a:spcAft>
                          <a:spcPts val="0"/>
                        </a:spcAft>
                        <a:tabLst>
                          <a:tab pos="2286000" algn="l"/>
                        </a:tabLst>
                      </a:pPr>
                      <a:r>
                        <a:rPr lang="en-US" sz="1250" dirty="0">
                          <a:effectLst/>
                        </a:rPr>
                        <a:t>Front wall &amp; rear wall manifolds</a:t>
                      </a:r>
                      <a:endParaRPr lang="en-IN" sz="1250" dirty="0">
                        <a:effectLst/>
                        <a:latin typeface="Times New Roman"/>
                        <a:ea typeface="Times New Roman"/>
                      </a:endParaRPr>
                    </a:p>
                  </a:txBody>
                  <a:tcPr marL="68312" marR="68312" marT="0" marB="0"/>
                </a:tc>
                <a:tc>
                  <a:txBody>
                    <a:bodyPr/>
                    <a:lstStyle/>
                    <a:p>
                      <a:pPr>
                        <a:spcAft>
                          <a:spcPts val="0"/>
                        </a:spcAft>
                        <a:tabLst>
                          <a:tab pos="2286000" algn="l"/>
                        </a:tabLst>
                      </a:pPr>
                      <a:r>
                        <a:rPr lang="en-US" sz="1250">
                          <a:effectLst/>
                        </a:rPr>
                        <a:t>273x25.4</a:t>
                      </a:r>
                      <a:endParaRPr lang="en-IN" sz="1250">
                        <a:effectLst/>
                        <a:latin typeface="Times New Roman"/>
                        <a:ea typeface="Times New Roman"/>
                      </a:endParaRPr>
                    </a:p>
                  </a:txBody>
                  <a:tcPr marL="68312" marR="68312" marT="0" marB="0"/>
                </a:tc>
                <a:tc>
                  <a:txBody>
                    <a:bodyPr/>
                    <a:lstStyle/>
                    <a:p>
                      <a:pPr>
                        <a:spcAft>
                          <a:spcPts val="0"/>
                        </a:spcAft>
                        <a:tabLst>
                          <a:tab pos="2286000" algn="l"/>
                        </a:tabLst>
                      </a:pPr>
                      <a:r>
                        <a:rPr lang="en-US" sz="1250">
                          <a:effectLst/>
                        </a:rPr>
                        <a:t>ASTM   A 106     Gr.B</a:t>
                      </a:r>
                      <a:endParaRPr lang="en-IN" sz="1250">
                        <a:effectLst/>
                        <a:latin typeface="Times New Roman"/>
                        <a:ea typeface="Times New Roman"/>
                      </a:endParaRPr>
                    </a:p>
                  </a:txBody>
                  <a:tcPr marL="68312" marR="68312" marT="0" marB="0"/>
                </a:tc>
                <a:tc gridSpan="2">
                  <a:txBody>
                    <a:bodyPr/>
                    <a:lstStyle/>
                    <a:p>
                      <a:pPr algn="ctr">
                        <a:spcAft>
                          <a:spcPts val="0"/>
                        </a:spcAft>
                        <a:tabLst>
                          <a:tab pos="2286000" algn="l"/>
                        </a:tabLst>
                      </a:pPr>
                      <a:r>
                        <a:rPr lang="en-US" sz="1250">
                          <a:effectLst/>
                        </a:rPr>
                        <a:t>-</a:t>
                      </a:r>
                      <a:endParaRPr lang="en-IN" sz="1250">
                        <a:effectLst/>
                        <a:latin typeface="Times New Roman"/>
                        <a:ea typeface="Times New Roman"/>
                      </a:endParaRPr>
                    </a:p>
                  </a:txBody>
                  <a:tcPr marL="68312" marR="68312" marT="0" marB="0"/>
                </a:tc>
                <a:tc hMerge="1">
                  <a:txBody>
                    <a:bodyPr/>
                    <a:lstStyle/>
                    <a:p>
                      <a:endParaRPr lang="en-IN"/>
                    </a:p>
                  </a:txBody>
                  <a:tcPr/>
                </a:tc>
                <a:tc>
                  <a:txBody>
                    <a:bodyPr/>
                    <a:lstStyle/>
                    <a:p>
                      <a:pPr>
                        <a:spcAft>
                          <a:spcPts val="0"/>
                        </a:spcAft>
                        <a:tabLst>
                          <a:tab pos="2286000" algn="l"/>
                        </a:tabLst>
                      </a:pPr>
                      <a:r>
                        <a:rPr lang="en-US" sz="1250">
                          <a:effectLst/>
                        </a:rPr>
                        <a:t>- Do -</a:t>
                      </a:r>
                      <a:endParaRPr lang="en-IN" sz="1250">
                        <a:effectLst/>
                        <a:latin typeface="Times New Roman"/>
                        <a:ea typeface="Times New Roman"/>
                      </a:endParaRPr>
                    </a:p>
                  </a:txBody>
                  <a:tcPr marL="68312" marR="68312" marT="0" marB="0"/>
                </a:tc>
                <a:tc>
                  <a:txBody>
                    <a:bodyPr/>
                    <a:lstStyle/>
                    <a:p>
                      <a:pPr>
                        <a:spcAft>
                          <a:spcPts val="0"/>
                        </a:spcAft>
                        <a:tabLst>
                          <a:tab pos="2286000" algn="l"/>
                        </a:tabLst>
                      </a:pPr>
                      <a:r>
                        <a:rPr lang="en-US" sz="1250">
                          <a:effectLst/>
                        </a:rPr>
                        <a:t>- Do -</a:t>
                      </a:r>
                      <a:endParaRPr lang="en-IN" sz="1250">
                        <a:effectLst/>
                        <a:latin typeface="Times New Roman"/>
                        <a:ea typeface="Times New Roman"/>
                      </a:endParaRPr>
                    </a:p>
                  </a:txBody>
                  <a:tcPr marL="68312" marR="68312" marT="0" marB="0"/>
                </a:tc>
                <a:tc>
                  <a:txBody>
                    <a:bodyPr/>
                    <a:lstStyle/>
                    <a:p>
                      <a:pPr>
                        <a:spcAft>
                          <a:spcPts val="0"/>
                        </a:spcAft>
                        <a:tabLst>
                          <a:tab pos="2286000" algn="l"/>
                        </a:tabLst>
                      </a:pPr>
                      <a:r>
                        <a:rPr lang="en-US" sz="1250">
                          <a:effectLst/>
                        </a:rPr>
                        <a:t>261</a:t>
                      </a:r>
                      <a:endParaRPr lang="en-IN" sz="1250">
                        <a:effectLst/>
                        <a:latin typeface="Times New Roman"/>
                        <a:ea typeface="Times New Roman"/>
                      </a:endParaRPr>
                    </a:p>
                  </a:txBody>
                  <a:tcPr marL="68312" marR="68312" marT="0" marB="0"/>
                </a:tc>
              </a:tr>
              <a:tr h="385962">
                <a:tc>
                  <a:txBody>
                    <a:bodyPr/>
                    <a:lstStyle/>
                    <a:p>
                      <a:pPr>
                        <a:spcAft>
                          <a:spcPts val="0"/>
                        </a:spcAft>
                        <a:tabLst>
                          <a:tab pos="2286000" algn="l"/>
                        </a:tabLst>
                      </a:pPr>
                      <a:r>
                        <a:rPr lang="en-US" sz="1250">
                          <a:effectLst/>
                        </a:rPr>
                        <a:t>9</a:t>
                      </a:r>
                      <a:endParaRPr lang="en-IN" sz="1250">
                        <a:effectLst/>
                        <a:latin typeface="Times New Roman"/>
                        <a:ea typeface="Times New Roman"/>
                      </a:endParaRPr>
                    </a:p>
                  </a:txBody>
                  <a:tcPr marL="68312" marR="68312" marT="0" marB="0"/>
                </a:tc>
                <a:tc>
                  <a:txBody>
                    <a:bodyPr/>
                    <a:lstStyle/>
                    <a:p>
                      <a:pPr>
                        <a:spcAft>
                          <a:spcPts val="0"/>
                        </a:spcAft>
                        <a:tabLst>
                          <a:tab pos="2286000" algn="l"/>
                        </a:tabLst>
                      </a:pPr>
                      <a:r>
                        <a:rPr lang="en-US" sz="1250" dirty="0">
                          <a:effectLst/>
                        </a:rPr>
                        <a:t>Riser pipes</a:t>
                      </a:r>
                      <a:endParaRPr lang="en-IN" sz="1250" dirty="0">
                        <a:effectLst/>
                        <a:latin typeface="Times New Roman"/>
                        <a:ea typeface="Times New Roman"/>
                      </a:endParaRPr>
                    </a:p>
                  </a:txBody>
                  <a:tcPr marL="68312" marR="68312" marT="0" marB="0"/>
                </a:tc>
                <a:tc>
                  <a:txBody>
                    <a:bodyPr/>
                    <a:lstStyle/>
                    <a:p>
                      <a:pPr>
                        <a:spcAft>
                          <a:spcPts val="0"/>
                        </a:spcAft>
                        <a:tabLst>
                          <a:tab pos="2286000" algn="l"/>
                        </a:tabLst>
                      </a:pPr>
                      <a:r>
                        <a:rPr lang="en-US" sz="1250">
                          <a:effectLst/>
                        </a:rPr>
                        <a:t>168.3x7.11</a:t>
                      </a:r>
                      <a:endParaRPr lang="en-IN" sz="1250">
                        <a:effectLst/>
                        <a:latin typeface="Times New Roman"/>
                        <a:ea typeface="Times New Roman"/>
                      </a:endParaRPr>
                    </a:p>
                  </a:txBody>
                  <a:tcPr marL="68312" marR="68312" marT="0" marB="0"/>
                </a:tc>
                <a:tc>
                  <a:txBody>
                    <a:bodyPr/>
                    <a:lstStyle/>
                    <a:p>
                      <a:pPr algn="ctr">
                        <a:spcAft>
                          <a:spcPts val="0"/>
                        </a:spcAft>
                        <a:tabLst>
                          <a:tab pos="2286000" algn="l"/>
                        </a:tabLst>
                      </a:pPr>
                      <a:r>
                        <a:rPr lang="en-US" sz="1250">
                          <a:effectLst/>
                        </a:rPr>
                        <a:t>- Do -</a:t>
                      </a:r>
                      <a:endParaRPr lang="en-IN" sz="1250">
                        <a:effectLst/>
                        <a:latin typeface="Times New Roman"/>
                        <a:ea typeface="Times New Roman"/>
                      </a:endParaRPr>
                    </a:p>
                  </a:txBody>
                  <a:tcPr marL="68312" marR="68312" marT="0" marB="0"/>
                </a:tc>
                <a:tc gridSpan="2">
                  <a:txBody>
                    <a:bodyPr/>
                    <a:lstStyle/>
                    <a:p>
                      <a:pPr>
                        <a:spcAft>
                          <a:spcPts val="0"/>
                        </a:spcAft>
                        <a:tabLst>
                          <a:tab pos="2286000" algn="l"/>
                        </a:tabLst>
                      </a:pPr>
                      <a:r>
                        <a:rPr lang="en-US" sz="1250">
                          <a:effectLst/>
                        </a:rPr>
                        <a:t>25</a:t>
                      </a:r>
                      <a:endParaRPr lang="en-IN" sz="1250">
                        <a:effectLst/>
                        <a:latin typeface="Times New Roman"/>
                        <a:ea typeface="Times New Roman"/>
                      </a:endParaRPr>
                    </a:p>
                  </a:txBody>
                  <a:tcPr marL="68312" marR="68312" marT="0" marB="0"/>
                </a:tc>
                <a:tc hMerge="1">
                  <a:txBody>
                    <a:bodyPr/>
                    <a:lstStyle/>
                    <a:p>
                      <a:endParaRPr lang="en-IN"/>
                    </a:p>
                  </a:txBody>
                  <a:tcPr/>
                </a:tc>
                <a:tc>
                  <a:txBody>
                    <a:bodyPr/>
                    <a:lstStyle/>
                    <a:p>
                      <a:pPr algn="ctr">
                        <a:spcAft>
                          <a:spcPts val="0"/>
                        </a:spcAft>
                        <a:tabLst>
                          <a:tab pos="2286000" algn="l"/>
                        </a:tabLst>
                      </a:pPr>
                      <a:r>
                        <a:rPr lang="en-US" sz="1250">
                          <a:effectLst/>
                        </a:rPr>
                        <a:t>- Do -</a:t>
                      </a:r>
                      <a:endParaRPr lang="en-IN" sz="1250">
                        <a:effectLst/>
                        <a:latin typeface="Times New Roman"/>
                        <a:ea typeface="Times New Roman"/>
                      </a:endParaRPr>
                    </a:p>
                  </a:txBody>
                  <a:tcPr marL="68312" marR="68312" marT="0" marB="0"/>
                </a:tc>
                <a:tc>
                  <a:txBody>
                    <a:bodyPr/>
                    <a:lstStyle/>
                    <a:p>
                      <a:pPr algn="ctr">
                        <a:spcAft>
                          <a:spcPts val="0"/>
                        </a:spcAft>
                        <a:tabLst>
                          <a:tab pos="2286000" algn="l"/>
                        </a:tabLst>
                      </a:pPr>
                      <a:r>
                        <a:rPr lang="en-US" sz="1250">
                          <a:effectLst/>
                        </a:rPr>
                        <a:t>- Do -</a:t>
                      </a:r>
                      <a:endParaRPr lang="en-IN" sz="1250">
                        <a:effectLst/>
                        <a:latin typeface="Times New Roman"/>
                        <a:ea typeface="Times New Roman"/>
                      </a:endParaRPr>
                    </a:p>
                  </a:txBody>
                  <a:tcPr marL="68312" marR="68312" marT="0" marB="0"/>
                </a:tc>
                <a:tc>
                  <a:txBody>
                    <a:bodyPr/>
                    <a:lstStyle/>
                    <a:p>
                      <a:pPr>
                        <a:spcAft>
                          <a:spcPts val="0"/>
                        </a:spcAft>
                        <a:tabLst>
                          <a:tab pos="2286000" algn="l"/>
                        </a:tabLst>
                      </a:pPr>
                      <a:r>
                        <a:rPr lang="en-US" sz="1250">
                          <a:effectLst/>
                        </a:rPr>
                        <a:t>289</a:t>
                      </a:r>
                      <a:endParaRPr lang="en-IN" sz="1250">
                        <a:effectLst/>
                        <a:latin typeface="Times New Roman"/>
                        <a:ea typeface="Times New Roman"/>
                      </a:endParaRPr>
                    </a:p>
                  </a:txBody>
                  <a:tcPr marL="68312" marR="68312" marT="0" marB="0"/>
                </a:tc>
              </a:tr>
              <a:tr h="1543851">
                <a:tc rowSpan="2">
                  <a:txBody>
                    <a:bodyPr/>
                    <a:lstStyle/>
                    <a:p>
                      <a:pPr>
                        <a:spcAft>
                          <a:spcPts val="0"/>
                        </a:spcAft>
                        <a:tabLst>
                          <a:tab pos="2286000" algn="l"/>
                        </a:tabLst>
                      </a:pPr>
                      <a:r>
                        <a:rPr lang="en-US" sz="1250">
                          <a:effectLst/>
                        </a:rPr>
                        <a:t>10</a:t>
                      </a:r>
                      <a:endParaRPr lang="en-IN" sz="1250">
                        <a:effectLst/>
                        <a:latin typeface="Times New Roman"/>
                        <a:ea typeface="Times New Roman"/>
                      </a:endParaRPr>
                    </a:p>
                  </a:txBody>
                  <a:tcPr marL="68312" marR="68312" marT="0" marB="0"/>
                </a:tc>
                <a:tc>
                  <a:txBody>
                    <a:bodyPr/>
                    <a:lstStyle/>
                    <a:p>
                      <a:pPr>
                        <a:spcAft>
                          <a:spcPts val="0"/>
                        </a:spcAft>
                        <a:tabLst>
                          <a:tab pos="2286000" algn="l"/>
                        </a:tabLst>
                      </a:pPr>
                      <a:r>
                        <a:rPr lang="en-US" sz="1250" dirty="0">
                          <a:effectLst/>
                        </a:rPr>
                        <a:t>a) Primary super heater elements</a:t>
                      </a:r>
                      <a:endParaRPr lang="en-IN" sz="1250" dirty="0">
                        <a:effectLst/>
                        <a:latin typeface="Times New Roman"/>
                        <a:ea typeface="Times New Roman"/>
                      </a:endParaRPr>
                    </a:p>
                  </a:txBody>
                  <a:tcPr marL="68312" marR="68312" marT="0" marB="0"/>
                </a:tc>
                <a:tc>
                  <a:txBody>
                    <a:bodyPr/>
                    <a:lstStyle/>
                    <a:p>
                      <a:pPr>
                        <a:spcAft>
                          <a:spcPts val="0"/>
                        </a:spcAft>
                        <a:tabLst>
                          <a:tab pos="2286000" algn="l"/>
                        </a:tabLst>
                      </a:pPr>
                      <a:r>
                        <a:rPr lang="en-US" sz="1250" dirty="0">
                          <a:effectLst/>
                        </a:rPr>
                        <a:t>38x4.06</a:t>
                      </a:r>
                      <a:endParaRPr lang="en-IN" sz="1250" dirty="0">
                        <a:effectLst/>
                        <a:latin typeface="Times New Roman"/>
                        <a:ea typeface="Times New Roman"/>
                      </a:endParaRPr>
                    </a:p>
                  </a:txBody>
                  <a:tcPr marL="68312" marR="68312" marT="0" marB="0"/>
                </a:tc>
                <a:tc>
                  <a:txBody>
                    <a:bodyPr/>
                    <a:lstStyle/>
                    <a:p>
                      <a:pPr>
                        <a:spcAft>
                          <a:spcPts val="0"/>
                        </a:spcAft>
                        <a:tabLst>
                          <a:tab pos="2286000" algn="l"/>
                        </a:tabLst>
                      </a:pPr>
                      <a:r>
                        <a:rPr lang="en-US" sz="1250">
                          <a:effectLst/>
                        </a:rPr>
                        <a:t>BS 3059/78 Part 2 Steel 440 CDS TC2 class-2</a:t>
                      </a:r>
                      <a:endParaRPr lang="en-IN" sz="1250">
                        <a:effectLst/>
                        <a:latin typeface="Times New Roman"/>
                        <a:ea typeface="Times New Roman"/>
                      </a:endParaRPr>
                    </a:p>
                  </a:txBody>
                  <a:tcPr marL="68312" marR="68312" marT="0" marB="0"/>
                </a:tc>
                <a:tc gridSpan="2">
                  <a:txBody>
                    <a:bodyPr/>
                    <a:lstStyle/>
                    <a:p>
                      <a:pPr>
                        <a:spcAft>
                          <a:spcPts val="0"/>
                        </a:spcAft>
                        <a:tabLst>
                          <a:tab pos="2286000" algn="l"/>
                        </a:tabLst>
                      </a:pPr>
                      <a:r>
                        <a:rPr lang="en-US" sz="1250">
                          <a:effectLst/>
                        </a:rPr>
                        <a:t>790</a:t>
                      </a:r>
                      <a:endParaRPr lang="en-IN" sz="1250">
                        <a:effectLst/>
                        <a:latin typeface="Times New Roman"/>
                        <a:ea typeface="Times New Roman"/>
                      </a:endParaRPr>
                    </a:p>
                  </a:txBody>
                  <a:tcPr marL="68312" marR="68312" marT="0" marB="0"/>
                </a:tc>
                <a:tc hMerge="1">
                  <a:txBody>
                    <a:bodyPr/>
                    <a:lstStyle/>
                    <a:p>
                      <a:endParaRPr lang="en-IN"/>
                    </a:p>
                  </a:txBody>
                  <a:tcPr/>
                </a:tc>
                <a:tc>
                  <a:txBody>
                    <a:bodyPr/>
                    <a:lstStyle/>
                    <a:p>
                      <a:pPr algn="ctr">
                        <a:spcAft>
                          <a:spcPts val="0"/>
                        </a:spcAft>
                        <a:tabLst>
                          <a:tab pos="2286000" algn="l"/>
                        </a:tabLst>
                      </a:pPr>
                      <a:r>
                        <a:rPr lang="en-US" sz="1250">
                          <a:effectLst/>
                        </a:rPr>
                        <a:t>- Do -</a:t>
                      </a:r>
                      <a:endParaRPr lang="en-IN" sz="1250">
                        <a:effectLst/>
                        <a:latin typeface="Times New Roman"/>
                        <a:ea typeface="Times New Roman"/>
                      </a:endParaRPr>
                    </a:p>
                  </a:txBody>
                  <a:tcPr marL="68312" marR="68312" marT="0" marB="0"/>
                </a:tc>
                <a:tc>
                  <a:txBody>
                    <a:bodyPr/>
                    <a:lstStyle/>
                    <a:p>
                      <a:pPr>
                        <a:spcAft>
                          <a:spcPts val="0"/>
                        </a:spcAft>
                        <a:tabLst>
                          <a:tab pos="2286000" algn="l"/>
                        </a:tabLst>
                      </a:pPr>
                      <a:r>
                        <a:rPr lang="en-US" sz="1250">
                          <a:effectLst/>
                        </a:rPr>
                        <a:t>376</a:t>
                      </a:r>
                      <a:endParaRPr lang="en-IN" sz="1250">
                        <a:effectLst/>
                        <a:latin typeface="Times New Roman"/>
                        <a:ea typeface="Times New Roman"/>
                      </a:endParaRPr>
                    </a:p>
                  </a:txBody>
                  <a:tcPr marL="68312" marR="68312" marT="0" marB="0"/>
                </a:tc>
                <a:tc>
                  <a:txBody>
                    <a:bodyPr/>
                    <a:lstStyle/>
                    <a:p>
                      <a:pPr>
                        <a:spcAft>
                          <a:spcPts val="0"/>
                        </a:spcAft>
                        <a:tabLst>
                          <a:tab pos="2286000" algn="l"/>
                        </a:tabLst>
                      </a:pPr>
                      <a:r>
                        <a:rPr lang="en-US" sz="1250">
                          <a:effectLst/>
                        </a:rPr>
                        <a:t>415</a:t>
                      </a:r>
                      <a:endParaRPr lang="en-IN" sz="1250">
                        <a:effectLst/>
                        <a:latin typeface="Times New Roman"/>
                        <a:ea typeface="Times New Roman"/>
                      </a:endParaRPr>
                    </a:p>
                  </a:txBody>
                  <a:tcPr marL="68312" marR="68312" marT="0" marB="0"/>
                </a:tc>
              </a:tr>
              <a:tr h="1736833">
                <a:tc vMerge="1">
                  <a:txBody>
                    <a:bodyPr/>
                    <a:lstStyle/>
                    <a:p>
                      <a:endParaRPr lang="en-IN"/>
                    </a:p>
                  </a:txBody>
                  <a:tcPr/>
                </a:tc>
                <a:tc>
                  <a:txBody>
                    <a:bodyPr/>
                    <a:lstStyle/>
                    <a:p>
                      <a:pPr>
                        <a:spcAft>
                          <a:spcPts val="0"/>
                        </a:spcAft>
                        <a:tabLst>
                          <a:tab pos="2286000" algn="l"/>
                        </a:tabLst>
                      </a:pPr>
                      <a:r>
                        <a:rPr lang="en-US" sz="1250">
                          <a:effectLst/>
                        </a:rPr>
                        <a:t>b) Final super heater</a:t>
                      </a:r>
                      <a:endParaRPr lang="en-IN" sz="1250">
                        <a:effectLst/>
                        <a:latin typeface="Times New Roman"/>
                        <a:ea typeface="Times New Roman"/>
                      </a:endParaRPr>
                    </a:p>
                  </a:txBody>
                  <a:tcPr marL="68312" marR="68312" marT="0" marB="0"/>
                </a:tc>
                <a:tc>
                  <a:txBody>
                    <a:bodyPr/>
                    <a:lstStyle/>
                    <a:p>
                      <a:pPr>
                        <a:spcAft>
                          <a:spcPts val="0"/>
                        </a:spcAft>
                        <a:tabLst>
                          <a:tab pos="2286000" algn="l"/>
                        </a:tabLst>
                      </a:pPr>
                      <a:r>
                        <a:rPr lang="en-US" sz="1250" dirty="0">
                          <a:effectLst/>
                        </a:rPr>
                        <a:t>38x4.06</a:t>
                      </a:r>
                      <a:endParaRPr lang="en-IN" sz="1250" dirty="0">
                        <a:effectLst/>
                        <a:latin typeface="Times New Roman"/>
                        <a:ea typeface="Times New Roman"/>
                      </a:endParaRPr>
                    </a:p>
                  </a:txBody>
                  <a:tcPr marL="68312" marR="68312" marT="0" marB="0"/>
                </a:tc>
                <a:tc>
                  <a:txBody>
                    <a:bodyPr/>
                    <a:lstStyle/>
                    <a:p>
                      <a:pPr>
                        <a:spcAft>
                          <a:spcPts val="0"/>
                        </a:spcAft>
                        <a:tabLst>
                          <a:tab pos="2286000" algn="l"/>
                        </a:tabLst>
                      </a:pPr>
                      <a:r>
                        <a:rPr lang="en-US" sz="1250" dirty="0">
                          <a:effectLst/>
                        </a:rPr>
                        <a:t>BS 3059/78 Part 2 Steel 622- 490 CT-1 &amp; SI</a:t>
                      </a:r>
                      <a:endParaRPr lang="en-IN" sz="1250" dirty="0">
                        <a:effectLst/>
                      </a:endParaRPr>
                    </a:p>
                    <a:p>
                      <a:pPr>
                        <a:spcAft>
                          <a:spcPts val="0"/>
                        </a:spcAft>
                        <a:tabLst>
                          <a:tab pos="2286000" algn="l"/>
                        </a:tabLst>
                      </a:pPr>
                      <a:r>
                        <a:rPr lang="en-US" sz="1250" dirty="0">
                          <a:effectLst/>
                        </a:rPr>
                        <a:t>seamless</a:t>
                      </a:r>
                      <a:endParaRPr lang="en-IN" sz="1250" dirty="0">
                        <a:effectLst/>
                        <a:latin typeface="Times New Roman"/>
                        <a:ea typeface="Times New Roman"/>
                      </a:endParaRPr>
                    </a:p>
                  </a:txBody>
                  <a:tcPr marL="68312" marR="68312" marT="0" marB="0"/>
                </a:tc>
                <a:tc gridSpan="2">
                  <a:txBody>
                    <a:bodyPr/>
                    <a:lstStyle/>
                    <a:p>
                      <a:pPr>
                        <a:spcAft>
                          <a:spcPts val="0"/>
                        </a:spcAft>
                        <a:tabLst>
                          <a:tab pos="2286000" algn="l"/>
                        </a:tabLst>
                      </a:pPr>
                      <a:r>
                        <a:rPr lang="en-US" sz="1250" dirty="0">
                          <a:effectLst/>
                        </a:rPr>
                        <a:t>640</a:t>
                      </a:r>
                      <a:endParaRPr lang="en-IN" sz="1250" dirty="0">
                        <a:effectLst/>
                        <a:latin typeface="Times New Roman"/>
                        <a:ea typeface="Times New Roman"/>
                      </a:endParaRPr>
                    </a:p>
                  </a:txBody>
                  <a:tcPr marL="68312" marR="68312" marT="0" marB="0"/>
                </a:tc>
                <a:tc hMerge="1">
                  <a:txBody>
                    <a:bodyPr/>
                    <a:lstStyle/>
                    <a:p>
                      <a:endParaRPr lang="en-IN"/>
                    </a:p>
                  </a:txBody>
                  <a:tcPr/>
                </a:tc>
                <a:tc>
                  <a:txBody>
                    <a:bodyPr/>
                    <a:lstStyle/>
                    <a:p>
                      <a:pPr algn="ctr">
                        <a:spcAft>
                          <a:spcPts val="0"/>
                        </a:spcAft>
                        <a:tabLst>
                          <a:tab pos="2286000" algn="l"/>
                        </a:tabLst>
                      </a:pPr>
                      <a:r>
                        <a:rPr lang="en-US" sz="1250">
                          <a:effectLst/>
                        </a:rPr>
                        <a:t>- Do -</a:t>
                      </a:r>
                      <a:endParaRPr lang="en-IN" sz="1250">
                        <a:effectLst/>
                        <a:latin typeface="Times New Roman"/>
                        <a:ea typeface="Times New Roman"/>
                      </a:endParaRPr>
                    </a:p>
                  </a:txBody>
                  <a:tcPr marL="68312" marR="68312" marT="0" marB="0"/>
                </a:tc>
                <a:tc>
                  <a:txBody>
                    <a:bodyPr/>
                    <a:lstStyle/>
                    <a:p>
                      <a:pPr>
                        <a:spcAft>
                          <a:spcPts val="0"/>
                        </a:spcAft>
                        <a:tabLst>
                          <a:tab pos="2286000" algn="l"/>
                        </a:tabLst>
                      </a:pPr>
                      <a:r>
                        <a:rPr lang="en-US" sz="1250">
                          <a:effectLst/>
                        </a:rPr>
                        <a:t>455</a:t>
                      </a:r>
                      <a:endParaRPr lang="en-IN" sz="1250">
                        <a:effectLst/>
                        <a:latin typeface="Times New Roman"/>
                        <a:ea typeface="Times New Roman"/>
                      </a:endParaRPr>
                    </a:p>
                  </a:txBody>
                  <a:tcPr marL="68312" marR="68312" marT="0" marB="0"/>
                </a:tc>
                <a:tc>
                  <a:txBody>
                    <a:bodyPr/>
                    <a:lstStyle/>
                    <a:p>
                      <a:pPr>
                        <a:spcAft>
                          <a:spcPts val="0"/>
                        </a:spcAft>
                        <a:tabLst>
                          <a:tab pos="2286000" algn="l"/>
                        </a:tabLst>
                      </a:pPr>
                      <a:r>
                        <a:rPr lang="en-US" sz="1250">
                          <a:effectLst/>
                        </a:rPr>
                        <a:t>494</a:t>
                      </a:r>
                      <a:endParaRPr lang="en-IN" sz="1250">
                        <a:effectLst/>
                        <a:latin typeface="Times New Roman"/>
                        <a:ea typeface="Times New Roman"/>
                      </a:endParaRPr>
                    </a:p>
                  </a:txBody>
                  <a:tcPr marL="68312" marR="68312" marT="0" marB="0"/>
                </a:tc>
              </a:tr>
              <a:tr h="2122796">
                <a:tc>
                  <a:txBody>
                    <a:bodyPr/>
                    <a:lstStyle/>
                    <a:p>
                      <a:pPr>
                        <a:spcAft>
                          <a:spcPts val="0"/>
                        </a:spcAft>
                        <a:tabLst>
                          <a:tab pos="2286000" algn="l"/>
                        </a:tabLst>
                      </a:pPr>
                      <a:r>
                        <a:rPr lang="en-US" sz="1250">
                          <a:effectLst/>
                        </a:rPr>
                        <a:t>12</a:t>
                      </a:r>
                      <a:endParaRPr lang="en-IN" sz="1250">
                        <a:effectLst/>
                        <a:latin typeface="Times New Roman"/>
                        <a:ea typeface="Times New Roman"/>
                      </a:endParaRPr>
                    </a:p>
                  </a:txBody>
                  <a:tcPr marL="68312" marR="68312" marT="0" marB="0"/>
                </a:tc>
                <a:tc>
                  <a:txBody>
                    <a:bodyPr/>
                    <a:lstStyle/>
                    <a:p>
                      <a:pPr>
                        <a:spcAft>
                          <a:spcPts val="0"/>
                        </a:spcAft>
                        <a:tabLst>
                          <a:tab pos="2286000" algn="l"/>
                        </a:tabLst>
                      </a:pPr>
                      <a:r>
                        <a:rPr lang="en-US" sz="1250" dirty="0">
                          <a:effectLst/>
                        </a:rPr>
                        <a:t>Primary super heater outlet &amp; secondary super heater inlet manifolds</a:t>
                      </a:r>
                      <a:endParaRPr lang="en-IN" sz="1250" dirty="0">
                        <a:effectLst/>
                        <a:latin typeface="Times New Roman"/>
                        <a:ea typeface="Times New Roman"/>
                      </a:endParaRPr>
                    </a:p>
                  </a:txBody>
                  <a:tcPr marL="68312" marR="68312" marT="0" marB="0"/>
                </a:tc>
                <a:tc>
                  <a:txBody>
                    <a:bodyPr/>
                    <a:lstStyle/>
                    <a:p>
                      <a:pPr>
                        <a:spcAft>
                          <a:spcPts val="0"/>
                        </a:spcAft>
                        <a:tabLst>
                          <a:tab pos="2286000" algn="l"/>
                        </a:tabLst>
                      </a:pPr>
                      <a:r>
                        <a:rPr lang="en-US" sz="1250">
                          <a:effectLst/>
                        </a:rPr>
                        <a:t>323.9x25.4</a:t>
                      </a:r>
                      <a:endParaRPr lang="en-IN" sz="1250">
                        <a:effectLst/>
                        <a:latin typeface="Times New Roman"/>
                        <a:ea typeface="Times New Roman"/>
                      </a:endParaRPr>
                    </a:p>
                  </a:txBody>
                  <a:tcPr marL="68312" marR="68312" marT="0" marB="0"/>
                </a:tc>
                <a:tc>
                  <a:txBody>
                    <a:bodyPr/>
                    <a:lstStyle/>
                    <a:p>
                      <a:pPr>
                        <a:spcAft>
                          <a:spcPts val="0"/>
                        </a:spcAft>
                        <a:tabLst>
                          <a:tab pos="2286000" algn="l"/>
                        </a:tabLst>
                      </a:pPr>
                      <a:r>
                        <a:rPr lang="en-US" sz="1250" dirty="0">
                          <a:effectLst/>
                        </a:rPr>
                        <a:t>ASTM-A –515/516 Gr.60/70 BS1501- 151/161 Gr.28B</a:t>
                      </a:r>
                      <a:endParaRPr lang="en-IN" sz="1250" dirty="0">
                        <a:effectLst/>
                        <a:latin typeface="Times New Roman"/>
                        <a:ea typeface="Times New Roman"/>
                      </a:endParaRPr>
                    </a:p>
                  </a:txBody>
                  <a:tcPr marL="68312" marR="68312" marT="0" marB="0"/>
                </a:tc>
                <a:tc gridSpan="2">
                  <a:txBody>
                    <a:bodyPr/>
                    <a:lstStyle/>
                    <a:p>
                      <a:pPr>
                        <a:spcAft>
                          <a:spcPts val="0"/>
                        </a:spcAft>
                        <a:tabLst>
                          <a:tab pos="2286000" algn="l"/>
                        </a:tabLst>
                      </a:pPr>
                      <a:r>
                        <a:rPr lang="en-US" sz="1250" dirty="0">
                          <a:effectLst/>
                        </a:rPr>
                        <a:t> </a:t>
                      </a:r>
                      <a:endParaRPr lang="en-IN" sz="1250" dirty="0">
                        <a:effectLst/>
                        <a:latin typeface="Times New Roman"/>
                        <a:ea typeface="Times New Roman"/>
                      </a:endParaRPr>
                    </a:p>
                  </a:txBody>
                  <a:tcPr marL="68312" marR="68312" marT="0" marB="0"/>
                </a:tc>
                <a:tc hMerge="1">
                  <a:txBody>
                    <a:bodyPr/>
                    <a:lstStyle/>
                    <a:p>
                      <a:endParaRPr lang="en-IN"/>
                    </a:p>
                  </a:txBody>
                  <a:tcPr/>
                </a:tc>
                <a:tc>
                  <a:txBody>
                    <a:bodyPr/>
                    <a:lstStyle/>
                    <a:p>
                      <a:pPr>
                        <a:spcAft>
                          <a:spcPts val="0"/>
                        </a:spcAft>
                        <a:tabLst>
                          <a:tab pos="2286000" algn="l"/>
                        </a:tabLst>
                      </a:pPr>
                      <a:r>
                        <a:rPr lang="en-US" sz="1250" dirty="0">
                          <a:effectLst/>
                        </a:rPr>
                        <a:t>47</a:t>
                      </a:r>
                      <a:endParaRPr lang="en-IN" sz="1250" dirty="0">
                        <a:effectLst/>
                        <a:latin typeface="Times New Roman"/>
                        <a:ea typeface="Times New Roman"/>
                      </a:endParaRPr>
                    </a:p>
                  </a:txBody>
                  <a:tcPr marL="68312" marR="68312" marT="0" marB="0"/>
                </a:tc>
                <a:tc>
                  <a:txBody>
                    <a:bodyPr/>
                    <a:lstStyle/>
                    <a:p>
                      <a:pPr>
                        <a:spcAft>
                          <a:spcPts val="0"/>
                        </a:spcAft>
                        <a:tabLst>
                          <a:tab pos="2286000" algn="l"/>
                        </a:tabLst>
                      </a:pPr>
                      <a:r>
                        <a:rPr lang="en-US" sz="1250" dirty="0">
                          <a:effectLst/>
                        </a:rPr>
                        <a:t>385</a:t>
                      </a:r>
                      <a:endParaRPr lang="en-IN" sz="1250" dirty="0">
                        <a:effectLst/>
                        <a:latin typeface="Times New Roman"/>
                        <a:ea typeface="Times New Roman"/>
                      </a:endParaRPr>
                    </a:p>
                  </a:txBody>
                  <a:tcPr marL="68312" marR="68312" marT="0" marB="0"/>
                </a:tc>
                <a:tc>
                  <a:txBody>
                    <a:bodyPr/>
                    <a:lstStyle/>
                    <a:p>
                      <a:pPr>
                        <a:spcAft>
                          <a:spcPts val="0"/>
                        </a:spcAft>
                        <a:tabLst>
                          <a:tab pos="2286000" algn="l"/>
                        </a:tabLst>
                      </a:pPr>
                      <a:r>
                        <a:rPr lang="en-US" sz="1250">
                          <a:effectLst/>
                        </a:rPr>
                        <a:t>385</a:t>
                      </a:r>
                      <a:endParaRPr lang="en-IN" sz="1250">
                        <a:effectLst/>
                        <a:latin typeface="Times New Roman"/>
                        <a:ea typeface="Times New Roman"/>
                      </a:endParaRPr>
                    </a:p>
                  </a:txBody>
                  <a:tcPr marL="68312" marR="68312" marT="0" marB="0"/>
                </a:tc>
              </a:tr>
              <a:tr h="1350870">
                <a:tc>
                  <a:txBody>
                    <a:bodyPr/>
                    <a:lstStyle/>
                    <a:p>
                      <a:pPr>
                        <a:spcAft>
                          <a:spcPts val="0"/>
                        </a:spcAft>
                        <a:tabLst>
                          <a:tab pos="2286000" algn="l"/>
                        </a:tabLst>
                      </a:pPr>
                      <a:r>
                        <a:rPr lang="en-US" sz="1250">
                          <a:effectLst/>
                        </a:rPr>
                        <a:t>13</a:t>
                      </a:r>
                      <a:endParaRPr lang="en-IN" sz="1250">
                        <a:effectLst/>
                        <a:latin typeface="Times New Roman"/>
                        <a:ea typeface="Times New Roman"/>
                      </a:endParaRPr>
                    </a:p>
                  </a:txBody>
                  <a:tcPr marL="68312" marR="68312" marT="0" marB="0"/>
                </a:tc>
                <a:tc>
                  <a:txBody>
                    <a:bodyPr/>
                    <a:lstStyle/>
                    <a:p>
                      <a:pPr>
                        <a:spcAft>
                          <a:spcPts val="0"/>
                        </a:spcAft>
                        <a:tabLst>
                          <a:tab pos="2286000" algn="l"/>
                        </a:tabLst>
                      </a:pPr>
                      <a:r>
                        <a:rPr lang="en-US" sz="1250">
                          <a:effectLst/>
                        </a:rPr>
                        <a:t>Economiser tubes</a:t>
                      </a:r>
                      <a:endParaRPr lang="en-IN" sz="1250">
                        <a:effectLst/>
                        <a:latin typeface="Times New Roman"/>
                        <a:ea typeface="Times New Roman"/>
                      </a:endParaRPr>
                    </a:p>
                  </a:txBody>
                  <a:tcPr marL="68312" marR="68312" marT="0" marB="0"/>
                </a:tc>
                <a:tc>
                  <a:txBody>
                    <a:bodyPr/>
                    <a:lstStyle/>
                    <a:p>
                      <a:pPr>
                        <a:spcAft>
                          <a:spcPts val="0"/>
                        </a:spcAft>
                        <a:tabLst>
                          <a:tab pos="2286000" algn="l"/>
                        </a:tabLst>
                      </a:pPr>
                      <a:r>
                        <a:rPr lang="en-US" sz="1250">
                          <a:effectLst/>
                        </a:rPr>
                        <a:t>51x3.66</a:t>
                      </a:r>
                      <a:endParaRPr lang="en-IN" sz="1250">
                        <a:effectLst/>
                        <a:latin typeface="Times New Roman"/>
                        <a:ea typeface="Times New Roman"/>
                      </a:endParaRPr>
                    </a:p>
                  </a:txBody>
                  <a:tcPr marL="68312" marR="68312" marT="0" marB="0"/>
                </a:tc>
                <a:tc>
                  <a:txBody>
                    <a:bodyPr/>
                    <a:lstStyle/>
                    <a:p>
                      <a:pPr>
                        <a:spcAft>
                          <a:spcPts val="0"/>
                        </a:spcAft>
                        <a:tabLst>
                          <a:tab pos="2286000" algn="l"/>
                        </a:tabLst>
                      </a:pPr>
                      <a:r>
                        <a:rPr lang="en-US" sz="1250">
                          <a:effectLst/>
                        </a:rPr>
                        <a:t>BS 3059/78 Part-2 Steel 440 Cl-2 TC-2 ERW</a:t>
                      </a:r>
                      <a:endParaRPr lang="en-IN" sz="1250">
                        <a:effectLst/>
                        <a:latin typeface="Times New Roman"/>
                        <a:ea typeface="Times New Roman"/>
                      </a:endParaRPr>
                    </a:p>
                  </a:txBody>
                  <a:tcPr marL="68312" marR="68312" marT="0" marB="0"/>
                </a:tc>
                <a:tc gridSpan="2">
                  <a:txBody>
                    <a:bodyPr/>
                    <a:lstStyle/>
                    <a:p>
                      <a:pPr>
                        <a:spcAft>
                          <a:spcPts val="0"/>
                        </a:spcAft>
                        <a:tabLst>
                          <a:tab pos="2286000" algn="l"/>
                        </a:tabLst>
                      </a:pPr>
                      <a:r>
                        <a:rPr lang="en-US" sz="1250" dirty="0">
                          <a:effectLst/>
                        </a:rPr>
                        <a:t>337.64</a:t>
                      </a:r>
                      <a:endParaRPr lang="en-IN" sz="1250" dirty="0">
                        <a:effectLst/>
                        <a:latin typeface="Times New Roman"/>
                        <a:ea typeface="Times New Roman"/>
                      </a:endParaRPr>
                    </a:p>
                  </a:txBody>
                  <a:tcPr marL="68312" marR="68312" marT="0" marB="0"/>
                </a:tc>
                <a:tc hMerge="1">
                  <a:txBody>
                    <a:bodyPr/>
                    <a:lstStyle/>
                    <a:p>
                      <a:endParaRPr lang="en-IN"/>
                    </a:p>
                  </a:txBody>
                  <a:tcPr/>
                </a:tc>
                <a:tc>
                  <a:txBody>
                    <a:bodyPr/>
                    <a:lstStyle/>
                    <a:p>
                      <a:pPr>
                        <a:spcAft>
                          <a:spcPts val="0"/>
                        </a:spcAft>
                        <a:tabLst>
                          <a:tab pos="2286000" algn="l"/>
                        </a:tabLst>
                      </a:pPr>
                      <a:r>
                        <a:rPr lang="en-US" sz="1250" dirty="0">
                          <a:effectLst/>
                        </a:rPr>
                        <a:t>60</a:t>
                      </a:r>
                      <a:endParaRPr lang="en-IN" sz="1250" dirty="0">
                        <a:effectLst/>
                        <a:latin typeface="Times New Roman"/>
                        <a:ea typeface="Times New Roman"/>
                      </a:endParaRPr>
                    </a:p>
                  </a:txBody>
                  <a:tcPr marL="68312" marR="68312" marT="0" marB="0"/>
                </a:tc>
                <a:tc>
                  <a:txBody>
                    <a:bodyPr/>
                    <a:lstStyle/>
                    <a:p>
                      <a:pPr>
                        <a:spcAft>
                          <a:spcPts val="0"/>
                        </a:spcAft>
                        <a:tabLst>
                          <a:tab pos="2286000" algn="l"/>
                        </a:tabLst>
                      </a:pPr>
                      <a:r>
                        <a:rPr lang="en-US" sz="1250" dirty="0">
                          <a:effectLst/>
                        </a:rPr>
                        <a:t>169</a:t>
                      </a:r>
                      <a:endParaRPr lang="en-IN" sz="1250" dirty="0">
                        <a:effectLst/>
                        <a:latin typeface="Times New Roman"/>
                        <a:ea typeface="Times New Roman"/>
                      </a:endParaRPr>
                    </a:p>
                  </a:txBody>
                  <a:tcPr marL="68312" marR="68312" marT="0" marB="0"/>
                </a:tc>
                <a:tc>
                  <a:txBody>
                    <a:bodyPr/>
                    <a:lstStyle/>
                    <a:p>
                      <a:pPr>
                        <a:spcAft>
                          <a:spcPts val="0"/>
                        </a:spcAft>
                        <a:tabLst>
                          <a:tab pos="2286000" algn="l"/>
                        </a:tabLst>
                      </a:pPr>
                      <a:r>
                        <a:rPr lang="en-US" sz="1250" dirty="0">
                          <a:effectLst/>
                        </a:rPr>
                        <a:t>180</a:t>
                      </a:r>
                      <a:endParaRPr lang="en-IN" sz="1250" dirty="0">
                        <a:effectLst/>
                        <a:latin typeface="Times New Roman"/>
                        <a:ea typeface="Times New Roman"/>
                      </a:endParaRPr>
                    </a:p>
                  </a:txBody>
                  <a:tcPr marL="68312" marR="68312" marT="0" marB="0"/>
                </a:tc>
              </a:tr>
              <a:tr h="771926">
                <a:tc>
                  <a:txBody>
                    <a:bodyPr/>
                    <a:lstStyle/>
                    <a:p>
                      <a:pPr>
                        <a:spcAft>
                          <a:spcPts val="0"/>
                        </a:spcAft>
                        <a:tabLst>
                          <a:tab pos="2286000" algn="l"/>
                        </a:tabLst>
                      </a:pPr>
                      <a:r>
                        <a:rPr lang="en-US" sz="1250">
                          <a:effectLst/>
                        </a:rPr>
                        <a:t>14  </a:t>
                      </a:r>
                      <a:endParaRPr lang="en-IN" sz="1250">
                        <a:effectLst/>
                        <a:latin typeface="Times New Roman"/>
                        <a:ea typeface="Times New Roman"/>
                      </a:endParaRPr>
                    </a:p>
                  </a:txBody>
                  <a:tcPr marL="68312" marR="68312" marT="0" marB="0"/>
                </a:tc>
                <a:tc>
                  <a:txBody>
                    <a:bodyPr/>
                    <a:lstStyle/>
                    <a:p>
                      <a:pPr>
                        <a:spcAft>
                          <a:spcPts val="0"/>
                        </a:spcAft>
                        <a:tabLst>
                          <a:tab pos="2286000" algn="l"/>
                        </a:tabLst>
                      </a:pPr>
                      <a:r>
                        <a:rPr lang="en-US" sz="1250">
                          <a:effectLst/>
                        </a:rPr>
                        <a:t>Economiser inlet &amp; outlet manifolds</a:t>
                      </a:r>
                      <a:endParaRPr lang="en-IN" sz="1250">
                        <a:effectLst/>
                        <a:latin typeface="Times New Roman"/>
                        <a:ea typeface="Times New Roman"/>
                      </a:endParaRPr>
                    </a:p>
                  </a:txBody>
                  <a:tcPr marL="68312" marR="68312" marT="0" marB="0"/>
                </a:tc>
                <a:tc>
                  <a:txBody>
                    <a:bodyPr/>
                    <a:lstStyle/>
                    <a:p>
                      <a:pPr>
                        <a:spcAft>
                          <a:spcPts val="0"/>
                        </a:spcAft>
                        <a:tabLst>
                          <a:tab pos="2286000" algn="l"/>
                        </a:tabLst>
                      </a:pPr>
                      <a:r>
                        <a:rPr lang="en-US" sz="1250">
                          <a:effectLst/>
                        </a:rPr>
                        <a:t>273.1x25.4</a:t>
                      </a:r>
                      <a:endParaRPr lang="en-IN" sz="1250">
                        <a:effectLst/>
                        <a:latin typeface="Times New Roman"/>
                        <a:ea typeface="Times New Roman"/>
                      </a:endParaRPr>
                    </a:p>
                  </a:txBody>
                  <a:tcPr marL="68312" marR="68312" marT="0" marB="0"/>
                </a:tc>
                <a:tc gridSpan="2">
                  <a:txBody>
                    <a:bodyPr/>
                    <a:lstStyle/>
                    <a:p>
                      <a:pPr>
                        <a:spcAft>
                          <a:spcPts val="0"/>
                        </a:spcAft>
                        <a:tabLst>
                          <a:tab pos="2286000" algn="l"/>
                        </a:tabLst>
                      </a:pPr>
                      <a:r>
                        <a:rPr lang="en-US" sz="1250" dirty="0">
                          <a:effectLst/>
                        </a:rPr>
                        <a:t>ASTM-A 106 </a:t>
                      </a:r>
                      <a:r>
                        <a:rPr lang="en-US" sz="1250" dirty="0" err="1">
                          <a:effectLst/>
                        </a:rPr>
                        <a:t>Gr.B</a:t>
                      </a:r>
                      <a:endParaRPr lang="en-IN" sz="1250" dirty="0">
                        <a:effectLst/>
                        <a:latin typeface="Times New Roman"/>
                        <a:ea typeface="Times New Roman"/>
                      </a:endParaRPr>
                    </a:p>
                  </a:txBody>
                  <a:tcPr marL="68312" marR="68312" marT="0" marB="0"/>
                </a:tc>
                <a:tc hMerge="1">
                  <a:txBody>
                    <a:bodyPr/>
                    <a:lstStyle/>
                    <a:p>
                      <a:endParaRPr lang="en-IN"/>
                    </a:p>
                  </a:txBody>
                  <a:tcPr/>
                </a:tc>
                <a:tc>
                  <a:txBody>
                    <a:bodyPr/>
                    <a:lstStyle/>
                    <a:p>
                      <a:pPr>
                        <a:spcAft>
                          <a:spcPts val="0"/>
                        </a:spcAft>
                        <a:tabLst>
                          <a:tab pos="2286000" algn="l"/>
                        </a:tabLst>
                      </a:pPr>
                      <a:r>
                        <a:rPr lang="en-US" sz="1250">
                          <a:effectLst/>
                        </a:rPr>
                        <a:t> </a:t>
                      </a:r>
                      <a:endParaRPr lang="en-IN" sz="1250">
                        <a:effectLst/>
                        <a:latin typeface="Times New Roman"/>
                        <a:ea typeface="Times New Roman"/>
                      </a:endParaRPr>
                    </a:p>
                  </a:txBody>
                  <a:tcPr marL="68312" marR="68312" marT="0" marB="0"/>
                </a:tc>
                <a:tc>
                  <a:txBody>
                    <a:bodyPr/>
                    <a:lstStyle/>
                    <a:p>
                      <a:pPr>
                        <a:spcAft>
                          <a:spcPts val="0"/>
                        </a:spcAft>
                        <a:tabLst>
                          <a:tab pos="2286000" algn="l"/>
                        </a:tabLst>
                      </a:pPr>
                      <a:r>
                        <a:rPr lang="en-US" sz="1250" dirty="0">
                          <a:effectLst/>
                        </a:rPr>
                        <a:t>60</a:t>
                      </a:r>
                      <a:endParaRPr lang="en-IN" sz="1250" dirty="0">
                        <a:effectLst/>
                        <a:latin typeface="Times New Roman"/>
                        <a:ea typeface="Times New Roman"/>
                      </a:endParaRPr>
                    </a:p>
                  </a:txBody>
                  <a:tcPr marL="68312" marR="68312" marT="0" marB="0"/>
                </a:tc>
                <a:tc>
                  <a:txBody>
                    <a:bodyPr/>
                    <a:lstStyle/>
                    <a:p>
                      <a:pPr>
                        <a:spcAft>
                          <a:spcPts val="0"/>
                        </a:spcAft>
                        <a:tabLst>
                          <a:tab pos="2286000" algn="l"/>
                        </a:tabLst>
                      </a:pPr>
                      <a:r>
                        <a:rPr lang="en-US" sz="1250" dirty="0">
                          <a:effectLst/>
                        </a:rPr>
                        <a:t>169</a:t>
                      </a:r>
                      <a:endParaRPr lang="en-IN" sz="1250" dirty="0">
                        <a:effectLst/>
                        <a:latin typeface="Times New Roman"/>
                        <a:ea typeface="Times New Roman"/>
                      </a:endParaRPr>
                    </a:p>
                  </a:txBody>
                  <a:tcPr marL="68312" marR="68312" marT="0" marB="0"/>
                </a:tc>
                <a:tc>
                  <a:txBody>
                    <a:bodyPr/>
                    <a:lstStyle/>
                    <a:p>
                      <a:pPr>
                        <a:spcAft>
                          <a:spcPts val="0"/>
                        </a:spcAft>
                        <a:tabLst>
                          <a:tab pos="2286000" algn="l"/>
                        </a:tabLst>
                      </a:pPr>
                      <a:r>
                        <a:rPr lang="en-US" sz="1250" dirty="0">
                          <a:effectLst/>
                        </a:rPr>
                        <a:t>169</a:t>
                      </a:r>
                      <a:endParaRPr lang="en-IN" sz="1250" dirty="0">
                        <a:effectLst/>
                        <a:latin typeface="Times New Roman"/>
                        <a:ea typeface="Times New Roman"/>
                      </a:endParaRPr>
                    </a:p>
                  </a:txBody>
                  <a:tcPr marL="68312" marR="68312" marT="0" marB="0"/>
                </a:tc>
              </a:tr>
            </a:tbl>
          </a:graphicData>
        </a:graphic>
      </p:graphicFrame>
    </p:spTree>
    <p:extLst>
      <p:ext uri="{BB962C8B-B14F-4D97-AF65-F5344CB8AC3E}">
        <p14:creationId xmlns:p14="http://schemas.microsoft.com/office/powerpoint/2010/main" val="4875482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656" y="-1023664"/>
            <a:ext cx="6172200" cy="2515096"/>
          </a:xfrm>
        </p:spPr>
        <p:txBody>
          <a:bodyPr>
            <a:normAutofit/>
          </a:bodyPr>
          <a:lstStyle/>
          <a:p>
            <a:r>
              <a:rPr lang="en-US" sz="3200" b="1" u="sng" dirty="0" smtClean="0"/>
              <a:t>Power  Plant 2</a:t>
            </a:r>
            <a:endParaRPr lang="en-IN" sz="3200" b="1" u="sng" dirty="0"/>
          </a:p>
        </p:txBody>
      </p:sp>
      <p:sp>
        <p:nvSpPr>
          <p:cNvPr id="3" name="Content Placeholder 2"/>
          <p:cNvSpPr>
            <a:spLocks noGrp="1"/>
          </p:cNvSpPr>
          <p:nvPr>
            <p:ph idx="1"/>
          </p:nvPr>
        </p:nvSpPr>
        <p:spPr>
          <a:xfrm>
            <a:off x="188640" y="560512"/>
            <a:ext cx="6480720" cy="9217024"/>
          </a:xfrm>
        </p:spPr>
        <p:txBody>
          <a:bodyPr>
            <a:noAutofit/>
          </a:bodyPr>
          <a:lstStyle/>
          <a:p>
            <a:pPr algn="just"/>
            <a:r>
              <a:rPr lang="en-US" sz="2000" dirty="0" smtClean="0"/>
              <a:t>Power Plant 2 is basically meant for 74MWpower generation and is under construction with the following proposed specifications :-</a:t>
            </a:r>
          </a:p>
          <a:p>
            <a:pPr algn="just">
              <a:buFont typeface="Wingdings" pitchFamily="2" charset="2"/>
              <a:buChar char="ü"/>
            </a:pPr>
            <a:r>
              <a:rPr lang="en-US" sz="2000" dirty="0" smtClean="0"/>
              <a:t> Two STGs of 30MW  each :           (30*2 = 60MW).</a:t>
            </a:r>
          </a:p>
          <a:p>
            <a:pPr algn="just">
              <a:buFont typeface="Wingdings" pitchFamily="2" charset="2"/>
              <a:buChar char="ü"/>
            </a:pPr>
            <a:r>
              <a:rPr lang="en-US" sz="2000" dirty="0" smtClean="0"/>
              <a:t> One STG of 14MW               :                           14MW.</a:t>
            </a:r>
          </a:p>
          <a:p>
            <a:pPr marL="0" indent="0" algn="just">
              <a:buNone/>
            </a:pPr>
            <a:r>
              <a:rPr lang="en-US" sz="2000" dirty="0"/>
              <a:t> </a:t>
            </a:r>
            <a:r>
              <a:rPr lang="en-US" sz="2000" dirty="0" smtClean="0"/>
              <a:t>                     TOTAL                     :                         = 74MW.</a:t>
            </a:r>
          </a:p>
          <a:p>
            <a:pPr algn="just"/>
            <a:r>
              <a:rPr lang="en-US" sz="2000" dirty="0" smtClean="0"/>
              <a:t>While P&amp;BS 1 doesn’t use cooling tower in order to cool the “cooling water” at  elevated temperature after absorbing the latent heat of vaporization of steam and works on simple water recycling system PP2 is proposed to have a cooling tower with the  following specifications:-</a:t>
            </a:r>
          </a:p>
          <a:p>
            <a:pPr algn="just">
              <a:buFont typeface="Wingdings" pitchFamily="2" charset="2"/>
              <a:buChar char="ü"/>
            </a:pPr>
            <a:r>
              <a:rPr lang="en-US" sz="2000" dirty="0" smtClean="0"/>
              <a:t>Four pumps of 6.6KV  rated voltage and  55Amps. </a:t>
            </a:r>
            <a:r>
              <a:rPr lang="en-US" sz="2000" dirty="0"/>
              <a:t>a</a:t>
            </a:r>
            <a:r>
              <a:rPr lang="en-US" sz="2000" dirty="0" smtClean="0"/>
              <a:t>ctual current to be run with a motor of 540KW capacity, the total energy consumption per hour being 1659.82KWhr.</a:t>
            </a:r>
          </a:p>
          <a:p>
            <a:pPr algn="just">
              <a:buFont typeface="Wingdings" pitchFamily="2" charset="2"/>
              <a:buChar char="ü"/>
            </a:pPr>
            <a:r>
              <a:rPr lang="en-US" sz="2000" dirty="0" smtClean="0"/>
              <a:t>Five cooling fans of 440V rated voltage and  110 Amps. Actual current to be run with a motor of 74KW capacity,</a:t>
            </a:r>
          </a:p>
          <a:p>
            <a:pPr algn="just">
              <a:buFont typeface="Wingdings" pitchFamily="2" charset="2"/>
              <a:buChar char="ü"/>
            </a:pPr>
            <a:r>
              <a:rPr lang="en-US" sz="2000" dirty="0"/>
              <a:t> </a:t>
            </a:r>
            <a:r>
              <a:rPr lang="en-US" sz="2000" dirty="0" smtClean="0"/>
              <a:t>the total energy consumption per hour being 276.6KWhr.</a:t>
            </a:r>
            <a:r>
              <a:rPr lang="en-IN" sz="2000" dirty="0" smtClean="0"/>
              <a:t> </a:t>
            </a:r>
          </a:p>
          <a:p>
            <a:pPr algn="just">
              <a:buFont typeface="Wingdings" pitchFamily="2" charset="2"/>
              <a:buChar char="ü"/>
            </a:pPr>
            <a:r>
              <a:rPr lang="en-US" sz="2000" dirty="0" smtClean="0"/>
              <a:t>Thus the total energy consumption  increased per hour for installing cooling tower at  PP-2 is 1936.45KWhr.</a:t>
            </a:r>
          </a:p>
          <a:p>
            <a:pPr algn="just">
              <a:buFont typeface="Wingdings" pitchFamily="2" charset="2"/>
              <a:buChar char="ü"/>
            </a:pPr>
            <a:r>
              <a:rPr lang="en-US" sz="2000" dirty="0"/>
              <a:t> </a:t>
            </a:r>
            <a:r>
              <a:rPr lang="en-US" sz="2000" dirty="0" smtClean="0"/>
              <a:t>Though the energy consumption for installing CT at PP-2 would increase in spite of that we would be  save a lot of energy as the cooling water avg. temp. would decrease and thus cycle efficiency would increase as per the formula    </a:t>
            </a:r>
            <a:r>
              <a:rPr lang="en-IN" sz="2000" b="1" dirty="0"/>
              <a:t>ŋ= (1-T2/T1</a:t>
            </a:r>
            <a:r>
              <a:rPr lang="en-IN" sz="2000" b="1" dirty="0" smtClean="0"/>
              <a:t>),  as per our study replacing the CT of PP-2 with Indirect Air cooling with Direct Contact Condenser would save 5.35 million </a:t>
            </a:r>
            <a:r>
              <a:rPr lang="en-US" sz="2000" dirty="0" smtClean="0"/>
              <a:t>M</a:t>
            </a:r>
            <a:r>
              <a:rPr lang="en-US" sz="2000" baseline="30000" dirty="0" smtClean="0"/>
              <a:t>3</a:t>
            </a:r>
            <a:r>
              <a:rPr lang="en-US" sz="2000" dirty="0" smtClean="0"/>
              <a:t> </a:t>
            </a:r>
            <a:r>
              <a:rPr lang="en-US" sz="2000" b="1" dirty="0" smtClean="0"/>
              <a:t>water  and  158.30 million rupees  per year!!!</a:t>
            </a:r>
          </a:p>
        </p:txBody>
      </p:sp>
    </p:spTree>
    <p:extLst>
      <p:ext uri="{BB962C8B-B14F-4D97-AF65-F5344CB8AC3E}">
        <p14:creationId xmlns:p14="http://schemas.microsoft.com/office/powerpoint/2010/main" val="1124086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640" y="-159568"/>
            <a:ext cx="6172200" cy="1440160"/>
          </a:xfrm>
        </p:spPr>
        <p:txBody>
          <a:bodyPr>
            <a:normAutofit/>
          </a:bodyPr>
          <a:lstStyle/>
          <a:p>
            <a:pPr marL="457200" indent="-457200">
              <a:buFont typeface="Wingdings" pitchFamily="2" charset="2"/>
              <a:buChar char="Ø"/>
            </a:pPr>
            <a:r>
              <a:rPr lang="en-US" sz="2800" b="1" u="sng" dirty="0" smtClean="0"/>
              <a:t>Basic Power Plant Operations &amp; Importance Of condenser</a:t>
            </a:r>
            <a:endParaRPr lang="en-IN" sz="2800" b="1" u="sng" dirty="0"/>
          </a:p>
        </p:txBody>
      </p:sp>
      <p:sp>
        <p:nvSpPr>
          <p:cNvPr id="3" name="Content Placeholder 2"/>
          <p:cNvSpPr>
            <a:spLocks noGrp="1"/>
          </p:cNvSpPr>
          <p:nvPr>
            <p:ph idx="1"/>
          </p:nvPr>
        </p:nvSpPr>
        <p:spPr>
          <a:xfrm>
            <a:off x="180216" y="944816"/>
            <a:ext cx="6480720" cy="8961184"/>
          </a:xfrm>
        </p:spPr>
        <p:txBody>
          <a:bodyPr>
            <a:normAutofit/>
          </a:bodyPr>
          <a:lstStyle/>
          <a:p>
            <a:pPr algn="just"/>
            <a:r>
              <a:rPr lang="en-IN" sz="2000" dirty="0"/>
              <a:t>A Thermal power plant works on a simple vapour power cycle named as RANKINE CYCLE. A power cycle continuously converts heat (from combustion of fuel) into useful shaft-work, </a:t>
            </a:r>
            <a:r>
              <a:rPr lang="en-IN" sz="2000" dirty="0" smtClean="0"/>
              <a:t>in which </a:t>
            </a:r>
            <a:r>
              <a:rPr lang="en-IN" sz="2000" dirty="0"/>
              <a:t>a working fluid repeatedly performs a succession of processes. In a vapour power cycle the working </a:t>
            </a:r>
            <a:r>
              <a:rPr lang="en-IN" sz="2000" dirty="0" smtClean="0"/>
              <a:t>fluid, </a:t>
            </a:r>
            <a:r>
              <a:rPr lang="en-IN" sz="2000" dirty="0"/>
              <a:t>usually water, undergoes a phase change. Heat is transferred to water in </a:t>
            </a:r>
            <a:r>
              <a:rPr lang="en-IN" sz="2000" dirty="0" smtClean="0"/>
              <a:t>the boiler </a:t>
            </a:r>
            <a:r>
              <a:rPr lang="en-IN" sz="2000" dirty="0"/>
              <a:t>from an external source to raise steam , the high pressure and high temperature steam leaves the boiler expands in the turbine to produce shaft-work , the steam leaving the turbine condenses into water in condenser, rejecting heat and then water is pumped back to the boiler</a:t>
            </a:r>
            <a:r>
              <a:rPr lang="en-IN" sz="2000" dirty="0" smtClean="0"/>
              <a:t>.</a:t>
            </a:r>
          </a:p>
          <a:p>
            <a:pPr marL="0" indent="0" algn="just">
              <a:buNone/>
            </a:pPr>
            <a:r>
              <a:rPr lang="en-US" sz="2000" dirty="0"/>
              <a:t> </a:t>
            </a:r>
            <a:r>
              <a:rPr lang="en-US" sz="2000" dirty="0" smtClean="0"/>
              <a:t>                             Fig.:-  </a:t>
            </a:r>
            <a:r>
              <a:rPr lang="en-US" sz="2000" u="sng" dirty="0" smtClean="0"/>
              <a:t>A Simple Steam Plant</a:t>
            </a:r>
            <a:endParaRPr lang="en-IN" sz="2000" u="sng" dirty="0"/>
          </a:p>
          <a:p>
            <a:pPr marL="0" indent="0" algn="just">
              <a:buNone/>
            </a:pPr>
            <a:endParaRPr lang="en-IN" sz="2000" dirty="0"/>
          </a:p>
        </p:txBody>
      </p:sp>
      <p:sp>
        <p:nvSpPr>
          <p:cNvPr id="4" name="Oval 3"/>
          <p:cNvSpPr/>
          <p:nvPr/>
        </p:nvSpPr>
        <p:spPr>
          <a:xfrm>
            <a:off x="545168" y="6191200"/>
            <a:ext cx="1155640"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BOILER</a:t>
            </a:r>
            <a:endParaRPr lang="en-IN" sz="1600" dirty="0">
              <a:solidFill>
                <a:schemeClr val="tx1"/>
              </a:solidFill>
            </a:endParaRPr>
          </a:p>
        </p:txBody>
      </p:sp>
      <p:cxnSp>
        <p:nvCxnSpPr>
          <p:cNvPr id="6" name="Straight Connector 5"/>
          <p:cNvCxnSpPr>
            <a:stCxn id="4" idx="0"/>
          </p:cNvCxnSpPr>
          <p:nvPr/>
        </p:nvCxnSpPr>
        <p:spPr>
          <a:xfrm flipV="1">
            <a:off x="1122988" y="5601072"/>
            <a:ext cx="0" cy="590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22988" y="5601072"/>
            <a:ext cx="33861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390424" y="4646632"/>
            <a:ext cx="0" cy="590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771800" y="3152800"/>
            <a:ext cx="1099200" cy="481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4347864" y="3497096"/>
            <a:ext cx="576064" cy="273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635896" y="3771064"/>
            <a:ext cx="0" cy="640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510232" y="5236760"/>
            <a:ext cx="1675264" cy="655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4509120" y="5601072"/>
            <a:ext cx="0" cy="590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4509120" y="5892472"/>
            <a:ext cx="720080" cy="29872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4149080" y="6191200"/>
            <a:ext cx="360040" cy="129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4149080" y="6321152"/>
            <a:ext cx="0" cy="327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149080" y="6648400"/>
            <a:ext cx="108012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229200" y="5892472"/>
            <a:ext cx="0" cy="984528"/>
          </a:xfrm>
          <a:prstGeom prst="line">
            <a:avLst/>
          </a:prstGeom>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149080" y="6384736"/>
            <a:ext cx="1080120" cy="369332"/>
          </a:xfrm>
          <a:prstGeom prst="rect">
            <a:avLst/>
          </a:prstGeom>
          <a:noFill/>
        </p:spPr>
        <p:txBody>
          <a:bodyPr wrap="square" rtlCol="0">
            <a:spAutoFit/>
          </a:bodyPr>
          <a:lstStyle/>
          <a:p>
            <a:r>
              <a:rPr lang="en-US" dirty="0" smtClean="0"/>
              <a:t>TURBINE</a:t>
            </a:r>
            <a:endParaRPr lang="en-IN" dirty="0"/>
          </a:p>
        </p:txBody>
      </p:sp>
      <p:cxnSp>
        <p:nvCxnSpPr>
          <p:cNvPr id="79" name="Straight Arrow Connector 78"/>
          <p:cNvCxnSpPr/>
          <p:nvPr/>
        </p:nvCxnSpPr>
        <p:spPr>
          <a:xfrm>
            <a:off x="5229200" y="6877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3717032" y="7334200"/>
            <a:ext cx="2016224"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83" name="Straight Connector 82"/>
          <p:cNvCxnSpPr/>
          <p:nvPr/>
        </p:nvCxnSpPr>
        <p:spPr>
          <a:xfrm>
            <a:off x="4112200" y="7551856"/>
            <a:ext cx="1980220" cy="0"/>
          </a:xfrm>
          <a:prstGeom prst="line">
            <a:avLst/>
          </a:prstGeom>
        </p:spPr>
        <p:style>
          <a:lnRef idx="1">
            <a:schemeClr val="accent1"/>
          </a:lnRef>
          <a:fillRef idx="0">
            <a:schemeClr val="accent1"/>
          </a:fillRef>
          <a:effectRef idx="0">
            <a:schemeClr val="accent1"/>
          </a:effectRef>
          <a:fontRef idx="minor">
            <a:schemeClr val="tx1"/>
          </a:fontRef>
        </p:style>
      </p:cxnSp>
      <p:sp>
        <p:nvSpPr>
          <p:cNvPr id="86" name="Curved Right Arrow 85"/>
          <p:cNvSpPr/>
          <p:nvPr/>
        </p:nvSpPr>
        <p:spPr>
          <a:xfrm>
            <a:off x="4005064" y="7551856"/>
            <a:ext cx="72008" cy="34837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88" name="Straight Connector 87"/>
          <p:cNvCxnSpPr/>
          <p:nvPr/>
        </p:nvCxnSpPr>
        <p:spPr>
          <a:xfrm>
            <a:off x="4112200" y="7900228"/>
            <a:ext cx="21251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5373216" y="8248600"/>
            <a:ext cx="0" cy="664840"/>
          </a:xfrm>
          <a:prstGeom prst="line">
            <a:avLst/>
          </a:prstGeom>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4916016" y="8671376"/>
            <a:ext cx="1176404"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PUMP</a:t>
            </a:r>
            <a:endParaRPr lang="en-IN" dirty="0">
              <a:solidFill>
                <a:schemeClr val="tx1"/>
              </a:solidFill>
            </a:endParaRPr>
          </a:p>
        </p:txBody>
      </p:sp>
      <p:cxnSp>
        <p:nvCxnSpPr>
          <p:cNvPr id="95" name="Straight Connector 94"/>
          <p:cNvCxnSpPr>
            <a:stCxn id="93" idx="4"/>
          </p:cNvCxnSpPr>
          <p:nvPr/>
        </p:nvCxnSpPr>
        <p:spPr>
          <a:xfrm flipH="1">
            <a:off x="1122988" y="9585776"/>
            <a:ext cx="4381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endCxn id="4" idx="4"/>
          </p:cNvCxnSpPr>
          <p:nvPr/>
        </p:nvCxnSpPr>
        <p:spPr>
          <a:xfrm flipV="1">
            <a:off x="1122988" y="7105600"/>
            <a:ext cx="0" cy="24801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V="1">
            <a:off x="260648" y="6762700"/>
            <a:ext cx="45720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168282" y="7114440"/>
            <a:ext cx="549566" cy="369332"/>
          </a:xfrm>
          <a:prstGeom prst="rect">
            <a:avLst/>
          </a:prstGeom>
          <a:noFill/>
        </p:spPr>
        <p:txBody>
          <a:bodyPr wrap="square" rtlCol="0">
            <a:spAutoFit/>
          </a:bodyPr>
          <a:lstStyle/>
          <a:p>
            <a:r>
              <a:rPr lang="en-US" dirty="0" smtClean="0"/>
              <a:t>Q1</a:t>
            </a:r>
            <a:endParaRPr lang="en-IN" dirty="0"/>
          </a:p>
        </p:txBody>
      </p:sp>
      <p:cxnSp>
        <p:nvCxnSpPr>
          <p:cNvPr id="109" name="Straight Arrow Connector 108"/>
          <p:cNvCxnSpPr/>
          <p:nvPr/>
        </p:nvCxnSpPr>
        <p:spPr>
          <a:xfrm flipV="1">
            <a:off x="4869160" y="5892472"/>
            <a:ext cx="961256" cy="4922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5856165" y="5723770"/>
            <a:ext cx="525163" cy="369332"/>
          </a:xfrm>
          <a:prstGeom prst="rect">
            <a:avLst/>
          </a:prstGeom>
          <a:noFill/>
        </p:spPr>
        <p:txBody>
          <a:bodyPr wrap="square" rtlCol="0">
            <a:spAutoFit/>
          </a:bodyPr>
          <a:lstStyle/>
          <a:p>
            <a:r>
              <a:rPr lang="en-US" dirty="0" err="1" smtClean="0"/>
              <a:t>Wt</a:t>
            </a:r>
            <a:endParaRPr lang="en-IN" dirty="0"/>
          </a:p>
        </p:txBody>
      </p:sp>
      <p:sp>
        <p:nvSpPr>
          <p:cNvPr id="113" name="TextBox 112"/>
          <p:cNvSpPr txBox="1"/>
          <p:nvPr/>
        </p:nvSpPr>
        <p:spPr>
          <a:xfrm>
            <a:off x="2348880" y="7524248"/>
            <a:ext cx="1368152" cy="369332"/>
          </a:xfrm>
          <a:prstGeom prst="rect">
            <a:avLst/>
          </a:prstGeom>
          <a:noFill/>
        </p:spPr>
        <p:txBody>
          <a:bodyPr wrap="square" rtlCol="0">
            <a:spAutoFit/>
          </a:bodyPr>
          <a:lstStyle/>
          <a:p>
            <a:r>
              <a:rPr lang="en-US" dirty="0" smtClean="0"/>
              <a:t>CONDENSER</a:t>
            </a:r>
            <a:endParaRPr lang="en-IN" dirty="0"/>
          </a:p>
        </p:txBody>
      </p:sp>
      <p:cxnSp>
        <p:nvCxnSpPr>
          <p:cNvPr id="115" name="Straight Arrow Connector 114"/>
          <p:cNvCxnSpPr/>
          <p:nvPr/>
        </p:nvCxnSpPr>
        <p:spPr>
          <a:xfrm flipH="1" flipV="1">
            <a:off x="5856166" y="9128576"/>
            <a:ext cx="381146"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6279437" y="9172510"/>
            <a:ext cx="578563" cy="369332"/>
          </a:xfrm>
          <a:prstGeom prst="rect">
            <a:avLst/>
          </a:prstGeom>
          <a:noFill/>
        </p:spPr>
        <p:txBody>
          <a:bodyPr wrap="square" rtlCol="0">
            <a:spAutoFit/>
          </a:bodyPr>
          <a:lstStyle/>
          <a:p>
            <a:r>
              <a:rPr lang="en-US" dirty="0" err="1" smtClean="0"/>
              <a:t>Wp</a:t>
            </a:r>
            <a:endParaRPr lang="en-IN" dirty="0"/>
          </a:p>
        </p:txBody>
      </p:sp>
      <p:sp>
        <p:nvSpPr>
          <p:cNvPr id="119" name="TextBox 118"/>
          <p:cNvSpPr txBox="1"/>
          <p:nvPr/>
        </p:nvSpPr>
        <p:spPr>
          <a:xfrm>
            <a:off x="4869160" y="7541376"/>
            <a:ext cx="1699558" cy="369332"/>
          </a:xfrm>
          <a:prstGeom prst="rect">
            <a:avLst/>
          </a:prstGeom>
          <a:noFill/>
        </p:spPr>
        <p:txBody>
          <a:bodyPr wrap="square" rtlCol="0">
            <a:spAutoFit/>
          </a:bodyPr>
          <a:lstStyle/>
          <a:p>
            <a:r>
              <a:rPr lang="en-US" dirty="0" smtClean="0"/>
              <a:t>Cooling Water</a:t>
            </a:r>
            <a:endParaRPr lang="en-IN" dirty="0"/>
          </a:p>
        </p:txBody>
      </p:sp>
    </p:spTree>
    <p:extLst>
      <p:ext uri="{BB962C8B-B14F-4D97-AF65-F5344CB8AC3E}">
        <p14:creationId xmlns:p14="http://schemas.microsoft.com/office/powerpoint/2010/main" val="33483284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640" y="128464"/>
            <a:ext cx="6480720" cy="9577064"/>
          </a:xfrm>
        </p:spPr>
        <p:txBody>
          <a:bodyPr>
            <a:noAutofit/>
          </a:bodyPr>
          <a:lstStyle/>
          <a:p>
            <a:pPr algn="just" hangingPunct="0"/>
            <a:r>
              <a:rPr lang="en-IN" sz="2000" dirty="0"/>
              <a:t>The above process is an ideal process. The processes of an actual cycle differ from those of the ideal cycle. In an actual cycle there are many possible losses stated as under</a:t>
            </a:r>
            <a:r>
              <a:rPr lang="en-IN" sz="2000" dirty="0" smtClean="0"/>
              <a:t>:</a:t>
            </a:r>
            <a:r>
              <a:rPr lang="en-IN" sz="2000" dirty="0"/>
              <a:t> </a:t>
            </a:r>
          </a:p>
          <a:p>
            <a:pPr lvl="0" algn="just" hangingPunct="0">
              <a:buFont typeface="Wingdings" pitchFamily="2" charset="2"/>
              <a:buChar char="ü"/>
            </a:pPr>
            <a:r>
              <a:rPr lang="en-IN" sz="2000" dirty="0"/>
              <a:t>Piping </a:t>
            </a:r>
            <a:r>
              <a:rPr lang="en-IN" sz="2000" dirty="0" smtClean="0"/>
              <a:t>losses</a:t>
            </a:r>
          </a:p>
          <a:p>
            <a:pPr lvl="0" algn="just" hangingPunct="0">
              <a:buFont typeface="Wingdings" pitchFamily="2" charset="2"/>
              <a:buChar char="ü"/>
            </a:pPr>
            <a:r>
              <a:rPr lang="en-IN" sz="2000" dirty="0" smtClean="0"/>
              <a:t>Turbine </a:t>
            </a:r>
            <a:r>
              <a:rPr lang="en-IN" sz="2000" dirty="0"/>
              <a:t>losses. </a:t>
            </a:r>
            <a:endParaRPr lang="en-IN" sz="2000" dirty="0" smtClean="0"/>
          </a:p>
          <a:p>
            <a:pPr lvl="0" algn="just" hangingPunct="0">
              <a:buFont typeface="Wingdings" pitchFamily="2" charset="2"/>
              <a:buChar char="ü"/>
            </a:pPr>
            <a:r>
              <a:rPr lang="en-IN" sz="2000" dirty="0" smtClean="0"/>
              <a:t>Pump </a:t>
            </a:r>
            <a:r>
              <a:rPr lang="en-IN" sz="2000" dirty="0"/>
              <a:t>losses. </a:t>
            </a:r>
            <a:endParaRPr lang="en-IN" sz="2000" dirty="0" smtClean="0"/>
          </a:p>
          <a:p>
            <a:pPr lvl="0" algn="just" hangingPunct="0">
              <a:buFont typeface="Wingdings" pitchFamily="2" charset="2"/>
              <a:buChar char="ü"/>
            </a:pPr>
            <a:r>
              <a:rPr lang="en-IN" sz="2000" dirty="0" smtClean="0"/>
              <a:t>Condenser loses.(usually small)</a:t>
            </a:r>
            <a:endParaRPr lang="en-IN" sz="2000" dirty="0"/>
          </a:p>
          <a:p>
            <a:pPr algn="just"/>
            <a:r>
              <a:rPr lang="en-IN" sz="2000" dirty="0"/>
              <a:t> </a:t>
            </a:r>
            <a:r>
              <a:rPr lang="en-IN" sz="2000" dirty="0" smtClean="0"/>
              <a:t>Simple </a:t>
            </a:r>
            <a:r>
              <a:rPr lang="en-IN" sz="2000" dirty="0" err="1"/>
              <a:t>Rankine</a:t>
            </a:r>
            <a:r>
              <a:rPr lang="en-IN" sz="2000" dirty="0"/>
              <a:t> cycle is less efficient. So in order to make it more efficient there are certain modifications done in it</a:t>
            </a:r>
            <a:r>
              <a:rPr lang="en-IN" sz="2000" dirty="0" smtClean="0"/>
              <a:t>:-</a:t>
            </a:r>
            <a:endParaRPr lang="en-IN" sz="2000" dirty="0"/>
          </a:p>
          <a:p>
            <a:pPr marL="571500" lvl="0" indent="-571500" algn="just" hangingPunct="0">
              <a:buFont typeface="+mj-lt"/>
              <a:buAutoNum type="romanLcPeriod"/>
            </a:pPr>
            <a:r>
              <a:rPr lang="en-IN" sz="2000" dirty="0"/>
              <a:t>Reheat cycle. </a:t>
            </a:r>
          </a:p>
          <a:p>
            <a:pPr marL="571500" indent="-571500" algn="just">
              <a:buFont typeface="+mj-lt"/>
              <a:buAutoNum type="romanLcPeriod"/>
            </a:pPr>
            <a:r>
              <a:rPr lang="en-IN" sz="2000" dirty="0" smtClean="0"/>
              <a:t>Regenerative </a:t>
            </a:r>
            <a:r>
              <a:rPr lang="en-IN" sz="2000" dirty="0"/>
              <a:t>cycle. </a:t>
            </a:r>
          </a:p>
          <a:p>
            <a:pPr marL="571500" lvl="0" indent="-571500" algn="just" hangingPunct="0">
              <a:buFont typeface="+mj-lt"/>
              <a:buAutoNum type="romanLcPeriod"/>
            </a:pPr>
            <a:r>
              <a:rPr lang="en-IN" sz="2000" dirty="0"/>
              <a:t>Reheat-Regenerative cycle. </a:t>
            </a:r>
          </a:p>
          <a:p>
            <a:pPr marL="571500" lvl="0" indent="-571500" algn="just" hangingPunct="0">
              <a:buFont typeface="+mj-lt"/>
              <a:buAutoNum type="romanLcPeriod"/>
            </a:pPr>
            <a:r>
              <a:rPr lang="en-IN" sz="2000" dirty="0" smtClean="0"/>
              <a:t>Binary </a:t>
            </a:r>
            <a:r>
              <a:rPr lang="en-IN" sz="2000" dirty="0"/>
              <a:t>vapour </a:t>
            </a:r>
            <a:r>
              <a:rPr lang="en-IN" sz="2000" dirty="0" smtClean="0"/>
              <a:t>cycle</a:t>
            </a:r>
          </a:p>
          <a:p>
            <a:pPr marL="0" indent="0" hangingPunct="0">
              <a:buNone/>
            </a:pPr>
            <a:r>
              <a:rPr lang="en-IN" sz="2000" dirty="0" smtClean="0"/>
              <a:t>The Power &amp; Blowing  Station-1 and proposed Power Plant-2 are  </a:t>
            </a:r>
            <a:r>
              <a:rPr lang="en-IN" sz="2000" b="1" dirty="0" smtClean="0"/>
              <a:t>Regenerative</a:t>
            </a:r>
            <a:r>
              <a:rPr lang="en-IN" sz="2000" dirty="0" smtClean="0"/>
              <a:t> </a:t>
            </a:r>
            <a:r>
              <a:rPr lang="en-IN" sz="2000" dirty="0"/>
              <a:t>type thermal power </a:t>
            </a:r>
            <a:r>
              <a:rPr lang="en-IN" sz="2000" dirty="0" smtClean="0"/>
              <a:t>plants. </a:t>
            </a:r>
          </a:p>
          <a:p>
            <a:pPr marL="0" indent="0" hangingPunct="0">
              <a:buNone/>
            </a:pPr>
            <a:endParaRPr lang="en-IN" sz="2000" dirty="0"/>
          </a:p>
          <a:p>
            <a:pPr marL="0" indent="0" hangingPunct="0">
              <a:buNone/>
            </a:pPr>
            <a:r>
              <a:rPr lang="en-US" sz="2000" dirty="0" smtClean="0"/>
              <a:t>          </a:t>
            </a:r>
            <a:r>
              <a:rPr lang="en-US" sz="2000" b="1" u="sng" dirty="0" smtClean="0"/>
              <a:t>Importance of Condenser In A Power Plant</a:t>
            </a:r>
            <a:endParaRPr lang="en-IN" sz="2000" b="1" u="sng" dirty="0"/>
          </a:p>
          <a:p>
            <a:pPr algn="just"/>
            <a:r>
              <a:rPr lang="en-US" sz="2000" dirty="0"/>
              <a:t> </a:t>
            </a:r>
            <a:r>
              <a:rPr lang="en-US" sz="2000" dirty="0" smtClean="0"/>
              <a:t>Seeing the figure of a simple  steam power plant we can   easily conclude how vital a condenser is for  a power plant, even a simple power plant can not be imagined without a condenser .</a:t>
            </a:r>
          </a:p>
          <a:p>
            <a:pPr algn="just"/>
            <a:r>
              <a:rPr lang="en-US" sz="2000" dirty="0" smtClean="0"/>
              <a:t>From the equation </a:t>
            </a:r>
            <a:r>
              <a:rPr lang="en-US" sz="2000" b="1" dirty="0" smtClean="0"/>
              <a:t>W(reversible)</a:t>
            </a:r>
            <a:r>
              <a:rPr lang="en-US" sz="2000" dirty="0" smtClean="0"/>
              <a:t> = </a:t>
            </a:r>
            <a:r>
              <a:rPr lang="en-US" sz="2000" b="1" dirty="0" smtClean="0"/>
              <a:t> - </a:t>
            </a:r>
            <a:r>
              <a:rPr lang="en-US" sz="2000" dirty="0" smtClean="0"/>
              <a:t>(integration of </a:t>
            </a:r>
            <a:r>
              <a:rPr lang="en-US" sz="2000" b="1" dirty="0" smtClean="0"/>
              <a:t>V </a:t>
            </a:r>
            <a:r>
              <a:rPr lang="en-US" sz="2000" b="1" dirty="0" err="1" smtClean="0"/>
              <a:t>dp</a:t>
            </a:r>
            <a:r>
              <a:rPr lang="en-US" sz="2000" b="1" dirty="0" smtClean="0"/>
              <a:t>)    , </a:t>
            </a:r>
            <a:r>
              <a:rPr lang="en-US" sz="2000" dirty="0" smtClean="0"/>
              <a:t>it is obvious that the reversible steady-flow work is   closely associated with the specific volume of the fluid flowing through the device. The larger the specific volume the larger the reversible work consumed  or</a:t>
            </a:r>
          </a:p>
        </p:txBody>
      </p:sp>
    </p:spTree>
    <p:extLst>
      <p:ext uri="{BB962C8B-B14F-4D97-AF65-F5344CB8AC3E}">
        <p14:creationId xmlns:p14="http://schemas.microsoft.com/office/powerpoint/2010/main" val="26949430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640" y="200472"/>
            <a:ext cx="6480720" cy="9505056"/>
          </a:xfrm>
        </p:spPr>
        <p:txBody>
          <a:bodyPr>
            <a:normAutofit/>
          </a:bodyPr>
          <a:lstStyle/>
          <a:p>
            <a:pPr marL="400050" lvl="1" indent="0" algn="just">
              <a:buNone/>
            </a:pPr>
            <a:r>
              <a:rPr lang="en-US" sz="2000" dirty="0" smtClean="0"/>
              <a:t>produced. </a:t>
            </a:r>
            <a:r>
              <a:rPr lang="en-US" sz="2000" b="1" dirty="0" smtClean="0"/>
              <a:t>Therefore ,</a:t>
            </a:r>
            <a:r>
              <a:rPr lang="en-US" sz="2000" b="1" u="sng" dirty="0" smtClean="0"/>
              <a:t>every effort should be made to      keep the specific volume of the fluid as small as possible during a compression process to minimize the work input that’s why condenser is so important for a steam power plant.</a:t>
            </a:r>
          </a:p>
          <a:p>
            <a:pPr algn="just"/>
            <a:r>
              <a:rPr lang="en-US" sz="2000" b="1" dirty="0" smtClean="0"/>
              <a:t>In steam power plants , the pressure rise in the pump is equal to the pressure drop in the turbine  if we neglect the pressure losses in various other components. </a:t>
            </a:r>
            <a:r>
              <a:rPr lang="en-US" sz="2000" b="1" u="sng" dirty="0" smtClean="0"/>
              <a:t>The condenser of steam power plant condenses steam to water , thus the pump handles water, which has a very small specific volume , and the turbine handles steam, whose specific volume is many times larger . </a:t>
            </a:r>
            <a:r>
              <a:rPr lang="en-US" sz="2000" b="1" u="sng" dirty="0"/>
              <a:t> </a:t>
            </a:r>
            <a:r>
              <a:rPr lang="en-US" sz="2000" b="1" u="sng" dirty="0" smtClean="0"/>
              <a:t>Therefore, the work output of the turbine is much larger than the work input to the pump . This is one of the reasons of the overwhelming popularity of steam power plants in electric power generation ; and the credit goes to condenser.</a:t>
            </a:r>
          </a:p>
          <a:p>
            <a:pPr marL="0" indent="0" algn="just">
              <a:buNone/>
            </a:pPr>
            <a:endParaRPr lang="en-US" sz="2000" b="1" u="sng" dirty="0"/>
          </a:p>
          <a:p>
            <a:pPr algn="just"/>
            <a:r>
              <a:rPr lang="en-US" sz="2000" u="sng" dirty="0" smtClean="0"/>
              <a:t>If we were to compress the steam exiting the turbine back to the turbine inlet pressure before condensing it first in condenser in order to “save” the heat rejected, we would have to supply all the work (or even more accounting the piping losses) produced by the turbine back to the compressor. In reality, the required work input would be still greater than the work output of the turbine because of the irreversibilities present in both processes.</a:t>
            </a:r>
          </a:p>
          <a:p>
            <a:pPr marL="0" indent="0" algn="just">
              <a:buNone/>
            </a:pPr>
            <a:r>
              <a:rPr lang="en-US" sz="2000" dirty="0" smtClean="0"/>
              <a:t>The above reasoning(s)  reveals that “condenser” is a very vital component  of steam power plant  and hence a deep insight to its working is very important.</a:t>
            </a:r>
          </a:p>
          <a:p>
            <a:pPr marL="0" indent="0" algn="just">
              <a:buNone/>
            </a:pPr>
            <a:endParaRPr lang="en-US" sz="2000" dirty="0" smtClean="0"/>
          </a:p>
          <a:p>
            <a:pPr marL="400050" lvl="1" indent="0" algn="just">
              <a:buNone/>
            </a:pPr>
            <a:endParaRPr lang="en-IN" sz="2000" b="1" dirty="0"/>
          </a:p>
        </p:txBody>
      </p:sp>
    </p:spTree>
    <p:extLst>
      <p:ext uri="{BB962C8B-B14F-4D97-AF65-F5344CB8AC3E}">
        <p14:creationId xmlns:p14="http://schemas.microsoft.com/office/powerpoint/2010/main" val="40901926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6172200" cy="1496616"/>
          </a:xfrm>
        </p:spPr>
        <p:txBody>
          <a:bodyPr>
            <a:normAutofit/>
          </a:bodyPr>
          <a:lstStyle/>
          <a:p>
            <a:pPr marL="457200" indent="-457200" algn="just">
              <a:buFont typeface="Wingdings" pitchFamily="2" charset="2"/>
              <a:buChar char="Ø"/>
            </a:pPr>
            <a:r>
              <a:rPr lang="en-US" sz="2800" b="1" u="sng" dirty="0" smtClean="0"/>
              <a:t>Advantages of Air-Cooled </a:t>
            </a:r>
            <a:r>
              <a:rPr lang="en-US" sz="2800" b="1" u="sng" dirty="0"/>
              <a:t>Steam Condenser unit over traditional Water-Cooled Condenser unit.</a:t>
            </a:r>
          </a:p>
        </p:txBody>
      </p:sp>
      <p:sp>
        <p:nvSpPr>
          <p:cNvPr id="3" name="Content Placeholder 2"/>
          <p:cNvSpPr>
            <a:spLocks noGrp="1"/>
          </p:cNvSpPr>
          <p:nvPr>
            <p:ph idx="1"/>
          </p:nvPr>
        </p:nvSpPr>
        <p:spPr>
          <a:xfrm>
            <a:off x="188640" y="1496616"/>
            <a:ext cx="6552728" cy="8280920"/>
          </a:xfrm>
        </p:spPr>
        <p:txBody>
          <a:bodyPr/>
          <a:lstStyle/>
          <a:p>
            <a:pPr marL="0" indent="0" algn="just">
              <a:buNone/>
            </a:pPr>
            <a:r>
              <a:rPr lang="en-US" sz="2000" dirty="0" smtClean="0"/>
              <a:t>Our study has revealed that air-cooled steam condensing unit is very advantageous  than traditional water-cooled condensing unit and saves  a lot of make up cooling water ,  some capital and can make the power plants to be installed in water deficient regions. A detailed comparison is tabulated below.</a:t>
            </a:r>
          </a:p>
          <a:p>
            <a:pPr marL="0" indent="0" algn="just">
              <a:buNone/>
            </a:pPr>
            <a:r>
              <a:rPr lang="en-US" sz="2000" dirty="0"/>
              <a:t> </a:t>
            </a:r>
            <a:r>
              <a:rPr lang="en-US" sz="2000" dirty="0" smtClean="0"/>
              <a:t>         Fig.:- </a:t>
            </a:r>
            <a:r>
              <a:rPr lang="en-US" sz="2000" u="sng" dirty="0" smtClean="0"/>
              <a:t>A simple Air-Cooled Steam Condenser Unit</a:t>
            </a:r>
            <a:endParaRPr lang="en-US" sz="2000" b="1" u="sng" dirty="0"/>
          </a:p>
          <a:p>
            <a:pPr marL="0" indent="0" algn="just">
              <a:buNone/>
            </a:pPr>
            <a:endParaRPr lang="en-US" sz="2000" b="1" u="sng" dirty="0" smtClean="0"/>
          </a:p>
          <a:p>
            <a:pPr marL="0" indent="0" algn="just">
              <a:buNone/>
            </a:pPr>
            <a:endParaRPr lang="en-US" sz="2000" b="1" u="sng" dirty="0"/>
          </a:p>
          <a:p>
            <a:pPr marL="0" indent="0" algn="just">
              <a:buNone/>
            </a:pPr>
            <a:endParaRPr lang="en-US" sz="2000" b="1" u="sng" dirty="0" smtClean="0"/>
          </a:p>
          <a:p>
            <a:pPr marL="0" indent="0" algn="just">
              <a:buNone/>
            </a:pPr>
            <a:endParaRPr lang="en-US" sz="2000" b="1" u="sng" dirty="0"/>
          </a:p>
          <a:p>
            <a:pPr marL="0" indent="0" algn="just">
              <a:buNone/>
            </a:pPr>
            <a:endParaRPr lang="en-US" sz="2000" b="1" u="sng" dirty="0" smtClean="0"/>
          </a:p>
          <a:p>
            <a:pPr marL="0" indent="0" algn="just">
              <a:buNone/>
            </a:pPr>
            <a:endParaRPr lang="en-US" sz="2000" b="1" u="sng" dirty="0"/>
          </a:p>
          <a:p>
            <a:pPr marL="0" indent="0" algn="just">
              <a:buNone/>
            </a:pPr>
            <a:endParaRPr lang="en-US" sz="2000" b="1" u="sng" dirty="0" smtClean="0"/>
          </a:p>
          <a:p>
            <a:pPr marL="0" indent="0" algn="just">
              <a:buNone/>
            </a:pPr>
            <a:endParaRPr lang="en-US" sz="2000" b="1" u="sng" dirty="0"/>
          </a:p>
          <a:p>
            <a:pPr marL="0" indent="0" algn="just">
              <a:buNone/>
            </a:pPr>
            <a:endParaRPr lang="en-US" sz="2000" b="1" u="sng" dirty="0" smtClean="0"/>
          </a:p>
          <a:p>
            <a:pPr marL="0" indent="0" algn="just">
              <a:buNone/>
            </a:pPr>
            <a:endParaRPr lang="en-US" sz="2000" b="1" u="sng" dirty="0"/>
          </a:p>
          <a:p>
            <a:pPr marL="0" indent="0" algn="just">
              <a:buNone/>
            </a:pPr>
            <a:endParaRPr lang="en-US" sz="2000" b="1" u="sng" dirty="0" smtClean="0"/>
          </a:p>
          <a:p>
            <a:pPr marL="0" indent="0" algn="just">
              <a:buNone/>
            </a:pPr>
            <a:endParaRPr lang="en-US" sz="2000" b="1" u="sng" dirty="0"/>
          </a:p>
          <a:p>
            <a:pPr marL="0" indent="0" algn="just">
              <a:buNone/>
            </a:pPr>
            <a:r>
              <a:rPr lang="en-US" sz="2000" b="1" u="sng" dirty="0" smtClean="0"/>
              <a:t>Comparison </a:t>
            </a:r>
            <a:r>
              <a:rPr lang="en-US" sz="2000" b="1" u="sng" dirty="0"/>
              <a:t>Between ACFC Coolers &amp; Cooling Tower:</a:t>
            </a:r>
            <a:endParaRPr lang="en-US" sz="2000" dirty="0" smtClean="0"/>
          </a:p>
          <a:p>
            <a:pPr marL="0" indent="0" algn="just">
              <a:buNone/>
            </a:pPr>
            <a:endParaRPr lang="en-US" sz="2000" dirty="0"/>
          </a:p>
          <a:p>
            <a:pPr marL="0" indent="0" algn="just">
              <a:buNone/>
            </a:pPr>
            <a:endParaRPr lang="en-US" sz="2000" dirty="0" smtClean="0"/>
          </a:p>
          <a:p>
            <a:pPr marL="0" indent="0" algn="just">
              <a:buNone/>
            </a:pPr>
            <a:endParaRPr lang="en-US" sz="2000" dirty="0"/>
          </a:p>
          <a:p>
            <a:pPr marL="0" indent="0" algn="just">
              <a:buNone/>
            </a:pPr>
            <a:endParaRPr lang="en-US" sz="2000" dirty="0" smtClean="0"/>
          </a:p>
          <a:p>
            <a:pPr marL="0" indent="0" algn="just">
              <a:buNone/>
            </a:pPr>
            <a:endParaRPr lang="en-US" sz="2000" dirty="0"/>
          </a:p>
          <a:p>
            <a:pPr marL="0" indent="0" algn="just">
              <a:buNone/>
            </a:pPr>
            <a:endParaRPr lang="en-US" sz="2000" dirty="0" smtClean="0"/>
          </a:p>
          <a:p>
            <a:pPr marL="0" indent="0" algn="just">
              <a:buNone/>
            </a:pPr>
            <a:endParaRPr lang="en-US" sz="2000" dirty="0"/>
          </a:p>
          <a:p>
            <a:pPr marL="0" indent="0" algn="just">
              <a:buNone/>
            </a:pPr>
            <a:endParaRPr lang="en-US" sz="2000" dirty="0" smtClean="0"/>
          </a:p>
          <a:p>
            <a:pPr marL="0" indent="0" algn="just">
              <a:buNone/>
            </a:pPr>
            <a:endParaRPr lang="en-US" sz="2000" dirty="0"/>
          </a:p>
          <a:p>
            <a:pPr marL="0" indent="0" algn="just">
              <a:buNone/>
            </a:pPr>
            <a:endParaRPr lang="en-US" sz="2000" dirty="0" smtClean="0"/>
          </a:p>
          <a:p>
            <a:pPr marL="0" indent="0" algn="just">
              <a:buNone/>
            </a:pPr>
            <a:endParaRPr lang="en-US" sz="2000" dirty="0"/>
          </a:p>
          <a:p>
            <a:pPr marL="0" indent="0" algn="just">
              <a:buNone/>
            </a:pPr>
            <a:endParaRPr lang="en-US" sz="2000" dirty="0" smtClean="0"/>
          </a:p>
          <a:p>
            <a:pPr marL="0" indent="0" algn="just">
              <a:buNone/>
            </a:pPr>
            <a:endParaRPr lang="en-US" sz="2000" dirty="0" smtClean="0"/>
          </a:p>
          <a:p>
            <a:pPr marL="0" indent="0" algn="just">
              <a:buNone/>
            </a:pPr>
            <a:endParaRPr lang="en-IN" dirty="0"/>
          </a:p>
        </p:txBody>
      </p:sp>
      <p:sp>
        <p:nvSpPr>
          <p:cNvPr id="6" name="Rectangle 1"/>
          <p:cNvSpPr>
            <a:spLocks noChangeArrowheads="1"/>
          </p:cNvSpPr>
          <p:nvPr/>
        </p:nvSpPr>
        <p:spPr bwMode="auto">
          <a:xfrm>
            <a:off x="342900" y="52969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060993636"/>
              </p:ext>
            </p:extLst>
          </p:nvPr>
        </p:nvGraphicFramePr>
        <p:xfrm>
          <a:off x="188640" y="8913441"/>
          <a:ext cx="6480720" cy="757936"/>
        </p:xfrm>
        <a:graphic>
          <a:graphicData uri="http://schemas.openxmlformats.org/drawingml/2006/table">
            <a:tbl>
              <a:tblPr>
                <a:tableStyleId>{5940675A-B579-460E-94D1-54222C63F5DA}</a:tableStyleId>
              </a:tblPr>
              <a:tblGrid>
                <a:gridCol w="324969"/>
                <a:gridCol w="3002350"/>
                <a:gridCol w="3153401"/>
              </a:tblGrid>
              <a:tr h="648072">
                <a:tc>
                  <a:txBody>
                    <a:bodyPr/>
                    <a:lstStyle/>
                    <a:p>
                      <a:pPr algn="r">
                        <a:lnSpc>
                          <a:spcPct val="115000"/>
                        </a:lnSpc>
                        <a:spcAft>
                          <a:spcPts val="1000"/>
                        </a:spcAft>
                      </a:pPr>
                      <a:r>
                        <a:rPr lang="en-US" sz="1200" dirty="0">
                          <a:effectLst/>
                        </a:rPr>
                        <a:t>Sr.</a:t>
                      </a:r>
                      <a:endParaRPr lang="en-IN" sz="1200" dirty="0">
                        <a:effectLst/>
                      </a:endParaRPr>
                    </a:p>
                    <a:p>
                      <a:pPr algn="r">
                        <a:lnSpc>
                          <a:spcPct val="115000"/>
                        </a:lnSpc>
                        <a:spcAft>
                          <a:spcPts val="1000"/>
                        </a:spcAft>
                      </a:pPr>
                      <a:r>
                        <a:rPr lang="en-US" sz="1200" dirty="0">
                          <a:effectLst/>
                        </a:rPr>
                        <a:t>No.</a:t>
                      </a:r>
                      <a:endParaRPr lang="en-IN" sz="1200" dirty="0">
                        <a:effectLst/>
                        <a:latin typeface="Calibri"/>
                        <a:ea typeface="Times New Roman"/>
                        <a:cs typeface="Times New Roman"/>
                      </a:endParaRPr>
                    </a:p>
                  </a:txBody>
                  <a:tcPr marL="61900" marR="61900" marT="0" marB="0"/>
                </a:tc>
                <a:tc>
                  <a:txBody>
                    <a:bodyPr/>
                    <a:lstStyle/>
                    <a:p>
                      <a:pPr algn="ctr">
                        <a:lnSpc>
                          <a:spcPct val="115000"/>
                        </a:lnSpc>
                        <a:spcAft>
                          <a:spcPts val="1000"/>
                        </a:spcAft>
                      </a:pPr>
                      <a:r>
                        <a:rPr lang="en-US" sz="1200" dirty="0">
                          <a:effectLst/>
                        </a:rPr>
                        <a:t>Coil Co Air-Cooled Fluid Cooler</a:t>
                      </a:r>
                      <a:endParaRPr lang="en-IN" sz="1200" dirty="0">
                        <a:effectLst/>
                        <a:latin typeface="Calibri"/>
                        <a:ea typeface="Times New Roman"/>
                        <a:cs typeface="Times New Roman"/>
                      </a:endParaRPr>
                    </a:p>
                  </a:txBody>
                  <a:tcPr marL="61900" marR="61900" marT="0" marB="0"/>
                </a:tc>
                <a:tc>
                  <a:txBody>
                    <a:bodyPr/>
                    <a:lstStyle/>
                    <a:p>
                      <a:pPr algn="ctr">
                        <a:lnSpc>
                          <a:spcPct val="115000"/>
                        </a:lnSpc>
                        <a:spcAft>
                          <a:spcPts val="1000"/>
                        </a:spcAft>
                      </a:pPr>
                      <a:r>
                        <a:rPr lang="en-US" sz="1200" dirty="0">
                          <a:effectLst/>
                        </a:rPr>
                        <a:t>Cooling Tower</a:t>
                      </a:r>
                      <a:endParaRPr lang="en-IN" sz="1200" dirty="0">
                        <a:effectLst/>
                        <a:latin typeface="Calibri"/>
                        <a:ea typeface="Times New Roman"/>
                        <a:cs typeface="Times New Roman"/>
                      </a:endParaRPr>
                    </a:p>
                  </a:txBody>
                  <a:tcPr marL="61900" marR="61900" marT="0" marB="0"/>
                </a:tc>
              </a:tr>
            </a:tbl>
          </a:graphicData>
        </a:graphic>
      </p:graphicFrame>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484" y="3728864"/>
            <a:ext cx="7593940"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64272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658" y="47880"/>
            <a:ext cx="6172200" cy="839115"/>
          </a:xfrm>
        </p:spPr>
        <p:txBody>
          <a:bodyPr>
            <a:normAutofit/>
          </a:bodyPr>
          <a:lstStyle/>
          <a:p>
            <a:r>
              <a:rPr lang="en-US" sz="3200" b="1" u="sng" dirty="0" smtClean="0">
                <a:latin typeface="Arial" pitchFamily="34" charset="0"/>
                <a:cs typeface="Arial" pitchFamily="34" charset="0"/>
              </a:rPr>
              <a:t>ACKNOWLEDGEMENT</a:t>
            </a:r>
            <a:endParaRPr lang="en-IN" sz="3200" b="1" u="sng" dirty="0">
              <a:latin typeface="Arial" pitchFamily="34" charset="0"/>
              <a:cs typeface="Arial" pitchFamily="34" charset="0"/>
            </a:endParaRPr>
          </a:p>
        </p:txBody>
      </p:sp>
      <p:sp>
        <p:nvSpPr>
          <p:cNvPr id="3" name="Content Placeholder 2"/>
          <p:cNvSpPr>
            <a:spLocks noGrp="1"/>
          </p:cNvSpPr>
          <p:nvPr>
            <p:ph idx="1"/>
          </p:nvPr>
        </p:nvSpPr>
        <p:spPr>
          <a:xfrm>
            <a:off x="30232" y="920552"/>
            <a:ext cx="6711136" cy="8985448"/>
          </a:xfrm>
        </p:spPr>
        <p:txBody>
          <a:bodyPr>
            <a:noAutofit/>
          </a:bodyPr>
          <a:lstStyle/>
          <a:p>
            <a:pPr marL="400050" lvl="1" indent="0" algn="just" hangingPunct="0">
              <a:buNone/>
            </a:pPr>
            <a:r>
              <a:rPr lang="en-IN" sz="2700" dirty="0" smtClean="0">
                <a:latin typeface="Angsana New" pitchFamily="18" charset="-34"/>
                <a:ea typeface="Adobe Fan Heiti Std B" pitchFamily="34" charset="-128"/>
                <a:cs typeface="Angsana New" pitchFamily="18" charset="-34"/>
              </a:rPr>
              <a:t>We </a:t>
            </a:r>
            <a:r>
              <a:rPr lang="en-IN" sz="2700" dirty="0">
                <a:latin typeface="Angsana New" pitchFamily="18" charset="-34"/>
                <a:ea typeface="Adobe Fan Heiti Std B" pitchFamily="34" charset="-128"/>
                <a:cs typeface="Angsana New" pitchFamily="18" charset="-34"/>
              </a:rPr>
              <a:t>would like to take this opportunity to express </a:t>
            </a:r>
            <a:r>
              <a:rPr lang="en-IN" sz="2700" dirty="0" smtClean="0">
                <a:latin typeface="Angsana New" pitchFamily="18" charset="-34"/>
                <a:ea typeface="Adobe Fan Heiti Std B" pitchFamily="34" charset="-128"/>
                <a:cs typeface="Angsana New" pitchFamily="18" charset="-34"/>
              </a:rPr>
              <a:t>our </a:t>
            </a:r>
            <a:r>
              <a:rPr lang="en-IN" sz="2700" dirty="0">
                <a:latin typeface="Angsana New" pitchFamily="18" charset="-34"/>
                <a:ea typeface="Adobe Fan Heiti Std B" pitchFamily="34" charset="-128"/>
                <a:cs typeface="Angsana New" pitchFamily="18" charset="-34"/>
              </a:rPr>
              <a:t>profound sense of gratitude and respect to </a:t>
            </a:r>
            <a:r>
              <a:rPr lang="en-IN" sz="2700" dirty="0" smtClean="0">
                <a:latin typeface="Angsana New" pitchFamily="18" charset="-34"/>
                <a:ea typeface="Adobe Fan Heiti Std B" pitchFamily="34" charset="-128"/>
                <a:cs typeface="Angsana New" pitchFamily="18" charset="-34"/>
              </a:rPr>
              <a:t>all, </a:t>
            </a:r>
            <a:r>
              <a:rPr lang="en-IN" sz="2700" dirty="0">
                <a:latin typeface="Angsana New" pitchFamily="18" charset="-34"/>
                <a:ea typeface="Adobe Fan Heiti Std B" pitchFamily="34" charset="-128"/>
                <a:cs typeface="Angsana New" pitchFamily="18" charset="-34"/>
              </a:rPr>
              <a:t>who helped </a:t>
            </a:r>
            <a:r>
              <a:rPr lang="en-IN" sz="2700" dirty="0" smtClean="0">
                <a:latin typeface="Angsana New" pitchFamily="18" charset="-34"/>
                <a:ea typeface="Adobe Fan Heiti Std B" pitchFamily="34" charset="-128"/>
                <a:cs typeface="Angsana New" pitchFamily="18" charset="-34"/>
              </a:rPr>
              <a:t>us  to complete the project</a:t>
            </a:r>
            <a:r>
              <a:rPr lang="en-IN" sz="2700" dirty="0">
                <a:latin typeface="Angsana New" pitchFamily="18" charset="-34"/>
                <a:ea typeface="Adobe Fan Heiti Std B" pitchFamily="34" charset="-128"/>
                <a:cs typeface="Angsana New" pitchFamily="18" charset="-34"/>
              </a:rPr>
              <a:t>.</a:t>
            </a:r>
          </a:p>
          <a:p>
            <a:pPr marL="400050" lvl="1" indent="0" algn="just">
              <a:buNone/>
            </a:pPr>
            <a:endParaRPr lang="en-IN" sz="2700" dirty="0" smtClean="0">
              <a:latin typeface="Angsana New" pitchFamily="18" charset="-34"/>
              <a:ea typeface="Adobe Fan Heiti Std B" pitchFamily="34" charset="-128"/>
              <a:cs typeface="Angsana New" pitchFamily="18" charset="-34"/>
            </a:endParaRPr>
          </a:p>
          <a:p>
            <a:pPr marL="400050" lvl="1" indent="0" algn="just">
              <a:buNone/>
            </a:pPr>
            <a:r>
              <a:rPr lang="en-IN" sz="2700" dirty="0" smtClean="0">
                <a:latin typeface="Angsana New" pitchFamily="18" charset="-34"/>
                <a:ea typeface="Adobe Fan Heiti Std B" pitchFamily="34" charset="-128"/>
                <a:cs typeface="Angsana New" pitchFamily="18" charset="-34"/>
              </a:rPr>
              <a:t>First </a:t>
            </a:r>
            <a:r>
              <a:rPr lang="en-IN" sz="2700" dirty="0">
                <a:latin typeface="Angsana New" pitchFamily="18" charset="-34"/>
                <a:ea typeface="Adobe Fan Heiti Std B" pitchFamily="34" charset="-128"/>
                <a:cs typeface="Angsana New" pitchFamily="18" charset="-34"/>
              </a:rPr>
              <a:t>and </a:t>
            </a:r>
            <a:r>
              <a:rPr lang="en-IN" sz="2700" dirty="0" smtClean="0">
                <a:latin typeface="Angsana New" pitchFamily="18" charset="-34"/>
                <a:ea typeface="Adobe Fan Heiti Std B" pitchFamily="34" charset="-128"/>
                <a:cs typeface="Angsana New" pitchFamily="18" charset="-34"/>
              </a:rPr>
              <a:t>foremost, we  would </a:t>
            </a:r>
            <a:r>
              <a:rPr lang="en-IN" sz="2700" dirty="0">
                <a:latin typeface="Angsana New" pitchFamily="18" charset="-34"/>
                <a:ea typeface="Adobe Fan Heiti Std B" pitchFamily="34" charset="-128"/>
                <a:cs typeface="Angsana New" pitchFamily="18" charset="-34"/>
              </a:rPr>
              <a:t>like to </a:t>
            </a:r>
            <a:r>
              <a:rPr lang="en-IN" sz="2700" dirty="0" smtClean="0">
                <a:latin typeface="Angsana New" pitchFamily="18" charset="-34"/>
                <a:ea typeface="Adobe Fan Heiti Std B" pitchFamily="34" charset="-128"/>
                <a:cs typeface="Angsana New" pitchFamily="18" charset="-34"/>
              </a:rPr>
              <a:t>thank </a:t>
            </a:r>
            <a:r>
              <a:rPr lang="en-IN" sz="2700" b="1" dirty="0" err="1" smtClean="0">
                <a:latin typeface="Angsana New" pitchFamily="18" charset="-34"/>
                <a:ea typeface="Adobe Fan Heiti Std B" pitchFamily="34" charset="-128"/>
                <a:cs typeface="Angsana New" pitchFamily="18" charset="-34"/>
              </a:rPr>
              <a:t>Mr.</a:t>
            </a:r>
            <a:r>
              <a:rPr lang="en-IN" sz="2700" b="1" dirty="0" smtClean="0">
                <a:latin typeface="Angsana New" pitchFamily="18" charset="-34"/>
                <a:ea typeface="Adobe Fan Heiti Std B" pitchFamily="34" charset="-128"/>
                <a:cs typeface="Angsana New" pitchFamily="18" charset="-34"/>
              </a:rPr>
              <a:t> V.S. </a:t>
            </a:r>
            <a:r>
              <a:rPr lang="en-IN" sz="2700" b="1" dirty="0" err="1" smtClean="0">
                <a:latin typeface="Angsana New" pitchFamily="18" charset="-34"/>
                <a:ea typeface="Adobe Fan Heiti Std B" pitchFamily="34" charset="-128"/>
                <a:cs typeface="Angsana New" pitchFamily="18" charset="-34"/>
              </a:rPr>
              <a:t>Dewangan</a:t>
            </a:r>
            <a:r>
              <a:rPr lang="en-IN" sz="2700" b="1" dirty="0" smtClean="0">
                <a:latin typeface="Angsana New" pitchFamily="18" charset="-34"/>
                <a:ea typeface="Adobe Fan Heiti Std B" pitchFamily="34" charset="-128"/>
                <a:cs typeface="Angsana New" pitchFamily="18" charset="-34"/>
              </a:rPr>
              <a:t> {AGM, Turbine}  </a:t>
            </a:r>
            <a:r>
              <a:rPr lang="en-IN" sz="2700" dirty="0">
                <a:latin typeface="Angsana New" pitchFamily="18" charset="-34"/>
                <a:ea typeface="Adobe Fan Heiti Std B" pitchFamily="34" charset="-128"/>
                <a:cs typeface="Angsana New" pitchFamily="18" charset="-34"/>
              </a:rPr>
              <a:t>for his constant</a:t>
            </a:r>
            <a:r>
              <a:rPr lang="en-IN" sz="2700" b="1" dirty="0">
                <a:latin typeface="Angsana New" pitchFamily="18" charset="-34"/>
                <a:ea typeface="Adobe Fan Heiti Std B" pitchFamily="34" charset="-128"/>
                <a:cs typeface="Angsana New" pitchFamily="18" charset="-34"/>
              </a:rPr>
              <a:t> </a:t>
            </a:r>
            <a:r>
              <a:rPr lang="en-IN" sz="2700" dirty="0">
                <a:latin typeface="Angsana New" pitchFamily="18" charset="-34"/>
                <a:ea typeface="Adobe Fan Heiti Std B" pitchFamily="34" charset="-128"/>
                <a:cs typeface="Angsana New" pitchFamily="18" charset="-34"/>
              </a:rPr>
              <a:t>encouragement and support throughout </a:t>
            </a:r>
            <a:r>
              <a:rPr lang="en-IN" sz="2700" dirty="0" smtClean="0">
                <a:latin typeface="Angsana New" pitchFamily="18" charset="-34"/>
                <a:ea typeface="Adobe Fan Heiti Std B" pitchFamily="34" charset="-128"/>
                <a:cs typeface="Angsana New" pitchFamily="18" charset="-34"/>
              </a:rPr>
              <a:t>the </a:t>
            </a:r>
            <a:r>
              <a:rPr lang="en-IN" sz="2700" dirty="0">
                <a:latin typeface="Angsana New" pitchFamily="18" charset="-34"/>
                <a:ea typeface="Adobe Fan Heiti Std B" pitchFamily="34" charset="-128"/>
                <a:cs typeface="Angsana New" pitchFamily="18" charset="-34"/>
              </a:rPr>
              <a:t>project. </a:t>
            </a:r>
            <a:r>
              <a:rPr lang="en-IN" sz="2700" dirty="0" smtClean="0">
                <a:latin typeface="Angsana New" pitchFamily="18" charset="-34"/>
                <a:ea typeface="Adobe Fan Heiti Std B" pitchFamily="34" charset="-128"/>
                <a:cs typeface="Angsana New" pitchFamily="18" charset="-34"/>
              </a:rPr>
              <a:t>Our project at </a:t>
            </a:r>
            <a:r>
              <a:rPr lang="en-IN" sz="2700" dirty="0">
                <a:latin typeface="Angsana New" pitchFamily="18" charset="-34"/>
                <a:ea typeface="Adobe Fan Heiti Std B" pitchFamily="34" charset="-128"/>
                <a:cs typeface="Angsana New" pitchFamily="18" charset="-34"/>
              </a:rPr>
              <a:t>Power and Blowing </a:t>
            </a:r>
            <a:r>
              <a:rPr lang="en-IN" sz="2700" dirty="0" smtClean="0">
                <a:latin typeface="Angsana New" pitchFamily="18" charset="-34"/>
                <a:ea typeface="Adobe Fan Heiti Std B" pitchFamily="34" charset="-128"/>
                <a:cs typeface="Angsana New" pitchFamily="18" charset="-34"/>
              </a:rPr>
              <a:t>Station {SAIL-BSP, BHILAI}  </a:t>
            </a:r>
            <a:r>
              <a:rPr lang="en-IN" sz="2700" dirty="0">
                <a:latin typeface="Angsana New" pitchFamily="18" charset="-34"/>
                <a:ea typeface="Adobe Fan Heiti Std B" pitchFamily="34" charset="-128"/>
                <a:cs typeface="Angsana New" pitchFamily="18" charset="-34"/>
              </a:rPr>
              <a:t>has been a useful and enlightening experience</a:t>
            </a:r>
            <a:r>
              <a:rPr lang="en-IN" sz="2700" dirty="0" smtClean="0">
                <a:latin typeface="Angsana New" pitchFamily="18" charset="-34"/>
                <a:ea typeface="Adobe Fan Heiti Std B" pitchFamily="34" charset="-128"/>
                <a:cs typeface="Angsana New" pitchFamily="18" charset="-34"/>
              </a:rPr>
              <a:t>.</a:t>
            </a:r>
          </a:p>
          <a:p>
            <a:pPr marL="400050" lvl="1" indent="0" algn="just">
              <a:buNone/>
            </a:pPr>
            <a:endParaRPr lang="en-IN" sz="2700" dirty="0" smtClean="0">
              <a:latin typeface="Angsana New" pitchFamily="18" charset="-34"/>
              <a:ea typeface="Adobe Fan Heiti Std B" pitchFamily="34" charset="-128"/>
              <a:cs typeface="Angsana New" pitchFamily="18" charset="-34"/>
            </a:endParaRPr>
          </a:p>
          <a:p>
            <a:pPr marL="400050" lvl="1" indent="0" algn="just">
              <a:buNone/>
            </a:pPr>
            <a:r>
              <a:rPr lang="en-IN" sz="2700" dirty="0" smtClean="0">
                <a:latin typeface="Angsana New" pitchFamily="18" charset="-34"/>
                <a:ea typeface="Adobe Fan Heiti Std B" pitchFamily="34" charset="-128"/>
                <a:cs typeface="Angsana New" pitchFamily="18" charset="-34"/>
              </a:rPr>
              <a:t>We </a:t>
            </a:r>
            <a:r>
              <a:rPr lang="en-IN" sz="2700" dirty="0">
                <a:latin typeface="Angsana New" pitchFamily="18" charset="-34"/>
                <a:ea typeface="Adobe Fan Heiti Std B" pitchFamily="34" charset="-128"/>
                <a:cs typeface="Angsana New" pitchFamily="18" charset="-34"/>
              </a:rPr>
              <a:t>also express </a:t>
            </a:r>
            <a:r>
              <a:rPr lang="en-IN" sz="2700" dirty="0" smtClean="0">
                <a:latin typeface="Angsana New" pitchFamily="18" charset="-34"/>
                <a:ea typeface="Adobe Fan Heiti Std B" pitchFamily="34" charset="-128"/>
                <a:cs typeface="Angsana New" pitchFamily="18" charset="-34"/>
              </a:rPr>
              <a:t>our </a:t>
            </a:r>
            <a:r>
              <a:rPr lang="en-IN" sz="2700" dirty="0">
                <a:latin typeface="Angsana New" pitchFamily="18" charset="-34"/>
                <a:ea typeface="Adobe Fan Heiti Std B" pitchFamily="34" charset="-128"/>
                <a:cs typeface="Angsana New" pitchFamily="18" charset="-34"/>
              </a:rPr>
              <a:t>thanks </a:t>
            </a:r>
            <a:r>
              <a:rPr lang="en-IN" sz="2700" dirty="0" smtClean="0">
                <a:latin typeface="Angsana New" pitchFamily="18" charset="-34"/>
                <a:ea typeface="Adobe Fan Heiti Std B" pitchFamily="34" charset="-128"/>
                <a:cs typeface="Angsana New" pitchFamily="18" charset="-34"/>
              </a:rPr>
              <a:t>to </a:t>
            </a:r>
            <a:r>
              <a:rPr lang="en-IN" sz="2700" b="1" dirty="0" err="1" smtClean="0">
                <a:latin typeface="Angsana New" pitchFamily="18" charset="-34"/>
                <a:ea typeface="Adobe Fan Heiti Std B" pitchFamily="34" charset="-128"/>
                <a:cs typeface="Angsana New" pitchFamily="18" charset="-34"/>
              </a:rPr>
              <a:t>Mr.</a:t>
            </a:r>
            <a:r>
              <a:rPr lang="en-IN" sz="2700" b="1" dirty="0" smtClean="0">
                <a:latin typeface="Angsana New" pitchFamily="18" charset="-34"/>
                <a:ea typeface="Adobe Fan Heiti Std B" pitchFamily="34" charset="-128"/>
                <a:cs typeface="Angsana New" pitchFamily="18" charset="-34"/>
              </a:rPr>
              <a:t> </a:t>
            </a:r>
            <a:r>
              <a:rPr lang="en-IN" sz="2700" b="1" dirty="0" err="1" smtClean="0">
                <a:latin typeface="Angsana New" pitchFamily="18" charset="-34"/>
                <a:ea typeface="Adobe Fan Heiti Std B" pitchFamily="34" charset="-128"/>
                <a:cs typeface="Angsana New" pitchFamily="18" charset="-34"/>
              </a:rPr>
              <a:t>Seikh</a:t>
            </a:r>
            <a:r>
              <a:rPr lang="en-IN" sz="2700" b="1" dirty="0" smtClean="0">
                <a:latin typeface="Angsana New" pitchFamily="18" charset="-34"/>
                <a:ea typeface="Adobe Fan Heiti Std B" pitchFamily="34" charset="-128"/>
                <a:cs typeface="Angsana New" pitchFamily="18" charset="-34"/>
              </a:rPr>
              <a:t> </a:t>
            </a:r>
            <a:r>
              <a:rPr lang="en-IN" sz="2700" b="1" dirty="0" err="1" smtClean="0">
                <a:latin typeface="Angsana New" pitchFamily="18" charset="-34"/>
                <a:ea typeface="Adobe Fan Heiti Std B" pitchFamily="34" charset="-128"/>
                <a:cs typeface="Angsana New" pitchFamily="18" charset="-34"/>
              </a:rPr>
              <a:t>Zakir</a:t>
            </a:r>
            <a:r>
              <a:rPr lang="en-IN" sz="2700" b="1" dirty="0" smtClean="0">
                <a:latin typeface="Angsana New" pitchFamily="18" charset="-34"/>
                <a:ea typeface="Adobe Fan Heiti Std B" pitchFamily="34" charset="-128"/>
                <a:cs typeface="Angsana New" pitchFamily="18" charset="-34"/>
              </a:rPr>
              <a:t> {AGM, P&amp;BS} .</a:t>
            </a:r>
            <a:r>
              <a:rPr lang="en-IN" sz="2700" dirty="0" smtClean="0">
                <a:latin typeface="Angsana New" pitchFamily="18" charset="-34"/>
                <a:ea typeface="Adobe Fan Heiti Std B" pitchFamily="34" charset="-128"/>
                <a:cs typeface="Angsana New" pitchFamily="18" charset="-34"/>
              </a:rPr>
              <a:t>We </a:t>
            </a:r>
            <a:r>
              <a:rPr lang="en-IN" sz="2700" dirty="0">
                <a:latin typeface="Angsana New" pitchFamily="18" charset="-34"/>
                <a:ea typeface="Adobe Fan Heiti Std B" pitchFamily="34" charset="-128"/>
                <a:cs typeface="Angsana New" pitchFamily="18" charset="-34"/>
              </a:rPr>
              <a:t>pay </a:t>
            </a:r>
            <a:r>
              <a:rPr lang="en-IN" sz="2700" dirty="0" smtClean="0">
                <a:latin typeface="Angsana New" pitchFamily="18" charset="-34"/>
                <a:ea typeface="Adobe Fan Heiti Std B" pitchFamily="34" charset="-128"/>
                <a:cs typeface="Angsana New" pitchFamily="18" charset="-34"/>
              </a:rPr>
              <a:t>our </a:t>
            </a:r>
            <a:r>
              <a:rPr lang="en-IN" sz="2700" dirty="0">
                <a:latin typeface="Angsana New" pitchFamily="18" charset="-34"/>
                <a:ea typeface="Adobe Fan Heiti Std B" pitchFamily="34" charset="-128"/>
                <a:cs typeface="Angsana New" pitchFamily="18" charset="-34"/>
              </a:rPr>
              <a:t>regards to all the employees of</a:t>
            </a:r>
            <a:r>
              <a:rPr lang="en-IN" sz="2700" b="1" dirty="0">
                <a:latin typeface="Angsana New" pitchFamily="18" charset="-34"/>
                <a:ea typeface="Adobe Fan Heiti Std B" pitchFamily="34" charset="-128"/>
                <a:cs typeface="Angsana New" pitchFamily="18" charset="-34"/>
              </a:rPr>
              <a:t> </a:t>
            </a:r>
            <a:r>
              <a:rPr lang="en-IN" sz="2700" b="1" dirty="0" smtClean="0">
                <a:latin typeface="Angsana New" pitchFamily="18" charset="-34"/>
                <a:ea typeface="Adobe Fan Heiti Std B" pitchFamily="34" charset="-128"/>
                <a:cs typeface="Angsana New" pitchFamily="18" charset="-34"/>
              </a:rPr>
              <a:t>P&amp;BS{SAIL-BSP, BHILAI}.</a:t>
            </a:r>
            <a:endParaRPr lang="en-IN" sz="2700" dirty="0">
              <a:latin typeface="Angsana New" pitchFamily="18" charset="-34"/>
              <a:ea typeface="Adobe Fan Heiti Std B" pitchFamily="34" charset="-128"/>
              <a:cs typeface="Angsana New" pitchFamily="18" charset="-34"/>
            </a:endParaRPr>
          </a:p>
          <a:p>
            <a:pPr marL="400050" lvl="1" indent="0" algn="just">
              <a:buNone/>
            </a:pPr>
            <a:r>
              <a:rPr lang="en-IN" sz="2700" dirty="0">
                <a:latin typeface="Angsana New" pitchFamily="18" charset="-34"/>
                <a:ea typeface="Adobe Fan Heiti Std B" pitchFamily="34" charset="-128"/>
                <a:cs typeface="Angsana New" pitchFamily="18" charset="-34"/>
              </a:rPr>
              <a:t> </a:t>
            </a:r>
          </a:p>
          <a:p>
            <a:pPr marL="400050" lvl="1" indent="0" algn="just">
              <a:buNone/>
            </a:pPr>
            <a:r>
              <a:rPr lang="en-IN" sz="2700" dirty="0" smtClean="0">
                <a:latin typeface="Angsana New" pitchFamily="18" charset="-34"/>
                <a:ea typeface="Adobe Fan Heiti Std B" pitchFamily="34" charset="-128"/>
                <a:cs typeface="Angsana New" pitchFamily="18" charset="-34"/>
              </a:rPr>
              <a:t>We </a:t>
            </a:r>
            <a:r>
              <a:rPr lang="en-IN" sz="2700" dirty="0">
                <a:latin typeface="Angsana New" pitchFamily="18" charset="-34"/>
                <a:ea typeface="Adobe Fan Heiti Std B" pitchFamily="34" charset="-128"/>
                <a:cs typeface="Angsana New" pitchFamily="18" charset="-34"/>
              </a:rPr>
              <a:t>express </a:t>
            </a:r>
            <a:r>
              <a:rPr lang="en-IN" sz="2700" dirty="0" smtClean="0">
                <a:latin typeface="Angsana New" pitchFamily="18" charset="-34"/>
                <a:ea typeface="Adobe Fan Heiti Std B" pitchFamily="34" charset="-128"/>
                <a:cs typeface="Angsana New" pitchFamily="18" charset="-34"/>
              </a:rPr>
              <a:t>our </a:t>
            </a:r>
            <a:r>
              <a:rPr lang="en-IN" sz="2700" dirty="0">
                <a:latin typeface="Angsana New" pitchFamily="18" charset="-34"/>
                <a:ea typeface="Adobe Fan Heiti Std B" pitchFamily="34" charset="-128"/>
                <a:cs typeface="Angsana New" pitchFamily="18" charset="-34"/>
              </a:rPr>
              <a:t>heartiest thanks </a:t>
            </a:r>
            <a:r>
              <a:rPr lang="en-IN" sz="2700" dirty="0" smtClean="0">
                <a:latin typeface="Angsana New" pitchFamily="18" charset="-34"/>
                <a:ea typeface="Adobe Fan Heiti Std B" pitchFamily="34" charset="-128"/>
                <a:cs typeface="Angsana New" pitchFamily="18" charset="-34"/>
              </a:rPr>
              <a:t>to </a:t>
            </a:r>
            <a:r>
              <a:rPr lang="en-IN" sz="2700" b="1" dirty="0" err="1" smtClean="0">
                <a:latin typeface="Angsana New" pitchFamily="18" charset="-34"/>
                <a:ea typeface="Adobe Fan Heiti Std B" pitchFamily="34" charset="-128"/>
                <a:cs typeface="Angsana New" pitchFamily="18" charset="-34"/>
              </a:rPr>
              <a:t>Prof.</a:t>
            </a:r>
            <a:r>
              <a:rPr lang="en-IN" sz="2700" b="1" dirty="0" smtClean="0">
                <a:latin typeface="Angsana New" pitchFamily="18" charset="-34"/>
                <a:ea typeface="Adobe Fan Heiti Std B" pitchFamily="34" charset="-128"/>
                <a:cs typeface="Angsana New" pitchFamily="18" charset="-34"/>
              </a:rPr>
              <a:t> P.C. </a:t>
            </a:r>
            <a:r>
              <a:rPr lang="en-IN" sz="2700" b="1" dirty="0" err="1" smtClean="0">
                <a:latin typeface="Angsana New" pitchFamily="18" charset="-34"/>
                <a:ea typeface="Adobe Fan Heiti Std B" pitchFamily="34" charset="-128"/>
                <a:cs typeface="Angsana New" pitchFamily="18" charset="-34"/>
              </a:rPr>
              <a:t>Upadhyay</a:t>
            </a:r>
            <a:r>
              <a:rPr lang="en-IN" sz="2700" b="1" dirty="0" smtClean="0">
                <a:latin typeface="Angsana New" pitchFamily="18" charset="-34"/>
                <a:ea typeface="Adobe Fan Heiti Std B" pitchFamily="34" charset="-128"/>
                <a:cs typeface="Angsana New" pitchFamily="18" charset="-34"/>
              </a:rPr>
              <a:t>, </a:t>
            </a:r>
            <a:r>
              <a:rPr lang="en-IN" sz="2700" b="1" dirty="0">
                <a:latin typeface="Angsana New" pitchFamily="18" charset="-34"/>
                <a:ea typeface="Adobe Fan Heiti Std B" pitchFamily="34" charset="-128"/>
                <a:cs typeface="Angsana New" pitchFamily="18" charset="-34"/>
              </a:rPr>
              <a:t>Mechanical Engineering </a:t>
            </a:r>
            <a:r>
              <a:rPr lang="en-IN" sz="2700" b="1" dirty="0" smtClean="0">
                <a:latin typeface="Angsana New" pitchFamily="18" charset="-34"/>
                <a:ea typeface="Adobe Fan Heiti Std B" pitchFamily="34" charset="-128"/>
                <a:cs typeface="Angsana New" pitchFamily="18" charset="-34"/>
              </a:rPr>
              <a:t>Department, ITGGU </a:t>
            </a:r>
            <a:r>
              <a:rPr lang="en-IN" sz="2700" dirty="0">
                <a:latin typeface="Angsana New" pitchFamily="18" charset="-34"/>
                <a:ea typeface="Adobe Fan Heiti Std B" pitchFamily="34" charset="-128"/>
                <a:cs typeface="Angsana New" pitchFamily="18" charset="-34"/>
              </a:rPr>
              <a:t>who </a:t>
            </a:r>
            <a:r>
              <a:rPr lang="en-IN" sz="2700" dirty="0" smtClean="0">
                <a:latin typeface="Angsana New" pitchFamily="18" charset="-34"/>
                <a:ea typeface="Adobe Fan Heiti Std B" pitchFamily="34" charset="-128"/>
                <a:cs typeface="Angsana New" pitchFamily="18" charset="-34"/>
              </a:rPr>
              <a:t>inspired, guided </a:t>
            </a:r>
            <a:r>
              <a:rPr lang="en-IN" sz="2700" dirty="0">
                <a:latin typeface="Angsana New" pitchFamily="18" charset="-34"/>
                <a:ea typeface="Adobe Fan Heiti Std B" pitchFamily="34" charset="-128"/>
                <a:cs typeface="Angsana New" pitchFamily="18" charset="-34"/>
              </a:rPr>
              <a:t>and helped </a:t>
            </a:r>
            <a:r>
              <a:rPr lang="en-IN" sz="2700" dirty="0" smtClean="0">
                <a:latin typeface="Angsana New" pitchFamily="18" charset="-34"/>
                <a:ea typeface="Adobe Fan Heiti Std B" pitchFamily="34" charset="-128"/>
                <a:cs typeface="Angsana New" pitchFamily="18" charset="-34"/>
              </a:rPr>
              <a:t>us</a:t>
            </a:r>
            <a:r>
              <a:rPr lang="en-IN" sz="2700" b="1" dirty="0" smtClean="0">
                <a:latin typeface="Angsana New" pitchFamily="18" charset="-34"/>
                <a:ea typeface="Adobe Fan Heiti Std B" pitchFamily="34" charset="-128"/>
                <a:cs typeface="Angsana New" pitchFamily="18" charset="-34"/>
              </a:rPr>
              <a:t> </a:t>
            </a:r>
            <a:r>
              <a:rPr lang="en-IN" sz="2700" dirty="0" smtClean="0">
                <a:latin typeface="Angsana New" pitchFamily="18" charset="-34"/>
                <a:ea typeface="Adobe Fan Heiti Std B" pitchFamily="34" charset="-128"/>
                <a:cs typeface="Angsana New" pitchFamily="18" charset="-34"/>
              </a:rPr>
              <a:t>in the </a:t>
            </a:r>
            <a:r>
              <a:rPr lang="en-IN" sz="2700" dirty="0">
                <a:latin typeface="Angsana New" pitchFamily="18" charset="-34"/>
                <a:ea typeface="Adobe Fan Heiti Std B" pitchFamily="34" charset="-128"/>
                <a:cs typeface="Angsana New" pitchFamily="18" charset="-34"/>
              </a:rPr>
              <a:t>completion of </a:t>
            </a:r>
            <a:r>
              <a:rPr lang="en-IN" sz="2700" dirty="0" smtClean="0">
                <a:latin typeface="Angsana New" pitchFamily="18" charset="-34"/>
                <a:ea typeface="Adobe Fan Heiti Std B" pitchFamily="34" charset="-128"/>
                <a:cs typeface="Angsana New" pitchFamily="18" charset="-34"/>
              </a:rPr>
              <a:t>our project.</a:t>
            </a:r>
            <a:endParaRPr lang="en-IN" sz="2700" dirty="0">
              <a:latin typeface="Angsana New" pitchFamily="18" charset="-34"/>
              <a:ea typeface="Adobe Fan Heiti Std B" pitchFamily="34" charset="-128"/>
              <a:cs typeface="Angsana New" pitchFamily="18" charset="-34"/>
            </a:endParaRPr>
          </a:p>
          <a:p>
            <a:pPr marL="400050" lvl="1" indent="0" algn="just">
              <a:buNone/>
            </a:pPr>
            <a:r>
              <a:rPr lang="en-IN" sz="2700" dirty="0">
                <a:latin typeface="Angsana New" pitchFamily="18" charset="-34"/>
                <a:ea typeface="Adobe Fan Heiti Std B" pitchFamily="34" charset="-128"/>
                <a:cs typeface="Angsana New" pitchFamily="18" charset="-34"/>
              </a:rPr>
              <a:t> </a:t>
            </a:r>
          </a:p>
          <a:p>
            <a:pPr marL="400050" lvl="1" indent="0" algn="just">
              <a:buNone/>
            </a:pPr>
            <a:r>
              <a:rPr lang="en-IN" sz="2400" b="1" dirty="0" smtClean="0">
                <a:latin typeface="Angsana New" pitchFamily="18" charset="-34"/>
                <a:ea typeface="Adobe Fan Heiti Std B" pitchFamily="34" charset="-128"/>
                <a:cs typeface="Angsana New" pitchFamily="18" charset="-34"/>
              </a:rPr>
              <a:t>Duration</a:t>
            </a:r>
          </a:p>
          <a:p>
            <a:pPr marL="400050" lvl="1" indent="0" algn="just">
              <a:buNone/>
            </a:pPr>
            <a:r>
              <a:rPr lang="en-US" sz="2400" b="1" dirty="0" smtClean="0">
                <a:latin typeface="Angsana New" pitchFamily="18" charset="-34"/>
                <a:ea typeface="Adobe Fan Heiti Std B" pitchFamily="34" charset="-128"/>
                <a:cs typeface="Angsana New" pitchFamily="18" charset="-34"/>
              </a:rPr>
              <a:t>(02-28) </a:t>
            </a:r>
            <a:r>
              <a:rPr lang="en-US" sz="2400" b="1" dirty="0" err="1" smtClean="0">
                <a:latin typeface="Angsana New" pitchFamily="18" charset="-34"/>
                <a:ea typeface="Adobe Fan Heiti Std B" pitchFamily="34" charset="-128"/>
                <a:cs typeface="Angsana New" pitchFamily="18" charset="-34"/>
              </a:rPr>
              <a:t>june</a:t>
            </a:r>
            <a:r>
              <a:rPr lang="en-US" sz="2400" b="1" dirty="0" smtClean="0">
                <a:latin typeface="Angsana New" pitchFamily="18" charset="-34"/>
                <a:ea typeface="Adobe Fan Heiti Std B" pitchFamily="34" charset="-128"/>
                <a:cs typeface="Angsana New" pitchFamily="18" charset="-34"/>
              </a:rPr>
              <a:t>, 2012</a:t>
            </a:r>
            <a:endParaRPr lang="en-IN" sz="2400" b="1" dirty="0" smtClean="0">
              <a:latin typeface="Angsana New" pitchFamily="18" charset="-34"/>
              <a:ea typeface="Adobe Fan Heiti Std B" pitchFamily="34" charset="-128"/>
              <a:cs typeface="Angsana New" pitchFamily="18" charset="-34"/>
            </a:endParaRPr>
          </a:p>
          <a:p>
            <a:pPr marL="400050" lvl="1" indent="0" algn="just">
              <a:buNone/>
            </a:pPr>
            <a:r>
              <a:rPr lang="en-IN" sz="2400" b="1" dirty="0">
                <a:latin typeface="Angsana New" pitchFamily="18" charset="-34"/>
                <a:ea typeface="Adobe Fan Heiti Std B" pitchFamily="34" charset="-128"/>
                <a:cs typeface="Angsana New" pitchFamily="18" charset="-34"/>
              </a:rPr>
              <a:t/>
            </a:r>
            <a:br>
              <a:rPr lang="en-IN" sz="2400" b="1" dirty="0">
                <a:latin typeface="Angsana New" pitchFamily="18" charset="-34"/>
                <a:ea typeface="Adobe Fan Heiti Std B" pitchFamily="34" charset="-128"/>
                <a:cs typeface="Angsana New" pitchFamily="18" charset="-34"/>
              </a:rPr>
            </a:br>
            <a:endParaRPr lang="en-IN" sz="2400" b="1" dirty="0">
              <a:latin typeface="Angsana New" pitchFamily="18" charset="-34"/>
              <a:ea typeface="Adobe Fan Heiti Std B" pitchFamily="34" charset="-128"/>
              <a:cs typeface="Angsana New" pitchFamily="18" charset="-34"/>
            </a:endParaRPr>
          </a:p>
        </p:txBody>
      </p:sp>
    </p:spTree>
    <p:extLst>
      <p:ext uri="{BB962C8B-B14F-4D97-AF65-F5344CB8AC3E}">
        <p14:creationId xmlns:p14="http://schemas.microsoft.com/office/powerpoint/2010/main" val="2730562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157461"/>
              </p:ext>
            </p:extLst>
          </p:nvPr>
        </p:nvGraphicFramePr>
        <p:xfrm>
          <a:off x="188640" y="200472"/>
          <a:ext cx="6552728" cy="9566274"/>
        </p:xfrm>
        <a:graphic>
          <a:graphicData uri="http://schemas.openxmlformats.org/drawingml/2006/table">
            <a:tbl>
              <a:tblPr>
                <a:tableStyleId>{5940675A-B579-460E-94D1-54222C63F5DA}</a:tableStyleId>
              </a:tblPr>
              <a:tblGrid>
                <a:gridCol w="315443"/>
                <a:gridCol w="3027649"/>
                <a:gridCol w="3209636"/>
              </a:tblGrid>
              <a:tr h="9566274">
                <a:tc>
                  <a:txBody>
                    <a:bodyPr/>
                    <a:lstStyle/>
                    <a:p>
                      <a:pPr algn="l">
                        <a:lnSpc>
                          <a:spcPct val="115000"/>
                        </a:lnSpc>
                        <a:spcAft>
                          <a:spcPts val="1000"/>
                        </a:spcAft>
                        <a:tabLst>
                          <a:tab pos="228600" algn="l"/>
                        </a:tabLst>
                      </a:pPr>
                      <a:r>
                        <a:rPr lang="en-US" sz="1340" dirty="0">
                          <a:effectLst/>
                        </a:rPr>
                        <a:t>	</a:t>
                      </a:r>
                      <a:endParaRPr lang="en-IN" sz="1340" dirty="0">
                        <a:effectLst/>
                      </a:endParaRPr>
                    </a:p>
                    <a:p>
                      <a:pPr algn="l">
                        <a:lnSpc>
                          <a:spcPct val="115000"/>
                        </a:lnSpc>
                        <a:spcAft>
                          <a:spcPts val="1000"/>
                        </a:spcAft>
                      </a:pPr>
                      <a:r>
                        <a:rPr lang="en-US" sz="1340" dirty="0">
                          <a:effectLst/>
                        </a:rPr>
                        <a:t>1.</a:t>
                      </a:r>
                      <a:endParaRPr lang="en-IN" sz="1340" dirty="0">
                        <a:effectLst/>
                      </a:endParaRPr>
                    </a:p>
                    <a:p>
                      <a:pPr algn="l">
                        <a:lnSpc>
                          <a:spcPct val="115000"/>
                        </a:lnSpc>
                        <a:spcAft>
                          <a:spcPts val="1000"/>
                        </a:spcAft>
                      </a:pPr>
                      <a:r>
                        <a:rPr lang="en-US" sz="1340" dirty="0">
                          <a:effectLst/>
                        </a:rPr>
                        <a:t> </a:t>
                      </a:r>
                      <a:endParaRPr lang="en-IN" sz="1340" dirty="0">
                        <a:effectLst/>
                      </a:endParaRPr>
                    </a:p>
                    <a:p>
                      <a:pPr algn="l">
                        <a:lnSpc>
                          <a:spcPct val="115000"/>
                        </a:lnSpc>
                        <a:spcAft>
                          <a:spcPts val="1000"/>
                        </a:spcAft>
                      </a:pPr>
                      <a:r>
                        <a:rPr lang="en-US" sz="1340" dirty="0">
                          <a:effectLst/>
                        </a:rPr>
                        <a:t> </a:t>
                      </a:r>
                      <a:endParaRPr lang="en-IN" sz="1340" dirty="0">
                        <a:effectLst/>
                      </a:endParaRPr>
                    </a:p>
                    <a:p>
                      <a:pPr algn="l">
                        <a:lnSpc>
                          <a:spcPct val="115000"/>
                        </a:lnSpc>
                        <a:spcAft>
                          <a:spcPts val="1000"/>
                        </a:spcAft>
                      </a:pPr>
                      <a:r>
                        <a:rPr lang="en-US" sz="1340" dirty="0">
                          <a:effectLst/>
                        </a:rPr>
                        <a:t> </a:t>
                      </a:r>
                      <a:endParaRPr lang="en-IN" sz="1340" dirty="0">
                        <a:effectLst/>
                      </a:endParaRPr>
                    </a:p>
                    <a:p>
                      <a:pPr algn="l">
                        <a:lnSpc>
                          <a:spcPct val="115000"/>
                        </a:lnSpc>
                        <a:spcAft>
                          <a:spcPts val="1000"/>
                        </a:spcAft>
                      </a:pPr>
                      <a:r>
                        <a:rPr lang="en-US" sz="1340" dirty="0">
                          <a:effectLst/>
                        </a:rPr>
                        <a:t> </a:t>
                      </a:r>
                      <a:endParaRPr lang="en-IN" sz="1340" dirty="0" smtClean="0">
                        <a:effectLst/>
                      </a:endParaRPr>
                    </a:p>
                    <a:p>
                      <a:pPr algn="l">
                        <a:lnSpc>
                          <a:spcPct val="115000"/>
                        </a:lnSpc>
                        <a:spcAft>
                          <a:spcPts val="1000"/>
                        </a:spcAft>
                      </a:pPr>
                      <a:endParaRPr lang="en-US" sz="1340" dirty="0" smtClean="0">
                        <a:effectLst/>
                      </a:endParaRPr>
                    </a:p>
                    <a:p>
                      <a:pPr algn="l">
                        <a:lnSpc>
                          <a:spcPct val="115000"/>
                        </a:lnSpc>
                        <a:spcAft>
                          <a:spcPts val="1000"/>
                        </a:spcAft>
                      </a:pPr>
                      <a:r>
                        <a:rPr lang="en-US" sz="1340" dirty="0" smtClean="0">
                          <a:effectLst/>
                        </a:rPr>
                        <a:t>2.</a:t>
                      </a:r>
                      <a:endParaRPr lang="en-IN" sz="1340" dirty="0">
                        <a:effectLst/>
                      </a:endParaRPr>
                    </a:p>
                    <a:p>
                      <a:pPr algn="l">
                        <a:lnSpc>
                          <a:spcPct val="115000"/>
                        </a:lnSpc>
                        <a:spcAft>
                          <a:spcPts val="1000"/>
                        </a:spcAft>
                      </a:pPr>
                      <a:r>
                        <a:rPr lang="en-US" sz="1340" dirty="0">
                          <a:effectLst/>
                        </a:rPr>
                        <a:t> </a:t>
                      </a:r>
                      <a:endParaRPr lang="en-IN" sz="1340" dirty="0">
                        <a:effectLst/>
                      </a:endParaRPr>
                    </a:p>
                    <a:p>
                      <a:pPr algn="l">
                        <a:lnSpc>
                          <a:spcPct val="115000"/>
                        </a:lnSpc>
                        <a:spcAft>
                          <a:spcPts val="1000"/>
                        </a:spcAft>
                      </a:pPr>
                      <a:r>
                        <a:rPr lang="en-US" sz="1340" dirty="0">
                          <a:effectLst/>
                        </a:rPr>
                        <a:t> </a:t>
                      </a:r>
                      <a:endParaRPr lang="en-IN" sz="1340" dirty="0">
                        <a:effectLst/>
                      </a:endParaRPr>
                    </a:p>
                    <a:p>
                      <a:pPr algn="l">
                        <a:lnSpc>
                          <a:spcPct val="115000"/>
                        </a:lnSpc>
                        <a:spcAft>
                          <a:spcPts val="1000"/>
                        </a:spcAft>
                      </a:pPr>
                      <a:r>
                        <a:rPr lang="en-US" sz="1340" dirty="0">
                          <a:effectLst/>
                        </a:rPr>
                        <a:t> </a:t>
                      </a:r>
                      <a:endParaRPr lang="en-IN" sz="1340" dirty="0">
                        <a:effectLst/>
                      </a:endParaRPr>
                    </a:p>
                    <a:p>
                      <a:pPr algn="l">
                        <a:lnSpc>
                          <a:spcPct val="115000"/>
                        </a:lnSpc>
                        <a:spcAft>
                          <a:spcPts val="1000"/>
                        </a:spcAft>
                      </a:pPr>
                      <a:endParaRPr lang="en-US" sz="1340" dirty="0" smtClean="0">
                        <a:effectLst/>
                      </a:endParaRPr>
                    </a:p>
                    <a:p>
                      <a:pPr algn="l">
                        <a:lnSpc>
                          <a:spcPct val="115000"/>
                        </a:lnSpc>
                        <a:spcAft>
                          <a:spcPts val="1000"/>
                        </a:spcAft>
                      </a:pPr>
                      <a:r>
                        <a:rPr lang="en-US" sz="1340" dirty="0" smtClean="0">
                          <a:effectLst/>
                        </a:rPr>
                        <a:t>3.</a:t>
                      </a:r>
                      <a:endParaRPr lang="en-IN" sz="1340" dirty="0">
                        <a:effectLst/>
                      </a:endParaRPr>
                    </a:p>
                    <a:p>
                      <a:pPr algn="l">
                        <a:lnSpc>
                          <a:spcPct val="115000"/>
                        </a:lnSpc>
                        <a:spcAft>
                          <a:spcPts val="1000"/>
                        </a:spcAft>
                      </a:pPr>
                      <a:r>
                        <a:rPr lang="en-US" sz="1340" dirty="0">
                          <a:effectLst/>
                        </a:rPr>
                        <a:t> </a:t>
                      </a:r>
                      <a:endParaRPr lang="en-IN" sz="1340" dirty="0">
                        <a:effectLst/>
                      </a:endParaRPr>
                    </a:p>
                    <a:p>
                      <a:pPr algn="l">
                        <a:lnSpc>
                          <a:spcPct val="115000"/>
                        </a:lnSpc>
                        <a:spcAft>
                          <a:spcPts val="1000"/>
                        </a:spcAft>
                      </a:pPr>
                      <a:r>
                        <a:rPr lang="en-US" sz="1340" dirty="0">
                          <a:effectLst/>
                        </a:rPr>
                        <a:t> </a:t>
                      </a:r>
                      <a:endParaRPr lang="en-IN" sz="1340" dirty="0">
                        <a:effectLst/>
                      </a:endParaRPr>
                    </a:p>
                    <a:p>
                      <a:pPr algn="l">
                        <a:lnSpc>
                          <a:spcPct val="115000"/>
                        </a:lnSpc>
                        <a:spcAft>
                          <a:spcPts val="1000"/>
                        </a:spcAft>
                      </a:pPr>
                      <a:r>
                        <a:rPr lang="en-US" sz="1340" dirty="0">
                          <a:effectLst/>
                        </a:rPr>
                        <a:t> </a:t>
                      </a:r>
                      <a:endParaRPr lang="en-IN" sz="1340" dirty="0">
                        <a:effectLst/>
                      </a:endParaRPr>
                    </a:p>
                    <a:p>
                      <a:pPr algn="l">
                        <a:lnSpc>
                          <a:spcPct val="115000"/>
                        </a:lnSpc>
                        <a:spcAft>
                          <a:spcPts val="1000"/>
                        </a:spcAft>
                      </a:pPr>
                      <a:r>
                        <a:rPr lang="en-US" sz="1340" dirty="0">
                          <a:effectLst/>
                        </a:rPr>
                        <a:t>4.</a:t>
                      </a:r>
                      <a:endParaRPr lang="en-IN" sz="1340" dirty="0">
                        <a:effectLst/>
                      </a:endParaRPr>
                    </a:p>
                    <a:p>
                      <a:pPr algn="l">
                        <a:lnSpc>
                          <a:spcPct val="115000"/>
                        </a:lnSpc>
                        <a:spcAft>
                          <a:spcPts val="1000"/>
                        </a:spcAft>
                      </a:pPr>
                      <a:r>
                        <a:rPr lang="en-US" sz="1340" dirty="0">
                          <a:effectLst/>
                        </a:rPr>
                        <a:t> </a:t>
                      </a:r>
                      <a:endParaRPr lang="en-IN" sz="1340" dirty="0">
                        <a:effectLst/>
                      </a:endParaRPr>
                    </a:p>
                    <a:p>
                      <a:pPr algn="l">
                        <a:lnSpc>
                          <a:spcPct val="115000"/>
                        </a:lnSpc>
                        <a:spcAft>
                          <a:spcPts val="1000"/>
                        </a:spcAft>
                      </a:pPr>
                      <a:r>
                        <a:rPr lang="en-US" sz="1340" dirty="0">
                          <a:effectLst/>
                        </a:rPr>
                        <a:t> </a:t>
                      </a:r>
                      <a:endParaRPr lang="en-IN" sz="1340" dirty="0">
                        <a:effectLst/>
                      </a:endParaRPr>
                    </a:p>
                    <a:p>
                      <a:pPr algn="l">
                        <a:lnSpc>
                          <a:spcPct val="115000"/>
                        </a:lnSpc>
                        <a:spcAft>
                          <a:spcPts val="1000"/>
                        </a:spcAft>
                      </a:pPr>
                      <a:r>
                        <a:rPr lang="en-US" sz="1340" dirty="0">
                          <a:effectLst/>
                        </a:rPr>
                        <a:t> </a:t>
                      </a:r>
                      <a:endParaRPr lang="en-IN" sz="1340" dirty="0">
                        <a:effectLst/>
                      </a:endParaRPr>
                    </a:p>
                    <a:p>
                      <a:pPr algn="l">
                        <a:lnSpc>
                          <a:spcPct val="115000"/>
                        </a:lnSpc>
                        <a:spcAft>
                          <a:spcPts val="1000"/>
                        </a:spcAft>
                      </a:pPr>
                      <a:r>
                        <a:rPr lang="en-US" sz="1340" dirty="0">
                          <a:effectLst/>
                        </a:rPr>
                        <a:t> </a:t>
                      </a:r>
                      <a:endParaRPr lang="en-IN" sz="1340" dirty="0">
                        <a:effectLst/>
                      </a:endParaRPr>
                    </a:p>
                    <a:p>
                      <a:pPr algn="l">
                        <a:lnSpc>
                          <a:spcPct val="115000"/>
                        </a:lnSpc>
                        <a:spcAft>
                          <a:spcPts val="1000"/>
                        </a:spcAft>
                      </a:pPr>
                      <a:endParaRPr lang="en-US" sz="1340" dirty="0" smtClean="0">
                        <a:effectLst/>
                        <a:latin typeface="+mn-lt"/>
                        <a:ea typeface="+mn-ea"/>
                        <a:cs typeface="+mn-cs"/>
                      </a:endParaRPr>
                    </a:p>
                    <a:p>
                      <a:pPr algn="l">
                        <a:lnSpc>
                          <a:spcPct val="115000"/>
                        </a:lnSpc>
                        <a:spcAft>
                          <a:spcPts val="1000"/>
                        </a:spcAft>
                      </a:pPr>
                      <a:r>
                        <a:rPr lang="en-US" sz="1340" dirty="0" smtClean="0">
                          <a:effectLst/>
                          <a:latin typeface="+mn-lt"/>
                          <a:ea typeface="+mn-ea"/>
                          <a:cs typeface="+mn-cs"/>
                        </a:rPr>
                        <a:t>5.</a:t>
                      </a:r>
                      <a:endParaRPr lang="en-IN" sz="1340" dirty="0">
                        <a:effectLst/>
                        <a:latin typeface="Calibri"/>
                        <a:ea typeface="Times New Roman"/>
                        <a:cs typeface="Times New Roman"/>
                      </a:endParaRPr>
                    </a:p>
                  </a:txBody>
                  <a:tcPr marL="65520" marR="65520" marT="0" marB="0"/>
                </a:tc>
                <a:tc>
                  <a:txBody>
                    <a:bodyPr/>
                    <a:lstStyle/>
                    <a:p>
                      <a:pPr algn="l">
                        <a:lnSpc>
                          <a:spcPct val="115000"/>
                        </a:lnSpc>
                        <a:spcAft>
                          <a:spcPts val="1000"/>
                        </a:spcAft>
                      </a:pPr>
                      <a:r>
                        <a:rPr lang="en-US" sz="1340" dirty="0">
                          <a:effectLst/>
                        </a:rPr>
                        <a:t> </a:t>
                      </a:r>
                      <a:endParaRPr lang="en-IN" sz="1340" dirty="0">
                        <a:effectLst/>
                      </a:endParaRPr>
                    </a:p>
                    <a:p>
                      <a:pPr algn="l">
                        <a:lnSpc>
                          <a:spcPct val="115000"/>
                        </a:lnSpc>
                        <a:spcAft>
                          <a:spcPts val="1000"/>
                        </a:spcAft>
                      </a:pPr>
                      <a:r>
                        <a:rPr lang="en-US" sz="1340" dirty="0">
                          <a:effectLst/>
                        </a:rPr>
                        <a:t>Water consumption in ACFC is zero in comparison to cooling towers. After its first charge of water there is hardly any necessity of water. The same water is being circulated in the closed circuit system and is not exposed to the atmosphere for any loss or evaporation.</a:t>
                      </a:r>
                      <a:endParaRPr lang="en-IN" sz="1340" dirty="0">
                        <a:effectLst/>
                      </a:endParaRPr>
                    </a:p>
                    <a:p>
                      <a:pPr algn="l">
                        <a:lnSpc>
                          <a:spcPct val="115000"/>
                        </a:lnSpc>
                        <a:spcAft>
                          <a:spcPts val="1000"/>
                        </a:spcAft>
                      </a:pPr>
                      <a:r>
                        <a:rPr lang="en-US" sz="1340" dirty="0">
                          <a:effectLst/>
                        </a:rPr>
                        <a:t> </a:t>
                      </a:r>
                      <a:endParaRPr lang="en-IN" sz="1340" dirty="0">
                        <a:effectLst/>
                      </a:endParaRPr>
                    </a:p>
                    <a:p>
                      <a:pPr algn="l">
                        <a:lnSpc>
                          <a:spcPct val="115000"/>
                        </a:lnSpc>
                        <a:spcAft>
                          <a:spcPts val="1000"/>
                        </a:spcAft>
                      </a:pPr>
                      <a:r>
                        <a:rPr lang="en-US" sz="1340" dirty="0">
                          <a:effectLst/>
                        </a:rPr>
                        <a:t>Water-softening system is not required, because very limited quantity is required and same water is being circulated. Hence cost of water-softening plant is completely reduced.</a:t>
                      </a:r>
                      <a:endParaRPr lang="en-IN" sz="1340" dirty="0">
                        <a:effectLst/>
                      </a:endParaRPr>
                    </a:p>
                    <a:p>
                      <a:pPr algn="l">
                        <a:lnSpc>
                          <a:spcPct val="115000"/>
                        </a:lnSpc>
                        <a:spcAft>
                          <a:spcPts val="1000"/>
                        </a:spcAft>
                      </a:pPr>
                      <a:r>
                        <a:rPr lang="en-US" sz="1340" dirty="0">
                          <a:effectLst/>
                        </a:rPr>
                        <a:t> </a:t>
                      </a:r>
                      <a:endParaRPr lang="en-IN" sz="1340" dirty="0">
                        <a:effectLst/>
                      </a:endParaRPr>
                    </a:p>
                    <a:p>
                      <a:pPr algn="l">
                        <a:lnSpc>
                          <a:spcPct val="115000"/>
                        </a:lnSpc>
                        <a:spcAft>
                          <a:spcPts val="1000"/>
                        </a:spcAft>
                      </a:pPr>
                      <a:r>
                        <a:rPr lang="en-US" sz="1340" dirty="0">
                          <a:effectLst/>
                        </a:rPr>
                        <a:t>There is no scale formation in Air-cooled system as the water filled in the system is already clean and same water is circulated again and again. Therefore system is scale free.</a:t>
                      </a:r>
                      <a:endParaRPr lang="en-IN" sz="1340" dirty="0">
                        <a:effectLst/>
                      </a:endParaRPr>
                    </a:p>
                    <a:p>
                      <a:pPr algn="l">
                        <a:lnSpc>
                          <a:spcPct val="115000"/>
                        </a:lnSpc>
                        <a:spcAft>
                          <a:spcPts val="1000"/>
                        </a:spcAft>
                      </a:pPr>
                      <a:r>
                        <a:rPr lang="en-US" sz="1340" dirty="0">
                          <a:effectLst/>
                        </a:rPr>
                        <a:t> </a:t>
                      </a:r>
                      <a:endParaRPr lang="en-IN" sz="1340" dirty="0">
                        <a:effectLst/>
                      </a:endParaRPr>
                    </a:p>
                    <a:p>
                      <a:pPr algn="l">
                        <a:lnSpc>
                          <a:spcPct val="115000"/>
                        </a:lnSpc>
                        <a:spcAft>
                          <a:spcPts val="1000"/>
                        </a:spcAft>
                      </a:pPr>
                      <a:r>
                        <a:rPr lang="en-US" sz="1340" dirty="0">
                          <a:effectLst/>
                        </a:rPr>
                        <a:t>ACFC requires a little maintenance except yearly routine inspection of electric fan motors. If dirt accumulates at finned surface heat transfer coils in bad weather condition it can be easily cleaned. Hence, there is hardly any maintenance cost in comparison to cooling towers.</a:t>
                      </a:r>
                      <a:endParaRPr lang="en-IN" sz="1340" dirty="0">
                        <a:effectLst/>
                      </a:endParaRPr>
                    </a:p>
                    <a:p>
                      <a:pPr algn="l">
                        <a:lnSpc>
                          <a:spcPct val="115000"/>
                        </a:lnSpc>
                        <a:spcAft>
                          <a:spcPts val="1000"/>
                        </a:spcAft>
                      </a:pPr>
                      <a:r>
                        <a:rPr lang="en-US" sz="1340" dirty="0">
                          <a:effectLst/>
                        </a:rPr>
                        <a:t> </a:t>
                      </a:r>
                      <a:endParaRPr lang="en-IN" sz="1340" dirty="0">
                        <a:effectLst/>
                      </a:endParaRPr>
                    </a:p>
                    <a:p>
                      <a:pPr algn="l">
                        <a:lnSpc>
                          <a:spcPct val="115000"/>
                        </a:lnSpc>
                        <a:spcAft>
                          <a:spcPts val="1000"/>
                        </a:spcAft>
                      </a:pPr>
                      <a:r>
                        <a:rPr lang="en-US" sz="1340" dirty="0">
                          <a:effectLst/>
                        </a:rPr>
                        <a:t>Air-cooled fluid cooler has longer life than Cooling Tower. </a:t>
                      </a:r>
                      <a:endParaRPr lang="en-IN" sz="1340" dirty="0">
                        <a:effectLst/>
                      </a:endParaRPr>
                    </a:p>
                    <a:p>
                      <a:pPr algn="l">
                        <a:lnSpc>
                          <a:spcPct val="115000"/>
                        </a:lnSpc>
                        <a:spcAft>
                          <a:spcPts val="1000"/>
                        </a:spcAft>
                      </a:pPr>
                      <a:r>
                        <a:rPr lang="en-US" sz="1340" dirty="0">
                          <a:effectLst/>
                        </a:rPr>
                        <a:t> </a:t>
                      </a:r>
                      <a:endParaRPr lang="en-IN" sz="1340" dirty="0">
                        <a:effectLst/>
                      </a:endParaRPr>
                    </a:p>
                    <a:p>
                      <a:pPr algn="l">
                        <a:lnSpc>
                          <a:spcPct val="115000"/>
                        </a:lnSpc>
                        <a:spcAft>
                          <a:spcPts val="1000"/>
                        </a:spcAft>
                      </a:pPr>
                      <a:r>
                        <a:rPr lang="en-US" sz="1340" dirty="0">
                          <a:effectLst/>
                        </a:rPr>
                        <a:t> </a:t>
                      </a:r>
                      <a:endParaRPr lang="en-IN" sz="1340" dirty="0">
                        <a:effectLst/>
                      </a:endParaRPr>
                    </a:p>
                    <a:p>
                      <a:pPr algn="l">
                        <a:lnSpc>
                          <a:spcPct val="115000"/>
                        </a:lnSpc>
                        <a:spcAft>
                          <a:spcPts val="1000"/>
                        </a:spcAft>
                      </a:pPr>
                      <a:r>
                        <a:rPr lang="en-US" sz="1340" dirty="0">
                          <a:effectLst/>
                        </a:rPr>
                        <a:t> </a:t>
                      </a:r>
                      <a:endParaRPr lang="en-IN" sz="1340" dirty="0">
                        <a:effectLst/>
                        <a:latin typeface="Calibri"/>
                        <a:ea typeface="Times New Roman"/>
                        <a:cs typeface="Times New Roman"/>
                      </a:endParaRPr>
                    </a:p>
                  </a:txBody>
                  <a:tcPr marL="65520" marR="65520" marT="0" marB="0"/>
                </a:tc>
                <a:tc>
                  <a:txBody>
                    <a:bodyPr/>
                    <a:lstStyle/>
                    <a:p>
                      <a:pPr algn="l">
                        <a:lnSpc>
                          <a:spcPct val="115000"/>
                        </a:lnSpc>
                        <a:spcAft>
                          <a:spcPts val="1000"/>
                        </a:spcAft>
                      </a:pPr>
                      <a:r>
                        <a:rPr lang="en-US" sz="1340" u="none" strike="noStrike" dirty="0">
                          <a:effectLst/>
                        </a:rPr>
                        <a:t> </a:t>
                      </a:r>
                      <a:endParaRPr lang="en-IN" sz="1340" dirty="0">
                        <a:effectLst/>
                      </a:endParaRPr>
                    </a:p>
                    <a:p>
                      <a:pPr algn="l">
                        <a:lnSpc>
                          <a:spcPct val="115000"/>
                        </a:lnSpc>
                        <a:spcAft>
                          <a:spcPts val="1000"/>
                        </a:spcAft>
                      </a:pPr>
                      <a:r>
                        <a:rPr lang="en-US" sz="1340" dirty="0">
                          <a:effectLst/>
                        </a:rPr>
                        <a:t>Cooling Towers requires continuous supply of water in large quantity. As example, Nuclear power plants require 4 to 5 </a:t>
                      </a:r>
                      <a:r>
                        <a:rPr lang="en-US" sz="1400" dirty="0" smtClean="0"/>
                        <a:t>M</a:t>
                      </a:r>
                      <a:r>
                        <a:rPr lang="en-US" sz="1400" baseline="30000" dirty="0" smtClean="0"/>
                        <a:t>3</a:t>
                      </a:r>
                      <a:r>
                        <a:rPr lang="en-US" sz="1340" dirty="0" smtClean="0">
                          <a:effectLst/>
                        </a:rPr>
                        <a:t>/</a:t>
                      </a:r>
                      <a:r>
                        <a:rPr lang="en-US" sz="1340" dirty="0" err="1" smtClean="0">
                          <a:effectLst/>
                        </a:rPr>
                        <a:t>hr</a:t>
                      </a:r>
                      <a:r>
                        <a:rPr lang="en-US" sz="1340" dirty="0" smtClean="0">
                          <a:effectLst/>
                        </a:rPr>
                        <a:t> </a:t>
                      </a:r>
                      <a:r>
                        <a:rPr lang="en-US" sz="1340" dirty="0">
                          <a:effectLst/>
                        </a:rPr>
                        <a:t>water to produce 1.0 MW of electricity. Hence large quantity of water consumption is biggest disadvantage of Cooling Tower.</a:t>
                      </a:r>
                      <a:endParaRPr lang="en-IN" sz="1340" dirty="0">
                        <a:effectLst/>
                      </a:endParaRPr>
                    </a:p>
                    <a:p>
                      <a:pPr algn="l">
                        <a:lnSpc>
                          <a:spcPct val="115000"/>
                        </a:lnSpc>
                        <a:spcAft>
                          <a:spcPts val="1000"/>
                        </a:spcAft>
                      </a:pPr>
                      <a:r>
                        <a:rPr lang="en-US" sz="1340" dirty="0">
                          <a:effectLst/>
                        </a:rPr>
                        <a:t> </a:t>
                      </a:r>
                      <a:endParaRPr lang="en-IN" sz="1340" dirty="0">
                        <a:effectLst/>
                      </a:endParaRPr>
                    </a:p>
                    <a:p>
                      <a:pPr algn="l">
                        <a:lnSpc>
                          <a:spcPct val="115000"/>
                        </a:lnSpc>
                        <a:spcAft>
                          <a:spcPts val="1000"/>
                        </a:spcAft>
                      </a:pPr>
                      <a:r>
                        <a:rPr lang="en-US" sz="1340" dirty="0">
                          <a:effectLst/>
                        </a:rPr>
                        <a:t> </a:t>
                      </a:r>
                      <a:endParaRPr lang="en-US" sz="1340" dirty="0" smtClean="0">
                        <a:effectLst/>
                      </a:endParaRPr>
                    </a:p>
                    <a:p>
                      <a:pPr algn="l">
                        <a:lnSpc>
                          <a:spcPct val="115000"/>
                        </a:lnSpc>
                        <a:spcAft>
                          <a:spcPts val="1000"/>
                        </a:spcAft>
                      </a:pPr>
                      <a:r>
                        <a:rPr lang="en-US" sz="1340" dirty="0" smtClean="0">
                          <a:effectLst/>
                        </a:rPr>
                        <a:t>Water-softening </a:t>
                      </a:r>
                      <a:r>
                        <a:rPr lang="en-US" sz="1340" dirty="0">
                          <a:effectLst/>
                        </a:rPr>
                        <a:t>plant is essential part of cooling tower for desired quality of water because water source may be river, canal or sea-water. Cost of water-softening plant is very high.</a:t>
                      </a:r>
                      <a:endParaRPr lang="en-IN" sz="1340" dirty="0">
                        <a:effectLst/>
                      </a:endParaRPr>
                    </a:p>
                    <a:p>
                      <a:pPr algn="l">
                        <a:lnSpc>
                          <a:spcPct val="115000"/>
                        </a:lnSpc>
                        <a:spcAft>
                          <a:spcPts val="1000"/>
                        </a:spcAft>
                      </a:pPr>
                      <a:endParaRPr lang="en-US" sz="1340" dirty="0" smtClean="0">
                        <a:effectLst/>
                      </a:endParaRPr>
                    </a:p>
                    <a:p>
                      <a:pPr algn="l">
                        <a:lnSpc>
                          <a:spcPct val="115000"/>
                        </a:lnSpc>
                        <a:spcAft>
                          <a:spcPts val="1000"/>
                        </a:spcAft>
                      </a:pPr>
                      <a:r>
                        <a:rPr lang="en-US" sz="1340" dirty="0" smtClean="0">
                          <a:effectLst/>
                        </a:rPr>
                        <a:t>Water </a:t>
                      </a:r>
                      <a:r>
                        <a:rPr lang="en-US" sz="1340" dirty="0">
                          <a:effectLst/>
                        </a:rPr>
                        <a:t>used cooling tower always contain certain amount of minerals &amp; other foreign materials depending upon its source. Hence scale formation occurs in cooling towers.</a:t>
                      </a:r>
                      <a:endParaRPr lang="en-IN" sz="1340" dirty="0">
                        <a:effectLst/>
                      </a:endParaRPr>
                    </a:p>
                    <a:p>
                      <a:pPr algn="l">
                        <a:lnSpc>
                          <a:spcPct val="115000"/>
                        </a:lnSpc>
                        <a:spcAft>
                          <a:spcPts val="1000"/>
                        </a:spcAft>
                      </a:pPr>
                      <a:r>
                        <a:rPr lang="en-US" sz="1340" dirty="0" smtClean="0">
                          <a:effectLst/>
                        </a:rPr>
                        <a:t> </a:t>
                      </a:r>
                    </a:p>
                    <a:p>
                      <a:pPr algn="l">
                        <a:lnSpc>
                          <a:spcPct val="115000"/>
                        </a:lnSpc>
                        <a:spcAft>
                          <a:spcPts val="1000"/>
                        </a:spcAft>
                      </a:pPr>
                      <a:r>
                        <a:rPr lang="en-US" sz="1340" dirty="0" smtClean="0">
                          <a:effectLst/>
                        </a:rPr>
                        <a:t>Cooling </a:t>
                      </a:r>
                      <a:r>
                        <a:rPr lang="en-US" sz="1340" dirty="0">
                          <a:effectLst/>
                        </a:rPr>
                        <a:t>Towers requires high maintenance cost in comparison of Air-cooler. There is continuous flow of water, hence there will be more scale formation thus it will require more maintenance.</a:t>
                      </a:r>
                      <a:endParaRPr lang="en-IN" sz="1340" dirty="0">
                        <a:effectLst/>
                      </a:endParaRPr>
                    </a:p>
                    <a:p>
                      <a:pPr algn="l">
                        <a:lnSpc>
                          <a:spcPct val="115000"/>
                        </a:lnSpc>
                        <a:spcAft>
                          <a:spcPts val="1000"/>
                        </a:spcAft>
                      </a:pPr>
                      <a:r>
                        <a:rPr lang="en-US" sz="1340" dirty="0">
                          <a:effectLst/>
                        </a:rPr>
                        <a:t> </a:t>
                      </a:r>
                      <a:endParaRPr lang="en-IN" sz="1340" dirty="0">
                        <a:effectLst/>
                      </a:endParaRPr>
                    </a:p>
                    <a:p>
                      <a:pPr algn="l">
                        <a:lnSpc>
                          <a:spcPct val="115000"/>
                        </a:lnSpc>
                        <a:spcAft>
                          <a:spcPts val="1000"/>
                        </a:spcAft>
                      </a:pPr>
                      <a:r>
                        <a:rPr lang="en-US" sz="1340" dirty="0">
                          <a:effectLst/>
                        </a:rPr>
                        <a:t> </a:t>
                      </a:r>
                      <a:endParaRPr lang="en-IN" sz="1340" dirty="0">
                        <a:effectLst/>
                      </a:endParaRPr>
                    </a:p>
                    <a:p>
                      <a:pPr algn="l">
                        <a:lnSpc>
                          <a:spcPct val="115000"/>
                        </a:lnSpc>
                        <a:spcAft>
                          <a:spcPts val="1000"/>
                        </a:spcAft>
                      </a:pPr>
                      <a:r>
                        <a:rPr lang="en-US" sz="1340" dirty="0">
                          <a:effectLst/>
                        </a:rPr>
                        <a:t>It has shorter life than Air-cooler because there is more scale formation due to contaminated water, which reduces life of cooling tower.</a:t>
                      </a:r>
                      <a:endParaRPr lang="en-IN" sz="1340" dirty="0">
                        <a:effectLst/>
                        <a:latin typeface="Calibri"/>
                        <a:ea typeface="Times New Roman"/>
                        <a:cs typeface="Times New Roman"/>
                      </a:endParaRPr>
                    </a:p>
                  </a:txBody>
                  <a:tcPr marL="65520" marR="65520" marT="0" marB="0"/>
                </a:tc>
              </a:tr>
            </a:tbl>
          </a:graphicData>
        </a:graphic>
      </p:graphicFrame>
    </p:spTree>
    <p:extLst>
      <p:ext uri="{BB962C8B-B14F-4D97-AF65-F5344CB8AC3E}">
        <p14:creationId xmlns:p14="http://schemas.microsoft.com/office/powerpoint/2010/main" val="2207723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48" y="-303584"/>
            <a:ext cx="6172200" cy="1651000"/>
          </a:xfrm>
        </p:spPr>
        <p:txBody>
          <a:bodyPr>
            <a:normAutofit/>
          </a:bodyPr>
          <a:lstStyle/>
          <a:p>
            <a:pPr marL="457200" indent="-457200">
              <a:buFont typeface="Wingdings" pitchFamily="2" charset="2"/>
              <a:buChar char="Ø"/>
            </a:pPr>
            <a:r>
              <a:rPr lang="en-US" sz="2800" b="1" u="sng" dirty="0" smtClean="0"/>
              <a:t>Identifying Steam Condenser Problem</a:t>
            </a:r>
            <a:endParaRPr lang="en-IN" sz="2800" b="1" u="sng" dirty="0"/>
          </a:p>
        </p:txBody>
      </p:sp>
      <p:sp>
        <p:nvSpPr>
          <p:cNvPr id="3" name="Content Placeholder 2"/>
          <p:cNvSpPr>
            <a:spLocks noGrp="1"/>
          </p:cNvSpPr>
          <p:nvPr>
            <p:ph idx="1"/>
          </p:nvPr>
        </p:nvSpPr>
        <p:spPr>
          <a:xfrm>
            <a:off x="116632" y="1064568"/>
            <a:ext cx="6624736" cy="8712968"/>
          </a:xfrm>
        </p:spPr>
        <p:txBody>
          <a:bodyPr>
            <a:normAutofit/>
          </a:bodyPr>
          <a:lstStyle/>
          <a:p>
            <a:pPr algn="just"/>
            <a:r>
              <a:rPr lang="en-IN" sz="2000" dirty="0"/>
              <a:t>A successful air-cooled steam condenser must continuously and completely gather and discharge all of the </a:t>
            </a:r>
            <a:r>
              <a:rPr lang="en-IN" sz="2000" dirty="0" smtClean="0"/>
              <a:t>non-</a:t>
            </a:r>
            <a:r>
              <a:rPr lang="en-IN" sz="2000" dirty="0" err="1" smtClean="0"/>
              <a:t>condensables</a:t>
            </a:r>
            <a:r>
              <a:rPr lang="en-IN" sz="2000" dirty="0" smtClean="0"/>
              <a:t> </a:t>
            </a:r>
            <a:r>
              <a:rPr lang="en-IN" sz="2000" dirty="0"/>
              <a:t>in the system.  These are the gases that result from atmospheric air leaks into the vacuum portions of the steam-cycle equipment, and from the chemicals used for boiler </a:t>
            </a:r>
            <a:r>
              <a:rPr lang="en-IN" sz="2000" dirty="0" smtClean="0"/>
              <a:t>feed-water </a:t>
            </a:r>
            <a:r>
              <a:rPr lang="en-IN" sz="2000" dirty="0"/>
              <a:t>treatment.  The </a:t>
            </a:r>
            <a:r>
              <a:rPr lang="en-IN" sz="2000" dirty="0" smtClean="0"/>
              <a:t>non-</a:t>
            </a:r>
            <a:r>
              <a:rPr lang="en-IN" sz="2000" dirty="0" err="1" smtClean="0"/>
              <a:t>condensables</a:t>
            </a:r>
            <a:r>
              <a:rPr lang="en-IN" sz="2000" dirty="0" smtClean="0"/>
              <a:t> </a:t>
            </a:r>
            <a:r>
              <a:rPr lang="en-IN" sz="2000" dirty="0"/>
              <a:t>are left behind inside the tubes and headers when the steam condenses.  They accumulate if not removed from the system at the release rate.</a:t>
            </a:r>
          </a:p>
          <a:p>
            <a:pPr marL="0" indent="0" algn="just">
              <a:buNone/>
            </a:pPr>
            <a:endParaRPr lang="en-IN" sz="2000" dirty="0"/>
          </a:p>
          <a:p>
            <a:pPr algn="just"/>
            <a:r>
              <a:rPr lang="en-IN" sz="2000" dirty="0"/>
              <a:t>Such trapping of </a:t>
            </a:r>
            <a:r>
              <a:rPr lang="en-IN" sz="2000" dirty="0" smtClean="0"/>
              <a:t>non-</a:t>
            </a:r>
            <a:r>
              <a:rPr lang="en-IN" sz="2000" dirty="0" err="1" smtClean="0"/>
              <a:t>condensables</a:t>
            </a:r>
            <a:r>
              <a:rPr lang="en-IN" sz="2000" dirty="0" smtClean="0"/>
              <a:t> </a:t>
            </a:r>
            <a:r>
              <a:rPr lang="en-IN" sz="2000" dirty="0"/>
              <a:t>is responsible for the steam condenser problem.  During the winter, the trapped </a:t>
            </a:r>
            <a:r>
              <a:rPr lang="en-IN" sz="2000" dirty="0" smtClean="0"/>
              <a:t>non-</a:t>
            </a:r>
            <a:r>
              <a:rPr lang="en-IN" sz="2000" dirty="0" err="1" smtClean="0"/>
              <a:t>conclensables</a:t>
            </a:r>
            <a:r>
              <a:rPr lang="en-IN" sz="2000" dirty="0" smtClean="0"/>
              <a:t> </a:t>
            </a:r>
            <a:r>
              <a:rPr lang="en-IN" sz="2000" dirty="0"/>
              <a:t>can cause freezing of condensate; during the summer, they blanket heat-exchange surfaces and reduce heat-transfer capability.  In addition, the </a:t>
            </a:r>
            <a:r>
              <a:rPr lang="en-IN" sz="2000" dirty="0" smtClean="0"/>
              <a:t>non-</a:t>
            </a:r>
            <a:r>
              <a:rPr lang="en-IN" sz="2000" dirty="0" err="1" smtClean="0"/>
              <a:t>condensables</a:t>
            </a:r>
            <a:r>
              <a:rPr lang="en-IN" sz="2000" dirty="0" smtClean="0"/>
              <a:t> </a:t>
            </a:r>
            <a:r>
              <a:rPr lang="en-IN" sz="2000" dirty="0"/>
              <a:t>are absorbed by condensate in the trapped pockets and promote metal corrosion.</a:t>
            </a:r>
          </a:p>
          <a:p>
            <a:pPr marL="0" indent="0" algn="just">
              <a:buNone/>
            </a:pPr>
            <a:r>
              <a:rPr lang="en-IN" sz="2000" dirty="0"/>
              <a:t> </a:t>
            </a:r>
          </a:p>
          <a:p>
            <a:pPr algn="just"/>
            <a:r>
              <a:rPr lang="en-IN" sz="2000" dirty="0"/>
              <a:t>How do pockets of trapped </a:t>
            </a:r>
            <a:r>
              <a:rPr lang="en-IN" sz="2000" dirty="0" smtClean="0"/>
              <a:t>non-</a:t>
            </a:r>
            <a:r>
              <a:rPr lang="en-IN" sz="2000" dirty="0" err="1" smtClean="0"/>
              <a:t>condensables</a:t>
            </a:r>
            <a:r>
              <a:rPr lang="en-IN" sz="2000" dirty="0" smtClean="0"/>
              <a:t> </a:t>
            </a:r>
            <a:r>
              <a:rPr lang="en-IN" sz="2000" dirty="0"/>
              <a:t>form?  Typically, they arise when steam enters the same area of the condenser from different directions — the most common location is the condenser tubes themselves. Turbine exhaust steam flows into the tubes from the inlet end, while "backflow" steam flows (from higher rows of tubes) into the same tubes from the rear end, via the rear header.  With both ends blocked by the flow of steam, the </a:t>
            </a:r>
            <a:r>
              <a:rPr lang="en-IN" sz="2000" dirty="0" smtClean="0"/>
              <a:t>non-</a:t>
            </a:r>
            <a:r>
              <a:rPr lang="en-IN" sz="2000" dirty="0" err="1" smtClean="0"/>
              <a:t>condensables</a:t>
            </a:r>
            <a:r>
              <a:rPr lang="en-IN" sz="2000" dirty="0" smtClean="0"/>
              <a:t> </a:t>
            </a:r>
            <a:r>
              <a:rPr lang="en-IN" sz="2000" dirty="0"/>
              <a:t>become trapped inside the tubes.</a:t>
            </a:r>
          </a:p>
          <a:p>
            <a:pPr marL="0" indent="0">
              <a:buNone/>
            </a:pPr>
            <a:endParaRPr lang="en-IN" sz="2000" dirty="0"/>
          </a:p>
        </p:txBody>
      </p:sp>
    </p:spTree>
    <p:extLst>
      <p:ext uri="{BB962C8B-B14F-4D97-AF65-F5344CB8AC3E}">
        <p14:creationId xmlns:p14="http://schemas.microsoft.com/office/powerpoint/2010/main" val="6306487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632" y="128464"/>
            <a:ext cx="6624736" cy="10009112"/>
          </a:xfrm>
        </p:spPr>
        <p:txBody>
          <a:bodyPr>
            <a:normAutofit/>
          </a:bodyPr>
          <a:lstStyle/>
          <a:p>
            <a:pPr marL="0" indent="0" algn="just">
              <a:buNone/>
            </a:pPr>
            <a:r>
              <a:rPr lang="en-IN" sz="2000" dirty="0"/>
              <a:t>Fig. </a:t>
            </a:r>
            <a:r>
              <a:rPr lang="en-IN" sz="2000" dirty="0" smtClean="0"/>
              <a:t>below </a:t>
            </a:r>
            <a:r>
              <a:rPr lang="en-IN" sz="2000" dirty="0"/>
              <a:t>illustrates in more detail the trapping of </a:t>
            </a:r>
            <a:r>
              <a:rPr lang="en-IN" sz="2000" dirty="0" smtClean="0"/>
              <a:t>non-</a:t>
            </a:r>
            <a:r>
              <a:rPr lang="en-IN" sz="2000" dirty="0" err="1" smtClean="0"/>
              <a:t>condensables</a:t>
            </a:r>
            <a:r>
              <a:rPr lang="en-IN" sz="2000" dirty="0" smtClean="0"/>
              <a:t> </a:t>
            </a:r>
            <a:r>
              <a:rPr lang="en-IN" sz="2000" dirty="0"/>
              <a:t>in a simple steam condenser having just two rows of tubes and a conventional, </a:t>
            </a:r>
            <a:r>
              <a:rPr lang="en-IN" sz="2000" dirty="0" smtClean="0"/>
              <a:t>non-divided &amp; rear </a:t>
            </a:r>
            <a:r>
              <a:rPr lang="en-IN" sz="2000" dirty="0"/>
              <a:t>header</a:t>
            </a:r>
            <a:r>
              <a:rPr lang="en-IN" sz="2000" dirty="0" smtClean="0"/>
              <a:t>.</a:t>
            </a:r>
          </a:p>
          <a:p>
            <a:pPr marL="0" indent="0" algn="just">
              <a:buNone/>
            </a:pPr>
            <a:endParaRPr lang="en-IN" sz="2000" dirty="0"/>
          </a:p>
          <a:p>
            <a:pPr marL="0" indent="0" algn="just">
              <a:buNone/>
            </a:pPr>
            <a:endParaRPr lang="en-IN" sz="2000" dirty="0" smtClean="0"/>
          </a:p>
          <a:p>
            <a:pPr marL="0" indent="0" algn="just">
              <a:buNone/>
            </a:pPr>
            <a:endParaRPr lang="en-IN" sz="2000" dirty="0"/>
          </a:p>
          <a:p>
            <a:pPr marL="0" indent="0" algn="just">
              <a:buNone/>
            </a:pPr>
            <a:endParaRPr lang="en-IN" sz="2000" dirty="0" smtClean="0"/>
          </a:p>
          <a:p>
            <a:pPr marL="0" indent="0" algn="just">
              <a:buNone/>
            </a:pPr>
            <a:endParaRPr lang="en-IN" sz="2000" dirty="0"/>
          </a:p>
          <a:p>
            <a:pPr marL="0" indent="0" algn="just">
              <a:buNone/>
            </a:pPr>
            <a:endParaRPr lang="en-IN" sz="2000" dirty="0" smtClean="0"/>
          </a:p>
          <a:p>
            <a:pPr marL="0" indent="0" algn="just">
              <a:buNone/>
            </a:pPr>
            <a:endParaRPr lang="en-IN" sz="2000" dirty="0"/>
          </a:p>
          <a:p>
            <a:pPr marL="0" indent="0" algn="just">
              <a:buNone/>
            </a:pPr>
            <a:endParaRPr lang="en-IN" sz="2000" dirty="0" smtClean="0"/>
          </a:p>
          <a:p>
            <a:pPr marL="0" indent="0" algn="just">
              <a:buNone/>
            </a:pPr>
            <a:endParaRPr lang="en-IN" sz="2000" dirty="0"/>
          </a:p>
          <a:p>
            <a:pPr marL="0" indent="0" algn="just">
              <a:buNone/>
            </a:pPr>
            <a:endParaRPr lang="en-IN" sz="2000" dirty="0" smtClean="0"/>
          </a:p>
          <a:p>
            <a:pPr marL="0" indent="0" algn="just">
              <a:buNone/>
            </a:pPr>
            <a:endParaRPr lang="en-IN" sz="2000" dirty="0"/>
          </a:p>
          <a:p>
            <a:pPr marL="0" indent="0" algn="just">
              <a:buNone/>
            </a:pPr>
            <a:endParaRPr lang="en-IN" sz="2000" dirty="0" smtClean="0"/>
          </a:p>
          <a:p>
            <a:pPr marL="0" indent="0" algn="just">
              <a:buNone/>
            </a:pPr>
            <a:endParaRPr lang="en-IN" sz="2000" dirty="0"/>
          </a:p>
          <a:p>
            <a:pPr marL="0" indent="0" algn="just">
              <a:buNone/>
            </a:pPr>
            <a:endParaRPr lang="en-IN" sz="2000" dirty="0" smtClean="0"/>
          </a:p>
          <a:p>
            <a:pPr marL="0" indent="0" algn="just">
              <a:buNone/>
            </a:pPr>
            <a:endParaRPr lang="en-IN" sz="2000" dirty="0" smtClean="0"/>
          </a:p>
          <a:p>
            <a:pPr marL="0" indent="0" algn="just">
              <a:buNone/>
            </a:pPr>
            <a:r>
              <a:rPr lang="en-IN" sz="2000" dirty="0"/>
              <a:t> </a:t>
            </a:r>
            <a:r>
              <a:rPr lang="en-IN" sz="2000" dirty="0" smtClean="0"/>
              <a:t>        Fig.:- </a:t>
            </a:r>
            <a:r>
              <a:rPr lang="en-IN" sz="2000" u="sng" dirty="0" smtClean="0"/>
              <a:t>Trapping </a:t>
            </a:r>
            <a:r>
              <a:rPr lang="en-IN" sz="2000" u="sng" dirty="0"/>
              <a:t>of </a:t>
            </a:r>
            <a:r>
              <a:rPr lang="en-IN" sz="2000" u="sng" dirty="0" smtClean="0"/>
              <a:t>non-</a:t>
            </a:r>
            <a:r>
              <a:rPr lang="en-IN" sz="2000" u="sng" dirty="0" err="1" smtClean="0"/>
              <a:t>condensables</a:t>
            </a:r>
            <a:r>
              <a:rPr lang="en-IN" sz="2000" u="sng" dirty="0" smtClean="0"/>
              <a:t> </a:t>
            </a:r>
            <a:r>
              <a:rPr lang="en-IN" sz="2000" u="sng" dirty="0"/>
              <a:t>causes the </a:t>
            </a:r>
            <a:r>
              <a:rPr lang="en-IN" sz="2000" u="sng" dirty="0" smtClean="0"/>
              <a:t>steam-</a:t>
            </a:r>
          </a:p>
          <a:p>
            <a:pPr marL="0" indent="0" algn="just">
              <a:buNone/>
            </a:pPr>
            <a:r>
              <a:rPr lang="en-US" sz="2000" dirty="0"/>
              <a:t> </a:t>
            </a:r>
            <a:r>
              <a:rPr lang="en-US" sz="2000" dirty="0" smtClean="0"/>
              <a:t>                   </a:t>
            </a:r>
            <a:r>
              <a:rPr lang="en-US" sz="2000" u="sng" dirty="0" smtClean="0"/>
              <a:t>condenser problem.</a:t>
            </a:r>
          </a:p>
          <a:p>
            <a:pPr marL="0" indent="0" algn="just">
              <a:buNone/>
            </a:pPr>
            <a:r>
              <a:rPr lang="en-IN" sz="2000" dirty="0" smtClean="0"/>
              <a:t>Since the first two row is exposed to </a:t>
            </a:r>
            <a:r>
              <a:rPr lang="en-IN" sz="2000" dirty="0" err="1" smtClean="0"/>
              <a:t>thelower</a:t>
            </a:r>
            <a:r>
              <a:rPr lang="en-IN" sz="2000" dirty="0" smtClean="0"/>
              <a:t>, ambient-air </a:t>
            </a:r>
            <a:r>
              <a:rPr lang="en-IN" sz="2000" dirty="0"/>
              <a:t>temperature, while the second row is contacted by already-heated air, the second row condenses less steam than the first, and therefore has a lower steam-pressure drop.  The pressure in the rear header equals the front-header pressure minus the pressure drop in the second row.  The pressure in the rear header thus exceeds the pressure at the outlet end of the first row.</a:t>
            </a:r>
          </a:p>
          <a:p>
            <a:pPr marL="0" indent="0" algn="just">
              <a:buNone/>
            </a:pPr>
            <a:endParaRPr lang="en-IN"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40" y="1280592"/>
            <a:ext cx="6552728"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9490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632" y="128464"/>
            <a:ext cx="6624736" cy="9649072"/>
          </a:xfrm>
        </p:spPr>
        <p:txBody>
          <a:bodyPr>
            <a:noAutofit/>
          </a:bodyPr>
          <a:lstStyle/>
          <a:p>
            <a:pPr algn="just"/>
            <a:r>
              <a:rPr lang="en-IN" sz="2000" dirty="0" smtClean="0"/>
              <a:t>So</a:t>
            </a:r>
            <a:r>
              <a:rPr lang="en-IN" sz="2000" dirty="0"/>
              <a:t>, steam flows into both ends of the first row of tubes, and </a:t>
            </a:r>
            <a:r>
              <a:rPr lang="en-IN" sz="2000" dirty="0" smtClean="0"/>
              <a:t>non-</a:t>
            </a:r>
            <a:r>
              <a:rPr lang="en-IN" sz="2000" dirty="0" err="1" smtClean="0"/>
              <a:t>condensables</a:t>
            </a:r>
            <a:r>
              <a:rPr lang="en-IN" sz="2000" dirty="0" smtClean="0"/>
              <a:t> </a:t>
            </a:r>
            <a:r>
              <a:rPr lang="en-IN" sz="2000" dirty="0"/>
              <a:t>become trapped </a:t>
            </a:r>
            <a:r>
              <a:rPr lang="en-IN" sz="2000" dirty="0" smtClean="0"/>
              <a:t>inside. They </a:t>
            </a:r>
            <a:r>
              <a:rPr lang="en-IN" sz="2000" dirty="0"/>
              <a:t>cannot flow into the rear header until their pressure equals the rear-header steam pressure (point C in Fig. 3). By then, </a:t>
            </a:r>
            <a:r>
              <a:rPr lang="en-IN" sz="2000" dirty="0" smtClean="0"/>
              <a:t>non-</a:t>
            </a:r>
            <a:r>
              <a:rPr lang="en-IN" sz="2000" dirty="0" err="1" smtClean="0"/>
              <a:t>condensables</a:t>
            </a:r>
            <a:r>
              <a:rPr lang="en-IN" sz="2000" dirty="0" smtClean="0"/>
              <a:t> </a:t>
            </a:r>
            <a:r>
              <a:rPr lang="en-IN" sz="2000" dirty="0"/>
              <a:t>extend for the tube length G-H.  Since there is very little steam flowing with </a:t>
            </a:r>
            <a:r>
              <a:rPr lang="en-IN" sz="2000" dirty="0" smtClean="0"/>
              <a:t>the non-</a:t>
            </a:r>
            <a:r>
              <a:rPr lang="en-IN" sz="2000" dirty="0" err="1" smtClean="0"/>
              <a:t>condensables</a:t>
            </a:r>
            <a:r>
              <a:rPr lang="en-IN" sz="2000" dirty="0"/>
              <a:t>, that length of the metal tube becomes cold.  Condensate freezes </a:t>
            </a:r>
            <a:r>
              <a:rPr lang="en-IN" sz="2000" dirty="0" smtClean="0"/>
              <a:t>en-route </a:t>
            </a:r>
            <a:r>
              <a:rPr lang="en-IN" sz="2000" dirty="0"/>
              <a:t>as it flows downward by gravity toward the rear header through this cold section</a:t>
            </a:r>
            <a:r>
              <a:rPr lang="en-IN" sz="2000" dirty="0" smtClean="0"/>
              <a:t>.</a:t>
            </a:r>
          </a:p>
          <a:p>
            <a:pPr algn="just"/>
            <a:endParaRPr lang="en-IN" sz="2000" dirty="0" smtClean="0"/>
          </a:p>
          <a:p>
            <a:pPr algn="just"/>
            <a:endParaRPr lang="en-IN" sz="2000" dirty="0" smtClean="0"/>
          </a:p>
          <a:p>
            <a:pPr algn="just"/>
            <a:r>
              <a:rPr lang="en-IN" sz="2000" dirty="0" smtClean="0"/>
              <a:t>Some </a:t>
            </a:r>
            <a:r>
              <a:rPr lang="en-IN" sz="2000" dirty="0"/>
              <a:t>condenser designs try to cope with this backflow problem by steam "</a:t>
            </a:r>
            <a:r>
              <a:rPr lang="en-IN" sz="2000" dirty="0" smtClean="0"/>
              <a:t>blow-through</a:t>
            </a:r>
            <a:r>
              <a:rPr lang="en-IN" sz="2000" dirty="0"/>
              <a:t>" to </a:t>
            </a:r>
            <a:r>
              <a:rPr lang="en-IN" sz="2000" dirty="0" err="1"/>
              <a:t>dephlegmators</a:t>
            </a:r>
            <a:r>
              <a:rPr lang="en-IN" sz="2000" dirty="0"/>
              <a:t> or secondary condensers.  The objective is to equalize the steam pressure-drop across each tube row in the main condenser by using larger steam flows, with the remainder of the steam being condensed downstream in the secondary or vent condenser</a:t>
            </a:r>
            <a:r>
              <a:rPr lang="en-IN" sz="2000" dirty="0" smtClean="0"/>
              <a:t>.</a:t>
            </a:r>
            <a:r>
              <a:rPr lang="en-IN" sz="2000" dirty="0"/>
              <a:t> </a:t>
            </a:r>
          </a:p>
          <a:p>
            <a:pPr algn="just"/>
            <a:endParaRPr lang="en-IN" sz="2000" dirty="0" smtClean="0"/>
          </a:p>
          <a:p>
            <a:pPr algn="just"/>
            <a:endParaRPr lang="en-IN" sz="2000" dirty="0"/>
          </a:p>
          <a:p>
            <a:pPr algn="just"/>
            <a:r>
              <a:rPr lang="en-IN" sz="2000" dirty="0" smtClean="0"/>
              <a:t>Fig</a:t>
            </a:r>
            <a:r>
              <a:rPr lang="en-IN" sz="2000" dirty="0"/>
              <a:t>. </a:t>
            </a:r>
            <a:r>
              <a:rPr lang="en-IN" sz="2000" dirty="0" smtClean="0"/>
              <a:t>below </a:t>
            </a:r>
            <a:r>
              <a:rPr lang="en-IN" sz="2000" dirty="0"/>
              <a:t>shows a typical arrangement of main and vent condensers.  This design has an open rear header on both condenser sections.  If any one of the many variables of turbine exhaust-steam flow, ambient-air temperature or air </a:t>
            </a:r>
            <a:r>
              <a:rPr lang="en-IN" sz="2000" dirty="0" smtClean="0"/>
              <a:t>flow-rate </a:t>
            </a:r>
            <a:r>
              <a:rPr lang="en-IN" sz="2000" dirty="0"/>
              <a:t>is upset so that the </a:t>
            </a:r>
            <a:r>
              <a:rPr lang="en-IN" sz="2000" dirty="0" smtClean="0"/>
              <a:t>blow-through </a:t>
            </a:r>
            <a:r>
              <a:rPr lang="en-IN" sz="2000" dirty="0"/>
              <a:t>steam quantity is less than it should be, steam backflow to the first row of the main condenser can occur-which is the steam condenser problem.  Similarly, steam backflows to the first row in the open rear headers of the vent condenser, thereby trapping </a:t>
            </a:r>
            <a:r>
              <a:rPr lang="en-IN" sz="2000" dirty="0" smtClean="0"/>
              <a:t>non-</a:t>
            </a:r>
            <a:r>
              <a:rPr lang="en-IN" sz="2000" dirty="0" err="1" smtClean="0"/>
              <a:t>condensables</a:t>
            </a:r>
            <a:r>
              <a:rPr lang="en-IN" sz="2000" dirty="0" smtClean="0"/>
              <a:t> </a:t>
            </a:r>
            <a:r>
              <a:rPr lang="en-IN" sz="2000" dirty="0"/>
              <a:t>once more.</a:t>
            </a:r>
          </a:p>
          <a:p>
            <a:pPr marL="0" indent="0" algn="just">
              <a:buNone/>
            </a:pPr>
            <a:endParaRPr lang="en-IN" sz="2000" dirty="0"/>
          </a:p>
        </p:txBody>
      </p:sp>
    </p:spTree>
    <p:extLst>
      <p:ext uri="{BB962C8B-B14F-4D97-AF65-F5344CB8AC3E}">
        <p14:creationId xmlns:p14="http://schemas.microsoft.com/office/powerpoint/2010/main" val="13684248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2655" y="200472"/>
            <a:ext cx="6336705" cy="8496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48680" y="8985448"/>
            <a:ext cx="5904656" cy="707886"/>
          </a:xfrm>
          <a:prstGeom prst="rect">
            <a:avLst/>
          </a:prstGeom>
          <a:noFill/>
        </p:spPr>
        <p:txBody>
          <a:bodyPr wrap="square" rtlCol="0">
            <a:spAutoFit/>
          </a:bodyPr>
          <a:lstStyle/>
          <a:p>
            <a:r>
              <a:rPr lang="en-IN" sz="2000" b="1" dirty="0" smtClean="0"/>
              <a:t>Figure</a:t>
            </a:r>
            <a:r>
              <a:rPr lang="en-IN" sz="2000" dirty="0" smtClean="0"/>
              <a:t>:-</a:t>
            </a:r>
            <a:r>
              <a:rPr lang="en-IN" sz="2000" u="sng" dirty="0" smtClean="0"/>
              <a:t>Backflow </a:t>
            </a:r>
            <a:r>
              <a:rPr lang="en-IN" sz="2000" u="sng" dirty="0"/>
              <a:t>can result when </a:t>
            </a:r>
            <a:r>
              <a:rPr lang="en-IN" sz="2000" u="sng" dirty="0" err="1"/>
              <a:t>nondivided</a:t>
            </a:r>
            <a:r>
              <a:rPr lang="en-IN" sz="2000" u="sng" dirty="0"/>
              <a:t> rear headers are used</a:t>
            </a:r>
          </a:p>
        </p:txBody>
      </p:sp>
    </p:spTree>
    <p:extLst>
      <p:ext uri="{BB962C8B-B14F-4D97-AF65-F5344CB8AC3E}">
        <p14:creationId xmlns:p14="http://schemas.microsoft.com/office/powerpoint/2010/main" val="34134167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640" y="128464"/>
            <a:ext cx="6552728" cy="9649072"/>
          </a:xfrm>
        </p:spPr>
        <p:txBody>
          <a:bodyPr/>
          <a:lstStyle/>
          <a:p>
            <a:pPr>
              <a:buFont typeface="Wingdings" pitchFamily="2" charset="2"/>
              <a:buChar char="Ø"/>
            </a:pPr>
            <a:r>
              <a:rPr lang="en-US" b="1" u="sng" dirty="0"/>
              <a:t>Design and Specification of Air-Cooled Steam Condensers.</a:t>
            </a:r>
          </a:p>
          <a:p>
            <a:pPr marL="0" indent="0">
              <a:buNone/>
            </a:pPr>
            <a:r>
              <a:rPr lang="en-IN" sz="2000" dirty="0"/>
              <a:t>A typical A-frame arrangement is shown in </a:t>
            </a:r>
            <a:r>
              <a:rPr lang="en-IN" sz="2000" dirty="0" smtClean="0"/>
              <a:t>the figure below represents </a:t>
            </a:r>
            <a:r>
              <a:rPr lang="en-IN" sz="2000" dirty="0"/>
              <a:t>the basic flow diagram of a </a:t>
            </a:r>
            <a:r>
              <a:rPr lang="en-IN" sz="2000" dirty="0" smtClean="0"/>
              <a:t>system:-</a:t>
            </a:r>
          </a:p>
          <a:p>
            <a:pPr marL="0" indent="0">
              <a:buNone/>
            </a:pPr>
            <a:endParaRPr lang="en-IN"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664" y="1856656"/>
            <a:ext cx="6264696" cy="7272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20688" y="9201536"/>
            <a:ext cx="5472608" cy="369332"/>
          </a:xfrm>
          <a:prstGeom prst="rect">
            <a:avLst/>
          </a:prstGeom>
          <a:noFill/>
        </p:spPr>
        <p:txBody>
          <a:bodyPr wrap="square" rtlCol="0">
            <a:spAutoFit/>
          </a:bodyPr>
          <a:lstStyle/>
          <a:p>
            <a:r>
              <a:rPr lang="en-IN" dirty="0" smtClean="0"/>
              <a:t>Figure:- </a:t>
            </a:r>
            <a:r>
              <a:rPr lang="en-IN" u="sng" dirty="0" smtClean="0"/>
              <a:t>Air-cooled </a:t>
            </a:r>
            <a:r>
              <a:rPr lang="en-IN" u="sng" dirty="0"/>
              <a:t>steam condenser of A-frame design</a:t>
            </a:r>
          </a:p>
        </p:txBody>
      </p:sp>
    </p:spTree>
    <p:extLst>
      <p:ext uri="{BB962C8B-B14F-4D97-AF65-F5344CB8AC3E}">
        <p14:creationId xmlns:p14="http://schemas.microsoft.com/office/powerpoint/2010/main" val="2375841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640" y="0"/>
            <a:ext cx="6552728" cy="9906000"/>
          </a:xfrm>
        </p:spPr>
        <p:txBody>
          <a:bodyPr>
            <a:noAutofit/>
          </a:bodyPr>
          <a:lstStyle/>
          <a:p>
            <a:pPr algn="just"/>
            <a:r>
              <a:rPr lang="en-IN" sz="2000" dirty="0"/>
              <a:t>Many evolutionary design changes have been effected </a:t>
            </a:r>
            <a:r>
              <a:rPr lang="en-IN" sz="2000" dirty="0" smtClean="0"/>
              <a:t>as </a:t>
            </a:r>
            <a:r>
              <a:rPr lang="en-IN" sz="2000" dirty="0"/>
              <a:t>a result of field experience. The main problem plaguing the industry has not been how to condense steam but rather how to prevent a unit from suffering a loss in thermal performance during the summer, and freezing during winter</a:t>
            </a:r>
            <a:r>
              <a:rPr lang="en-IN" sz="2000" dirty="0" smtClean="0"/>
              <a:t>.</a:t>
            </a:r>
            <a:r>
              <a:rPr lang="en-IN" sz="2000" dirty="0"/>
              <a:t> </a:t>
            </a:r>
            <a:r>
              <a:rPr lang="en-IN" sz="2000" dirty="0" smtClean="0"/>
              <a:t>Today</a:t>
            </a:r>
            <a:r>
              <a:rPr lang="en-IN" sz="2000" dirty="0"/>
              <a:t>, the mechanics of this steam-condenser problem are understood, fortunately, so that the deficiencies of past designs can be identified and corrected</a:t>
            </a:r>
            <a:r>
              <a:rPr lang="en-IN" sz="2000" dirty="0" smtClean="0"/>
              <a:t>.</a:t>
            </a:r>
            <a:r>
              <a:rPr lang="en-IN" sz="2000" dirty="0"/>
              <a:t> </a:t>
            </a:r>
            <a:endParaRPr lang="en-IN" sz="2000" dirty="0" smtClean="0"/>
          </a:p>
          <a:p>
            <a:pPr algn="just"/>
            <a:r>
              <a:rPr lang="en-IN" sz="2000" dirty="0" smtClean="0"/>
              <a:t>A </a:t>
            </a:r>
            <a:r>
              <a:rPr lang="en-IN" sz="2000" dirty="0"/>
              <a:t>variation to </a:t>
            </a:r>
            <a:r>
              <a:rPr lang="en-IN" sz="2000" dirty="0" smtClean="0"/>
              <a:t>the </a:t>
            </a:r>
            <a:r>
              <a:rPr lang="en-IN" sz="2000" dirty="0"/>
              <a:t>A-frame configuration is the horizontal bundle arrangement, built with a slight inclination for condensate drain purposes.  Here, the vent condenser has </a:t>
            </a:r>
            <a:r>
              <a:rPr lang="en-IN" sz="2000" dirty="0" smtClean="0"/>
              <a:t>co-current </a:t>
            </a:r>
            <a:r>
              <a:rPr lang="en-IN" sz="2000" dirty="0"/>
              <a:t>flow of steam and condensate rather than </a:t>
            </a:r>
            <a:r>
              <a:rPr lang="en-IN" sz="2000" dirty="0" smtClean="0"/>
              <a:t>counter-current</a:t>
            </a:r>
            <a:r>
              <a:rPr lang="en-IN" sz="2000" dirty="0"/>
              <a:t>, but the steam condenser problem remains a reality.</a:t>
            </a:r>
          </a:p>
          <a:p>
            <a:pPr algn="just"/>
            <a:r>
              <a:rPr lang="en-IN" sz="2000" dirty="0" smtClean="0"/>
              <a:t>The next page’s fig. shows </a:t>
            </a:r>
            <a:r>
              <a:rPr lang="en-IN" sz="2000" dirty="0"/>
              <a:t>a steam condenser in which each bundle has its own main and vent </a:t>
            </a:r>
            <a:r>
              <a:rPr lang="en-IN" sz="2000" dirty="0" smtClean="0"/>
              <a:t>section. The </a:t>
            </a:r>
            <a:r>
              <a:rPr lang="en-IN" sz="2000" dirty="0"/>
              <a:t>horizontal tubes </a:t>
            </a:r>
            <a:r>
              <a:rPr lang="en-IN" sz="2000" dirty="0" smtClean="0"/>
              <a:t>have a </a:t>
            </a:r>
            <a:r>
              <a:rPr lang="en-IN" sz="2000" dirty="0"/>
              <a:t>two-pass </a:t>
            </a:r>
            <a:r>
              <a:rPr lang="en-IN" sz="2000" dirty="0" smtClean="0"/>
              <a:t>arrangement and are </a:t>
            </a:r>
            <a:r>
              <a:rPr lang="en-IN" sz="2000" dirty="0"/>
              <a:t>interposed so as to minimize steam pressure differences in the rear headers and at the connection to the steam-jet air ejector</a:t>
            </a:r>
            <a:r>
              <a:rPr lang="en-IN" sz="2000" dirty="0" smtClean="0"/>
              <a:t>. </a:t>
            </a:r>
            <a:r>
              <a:rPr lang="en-IN" sz="2000" dirty="0"/>
              <a:t>The 1-4 mains connect to the 2-3 vents, and the 2-3 mains connect to the 1-4 vents.  But since the face velocity of the air flow in the upper regions of the bundle exceeds that at the base, where the vent condenser is located, the steam pressures are not completely equal where the tubes are connected to the common exhaust manifold </a:t>
            </a:r>
            <a:r>
              <a:rPr lang="en-IN" sz="2000" dirty="0" smtClean="0"/>
              <a:t>system. There </a:t>
            </a:r>
            <a:r>
              <a:rPr lang="en-IN" sz="2000" dirty="0"/>
              <a:t>can thus be a backflow between the vent condenser manifolds serving rows 3 and 4.  Also, the first row of the vent condenser is here exposed to the ambient </a:t>
            </a:r>
            <a:r>
              <a:rPr lang="en-IN" sz="2000" dirty="0" smtClean="0"/>
              <a:t>air, rather </a:t>
            </a:r>
            <a:r>
              <a:rPr lang="en-IN" sz="2000" dirty="0"/>
              <a:t>than being protected from the cold ambient air, as dictated by the low heat content of </a:t>
            </a:r>
            <a:r>
              <a:rPr lang="en-IN" sz="2000" dirty="0" smtClean="0"/>
              <a:t>the low-partial-pressure </a:t>
            </a:r>
            <a:r>
              <a:rPr lang="en-IN" sz="2000" dirty="0"/>
              <a:t>steam.</a:t>
            </a:r>
          </a:p>
          <a:p>
            <a:pPr algn="just"/>
            <a:endParaRPr lang="en-IN" sz="2000" dirty="0" smtClean="0"/>
          </a:p>
          <a:p>
            <a:pPr algn="just"/>
            <a:endParaRPr lang="en-IN" sz="2000" dirty="0"/>
          </a:p>
          <a:p>
            <a:pPr marL="0" indent="0" algn="just">
              <a:buNone/>
            </a:pPr>
            <a:endParaRPr lang="en-IN" sz="2000" dirty="0"/>
          </a:p>
        </p:txBody>
      </p:sp>
    </p:spTree>
    <p:extLst>
      <p:ext uri="{BB962C8B-B14F-4D97-AF65-F5344CB8AC3E}">
        <p14:creationId xmlns:p14="http://schemas.microsoft.com/office/powerpoint/2010/main" val="24847664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6672" y="848544"/>
            <a:ext cx="6048671" cy="7272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76672" y="8706708"/>
            <a:ext cx="6048671" cy="707886"/>
          </a:xfrm>
          <a:prstGeom prst="rect">
            <a:avLst/>
          </a:prstGeom>
          <a:noFill/>
        </p:spPr>
        <p:txBody>
          <a:bodyPr wrap="square" rtlCol="0">
            <a:spAutoFit/>
          </a:bodyPr>
          <a:lstStyle/>
          <a:p>
            <a:r>
              <a:rPr lang="en-IN" b="1" dirty="0"/>
              <a:t>Figure</a:t>
            </a:r>
            <a:r>
              <a:rPr lang="en-IN" dirty="0"/>
              <a:t> </a:t>
            </a:r>
            <a:r>
              <a:rPr lang="en-IN" sz="2000" u="sng" dirty="0" smtClean="0"/>
              <a:t>:-  </a:t>
            </a:r>
            <a:r>
              <a:rPr lang="en-IN" sz="2000" u="sng" dirty="0"/>
              <a:t>Backflow can also occur with common vent </a:t>
            </a:r>
            <a:r>
              <a:rPr lang="en-IN" sz="2000" u="sng" dirty="0" err="1"/>
              <a:t>manifolding</a:t>
            </a:r>
            <a:endParaRPr lang="en-IN" sz="2000" u="sng" dirty="0"/>
          </a:p>
        </p:txBody>
      </p:sp>
    </p:spTree>
    <p:extLst>
      <p:ext uri="{BB962C8B-B14F-4D97-AF65-F5344CB8AC3E}">
        <p14:creationId xmlns:p14="http://schemas.microsoft.com/office/powerpoint/2010/main" val="41664351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632" y="128464"/>
            <a:ext cx="6624736" cy="9649072"/>
          </a:xfrm>
        </p:spPr>
        <p:txBody>
          <a:bodyPr>
            <a:normAutofit lnSpcReduction="10000"/>
          </a:bodyPr>
          <a:lstStyle/>
          <a:p>
            <a:pPr algn="just"/>
            <a:r>
              <a:rPr lang="en-IN" sz="2000" dirty="0"/>
              <a:t>Other designs employ internal flow-control devices in the front header, such as fixed orifices or flapper valves. This equalizes steam pressure drop among rows, but only at the design operating point.  A change in any operating variable changes the flow relationship among rows, and thus the steam pressure drops; the net result again is steam backflow in the undivided rear headers</a:t>
            </a:r>
            <a:r>
              <a:rPr lang="en-IN" sz="2000" dirty="0" smtClean="0"/>
              <a:t>.</a:t>
            </a:r>
            <a:endParaRPr lang="en-IN" sz="2000" dirty="0"/>
          </a:p>
          <a:p>
            <a:pPr algn="just"/>
            <a:r>
              <a:rPr lang="en-IN" sz="2000" dirty="0"/>
              <a:t>Still other designs may vary fin height, fin spacing or finned length from row to row in an attempt to achieve balanced steam-pressure drop between rows and avoid rear header backflow.</a:t>
            </a:r>
          </a:p>
          <a:p>
            <a:pPr algn="just"/>
            <a:r>
              <a:rPr lang="en-IN" sz="2000" b="1" dirty="0"/>
              <a:t>Summing up, all of the above methods are undesirable because they can degrade the fluid energy on the steam side, and/or are heat-transfer inefficient on the finned side.  They function properly at the design point but run into difficulty when any one of several operating variables (ambient air temperature, air flow, steam flow) is changed.</a:t>
            </a:r>
          </a:p>
          <a:p>
            <a:pPr algn="just"/>
            <a:r>
              <a:rPr lang="en-IN" sz="2000" u="sng" dirty="0"/>
              <a:t>A better steam condenser is the single-row design shown in </a:t>
            </a:r>
            <a:r>
              <a:rPr lang="en-IN" sz="2000" u="sng" dirty="0" smtClean="0"/>
              <a:t>Fig. on the next page. </a:t>
            </a:r>
            <a:r>
              <a:rPr lang="en-IN" sz="2000" u="sng" dirty="0"/>
              <a:t>As the steam flows through the tubes, it condenses and pushes the </a:t>
            </a:r>
            <a:r>
              <a:rPr lang="en-IN" sz="2000" u="sng" dirty="0" smtClean="0"/>
              <a:t>non-</a:t>
            </a:r>
            <a:r>
              <a:rPr lang="en-IN" sz="2000" u="sng" dirty="0" err="1" smtClean="0"/>
              <a:t>condensables</a:t>
            </a:r>
            <a:r>
              <a:rPr lang="en-IN" sz="2000" u="sng" dirty="0" smtClean="0"/>
              <a:t> </a:t>
            </a:r>
            <a:r>
              <a:rPr lang="en-IN" sz="2000" u="sng" dirty="0"/>
              <a:t>forward until they reach the rear header.  The rear header is purged of </a:t>
            </a:r>
            <a:r>
              <a:rPr lang="en-IN" sz="2000" u="sng" dirty="0" smtClean="0"/>
              <a:t>non-</a:t>
            </a:r>
            <a:r>
              <a:rPr lang="en-IN" sz="2000" u="sng" dirty="0" err="1" smtClean="0"/>
              <a:t>condensables</a:t>
            </a:r>
            <a:r>
              <a:rPr lang="en-IN" sz="2000" u="sng" dirty="0" smtClean="0"/>
              <a:t> </a:t>
            </a:r>
            <a:r>
              <a:rPr lang="en-IN" sz="2000" u="sng" dirty="0"/>
              <a:t>by means of vent tubes connected to the steam-jet air-ejector system.  The vent tubes provide a more effective scavenging action by inducing additional mass flow through the rear header.  As a further freeze protection feature, the vent tubes are installed in the warm-air portion of the bundle</a:t>
            </a:r>
            <a:r>
              <a:rPr lang="en-IN" sz="2000" u="sng" dirty="0" smtClean="0"/>
              <a:t>. </a:t>
            </a:r>
          </a:p>
          <a:p>
            <a:pPr algn="just"/>
            <a:r>
              <a:rPr lang="en-IN" sz="2000" u="sng" dirty="0" smtClean="0"/>
              <a:t>Note </a:t>
            </a:r>
            <a:r>
              <a:rPr lang="en-IN" sz="2000" u="sng" dirty="0"/>
              <a:t>that there is no need to balance steam pressure drops because there is only one row, and each tube in the row experiences the same air temperature.  The movement of </a:t>
            </a:r>
            <a:r>
              <a:rPr lang="en-IN" sz="2000" u="sng" dirty="0" smtClean="0"/>
              <a:t>non-condensable </a:t>
            </a:r>
            <a:r>
              <a:rPr lang="en-IN" sz="2000" u="sng" dirty="0"/>
              <a:t>gases is always forward because steam backflow does not occur.</a:t>
            </a:r>
          </a:p>
          <a:p>
            <a:pPr marL="0" indent="0" algn="just">
              <a:buNone/>
            </a:pPr>
            <a:endParaRPr lang="en-IN" sz="2000" b="1" dirty="0"/>
          </a:p>
        </p:txBody>
      </p:sp>
    </p:spTree>
    <p:extLst>
      <p:ext uri="{BB962C8B-B14F-4D97-AF65-F5344CB8AC3E}">
        <p14:creationId xmlns:p14="http://schemas.microsoft.com/office/powerpoint/2010/main" val="1024395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4704" y="704528"/>
            <a:ext cx="5400600" cy="784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76672" y="9120172"/>
            <a:ext cx="6120680" cy="369332"/>
          </a:xfrm>
          <a:prstGeom prst="rect">
            <a:avLst/>
          </a:prstGeom>
          <a:noFill/>
        </p:spPr>
        <p:txBody>
          <a:bodyPr wrap="square" rtlCol="0">
            <a:spAutoFit/>
          </a:bodyPr>
          <a:lstStyle/>
          <a:p>
            <a:r>
              <a:rPr lang="en-IN" b="1" dirty="0" smtClean="0"/>
              <a:t>Figure</a:t>
            </a:r>
            <a:r>
              <a:rPr lang="en-IN" dirty="0" smtClean="0"/>
              <a:t>:- </a:t>
            </a:r>
            <a:r>
              <a:rPr lang="en-IN" u="sng" dirty="0"/>
              <a:t>Single-row steam condenser avoids backflow problem</a:t>
            </a:r>
          </a:p>
        </p:txBody>
      </p:sp>
    </p:spTree>
    <p:extLst>
      <p:ext uri="{BB962C8B-B14F-4D97-AF65-F5344CB8AC3E}">
        <p14:creationId xmlns:p14="http://schemas.microsoft.com/office/powerpoint/2010/main" val="5021847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656" y="0"/>
            <a:ext cx="6172200" cy="1156945"/>
          </a:xfrm>
        </p:spPr>
        <p:txBody>
          <a:bodyPr/>
          <a:lstStyle/>
          <a:p>
            <a:r>
              <a:rPr lang="en-US" u="sng" dirty="0" smtClean="0"/>
              <a:t>Abstract</a:t>
            </a:r>
            <a:endParaRPr lang="en-IN" u="sng" dirty="0"/>
          </a:p>
        </p:txBody>
      </p:sp>
      <p:sp>
        <p:nvSpPr>
          <p:cNvPr id="3" name="Content Placeholder 2"/>
          <p:cNvSpPr>
            <a:spLocks noGrp="1"/>
          </p:cNvSpPr>
          <p:nvPr>
            <p:ph idx="1"/>
          </p:nvPr>
        </p:nvSpPr>
        <p:spPr>
          <a:xfrm>
            <a:off x="188640" y="1064568"/>
            <a:ext cx="6480720" cy="8640959"/>
          </a:xfrm>
        </p:spPr>
        <p:txBody>
          <a:bodyPr>
            <a:normAutofit fontScale="25000" lnSpcReduction="20000"/>
          </a:bodyPr>
          <a:lstStyle/>
          <a:p>
            <a:pPr marL="0" indent="0" algn="just">
              <a:buNone/>
            </a:pPr>
            <a:r>
              <a:rPr lang="en-US" sz="7200" dirty="0" smtClean="0"/>
              <a:t>Air-cooled condenser adopts air as cooling medium in-order to condense the exhaust steam at the outlet of turbine; it’s a close circulatory system in which air cooled radiators are equipped with dry cooling tower or mechanical draft equipment. The utilization of air-cooled condensing system can save a great amount of make-up cooling water, which can facilitate a huge savings in terms of capital as well as the most valuable resource i.e. water.</a:t>
            </a:r>
          </a:p>
          <a:p>
            <a:pPr marL="0" indent="0" algn="just">
              <a:buNone/>
            </a:pPr>
            <a:r>
              <a:rPr lang="en-US" sz="7200" dirty="0" smtClean="0"/>
              <a:t>The same savings have been exhaustively studied for indirect air cooling system condenser with direct contact in the context of Power &amp; Blowing station 1 &amp; 2. The case study depicts that for P&amp;BS 1, the total savings in terms of capital is 95.69 million rupees per year, and in terms of water the saving is 12.93 million </a:t>
            </a:r>
            <a:r>
              <a:rPr lang="en-US" sz="7200" dirty="0"/>
              <a:t>M</a:t>
            </a:r>
            <a:r>
              <a:rPr lang="en-US" sz="7200" baseline="30000" dirty="0"/>
              <a:t>3</a:t>
            </a:r>
            <a:r>
              <a:rPr lang="en-US" sz="7200" dirty="0" smtClean="0"/>
              <a:t> per year; and for P&amp;BS 2 the total capital saved is 129.13 million rupees per year and the water saved is 4.86 million </a:t>
            </a:r>
            <a:r>
              <a:rPr lang="en-US" sz="7200" dirty="0"/>
              <a:t>M</a:t>
            </a:r>
            <a:r>
              <a:rPr lang="en-US" sz="7200" baseline="30000" dirty="0"/>
              <a:t>3</a:t>
            </a:r>
            <a:r>
              <a:rPr lang="en-US" sz="7200" dirty="0"/>
              <a:t> </a:t>
            </a:r>
            <a:r>
              <a:rPr lang="en-US" sz="7200" dirty="0" smtClean="0"/>
              <a:t>per year!!</a:t>
            </a:r>
          </a:p>
          <a:p>
            <a:pPr marL="0" indent="0" algn="just">
              <a:buNone/>
            </a:pPr>
            <a:r>
              <a:rPr lang="en-US" sz="7200" dirty="0" smtClean="0"/>
              <a:t>Air-cooled condensing system can also facilitate the installation of power plants in the regions, where there is a lack of water.</a:t>
            </a:r>
          </a:p>
          <a:p>
            <a:pPr marL="0" indent="0" algn="just">
              <a:buNone/>
            </a:pPr>
            <a:r>
              <a:rPr lang="en-US" sz="7200" dirty="0" smtClean="0"/>
              <a:t>The air-cooled condenser applied in power plant can be divided as:-</a:t>
            </a:r>
          </a:p>
          <a:p>
            <a:pPr marL="0" indent="0" algn="just">
              <a:buNone/>
            </a:pPr>
            <a:r>
              <a:rPr lang="en-US" sz="7200" dirty="0" smtClean="0"/>
              <a:t>                         </a:t>
            </a:r>
          </a:p>
          <a:p>
            <a:pPr lvl="4" algn="just">
              <a:buFont typeface="Wingdings" pitchFamily="2" charset="2"/>
              <a:buChar char="Ø"/>
            </a:pPr>
            <a:r>
              <a:rPr lang="en-US" sz="7200" dirty="0" smtClean="0"/>
              <a:t>Indirect Air Cooling System with Direct Contact Condenser</a:t>
            </a:r>
          </a:p>
          <a:p>
            <a:pPr lvl="4" algn="just">
              <a:buFont typeface="Wingdings" pitchFamily="2" charset="2"/>
              <a:buChar char="Ø"/>
            </a:pPr>
            <a:r>
              <a:rPr lang="en-US" sz="7200" dirty="0" smtClean="0"/>
              <a:t>Indirect Air Cooling System with Surface Contact Condenser</a:t>
            </a:r>
          </a:p>
          <a:p>
            <a:pPr lvl="4" algn="just">
              <a:buFont typeface="Wingdings" pitchFamily="2" charset="2"/>
              <a:buChar char="Ø"/>
            </a:pPr>
            <a:r>
              <a:rPr lang="en-US" sz="7200" dirty="0" smtClean="0"/>
              <a:t>Direct Air Cooling System</a:t>
            </a:r>
          </a:p>
          <a:p>
            <a:pPr marL="0" indent="0" algn="just">
              <a:buNone/>
            </a:pPr>
            <a:endParaRPr lang="en-US" sz="7200" dirty="0" smtClean="0"/>
          </a:p>
          <a:p>
            <a:pPr marL="0" indent="0" algn="just">
              <a:buNone/>
            </a:pPr>
            <a:r>
              <a:rPr lang="en-US" sz="7200" dirty="0" smtClean="0"/>
              <a:t>In our project we have basically studied the installation of Indirect Air Cooling System with Direct contact condenser at P&amp;BS , SAIL-BSP as it suits the local environment there because of its features like no necessity of big inside diameter, easy arrangement, air cooling tower can be far away from the plant, small condenser. </a:t>
            </a:r>
            <a:r>
              <a:rPr lang="en-US" sz="7200" dirty="0"/>
              <a:t>T</a:t>
            </a:r>
            <a:r>
              <a:rPr lang="en-US" sz="7200" dirty="0" smtClean="0"/>
              <a:t>he water pressure of cooling components in the air cooling tower being higher than atmospheric pressure owing to using high pressure-head circulating water pump, air will not leak into the condensate system. In this system , the turbine average back pressure is lower than the Direct Air Cooling Unit, slightly lower than the Surface type Air-cooling system, therefore unit is economical and has low specific fuel consumption</a:t>
            </a:r>
            <a:r>
              <a:rPr lang="en-US" sz="3800" dirty="0" smtClean="0"/>
              <a:t>.</a:t>
            </a:r>
            <a:endParaRPr lang="en-US" sz="3800" dirty="0"/>
          </a:p>
          <a:p>
            <a:pPr marL="0" indent="0" algn="just">
              <a:buNone/>
            </a:pPr>
            <a:r>
              <a:rPr lang="en-US" sz="3800" dirty="0" smtClean="0"/>
              <a:t>   </a:t>
            </a:r>
          </a:p>
          <a:p>
            <a:pPr marL="0" indent="0" algn="just">
              <a:buNone/>
            </a:pPr>
            <a:endParaRPr lang="en-US" sz="3800" dirty="0"/>
          </a:p>
          <a:p>
            <a:pPr marL="0" indent="0" algn="just">
              <a:buNone/>
            </a:pPr>
            <a:endParaRPr lang="en-US" sz="3800" dirty="0" smtClean="0"/>
          </a:p>
          <a:p>
            <a:pPr marL="0" indent="0" algn="just">
              <a:buNone/>
            </a:pPr>
            <a:r>
              <a:rPr lang="en-US" sz="3800" dirty="0"/>
              <a:t> </a:t>
            </a:r>
            <a:r>
              <a:rPr lang="en-US" sz="3800" dirty="0" smtClean="0"/>
              <a:t>                                                                                                                                                                                                                     </a:t>
            </a:r>
          </a:p>
        </p:txBody>
      </p:sp>
    </p:spTree>
    <p:extLst>
      <p:ext uri="{BB962C8B-B14F-4D97-AF65-F5344CB8AC3E}">
        <p14:creationId xmlns:p14="http://schemas.microsoft.com/office/powerpoint/2010/main" val="23326519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640" y="128464"/>
            <a:ext cx="6552728" cy="9649072"/>
          </a:xfrm>
        </p:spPr>
        <p:txBody>
          <a:bodyPr>
            <a:normAutofit lnSpcReduction="10000"/>
          </a:bodyPr>
          <a:lstStyle/>
          <a:p>
            <a:pPr algn="just"/>
            <a:endParaRPr lang="en-IN" sz="2000" dirty="0" smtClean="0"/>
          </a:p>
          <a:p>
            <a:pPr algn="just"/>
            <a:r>
              <a:rPr lang="en-IN" sz="2000" dirty="0" smtClean="0"/>
              <a:t>To </a:t>
            </a:r>
            <a:r>
              <a:rPr lang="en-IN" sz="2000" dirty="0"/>
              <a:t>make the single-row concept commercially practical, several such steam condensers must be stacked together, one on top of the other (</a:t>
            </a:r>
            <a:r>
              <a:rPr lang="en-IN" sz="2000" dirty="0" smtClean="0"/>
              <a:t>Fig. on the next page).  </a:t>
            </a:r>
            <a:r>
              <a:rPr lang="en-IN" sz="2000" dirty="0"/>
              <a:t>The internal fluid flows of this </a:t>
            </a:r>
            <a:r>
              <a:rPr lang="en-IN" sz="2000" dirty="0" smtClean="0"/>
              <a:t>multi-row </a:t>
            </a:r>
            <a:r>
              <a:rPr lang="en-IN" sz="2000" dirty="0"/>
              <a:t>condenser must be completely independent at all times, and the condensate and </a:t>
            </a:r>
            <a:r>
              <a:rPr lang="en-IN" sz="2000" dirty="0" smtClean="0"/>
              <a:t>non-</a:t>
            </a:r>
            <a:r>
              <a:rPr lang="en-IN" sz="2000" dirty="0" err="1" smtClean="0"/>
              <a:t>condensables</a:t>
            </a:r>
            <a:r>
              <a:rPr lang="en-IN" sz="2000" dirty="0" smtClean="0"/>
              <a:t> </a:t>
            </a:r>
            <a:r>
              <a:rPr lang="en-IN" sz="2000" dirty="0"/>
              <a:t>must be withdrawn separately.</a:t>
            </a:r>
          </a:p>
          <a:p>
            <a:pPr algn="just"/>
            <a:endParaRPr lang="en-IN" sz="2000" dirty="0" smtClean="0"/>
          </a:p>
          <a:p>
            <a:pPr marL="0" indent="0" algn="just">
              <a:buNone/>
            </a:pPr>
            <a:r>
              <a:rPr lang="en-IN" sz="2000" dirty="0" smtClean="0"/>
              <a:t> </a:t>
            </a:r>
          </a:p>
          <a:p>
            <a:pPr algn="just"/>
            <a:r>
              <a:rPr lang="en-IN" sz="2000" dirty="0" smtClean="0"/>
              <a:t>Condensate </a:t>
            </a:r>
            <a:r>
              <a:rPr lang="en-IN" sz="2000" dirty="0"/>
              <a:t>from each row is withdrawn from the rear headers through hydraulic pressure-seals of a water-leg loop design, into a common, heated drain pot.  The </a:t>
            </a:r>
            <a:r>
              <a:rPr lang="en-IN" sz="2000" dirty="0" smtClean="0"/>
              <a:t>non-</a:t>
            </a:r>
            <a:r>
              <a:rPr lang="en-IN" sz="2000" dirty="0" err="1" smtClean="0"/>
              <a:t>condensables</a:t>
            </a:r>
            <a:r>
              <a:rPr lang="en-IN" sz="2000" dirty="0" smtClean="0"/>
              <a:t> </a:t>
            </a:r>
            <a:r>
              <a:rPr lang="en-IN" sz="2000" dirty="0"/>
              <a:t>are removed from each row by individual first-stage ejectors; these connect to a common header for flow to the </a:t>
            </a:r>
            <a:r>
              <a:rPr lang="en-IN" sz="2000" dirty="0" smtClean="0"/>
              <a:t>inter-condenser</a:t>
            </a:r>
            <a:r>
              <a:rPr lang="en-IN" sz="2000" dirty="0"/>
              <a:t>, second-stage ejector and finally the </a:t>
            </a:r>
            <a:r>
              <a:rPr lang="en-IN" sz="2000" dirty="0" smtClean="0"/>
              <a:t>after-condenser</a:t>
            </a:r>
            <a:r>
              <a:rPr lang="en-IN" sz="2000" dirty="0"/>
              <a:t>. There is positively no passage of steam, condensate or </a:t>
            </a:r>
            <a:r>
              <a:rPr lang="en-IN" sz="2000" dirty="0" smtClean="0"/>
              <a:t>non-</a:t>
            </a:r>
            <a:r>
              <a:rPr lang="en-IN" sz="2000" dirty="0" err="1" smtClean="0"/>
              <a:t>condensables</a:t>
            </a:r>
            <a:r>
              <a:rPr lang="en-IN" sz="2000" dirty="0" smtClean="0"/>
              <a:t> </a:t>
            </a:r>
            <a:r>
              <a:rPr lang="en-IN" sz="2000" dirty="0"/>
              <a:t>among rows inside the condenser at any time</a:t>
            </a:r>
            <a:r>
              <a:rPr lang="en-IN" sz="2000" dirty="0" smtClean="0"/>
              <a:t>.</a:t>
            </a:r>
          </a:p>
          <a:p>
            <a:pPr algn="just"/>
            <a:endParaRPr lang="en-IN" sz="2000" dirty="0" smtClean="0"/>
          </a:p>
          <a:p>
            <a:pPr algn="just"/>
            <a:endParaRPr lang="en-IN" sz="2000" dirty="0" smtClean="0"/>
          </a:p>
          <a:p>
            <a:pPr algn="just"/>
            <a:r>
              <a:rPr lang="en-IN" sz="2000" dirty="0" smtClean="0"/>
              <a:t>Many air-condensers which follow the same design as specified above  is running efficiently and successfully with relatively less or no accumulation on non-</a:t>
            </a:r>
            <a:r>
              <a:rPr lang="en-IN" sz="2000" dirty="0" err="1" smtClean="0"/>
              <a:t>condensables</a:t>
            </a:r>
            <a:r>
              <a:rPr lang="en-IN" sz="2000" dirty="0" smtClean="0"/>
              <a:t>.</a:t>
            </a:r>
          </a:p>
          <a:p>
            <a:pPr algn="just"/>
            <a:endParaRPr lang="en-IN" sz="2000" dirty="0" smtClean="0"/>
          </a:p>
          <a:p>
            <a:pPr algn="just"/>
            <a:endParaRPr lang="en-IN" sz="2000" dirty="0"/>
          </a:p>
          <a:p>
            <a:pPr algn="just"/>
            <a:r>
              <a:rPr lang="en-IN" sz="2000" dirty="0" smtClean="0"/>
              <a:t>The graph on the following page illustrates </a:t>
            </a:r>
            <a:r>
              <a:rPr lang="en-IN" sz="2000" dirty="0"/>
              <a:t>the operation of a typical divided rear-header vacuum steam condenser in turbine service.  Note the wide spread of air temperatures, steam condensing rates and steam pressure drops between the rows.</a:t>
            </a:r>
            <a:endParaRPr lang="en-IN" sz="2000" dirty="0" smtClean="0"/>
          </a:p>
          <a:p>
            <a:pPr algn="just"/>
            <a:endParaRPr lang="en-IN" sz="2000" dirty="0" smtClean="0"/>
          </a:p>
          <a:p>
            <a:pPr algn="just"/>
            <a:endParaRPr lang="en-IN" sz="2000" dirty="0" smtClean="0"/>
          </a:p>
          <a:p>
            <a:pPr marL="0" indent="0" algn="just">
              <a:buNone/>
            </a:pPr>
            <a:endParaRPr lang="en-IN" sz="2000" dirty="0"/>
          </a:p>
          <a:p>
            <a:pPr algn="just"/>
            <a:endParaRPr lang="en-IN" sz="2000" dirty="0"/>
          </a:p>
        </p:txBody>
      </p:sp>
    </p:spTree>
    <p:extLst>
      <p:ext uri="{BB962C8B-B14F-4D97-AF65-F5344CB8AC3E}">
        <p14:creationId xmlns:p14="http://schemas.microsoft.com/office/powerpoint/2010/main" val="3831621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8720" y="0"/>
            <a:ext cx="5184576" cy="9417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88640" y="9489504"/>
            <a:ext cx="6669360" cy="369332"/>
          </a:xfrm>
          <a:prstGeom prst="rect">
            <a:avLst/>
          </a:prstGeom>
          <a:noFill/>
        </p:spPr>
        <p:txBody>
          <a:bodyPr wrap="square" rtlCol="0">
            <a:spAutoFit/>
          </a:bodyPr>
          <a:lstStyle/>
          <a:p>
            <a:r>
              <a:rPr lang="en-IN" dirty="0" smtClean="0"/>
              <a:t>Fig. </a:t>
            </a:r>
            <a:r>
              <a:rPr lang="en-IN" dirty="0"/>
              <a:t>Commercial systems combine several rows of steam condensers</a:t>
            </a:r>
          </a:p>
        </p:txBody>
      </p:sp>
    </p:spTree>
    <p:extLst>
      <p:ext uri="{BB962C8B-B14F-4D97-AF65-F5344CB8AC3E}">
        <p14:creationId xmlns:p14="http://schemas.microsoft.com/office/powerpoint/2010/main" val="11755106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4744" y="0"/>
            <a:ext cx="5184576" cy="9273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20688" y="9273480"/>
            <a:ext cx="6237312" cy="646331"/>
          </a:xfrm>
          <a:prstGeom prst="rect">
            <a:avLst/>
          </a:prstGeom>
          <a:noFill/>
        </p:spPr>
        <p:txBody>
          <a:bodyPr wrap="square" rtlCol="0">
            <a:spAutoFit/>
          </a:bodyPr>
          <a:lstStyle/>
          <a:p>
            <a:r>
              <a:rPr lang="en-IN" dirty="0" smtClean="0"/>
              <a:t>Graph depicting operating </a:t>
            </a:r>
            <a:r>
              <a:rPr lang="en-IN" dirty="0"/>
              <a:t>characteristics of an air-cooled steam condenser</a:t>
            </a:r>
          </a:p>
        </p:txBody>
      </p:sp>
    </p:spTree>
    <p:extLst>
      <p:ext uri="{BB962C8B-B14F-4D97-AF65-F5344CB8AC3E}">
        <p14:creationId xmlns:p14="http://schemas.microsoft.com/office/powerpoint/2010/main" val="6694353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023664"/>
            <a:ext cx="6172200" cy="3240360"/>
          </a:xfrm>
        </p:spPr>
        <p:txBody>
          <a:bodyPr>
            <a:normAutofit/>
          </a:bodyPr>
          <a:lstStyle/>
          <a:p>
            <a:pPr marL="457200" indent="-457200" algn="just">
              <a:buFont typeface="Wingdings" pitchFamily="2" charset="2"/>
              <a:buChar char="Ø"/>
            </a:pPr>
            <a:r>
              <a:rPr lang="en-US" sz="2400" b="1" u="sng" dirty="0"/>
              <a:t>Case study for installation of Indirect Air Cooling System with Direct Contact Condenser unit at P&amp;BS-1 and PP-2</a:t>
            </a:r>
            <a:endParaRPr lang="en-IN" sz="2400" b="1" u="sng" dirty="0"/>
          </a:p>
        </p:txBody>
      </p:sp>
      <p:sp>
        <p:nvSpPr>
          <p:cNvPr id="3" name="Content Placeholder 2"/>
          <p:cNvSpPr>
            <a:spLocks noGrp="1"/>
          </p:cNvSpPr>
          <p:nvPr>
            <p:ph idx="1"/>
          </p:nvPr>
        </p:nvSpPr>
        <p:spPr>
          <a:xfrm>
            <a:off x="116632" y="1496616"/>
            <a:ext cx="6624736" cy="8280920"/>
          </a:xfrm>
        </p:spPr>
        <p:txBody>
          <a:bodyPr>
            <a:noAutofit/>
          </a:bodyPr>
          <a:lstStyle/>
          <a:p>
            <a:pPr marL="0" indent="0" algn="just">
              <a:buNone/>
            </a:pPr>
            <a:r>
              <a:rPr lang="en-US" sz="2000" b="1" u="sng" dirty="0" smtClean="0"/>
              <a:t>Case Study for P&amp;BS-1 </a:t>
            </a:r>
            <a:r>
              <a:rPr lang="en-US" sz="2000" dirty="0" smtClean="0"/>
              <a:t>:-</a:t>
            </a:r>
          </a:p>
          <a:p>
            <a:pPr marL="0" indent="0" algn="just">
              <a:buNone/>
            </a:pPr>
            <a:r>
              <a:rPr lang="en-US" sz="2000" dirty="0" smtClean="0"/>
              <a:t>After collecting the specifications, requirements &amp; load of P&amp;BS-1, we carried out a case study for the savings of capital and more importantly the most valuable natural resource i.e. water, which is as presented here:-</a:t>
            </a:r>
          </a:p>
          <a:p>
            <a:pPr marL="0" indent="0" algn="just">
              <a:buNone/>
            </a:pPr>
            <a:r>
              <a:rPr lang="en-US" sz="2000" u="sng" dirty="0" smtClean="0"/>
              <a:t>Highlights</a:t>
            </a:r>
            <a:r>
              <a:rPr lang="en-US" sz="2000" dirty="0" smtClean="0"/>
              <a:t> :-</a:t>
            </a:r>
          </a:p>
          <a:p>
            <a:pPr algn="just"/>
            <a:r>
              <a:rPr lang="en-US" sz="2000" dirty="0" smtClean="0"/>
              <a:t> There is no Cooling Tower(CT) installed at P&amp;BS-1.</a:t>
            </a:r>
            <a:endParaRPr lang="en-US" sz="2000" dirty="0"/>
          </a:p>
          <a:p>
            <a:pPr algn="just"/>
            <a:r>
              <a:rPr lang="en-US" sz="2000" dirty="0" smtClean="0"/>
              <a:t>There are total three  Turbo Generators(TGs) at P&amp;BS-1; two  of 12MW capacity each and one of 15MW capacity.</a:t>
            </a:r>
          </a:p>
          <a:p>
            <a:pPr algn="just"/>
            <a:r>
              <a:rPr lang="en-US" sz="2000" dirty="0" smtClean="0"/>
              <a:t>There are total 9 Turbo Blowers(TGs) of total capacity 114.439 which is distributed as :-</a:t>
            </a:r>
          </a:p>
          <a:p>
            <a:pPr algn="just">
              <a:buFont typeface="Wingdings" pitchFamily="2" charset="2"/>
              <a:buChar char="ü"/>
            </a:pPr>
            <a:r>
              <a:rPr lang="en-US" sz="2000" dirty="0" smtClean="0"/>
              <a:t>TB-4,5 -------2nos.---------10MW*2----- -------=20MW</a:t>
            </a:r>
          </a:p>
          <a:p>
            <a:pPr algn="just">
              <a:buFont typeface="Wingdings" pitchFamily="2" charset="2"/>
              <a:buChar char="ü"/>
            </a:pPr>
            <a:r>
              <a:rPr lang="en-US" sz="2000" dirty="0" smtClean="0"/>
              <a:t>TB-6   --------1no. ----------12MW  -------------=12MW</a:t>
            </a:r>
          </a:p>
          <a:p>
            <a:pPr algn="just">
              <a:buFont typeface="Wingdings" pitchFamily="2" charset="2"/>
              <a:buChar char="ü"/>
            </a:pPr>
            <a:r>
              <a:rPr lang="en-US" sz="2000" dirty="0" smtClean="0"/>
              <a:t>TB-7,8,9,10---4nos.-------12.5MW*2----------=50MW</a:t>
            </a:r>
          </a:p>
          <a:p>
            <a:pPr algn="just">
              <a:buFont typeface="Wingdings" pitchFamily="2" charset="2"/>
              <a:buChar char="ü"/>
            </a:pPr>
            <a:r>
              <a:rPr lang="en-US" sz="2000" dirty="0" smtClean="0"/>
              <a:t>TB-11--------- 1no.---------16.09MW-----------=16.09MW</a:t>
            </a:r>
          </a:p>
          <a:p>
            <a:pPr algn="just">
              <a:buFont typeface="Wingdings" pitchFamily="2" charset="2"/>
              <a:buChar char="ü"/>
            </a:pPr>
            <a:r>
              <a:rPr lang="en-US" sz="2000" dirty="0" smtClean="0"/>
              <a:t>TB-12----------1no.---------16.349MW----------=16.349MW</a:t>
            </a:r>
            <a:endParaRPr lang="en-US" sz="2000" dirty="0"/>
          </a:p>
          <a:p>
            <a:pPr marL="0" indent="0" algn="just">
              <a:buNone/>
            </a:pPr>
            <a:r>
              <a:rPr lang="en-US" sz="2000" dirty="0" smtClean="0"/>
              <a:t>                                                                      </a:t>
            </a:r>
            <a:r>
              <a:rPr lang="en-US" sz="2000" u="sng" dirty="0" smtClean="0"/>
              <a:t>TOTAL= 114.439MW</a:t>
            </a:r>
          </a:p>
          <a:p>
            <a:pPr algn="just"/>
            <a:r>
              <a:rPr lang="en-US" sz="2000" dirty="0" smtClean="0"/>
              <a:t>Specific steam consumption for  15MW TG  is  4.5Ton/Hr. per MW power and specific  steam consumption  for  the other two TGs and the 9 TBs is 5.5Ton/Hr. per MW power.</a:t>
            </a:r>
          </a:p>
          <a:p>
            <a:pPr algn="just"/>
            <a:r>
              <a:rPr lang="en-US" sz="2000" dirty="0" smtClean="0"/>
              <a:t> </a:t>
            </a:r>
            <a:r>
              <a:rPr lang="en-US" sz="2000" dirty="0"/>
              <a:t>C</a:t>
            </a:r>
            <a:r>
              <a:rPr lang="en-US" sz="2000" dirty="0" smtClean="0"/>
              <a:t>ooling water required to be circulated for condensing 1 ton of steam per hour is  55M</a:t>
            </a:r>
            <a:r>
              <a:rPr lang="en-US" sz="2000" baseline="30000" dirty="0" smtClean="0"/>
              <a:t>3</a:t>
            </a:r>
            <a:r>
              <a:rPr lang="en-US" sz="2000" dirty="0"/>
              <a:t> </a:t>
            </a:r>
            <a:r>
              <a:rPr lang="en-US" sz="2000" dirty="0" smtClean="0"/>
              <a:t>.</a:t>
            </a:r>
          </a:p>
          <a:p>
            <a:pPr algn="just"/>
            <a:r>
              <a:rPr lang="en-US" sz="2000" dirty="0" smtClean="0"/>
              <a:t>Cost of 1M</a:t>
            </a:r>
            <a:r>
              <a:rPr lang="en-US" sz="2000" baseline="30000" dirty="0" smtClean="0"/>
              <a:t>3 </a:t>
            </a:r>
            <a:r>
              <a:rPr lang="en-US" sz="2000" dirty="0" smtClean="0"/>
              <a:t> water is  Rupees 60.</a:t>
            </a:r>
          </a:p>
          <a:p>
            <a:pPr algn="just"/>
            <a:r>
              <a:rPr lang="en-US" sz="2000" dirty="0" smtClean="0"/>
              <a:t>Cost of electricity is Rupees 7 per unit( KWH) .</a:t>
            </a:r>
          </a:p>
          <a:p>
            <a:pPr algn="just"/>
            <a:endParaRPr lang="en-US" sz="2000" dirty="0" smtClean="0"/>
          </a:p>
          <a:p>
            <a:pPr algn="just"/>
            <a:endParaRPr lang="en-US" sz="2000" dirty="0" smtClean="0"/>
          </a:p>
        </p:txBody>
      </p:sp>
    </p:spTree>
    <p:extLst>
      <p:ext uri="{BB962C8B-B14F-4D97-AF65-F5344CB8AC3E}">
        <p14:creationId xmlns:p14="http://schemas.microsoft.com/office/powerpoint/2010/main" val="1551329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632" y="128464"/>
            <a:ext cx="6624736" cy="9649072"/>
          </a:xfrm>
        </p:spPr>
        <p:txBody>
          <a:bodyPr>
            <a:normAutofit fontScale="85000" lnSpcReduction="10000"/>
          </a:bodyPr>
          <a:lstStyle/>
          <a:p>
            <a:pPr marL="0" indent="0" algn="just">
              <a:buNone/>
            </a:pPr>
            <a:r>
              <a:rPr lang="en-US" sz="2000" b="1" u="sng" dirty="0" smtClean="0"/>
              <a:t>Calculation</a:t>
            </a:r>
            <a:r>
              <a:rPr lang="en-US" sz="2000" b="1" dirty="0" smtClean="0"/>
              <a:t> :-</a:t>
            </a:r>
          </a:p>
          <a:p>
            <a:pPr marL="0" indent="0" algn="just">
              <a:buNone/>
            </a:pPr>
            <a:r>
              <a:rPr lang="en-US" sz="2000" b="1" dirty="0" smtClean="0"/>
              <a:t>Steam consumption  :-</a:t>
            </a:r>
          </a:p>
          <a:p>
            <a:pPr marL="0" indent="0" algn="just">
              <a:buNone/>
            </a:pPr>
            <a:r>
              <a:rPr lang="en-US" sz="2000" dirty="0" smtClean="0"/>
              <a:t>For 15MW TG </a:t>
            </a:r>
            <a:r>
              <a:rPr lang="en-US" sz="2000" dirty="0"/>
              <a:t> </a:t>
            </a:r>
            <a:r>
              <a:rPr lang="en-US" sz="2000" dirty="0" smtClean="0"/>
              <a:t>       = 15MW *4.5Ton/MWH     =  67.5Ton/Hr.</a:t>
            </a:r>
          </a:p>
          <a:p>
            <a:pPr marL="0" indent="0" algn="just">
              <a:buNone/>
            </a:pPr>
            <a:r>
              <a:rPr lang="en-US" sz="2000" dirty="0" smtClean="0"/>
              <a:t>For other TGs &amp;TBs</a:t>
            </a:r>
          </a:p>
          <a:p>
            <a:pPr marL="0" indent="0" algn="just">
              <a:buNone/>
            </a:pPr>
            <a:r>
              <a:rPr lang="en-US" sz="2000" dirty="0"/>
              <a:t> </a:t>
            </a:r>
            <a:r>
              <a:rPr lang="en-US" sz="2000" dirty="0" smtClean="0"/>
              <a:t>                         =150.44MW*5.5Ton/MWH=894.9145Ton/Hr.</a:t>
            </a:r>
          </a:p>
          <a:p>
            <a:pPr marL="0" indent="0" algn="just">
              <a:buNone/>
            </a:pPr>
            <a:r>
              <a:rPr lang="en-US" sz="2000" dirty="0"/>
              <a:t> </a:t>
            </a:r>
            <a:r>
              <a:rPr lang="en-US" sz="2000" dirty="0" smtClean="0"/>
              <a:t>               </a:t>
            </a:r>
          </a:p>
          <a:p>
            <a:pPr marL="0" indent="0" algn="just">
              <a:buNone/>
            </a:pPr>
            <a:r>
              <a:rPr lang="en-US" sz="2000" b="1" dirty="0" smtClean="0"/>
              <a:t>                total steam consumption  = 894.9145Ton/Hr.</a:t>
            </a:r>
          </a:p>
          <a:p>
            <a:pPr marL="0" indent="0" algn="just">
              <a:buNone/>
            </a:pPr>
            <a:endParaRPr lang="en-US" sz="2000" dirty="0" smtClean="0"/>
          </a:p>
          <a:p>
            <a:pPr marL="0" indent="0" algn="just">
              <a:buNone/>
            </a:pPr>
            <a:r>
              <a:rPr lang="en-US" sz="2000" b="1" dirty="0" smtClean="0"/>
              <a:t>Make up Cooling Water consumption :-</a:t>
            </a:r>
          </a:p>
          <a:p>
            <a:pPr marL="0" indent="0" algn="just">
              <a:buNone/>
            </a:pPr>
            <a:r>
              <a:rPr lang="en-US" sz="2000" dirty="0" smtClean="0"/>
              <a:t> Cooling water circulated </a:t>
            </a:r>
          </a:p>
          <a:p>
            <a:pPr marL="0" indent="0" algn="just">
              <a:buNone/>
            </a:pPr>
            <a:r>
              <a:rPr lang="en-US" sz="2000" dirty="0"/>
              <a:t> </a:t>
            </a:r>
            <a:r>
              <a:rPr lang="en-US" sz="2000" dirty="0" smtClean="0"/>
              <a:t>                                          = 55*827.4245</a:t>
            </a:r>
          </a:p>
          <a:p>
            <a:pPr marL="0" indent="0" algn="just">
              <a:buNone/>
            </a:pPr>
            <a:r>
              <a:rPr lang="en-US" sz="2000" dirty="0"/>
              <a:t> </a:t>
            </a:r>
            <a:r>
              <a:rPr lang="en-US" sz="2000" dirty="0" smtClean="0"/>
              <a:t>                                          = 49220.29M</a:t>
            </a:r>
            <a:r>
              <a:rPr lang="en-US" sz="2000" baseline="30000" dirty="0" smtClean="0"/>
              <a:t>3</a:t>
            </a:r>
            <a:r>
              <a:rPr lang="en-US" sz="2000" dirty="0" smtClean="0"/>
              <a:t>/Hr.</a:t>
            </a:r>
          </a:p>
          <a:p>
            <a:pPr marL="0" indent="0" algn="just">
              <a:buNone/>
            </a:pPr>
            <a:r>
              <a:rPr lang="en-US" sz="2000" dirty="0" smtClean="0"/>
              <a:t>Cooling water being consumed as make up water </a:t>
            </a:r>
          </a:p>
          <a:p>
            <a:pPr marL="0" indent="0" algn="just">
              <a:buNone/>
            </a:pPr>
            <a:r>
              <a:rPr lang="en-US" sz="2000" dirty="0"/>
              <a:t> </a:t>
            </a:r>
            <a:r>
              <a:rPr lang="en-US" sz="2000" dirty="0" smtClean="0"/>
              <a:t>                                            = 3% of 429220.29</a:t>
            </a:r>
          </a:p>
          <a:p>
            <a:pPr marL="0" indent="0" algn="just">
              <a:buNone/>
            </a:pPr>
            <a:r>
              <a:rPr lang="en-US" sz="2000" dirty="0"/>
              <a:t> </a:t>
            </a:r>
            <a:r>
              <a:rPr lang="en-US" sz="2000" dirty="0" smtClean="0"/>
              <a:t>                                            = 1476.61M</a:t>
            </a:r>
            <a:r>
              <a:rPr lang="en-US" sz="2000" baseline="30000" dirty="0" smtClean="0"/>
              <a:t>3</a:t>
            </a:r>
            <a:r>
              <a:rPr lang="en-US" sz="2000" dirty="0" smtClean="0"/>
              <a:t>/Hr.</a:t>
            </a:r>
          </a:p>
          <a:p>
            <a:pPr marL="0" indent="0" algn="just">
              <a:buNone/>
            </a:pPr>
            <a:r>
              <a:rPr lang="en-US" sz="2000" dirty="0"/>
              <a:t> </a:t>
            </a:r>
            <a:r>
              <a:rPr lang="en-US" sz="2000" dirty="0" smtClean="0"/>
              <a:t>                                            = 1476.615*24*365 M</a:t>
            </a:r>
            <a:r>
              <a:rPr lang="en-US" sz="2000" baseline="30000" dirty="0" smtClean="0"/>
              <a:t>3</a:t>
            </a:r>
            <a:r>
              <a:rPr lang="en-US" sz="2000" dirty="0" smtClean="0"/>
              <a:t>/year</a:t>
            </a:r>
          </a:p>
          <a:p>
            <a:pPr marL="0" indent="0" algn="just">
              <a:buNone/>
            </a:pPr>
            <a:r>
              <a:rPr lang="en-US" sz="2000" dirty="0"/>
              <a:t> </a:t>
            </a:r>
            <a:r>
              <a:rPr lang="en-US" sz="2000" dirty="0" smtClean="0"/>
              <a:t>                                            = 12935094.18M</a:t>
            </a:r>
            <a:r>
              <a:rPr lang="en-US" sz="2000" baseline="30000" dirty="0" smtClean="0"/>
              <a:t>3</a:t>
            </a:r>
            <a:r>
              <a:rPr lang="en-US" sz="2000" dirty="0" smtClean="0"/>
              <a:t>/year</a:t>
            </a:r>
          </a:p>
          <a:p>
            <a:pPr marL="0" indent="0" algn="just">
              <a:buNone/>
            </a:pPr>
            <a:r>
              <a:rPr lang="en-US" sz="2000" dirty="0" smtClean="0"/>
              <a:t>Water saved per year      = </a:t>
            </a:r>
            <a:r>
              <a:rPr lang="en-US" sz="2000" b="1" dirty="0" smtClean="0"/>
              <a:t>12.935 million M</a:t>
            </a:r>
            <a:r>
              <a:rPr lang="en-US" sz="2000" b="1" baseline="30000" dirty="0" smtClean="0"/>
              <a:t>3 </a:t>
            </a:r>
            <a:r>
              <a:rPr lang="en-US" sz="2000" b="1" dirty="0" smtClean="0"/>
              <a:t> !!!</a:t>
            </a:r>
          </a:p>
          <a:p>
            <a:pPr marL="0" indent="0" algn="just">
              <a:buNone/>
            </a:pPr>
            <a:r>
              <a:rPr lang="en-US" sz="2000" dirty="0" smtClean="0"/>
              <a:t>Total cost of water saved</a:t>
            </a:r>
          </a:p>
          <a:p>
            <a:pPr marL="0" indent="0" algn="just">
              <a:buNone/>
            </a:pPr>
            <a:r>
              <a:rPr lang="en-US" sz="2000" dirty="0"/>
              <a:t> </a:t>
            </a:r>
            <a:r>
              <a:rPr lang="en-US" sz="2000" dirty="0" smtClean="0"/>
              <a:t>                                             = RS. 12935094.18*60 per year</a:t>
            </a:r>
          </a:p>
          <a:p>
            <a:pPr marL="0" indent="0" algn="just">
              <a:buNone/>
            </a:pPr>
            <a:r>
              <a:rPr lang="en-US" sz="2000" dirty="0"/>
              <a:t> </a:t>
            </a:r>
            <a:r>
              <a:rPr lang="en-US" sz="2000" dirty="0" smtClean="0"/>
              <a:t>                                             = RS. 77,6105651  per year</a:t>
            </a:r>
          </a:p>
          <a:p>
            <a:pPr marL="0" indent="0" algn="just">
              <a:buNone/>
            </a:pPr>
            <a:r>
              <a:rPr lang="en-US" sz="2000" dirty="0" smtClean="0"/>
              <a:t>Power requirement of proposed air-cooled condenser unit</a:t>
            </a:r>
          </a:p>
          <a:p>
            <a:pPr marL="0" indent="0" algn="just">
              <a:buNone/>
            </a:pPr>
            <a:r>
              <a:rPr lang="en-US" sz="2000" dirty="0"/>
              <a:t> </a:t>
            </a:r>
            <a:r>
              <a:rPr lang="en-US" sz="2000" dirty="0" smtClean="0"/>
              <a:t>                                               = 11097KWhr</a:t>
            </a:r>
          </a:p>
          <a:p>
            <a:pPr marL="0" indent="0" algn="just">
              <a:buNone/>
            </a:pPr>
            <a:r>
              <a:rPr lang="en-US" sz="2000" dirty="0" smtClean="0"/>
              <a:t>Cost of electricity consumed by air-cooled condenser unit</a:t>
            </a:r>
          </a:p>
          <a:p>
            <a:pPr marL="0" indent="0" algn="just">
              <a:buNone/>
            </a:pPr>
            <a:r>
              <a:rPr lang="en-US" sz="2000" dirty="0"/>
              <a:t> </a:t>
            </a:r>
            <a:r>
              <a:rPr lang="en-US" sz="2000" dirty="0" smtClean="0"/>
              <a:t>                                                = RS. 11097*7  per hour</a:t>
            </a:r>
          </a:p>
          <a:p>
            <a:pPr marL="0" indent="0" algn="just">
              <a:buNone/>
            </a:pPr>
            <a:r>
              <a:rPr lang="en-US" sz="2000" dirty="0"/>
              <a:t> </a:t>
            </a:r>
            <a:r>
              <a:rPr lang="en-US" sz="2000" dirty="0" smtClean="0"/>
              <a:t>                                                = RS. 11097*7*24  per day</a:t>
            </a:r>
          </a:p>
          <a:p>
            <a:pPr marL="0" indent="0" algn="just">
              <a:buNone/>
            </a:pPr>
            <a:r>
              <a:rPr lang="en-US" sz="2000" dirty="0" smtClean="0"/>
              <a:t>                                                 = RS. 11097*7*24*365 per year</a:t>
            </a:r>
          </a:p>
          <a:p>
            <a:pPr marL="0" indent="0" algn="just">
              <a:buNone/>
            </a:pPr>
            <a:r>
              <a:rPr lang="en-US" sz="2000" dirty="0"/>
              <a:t> </a:t>
            </a:r>
            <a:r>
              <a:rPr lang="en-US" sz="2000" dirty="0" smtClean="0"/>
              <a:t>                                                = RS. 68,0468040 per year </a:t>
            </a:r>
          </a:p>
          <a:p>
            <a:pPr marL="0" indent="0" algn="just">
              <a:buNone/>
            </a:pPr>
            <a:r>
              <a:rPr lang="en-US" sz="2000" dirty="0"/>
              <a:t> </a:t>
            </a:r>
            <a:r>
              <a:rPr lang="en-US" sz="2000" dirty="0" smtClean="0"/>
              <a:t>  Total savings  per year on installation of Air-cooled condenser at P&amp;BS-1</a:t>
            </a:r>
          </a:p>
          <a:p>
            <a:pPr marL="0" indent="0" algn="just">
              <a:buNone/>
            </a:pPr>
            <a:r>
              <a:rPr lang="en-US" sz="2000" dirty="0"/>
              <a:t> </a:t>
            </a:r>
            <a:r>
              <a:rPr lang="en-US" sz="2000" dirty="0" smtClean="0"/>
              <a:t>                                                = RS.(776105651-680468040)</a:t>
            </a:r>
          </a:p>
          <a:p>
            <a:pPr marL="0" indent="0" algn="just">
              <a:buNone/>
            </a:pPr>
            <a:r>
              <a:rPr lang="en-US" sz="2000" dirty="0"/>
              <a:t> </a:t>
            </a:r>
            <a:r>
              <a:rPr lang="en-US" sz="2000" dirty="0" smtClean="0"/>
              <a:t>                                                = RS. 9,5637611</a:t>
            </a:r>
          </a:p>
          <a:p>
            <a:pPr marL="0" indent="0" algn="just">
              <a:buNone/>
            </a:pPr>
            <a:r>
              <a:rPr lang="en-US" sz="2000" dirty="0"/>
              <a:t> </a:t>
            </a:r>
            <a:r>
              <a:rPr lang="en-US" sz="2000" dirty="0" smtClean="0"/>
              <a:t>                                                = </a:t>
            </a:r>
            <a:r>
              <a:rPr lang="en-US" sz="2000" b="1" dirty="0" smtClean="0"/>
              <a:t>9.56 </a:t>
            </a:r>
            <a:r>
              <a:rPr lang="en-US" sz="2000" b="1" dirty="0" err="1" smtClean="0"/>
              <a:t>crores</a:t>
            </a:r>
            <a:r>
              <a:rPr lang="en-US" sz="2000" b="1" dirty="0" smtClean="0"/>
              <a:t>!</a:t>
            </a:r>
          </a:p>
          <a:p>
            <a:pPr marL="0" indent="0" algn="just">
              <a:buNone/>
            </a:pPr>
            <a:r>
              <a:rPr lang="en-US" sz="2000" dirty="0"/>
              <a:t> </a:t>
            </a:r>
            <a:r>
              <a:rPr lang="en-US" sz="2000" dirty="0" smtClean="0"/>
              <a:t>                                                                                 </a:t>
            </a:r>
            <a:endParaRPr lang="en-IN" sz="2000" dirty="0"/>
          </a:p>
        </p:txBody>
      </p:sp>
    </p:spTree>
    <p:extLst>
      <p:ext uri="{BB962C8B-B14F-4D97-AF65-F5344CB8AC3E}">
        <p14:creationId xmlns:p14="http://schemas.microsoft.com/office/powerpoint/2010/main" val="39581606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640" y="128464"/>
            <a:ext cx="6480720" cy="9649072"/>
          </a:xfrm>
        </p:spPr>
        <p:txBody>
          <a:bodyPr>
            <a:normAutofit/>
          </a:bodyPr>
          <a:lstStyle/>
          <a:p>
            <a:pPr marL="0" indent="0">
              <a:buNone/>
            </a:pPr>
            <a:r>
              <a:rPr lang="en-US" sz="2400" b="1" u="sng" dirty="0" smtClean="0"/>
              <a:t>Case study for PP-2</a:t>
            </a:r>
            <a:r>
              <a:rPr lang="en-US" sz="2400" b="1" dirty="0" smtClean="0"/>
              <a:t>  :-</a:t>
            </a:r>
          </a:p>
          <a:p>
            <a:pPr marL="0" indent="0">
              <a:buNone/>
            </a:pPr>
            <a:endParaRPr lang="en-US" sz="2000" u="sng" dirty="0" smtClean="0"/>
          </a:p>
          <a:p>
            <a:pPr marL="0" indent="0">
              <a:buNone/>
            </a:pPr>
            <a:r>
              <a:rPr lang="en-US" sz="2000" u="sng" dirty="0" smtClean="0"/>
              <a:t>Highlights</a:t>
            </a:r>
            <a:r>
              <a:rPr lang="en-US" sz="2000" dirty="0" smtClean="0"/>
              <a:t>  :-</a:t>
            </a:r>
          </a:p>
          <a:p>
            <a:pPr>
              <a:buFont typeface="Wingdings" pitchFamily="2" charset="2"/>
              <a:buChar char="v"/>
            </a:pPr>
            <a:r>
              <a:rPr lang="en-US" sz="2000" dirty="0" smtClean="0"/>
              <a:t>There is provision of Cooling Tower(CT) at PP-2, whose specifications are  mentioned below :-</a:t>
            </a:r>
          </a:p>
          <a:p>
            <a:pPr>
              <a:buFont typeface="Wingdings" pitchFamily="2" charset="2"/>
              <a:buChar char="ü"/>
            </a:pPr>
            <a:r>
              <a:rPr lang="en-US" sz="2000" dirty="0" smtClean="0"/>
              <a:t>Four HT Pumps are there , each having the following specification :-</a:t>
            </a:r>
          </a:p>
          <a:p>
            <a:pPr marL="0" indent="0">
              <a:buNone/>
            </a:pPr>
            <a:r>
              <a:rPr lang="en-US" sz="2000" dirty="0"/>
              <a:t> </a:t>
            </a:r>
            <a:r>
              <a:rPr lang="en-US" sz="2000" dirty="0" smtClean="0"/>
              <a:t>             Voltage                             :        6.6 KV</a:t>
            </a:r>
          </a:p>
          <a:p>
            <a:pPr marL="0" indent="0">
              <a:buNone/>
            </a:pPr>
            <a:r>
              <a:rPr lang="en-US" sz="2000" dirty="0"/>
              <a:t> </a:t>
            </a:r>
            <a:r>
              <a:rPr lang="en-US" sz="2000" dirty="0" smtClean="0"/>
              <a:t>            Actual Current                 :         55 amp.</a:t>
            </a:r>
          </a:p>
          <a:p>
            <a:pPr marL="0" indent="0">
              <a:buNone/>
            </a:pPr>
            <a:r>
              <a:rPr lang="en-US" sz="2000" dirty="0"/>
              <a:t> </a:t>
            </a:r>
            <a:r>
              <a:rPr lang="en-US" sz="2000" dirty="0" smtClean="0"/>
              <a:t>          Actuated with a motor of 540KW capacity.</a:t>
            </a:r>
          </a:p>
          <a:p>
            <a:pPr>
              <a:buFont typeface="Wingdings" pitchFamily="2" charset="2"/>
              <a:buChar char="ü"/>
            </a:pPr>
            <a:r>
              <a:rPr lang="en-US" sz="2000" dirty="0" smtClean="0"/>
              <a:t>Five cooling fans  are there, each having the following specification:-</a:t>
            </a:r>
          </a:p>
          <a:p>
            <a:pPr marL="0" indent="0">
              <a:buNone/>
            </a:pPr>
            <a:r>
              <a:rPr lang="en-US" sz="2000" dirty="0" smtClean="0"/>
              <a:t>               Voltage                            :        400V</a:t>
            </a:r>
          </a:p>
          <a:p>
            <a:pPr marL="0" indent="0">
              <a:buNone/>
            </a:pPr>
            <a:r>
              <a:rPr lang="en-US" sz="2000" dirty="0"/>
              <a:t> </a:t>
            </a:r>
            <a:r>
              <a:rPr lang="en-US" sz="2000" dirty="0" smtClean="0"/>
              <a:t>              Actual current               :         110amp.</a:t>
            </a:r>
          </a:p>
          <a:p>
            <a:pPr marL="0" indent="0">
              <a:buNone/>
            </a:pPr>
            <a:r>
              <a:rPr lang="en-US" sz="2000" dirty="0"/>
              <a:t> </a:t>
            </a:r>
            <a:r>
              <a:rPr lang="en-US" sz="2000" dirty="0" smtClean="0"/>
              <a:t>         Actuated with a motor of 74KW capacity.</a:t>
            </a:r>
          </a:p>
          <a:p>
            <a:pPr marL="0" indent="0">
              <a:buNone/>
            </a:pPr>
            <a:r>
              <a:rPr lang="en-US" sz="2000" dirty="0" smtClean="0"/>
              <a:t> </a:t>
            </a:r>
          </a:p>
          <a:p>
            <a:pPr>
              <a:buFont typeface="Wingdings" pitchFamily="2" charset="2"/>
              <a:buChar char="v"/>
            </a:pPr>
            <a:r>
              <a:rPr lang="en-US" sz="2000" dirty="0" smtClean="0"/>
              <a:t>PP-2 is dedicated to power generation only with a gross capacity of 74MW.    </a:t>
            </a:r>
          </a:p>
          <a:p>
            <a:pPr>
              <a:buFont typeface="Wingdings" pitchFamily="2" charset="2"/>
              <a:buChar char="v"/>
            </a:pPr>
            <a:endParaRPr lang="en-US" sz="2000" dirty="0" smtClean="0"/>
          </a:p>
          <a:p>
            <a:pPr>
              <a:buFont typeface="Wingdings" pitchFamily="2" charset="2"/>
              <a:buChar char="v"/>
            </a:pPr>
            <a:r>
              <a:rPr lang="en-US" sz="2000" dirty="0" smtClean="0"/>
              <a:t> There are total three Turbo Generators , one of 14MW capacity and the other two of 30MW capacity each.</a:t>
            </a:r>
          </a:p>
          <a:p>
            <a:pPr>
              <a:buFont typeface="Wingdings" pitchFamily="2" charset="2"/>
              <a:buChar char="v"/>
            </a:pPr>
            <a:r>
              <a:rPr lang="en-US" sz="2000" dirty="0"/>
              <a:t> </a:t>
            </a:r>
            <a:r>
              <a:rPr lang="en-US" sz="2000" dirty="0" smtClean="0"/>
              <a:t>The specific steam consumption for PP-2 is  5Ton/Hr. per MW.</a:t>
            </a:r>
          </a:p>
          <a:p>
            <a:pPr>
              <a:buFont typeface="Wingdings" pitchFamily="2" charset="2"/>
              <a:buChar char="v"/>
            </a:pPr>
            <a:r>
              <a:rPr lang="en-US" sz="2000" dirty="0" smtClean="0"/>
              <a:t>Cooling water required to be circulated for condensing 1 Ton steam  per hour is  50M</a:t>
            </a:r>
            <a:r>
              <a:rPr lang="en-US" sz="2000" baseline="30000" dirty="0" smtClean="0"/>
              <a:t>3.</a:t>
            </a:r>
            <a:endParaRPr lang="en-US" sz="2000" dirty="0"/>
          </a:p>
          <a:p>
            <a:pPr>
              <a:buFont typeface="Wingdings" pitchFamily="2" charset="2"/>
              <a:buChar char="v"/>
            </a:pPr>
            <a:r>
              <a:rPr lang="en-US" sz="2000" dirty="0" smtClean="0"/>
              <a:t> Cost </a:t>
            </a:r>
            <a:r>
              <a:rPr lang="en-US" sz="2000" dirty="0"/>
              <a:t>of 1M</a:t>
            </a:r>
            <a:r>
              <a:rPr lang="en-US" sz="2000" baseline="30000" dirty="0"/>
              <a:t>3 </a:t>
            </a:r>
            <a:r>
              <a:rPr lang="en-US" sz="2000" dirty="0"/>
              <a:t> water is  Rupees 60.</a:t>
            </a:r>
          </a:p>
          <a:p>
            <a:pPr algn="just">
              <a:buFont typeface="Wingdings" pitchFamily="2" charset="2"/>
              <a:buChar char="v"/>
            </a:pPr>
            <a:r>
              <a:rPr lang="en-US" sz="2000" dirty="0" smtClean="0"/>
              <a:t> Cost </a:t>
            </a:r>
            <a:r>
              <a:rPr lang="en-US" sz="2000" dirty="0"/>
              <a:t>of electricity is Rupees 7 per unit( </a:t>
            </a:r>
            <a:r>
              <a:rPr lang="en-US" sz="2000" dirty="0" smtClean="0"/>
              <a:t>KWH) </a:t>
            </a:r>
            <a:r>
              <a:rPr lang="en-US" sz="2000" dirty="0"/>
              <a:t>.</a:t>
            </a:r>
          </a:p>
          <a:p>
            <a:pPr marL="0" indent="0" algn="just">
              <a:buNone/>
            </a:pPr>
            <a:endParaRPr lang="en-IN" sz="2400" dirty="0"/>
          </a:p>
        </p:txBody>
      </p:sp>
    </p:spTree>
    <p:extLst>
      <p:ext uri="{BB962C8B-B14F-4D97-AF65-F5344CB8AC3E}">
        <p14:creationId xmlns:p14="http://schemas.microsoft.com/office/powerpoint/2010/main" val="9352350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632" y="128464"/>
            <a:ext cx="6624736" cy="9649072"/>
          </a:xfrm>
        </p:spPr>
        <p:txBody>
          <a:bodyPr>
            <a:normAutofit/>
          </a:bodyPr>
          <a:lstStyle/>
          <a:p>
            <a:pPr marL="0" indent="0">
              <a:buNone/>
            </a:pPr>
            <a:r>
              <a:rPr lang="en-US" sz="2000" b="1" u="sng" dirty="0" smtClean="0"/>
              <a:t>Calculation</a:t>
            </a:r>
            <a:r>
              <a:rPr lang="en-US" sz="2000" dirty="0" smtClean="0"/>
              <a:t> :-</a:t>
            </a:r>
          </a:p>
          <a:p>
            <a:pPr marL="0" indent="0">
              <a:buNone/>
            </a:pPr>
            <a:r>
              <a:rPr lang="en-US" sz="2000" b="1" u="sng" dirty="0" smtClean="0"/>
              <a:t>Steam consumption </a:t>
            </a:r>
            <a:r>
              <a:rPr lang="en-US" sz="2000" b="1" dirty="0" smtClean="0"/>
              <a:t>:-</a:t>
            </a:r>
          </a:p>
          <a:p>
            <a:pPr marL="0" indent="0">
              <a:buNone/>
            </a:pPr>
            <a:r>
              <a:rPr lang="en-US" sz="2000" b="1" dirty="0"/>
              <a:t> </a:t>
            </a:r>
            <a:r>
              <a:rPr lang="en-US" sz="2000" b="1" dirty="0" smtClean="0"/>
              <a:t>    t</a:t>
            </a:r>
            <a:r>
              <a:rPr lang="en-US" sz="2000" dirty="0" smtClean="0"/>
              <a:t>otal steam consumption   = 74*5 Ton/Hr.</a:t>
            </a:r>
          </a:p>
          <a:p>
            <a:pPr marL="0" indent="0">
              <a:buNone/>
            </a:pPr>
            <a:r>
              <a:rPr lang="en-US" sz="2000" b="1" dirty="0"/>
              <a:t> </a:t>
            </a:r>
            <a:r>
              <a:rPr lang="en-US" sz="2000" b="1" dirty="0" smtClean="0"/>
              <a:t>                                                    = </a:t>
            </a:r>
            <a:r>
              <a:rPr lang="en-US" sz="2000" dirty="0" smtClean="0"/>
              <a:t>370Ton/Hr.</a:t>
            </a:r>
          </a:p>
          <a:p>
            <a:pPr marL="0" indent="0">
              <a:buNone/>
            </a:pPr>
            <a:r>
              <a:rPr lang="en-US" sz="2000" b="1" u="sng" dirty="0" smtClean="0"/>
              <a:t>Make up cooling water consumption(i.e. water saved):-</a:t>
            </a:r>
          </a:p>
          <a:p>
            <a:pPr marL="0" indent="0">
              <a:buNone/>
            </a:pPr>
            <a:r>
              <a:rPr lang="en-US" sz="2000" dirty="0" smtClean="0"/>
              <a:t>Cooling water circulated for condensing steam</a:t>
            </a:r>
          </a:p>
          <a:p>
            <a:pPr marL="0" indent="0">
              <a:buNone/>
            </a:pPr>
            <a:r>
              <a:rPr lang="en-US" sz="2000" dirty="0"/>
              <a:t> </a:t>
            </a:r>
            <a:r>
              <a:rPr lang="en-US" sz="2000" dirty="0" smtClean="0"/>
              <a:t>                                      = 370*50 M</a:t>
            </a:r>
            <a:r>
              <a:rPr lang="en-US" sz="2000" baseline="30000" dirty="0" smtClean="0"/>
              <a:t>3</a:t>
            </a:r>
            <a:r>
              <a:rPr lang="en-US" sz="2000" dirty="0" smtClean="0"/>
              <a:t>/Hr.</a:t>
            </a:r>
          </a:p>
          <a:p>
            <a:pPr marL="0" indent="0">
              <a:buNone/>
            </a:pPr>
            <a:r>
              <a:rPr lang="en-US" sz="2000" dirty="0"/>
              <a:t> </a:t>
            </a:r>
            <a:r>
              <a:rPr lang="en-US" sz="2000" dirty="0" smtClean="0"/>
              <a:t>                                      = </a:t>
            </a:r>
            <a:r>
              <a:rPr lang="en-US" sz="2000" dirty="0"/>
              <a:t>18500 </a:t>
            </a:r>
            <a:r>
              <a:rPr lang="en-US" sz="2000" dirty="0" smtClean="0"/>
              <a:t>M</a:t>
            </a:r>
            <a:r>
              <a:rPr lang="en-US" sz="2000" baseline="30000" dirty="0" smtClean="0"/>
              <a:t>3</a:t>
            </a:r>
            <a:r>
              <a:rPr lang="en-US" sz="2000" dirty="0" smtClean="0"/>
              <a:t>/Hr.</a:t>
            </a:r>
          </a:p>
          <a:p>
            <a:pPr marL="0" indent="0">
              <a:buNone/>
            </a:pPr>
            <a:r>
              <a:rPr lang="en-US" sz="2000" dirty="0" smtClean="0"/>
              <a:t>Cooling water bring consumed as  make up water</a:t>
            </a:r>
          </a:p>
          <a:p>
            <a:pPr marL="0" indent="0">
              <a:buNone/>
            </a:pPr>
            <a:r>
              <a:rPr lang="en-US" sz="2000" dirty="0"/>
              <a:t> </a:t>
            </a:r>
            <a:r>
              <a:rPr lang="en-US" sz="2000" dirty="0" smtClean="0"/>
              <a:t>                                      = 3% of 18500M</a:t>
            </a:r>
            <a:r>
              <a:rPr lang="en-US" sz="2000" baseline="30000" dirty="0" smtClean="0"/>
              <a:t>3</a:t>
            </a:r>
            <a:r>
              <a:rPr lang="en-US" sz="2000" dirty="0" smtClean="0"/>
              <a:t>/Hr.</a:t>
            </a:r>
          </a:p>
          <a:p>
            <a:pPr marL="0" indent="0">
              <a:buNone/>
            </a:pPr>
            <a:r>
              <a:rPr lang="en-US" sz="2000" dirty="0"/>
              <a:t> </a:t>
            </a:r>
            <a:r>
              <a:rPr lang="en-US" sz="2000" dirty="0" smtClean="0"/>
              <a:t>                                      = 555M</a:t>
            </a:r>
            <a:r>
              <a:rPr lang="en-US" sz="2000" baseline="30000" dirty="0" smtClean="0"/>
              <a:t>3</a:t>
            </a:r>
            <a:r>
              <a:rPr lang="en-US" sz="2000" dirty="0" smtClean="0"/>
              <a:t>/Hr.</a:t>
            </a:r>
          </a:p>
          <a:p>
            <a:pPr marL="0" indent="0">
              <a:buNone/>
            </a:pPr>
            <a:r>
              <a:rPr lang="en-US" sz="2000" dirty="0"/>
              <a:t> </a:t>
            </a:r>
            <a:r>
              <a:rPr lang="en-US" sz="2000" dirty="0" smtClean="0"/>
              <a:t>                                      =  555*24*365 M</a:t>
            </a:r>
            <a:r>
              <a:rPr lang="en-US" sz="2000" baseline="30000" dirty="0" smtClean="0"/>
              <a:t>3</a:t>
            </a:r>
            <a:r>
              <a:rPr lang="en-US" sz="2000" dirty="0" smtClean="0"/>
              <a:t>/Hr.</a:t>
            </a:r>
          </a:p>
          <a:p>
            <a:pPr marL="0" indent="0">
              <a:buNone/>
            </a:pPr>
            <a:r>
              <a:rPr lang="en-US" sz="2000" dirty="0"/>
              <a:t> </a:t>
            </a:r>
            <a:r>
              <a:rPr lang="en-US" sz="2000" dirty="0" smtClean="0"/>
              <a:t>                                      =  4861800 M</a:t>
            </a:r>
            <a:r>
              <a:rPr lang="en-US" sz="2000" baseline="30000" dirty="0" smtClean="0"/>
              <a:t>3</a:t>
            </a:r>
            <a:r>
              <a:rPr lang="en-US" sz="2000" dirty="0" smtClean="0"/>
              <a:t>/Hr.</a:t>
            </a:r>
          </a:p>
          <a:p>
            <a:pPr marL="0" indent="0">
              <a:buNone/>
            </a:pPr>
            <a:r>
              <a:rPr lang="en-US" sz="2000" dirty="0" smtClean="0"/>
              <a:t>Therefore, </a:t>
            </a:r>
            <a:r>
              <a:rPr lang="en-US" sz="2000" b="1" dirty="0" smtClean="0"/>
              <a:t>total water saved per year = 4861800 M</a:t>
            </a:r>
            <a:r>
              <a:rPr lang="en-US" sz="2000" b="1" baseline="30000" dirty="0" smtClean="0"/>
              <a:t>3</a:t>
            </a:r>
            <a:r>
              <a:rPr lang="en-US" sz="2000" b="1" dirty="0" smtClean="0"/>
              <a:t>/Hr. !!!</a:t>
            </a:r>
          </a:p>
          <a:p>
            <a:pPr marL="0" indent="0">
              <a:buNone/>
            </a:pPr>
            <a:r>
              <a:rPr lang="en-US" sz="2000" dirty="0" smtClean="0"/>
              <a:t>Total cost of water saved</a:t>
            </a:r>
          </a:p>
          <a:p>
            <a:pPr marL="0" indent="0">
              <a:buNone/>
            </a:pPr>
            <a:r>
              <a:rPr lang="en-US" sz="2000" dirty="0"/>
              <a:t> </a:t>
            </a:r>
            <a:r>
              <a:rPr lang="en-US" sz="2000" dirty="0" smtClean="0"/>
              <a:t>                                      = RS. 4861800*60</a:t>
            </a:r>
          </a:p>
          <a:p>
            <a:pPr marL="0" indent="0">
              <a:buNone/>
            </a:pPr>
            <a:r>
              <a:rPr lang="en-US" sz="2000" dirty="0"/>
              <a:t> </a:t>
            </a:r>
            <a:r>
              <a:rPr lang="en-US" sz="2000" dirty="0" smtClean="0"/>
              <a:t>                                      = RS.291708000 /year</a:t>
            </a:r>
          </a:p>
          <a:p>
            <a:pPr marL="0" indent="0">
              <a:buNone/>
            </a:pPr>
            <a:r>
              <a:rPr lang="en-US" sz="2000" b="1" u="sng" dirty="0" smtClean="0"/>
              <a:t>Cooling Tower power Consumption</a:t>
            </a:r>
            <a:r>
              <a:rPr lang="en-US" sz="2000" b="1" dirty="0" smtClean="0"/>
              <a:t>:-</a:t>
            </a:r>
          </a:p>
          <a:p>
            <a:pPr marL="0" indent="0">
              <a:buNone/>
            </a:pPr>
            <a:r>
              <a:rPr lang="en-US" sz="2000" b="1" dirty="0"/>
              <a:t> </a:t>
            </a:r>
            <a:r>
              <a:rPr lang="en-US" sz="2000" dirty="0" smtClean="0"/>
              <a:t>energy consumption per hour per pump</a:t>
            </a:r>
          </a:p>
          <a:p>
            <a:pPr marL="0" indent="0">
              <a:buNone/>
            </a:pPr>
            <a:r>
              <a:rPr lang="en-US" sz="2000" dirty="0"/>
              <a:t> </a:t>
            </a:r>
            <a:r>
              <a:rPr lang="en-US" sz="2000" dirty="0" smtClean="0"/>
              <a:t>                                       = </a:t>
            </a:r>
            <a:r>
              <a:rPr lang="en-US" sz="2000" dirty="0" err="1" smtClean="0"/>
              <a:t>sq.rt</a:t>
            </a:r>
            <a:r>
              <a:rPr lang="en-US" sz="2000" dirty="0" smtClean="0"/>
              <a:t> of 3*6.6*55*</a:t>
            </a:r>
            <a:r>
              <a:rPr lang="en-US" sz="2000" dirty="0" err="1" smtClean="0"/>
              <a:t>cos</a:t>
            </a:r>
            <a:r>
              <a:rPr lang="en-US" sz="2000" dirty="0" smtClean="0"/>
              <a:t>(.85)</a:t>
            </a:r>
          </a:p>
          <a:p>
            <a:pPr marL="0" indent="0">
              <a:buNone/>
            </a:pPr>
            <a:r>
              <a:rPr lang="en-US" sz="2000" dirty="0"/>
              <a:t> </a:t>
            </a:r>
            <a:r>
              <a:rPr lang="en-US" sz="2000" dirty="0" smtClean="0"/>
              <a:t>                                       = 414.95KWH</a:t>
            </a:r>
          </a:p>
          <a:p>
            <a:pPr marL="0" indent="0">
              <a:buNone/>
            </a:pPr>
            <a:r>
              <a:rPr lang="en-US" sz="2000" dirty="0" smtClean="0"/>
              <a:t>Total energy consumption for four pumps</a:t>
            </a:r>
          </a:p>
          <a:p>
            <a:pPr marL="0" indent="0">
              <a:buNone/>
            </a:pPr>
            <a:r>
              <a:rPr lang="en-US" sz="2000" dirty="0"/>
              <a:t> </a:t>
            </a:r>
            <a:r>
              <a:rPr lang="en-US" sz="2000" dirty="0" smtClean="0"/>
              <a:t>                                       = 1659.816543 KWH</a:t>
            </a:r>
          </a:p>
          <a:p>
            <a:pPr marL="0" indent="0">
              <a:buNone/>
            </a:pPr>
            <a:r>
              <a:rPr lang="en-US" sz="2000" dirty="0" smtClean="0"/>
              <a:t>Energy consumption per hour per fan</a:t>
            </a:r>
          </a:p>
          <a:p>
            <a:pPr marL="0" indent="0">
              <a:buNone/>
            </a:pPr>
            <a:r>
              <a:rPr lang="en-US" sz="2000" dirty="0"/>
              <a:t> </a:t>
            </a:r>
            <a:r>
              <a:rPr lang="en-US" sz="2000" dirty="0" smtClean="0"/>
              <a:t>                                       = </a:t>
            </a:r>
            <a:r>
              <a:rPr lang="en-US" sz="2000" dirty="0" err="1" smtClean="0"/>
              <a:t>sq.rt</a:t>
            </a:r>
            <a:r>
              <a:rPr lang="en-US" sz="2000" dirty="0" smtClean="0"/>
              <a:t> of 3*.44*110*</a:t>
            </a:r>
            <a:r>
              <a:rPr lang="en-US" sz="2000" dirty="0" err="1" smtClean="0"/>
              <a:t>cos</a:t>
            </a:r>
            <a:r>
              <a:rPr lang="en-US" sz="2000" dirty="0" smtClean="0"/>
              <a:t>(.85)</a:t>
            </a:r>
          </a:p>
          <a:p>
            <a:pPr marL="0" indent="0">
              <a:buNone/>
            </a:pPr>
            <a:r>
              <a:rPr lang="en-US" sz="2000" dirty="0"/>
              <a:t> </a:t>
            </a:r>
            <a:r>
              <a:rPr lang="en-US" sz="2000" dirty="0" smtClean="0"/>
              <a:t>                                       = 55.33KWH</a:t>
            </a:r>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b="1" dirty="0" smtClean="0"/>
          </a:p>
          <a:p>
            <a:pPr marL="0" indent="0">
              <a:buNone/>
            </a:pPr>
            <a:endParaRPr lang="en-US" sz="2000" b="1" dirty="0" smtClean="0"/>
          </a:p>
          <a:p>
            <a:pPr marL="0" indent="0">
              <a:buNone/>
            </a:pPr>
            <a:endParaRPr lang="en-US" sz="2000" dirty="0"/>
          </a:p>
          <a:p>
            <a:pPr marL="0" indent="0">
              <a:buNone/>
            </a:pPr>
            <a:endParaRPr lang="en-IN" sz="2000" dirty="0"/>
          </a:p>
        </p:txBody>
      </p:sp>
    </p:spTree>
    <p:extLst>
      <p:ext uri="{BB962C8B-B14F-4D97-AF65-F5344CB8AC3E}">
        <p14:creationId xmlns:p14="http://schemas.microsoft.com/office/powerpoint/2010/main" val="25442671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632" y="128464"/>
            <a:ext cx="6624736" cy="9577064"/>
          </a:xfrm>
        </p:spPr>
        <p:txBody>
          <a:bodyPr>
            <a:noAutofit/>
          </a:bodyPr>
          <a:lstStyle/>
          <a:p>
            <a:pPr marL="0" indent="0">
              <a:buNone/>
            </a:pPr>
            <a:r>
              <a:rPr lang="en-US" sz="2000" dirty="0" smtClean="0"/>
              <a:t>Total  energy  consumption  for  four  fans</a:t>
            </a:r>
          </a:p>
          <a:p>
            <a:pPr marL="0" indent="0">
              <a:buNone/>
            </a:pPr>
            <a:r>
              <a:rPr lang="en-US" sz="2000" dirty="0"/>
              <a:t> </a:t>
            </a:r>
            <a:r>
              <a:rPr lang="en-US" sz="2000" dirty="0" smtClean="0"/>
              <a:t>                                           = 276.64 KWH</a:t>
            </a:r>
          </a:p>
          <a:p>
            <a:pPr marL="0" indent="0">
              <a:buNone/>
            </a:pPr>
            <a:r>
              <a:rPr lang="en-US" sz="2000" b="1" dirty="0" smtClean="0"/>
              <a:t>Total energy consumption for CT per hour </a:t>
            </a:r>
          </a:p>
          <a:p>
            <a:pPr marL="0" indent="0">
              <a:buNone/>
            </a:pPr>
            <a:r>
              <a:rPr lang="en-US" sz="2000" b="1" dirty="0"/>
              <a:t> </a:t>
            </a:r>
            <a:r>
              <a:rPr lang="en-US" sz="2000" b="1" dirty="0" smtClean="0"/>
              <a:t>                                           = 1936.45 KWH</a:t>
            </a:r>
          </a:p>
          <a:p>
            <a:pPr marL="0" indent="0">
              <a:buNone/>
            </a:pPr>
            <a:r>
              <a:rPr lang="en-US" sz="2000" dirty="0" smtClean="0"/>
              <a:t>Money saved by avoiding cooling tower </a:t>
            </a:r>
          </a:p>
          <a:p>
            <a:pPr marL="0" indent="0">
              <a:buNone/>
            </a:pPr>
            <a:r>
              <a:rPr lang="en-US" sz="2000" dirty="0"/>
              <a:t> </a:t>
            </a:r>
            <a:r>
              <a:rPr lang="en-US" sz="2000" dirty="0" smtClean="0"/>
              <a:t>                                           = RS.1936.45*24*365*7</a:t>
            </a:r>
          </a:p>
          <a:p>
            <a:pPr marL="0" indent="0">
              <a:buNone/>
            </a:pPr>
            <a:r>
              <a:rPr lang="en-US" sz="2000" dirty="0"/>
              <a:t> </a:t>
            </a:r>
            <a:r>
              <a:rPr lang="en-US" sz="2000" dirty="0" smtClean="0"/>
              <a:t>                                           </a:t>
            </a:r>
            <a:r>
              <a:rPr lang="en-US" sz="2000" b="1" dirty="0" smtClean="0"/>
              <a:t>= RS. 118743275.50</a:t>
            </a:r>
          </a:p>
          <a:p>
            <a:pPr marL="0" indent="0">
              <a:buNone/>
            </a:pPr>
            <a:r>
              <a:rPr lang="en-US" sz="2000" b="1" u="sng" dirty="0" smtClean="0"/>
              <a:t>ACC(Air Cooled Condenser)power consumption</a:t>
            </a:r>
            <a:r>
              <a:rPr lang="en-US" sz="2000" b="1" dirty="0" smtClean="0"/>
              <a:t>:-</a:t>
            </a:r>
          </a:p>
          <a:p>
            <a:pPr marL="0" indent="0">
              <a:buNone/>
            </a:pPr>
            <a:r>
              <a:rPr lang="en-US" sz="2000" dirty="0"/>
              <a:t> </a:t>
            </a:r>
            <a:r>
              <a:rPr lang="en-US" sz="2000" dirty="0" smtClean="0"/>
              <a:t>   air cooled condenser energy consumption </a:t>
            </a:r>
          </a:p>
          <a:p>
            <a:pPr marL="0" indent="0">
              <a:buNone/>
            </a:pPr>
            <a:r>
              <a:rPr lang="en-US" sz="2000" dirty="0"/>
              <a:t> </a:t>
            </a:r>
            <a:r>
              <a:rPr lang="en-US" sz="2000" dirty="0" smtClean="0"/>
              <a:t>                                            = 4587.67 KWH</a:t>
            </a:r>
          </a:p>
          <a:p>
            <a:pPr marL="0" indent="0">
              <a:buNone/>
            </a:pPr>
            <a:r>
              <a:rPr lang="en-US" sz="2000" dirty="0"/>
              <a:t> </a:t>
            </a:r>
            <a:r>
              <a:rPr lang="en-US" sz="2000" dirty="0" smtClean="0"/>
              <a:t> Money required for ACC</a:t>
            </a:r>
          </a:p>
          <a:p>
            <a:pPr marL="0" indent="0">
              <a:buNone/>
            </a:pPr>
            <a:r>
              <a:rPr lang="en-US" sz="2000" dirty="0"/>
              <a:t> </a:t>
            </a:r>
            <a:r>
              <a:rPr lang="en-US" sz="2000" dirty="0" smtClean="0"/>
              <a:t>                                            =RS. 4587.67*24*365*7</a:t>
            </a:r>
          </a:p>
          <a:p>
            <a:pPr marL="0" indent="0">
              <a:buNone/>
            </a:pPr>
            <a:r>
              <a:rPr lang="en-US" sz="2000" dirty="0"/>
              <a:t> </a:t>
            </a:r>
            <a:r>
              <a:rPr lang="en-US" sz="2000" dirty="0" smtClean="0"/>
              <a:t>                                            =RS. 281316257.90</a:t>
            </a:r>
          </a:p>
          <a:p>
            <a:pPr marL="0" indent="0">
              <a:buNone/>
            </a:pPr>
            <a:r>
              <a:rPr lang="en-US" sz="2000" b="1" dirty="0" smtClean="0"/>
              <a:t>Therefore, total money saved on replacing Cooling Tower with Air-cooled Condensing Unit for PP-2</a:t>
            </a:r>
          </a:p>
          <a:p>
            <a:pPr marL="1257300" lvl="3" indent="0">
              <a:buNone/>
            </a:pPr>
            <a:r>
              <a:rPr lang="en-US" b="1" dirty="0" smtClean="0"/>
              <a:t>= cost of makeup water saved- cost of power    consumed by ACC+ cost of power saved by avoiding CT </a:t>
            </a:r>
          </a:p>
          <a:p>
            <a:pPr marL="0" indent="0">
              <a:buNone/>
            </a:pPr>
            <a:r>
              <a:rPr lang="en-US" sz="2000" dirty="0" smtClean="0"/>
              <a:t>                      = RS. (291708000-281316257.90+118743275.5)</a:t>
            </a:r>
          </a:p>
          <a:p>
            <a:pPr marL="0" indent="0">
              <a:buNone/>
            </a:pPr>
            <a:r>
              <a:rPr lang="en-US" sz="2000" dirty="0"/>
              <a:t> </a:t>
            </a:r>
            <a:r>
              <a:rPr lang="en-US" sz="2000" dirty="0" smtClean="0"/>
              <a:t>                     = RS. 129135017.60</a:t>
            </a:r>
          </a:p>
          <a:p>
            <a:pPr marL="0" indent="0">
              <a:buNone/>
            </a:pPr>
            <a:r>
              <a:rPr lang="en-US" sz="2000" dirty="0"/>
              <a:t> </a:t>
            </a:r>
            <a:r>
              <a:rPr lang="en-US" sz="2000" dirty="0" smtClean="0"/>
              <a:t>                     </a:t>
            </a:r>
            <a:r>
              <a:rPr lang="en-US" sz="2000" b="1" dirty="0" smtClean="0"/>
              <a:t>= 12.9 </a:t>
            </a:r>
            <a:r>
              <a:rPr lang="en-US" sz="2000" b="1" dirty="0" err="1" smtClean="0"/>
              <a:t>crores</a:t>
            </a:r>
            <a:r>
              <a:rPr lang="en-US" sz="2000" b="1" dirty="0" smtClean="0"/>
              <a:t> !</a:t>
            </a:r>
          </a:p>
          <a:p>
            <a:pPr marL="0" indent="0">
              <a:buNone/>
            </a:pPr>
            <a:endParaRPr lang="en-US" sz="2000" b="1" u="sng" dirty="0"/>
          </a:p>
          <a:p>
            <a:pPr marL="0" indent="0">
              <a:buNone/>
            </a:pPr>
            <a:r>
              <a:rPr lang="en-US" sz="2000" b="1" u="sng" dirty="0" smtClean="0"/>
              <a:t>Result of case study </a:t>
            </a:r>
            <a:r>
              <a:rPr lang="en-US" sz="2000" b="1" dirty="0" smtClean="0"/>
              <a:t>:-</a:t>
            </a:r>
          </a:p>
          <a:p>
            <a:pPr marL="0" indent="0">
              <a:buNone/>
            </a:pPr>
            <a:r>
              <a:rPr lang="en-US" sz="2000" dirty="0" smtClean="0"/>
              <a:t>The study reveals that for </a:t>
            </a:r>
            <a:r>
              <a:rPr lang="en-US" sz="2000" b="1" dirty="0" smtClean="0"/>
              <a:t>P&amp;BS-1 </a:t>
            </a:r>
            <a:r>
              <a:rPr lang="en-US" sz="2000" dirty="0" smtClean="0"/>
              <a:t>the total saving of </a:t>
            </a:r>
            <a:r>
              <a:rPr lang="en-US" sz="2000" b="1" dirty="0" smtClean="0"/>
              <a:t>water is  12.9 million M</a:t>
            </a:r>
            <a:r>
              <a:rPr lang="en-US" sz="2000" b="1" baseline="30000" dirty="0" smtClean="0"/>
              <a:t>3</a:t>
            </a:r>
            <a:r>
              <a:rPr lang="en-US" sz="2000" baseline="30000" dirty="0" smtClean="0"/>
              <a:t>  </a:t>
            </a:r>
            <a:r>
              <a:rPr lang="en-US" sz="2000" dirty="0" smtClean="0"/>
              <a:t> and that of capital is </a:t>
            </a:r>
            <a:r>
              <a:rPr lang="en-US" sz="2000" b="1" dirty="0" smtClean="0"/>
              <a:t>95.6 million rupees </a:t>
            </a:r>
            <a:r>
              <a:rPr lang="en-US" sz="2000" dirty="0" smtClean="0"/>
              <a:t>per year and for </a:t>
            </a:r>
            <a:r>
              <a:rPr lang="en-US" sz="2000" b="1" dirty="0" smtClean="0"/>
              <a:t>PP-2</a:t>
            </a:r>
            <a:r>
              <a:rPr lang="en-US" sz="2000" dirty="0" smtClean="0"/>
              <a:t> the total saving of water is </a:t>
            </a:r>
            <a:r>
              <a:rPr lang="en-US" sz="2000" b="1" dirty="0" smtClean="0"/>
              <a:t>4.8 million  M</a:t>
            </a:r>
            <a:r>
              <a:rPr lang="en-US" sz="2000" b="1" baseline="30000" dirty="0" smtClean="0"/>
              <a:t>3 </a:t>
            </a:r>
            <a:r>
              <a:rPr lang="en-US" sz="2000" b="1" dirty="0" smtClean="0"/>
              <a:t> </a:t>
            </a:r>
            <a:r>
              <a:rPr lang="en-US" sz="2000" dirty="0" smtClean="0"/>
              <a:t>and that of capital is </a:t>
            </a:r>
            <a:r>
              <a:rPr lang="en-US" sz="2000" b="1" dirty="0" smtClean="0"/>
              <a:t>129.1 million rupees</a:t>
            </a:r>
            <a:r>
              <a:rPr lang="en-US" sz="2000" dirty="0" smtClean="0"/>
              <a:t>.</a:t>
            </a:r>
          </a:p>
          <a:p>
            <a:pPr marL="0" indent="0">
              <a:buNone/>
            </a:pPr>
            <a:r>
              <a:rPr lang="en-US" sz="2000" dirty="0" smtClean="0"/>
              <a:t>   </a:t>
            </a:r>
            <a:endParaRPr lang="en-IN" sz="2000" dirty="0"/>
          </a:p>
        </p:txBody>
      </p:sp>
    </p:spTree>
    <p:extLst>
      <p:ext uri="{BB962C8B-B14F-4D97-AF65-F5344CB8AC3E}">
        <p14:creationId xmlns:p14="http://schemas.microsoft.com/office/powerpoint/2010/main" val="316184259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632" y="128464"/>
            <a:ext cx="6624736" cy="9777536"/>
          </a:xfrm>
        </p:spPr>
        <p:txBody>
          <a:bodyPr>
            <a:normAutofit fontScale="70000" lnSpcReduction="20000"/>
          </a:bodyPr>
          <a:lstStyle/>
          <a:p>
            <a:pPr marL="571500" lvl="4" indent="-571500">
              <a:buFont typeface="Wingdings" pitchFamily="2" charset="2"/>
              <a:buChar char="Ø"/>
            </a:pPr>
            <a:r>
              <a:rPr lang="en-US" sz="4000" b="1" u="sng" dirty="0"/>
              <a:t>Guidelines to avoid </a:t>
            </a:r>
            <a:r>
              <a:rPr lang="en-US" sz="4000" b="1" u="sng" dirty="0" smtClean="0"/>
              <a:t>Design Deficiencies</a:t>
            </a:r>
          </a:p>
          <a:p>
            <a:pPr marL="0" indent="0" algn="just">
              <a:buNone/>
            </a:pPr>
            <a:r>
              <a:rPr lang="en-IN" dirty="0"/>
              <a:t>The purchaser has many options to consider and many questions to answer in preparing the inquiry specification to be presented to manufacturers of air-cooled steam condensers.  First, the scope of the system package to be purchased must be decided, and the more important specification details established.</a:t>
            </a:r>
            <a:endParaRPr lang="en-IN" sz="2800" dirty="0"/>
          </a:p>
          <a:p>
            <a:pPr marL="0" indent="0" algn="just">
              <a:buNone/>
            </a:pPr>
            <a:r>
              <a:rPr lang="en-IN" dirty="0"/>
              <a:t> </a:t>
            </a:r>
            <a:endParaRPr lang="en-IN" sz="2400" dirty="0"/>
          </a:p>
          <a:p>
            <a:pPr marL="0" indent="0" algn="just">
              <a:buNone/>
            </a:pPr>
            <a:r>
              <a:rPr lang="en-IN" dirty="0"/>
              <a:t>An air-cooled steam condenser system starts at the turbine exhaust flange.  It includes all of the equipment necessary to condense the steam and return the condensate to the boiler </a:t>
            </a:r>
            <a:r>
              <a:rPr lang="en-IN" dirty="0" smtClean="0"/>
              <a:t>feed-water </a:t>
            </a:r>
            <a:r>
              <a:rPr lang="en-IN" dirty="0"/>
              <a:t>piping.  These items are:</a:t>
            </a:r>
            <a:endParaRPr lang="en-IN" sz="2800" dirty="0"/>
          </a:p>
          <a:p>
            <a:pPr marL="0" indent="0" algn="just">
              <a:buNone/>
            </a:pPr>
            <a:r>
              <a:rPr lang="en-IN" dirty="0"/>
              <a:t> </a:t>
            </a:r>
            <a:endParaRPr lang="en-IN" sz="2400" dirty="0" smtClean="0"/>
          </a:p>
          <a:p>
            <a:pPr algn="just">
              <a:buFont typeface="Wingdings" pitchFamily="2" charset="2"/>
              <a:buChar char="ü"/>
            </a:pPr>
            <a:r>
              <a:rPr lang="en-IN" dirty="0" smtClean="0"/>
              <a:t>Air-cooled steam condenser tower(item1).</a:t>
            </a:r>
            <a:endParaRPr lang="en-IN" sz="2800" dirty="0"/>
          </a:p>
          <a:p>
            <a:pPr algn="just">
              <a:buFont typeface="Wingdings" pitchFamily="2" charset="2"/>
              <a:buChar char="ü"/>
            </a:pPr>
            <a:r>
              <a:rPr lang="en-IN" dirty="0" smtClean="0"/>
              <a:t>Air-flow </a:t>
            </a:r>
            <a:r>
              <a:rPr lang="en-IN" dirty="0"/>
              <a:t>control </a:t>
            </a:r>
            <a:r>
              <a:rPr lang="en-IN" dirty="0" smtClean="0"/>
              <a:t>equipment(item2).</a:t>
            </a:r>
            <a:endParaRPr lang="en-IN" sz="2800" dirty="0"/>
          </a:p>
          <a:p>
            <a:pPr algn="just">
              <a:buFont typeface="Wingdings" pitchFamily="2" charset="2"/>
              <a:buChar char="ü"/>
            </a:pPr>
            <a:r>
              <a:rPr lang="en-IN" dirty="0" smtClean="0"/>
              <a:t>Wind </a:t>
            </a:r>
            <a:r>
              <a:rPr lang="en-IN" dirty="0"/>
              <a:t>and/or cell-partition </a:t>
            </a:r>
            <a:r>
              <a:rPr lang="en-IN" dirty="0" smtClean="0"/>
              <a:t>walls(item3).</a:t>
            </a:r>
            <a:endParaRPr lang="en-IN" sz="2800" dirty="0"/>
          </a:p>
          <a:p>
            <a:pPr algn="just">
              <a:buFont typeface="Wingdings" pitchFamily="2" charset="2"/>
              <a:buChar char="ü"/>
            </a:pPr>
            <a:r>
              <a:rPr lang="en-IN" dirty="0" smtClean="0"/>
              <a:t>Steam-bypass </a:t>
            </a:r>
            <a:r>
              <a:rPr lang="en-IN" dirty="0"/>
              <a:t>heating </a:t>
            </a:r>
            <a:r>
              <a:rPr lang="en-IN" dirty="0" smtClean="0"/>
              <a:t>system(item4).</a:t>
            </a:r>
            <a:endParaRPr lang="en-IN" sz="2800" dirty="0"/>
          </a:p>
          <a:p>
            <a:pPr algn="just">
              <a:buFont typeface="Wingdings" pitchFamily="2" charset="2"/>
              <a:buChar char="ü"/>
            </a:pPr>
            <a:r>
              <a:rPr lang="en-IN" dirty="0" smtClean="0"/>
              <a:t>Air </a:t>
            </a:r>
            <a:r>
              <a:rPr lang="en-IN" dirty="0"/>
              <a:t>removal </a:t>
            </a:r>
            <a:r>
              <a:rPr lang="en-IN" dirty="0" smtClean="0"/>
              <a:t>equipment(item5).</a:t>
            </a:r>
            <a:endParaRPr lang="en-IN" sz="2800" dirty="0"/>
          </a:p>
          <a:p>
            <a:pPr algn="just">
              <a:buFont typeface="Wingdings" pitchFamily="2" charset="2"/>
              <a:buChar char="ü"/>
            </a:pPr>
            <a:r>
              <a:rPr lang="en-IN" dirty="0" smtClean="0"/>
              <a:t>Condensate </a:t>
            </a:r>
            <a:r>
              <a:rPr lang="en-IN" dirty="0"/>
              <a:t>storage </a:t>
            </a:r>
            <a:r>
              <a:rPr lang="en-IN" dirty="0" smtClean="0"/>
              <a:t>tank(item6).</a:t>
            </a:r>
            <a:endParaRPr lang="en-IN" sz="2800" dirty="0"/>
          </a:p>
          <a:p>
            <a:pPr algn="just">
              <a:buFont typeface="Wingdings" pitchFamily="2" charset="2"/>
              <a:buChar char="ü"/>
            </a:pPr>
            <a:r>
              <a:rPr lang="en-IN" dirty="0" smtClean="0"/>
              <a:t>Condensate pumps(item7).</a:t>
            </a:r>
            <a:endParaRPr lang="en-IN" sz="2800" dirty="0"/>
          </a:p>
          <a:p>
            <a:pPr algn="just">
              <a:buFont typeface="Wingdings" pitchFamily="2" charset="2"/>
              <a:buChar char="ü"/>
            </a:pPr>
            <a:r>
              <a:rPr lang="en-IN" dirty="0" smtClean="0"/>
              <a:t>Steam </a:t>
            </a:r>
            <a:r>
              <a:rPr lang="en-IN" dirty="0"/>
              <a:t>ducts and expansion </a:t>
            </a:r>
            <a:r>
              <a:rPr lang="en-IN" dirty="0" smtClean="0"/>
              <a:t>joints(item8).</a:t>
            </a:r>
            <a:endParaRPr lang="en-IN" sz="2800" dirty="0"/>
          </a:p>
          <a:p>
            <a:pPr algn="just">
              <a:buFont typeface="Wingdings" pitchFamily="2" charset="2"/>
              <a:buChar char="ü"/>
            </a:pPr>
            <a:r>
              <a:rPr lang="en-IN" dirty="0" smtClean="0"/>
              <a:t>Condensate </a:t>
            </a:r>
            <a:r>
              <a:rPr lang="en-IN" dirty="0"/>
              <a:t>drain and air-removal </a:t>
            </a:r>
            <a:r>
              <a:rPr lang="en-IN" dirty="0" smtClean="0"/>
              <a:t>piping(item9).</a:t>
            </a:r>
            <a:endParaRPr lang="en-IN" sz="2800" dirty="0"/>
          </a:p>
          <a:p>
            <a:pPr algn="just">
              <a:buFont typeface="Wingdings" pitchFamily="2" charset="2"/>
              <a:buChar char="ü"/>
            </a:pPr>
            <a:r>
              <a:rPr lang="en-IN" dirty="0" smtClean="0"/>
              <a:t>Instrumentation</a:t>
            </a:r>
            <a:r>
              <a:rPr lang="en-IN" dirty="0"/>
              <a:t>, controls and </a:t>
            </a:r>
            <a:r>
              <a:rPr lang="en-IN" dirty="0" smtClean="0"/>
              <a:t>alarms(item10).</a:t>
            </a:r>
            <a:endParaRPr lang="en-IN" sz="2800" dirty="0"/>
          </a:p>
          <a:p>
            <a:pPr algn="just">
              <a:buFont typeface="Wingdings" pitchFamily="2" charset="2"/>
              <a:buChar char="ü"/>
            </a:pPr>
            <a:r>
              <a:rPr lang="en-IN" dirty="0" smtClean="0"/>
              <a:t> </a:t>
            </a:r>
            <a:r>
              <a:rPr lang="en-IN" dirty="0"/>
              <a:t>Pressure-relief device for protection of </a:t>
            </a:r>
            <a:r>
              <a:rPr lang="en-IN" dirty="0" smtClean="0"/>
              <a:t>steam-  turbine exhaust casing(item11).</a:t>
            </a:r>
            <a:endParaRPr lang="en-IN" sz="2800" dirty="0"/>
          </a:p>
          <a:p>
            <a:pPr algn="just">
              <a:buFont typeface="Wingdings" pitchFamily="2" charset="2"/>
              <a:buChar char="ü"/>
            </a:pPr>
            <a:r>
              <a:rPr lang="en-IN" dirty="0" smtClean="0"/>
              <a:t> </a:t>
            </a:r>
            <a:r>
              <a:rPr lang="en-IN" dirty="0"/>
              <a:t>Steam-duct condensate drain </a:t>
            </a:r>
            <a:r>
              <a:rPr lang="en-IN" dirty="0" smtClean="0"/>
              <a:t>system(item12).</a:t>
            </a:r>
          </a:p>
          <a:p>
            <a:pPr marL="0" indent="0" algn="just">
              <a:buNone/>
            </a:pPr>
            <a:endParaRPr lang="en-US" sz="2800" dirty="0" smtClean="0"/>
          </a:p>
          <a:p>
            <a:pPr marL="0" indent="0" algn="just">
              <a:buNone/>
            </a:pPr>
            <a:r>
              <a:rPr lang="en-IN" sz="2900" dirty="0"/>
              <a:t>The purchaser has the option of buying this complete system package, or requesting only a portion of it.</a:t>
            </a:r>
          </a:p>
          <a:p>
            <a:pPr marL="0" indent="0" algn="just">
              <a:buNone/>
            </a:pPr>
            <a:endParaRPr lang="en-IN" sz="2800" dirty="0"/>
          </a:p>
          <a:p>
            <a:pPr>
              <a:buFont typeface="Wingdings" pitchFamily="2" charset="2"/>
              <a:buChar char="ü"/>
            </a:pPr>
            <a:endParaRPr lang="en-IN" sz="2400" dirty="0"/>
          </a:p>
          <a:p>
            <a:pPr marL="0" lvl="4" indent="0">
              <a:buNone/>
            </a:pPr>
            <a:endParaRPr lang="en-US" dirty="0"/>
          </a:p>
          <a:p>
            <a:pPr marL="0" indent="0">
              <a:buNone/>
            </a:pPr>
            <a:endParaRPr lang="en-IN" dirty="0"/>
          </a:p>
        </p:txBody>
      </p:sp>
    </p:spTree>
    <p:extLst>
      <p:ext uri="{BB962C8B-B14F-4D97-AF65-F5344CB8AC3E}">
        <p14:creationId xmlns:p14="http://schemas.microsoft.com/office/powerpoint/2010/main" val="24088343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640" y="128464"/>
            <a:ext cx="6552728" cy="9649072"/>
          </a:xfrm>
        </p:spPr>
        <p:txBody>
          <a:bodyPr>
            <a:noAutofit/>
          </a:bodyPr>
          <a:lstStyle/>
          <a:p>
            <a:pPr algn="just"/>
            <a:r>
              <a:rPr lang="en-IN" sz="2000" dirty="0"/>
              <a:t>The basic air-cooled steam condenser (Item 1) includes the bundles, steam distribution manifold, fans, motors, gear boxes and supporting steel.  In large installations, the cost of the tower structure supporting the condenser bundles can be a substantial portion of the total cost.  The structure's design specifications for wind load, snow load, live load and seismic requirements should be carefully chosen.  Generally, grade-mounted towers cost less than roof-mounted ones</a:t>
            </a:r>
            <a:r>
              <a:rPr lang="en-IN" sz="2000" dirty="0" smtClean="0"/>
              <a:t>.</a:t>
            </a:r>
            <a:endParaRPr lang="en-IN" sz="2000" dirty="0"/>
          </a:p>
          <a:p>
            <a:pPr algn="just"/>
            <a:r>
              <a:rPr lang="en-IN" sz="2000" dirty="0"/>
              <a:t>Limitations on plan dimensions must be made clear in the inquiry specification.  Heat sources located close to the proposed tower and discharging into the atmosphere must be identified.  The prevailing wind directions define the proper location and orientation of the tower with respect to other large structures and heat sources. Summer winds are important in the consideration of thermal performance, and winter winds in prescribing freeze-protection measures.  Noise limitations should also be stated, since lower fan noise generally requires lower tip speed, more fan blades and possibly wider blades.</a:t>
            </a:r>
          </a:p>
          <a:p>
            <a:pPr algn="just"/>
            <a:r>
              <a:rPr lang="en-IN" sz="2000" dirty="0" smtClean="0"/>
              <a:t>The </a:t>
            </a:r>
            <a:r>
              <a:rPr lang="en-IN" sz="2000" dirty="0"/>
              <a:t>purchaser should specify whether the thermal performance guarantees are to be based on steam pressure measured at the turbine exhaust flange, or at the steam manifold inlet at the condenser.  Other options are </a:t>
            </a:r>
            <a:r>
              <a:rPr lang="en-IN" sz="2000" dirty="0" smtClean="0"/>
              <a:t>an all-welded </a:t>
            </a:r>
            <a:r>
              <a:rPr lang="en-IN" sz="2000" dirty="0"/>
              <a:t>system to reduce the potential for air leaks into the condenser, and the use of extruded </a:t>
            </a:r>
            <a:r>
              <a:rPr lang="en-IN" sz="2000" dirty="0" smtClean="0"/>
              <a:t>aluminium </a:t>
            </a:r>
            <a:r>
              <a:rPr lang="en-IN" sz="2000" dirty="0"/>
              <a:t>fins (Fig. </a:t>
            </a:r>
            <a:r>
              <a:rPr lang="en-IN" sz="2000" dirty="0" smtClean="0"/>
              <a:t>on next page), </a:t>
            </a:r>
            <a:r>
              <a:rPr lang="en-IN" sz="2000" dirty="0"/>
              <a:t>which provide longer trouble-free operation than embedded or wrap-on fins (these are prone to galvanic corrosion because of their bimetallic tube-to-fin interface).</a:t>
            </a:r>
          </a:p>
          <a:p>
            <a:pPr marL="0" indent="0" algn="just">
              <a:buNone/>
            </a:pPr>
            <a:endParaRPr lang="en-IN" sz="2000" dirty="0"/>
          </a:p>
        </p:txBody>
      </p:sp>
    </p:spTree>
    <p:extLst>
      <p:ext uri="{BB962C8B-B14F-4D97-AF65-F5344CB8AC3E}">
        <p14:creationId xmlns:p14="http://schemas.microsoft.com/office/powerpoint/2010/main" val="2195743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4" y="0"/>
            <a:ext cx="6172200" cy="733876"/>
          </a:xfrm>
        </p:spPr>
        <p:txBody>
          <a:bodyPr>
            <a:normAutofit fontScale="90000"/>
          </a:bodyPr>
          <a:lstStyle/>
          <a:p>
            <a:pPr algn="l"/>
            <a:r>
              <a:rPr lang="en-US" b="1" u="sng" dirty="0" smtClean="0"/>
              <a:t>Contents</a:t>
            </a:r>
            <a:r>
              <a:rPr lang="en-US" dirty="0" smtClean="0"/>
              <a:t>:-</a:t>
            </a:r>
            <a:endParaRPr lang="en-IN" dirty="0"/>
          </a:p>
        </p:txBody>
      </p:sp>
      <p:sp>
        <p:nvSpPr>
          <p:cNvPr id="3" name="Content Placeholder 2"/>
          <p:cNvSpPr>
            <a:spLocks noGrp="1"/>
          </p:cNvSpPr>
          <p:nvPr>
            <p:ph idx="1"/>
          </p:nvPr>
        </p:nvSpPr>
        <p:spPr>
          <a:xfrm>
            <a:off x="0" y="974558"/>
            <a:ext cx="6858000" cy="8931442"/>
          </a:xfrm>
        </p:spPr>
        <p:txBody>
          <a:bodyPr>
            <a:normAutofit fontScale="92500" lnSpcReduction="10000"/>
          </a:bodyPr>
          <a:lstStyle/>
          <a:p>
            <a:pPr>
              <a:buFont typeface="Wingdings" pitchFamily="2" charset="2"/>
              <a:buChar char="Ø"/>
            </a:pPr>
            <a:r>
              <a:rPr lang="en-US" sz="3000" dirty="0"/>
              <a:t> </a:t>
            </a:r>
            <a:r>
              <a:rPr lang="en-US" sz="3000" dirty="0" smtClean="0"/>
              <a:t>Introduction.</a:t>
            </a:r>
          </a:p>
          <a:p>
            <a:pPr>
              <a:buFont typeface="Wingdings" pitchFamily="2" charset="2"/>
              <a:buChar char="Ø"/>
            </a:pPr>
            <a:r>
              <a:rPr lang="en-US" sz="3000" dirty="0" smtClean="0"/>
              <a:t>P&amp;BS-1 &amp; PP-2 at a glance.</a:t>
            </a:r>
          </a:p>
          <a:p>
            <a:pPr>
              <a:buFont typeface="Wingdings" pitchFamily="2" charset="2"/>
              <a:buChar char="Ø"/>
            </a:pPr>
            <a:r>
              <a:rPr lang="en-US" sz="3000" dirty="0" smtClean="0"/>
              <a:t>Basic power plant operations &amp;</a:t>
            </a:r>
            <a:r>
              <a:rPr lang="en-IN" sz="3000" dirty="0" smtClean="0"/>
              <a:t>                    importance of condenser.</a:t>
            </a:r>
          </a:p>
          <a:p>
            <a:pPr>
              <a:buFont typeface="Wingdings" pitchFamily="2" charset="2"/>
              <a:buChar char="Ø"/>
            </a:pPr>
            <a:r>
              <a:rPr lang="en-US" sz="3000" dirty="0" smtClean="0"/>
              <a:t>Advantages of Air-Cooled Steam Condenser unit over traditional Water-Cooled Condenser unit.</a:t>
            </a:r>
          </a:p>
          <a:p>
            <a:pPr>
              <a:buFont typeface="Wingdings" pitchFamily="2" charset="2"/>
              <a:buChar char="Ø"/>
            </a:pPr>
            <a:r>
              <a:rPr lang="en-US" sz="3000" dirty="0" smtClean="0"/>
              <a:t>Identifying steam condenser problems.</a:t>
            </a:r>
          </a:p>
          <a:p>
            <a:pPr>
              <a:buFont typeface="Wingdings" pitchFamily="2" charset="2"/>
              <a:buChar char="Ø"/>
            </a:pPr>
            <a:r>
              <a:rPr lang="en-US" sz="3000" dirty="0" smtClean="0"/>
              <a:t>Design and Specification of Air-Cooled Steam Condensers.</a:t>
            </a:r>
          </a:p>
          <a:p>
            <a:pPr marL="342900" lvl="4" indent="-342900">
              <a:buFont typeface="Wingdings" pitchFamily="2" charset="2"/>
              <a:buChar char="Ø"/>
            </a:pPr>
            <a:r>
              <a:rPr lang="en-US" sz="3000" dirty="0" smtClean="0"/>
              <a:t>Case study for installation of Indirect </a:t>
            </a:r>
            <a:r>
              <a:rPr lang="en-US" sz="3000" dirty="0"/>
              <a:t>Air Cooling System with </a:t>
            </a:r>
            <a:r>
              <a:rPr lang="en-US" sz="3000" dirty="0" smtClean="0"/>
              <a:t>Direct Contact Condenser unit at P&amp;BS-1 and PP-2.</a:t>
            </a:r>
          </a:p>
          <a:p>
            <a:pPr marL="342900" lvl="4" indent="-342900">
              <a:buFont typeface="Wingdings" pitchFamily="2" charset="2"/>
              <a:buChar char="Ø"/>
            </a:pPr>
            <a:r>
              <a:rPr lang="en-US" sz="3000" dirty="0" smtClean="0"/>
              <a:t>Guidelines to avoid “Design Deficiencies”.</a:t>
            </a:r>
          </a:p>
          <a:p>
            <a:pPr marL="342900" lvl="4" indent="-342900">
              <a:buFont typeface="Wingdings" pitchFamily="2" charset="2"/>
              <a:buChar char="Ø"/>
            </a:pPr>
            <a:r>
              <a:rPr lang="en-US" sz="3000" dirty="0" smtClean="0"/>
              <a:t>Thermal Specification &amp; Cold Climate Considerations.</a:t>
            </a:r>
          </a:p>
          <a:p>
            <a:pPr marL="342900" lvl="4" indent="-342900">
              <a:buFont typeface="Wingdings" pitchFamily="2" charset="2"/>
              <a:buChar char="Ø"/>
            </a:pPr>
            <a:r>
              <a:rPr lang="en-US" sz="3000" dirty="0" smtClean="0"/>
              <a:t>Check points for safe design.</a:t>
            </a:r>
          </a:p>
          <a:p>
            <a:pPr marL="342900" lvl="4" indent="-342900">
              <a:buFont typeface="Wingdings" pitchFamily="2" charset="2"/>
              <a:buChar char="Ø"/>
            </a:pPr>
            <a:r>
              <a:rPr lang="en-US" sz="3000" dirty="0" smtClean="0"/>
              <a:t>Conclusion.</a:t>
            </a:r>
          </a:p>
          <a:p>
            <a:pPr marL="342900" lvl="4" indent="-342900">
              <a:buFont typeface="Wingdings" pitchFamily="2" charset="2"/>
              <a:buChar char="Ø"/>
            </a:pPr>
            <a:r>
              <a:rPr lang="en-US" sz="3000" dirty="0" smtClean="0"/>
              <a:t>References.</a:t>
            </a:r>
            <a:endParaRPr lang="en-US" sz="3000" dirty="0"/>
          </a:p>
          <a:p>
            <a:pPr marL="0" lvl="4" indent="0">
              <a:buNone/>
            </a:pPr>
            <a:r>
              <a:rPr lang="en-US" sz="3000" dirty="0"/>
              <a:t> </a:t>
            </a:r>
            <a:r>
              <a:rPr lang="en-US" sz="3000" dirty="0" smtClean="0"/>
              <a:t>                                                                      </a:t>
            </a:r>
            <a:r>
              <a:rPr lang="en-US" sz="1600" dirty="0" smtClean="0"/>
              <a:t> </a:t>
            </a:r>
            <a:endParaRPr lang="en-US" sz="1600" dirty="0"/>
          </a:p>
        </p:txBody>
      </p:sp>
    </p:spTree>
    <p:extLst>
      <p:ext uri="{BB962C8B-B14F-4D97-AF65-F5344CB8AC3E}">
        <p14:creationId xmlns:p14="http://schemas.microsoft.com/office/powerpoint/2010/main" val="458424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640" y="344488"/>
            <a:ext cx="6408712"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32656" y="6393160"/>
            <a:ext cx="6264696" cy="707886"/>
          </a:xfrm>
          <a:prstGeom prst="rect">
            <a:avLst/>
          </a:prstGeom>
          <a:noFill/>
        </p:spPr>
        <p:txBody>
          <a:bodyPr wrap="square" rtlCol="0">
            <a:spAutoFit/>
          </a:bodyPr>
          <a:lstStyle/>
          <a:p>
            <a:r>
              <a:rPr lang="en-IN" sz="2000" dirty="0"/>
              <a:t>Figure </a:t>
            </a:r>
            <a:r>
              <a:rPr lang="en-IN" sz="2000" dirty="0" smtClean="0"/>
              <a:t>:-  </a:t>
            </a:r>
            <a:r>
              <a:rPr lang="en-IN" sz="2000" dirty="0"/>
              <a:t>Extended heat-exchanger surface consists of extruded </a:t>
            </a:r>
            <a:r>
              <a:rPr lang="en-IN" sz="2000" dirty="0" smtClean="0"/>
              <a:t>aluminium </a:t>
            </a:r>
            <a:r>
              <a:rPr lang="en-IN" sz="2000" dirty="0"/>
              <a:t>fins over a carbon-steel </a:t>
            </a:r>
            <a:r>
              <a:rPr lang="en-IN" sz="2000" dirty="0" smtClean="0"/>
              <a:t>tube.</a:t>
            </a:r>
            <a:endParaRPr lang="en-IN" sz="2000" dirty="0"/>
          </a:p>
        </p:txBody>
      </p:sp>
      <p:sp>
        <p:nvSpPr>
          <p:cNvPr id="5" name="TextBox 4"/>
          <p:cNvSpPr txBox="1"/>
          <p:nvPr/>
        </p:nvSpPr>
        <p:spPr>
          <a:xfrm>
            <a:off x="332656" y="7257256"/>
            <a:ext cx="6264696" cy="2554545"/>
          </a:xfrm>
          <a:prstGeom prst="rect">
            <a:avLst/>
          </a:prstGeom>
          <a:noFill/>
        </p:spPr>
        <p:txBody>
          <a:bodyPr wrap="square" rtlCol="0">
            <a:spAutoFit/>
          </a:bodyPr>
          <a:lstStyle/>
          <a:p>
            <a:pPr marL="342900" indent="-342900" algn="just">
              <a:buFont typeface="Arial" pitchFamily="34" charset="0"/>
              <a:buChar char="•"/>
            </a:pPr>
            <a:r>
              <a:rPr lang="en-IN" sz="2000" dirty="0"/>
              <a:t>Airflow control equipment for freeze protection (Item 2), though an integral part of the engineered package supplied by the manufacturer, nevertheless reflects the purchaser's preferences and needs.  Consideration should be given to variable-pitch fans, air-flow control louvers, steam isolating valves and two-speed motors. The extra price of electric starters needed for two-speed motors should be </a:t>
            </a:r>
            <a:r>
              <a:rPr lang="en-IN" sz="2000" dirty="0" smtClean="0"/>
              <a:t>included.</a:t>
            </a:r>
            <a:endParaRPr lang="en-IN" sz="2000" dirty="0"/>
          </a:p>
        </p:txBody>
      </p:sp>
    </p:spTree>
    <p:extLst>
      <p:ext uri="{BB962C8B-B14F-4D97-AF65-F5344CB8AC3E}">
        <p14:creationId xmlns:p14="http://schemas.microsoft.com/office/powerpoint/2010/main" val="339398559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640" y="128464"/>
            <a:ext cx="6552728" cy="9577064"/>
          </a:xfrm>
        </p:spPr>
        <p:txBody>
          <a:bodyPr>
            <a:normAutofit/>
          </a:bodyPr>
          <a:lstStyle/>
          <a:p>
            <a:pPr algn="just"/>
            <a:endParaRPr lang="en-IN" sz="2000" dirty="0" smtClean="0"/>
          </a:p>
          <a:p>
            <a:pPr algn="just"/>
            <a:r>
              <a:rPr lang="en-IN" sz="2000" dirty="0" smtClean="0"/>
              <a:t>Wind </a:t>
            </a:r>
            <a:r>
              <a:rPr lang="en-IN" sz="2000" dirty="0"/>
              <a:t>walls (Item 3) are sometimes necessary to protect the bundles from wind gusts that can upset equilibrium operating conditions and at times cause freezing in some remote parts of the tower.  Partition walls between fan cells isolate operating cells from </a:t>
            </a:r>
            <a:r>
              <a:rPr lang="en-IN" sz="2000" dirty="0" smtClean="0"/>
              <a:t>non-operating </a:t>
            </a:r>
            <a:r>
              <a:rPr lang="en-IN" sz="2000" dirty="0"/>
              <a:t>ones.  Without partition walls, a </a:t>
            </a:r>
            <a:r>
              <a:rPr lang="en-IN" sz="2000" dirty="0" smtClean="0"/>
              <a:t>non-operating </a:t>
            </a:r>
            <a:r>
              <a:rPr lang="en-IN" sz="2000" dirty="0"/>
              <a:t>fan would induce bypass of air intended for the bundles</a:t>
            </a:r>
            <a:r>
              <a:rPr lang="en-IN" sz="2000" dirty="0" smtClean="0"/>
              <a:t>.</a:t>
            </a:r>
            <a:r>
              <a:rPr lang="en-IN" sz="2000" dirty="0"/>
              <a:t> </a:t>
            </a:r>
          </a:p>
          <a:p>
            <a:pPr algn="just"/>
            <a:endParaRPr lang="en-IN" sz="2000" dirty="0" smtClean="0"/>
          </a:p>
          <a:p>
            <a:pPr algn="just"/>
            <a:r>
              <a:rPr lang="en-IN" sz="2000" dirty="0" smtClean="0"/>
              <a:t>Depending </a:t>
            </a:r>
            <a:r>
              <a:rPr lang="en-IN" sz="2000" dirty="0"/>
              <a:t>upon the minimum design ambient-air temperature, the type of turbine, and the type of plant operation, it may be economic to provide a steam-bypass heating system for cold-weather </a:t>
            </a:r>
            <a:r>
              <a:rPr lang="en-IN" sz="2000" dirty="0" smtClean="0"/>
              <a:t>start-up </a:t>
            </a:r>
            <a:r>
              <a:rPr lang="en-IN" sz="2000" dirty="0"/>
              <a:t>(Item 4). This would operate directly off the boiler, requiring both a steam pressure-reducing station and a de-superheating station, with steam flow exhausting directly into the main steam duct.  Part of the condenser heating steam during </a:t>
            </a:r>
            <a:r>
              <a:rPr lang="en-IN" sz="2000" dirty="0" err="1"/>
              <a:t>startup</a:t>
            </a:r>
            <a:r>
              <a:rPr lang="en-IN" sz="2000" dirty="0"/>
              <a:t> would be supplied by the turbine exhaust, and the remainder from this bypass system. Alternatively, large steam-isolating valves can be installed, to supply condenser sections sequentially, with steam flows only from the turbine exhaust</a:t>
            </a:r>
            <a:r>
              <a:rPr lang="en-IN" sz="2000" dirty="0" smtClean="0"/>
              <a:t>.</a:t>
            </a:r>
            <a:r>
              <a:rPr lang="en-IN" sz="2000" dirty="0"/>
              <a:t> </a:t>
            </a:r>
          </a:p>
          <a:p>
            <a:pPr algn="just"/>
            <a:endParaRPr lang="en-IN" sz="2000" dirty="0" smtClean="0"/>
          </a:p>
          <a:p>
            <a:pPr algn="just"/>
            <a:r>
              <a:rPr lang="en-IN" sz="2000" dirty="0" smtClean="0"/>
              <a:t>The </a:t>
            </a:r>
            <a:r>
              <a:rPr lang="en-IN" sz="2000" dirty="0"/>
              <a:t>equipment extracting </a:t>
            </a:r>
            <a:r>
              <a:rPr lang="en-IN" sz="2000" dirty="0" smtClean="0"/>
              <a:t>non-</a:t>
            </a:r>
            <a:r>
              <a:rPr lang="en-IN" sz="2000" dirty="0" err="1" smtClean="0"/>
              <a:t>condensables</a:t>
            </a:r>
            <a:r>
              <a:rPr lang="en-IN" sz="2000" dirty="0" smtClean="0"/>
              <a:t> </a:t>
            </a:r>
            <a:r>
              <a:rPr lang="en-IN" sz="2000" dirty="0"/>
              <a:t>from the system (Item 5) consists of the hogging ejector and the operating ejectors.  During </a:t>
            </a:r>
            <a:r>
              <a:rPr lang="en-IN" sz="2000" dirty="0" smtClean="0"/>
              <a:t>start-up</a:t>
            </a:r>
            <a:r>
              <a:rPr lang="en-IN" sz="2000" dirty="0"/>
              <a:t>, the hogging ejector removes air from inside the, turbine, steam ducts, </a:t>
            </a:r>
            <a:r>
              <a:rPr lang="en-IN" sz="2000" dirty="0" smtClean="0"/>
              <a:t>steam manifolds </a:t>
            </a:r>
            <a:r>
              <a:rPr lang="en-IN" sz="2000" dirty="0"/>
              <a:t>and bundles.  It reduces the air pressure within the system </a:t>
            </a:r>
            <a:r>
              <a:rPr lang="en-IN" sz="2000" dirty="0" smtClean="0"/>
              <a:t>from </a:t>
            </a:r>
            <a:r>
              <a:rPr lang="en-IN" sz="2000" dirty="0"/>
              <a:t>atmospheric to about 10 </a:t>
            </a:r>
            <a:r>
              <a:rPr lang="en-IN" sz="2000" dirty="0" smtClean="0"/>
              <a:t>mm of Hg </a:t>
            </a:r>
            <a:r>
              <a:rPr lang="en-IN" sz="2000" dirty="0"/>
              <a:t>absolute in a time period specified by the purchaser</a:t>
            </a:r>
            <a:r>
              <a:rPr lang="en-IN" sz="2000" dirty="0" smtClean="0"/>
              <a:t>.</a:t>
            </a:r>
          </a:p>
          <a:p>
            <a:pPr algn="just"/>
            <a:endParaRPr lang="en-IN" sz="2000" dirty="0"/>
          </a:p>
          <a:p>
            <a:pPr marL="0" indent="0" algn="just">
              <a:buNone/>
            </a:pPr>
            <a:endParaRPr lang="en-IN" sz="2000" dirty="0"/>
          </a:p>
        </p:txBody>
      </p:sp>
    </p:spTree>
    <p:extLst>
      <p:ext uri="{BB962C8B-B14F-4D97-AF65-F5344CB8AC3E}">
        <p14:creationId xmlns:p14="http://schemas.microsoft.com/office/powerpoint/2010/main" val="292669102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640" y="128464"/>
            <a:ext cx="6480720" cy="9577064"/>
          </a:xfrm>
        </p:spPr>
        <p:txBody>
          <a:bodyPr>
            <a:normAutofit/>
          </a:bodyPr>
          <a:lstStyle/>
          <a:p>
            <a:pPr algn="just"/>
            <a:endParaRPr lang="en-IN" sz="2000" dirty="0" smtClean="0"/>
          </a:p>
          <a:p>
            <a:pPr algn="just"/>
            <a:r>
              <a:rPr lang="en-IN" sz="2000" dirty="0" smtClean="0"/>
              <a:t>For </a:t>
            </a:r>
            <a:r>
              <a:rPr lang="en-IN" sz="2000" dirty="0"/>
              <a:t>the usual full-vacuum steam condenser, a two-stage operating ejector system complete with condensers is normally provided, with or without standby.  Its capacity is generally specified by the purchaser in accord with the Heat Exchange Institute Standards for steam surface condensers.  Some purchasers add a safety allowance by doubling the venting capacity recommended in the standard.  </a:t>
            </a:r>
            <a:r>
              <a:rPr lang="en-IN" sz="2000" dirty="0" smtClean="0"/>
              <a:t>The </a:t>
            </a:r>
            <a:r>
              <a:rPr lang="en-IN" sz="2000" dirty="0"/>
              <a:t>costliest parts of the ejector package arc the inter- and after-condensers, which are shell-and-tube construction.  These can be smaller and lower-cost if a separate, colder, cooling-water supply is used instead of the hot condensate.</a:t>
            </a:r>
          </a:p>
          <a:p>
            <a:pPr algn="just"/>
            <a:endParaRPr lang="en-IN" sz="2000" dirty="0" smtClean="0"/>
          </a:p>
          <a:p>
            <a:pPr algn="just"/>
            <a:r>
              <a:rPr lang="en-IN" sz="2000" dirty="0" smtClean="0"/>
              <a:t>Motor-operated </a:t>
            </a:r>
            <a:r>
              <a:rPr lang="en-IN" sz="2000" dirty="0"/>
              <a:t>vacuum pumps can also be chosen; these adapt readily to automated remote operations. The purchaser's inquiry specification should establish, for the air removal package, these points:  choice </a:t>
            </a:r>
            <a:r>
              <a:rPr lang="en-IN" sz="2000" dirty="0" smtClean="0"/>
              <a:t>of Steam-jet </a:t>
            </a:r>
            <a:r>
              <a:rPr lang="en-IN" sz="2000" dirty="0"/>
              <a:t>air ejector or motor-driven vacuum pump; motive steam pressure and temperature; </a:t>
            </a:r>
            <a:r>
              <a:rPr lang="en-IN" sz="2000" dirty="0" smtClean="0"/>
              <a:t>hogging-ejector minimum </a:t>
            </a:r>
            <a:r>
              <a:rPr lang="en-IN" sz="2000" dirty="0"/>
              <a:t>operating time; evacuating capacity of operating ejector package (compared with Standards recommendation); standby requirements for condensers and ejectors; and condenser cooling-water supply source and temperature.</a:t>
            </a:r>
          </a:p>
          <a:p>
            <a:endParaRPr lang="en-IN" sz="2000" dirty="0" smtClean="0"/>
          </a:p>
          <a:p>
            <a:pPr algn="just"/>
            <a:r>
              <a:rPr lang="en-IN" sz="2000" dirty="0" smtClean="0"/>
              <a:t>The </a:t>
            </a:r>
            <a:r>
              <a:rPr lang="en-IN" sz="2000" dirty="0"/>
              <a:t>condensate storage tank (Item 6) is generally sized for a 5- to 10-min operating storage capacity.  Total tank size exceeds this operating storage capacity by an amount representing the total condensate held in the </a:t>
            </a:r>
            <a:r>
              <a:rPr lang="en-IN" sz="2000" dirty="0" smtClean="0"/>
              <a:t>drain pots </a:t>
            </a:r>
            <a:r>
              <a:rPr lang="en-IN" sz="2000" dirty="0"/>
              <a:t>and drain piping.</a:t>
            </a:r>
          </a:p>
          <a:p>
            <a:pPr marL="0" indent="0" algn="just">
              <a:buNone/>
            </a:pPr>
            <a:endParaRPr lang="en-IN" sz="2000" dirty="0"/>
          </a:p>
        </p:txBody>
      </p:sp>
    </p:spTree>
    <p:extLst>
      <p:ext uri="{BB962C8B-B14F-4D97-AF65-F5344CB8AC3E}">
        <p14:creationId xmlns:p14="http://schemas.microsoft.com/office/powerpoint/2010/main" val="111620857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632" y="128464"/>
            <a:ext cx="6624736" cy="9649072"/>
          </a:xfrm>
        </p:spPr>
        <p:txBody>
          <a:bodyPr>
            <a:noAutofit/>
          </a:bodyPr>
          <a:lstStyle/>
          <a:p>
            <a:r>
              <a:rPr lang="en-IN" sz="2000" dirty="0"/>
              <a:t>The condensate pumps (Item 7) are generally either two 100%-size units or three 50%-size units, to provide standby capability for emergency situations.  The system generally has a very low net positive suction head availability so the pumps should be installed close to the condensate storage tank.  The pump's total dynamic head must be sufficient to deliver the condensate into the purchaser's boiler </a:t>
            </a:r>
            <a:r>
              <a:rPr lang="en-IN" sz="2000" dirty="0" smtClean="0"/>
              <a:t>feed-water </a:t>
            </a:r>
            <a:r>
              <a:rPr lang="en-IN" sz="2000" dirty="0"/>
              <a:t>system.</a:t>
            </a:r>
          </a:p>
          <a:p>
            <a:pPr algn="just"/>
            <a:r>
              <a:rPr lang="en-IN" sz="2000" dirty="0"/>
              <a:t> </a:t>
            </a:r>
            <a:r>
              <a:rPr lang="en-IN" sz="2000" dirty="0" smtClean="0"/>
              <a:t>The </a:t>
            </a:r>
            <a:r>
              <a:rPr lang="en-IN" sz="2000" dirty="0"/>
              <a:t>steam duct system (Item 8) connects the condenser inlet-steam manifold to the turbine exhaust flange.  It includes expansion joints, anchor points, elbows, turning vanes and duct supports.  The purchaser should specify the preferred corrosion allowance for the manifolds and steam ducts since this affects </a:t>
            </a:r>
            <a:r>
              <a:rPr lang="en-IN" sz="2000" dirty="0" smtClean="0"/>
              <a:t>system cost. Economics </a:t>
            </a:r>
            <a:r>
              <a:rPr lang="en-IN" sz="2000" dirty="0"/>
              <a:t>dictate the steam-duct diameter.  The smaller the size, the greater the steam pressure drop and the greater the required heat- transfer-surface area in the condenser.  The </a:t>
            </a:r>
            <a:r>
              <a:rPr lang="en-IN" sz="2000" dirty="0" smtClean="0"/>
              <a:t>trade-off </a:t>
            </a:r>
            <a:r>
              <a:rPr lang="en-IN" sz="2000" dirty="0"/>
              <a:t>lies between heat-transfer-surface cost and steam-duct cost.  (The steam-turbine thermal performance and power output depend on condenser pressure at the turbine exhaust flange, not on the steam pressure at the inlet to the bundles.) Past evaluations for full-vacuum systems have generally indicated an optimum steam velocity of about 200 </a:t>
            </a:r>
            <a:r>
              <a:rPr lang="en-IN" sz="2000" dirty="0" err="1"/>
              <a:t>ft</a:t>
            </a:r>
            <a:r>
              <a:rPr lang="en-IN" sz="2000" dirty="0"/>
              <a:t>/s at 6 in. Hg absolute steam pressure.</a:t>
            </a:r>
          </a:p>
          <a:p>
            <a:pPr algn="just"/>
            <a:r>
              <a:rPr lang="en-IN" sz="2000" dirty="0" smtClean="0"/>
              <a:t>The </a:t>
            </a:r>
            <a:r>
              <a:rPr lang="en-IN" sz="2000" dirty="0"/>
              <a:t>condensate drain piping and manifold system (Item 9) starts at the bottom of the bundles and ends at the condensate storage tank.  The air-removal piping and manifold system starts at the top of the bundles and terminates at the steam-jet air ejector package.</a:t>
            </a:r>
          </a:p>
          <a:p>
            <a:pPr marL="0" indent="0">
              <a:buNone/>
            </a:pPr>
            <a:r>
              <a:rPr lang="en-IN" sz="2000" dirty="0"/>
              <a:t> </a:t>
            </a:r>
          </a:p>
        </p:txBody>
      </p:sp>
    </p:spTree>
    <p:extLst>
      <p:ext uri="{BB962C8B-B14F-4D97-AF65-F5344CB8AC3E}">
        <p14:creationId xmlns:p14="http://schemas.microsoft.com/office/powerpoint/2010/main" val="2509031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632" y="128464"/>
            <a:ext cx="6624736" cy="9649072"/>
          </a:xfrm>
        </p:spPr>
        <p:txBody>
          <a:bodyPr>
            <a:noAutofit/>
          </a:bodyPr>
          <a:lstStyle/>
          <a:p>
            <a:pPr algn="just"/>
            <a:r>
              <a:rPr lang="en-IN" sz="2000" dirty="0"/>
              <a:t>The instrumentation package (Item 10) includes such devices as temperature indicators and thermocouples; pressure indicators and transducers; vibration-pickup transducers; liquid-level devices; status lights; annunciator panel; and recorders.  The controls might include storage-tank condensate level; low-flow condensate pump bypass; fan pitch control; air louver control; steam-valve control; and fan-motor </a:t>
            </a:r>
            <a:r>
              <a:rPr lang="en-IN" sz="2000" dirty="0" smtClean="0"/>
              <a:t>control. These </a:t>
            </a:r>
            <a:r>
              <a:rPr lang="en-IN" sz="2000" dirty="0"/>
              <a:t>controls can </a:t>
            </a:r>
            <a:r>
              <a:rPr lang="en-IN" sz="2000" dirty="0" smtClean="0"/>
              <a:t>be</a:t>
            </a:r>
            <a:r>
              <a:rPr lang="en-IN" sz="2000" dirty="0"/>
              <a:t/>
            </a:r>
            <a:br>
              <a:rPr lang="en-IN" sz="2000" dirty="0"/>
            </a:br>
            <a:r>
              <a:rPr lang="en-IN" sz="2000" dirty="0"/>
              <a:t>computerized from </a:t>
            </a:r>
            <a:r>
              <a:rPr lang="en-IN" sz="2000" dirty="0" smtClean="0"/>
              <a:t>start-up </a:t>
            </a:r>
            <a:r>
              <a:rPr lang="en-IN" sz="2000" dirty="0"/>
              <a:t>to shutdown, to maximize the turbine's thermal efficiency and power output, minimize the auxiliary-fan power consumption, and protect the condenser from freezing</a:t>
            </a:r>
            <a:r>
              <a:rPr lang="en-IN" sz="2000" dirty="0" smtClean="0"/>
              <a:t>.</a:t>
            </a:r>
            <a:r>
              <a:rPr lang="en-IN" sz="2000" dirty="0"/>
              <a:t> </a:t>
            </a:r>
          </a:p>
          <a:p>
            <a:pPr algn="just"/>
            <a:r>
              <a:rPr lang="en-IN" sz="2000" dirty="0"/>
              <a:t>In the event of complete electric-power failure to the steam-condenser fans, an atmospheric-relief diaphragm safety device (Item 11) should be installed in the turbine exhaust system, to protect the turbine exhaust hood from excessive steam pressure.  This diaphragm generally ruptures and relieves at about 5 psi for turbines designed for full-vacuum service.  Some turbine manufacturers provide such a device on the exhaust hood; if not, the purchaser can provide external protection by installing an atmospheric relief valve(s) in the exhaust steam duct close to the turbine.</a:t>
            </a:r>
          </a:p>
          <a:p>
            <a:pPr algn="just"/>
            <a:r>
              <a:rPr lang="en-IN" sz="2000" dirty="0" smtClean="0"/>
              <a:t>The </a:t>
            </a:r>
            <a:r>
              <a:rPr lang="en-IN" sz="2000" dirty="0"/>
              <a:t>large steam duct connecting the turbine exhaust to the steam-condenser manifold condenses a considerable quantity of steam during a cold </a:t>
            </a:r>
            <a:r>
              <a:rPr lang="en-IN" sz="2000" dirty="0" err="1"/>
              <a:t>startup</a:t>
            </a:r>
            <a:r>
              <a:rPr lang="en-IN" sz="2000" dirty="0"/>
              <a:t>, while the metal temperature rises to some equilibrium level.  This condensate must be drained to an appropriate low point in the duct system and then pumped or ejected (Item 12) into the condensate storage tank.</a:t>
            </a:r>
          </a:p>
          <a:p>
            <a:pPr marL="0" indent="0" algn="just">
              <a:buNone/>
            </a:pPr>
            <a:r>
              <a:rPr lang="en-IN" sz="2000" dirty="0"/>
              <a:t> </a:t>
            </a:r>
          </a:p>
          <a:p>
            <a:pPr marL="0" indent="0" algn="just">
              <a:buNone/>
            </a:pPr>
            <a:endParaRPr lang="en-IN" sz="2000" dirty="0"/>
          </a:p>
        </p:txBody>
      </p:sp>
    </p:spTree>
    <p:extLst>
      <p:ext uri="{BB962C8B-B14F-4D97-AF65-F5344CB8AC3E}">
        <p14:creationId xmlns:p14="http://schemas.microsoft.com/office/powerpoint/2010/main" val="36955294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3583"/>
            <a:ext cx="6858000" cy="2088232"/>
          </a:xfrm>
        </p:spPr>
        <p:txBody>
          <a:bodyPr/>
          <a:lstStyle/>
          <a:p>
            <a:pPr marL="457200" lvl="4" indent="-457200" algn="ctr" rtl="0">
              <a:spcBef>
                <a:spcPct val="0"/>
              </a:spcBef>
              <a:buFont typeface="Wingdings" pitchFamily="2" charset="2"/>
              <a:buChar char="Ø"/>
            </a:pPr>
            <a:r>
              <a:rPr lang="en-US" sz="2800" u="sng" dirty="0" smtClean="0"/>
              <a:t>Thermal Specification &amp; Cold Climate Considerations</a:t>
            </a:r>
            <a:r>
              <a:rPr lang="en-US" sz="3000" dirty="0" smtClean="0"/>
              <a:t>.</a:t>
            </a:r>
            <a:br>
              <a:rPr lang="en-US" sz="3000" dirty="0" smtClean="0"/>
            </a:br>
            <a:endParaRPr lang="en-IN" dirty="0"/>
          </a:p>
        </p:txBody>
      </p:sp>
      <p:sp>
        <p:nvSpPr>
          <p:cNvPr id="3" name="Content Placeholder 2"/>
          <p:cNvSpPr>
            <a:spLocks noGrp="1"/>
          </p:cNvSpPr>
          <p:nvPr>
            <p:ph idx="1"/>
          </p:nvPr>
        </p:nvSpPr>
        <p:spPr>
          <a:xfrm>
            <a:off x="116632" y="1280592"/>
            <a:ext cx="6624736" cy="8496944"/>
          </a:xfrm>
        </p:spPr>
        <p:txBody>
          <a:bodyPr>
            <a:normAutofit fontScale="70000" lnSpcReduction="20000"/>
          </a:bodyPr>
          <a:lstStyle/>
          <a:p>
            <a:pPr algn="just"/>
            <a:r>
              <a:rPr lang="en-IN" dirty="0"/>
              <a:t>The more-important thermal data that the manufacturer requires from the purchaser for the design and optimization of the steam condenser are:</a:t>
            </a:r>
          </a:p>
          <a:p>
            <a:pPr marL="0" indent="0" algn="just">
              <a:buNone/>
            </a:pPr>
            <a:r>
              <a:rPr lang="en-IN" dirty="0"/>
              <a:t> </a:t>
            </a:r>
          </a:p>
          <a:p>
            <a:pPr marL="0" indent="0" algn="just">
              <a:buNone/>
            </a:pPr>
            <a:r>
              <a:rPr lang="en-IN" dirty="0" smtClean="0"/>
              <a:t> 1</a:t>
            </a:r>
            <a:r>
              <a:rPr lang="en-IN" dirty="0"/>
              <a:t>.         Exhaust steam </a:t>
            </a:r>
            <a:r>
              <a:rPr lang="en-IN" dirty="0" err="1"/>
              <a:t>flowrate</a:t>
            </a:r>
            <a:r>
              <a:rPr lang="en-IN" dirty="0"/>
              <a:t>.</a:t>
            </a:r>
          </a:p>
          <a:p>
            <a:pPr marL="0" indent="0" algn="just">
              <a:buNone/>
            </a:pPr>
            <a:r>
              <a:rPr lang="en-IN" dirty="0" smtClean="0"/>
              <a:t> 2</a:t>
            </a:r>
            <a:r>
              <a:rPr lang="en-IN" dirty="0"/>
              <a:t>.         Exhaust steam enthalpy.</a:t>
            </a:r>
          </a:p>
          <a:p>
            <a:pPr marL="0" indent="0" algn="just">
              <a:buNone/>
            </a:pPr>
            <a:r>
              <a:rPr lang="en-IN" dirty="0" smtClean="0"/>
              <a:t> 3</a:t>
            </a:r>
            <a:r>
              <a:rPr lang="en-IN" dirty="0"/>
              <a:t>.         Design exhaust pressure.</a:t>
            </a:r>
          </a:p>
          <a:p>
            <a:pPr marL="0" indent="0" algn="just">
              <a:buNone/>
            </a:pPr>
            <a:r>
              <a:rPr lang="en-IN" dirty="0" smtClean="0"/>
              <a:t> 4</a:t>
            </a:r>
            <a:r>
              <a:rPr lang="en-IN" dirty="0"/>
              <a:t>.         Design ambient-air temperature.</a:t>
            </a:r>
          </a:p>
          <a:p>
            <a:pPr marL="0" indent="0" algn="just">
              <a:buNone/>
            </a:pPr>
            <a:r>
              <a:rPr lang="en-IN" dirty="0" smtClean="0"/>
              <a:t> 5</a:t>
            </a:r>
            <a:r>
              <a:rPr lang="en-IN" dirty="0"/>
              <a:t>.         Maximum ambient-air temperature.</a:t>
            </a:r>
          </a:p>
          <a:p>
            <a:pPr marL="0" indent="0" algn="just">
              <a:buNone/>
            </a:pPr>
            <a:r>
              <a:rPr lang="en-IN" dirty="0" smtClean="0"/>
              <a:t> 6</a:t>
            </a:r>
            <a:r>
              <a:rPr lang="en-IN" dirty="0"/>
              <a:t>.         Minimum ambient-air temperature.</a:t>
            </a:r>
          </a:p>
          <a:p>
            <a:pPr marL="0" indent="0" algn="just">
              <a:buNone/>
            </a:pPr>
            <a:r>
              <a:rPr lang="en-IN" dirty="0" smtClean="0"/>
              <a:t> 7</a:t>
            </a:r>
            <a:r>
              <a:rPr lang="en-IN" dirty="0"/>
              <a:t>.         Lowest optimum turbine-exhaust pressure.</a:t>
            </a:r>
          </a:p>
          <a:p>
            <a:pPr marL="0" indent="0" algn="just">
              <a:buNone/>
            </a:pPr>
            <a:r>
              <a:rPr lang="en-IN" dirty="0" smtClean="0"/>
              <a:t> 8</a:t>
            </a:r>
            <a:r>
              <a:rPr lang="en-IN" dirty="0"/>
              <a:t>.         Highest permissible turbine-exhaust pressure.</a:t>
            </a:r>
          </a:p>
          <a:p>
            <a:pPr marL="0" indent="0" algn="just">
              <a:buNone/>
            </a:pPr>
            <a:r>
              <a:rPr lang="en-IN" dirty="0" smtClean="0"/>
              <a:t> 9</a:t>
            </a:r>
            <a:r>
              <a:rPr lang="en-IN" dirty="0"/>
              <a:t>.         Economic optimization of fan power usage.</a:t>
            </a:r>
          </a:p>
          <a:p>
            <a:pPr marL="0" indent="0" algn="just">
              <a:buNone/>
            </a:pPr>
            <a:r>
              <a:rPr lang="en-IN" dirty="0"/>
              <a:t> </a:t>
            </a:r>
          </a:p>
          <a:p>
            <a:pPr algn="just"/>
            <a:r>
              <a:rPr lang="en-IN" dirty="0"/>
              <a:t>The first three items define the full-load fluid properties entering the air-cooled steam condenser.  If there are any condensate drains or other waste-heat streams entering the condenser, these must of course be detailed.</a:t>
            </a:r>
          </a:p>
          <a:p>
            <a:pPr marL="0" indent="0" algn="just">
              <a:buNone/>
            </a:pPr>
            <a:r>
              <a:rPr lang="en-IN" dirty="0"/>
              <a:t> </a:t>
            </a:r>
          </a:p>
          <a:p>
            <a:pPr algn="just"/>
            <a:r>
              <a:rPr lang="en-IN" dirty="0"/>
              <a:t>The design exhaust pressure (Item 3) is measured at the turbine exhaust flange if the manufacturer supplies all of the steam duct from turbine to condenser.  When the purchaser supplies the steam duct, the pressure is generally measured at the connecting point of the purchaser's duct to the manufacturer's steam </a:t>
            </a:r>
            <a:r>
              <a:rPr lang="en-IN" dirty="0" smtClean="0"/>
              <a:t>manifold.</a:t>
            </a:r>
            <a:endParaRPr lang="en-IN" dirty="0"/>
          </a:p>
        </p:txBody>
      </p:sp>
    </p:spTree>
    <p:extLst>
      <p:ext uri="{BB962C8B-B14F-4D97-AF65-F5344CB8AC3E}">
        <p14:creationId xmlns:p14="http://schemas.microsoft.com/office/powerpoint/2010/main" val="71506283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640" y="128464"/>
            <a:ext cx="6552728" cy="9649072"/>
          </a:xfrm>
        </p:spPr>
        <p:txBody>
          <a:bodyPr>
            <a:noAutofit/>
          </a:bodyPr>
          <a:lstStyle/>
          <a:p>
            <a:pPr algn="just"/>
            <a:endParaRPr lang="en-IN" sz="2000" dirty="0" smtClean="0"/>
          </a:p>
          <a:p>
            <a:pPr algn="just"/>
            <a:r>
              <a:rPr lang="en-IN" sz="2000" dirty="0" smtClean="0"/>
              <a:t>The </a:t>
            </a:r>
            <a:r>
              <a:rPr lang="en-IN" sz="2000" dirty="0"/>
              <a:t>design exhaust pressure is the pressure that exists simultaneously with the design ambient-air temperature (Item 4).  Since the heat-transfer driving force of an air-cooled steam condenser decreases with a rising ambient-air temperature, the unit's pressure and temperature design points should be established for the relatively adverse operating conditions.  This should be the highest exhaust pressure that can be routinely tolerated by the turbine during a hot summer day.  The higher the design exhaust pressure and the lower its companion ambient-air temperature specification, the smaller and less costly the steam condenser</a:t>
            </a:r>
            <a:r>
              <a:rPr lang="en-IN" sz="2000" dirty="0" smtClean="0"/>
              <a:t>.</a:t>
            </a:r>
            <a:endParaRPr lang="en-IN" sz="2000" dirty="0"/>
          </a:p>
          <a:p>
            <a:pPr algn="just"/>
            <a:r>
              <a:rPr lang="en-IN" sz="2000" dirty="0" smtClean="0"/>
              <a:t>The upper limit for the design exhaust pressure is set by economic or turbine-mechanical considerations.  The higher the value, the lower the horsepower available from the turbine to drive the electric generator, the compressor or the pump. There will be plant constraints or losses if horsepower falls below a prescribed minimum.</a:t>
            </a:r>
            <a:r>
              <a:rPr lang="en-IN" sz="2000" dirty="0"/>
              <a:t> Also, the steam-turbine manufacturer may have a turbine-exhaust-pressure limitation for mechanical and metallurgical reasons; typically, the limit may be 5 or 6 in. Hg absolute for a vacuum turbine, which must not be exceeded during normal full-load operation</a:t>
            </a:r>
            <a:r>
              <a:rPr lang="en-IN" sz="2000" dirty="0" smtClean="0"/>
              <a:t>.</a:t>
            </a:r>
            <a:r>
              <a:rPr lang="en-IN" sz="2000" dirty="0"/>
              <a:t> </a:t>
            </a:r>
          </a:p>
          <a:p>
            <a:pPr algn="just"/>
            <a:r>
              <a:rPr lang="en-IN" sz="2000" dirty="0"/>
              <a:t>The companion design ambient-air temperature (Item 4) can range from 60 to 110°F.  It should be selected on the basis of economics; the figure can, but does not always, turn out to be an annual average, a summer peak, or the temperature that is not exceeded more than 5% of the time.</a:t>
            </a:r>
          </a:p>
          <a:p>
            <a:pPr marL="0" indent="0" algn="just">
              <a:buNone/>
            </a:pPr>
            <a:r>
              <a:rPr lang="en-IN" sz="2000" dirty="0"/>
              <a:t> </a:t>
            </a:r>
          </a:p>
          <a:p>
            <a:pPr algn="just"/>
            <a:endParaRPr lang="en-IN" sz="2000" dirty="0"/>
          </a:p>
        </p:txBody>
      </p:sp>
    </p:spTree>
    <p:extLst>
      <p:ext uri="{BB962C8B-B14F-4D97-AF65-F5344CB8AC3E}">
        <p14:creationId xmlns:p14="http://schemas.microsoft.com/office/powerpoint/2010/main" val="383249730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640" y="128464"/>
            <a:ext cx="6552728" cy="9649072"/>
          </a:xfrm>
        </p:spPr>
        <p:txBody>
          <a:bodyPr>
            <a:noAutofit/>
          </a:bodyPr>
          <a:lstStyle/>
          <a:p>
            <a:pPr algn="just"/>
            <a:r>
              <a:rPr lang="en-IN" sz="2000" dirty="0"/>
              <a:t>The economic design ambient-air temperature is determined by selecting several potential values, sizing the steam condensers, estimating the capital cost of each, and then calculating their average annual performance. The higher-temperature cases will have larger steam condensers of higher capital cost, which can pay for themselves only by yielding a larger plant output.  When the higher annual capital cost for a larger condenser just equals its annual savings, the corresponding ambient-air temperature becomes the economic optimum and establishes the condenser size.</a:t>
            </a:r>
          </a:p>
          <a:p>
            <a:pPr algn="just"/>
            <a:r>
              <a:rPr lang="en-IN" sz="2000" dirty="0" smtClean="0"/>
              <a:t>When </a:t>
            </a:r>
            <a:r>
              <a:rPr lang="en-IN" sz="2000" dirty="0"/>
              <a:t>time restraints do not permit such a comprehensive economic study, the alternative is to select the lowest ambient-air temperature that experience prudently allows.  The purchaser must be aware that performance will suffer when that temperature is exceeded (even if for only a few hours a year), and the turbine output may have to be cut back somewhat.  The dollar penalty of such cutbacks must be balanced against the higher capital cost of a greater-capacity condensing system that could avoid cutbacks.</a:t>
            </a:r>
          </a:p>
          <a:p>
            <a:pPr algn="just"/>
            <a:r>
              <a:rPr lang="en-IN" sz="2000" dirty="0" smtClean="0"/>
              <a:t>The </a:t>
            </a:r>
            <a:r>
              <a:rPr lang="en-IN" sz="2000" dirty="0"/>
              <a:t>maximum ambient-air temperature (Item 5) establishes the maximum turbine-exhaust pressure at full load for a given condenser.  The minimum ambient-air temperature specification (Item 6) determines the type and degree of freeze protection.</a:t>
            </a:r>
          </a:p>
          <a:p>
            <a:pPr algn="just"/>
            <a:r>
              <a:rPr lang="en-IN" sz="2000" dirty="0"/>
              <a:t> </a:t>
            </a:r>
            <a:r>
              <a:rPr lang="en-IN" sz="2000" dirty="0" smtClean="0"/>
              <a:t>The </a:t>
            </a:r>
            <a:r>
              <a:rPr lang="en-IN" sz="2000" dirty="0"/>
              <a:t>lowest optimum turbine-exhaust operating pressure (Item 7) is a characteristic of the turbine's particular design and construction.  Below a given exhaust pressure, the turbine's last-stage leaving losses become so large as to </a:t>
            </a:r>
            <a:r>
              <a:rPr lang="en-IN" sz="2000" dirty="0" smtClean="0"/>
              <a:t> reduce  </a:t>
            </a:r>
            <a:r>
              <a:rPr lang="en-IN" sz="2000" dirty="0"/>
              <a:t>the </a:t>
            </a:r>
            <a:r>
              <a:rPr lang="en-IN" sz="2000" dirty="0" smtClean="0"/>
              <a:t> turbine  shaft </a:t>
            </a:r>
            <a:r>
              <a:rPr lang="en-IN" sz="2000" dirty="0"/>
              <a:t>output. </a:t>
            </a:r>
            <a:r>
              <a:rPr lang="en-IN" sz="2000" dirty="0" smtClean="0"/>
              <a:t>    This specification </a:t>
            </a:r>
            <a:endParaRPr lang="en-IN" sz="2000" dirty="0"/>
          </a:p>
          <a:p>
            <a:pPr marL="0" indent="0" algn="just">
              <a:buNone/>
            </a:pPr>
            <a:endParaRPr lang="en-IN" sz="2000" dirty="0"/>
          </a:p>
        </p:txBody>
      </p:sp>
    </p:spTree>
    <p:extLst>
      <p:ext uri="{BB962C8B-B14F-4D97-AF65-F5344CB8AC3E}">
        <p14:creationId xmlns:p14="http://schemas.microsoft.com/office/powerpoint/2010/main" val="361011167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640" y="128464"/>
            <a:ext cx="6552728" cy="9777536"/>
          </a:xfrm>
        </p:spPr>
        <p:txBody>
          <a:bodyPr>
            <a:normAutofit/>
          </a:bodyPr>
          <a:lstStyle/>
          <a:p>
            <a:pPr marL="0" indent="0" algn="just">
              <a:buNone/>
            </a:pPr>
            <a:r>
              <a:rPr lang="en-IN" sz="2000" dirty="0" smtClean="0"/>
              <a:t> comes </a:t>
            </a:r>
            <a:r>
              <a:rPr lang="en-IN" sz="2000" dirty="0"/>
              <a:t>from the turbine manufacturer.  Similarly, the highest </a:t>
            </a:r>
            <a:r>
              <a:rPr lang="en-IN" sz="2000" dirty="0" smtClean="0"/>
              <a:t>   permissible </a:t>
            </a:r>
            <a:r>
              <a:rPr lang="en-IN" sz="2000" dirty="0"/>
              <a:t>turbine-exhaust operating pressure (Item 8) is set by the turbine maker.  This </a:t>
            </a:r>
            <a:r>
              <a:rPr lang="en-IN" sz="2000" dirty="0" smtClean="0"/>
              <a:t>pressure cannot </a:t>
            </a:r>
            <a:r>
              <a:rPr lang="en-IN" sz="2000" dirty="0"/>
              <a:t>be exceeded during the maximum ambient-air temperature (Item 5) even if it requires reducing the throttle steam flow to the turbine</a:t>
            </a:r>
            <a:r>
              <a:rPr lang="en-IN" sz="2000" dirty="0" smtClean="0"/>
              <a:t>.</a:t>
            </a:r>
          </a:p>
          <a:p>
            <a:pPr marL="0" indent="0" algn="just">
              <a:buNone/>
            </a:pPr>
            <a:r>
              <a:rPr lang="en-IN" sz="2000" dirty="0"/>
              <a:t>The purchaser normally is not concerned with the internal steam-pressure drop of the air-cooled condenser, Such pressure drop is optimized by the manufacturer, taking into account the performance of the steam-jet air ejector and the specification for the lowest optimum turbine-exhaust pressure (Item 7).  Purchasers who specify pressure drop can in fact limit the condenser designer's choice of tube diameter and length, and thus prevent the optimum capital-cost selection.</a:t>
            </a:r>
          </a:p>
          <a:p>
            <a:pPr marL="0" indent="0" algn="just">
              <a:buNone/>
            </a:pPr>
            <a:r>
              <a:rPr lang="en-IN" sz="2000" dirty="0"/>
              <a:t> </a:t>
            </a:r>
            <a:r>
              <a:rPr lang="en-IN" sz="2000" dirty="0" smtClean="0"/>
              <a:t>The </a:t>
            </a:r>
            <a:r>
              <a:rPr lang="en-IN" sz="2000" dirty="0"/>
              <a:t>steam condenser manufacturer optimizes designs by balancing the cost of fan power (Item 9) against the capital cost of heat-transfer surface.  The cost of the purchaser's electric power, both demand and energy charges, must be known.  This should reflect the actual increase in the annual utility power bill for each brake horsepower of fan power.  It should be priced on the basis of the lowest-cost increment on the utility's rate schedule applicable to the purchaser.</a:t>
            </a:r>
          </a:p>
          <a:p>
            <a:pPr marL="0" indent="0" algn="just">
              <a:buNone/>
            </a:pPr>
            <a:r>
              <a:rPr lang="en-IN" sz="2000" dirty="0"/>
              <a:t> </a:t>
            </a:r>
            <a:r>
              <a:rPr lang="en-IN" sz="2000" dirty="0" smtClean="0"/>
              <a:t>This </a:t>
            </a:r>
            <a:r>
              <a:rPr lang="en-IN" sz="2000" dirty="0"/>
              <a:t>annual power cost must be converted into a lifetime cost figure, by capitalizing it to reflect the present value of all monies to be paid for power over the life of the plant.  Adding this capitalized power cost </a:t>
            </a:r>
            <a:r>
              <a:rPr lang="en-IN" sz="2000" dirty="0" smtClean="0"/>
              <a:t> </a:t>
            </a:r>
            <a:r>
              <a:rPr lang="en-IN" sz="2000" dirty="0"/>
              <a:t>to the equipment capital cost gives the total owning and operating cost of the steam </a:t>
            </a:r>
            <a:r>
              <a:rPr lang="en-IN" sz="2000" dirty="0" smtClean="0"/>
              <a:t>condensing system</a:t>
            </a:r>
            <a:r>
              <a:rPr lang="en-IN" sz="2000" dirty="0"/>
              <a:t>.  Such power cost data submitted by the purchaser allows the manufacturer to trade off between heat-transfer surface and fan power, to provide the purchaser with the most economic condenser design</a:t>
            </a:r>
          </a:p>
          <a:p>
            <a:pPr marL="0" indent="0" algn="just">
              <a:buNone/>
            </a:pPr>
            <a:endParaRPr lang="en-IN" sz="2000" dirty="0"/>
          </a:p>
        </p:txBody>
      </p:sp>
    </p:spTree>
    <p:extLst>
      <p:ext uri="{BB962C8B-B14F-4D97-AF65-F5344CB8AC3E}">
        <p14:creationId xmlns:p14="http://schemas.microsoft.com/office/powerpoint/2010/main" val="397645083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640" y="128464"/>
            <a:ext cx="6552728" cy="9577064"/>
          </a:xfrm>
        </p:spPr>
        <p:txBody>
          <a:bodyPr>
            <a:noAutofit/>
          </a:bodyPr>
          <a:lstStyle/>
          <a:p>
            <a:pPr marL="0" indent="0" algn="just">
              <a:buNone/>
            </a:pPr>
            <a:r>
              <a:rPr lang="en-IN" sz="2000" b="1" u="sng" dirty="0"/>
              <a:t>Cold-Climate Considerations</a:t>
            </a:r>
            <a:endParaRPr lang="en-IN" sz="2000" u="sng" dirty="0"/>
          </a:p>
          <a:p>
            <a:pPr marL="0" indent="0" algn="just">
              <a:buNone/>
            </a:pPr>
            <a:r>
              <a:rPr lang="en-IN" sz="2000" dirty="0" smtClean="0"/>
              <a:t>The </a:t>
            </a:r>
            <a:r>
              <a:rPr lang="en-IN" sz="2000" dirty="0"/>
              <a:t>factors involved in </a:t>
            </a:r>
            <a:r>
              <a:rPr lang="en-IN" sz="2000" dirty="0" smtClean="0"/>
              <a:t>warm-up</a:t>
            </a:r>
            <a:r>
              <a:rPr lang="en-IN" sz="2000" dirty="0"/>
              <a:t>, </a:t>
            </a:r>
            <a:r>
              <a:rPr lang="en-IN" sz="2000" dirty="0" smtClean="0"/>
              <a:t>start-up </a:t>
            </a:r>
            <a:r>
              <a:rPr lang="en-IN" sz="2000" dirty="0"/>
              <a:t>and freeze protection during cold weather are:</a:t>
            </a:r>
          </a:p>
          <a:p>
            <a:pPr marL="0" indent="0" algn="just">
              <a:buNone/>
            </a:pPr>
            <a:r>
              <a:rPr lang="en-IN" sz="2000" dirty="0"/>
              <a:t> </a:t>
            </a:r>
            <a:r>
              <a:rPr lang="en-IN" sz="2000" dirty="0" smtClean="0"/>
              <a:t>1</a:t>
            </a:r>
            <a:r>
              <a:rPr lang="en-IN" sz="2000" dirty="0"/>
              <a:t>.         Minimum-available steam flow.</a:t>
            </a:r>
          </a:p>
          <a:p>
            <a:pPr marL="0" indent="0" algn="just">
              <a:buNone/>
            </a:pPr>
            <a:r>
              <a:rPr lang="en-IN" sz="2000" dirty="0" smtClean="0"/>
              <a:t> 2</a:t>
            </a:r>
            <a:r>
              <a:rPr lang="en-IN" sz="2000" dirty="0"/>
              <a:t>.         Bypass steam flow.</a:t>
            </a:r>
          </a:p>
          <a:p>
            <a:pPr marL="0" indent="0" algn="just">
              <a:buNone/>
            </a:pPr>
            <a:r>
              <a:rPr lang="en-IN" sz="2000" dirty="0" smtClean="0"/>
              <a:t> 3</a:t>
            </a:r>
            <a:r>
              <a:rPr lang="en-IN" sz="2000" dirty="0"/>
              <a:t>.         Air flow control.</a:t>
            </a:r>
          </a:p>
          <a:p>
            <a:pPr marL="0" indent="0" algn="just">
              <a:buNone/>
            </a:pPr>
            <a:r>
              <a:rPr lang="en-IN" sz="2000" dirty="0" smtClean="0"/>
              <a:t> 4</a:t>
            </a:r>
            <a:r>
              <a:rPr lang="en-IN" sz="2000" dirty="0"/>
              <a:t>.         Ambient air preheat.</a:t>
            </a:r>
          </a:p>
          <a:p>
            <a:pPr marL="0" indent="0" algn="just">
              <a:buNone/>
            </a:pPr>
            <a:r>
              <a:rPr lang="en-IN" sz="2000" dirty="0"/>
              <a:t> </a:t>
            </a:r>
            <a:r>
              <a:rPr lang="en-IN" sz="2000" dirty="0" smtClean="0"/>
              <a:t>In </a:t>
            </a:r>
            <a:r>
              <a:rPr lang="en-IN" sz="2000" dirty="0"/>
              <a:t>general, the lower the minimum ambient-air temperature, the more costly the system equipment.  Similarly, the smaller the minimum-available steam flow from the turbine (for immediate </a:t>
            </a:r>
            <a:r>
              <a:rPr lang="en-IN" sz="2000" dirty="0" smtClean="0"/>
              <a:t>warm-up </a:t>
            </a:r>
            <a:r>
              <a:rPr lang="en-IN" sz="2000" dirty="0"/>
              <a:t>of the condenser surfaces), the more costly </a:t>
            </a:r>
            <a:r>
              <a:rPr lang="en-IN" sz="2000" dirty="0" smtClean="0"/>
              <a:t> the </a:t>
            </a:r>
            <a:r>
              <a:rPr lang="en-IN" sz="2000" dirty="0"/>
              <a:t>system</a:t>
            </a:r>
            <a:r>
              <a:rPr lang="en-IN" sz="2000" dirty="0" smtClean="0"/>
              <a:t>.</a:t>
            </a:r>
          </a:p>
          <a:p>
            <a:pPr marL="0" indent="0" algn="just">
              <a:buNone/>
            </a:pPr>
            <a:r>
              <a:rPr lang="en-IN" sz="2000" dirty="0"/>
              <a:t> </a:t>
            </a:r>
            <a:r>
              <a:rPr lang="en-IN" sz="2000" dirty="0" smtClean="0"/>
              <a:t>A </a:t>
            </a:r>
            <a:r>
              <a:rPr lang="en-IN" sz="2000" dirty="0"/>
              <a:t>steam turbine must be started with steam flow to the throttle not exceeding the maximum rate prescribed by the turbine manufacturer.  Turbines require careful </a:t>
            </a:r>
            <a:r>
              <a:rPr lang="en-IN" sz="2000" dirty="0" smtClean="0"/>
              <a:t>start-up </a:t>
            </a:r>
            <a:r>
              <a:rPr lang="en-IN" sz="2000" dirty="0"/>
              <a:t>to protect the rotors and stators from thermal distortions, which can occur as a result of too-fast loading that produces large metal-temperature gradients.</a:t>
            </a:r>
          </a:p>
          <a:p>
            <a:pPr marL="0" indent="0" algn="just">
              <a:buNone/>
            </a:pPr>
            <a:r>
              <a:rPr lang="en-IN" sz="2000" dirty="0" smtClean="0"/>
              <a:t>While </a:t>
            </a:r>
            <a:r>
              <a:rPr lang="en-IN" sz="2000" dirty="0"/>
              <a:t>a slow </a:t>
            </a:r>
            <a:r>
              <a:rPr lang="en-IN" sz="2000" dirty="0" smtClean="0"/>
              <a:t>start-up </a:t>
            </a:r>
            <a:r>
              <a:rPr lang="en-IN" sz="2000" dirty="0"/>
              <a:t>is desirable for the turbine, it is, however, undesirable for the condenser.  Metal surfaces in the steam condenser must be brought up to a temperature above freezing quickly, to prevent condensate from freezing in some remote part of the tower</a:t>
            </a:r>
            <a:r>
              <a:rPr lang="en-IN" sz="2000" dirty="0" smtClean="0"/>
              <a:t>.</a:t>
            </a:r>
          </a:p>
          <a:p>
            <a:pPr marL="0" indent="0" algn="just">
              <a:buNone/>
            </a:pPr>
            <a:r>
              <a:rPr lang="en-IN" sz="2000" dirty="0"/>
              <a:t> </a:t>
            </a:r>
            <a:r>
              <a:rPr lang="en-IN" sz="2000" dirty="0" smtClean="0"/>
              <a:t>There </a:t>
            </a:r>
            <a:r>
              <a:rPr lang="en-IN" sz="2000" dirty="0"/>
              <a:t>are several remedies if the immediate, minimum-available steam flow to the air-cooled condenser is too low for safe </a:t>
            </a:r>
            <a:r>
              <a:rPr lang="en-IN" sz="2000" dirty="0" smtClean="0"/>
              <a:t>start-up </a:t>
            </a:r>
            <a:r>
              <a:rPr lang="en-IN" sz="2000" dirty="0"/>
              <a:t>(considering the minimum-controllable airflow and natural-draft effects). </a:t>
            </a:r>
            <a:r>
              <a:rPr lang="en-IN" sz="2000" dirty="0" smtClean="0"/>
              <a:t>One </a:t>
            </a:r>
            <a:r>
              <a:rPr lang="en-IN" sz="2000" dirty="0"/>
              <a:t>is to isolate the condenser into several sections by means of large steam valves, for sequential </a:t>
            </a:r>
            <a:r>
              <a:rPr lang="en-IN" sz="2000" dirty="0" smtClean="0"/>
              <a:t>start-up.</a:t>
            </a:r>
            <a:endParaRPr lang="en-IN" sz="2000" dirty="0"/>
          </a:p>
          <a:p>
            <a:pPr marL="0" indent="0" algn="just">
              <a:buNone/>
            </a:pPr>
            <a:endParaRPr lang="en-IN" sz="2000" dirty="0"/>
          </a:p>
        </p:txBody>
      </p:sp>
    </p:spTree>
    <p:extLst>
      <p:ext uri="{BB962C8B-B14F-4D97-AF65-F5344CB8AC3E}">
        <p14:creationId xmlns:p14="http://schemas.microsoft.com/office/powerpoint/2010/main" val="6870666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365702"/>
            <a:ext cx="6172200" cy="3413401"/>
          </a:xfrm>
        </p:spPr>
        <p:txBody>
          <a:bodyPr/>
          <a:lstStyle/>
          <a:p>
            <a:pPr marL="571500" indent="-571500">
              <a:buFont typeface="Wingdings" pitchFamily="2" charset="2"/>
              <a:buChar char="Ø"/>
            </a:pPr>
            <a:r>
              <a:rPr lang="en-US" u="sng" dirty="0" smtClean="0"/>
              <a:t>Introduction</a:t>
            </a:r>
            <a:endParaRPr lang="en-IN" u="sng" dirty="0"/>
          </a:p>
        </p:txBody>
      </p:sp>
      <p:sp>
        <p:nvSpPr>
          <p:cNvPr id="3" name="Content Placeholder 2"/>
          <p:cNvSpPr>
            <a:spLocks noGrp="1"/>
          </p:cNvSpPr>
          <p:nvPr>
            <p:ph idx="1"/>
          </p:nvPr>
        </p:nvSpPr>
        <p:spPr>
          <a:xfrm>
            <a:off x="342900" y="896549"/>
            <a:ext cx="6172200" cy="4524503"/>
          </a:xfrm>
        </p:spPr>
        <p:txBody>
          <a:bodyPr>
            <a:normAutofit fontScale="62500" lnSpcReduction="20000"/>
          </a:bodyPr>
          <a:lstStyle/>
          <a:p>
            <a:pPr algn="just">
              <a:lnSpc>
                <a:spcPct val="115000"/>
              </a:lnSpc>
              <a:spcAft>
                <a:spcPts val="1000"/>
              </a:spcAft>
            </a:pPr>
            <a:r>
              <a:rPr lang="en-US" dirty="0" smtClean="0">
                <a:ea typeface="Times New Roman"/>
                <a:cs typeface="Times New Roman"/>
              </a:rPr>
              <a:t>Air-cooled Condenser is basically an air </a:t>
            </a:r>
            <a:r>
              <a:rPr lang="en-US" dirty="0">
                <a:ea typeface="Times New Roman"/>
                <a:cs typeface="Times New Roman"/>
              </a:rPr>
              <a:t>cooled heat exchanger, which rejects heat from a process cooling medium to the surrounding atmosphere by means of dry cooling i.e. convective heat transfer </a:t>
            </a:r>
            <a:r>
              <a:rPr lang="en-US" dirty="0" smtClean="0">
                <a:ea typeface="Times New Roman"/>
                <a:cs typeface="Times New Roman"/>
              </a:rPr>
              <a:t>with the aid of air. There are basically three types of air-cooled condensers and the   </a:t>
            </a:r>
            <a:r>
              <a:rPr lang="en-US" dirty="0">
                <a:ea typeface="Times New Roman"/>
                <a:cs typeface="Times New Roman"/>
              </a:rPr>
              <a:t>operating mode is dependent mainly upon the heat load and ambient conditions.</a:t>
            </a:r>
            <a:endParaRPr lang="en-IN" sz="2400" dirty="0">
              <a:ea typeface="Times New Roman"/>
              <a:cs typeface="Times New Roman"/>
            </a:endParaRPr>
          </a:p>
          <a:p>
            <a:pPr algn="just">
              <a:lnSpc>
                <a:spcPct val="115000"/>
              </a:lnSpc>
              <a:spcAft>
                <a:spcPts val="1000"/>
              </a:spcAft>
            </a:pPr>
            <a:r>
              <a:rPr lang="en-US" dirty="0">
                <a:ea typeface="Times New Roman"/>
                <a:cs typeface="Times New Roman"/>
              </a:rPr>
              <a:t>The process cooling medium generally water or a water  glycol mixture, flows inside the horizontal tubes of finned tube heat exchanger bundles arranged in a </a:t>
            </a:r>
            <a:r>
              <a:rPr lang="en-US" dirty="0" smtClean="0">
                <a:ea typeface="Times New Roman"/>
                <a:cs typeface="Times New Roman"/>
              </a:rPr>
              <a:t>V or A- </a:t>
            </a:r>
            <a:r>
              <a:rPr lang="en-US" dirty="0">
                <a:ea typeface="Times New Roman"/>
                <a:cs typeface="Times New Roman"/>
              </a:rPr>
              <a:t>shape </a:t>
            </a:r>
            <a:r>
              <a:rPr lang="en-US" dirty="0" smtClean="0">
                <a:ea typeface="Times New Roman"/>
                <a:cs typeface="Times New Roman"/>
              </a:rPr>
              <a:t> </a:t>
            </a:r>
            <a:r>
              <a:rPr lang="en-US" dirty="0">
                <a:ea typeface="Times New Roman"/>
                <a:cs typeface="Times New Roman"/>
              </a:rPr>
              <a:t>Vertical configuration. Water inside the tubes is cooled by the ambient air being sucked by fans on the top of air </a:t>
            </a:r>
            <a:r>
              <a:rPr lang="en-US" dirty="0" smtClean="0">
                <a:ea typeface="Times New Roman"/>
                <a:cs typeface="Times New Roman"/>
              </a:rPr>
              <a:t>cooler, as depicted in the figure below.</a:t>
            </a:r>
            <a:endParaRPr lang="en-IN" sz="2400" dirty="0">
              <a:ea typeface="Times New Roman"/>
              <a:cs typeface="Times New Roman"/>
            </a:endParaRPr>
          </a:p>
          <a:p>
            <a:pPr marL="0" indent="0" algn="just">
              <a:lnSpc>
                <a:spcPct val="115000"/>
              </a:lnSpc>
              <a:spcAft>
                <a:spcPts val="1000"/>
              </a:spcAft>
              <a:buNone/>
            </a:pPr>
            <a:endParaRPr lang="en-IN" sz="2400" dirty="0">
              <a:ea typeface="Times New Roman"/>
              <a:cs typeface="Times New Roman"/>
            </a:endParaRP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187027"/>
            <a:ext cx="6858000" cy="4718973"/>
          </a:xfrm>
          <a:prstGeom prst="rect">
            <a:avLst/>
          </a:prstGeom>
        </p:spPr>
      </p:pic>
    </p:spTree>
    <p:extLst>
      <p:ext uri="{BB962C8B-B14F-4D97-AF65-F5344CB8AC3E}">
        <p14:creationId xmlns:p14="http://schemas.microsoft.com/office/powerpoint/2010/main" val="395903213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640" y="128464"/>
            <a:ext cx="6552728" cy="9649072"/>
          </a:xfrm>
        </p:spPr>
        <p:txBody>
          <a:bodyPr>
            <a:normAutofit/>
          </a:bodyPr>
          <a:lstStyle/>
          <a:p>
            <a:pPr marL="0" indent="0" algn="just">
              <a:buNone/>
            </a:pPr>
            <a:r>
              <a:rPr lang="en-IN" sz="2000" dirty="0" smtClean="0"/>
              <a:t> </a:t>
            </a:r>
            <a:r>
              <a:rPr lang="en-IN" sz="2000" dirty="0"/>
              <a:t>Another is to increase the steam available to the condenser by bringing in live bypass steam from the boiler.  An occasionally used method is to heat the incoming ambient air with open-flame torches that burn natural gas or fuel oil.</a:t>
            </a:r>
          </a:p>
          <a:p>
            <a:pPr marL="0" indent="0" algn="just">
              <a:buNone/>
            </a:pPr>
            <a:r>
              <a:rPr lang="en-IN" sz="2000" dirty="0"/>
              <a:t> </a:t>
            </a:r>
            <a:r>
              <a:rPr lang="en-IN" sz="2000" dirty="0" smtClean="0"/>
              <a:t>Once </a:t>
            </a:r>
            <a:r>
              <a:rPr lang="en-IN" sz="2000" dirty="0"/>
              <a:t>the metal of the air-cooled steam condenser is heated, the next hurdle is to condense steam safely on a continuous and controlled basis.  Two independent variables that can upset equilibrium conditions are ambient-air temperature and wind.  Another upsetting factor is a decreasing exhaust-steam flow rate. Controlling airflow through the bundles is the only technique available to counterbalance these effects.</a:t>
            </a:r>
          </a:p>
          <a:p>
            <a:pPr algn="just"/>
            <a:r>
              <a:rPr lang="en-IN" sz="2000" dirty="0"/>
              <a:t> </a:t>
            </a:r>
            <a:r>
              <a:rPr lang="en-IN" sz="1700" dirty="0" smtClean="0"/>
              <a:t>There </a:t>
            </a:r>
            <a:r>
              <a:rPr lang="en-IN" sz="1700" dirty="0"/>
              <a:t>are several means for achieving airflow control.  The selection depends upon the severity of the cold weather and the minimum-available steam flow.  Some of the more common means are listed below, in order of increasing control capability and cost</a:t>
            </a:r>
            <a:r>
              <a:rPr lang="en-IN" sz="1700" dirty="0" smtClean="0"/>
              <a:t>:-</a:t>
            </a:r>
          </a:p>
          <a:p>
            <a:pPr algn="just"/>
            <a:endParaRPr lang="en-IN" sz="2000" dirty="0"/>
          </a:p>
          <a:p>
            <a:pPr marL="0" indent="0" algn="just">
              <a:buNone/>
            </a:pPr>
            <a:endParaRPr lang="en-US" sz="2000" dirty="0" smtClean="0"/>
          </a:p>
          <a:p>
            <a:pPr marL="0" indent="0" algn="just">
              <a:buNone/>
            </a:pPr>
            <a:endParaRPr lang="en-IN" sz="2000" dirty="0"/>
          </a:p>
        </p:txBody>
      </p:sp>
      <p:graphicFrame>
        <p:nvGraphicFramePr>
          <p:cNvPr id="2" name="Table 1"/>
          <p:cNvGraphicFramePr>
            <a:graphicFrameLocks noGrp="1"/>
          </p:cNvGraphicFramePr>
          <p:nvPr>
            <p:extLst>
              <p:ext uri="{D42A27DB-BD31-4B8C-83A1-F6EECF244321}">
                <p14:modId xmlns:p14="http://schemas.microsoft.com/office/powerpoint/2010/main" val="719008175"/>
              </p:ext>
            </p:extLst>
          </p:nvPr>
        </p:nvGraphicFramePr>
        <p:xfrm>
          <a:off x="195372" y="4808984"/>
          <a:ext cx="6480720" cy="2408953"/>
        </p:xfrm>
        <a:graphic>
          <a:graphicData uri="http://schemas.openxmlformats.org/drawingml/2006/table">
            <a:tbl>
              <a:tblPr firstRow="1" bandRow="1">
                <a:tableStyleId>{5940675A-B579-460E-94D1-54222C63F5DA}</a:tableStyleId>
              </a:tblPr>
              <a:tblGrid>
                <a:gridCol w="1620180"/>
                <a:gridCol w="1620180"/>
                <a:gridCol w="1620180"/>
                <a:gridCol w="1620180"/>
              </a:tblGrid>
              <a:tr h="654618">
                <a:tc>
                  <a:txBody>
                    <a:bodyPr/>
                    <a:lstStyle/>
                    <a:p>
                      <a:r>
                        <a:rPr lang="en-IN" sz="1400" b="1" kern="1200" dirty="0" smtClean="0">
                          <a:solidFill>
                            <a:schemeClr val="tx1"/>
                          </a:solidFill>
                          <a:effectLst/>
                          <a:latin typeface="+mn-lt"/>
                          <a:ea typeface="+mn-ea"/>
                          <a:cs typeface="+mn-cs"/>
                        </a:rPr>
                        <a:t>Fan-blade</a:t>
                      </a:r>
                      <a:endParaRPr lang="en-IN" sz="1400" kern="1200" dirty="0" smtClean="0">
                        <a:solidFill>
                          <a:schemeClr val="tx1"/>
                        </a:solidFill>
                        <a:effectLst/>
                        <a:latin typeface="+mn-lt"/>
                        <a:ea typeface="+mn-ea"/>
                        <a:cs typeface="+mn-cs"/>
                      </a:endParaRPr>
                    </a:p>
                    <a:p>
                      <a:r>
                        <a:rPr lang="en-IN" sz="1400" b="1" kern="1200" dirty="0" smtClean="0">
                          <a:solidFill>
                            <a:schemeClr val="tx1"/>
                          </a:solidFill>
                          <a:effectLst/>
                          <a:latin typeface="+mn-lt"/>
                          <a:ea typeface="+mn-ea"/>
                          <a:cs typeface="+mn-cs"/>
                        </a:rPr>
                        <a:t>Pitch</a:t>
                      </a:r>
                      <a:endParaRPr lang="en-IN" sz="1400" kern="1200" dirty="0" smtClean="0">
                        <a:solidFill>
                          <a:schemeClr val="tx1"/>
                        </a:solidFill>
                        <a:effectLst/>
                        <a:latin typeface="+mn-lt"/>
                        <a:ea typeface="+mn-ea"/>
                        <a:cs typeface="+mn-cs"/>
                      </a:endParaRPr>
                    </a:p>
                    <a:p>
                      <a:endParaRPr lang="en-IN" sz="1400" dirty="0"/>
                    </a:p>
                  </a:txBody>
                  <a:tcPr/>
                </a:tc>
                <a:tc>
                  <a:txBody>
                    <a:bodyPr/>
                    <a:lstStyle/>
                    <a:p>
                      <a:r>
                        <a:rPr lang="en-IN" sz="1400" b="1" kern="1200" dirty="0" smtClean="0">
                          <a:solidFill>
                            <a:schemeClr val="tx1"/>
                          </a:solidFill>
                          <a:effectLst/>
                          <a:latin typeface="+mn-lt"/>
                          <a:ea typeface="+mn-ea"/>
                          <a:cs typeface="+mn-cs"/>
                        </a:rPr>
                        <a:t>Motor</a:t>
                      </a:r>
                      <a:endParaRPr lang="en-IN" sz="1400" kern="1200" dirty="0" smtClean="0">
                        <a:solidFill>
                          <a:schemeClr val="tx1"/>
                        </a:solidFill>
                        <a:effectLst/>
                        <a:latin typeface="+mn-lt"/>
                        <a:ea typeface="+mn-ea"/>
                        <a:cs typeface="+mn-cs"/>
                      </a:endParaRPr>
                    </a:p>
                    <a:p>
                      <a:r>
                        <a:rPr lang="en-IN" sz="1400" b="1" kern="1200" dirty="0" smtClean="0">
                          <a:solidFill>
                            <a:schemeClr val="tx1"/>
                          </a:solidFill>
                          <a:effectLst/>
                          <a:latin typeface="+mn-lt"/>
                          <a:ea typeface="+mn-ea"/>
                          <a:cs typeface="+mn-cs"/>
                        </a:rPr>
                        <a:t>Speed </a:t>
                      </a:r>
                      <a:endParaRPr lang="en-IN" sz="1400" dirty="0"/>
                    </a:p>
                  </a:txBody>
                  <a:tcPr/>
                </a:tc>
                <a:tc>
                  <a:txBody>
                    <a:bodyPr/>
                    <a:lstStyle/>
                    <a:p>
                      <a:r>
                        <a:rPr lang="en-IN" sz="1400" b="1" kern="1200" dirty="0" smtClean="0">
                          <a:solidFill>
                            <a:schemeClr val="tx1"/>
                          </a:solidFill>
                          <a:effectLst/>
                          <a:latin typeface="+mn-lt"/>
                          <a:ea typeface="+mn-ea"/>
                          <a:cs typeface="+mn-cs"/>
                        </a:rPr>
                        <a:t>Other</a:t>
                      </a:r>
                      <a:endParaRPr lang="en-IN" sz="1400" dirty="0"/>
                    </a:p>
                  </a:txBody>
                  <a:tcPr/>
                </a:tc>
                <a:tc>
                  <a:txBody>
                    <a:bodyPr/>
                    <a:lstStyle/>
                    <a:p>
                      <a:r>
                        <a:rPr lang="en-IN" sz="1400" b="1" kern="1200" dirty="0" smtClean="0">
                          <a:solidFill>
                            <a:schemeClr val="tx1"/>
                          </a:solidFill>
                          <a:effectLst/>
                          <a:latin typeface="+mn-lt"/>
                          <a:ea typeface="+mn-ea"/>
                          <a:cs typeface="+mn-cs"/>
                        </a:rPr>
                        <a:t>Air Flow</a:t>
                      </a:r>
                      <a:endParaRPr lang="en-IN" sz="1400" dirty="0"/>
                    </a:p>
                  </a:txBody>
                  <a:tcPr/>
                </a:tc>
              </a:tr>
              <a:tr h="261847">
                <a:tc>
                  <a:txBody>
                    <a:bodyPr/>
                    <a:lstStyle/>
                    <a:p>
                      <a:r>
                        <a:rPr lang="en-IN" sz="1400" kern="1200" dirty="0" smtClean="0">
                          <a:solidFill>
                            <a:schemeClr val="tx1"/>
                          </a:solidFill>
                          <a:effectLst/>
                          <a:latin typeface="+mn-lt"/>
                          <a:ea typeface="+mn-ea"/>
                          <a:cs typeface="+mn-cs"/>
                        </a:rPr>
                        <a:t>Fixed</a:t>
                      </a:r>
                      <a:endParaRPr lang="en-IN" sz="1400" dirty="0"/>
                    </a:p>
                  </a:txBody>
                  <a:tcPr/>
                </a:tc>
                <a:tc>
                  <a:txBody>
                    <a:bodyPr/>
                    <a:lstStyle/>
                    <a:p>
                      <a:r>
                        <a:rPr lang="en-IN" sz="1400" kern="1200" dirty="0" smtClean="0">
                          <a:solidFill>
                            <a:schemeClr val="tx1"/>
                          </a:solidFill>
                          <a:effectLst/>
                          <a:latin typeface="+mn-lt"/>
                          <a:ea typeface="+mn-ea"/>
                          <a:cs typeface="+mn-cs"/>
                        </a:rPr>
                        <a:t>Single</a:t>
                      </a:r>
                      <a:endParaRPr lang="en-IN" sz="1400" dirty="0"/>
                    </a:p>
                  </a:txBody>
                  <a:tcPr/>
                </a:tc>
                <a:tc>
                  <a:txBody>
                    <a:bodyPr/>
                    <a:lstStyle/>
                    <a:p>
                      <a:r>
                        <a:rPr lang="en-US" sz="1400" dirty="0" smtClean="0"/>
                        <a:t>-----------------</a:t>
                      </a:r>
                      <a:endParaRPr lang="en-IN" sz="1400" dirty="0"/>
                    </a:p>
                  </a:txBody>
                  <a:tcPr/>
                </a:tc>
                <a:tc>
                  <a:txBody>
                    <a:bodyPr/>
                    <a:lstStyle/>
                    <a:p>
                      <a:r>
                        <a:rPr lang="en-IN" sz="1400" kern="1200" dirty="0" smtClean="0">
                          <a:solidFill>
                            <a:schemeClr val="tx1"/>
                          </a:solidFill>
                          <a:effectLst/>
                          <a:latin typeface="+mn-lt"/>
                          <a:ea typeface="+mn-ea"/>
                          <a:cs typeface="+mn-cs"/>
                        </a:rPr>
                        <a:t>S% to 100%</a:t>
                      </a:r>
                      <a:endParaRPr lang="en-IN" sz="1400" dirty="0"/>
                    </a:p>
                  </a:txBody>
                  <a:tcPr/>
                </a:tc>
              </a:tr>
              <a:tr h="458233">
                <a:tc>
                  <a:txBody>
                    <a:bodyPr/>
                    <a:lstStyle/>
                    <a:p>
                      <a:r>
                        <a:rPr lang="en-IN" sz="1400" kern="1200" dirty="0" smtClean="0">
                          <a:solidFill>
                            <a:schemeClr val="tx1"/>
                          </a:solidFill>
                          <a:effectLst/>
                          <a:latin typeface="+mn-lt"/>
                          <a:ea typeface="+mn-ea"/>
                          <a:cs typeface="+mn-cs"/>
                        </a:rPr>
                        <a:t>Fixed</a:t>
                      </a:r>
                      <a:endParaRPr lang="en-IN" sz="1400" dirty="0"/>
                    </a:p>
                  </a:txBody>
                  <a:tcPr/>
                </a:tc>
                <a:tc>
                  <a:txBody>
                    <a:bodyPr/>
                    <a:lstStyle/>
                    <a:p>
                      <a:r>
                        <a:rPr lang="en-US" sz="1400" kern="1200" dirty="0" smtClean="0">
                          <a:solidFill>
                            <a:schemeClr val="tx1"/>
                          </a:solidFill>
                          <a:effectLst/>
                          <a:latin typeface="+mn-lt"/>
                          <a:ea typeface="+mn-ea"/>
                          <a:cs typeface="+mn-cs"/>
                        </a:rPr>
                        <a:t>Tow</a:t>
                      </a:r>
                      <a:endParaRPr lang="en-IN" sz="1400" dirty="0"/>
                    </a:p>
                  </a:txBody>
                  <a:tcPr/>
                </a:tc>
                <a:tc>
                  <a:txBody>
                    <a:bodyPr/>
                    <a:lstStyle/>
                    <a:p>
                      <a:r>
                        <a:rPr lang="en-US" sz="1400" dirty="0" smtClean="0"/>
                        <a:t>-----------------</a:t>
                      </a:r>
                      <a:endParaRPr lang="en-IN" sz="1400" dirty="0"/>
                    </a:p>
                  </a:txBody>
                  <a:tcPr/>
                </a:tc>
                <a:tc>
                  <a:txBody>
                    <a:bodyPr/>
                    <a:lstStyle/>
                    <a:p>
                      <a:r>
                        <a:rPr lang="en-IN" sz="1400" kern="1200" dirty="0" smtClean="0">
                          <a:solidFill>
                            <a:schemeClr val="tx1"/>
                          </a:solidFill>
                          <a:effectLst/>
                          <a:latin typeface="+mn-lt"/>
                          <a:ea typeface="+mn-ea"/>
                          <a:cs typeface="+mn-cs"/>
                        </a:rPr>
                        <a:t>S% or 50% or 100% </a:t>
                      </a:r>
                      <a:endParaRPr lang="en-IN" sz="1400" dirty="0"/>
                    </a:p>
                  </a:txBody>
                  <a:tcPr/>
                </a:tc>
              </a:tr>
              <a:tr h="261847">
                <a:tc>
                  <a:txBody>
                    <a:bodyPr/>
                    <a:lstStyle/>
                    <a:p>
                      <a:r>
                        <a:rPr lang="en-US" sz="1400" dirty="0" smtClean="0"/>
                        <a:t>Variable</a:t>
                      </a:r>
                      <a:endParaRPr lang="en-IN" sz="1400" dirty="0"/>
                    </a:p>
                  </a:txBody>
                  <a:tcPr/>
                </a:tc>
                <a:tc>
                  <a:txBody>
                    <a:bodyPr/>
                    <a:lstStyle/>
                    <a:p>
                      <a:r>
                        <a:rPr lang="en-IN" sz="1400" kern="1200" dirty="0" smtClean="0">
                          <a:solidFill>
                            <a:schemeClr val="tx1"/>
                          </a:solidFill>
                          <a:effectLst/>
                          <a:latin typeface="+mn-lt"/>
                          <a:ea typeface="+mn-ea"/>
                          <a:cs typeface="+mn-cs"/>
                        </a:rPr>
                        <a:t>Single</a:t>
                      </a:r>
                      <a:endParaRPr lang="en-IN" sz="1400" dirty="0"/>
                    </a:p>
                  </a:txBody>
                  <a:tcPr/>
                </a:tc>
                <a:tc>
                  <a:txBody>
                    <a:bodyPr/>
                    <a:lstStyle/>
                    <a:p>
                      <a:r>
                        <a:rPr lang="en-US" sz="1400" dirty="0" smtClean="0"/>
                        <a:t>-----------------</a:t>
                      </a:r>
                      <a:endParaRPr lang="en-IN" sz="1400" dirty="0"/>
                    </a:p>
                  </a:txBody>
                  <a:tcPr/>
                </a:tc>
                <a:tc>
                  <a:txBody>
                    <a:bodyPr/>
                    <a:lstStyle/>
                    <a:p>
                      <a:r>
                        <a:rPr lang="en-IN" sz="1400" kern="1200" dirty="0" smtClean="0">
                          <a:solidFill>
                            <a:schemeClr val="tx1"/>
                          </a:solidFill>
                          <a:effectLst/>
                          <a:latin typeface="+mn-lt"/>
                          <a:ea typeface="+mn-ea"/>
                          <a:cs typeface="+mn-cs"/>
                        </a:rPr>
                        <a:t>S% to 100%</a:t>
                      </a:r>
                      <a:endParaRPr lang="en-IN" sz="1400" dirty="0"/>
                    </a:p>
                  </a:txBody>
                  <a:tcPr/>
                </a:tc>
              </a:tr>
              <a:tr h="261847">
                <a:tc>
                  <a:txBody>
                    <a:bodyPr/>
                    <a:lstStyle/>
                    <a:p>
                      <a:r>
                        <a:rPr lang="en-IN" sz="1400" kern="1200" dirty="0" smtClean="0">
                          <a:solidFill>
                            <a:schemeClr val="tx1"/>
                          </a:solidFill>
                          <a:effectLst/>
                          <a:latin typeface="+mn-lt"/>
                          <a:ea typeface="+mn-ea"/>
                          <a:cs typeface="+mn-cs"/>
                        </a:rPr>
                        <a:t>Fixed</a:t>
                      </a:r>
                      <a:endParaRPr lang="en-IN" sz="1400" dirty="0"/>
                    </a:p>
                  </a:txBody>
                  <a:tcPr/>
                </a:tc>
                <a:tc>
                  <a:txBody>
                    <a:bodyPr/>
                    <a:lstStyle/>
                    <a:p>
                      <a:r>
                        <a:rPr lang="en-IN" sz="1400" kern="1200" dirty="0" smtClean="0">
                          <a:solidFill>
                            <a:schemeClr val="tx1"/>
                          </a:solidFill>
                          <a:effectLst/>
                          <a:latin typeface="+mn-lt"/>
                          <a:ea typeface="+mn-ea"/>
                          <a:cs typeface="+mn-cs"/>
                        </a:rPr>
                        <a:t>Single</a:t>
                      </a:r>
                      <a:endParaRPr lang="en-IN" sz="1400" dirty="0"/>
                    </a:p>
                  </a:txBody>
                  <a:tcPr/>
                </a:tc>
                <a:tc>
                  <a:txBody>
                    <a:bodyPr/>
                    <a:lstStyle/>
                    <a:p>
                      <a:r>
                        <a:rPr lang="en-US" sz="1400" dirty="0" smtClean="0"/>
                        <a:t>Louvers</a:t>
                      </a:r>
                      <a:endParaRPr lang="en-IN" sz="1400" dirty="0"/>
                    </a:p>
                  </a:txBody>
                  <a:tcPr/>
                </a:tc>
                <a:tc>
                  <a:txBody>
                    <a:bodyPr/>
                    <a:lstStyle/>
                    <a:p>
                      <a:r>
                        <a:rPr lang="en-IN" sz="1400" kern="1200" dirty="0" smtClean="0">
                          <a:solidFill>
                            <a:schemeClr val="tx1"/>
                          </a:solidFill>
                          <a:effectLst/>
                          <a:latin typeface="+mn-lt"/>
                          <a:ea typeface="+mn-ea"/>
                          <a:cs typeface="+mn-cs"/>
                        </a:rPr>
                        <a:t>S% to 100%</a:t>
                      </a:r>
                      <a:endParaRPr lang="en-IN" sz="1400" dirty="0"/>
                    </a:p>
                  </a:txBody>
                  <a:tcPr/>
                </a:tc>
              </a:tr>
              <a:tr h="261847">
                <a:tc>
                  <a:txBody>
                    <a:bodyPr/>
                    <a:lstStyle/>
                    <a:p>
                      <a:r>
                        <a:rPr lang="en-US" sz="1400" dirty="0" smtClean="0"/>
                        <a:t>Variable</a:t>
                      </a:r>
                      <a:endParaRPr lang="en-IN" sz="1400" dirty="0"/>
                    </a:p>
                  </a:txBody>
                  <a:tcPr/>
                </a:tc>
                <a:tc>
                  <a:txBody>
                    <a:bodyPr/>
                    <a:lstStyle/>
                    <a:p>
                      <a:r>
                        <a:rPr lang="en-IN" sz="1400" kern="1200" dirty="0" smtClean="0">
                          <a:solidFill>
                            <a:schemeClr val="tx1"/>
                          </a:solidFill>
                          <a:effectLst/>
                          <a:latin typeface="+mn-lt"/>
                          <a:ea typeface="+mn-ea"/>
                          <a:cs typeface="+mn-cs"/>
                        </a:rPr>
                        <a:t>Single</a:t>
                      </a:r>
                      <a:endParaRPr lang="en-IN" sz="1400" dirty="0"/>
                    </a:p>
                  </a:txBody>
                  <a:tcPr/>
                </a:tc>
                <a:tc>
                  <a:txBody>
                    <a:bodyPr/>
                    <a:lstStyle/>
                    <a:p>
                      <a:r>
                        <a:rPr lang="en-US" sz="1400" dirty="0" smtClean="0"/>
                        <a:t>Valves</a:t>
                      </a:r>
                      <a:endParaRPr lang="en-IN" sz="1400" dirty="0"/>
                    </a:p>
                  </a:txBody>
                  <a:tcPr/>
                </a:tc>
                <a:tc>
                  <a:txBody>
                    <a:bodyPr/>
                    <a:lstStyle/>
                    <a:p>
                      <a:r>
                        <a:rPr lang="en-IN" sz="1400" kern="1200" dirty="0" smtClean="0">
                          <a:solidFill>
                            <a:schemeClr val="tx1"/>
                          </a:solidFill>
                          <a:effectLst/>
                          <a:latin typeface="+mn-lt"/>
                          <a:ea typeface="+mn-ea"/>
                          <a:cs typeface="+mn-cs"/>
                        </a:rPr>
                        <a:t>S% to 100%</a:t>
                      </a:r>
                      <a:endParaRPr lang="en-IN" sz="1400" dirty="0"/>
                    </a:p>
                  </a:txBody>
                  <a:tcPr/>
                </a:tc>
              </a:tr>
            </a:tbl>
          </a:graphicData>
        </a:graphic>
      </p:graphicFrame>
      <p:sp>
        <p:nvSpPr>
          <p:cNvPr id="4" name="TextBox 3"/>
          <p:cNvSpPr txBox="1"/>
          <p:nvPr/>
        </p:nvSpPr>
        <p:spPr>
          <a:xfrm>
            <a:off x="0" y="7320677"/>
            <a:ext cx="6844536" cy="2308324"/>
          </a:xfrm>
          <a:prstGeom prst="rect">
            <a:avLst/>
          </a:prstGeom>
          <a:noFill/>
        </p:spPr>
        <p:txBody>
          <a:bodyPr wrap="square" rtlCol="0">
            <a:spAutoFit/>
          </a:bodyPr>
          <a:lstStyle/>
          <a:p>
            <a:pPr algn="just"/>
            <a:r>
              <a:rPr lang="en-IN" dirty="0" smtClean="0"/>
              <a:t>The </a:t>
            </a:r>
            <a:r>
              <a:rPr lang="en-IN" dirty="0"/>
              <a:t>air flow quantity S% refers to a "small" amount as induced by natural draft, wind effects, blade </a:t>
            </a:r>
            <a:r>
              <a:rPr lang="en-IN" dirty="0" smtClean="0"/>
              <a:t>eddies, or </a:t>
            </a:r>
            <a:r>
              <a:rPr lang="en-IN" dirty="0"/>
              <a:t>leakages through louvers.  Even this small amount can be critical during extremely cold weather, when the heat-transfer driving force becomes very large and only a very small air flow is needed to maintain the desired thermal equilibrium.  However small the air flow, it must be operator controlled at all times, for example by using variable-pitch fans that can be set into negative pitch to counteract natural draft when necessary.</a:t>
            </a:r>
          </a:p>
        </p:txBody>
      </p:sp>
    </p:spTree>
    <p:extLst>
      <p:ext uri="{BB962C8B-B14F-4D97-AF65-F5344CB8AC3E}">
        <p14:creationId xmlns:p14="http://schemas.microsoft.com/office/powerpoint/2010/main" val="357566182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023664"/>
            <a:ext cx="6172200" cy="3240360"/>
          </a:xfrm>
        </p:spPr>
        <p:txBody>
          <a:bodyPr>
            <a:normAutofit/>
          </a:bodyPr>
          <a:lstStyle/>
          <a:p>
            <a:pPr marL="457200" lvl="4" indent="-457200" algn="ctr" rtl="0">
              <a:spcBef>
                <a:spcPct val="0"/>
              </a:spcBef>
              <a:buFont typeface="Wingdings" pitchFamily="2" charset="2"/>
              <a:buChar char="Ø"/>
            </a:pPr>
            <a:r>
              <a:rPr lang="en-US" sz="2800" u="sng" dirty="0" smtClean="0"/>
              <a:t>Check points for safe design</a:t>
            </a:r>
            <a:r>
              <a:rPr lang="en-US" sz="2800" dirty="0" smtClean="0"/>
              <a:t>.</a:t>
            </a:r>
            <a:br>
              <a:rPr lang="en-US" sz="2800" dirty="0" smtClean="0"/>
            </a:br>
            <a:endParaRPr lang="en-IN" sz="2800" dirty="0"/>
          </a:p>
        </p:txBody>
      </p:sp>
      <p:sp>
        <p:nvSpPr>
          <p:cNvPr id="3" name="Content Placeholder 2"/>
          <p:cNvSpPr>
            <a:spLocks noGrp="1"/>
          </p:cNvSpPr>
          <p:nvPr>
            <p:ph idx="1"/>
          </p:nvPr>
        </p:nvSpPr>
        <p:spPr>
          <a:xfrm>
            <a:off x="188640" y="560512"/>
            <a:ext cx="6552728" cy="9217024"/>
          </a:xfrm>
        </p:spPr>
        <p:txBody>
          <a:bodyPr>
            <a:normAutofit fontScale="62500" lnSpcReduction="20000"/>
          </a:bodyPr>
          <a:lstStyle/>
          <a:p>
            <a:pPr marL="0" indent="0" algn="just">
              <a:buNone/>
            </a:pPr>
            <a:endParaRPr lang="en-IN" dirty="0" smtClean="0"/>
          </a:p>
          <a:p>
            <a:pPr marL="0" indent="0" algn="just">
              <a:buNone/>
            </a:pPr>
            <a:r>
              <a:rPr lang="en-IN" dirty="0" smtClean="0"/>
              <a:t>In </a:t>
            </a:r>
            <a:r>
              <a:rPr lang="en-IN" dirty="0"/>
              <a:t>the review of alternative steam-condenser proposals, the purchaser should question the manufacturers to ensure that their designs do not trap </a:t>
            </a:r>
            <a:r>
              <a:rPr lang="en-IN" dirty="0" smtClean="0"/>
              <a:t>non-</a:t>
            </a:r>
            <a:r>
              <a:rPr lang="en-IN" dirty="0" err="1" smtClean="0"/>
              <a:t>condensables</a:t>
            </a:r>
            <a:r>
              <a:rPr lang="en-IN" dirty="0" smtClean="0"/>
              <a:t> </a:t>
            </a:r>
            <a:r>
              <a:rPr lang="en-IN" dirty="0"/>
              <a:t>under any operating conditions, and thus are not freeze-prone. Typical questions and concerns include</a:t>
            </a:r>
            <a:r>
              <a:rPr lang="en-IN" dirty="0" smtClean="0"/>
              <a:t>:-</a:t>
            </a:r>
            <a:r>
              <a:rPr lang="en-IN" dirty="0"/>
              <a:t> </a:t>
            </a:r>
          </a:p>
          <a:p>
            <a:pPr algn="just">
              <a:buFont typeface="Wingdings" pitchFamily="2" charset="2"/>
              <a:buChar char="ü"/>
            </a:pPr>
            <a:r>
              <a:rPr lang="en-IN" dirty="0" smtClean="0"/>
              <a:t>Are </a:t>
            </a:r>
            <a:r>
              <a:rPr lang="en-IN" dirty="0"/>
              <a:t>there open rear headers or common rear manifolds that connect different rows of tubes together?  Check both the main condenser bundles (or tubes) and the vent condenser bundles (or tubes).</a:t>
            </a:r>
          </a:p>
          <a:p>
            <a:pPr marL="0" indent="0" algn="just">
              <a:buNone/>
            </a:pPr>
            <a:r>
              <a:rPr lang="en-IN" dirty="0"/>
              <a:t> </a:t>
            </a:r>
          </a:p>
          <a:p>
            <a:pPr algn="just">
              <a:buFont typeface="Wingdings" pitchFamily="2" charset="2"/>
              <a:buChar char="ü"/>
            </a:pPr>
            <a:r>
              <a:rPr lang="en-IN" dirty="0" smtClean="0"/>
              <a:t>If </a:t>
            </a:r>
            <a:r>
              <a:rPr lang="en-IN" dirty="0"/>
              <a:t>the answer is yes, ask the manufacturer to provide steam </a:t>
            </a:r>
            <a:r>
              <a:rPr lang="en-IN" dirty="0" smtClean="0"/>
              <a:t>flow-rates</a:t>
            </a:r>
            <a:r>
              <a:rPr lang="en-IN" dirty="0"/>
              <a:t>, steam condensing rates and steam pressure drops in each row of the main and vent condensers (for a typical bundle), for the full range of operating steam loads, ambient-air temperatures and air flow velocities.  Find out how the manufacturer maintains identical steam pressures in the rear header (or rear manifold) for each row over the full operating range, to avoid steam backflow.</a:t>
            </a:r>
          </a:p>
          <a:p>
            <a:pPr marL="0" indent="0" algn="just">
              <a:buNone/>
            </a:pPr>
            <a:r>
              <a:rPr lang="en-IN" dirty="0"/>
              <a:t> </a:t>
            </a:r>
          </a:p>
          <a:p>
            <a:pPr algn="just">
              <a:buFont typeface="Wingdings" pitchFamily="2" charset="2"/>
              <a:buChar char="ü"/>
            </a:pPr>
            <a:r>
              <a:rPr lang="en-IN" dirty="0" smtClean="0"/>
              <a:t>How </a:t>
            </a:r>
            <a:r>
              <a:rPr lang="en-IN" dirty="0"/>
              <a:t>does the total travel length of purged </a:t>
            </a:r>
            <a:r>
              <a:rPr lang="en-IN" dirty="0" smtClean="0"/>
              <a:t>non-</a:t>
            </a:r>
            <a:r>
              <a:rPr lang="en-IN" dirty="0" err="1" smtClean="0"/>
              <a:t>condensables</a:t>
            </a:r>
            <a:r>
              <a:rPr lang="en-IN" dirty="0" smtClean="0"/>
              <a:t> </a:t>
            </a:r>
            <a:r>
              <a:rPr lang="en-IN" dirty="0"/>
              <a:t>compare among units?  This is the longest distance </a:t>
            </a:r>
            <a:r>
              <a:rPr lang="en-IN" dirty="0" smtClean="0"/>
              <a:t>non-</a:t>
            </a:r>
            <a:r>
              <a:rPr lang="en-IN" dirty="0" err="1" smtClean="0"/>
              <a:t>condensables</a:t>
            </a:r>
            <a:r>
              <a:rPr lang="en-IN" dirty="0" smtClean="0"/>
              <a:t> </a:t>
            </a:r>
            <a:r>
              <a:rPr lang="en-IN" dirty="0"/>
              <a:t>must travel through the rear header of the main condenser before reaching the entrance of the vent condenser tubes.  The longer this travel length, the more difficult it is to purge the main condenser tubes that are farthest away from the vent condenser tubes.</a:t>
            </a:r>
          </a:p>
          <a:p>
            <a:pPr marL="0" indent="0" algn="just">
              <a:buNone/>
            </a:pPr>
            <a:r>
              <a:rPr lang="en-IN" dirty="0"/>
              <a:t> </a:t>
            </a:r>
          </a:p>
          <a:p>
            <a:pPr algn="just">
              <a:buFont typeface="Wingdings" pitchFamily="2" charset="2"/>
              <a:buChar char="ü"/>
            </a:pPr>
            <a:r>
              <a:rPr lang="en-IN" dirty="0" smtClean="0"/>
              <a:t>Do </a:t>
            </a:r>
            <a:r>
              <a:rPr lang="en-IN" dirty="0"/>
              <a:t>the vent tubes contact cold ambient air, or are they installed in a heated section of the bundle where they cannot freeze?  Tubes in the vent condenser carry some steam along with the </a:t>
            </a:r>
            <a:r>
              <a:rPr lang="en-IN" dirty="0" smtClean="0"/>
              <a:t>non-</a:t>
            </a:r>
            <a:r>
              <a:rPr lang="en-IN" dirty="0" err="1" smtClean="0"/>
              <a:t>condensables</a:t>
            </a:r>
            <a:r>
              <a:rPr lang="en-IN" dirty="0"/>
              <a:t>.  Since the steam partial pressure is low, heat content is low</a:t>
            </a:r>
          </a:p>
        </p:txBody>
      </p:sp>
    </p:spTree>
    <p:extLst>
      <p:ext uri="{BB962C8B-B14F-4D97-AF65-F5344CB8AC3E}">
        <p14:creationId xmlns:p14="http://schemas.microsoft.com/office/powerpoint/2010/main" val="35656687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632" y="128464"/>
            <a:ext cx="6624736" cy="9649072"/>
          </a:xfrm>
        </p:spPr>
        <p:txBody>
          <a:bodyPr>
            <a:normAutofit/>
          </a:bodyPr>
          <a:lstStyle/>
          <a:p>
            <a:pPr marL="0" indent="0" algn="just">
              <a:buNone/>
            </a:pPr>
            <a:endParaRPr lang="en-IN" sz="2000" dirty="0" smtClean="0"/>
          </a:p>
          <a:p>
            <a:pPr algn="just">
              <a:buFont typeface="Wingdings" pitchFamily="2" charset="2"/>
              <a:buChar char="ü"/>
            </a:pPr>
            <a:r>
              <a:rPr lang="en-IN" sz="2000" dirty="0" smtClean="0"/>
              <a:t>How </a:t>
            </a:r>
            <a:r>
              <a:rPr lang="en-IN" sz="2000" dirty="0"/>
              <a:t>are the condensate-drain water-seal loops protected from freezing?</a:t>
            </a:r>
          </a:p>
          <a:p>
            <a:pPr algn="just">
              <a:buFont typeface="Wingdings" pitchFamily="2" charset="2"/>
              <a:buChar char="ü"/>
            </a:pPr>
            <a:endParaRPr lang="en-IN" sz="2000" dirty="0" smtClean="0"/>
          </a:p>
          <a:p>
            <a:pPr algn="just">
              <a:buFont typeface="Wingdings" pitchFamily="2" charset="2"/>
              <a:buChar char="ü"/>
            </a:pPr>
            <a:r>
              <a:rPr lang="en-IN" sz="2000" dirty="0" smtClean="0"/>
              <a:t>Can </a:t>
            </a:r>
            <a:r>
              <a:rPr lang="en-IN" sz="2000" dirty="0"/>
              <a:t>the condenser function with all fans off for indefinite periods, without steam backflow</a:t>
            </a:r>
            <a:r>
              <a:rPr lang="en-IN" sz="2000" dirty="0" smtClean="0"/>
              <a:t>?</a:t>
            </a:r>
          </a:p>
          <a:p>
            <a:pPr algn="just">
              <a:buFont typeface="Wingdings" pitchFamily="2" charset="2"/>
              <a:buChar char="ü"/>
            </a:pPr>
            <a:endParaRPr lang="en-IN" sz="2000" dirty="0"/>
          </a:p>
          <a:p>
            <a:pPr marL="0" indent="0" algn="just">
              <a:buNone/>
            </a:pPr>
            <a:r>
              <a:rPr lang="en-IN" sz="2000" dirty="0"/>
              <a:t> </a:t>
            </a:r>
            <a:endParaRPr lang="en-IN" sz="2000" dirty="0" smtClean="0"/>
          </a:p>
          <a:p>
            <a:pPr algn="just">
              <a:buFont typeface="Wingdings" pitchFamily="2" charset="2"/>
              <a:buChar char="ü"/>
            </a:pPr>
            <a:r>
              <a:rPr lang="en-IN" sz="2000" dirty="0" smtClean="0"/>
              <a:t>What </a:t>
            </a:r>
            <a:r>
              <a:rPr lang="en-IN" sz="2000" dirty="0"/>
              <a:t>is the degree of steam flow upset that occurs in operating cells when the fan of an adjacent cell is turned off?  The </a:t>
            </a:r>
            <a:r>
              <a:rPr lang="en-IN" sz="2000" dirty="0" smtClean="0"/>
              <a:t>non-operating </a:t>
            </a:r>
            <a:r>
              <a:rPr lang="en-IN" sz="2000" dirty="0"/>
              <a:t>cell will have a higher steam pressure in its rear headers.  How will this higher pressure affect the main and vent condensers of the adjacent operating cells, and what does the manufacturer recommend to relieve steam backflow</a:t>
            </a:r>
            <a:r>
              <a:rPr lang="en-IN" sz="2000" dirty="0" smtClean="0"/>
              <a:t>?</a:t>
            </a:r>
          </a:p>
          <a:p>
            <a:pPr algn="just">
              <a:buFont typeface="Wingdings" pitchFamily="2" charset="2"/>
              <a:buChar char="ü"/>
            </a:pPr>
            <a:endParaRPr lang="en-IN" sz="2000" dirty="0"/>
          </a:p>
          <a:p>
            <a:pPr marL="0" indent="0" algn="just">
              <a:buNone/>
            </a:pPr>
            <a:endParaRPr lang="en-IN" sz="2000" dirty="0"/>
          </a:p>
          <a:p>
            <a:pPr algn="just">
              <a:buFont typeface="Wingdings" pitchFamily="2" charset="2"/>
              <a:buChar char="ü"/>
            </a:pPr>
            <a:r>
              <a:rPr lang="en-IN" sz="2000" dirty="0" smtClean="0"/>
              <a:t>Does </a:t>
            </a:r>
            <a:r>
              <a:rPr lang="en-IN" sz="2000" dirty="0"/>
              <a:t>the vent section of the condenser have a separate set of fans from the main condenser?  If so, is it necessary to run the vent fans in some prescribed manner in relation to the main condenser fans?  What happens when the vent condenser fans are operated differently from the prescribed speed regimen</a:t>
            </a:r>
            <a:r>
              <a:rPr lang="en-IN" sz="2000" dirty="0" smtClean="0"/>
              <a:t>?</a:t>
            </a:r>
          </a:p>
          <a:p>
            <a:pPr algn="just">
              <a:buFont typeface="Wingdings" pitchFamily="2" charset="2"/>
              <a:buChar char="ü"/>
            </a:pPr>
            <a:endParaRPr lang="en-IN" sz="2000" dirty="0"/>
          </a:p>
          <a:p>
            <a:pPr marL="0" indent="0" algn="just">
              <a:buNone/>
            </a:pPr>
            <a:r>
              <a:rPr lang="en-IN" sz="2000" dirty="0"/>
              <a:t> </a:t>
            </a:r>
          </a:p>
          <a:p>
            <a:pPr algn="just">
              <a:buFont typeface="Wingdings" pitchFamily="2" charset="2"/>
              <a:buChar char="ü"/>
            </a:pPr>
            <a:r>
              <a:rPr lang="en-IN" sz="2000" dirty="0" smtClean="0"/>
              <a:t>Where </a:t>
            </a:r>
            <a:r>
              <a:rPr lang="en-IN" sz="2000" dirty="0"/>
              <a:t>will the major components, such as the bundles and the fans, be manufactured, and, if job shops are used, how is quality control maintained?</a:t>
            </a:r>
          </a:p>
          <a:p>
            <a:pPr algn="just">
              <a:buFont typeface="Wingdings" pitchFamily="2" charset="2"/>
              <a:buChar char="ü"/>
            </a:pPr>
            <a:endParaRPr lang="en-IN" sz="2000" dirty="0"/>
          </a:p>
          <a:p>
            <a:pPr algn="just">
              <a:buFont typeface="Wingdings" pitchFamily="2" charset="2"/>
              <a:buChar char="ü"/>
            </a:pPr>
            <a:endParaRPr lang="en-IN" sz="2000" dirty="0"/>
          </a:p>
        </p:txBody>
      </p:sp>
    </p:spTree>
    <p:extLst>
      <p:ext uri="{BB962C8B-B14F-4D97-AF65-F5344CB8AC3E}">
        <p14:creationId xmlns:p14="http://schemas.microsoft.com/office/powerpoint/2010/main" val="390032413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23664"/>
            <a:ext cx="6515100" cy="2664295"/>
          </a:xfrm>
        </p:spPr>
        <p:txBody>
          <a:bodyPr>
            <a:normAutofit/>
          </a:bodyPr>
          <a:lstStyle/>
          <a:p>
            <a:pPr marL="571500" indent="-571500">
              <a:buFont typeface="Wingdings" pitchFamily="2" charset="2"/>
              <a:buChar char="Ø"/>
            </a:pPr>
            <a:r>
              <a:rPr lang="en-US" sz="3200" b="1" u="sng" dirty="0"/>
              <a:t>C</a:t>
            </a:r>
            <a:r>
              <a:rPr lang="en-US" sz="3200" b="1" u="sng" dirty="0" smtClean="0"/>
              <a:t>onclusion</a:t>
            </a:r>
            <a:endParaRPr lang="en-IN" sz="3200" b="1" u="sng" dirty="0"/>
          </a:p>
        </p:txBody>
      </p:sp>
      <p:sp>
        <p:nvSpPr>
          <p:cNvPr id="3" name="Content Placeholder 2"/>
          <p:cNvSpPr>
            <a:spLocks noGrp="1"/>
          </p:cNvSpPr>
          <p:nvPr>
            <p:ph idx="1"/>
          </p:nvPr>
        </p:nvSpPr>
        <p:spPr>
          <a:xfrm>
            <a:off x="116632" y="704528"/>
            <a:ext cx="6624736" cy="9001000"/>
          </a:xfrm>
        </p:spPr>
        <p:txBody>
          <a:bodyPr>
            <a:normAutofit/>
          </a:bodyPr>
          <a:lstStyle/>
          <a:p>
            <a:pPr marL="0" indent="0" algn="just">
              <a:buNone/>
            </a:pPr>
            <a:r>
              <a:rPr lang="en-US" sz="2300" dirty="0" smtClean="0"/>
              <a:t>Our study has lead us to the conclusion that </a:t>
            </a:r>
            <a:r>
              <a:rPr lang="en-US" sz="2300" b="1" dirty="0" smtClean="0"/>
              <a:t>Air-cooled Condenser </a:t>
            </a:r>
            <a:r>
              <a:rPr lang="en-US" sz="2300" dirty="0" smtClean="0"/>
              <a:t>would surely emerge as a boon for various Power Plants in India, seeing  the day-by-day increasing shortage of water. In the coming days, water would become the root factor in deciding not only the profit of a Power Plant in India, but also its existence and prevalence . Under such a situation Air-cooled Condenser would emerge as a savior, which would play a vital role by saving a huge amount of make up cooling water. Not only this, the installation of  proper Air-cooled condenser with proper design, considering the local environment, would help to avoid  condenser problems like  backflow and trapping of non-</a:t>
            </a:r>
            <a:r>
              <a:rPr lang="en-US" sz="2300" dirty="0" err="1" smtClean="0"/>
              <a:t>condensables</a:t>
            </a:r>
            <a:r>
              <a:rPr lang="en-US" sz="2300" dirty="0" smtClean="0"/>
              <a:t> more  efficiently ; it would save a good amount of money too.</a:t>
            </a:r>
          </a:p>
          <a:p>
            <a:pPr marL="0" indent="0" algn="just">
              <a:buNone/>
            </a:pPr>
            <a:r>
              <a:rPr lang="en-US" sz="2300" dirty="0" smtClean="0"/>
              <a:t>Our study reveals that </a:t>
            </a:r>
            <a:r>
              <a:rPr lang="en-US" sz="2300" dirty="0"/>
              <a:t>, </a:t>
            </a:r>
            <a:r>
              <a:rPr lang="en-US" sz="2300" b="1" dirty="0"/>
              <a:t>Indirect Air Cooling System with Direct Contact Condenser </a:t>
            </a:r>
            <a:r>
              <a:rPr lang="en-US" sz="2300" dirty="0" smtClean="0"/>
              <a:t>is best suited to be installed at P&amp;BS-1 and PP-2 of SAIL-BSP, considering the local environment. The installation of the same would result in </a:t>
            </a:r>
            <a:r>
              <a:rPr lang="en-US" sz="2300" b="1" dirty="0" smtClean="0"/>
              <a:t>saving 12.9 million M</a:t>
            </a:r>
            <a:r>
              <a:rPr lang="en-US" sz="2300" b="1" baseline="30000" dirty="0" smtClean="0"/>
              <a:t>3</a:t>
            </a:r>
            <a:r>
              <a:rPr lang="en-US" sz="2300" b="1" dirty="0" smtClean="0"/>
              <a:t> of water per year at P&amp;BS-1 and 4.86 million M</a:t>
            </a:r>
            <a:r>
              <a:rPr lang="en-US" sz="2300" b="1" baseline="30000" dirty="0" smtClean="0"/>
              <a:t>3 </a:t>
            </a:r>
            <a:r>
              <a:rPr lang="en-US" sz="2300" b="1" dirty="0" smtClean="0"/>
              <a:t> per year at PP-2; and would fetch a saving of 95.6 million rupees per year at P&amp;BS-1 and 12.9 million rupees at PP-2.</a:t>
            </a:r>
            <a:endParaRPr lang="en-IN" sz="2300" b="1" dirty="0"/>
          </a:p>
        </p:txBody>
      </p:sp>
    </p:spTree>
    <p:extLst>
      <p:ext uri="{BB962C8B-B14F-4D97-AF65-F5344CB8AC3E}">
        <p14:creationId xmlns:p14="http://schemas.microsoft.com/office/powerpoint/2010/main" val="268030992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239688"/>
            <a:ext cx="6172200" cy="3287387"/>
          </a:xfrm>
        </p:spPr>
        <p:txBody>
          <a:bodyPr/>
          <a:lstStyle/>
          <a:p>
            <a:pPr marL="457200" lvl="4" indent="-457200" algn="just" rtl="0">
              <a:spcBef>
                <a:spcPct val="0"/>
              </a:spcBef>
              <a:buFont typeface="Wingdings" pitchFamily="2" charset="2"/>
              <a:buChar char="Ø"/>
            </a:pPr>
            <a:r>
              <a:rPr lang="en-US" sz="3200" u="sng" dirty="0" smtClean="0"/>
              <a:t>References</a:t>
            </a:r>
            <a:r>
              <a:rPr lang="en-US" sz="3000" dirty="0" smtClean="0"/>
              <a:t/>
            </a:r>
            <a:br>
              <a:rPr lang="en-US" sz="3000" dirty="0" smtClean="0"/>
            </a:br>
            <a:endParaRPr lang="en-IN" dirty="0"/>
          </a:p>
        </p:txBody>
      </p:sp>
      <p:sp>
        <p:nvSpPr>
          <p:cNvPr id="3" name="Content Placeholder 2"/>
          <p:cNvSpPr>
            <a:spLocks noGrp="1"/>
          </p:cNvSpPr>
          <p:nvPr>
            <p:ph idx="1"/>
          </p:nvPr>
        </p:nvSpPr>
        <p:spPr>
          <a:xfrm>
            <a:off x="188640" y="632520"/>
            <a:ext cx="6552728" cy="9073008"/>
          </a:xfrm>
        </p:spPr>
        <p:txBody>
          <a:bodyPr/>
          <a:lstStyle/>
          <a:p>
            <a:pPr>
              <a:buFont typeface="Wingdings" pitchFamily="2" charset="2"/>
              <a:buChar char="ü"/>
            </a:pPr>
            <a:r>
              <a:rPr lang="en-US" dirty="0" smtClean="0"/>
              <a:t>Engineering thermodynamics by P.K. Nag.</a:t>
            </a:r>
          </a:p>
          <a:p>
            <a:pPr>
              <a:buFont typeface="Wingdings" pitchFamily="2" charset="2"/>
              <a:buChar char="ü"/>
            </a:pPr>
            <a:r>
              <a:rPr lang="en-US" dirty="0" smtClean="0">
                <a:hlinkClick r:id="rId2"/>
              </a:rPr>
              <a:t>www.google.com</a:t>
            </a:r>
            <a:endParaRPr lang="en-US" dirty="0" smtClean="0"/>
          </a:p>
          <a:p>
            <a:pPr>
              <a:buFont typeface="Wingdings" pitchFamily="2" charset="2"/>
              <a:buChar char="ü"/>
            </a:pPr>
            <a:r>
              <a:rPr lang="en-US" dirty="0" smtClean="0">
                <a:hlinkClick r:id="rId3"/>
              </a:rPr>
              <a:t>www.howstufworks.com</a:t>
            </a:r>
            <a:endParaRPr lang="en-US" dirty="0" smtClean="0"/>
          </a:p>
          <a:p>
            <a:pPr>
              <a:buFont typeface="Wingdings" pitchFamily="2" charset="2"/>
              <a:buChar char="ü"/>
            </a:pPr>
            <a:r>
              <a:rPr lang="en-US" dirty="0" err="1" smtClean="0"/>
              <a:t>Pravah</a:t>
            </a:r>
            <a:r>
              <a:rPr lang="en-US" dirty="0" smtClean="0"/>
              <a:t> Training Manual of P&amp;BS, SAIL-BSP.</a:t>
            </a:r>
          </a:p>
          <a:p>
            <a:pPr>
              <a:buFont typeface="Wingdings" pitchFamily="2" charset="2"/>
              <a:buChar char="ü"/>
            </a:pPr>
            <a:r>
              <a:rPr lang="en-US" dirty="0" smtClean="0"/>
              <a:t>Cost Reduction Handbook of SAIL-BSP</a:t>
            </a:r>
          </a:p>
          <a:p>
            <a:pPr>
              <a:buFont typeface="Wingdings" pitchFamily="2" charset="2"/>
              <a:buChar char="ü"/>
            </a:pPr>
            <a:r>
              <a:rPr lang="en-IN" dirty="0" smtClean="0"/>
              <a:t>Hudson </a:t>
            </a:r>
            <a:r>
              <a:rPr lang="en-IN" dirty="0"/>
              <a:t>Products Corporation Houston, Texas</a:t>
            </a:r>
          </a:p>
          <a:p>
            <a:pPr>
              <a:buFont typeface="Wingdings" pitchFamily="2" charset="2"/>
              <a:buChar char="ü"/>
            </a:pPr>
            <a:r>
              <a:rPr lang="en-US" dirty="0" smtClean="0">
                <a:hlinkClick r:id="rId4"/>
              </a:rPr>
              <a:t>www.icl.tech.com</a:t>
            </a:r>
            <a:endParaRPr lang="en-US" dirty="0" smtClean="0"/>
          </a:p>
          <a:p>
            <a:pPr marL="0" indent="0">
              <a:buNone/>
            </a:pPr>
            <a:endParaRPr lang="en-IN" dirty="0"/>
          </a:p>
        </p:txBody>
      </p:sp>
    </p:spTree>
    <p:extLst>
      <p:ext uri="{BB962C8B-B14F-4D97-AF65-F5344CB8AC3E}">
        <p14:creationId xmlns:p14="http://schemas.microsoft.com/office/powerpoint/2010/main" val="37001342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640" y="22193"/>
            <a:ext cx="6436096" cy="9906000"/>
          </a:xfrm>
        </p:spPr>
        <p:txBody>
          <a:bodyPr>
            <a:normAutofit fontScale="92500" lnSpcReduction="10000"/>
          </a:bodyPr>
          <a:lstStyle/>
          <a:p>
            <a:pPr algn="just"/>
            <a:endParaRPr lang="en-US" sz="1900" dirty="0" smtClean="0"/>
          </a:p>
          <a:p>
            <a:pPr algn="just"/>
            <a:r>
              <a:rPr lang="en-US" sz="1900" dirty="0" smtClean="0"/>
              <a:t>The power plants’ air-cooled condenser systems can broadly be divided into two major types; they are “direct air-cooling system” and “indirect air-cooling system”. “Indirect air-cooling system can further be divided into two categories; “direct contact condenser” and “surface contact condenser”:-</a:t>
            </a:r>
          </a:p>
          <a:p>
            <a:pPr algn="just"/>
            <a:endParaRPr lang="en-US" sz="1900" dirty="0" smtClean="0"/>
          </a:p>
          <a:p>
            <a:pPr algn="just">
              <a:buFont typeface="Wingdings" pitchFamily="2" charset="2"/>
              <a:buChar char="Ø"/>
            </a:pPr>
            <a:r>
              <a:rPr lang="en-US" sz="2600" b="1" u="sng" dirty="0" smtClean="0"/>
              <a:t>Indirect Air cooling System with Direct Contact Condenser</a:t>
            </a:r>
          </a:p>
          <a:p>
            <a:pPr marL="0" indent="0" algn="just">
              <a:buNone/>
            </a:pPr>
            <a:r>
              <a:rPr lang="en-US" sz="1900" dirty="0" smtClean="0"/>
              <a:t> The principle of the system is that the exhaust steam from the turbine in the jet condenser comes in direct contact of the cooling water from the nozzle; the water then absorbs the latent heat of vaporization of the exhaust steam and the exhaust steam condenses to water. Then the majority of cooling water, at elevated temperature, is delivered to the air-cooled radiator in the air cooling tower by circulating water pump, after being cooled by the air, it goes to “direct contact condenser” for circular uses. A small part of the heated cooling water about 2%~5% is delivered to the boiler as make-up water , after the processing of condensate water equipment. The Air-cooling radiators is made of aluminium finned tubes or galvanized steel tubes.</a:t>
            </a:r>
          </a:p>
          <a:p>
            <a:pPr marL="0" indent="0" algn="just">
              <a:buNone/>
            </a:pPr>
            <a:endParaRPr lang="en-US" sz="1900" dirty="0"/>
          </a:p>
          <a:p>
            <a:pPr marL="0" indent="0" algn="just">
              <a:buNone/>
            </a:pPr>
            <a:r>
              <a:rPr lang="en-US" sz="1900" dirty="0" smtClean="0"/>
              <a:t>The structural features are:-</a:t>
            </a:r>
          </a:p>
          <a:p>
            <a:pPr algn="just">
              <a:buFont typeface="Wingdings" pitchFamily="2" charset="2"/>
              <a:buChar char="v"/>
            </a:pPr>
            <a:r>
              <a:rPr lang="en-US" sz="1900" dirty="0" smtClean="0"/>
              <a:t>No necessity of big inside diameter exhaust pipe.</a:t>
            </a:r>
          </a:p>
          <a:p>
            <a:pPr algn="just">
              <a:buFont typeface="Wingdings" pitchFamily="2" charset="2"/>
              <a:buChar char="v"/>
            </a:pPr>
            <a:r>
              <a:rPr lang="en-US" sz="1900" dirty="0" smtClean="0"/>
              <a:t>Easy arrangement.</a:t>
            </a:r>
          </a:p>
          <a:p>
            <a:pPr algn="just">
              <a:buFont typeface="Wingdings" pitchFamily="2" charset="2"/>
              <a:buChar char="v"/>
            </a:pPr>
            <a:r>
              <a:rPr lang="en-US" sz="1900" dirty="0" smtClean="0"/>
              <a:t>Air cooling tower can be installed far away from the plant.</a:t>
            </a:r>
          </a:p>
          <a:p>
            <a:pPr algn="just">
              <a:buFont typeface="Wingdings" pitchFamily="2" charset="2"/>
              <a:buChar char="v"/>
            </a:pPr>
            <a:r>
              <a:rPr lang="en-US" sz="1900" dirty="0" smtClean="0"/>
              <a:t>The endothermic  end of the condenser may be kept small as per requirement.</a:t>
            </a:r>
          </a:p>
          <a:p>
            <a:pPr algn="just">
              <a:buFont typeface="Wingdings" pitchFamily="2" charset="2"/>
              <a:buChar char="v"/>
            </a:pPr>
            <a:r>
              <a:rPr lang="en-US" sz="1900" dirty="0" smtClean="0"/>
              <a:t>The water of  the cooling components in the air cooling tower being higher than the atmospheric pressure  owing to using high-pressure head circulating water pimp , will not leak into the condensate system.</a:t>
            </a:r>
          </a:p>
          <a:p>
            <a:pPr algn="just">
              <a:buFont typeface="Wingdings" pitchFamily="2" charset="2"/>
              <a:buChar char="v"/>
            </a:pPr>
            <a:r>
              <a:rPr lang="en-US" sz="1900" dirty="0" smtClean="0"/>
              <a:t>The system’s turbine average back pressure is lower than the “direct air cooling unit “, slightly lower than ‘”surface type air cooling system, hence the unit is economical and has least fuel consumption.</a:t>
            </a:r>
          </a:p>
        </p:txBody>
      </p:sp>
    </p:spTree>
    <p:extLst>
      <p:ext uri="{BB962C8B-B14F-4D97-AF65-F5344CB8AC3E}">
        <p14:creationId xmlns:p14="http://schemas.microsoft.com/office/powerpoint/2010/main" val="6798477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640" y="205019"/>
            <a:ext cx="6462060" cy="9673074"/>
          </a:xfrm>
        </p:spPr>
        <p:txBody>
          <a:bodyPr>
            <a:normAutofit/>
          </a:bodyPr>
          <a:lstStyle/>
          <a:p>
            <a:pPr algn="just"/>
            <a:r>
              <a:rPr lang="en-US" sz="2800" b="1" u="sng" dirty="0" smtClean="0"/>
              <a:t>Indirect Air-Cooling system with Surface condenser</a:t>
            </a:r>
          </a:p>
          <a:p>
            <a:pPr marL="0" indent="0" algn="just">
              <a:buNone/>
            </a:pPr>
            <a:r>
              <a:rPr lang="en-US" sz="2200" dirty="0" smtClean="0"/>
              <a:t>Surface type indirect air cooling system uses surface condenser to replace direct contact condenser in order to simplify the system. The circulating water pump of surface condenser is same as common wet cooling unit, but for the cooling part it applies air cooling tower in place of wet cooling tower, chemically treated soft water instead of recycled water, closed circulating cooling water system in place of open circulating cooling water system. Air cooling system requires expansion tank, it’s function is to adjust the cooling water volume which is affected by temperature change, maintenance of pressure head of the entire circulating water. The air cooling system radiator is made of galvanized steel finned tubes and aluminium finned tubes.</a:t>
            </a:r>
          </a:p>
          <a:p>
            <a:pPr marL="0" indent="0" algn="just">
              <a:buNone/>
            </a:pPr>
            <a:r>
              <a:rPr lang="en-US" sz="2200" dirty="0" smtClean="0"/>
              <a:t>The system’s shortcomings are:-</a:t>
            </a:r>
          </a:p>
          <a:p>
            <a:pPr algn="just">
              <a:buFont typeface="Wingdings" pitchFamily="2" charset="2"/>
              <a:buChar char="v"/>
            </a:pPr>
            <a:r>
              <a:rPr lang="en-US" sz="2200" dirty="0" smtClean="0"/>
              <a:t>Cooling tower occupies large area.</a:t>
            </a:r>
          </a:p>
          <a:p>
            <a:pPr algn="just">
              <a:buFont typeface="Wingdings" pitchFamily="2" charset="2"/>
              <a:buChar char="v"/>
            </a:pPr>
            <a:r>
              <a:rPr lang="en-US" sz="2200" dirty="0" smtClean="0"/>
              <a:t>Higher investment in infrastructure.</a:t>
            </a:r>
          </a:p>
          <a:p>
            <a:pPr algn="just">
              <a:buFont typeface="Wingdings" pitchFamily="2" charset="2"/>
              <a:buChar char="v"/>
            </a:pPr>
            <a:r>
              <a:rPr lang="en-US" sz="2200" dirty="0" smtClean="0"/>
              <a:t>The two heat exchanging processes, i.e. between ‘exhaust steam and the cooling water’ and ‘the heated  water and air’, are of surface type and require large heat transfer end, hence the thermal efficiency of the power plant becomes low as compared to direct contact type  condenser.</a:t>
            </a:r>
            <a:endParaRPr lang="en-IN" sz="2200" dirty="0"/>
          </a:p>
        </p:txBody>
      </p:sp>
    </p:spTree>
    <p:extLst>
      <p:ext uri="{BB962C8B-B14F-4D97-AF65-F5344CB8AC3E}">
        <p14:creationId xmlns:p14="http://schemas.microsoft.com/office/powerpoint/2010/main" val="9426800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2203</TotalTime>
  <Words>8393</Words>
  <Application>Microsoft Office PowerPoint</Application>
  <PresentationFormat>A4 Paper (210x297 mm)</PresentationFormat>
  <Paragraphs>1422</Paragraphs>
  <Slides>74</Slides>
  <Notes>4</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Office Theme</vt:lpstr>
      <vt:lpstr>PowerPoint Presentation</vt:lpstr>
      <vt:lpstr>Declaration</vt:lpstr>
      <vt:lpstr>Certificate</vt:lpstr>
      <vt:lpstr>ACKNOWLEDGEMENT</vt:lpstr>
      <vt:lpstr>Abstract</vt:lpstr>
      <vt:lpstr>Contents:-</vt:lpstr>
      <vt:lpstr>Introduction</vt:lpstr>
      <vt:lpstr>PowerPoint Presentation</vt:lpstr>
      <vt:lpstr>PowerPoint Presentation</vt:lpstr>
      <vt:lpstr>PowerPoint Presentation</vt:lpstr>
      <vt:lpstr>P&amp;BS-1  &amp; PP-2 At A Glance</vt:lpstr>
      <vt:lpstr>Water Chemical Treatment Plant</vt:lpstr>
      <vt:lpstr>PowerPoint Presentation</vt:lpstr>
      <vt:lpstr>Boiler House  </vt:lpstr>
      <vt:lpstr>PowerPoint Presentation</vt:lpstr>
      <vt:lpstr>PowerPoint Presentation</vt:lpstr>
      <vt:lpstr>TURBINE HALL </vt:lpstr>
      <vt:lpstr>PowerPoint Presentation</vt:lpstr>
      <vt:lpstr>Main Control Room &amp; Switch Gears</vt:lpstr>
      <vt:lpstr>PowerPoint Presentation</vt:lpstr>
      <vt:lpstr>POWER &amp; BLOWING STATION  1   STEAM RAISING CAPACITY – 900 T/HR.  POWER GENERATION CAPACITY – 36 MW  DETAIL OF EQUIPMENTS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PRESSURE PARTS OF BOILER-6 </vt:lpstr>
      <vt:lpstr>PowerPoint Presentation</vt:lpstr>
      <vt:lpstr>Power  Plant 2</vt:lpstr>
      <vt:lpstr>Basic Power Plant Operations &amp; Importance Of condenser</vt:lpstr>
      <vt:lpstr>PowerPoint Presentation</vt:lpstr>
      <vt:lpstr>PowerPoint Presentation</vt:lpstr>
      <vt:lpstr>Advantages of Air-Cooled Steam Condenser unit over traditional Water-Cooled Condenser unit.</vt:lpstr>
      <vt:lpstr>PowerPoint Presentation</vt:lpstr>
      <vt:lpstr>Identifying Steam Condenser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Case study for installation of Indirect Air Cooling System with Direct Contact Condenser unit at P&amp;BS-1 and PP-2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Thermal Specification &amp; Cold Climate Considerations. </vt:lpstr>
      <vt:lpstr>PowerPoint Presentation</vt:lpstr>
      <vt:lpstr>PowerPoint Presentation</vt:lpstr>
      <vt:lpstr>PowerPoint Presentation</vt:lpstr>
      <vt:lpstr>PowerPoint Presentation</vt:lpstr>
      <vt:lpstr>PowerPoint Presentation</vt:lpstr>
      <vt:lpstr>Check points for safe design. </vt:lpstr>
      <vt:lpstr>PowerPoint Presentation</vt:lpstr>
      <vt:lpstr>Conclusion</vt:lpstr>
      <vt:lpstr>References </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DEWANGAN VIDYASAG</cp:lastModifiedBy>
  <cp:revision>263</cp:revision>
  <cp:lastPrinted>2012-07-18T11:55:11Z</cp:lastPrinted>
  <dcterms:created xsi:type="dcterms:W3CDTF">2012-07-18T06:00:30Z</dcterms:created>
  <dcterms:modified xsi:type="dcterms:W3CDTF">2017-06-05T10:54:46Z</dcterms:modified>
</cp:coreProperties>
</file>