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0693400" cy="7561263"/>
  <p:notesSz cx="7099300" cy="10234613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95">
          <p15:clr>
            <a:srgbClr val="A4A3A4"/>
          </p15:clr>
        </p15:guide>
        <p15:guide id="2" orient="horz" pos="339">
          <p15:clr>
            <a:srgbClr val="A4A3A4"/>
          </p15:clr>
        </p15:guide>
        <p15:guide id="3" orient="horz" pos="4514">
          <p15:clr>
            <a:srgbClr val="A4A3A4"/>
          </p15:clr>
        </p15:guide>
        <p15:guide id="4" pos="176">
          <p15:clr>
            <a:srgbClr val="A4A3A4"/>
          </p15:clr>
        </p15:guide>
        <p15:guide id="5" pos="6561">
          <p15:clr>
            <a:srgbClr val="A4A3A4"/>
          </p15:clr>
        </p15:guide>
        <p15:guide id="6" pos="1782">
          <p15:clr>
            <a:srgbClr val="A4A3A4"/>
          </p15:clr>
        </p15:guide>
        <p15:guide id="7" pos="4955">
          <p15:clr>
            <a:srgbClr val="A4A3A4"/>
          </p15:clr>
        </p15:guide>
        <p15:guide id="8" pos="3124">
          <p15:clr>
            <a:srgbClr val="A4A3A4"/>
          </p15:clr>
        </p15:guide>
        <p15:guide id="9" pos="3459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6" roundtripDataSignature="AMtx7mjPm5+F+9RldLbIsoJtXw3sMQyc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358" y="62"/>
      </p:cViewPr>
      <p:guideLst>
        <p:guide orient="horz" pos="1695"/>
        <p:guide orient="horz" pos="339"/>
        <p:guide orient="horz" pos="4514"/>
        <p:guide pos="176"/>
        <p:guide pos="6561"/>
        <p:guide pos="1782"/>
        <p:guide pos="4955"/>
        <p:guide pos="3124"/>
        <p:guide pos="34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4" y="2"/>
            <a:ext cx="3075479" cy="51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25" tIns="41150" rIns="82325" bIns="411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831" y="2"/>
            <a:ext cx="3075479" cy="51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25" tIns="41150" rIns="82325" bIns="411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39788" y="773113"/>
            <a:ext cx="5422900" cy="3835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46693" y="4861164"/>
            <a:ext cx="5205931" cy="4605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25" tIns="41150" rIns="82325" bIns="4115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4" y="9723948"/>
            <a:ext cx="3075479" cy="51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25" tIns="41150" rIns="82325" bIns="411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831" y="9723948"/>
            <a:ext cx="3075479" cy="51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25" tIns="41150" rIns="82325" bIns="411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9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946693" y="4861164"/>
            <a:ext cx="5205931" cy="4605821"/>
          </a:xfrm>
          <a:prstGeom prst="rect">
            <a:avLst/>
          </a:prstGeom>
        </p:spPr>
        <p:txBody>
          <a:bodyPr spcFirstLastPara="1" wrap="square" lIns="82325" tIns="41150" rIns="82325" bIns="41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39788" y="773113"/>
            <a:ext cx="5422900" cy="3835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:notes"/>
          <p:cNvSpPr txBox="1">
            <a:spLocks noGrp="1"/>
          </p:cNvSpPr>
          <p:nvPr>
            <p:ph type="body" idx="1"/>
          </p:nvPr>
        </p:nvSpPr>
        <p:spPr>
          <a:xfrm>
            <a:off x="946693" y="4861164"/>
            <a:ext cx="5205931" cy="4605821"/>
          </a:xfrm>
          <a:prstGeom prst="rect">
            <a:avLst/>
          </a:prstGeom>
        </p:spPr>
        <p:txBody>
          <a:bodyPr spcFirstLastPara="1" wrap="square" lIns="82325" tIns="41150" rIns="82325" bIns="41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39788" y="773113"/>
            <a:ext cx="5422900" cy="3835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0ef523a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39788" y="773113"/>
            <a:ext cx="5422900" cy="3835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0ef523ab3_0_0:notes"/>
          <p:cNvSpPr txBox="1">
            <a:spLocks noGrp="1"/>
          </p:cNvSpPr>
          <p:nvPr>
            <p:ph type="body" idx="1"/>
          </p:nvPr>
        </p:nvSpPr>
        <p:spPr>
          <a:xfrm>
            <a:off x="946693" y="4861164"/>
            <a:ext cx="5205900" cy="4605900"/>
          </a:xfrm>
          <a:prstGeom prst="rect">
            <a:avLst/>
          </a:prstGeom>
        </p:spPr>
        <p:txBody>
          <a:bodyPr spcFirstLastPara="1" wrap="square" lIns="82325" tIns="41150" rIns="82325" bIns="41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80ef523ab3_0_0:notes"/>
          <p:cNvSpPr txBox="1">
            <a:spLocks noGrp="1"/>
          </p:cNvSpPr>
          <p:nvPr>
            <p:ph type="sldNum" idx="12"/>
          </p:nvPr>
        </p:nvSpPr>
        <p:spPr>
          <a:xfrm>
            <a:off x="4023831" y="9723948"/>
            <a:ext cx="3075600" cy="510600"/>
          </a:xfrm>
          <a:prstGeom prst="rect">
            <a:avLst/>
          </a:prstGeom>
        </p:spPr>
        <p:txBody>
          <a:bodyPr spcFirstLastPara="1" wrap="square" lIns="82325" tIns="41150" rIns="82325" bIns="41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:notes"/>
          <p:cNvSpPr txBox="1">
            <a:spLocks noGrp="1"/>
          </p:cNvSpPr>
          <p:nvPr>
            <p:ph type="body" idx="1"/>
          </p:nvPr>
        </p:nvSpPr>
        <p:spPr>
          <a:xfrm>
            <a:off x="946693" y="4861164"/>
            <a:ext cx="5205931" cy="4605821"/>
          </a:xfrm>
          <a:prstGeom prst="rect">
            <a:avLst/>
          </a:prstGeom>
        </p:spPr>
        <p:txBody>
          <a:bodyPr spcFirstLastPara="1" wrap="square" lIns="82325" tIns="41150" rIns="82325" bIns="41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39788" y="773113"/>
            <a:ext cx="5422900" cy="3835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39788" y="773113"/>
            <a:ext cx="5422900" cy="3835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0" name="Google Shape;270;p9:notes"/>
          <p:cNvSpPr txBox="1">
            <a:spLocks noGrp="1"/>
          </p:cNvSpPr>
          <p:nvPr>
            <p:ph type="body" idx="1"/>
          </p:nvPr>
        </p:nvSpPr>
        <p:spPr>
          <a:xfrm>
            <a:off x="946693" y="4861164"/>
            <a:ext cx="5205900" cy="46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25" tIns="41150" rIns="82325" bIns="41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/>
          </a:p>
        </p:txBody>
      </p:sp>
      <p:sp>
        <p:nvSpPr>
          <p:cNvPr id="271" name="Google Shape;271;p9:notes"/>
          <p:cNvSpPr txBox="1">
            <a:spLocks noGrp="1"/>
          </p:cNvSpPr>
          <p:nvPr>
            <p:ph type="sldNum" idx="12"/>
          </p:nvPr>
        </p:nvSpPr>
        <p:spPr>
          <a:xfrm>
            <a:off x="4023831" y="9723948"/>
            <a:ext cx="30756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25" tIns="41150" rIns="82325" bIns="41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1:notes"/>
          <p:cNvSpPr txBox="1">
            <a:spLocks noGrp="1"/>
          </p:cNvSpPr>
          <p:nvPr>
            <p:ph type="body" idx="1"/>
          </p:nvPr>
        </p:nvSpPr>
        <p:spPr>
          <a:xfrm>
            <a:off x="946693" y="4861164"/>
            <a:ext cx="5205931" cy="4605821"/>
          </a:xfrm>
          <a:prstGeom prst="rect">
            <a:avLst/>
          </a:prstGeom>
        </p:spPr>
        <p:txBody>
          <a:bodyPr spcFirstLastPara="1" wrap="square" lIns="82325" tIns="41150" rIns="82325" bIns="41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39788" y="773113"/>
            <a:ext cx="5422900" cy="3835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946693" y="4861164"/>
            <a:ext cx="5205931" cy="4605821"/>
          </a:xfrm>
          <a:prstGeom prst="rect">
            <a:avLst/>
          </a:prstGeom>
        </p:spPr>
        <p:txBody>
          <a:bodyPr spcFirstLastPara="1" wrap="square" lIns="82325" tIns="41150" rIns="82325" bIns="41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39788" y="773113"/>
            <a:ext cx="5422900" cy="3835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39788" y="773113"/>
            <a:ext cx="5422900" cy="3835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946693" y="4861164"/>
            <a:ext cx="5205931" cy="4605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25" tIns="41150" rIns="82325" bIns="41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4023831" y="9723948"/>
            <a:ext cx="3075479" cy="51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25" tIns="41150" rIns="82325" bIns="41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39788" y="773113"/>
            <a:ext cx="5422900" cy="3835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6" name="Google Shape;176;p4:notes"/>
          <p:cNvSpPr txBox="1">
            <a:spLocks noGrp="1"/>
          </p:cNvSpPr>
          <p:nvPr>
            <p:ph type="body" idx="1"/>
          </p:nvPr>
        </p:nvSpPr>
        <p:spPr>
          <a:xfrm>
            <a:off x="946693" y="4861164"/>
            <a:ext cx="5205931" cy="4605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25" tIns="41150" rIns="82325" bIns="41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Suppose we could somehow sample m independent training sets from D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4:notes"/>
          <p:cNvSpPr txBox="1">
            <a:spLocks noGrp="1"/>
          </p:cNvSpPr>
          <p:nvPr>
            <p:ph type="sldNum" idx="12"/>
          </p:nvPr>
        </p:nvSpPr>
        <p:spPr>
          <a:xfrm>
            <a:off x="4023831" y="9723948"/>
            <a:ext cx="3075479" cy="51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25" tIns="41150" rIns="82325" bIns="41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>
            <a:spLocks noGrp="1"/>
          </p:cNvSpPr>
          <p:nvPr>
            <p:ph type="body" idx="1"/>
          </p:nvPr>
        </p:nvSpPr>
        <p:spPr>
          <a:xfrm>
            <a:off x="946693" y="4861164"/>
            <a:ext cx="5205931" cy="4605821"/>
          </a:xfrm>
          <a:prstGeom prst="rect">
            <a:avLst/>
          </a:prstGeom>
        </p:spPr>
        <p:txBody>
          <a:bodyPr spcFirstLastPara="1" wrap="square" lIns="82325" tIns="41150" rIns="82325" bIns="41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39788" y="773113"/>
            <a:ext cx="5422900" cy="3835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:notes"/>
          <p:cNvSpPr txBox="1">
            <a:spLocks noGrp="1"/>
          </p:cNvSpPr>
          <p:nvPr>
            <p:ph type="body" idx="1"/>
          </p:nvPr>
        </p:nvSpPr>
        <p:spPr>
          <a:xfrm>
            <a:off x="946693" y="4861164"/>
            <a:ext cx="5205931" cy="4605821"/>
          </a:xfrm>
          <a:prstGeom prst="rect">
            <a:avLst/>
          </a:prstGeom>
        </p:spPr>
        <p:txBody>
          <a:bodyPr spcFirstLastPara="1" wrap="square" lIns="82325" tIns="41150" rIns="82325" bIns="41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39788" y="773113"/>
            <a:ext cx="5422900" cy="3835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0d0ee72a9_1_0:notes"/>
          <p:cNvSpPr txBox="1">
            <a:spLocks noGrp="1"/>
          </p:cNvSpPr>
          <p:nvPr>
            <p:ph type="body" idx="1"/>
          </p:nvPr>
        </p:nvSpPr>
        <p:spPr>
          <a:xfrm>
            <a:off x="946693" y="4861164"/>
            <a:ext cx="5205900" cy="4605900"/>
          </a:xfrm>
          <a:prstGeom prst="rect">
            <a:avLst/>
          </a:prstGeom>
        </p:spPr>
        <p:txBody>
          <a:bodyPr spcFirstLastPara="1" wrap="square" lIns="82325" tIns="41150" rIns="82325" bIns="41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80d0ee72a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39788" y="773113"/>
            <a:ext cx="5422900" cy="3835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0d0ee72a9_1_4:notes"/>
          <p:cNvSpPr txBox="1">
            <a:spLocks noGrp="1"/>
          </p:cNvSpPr>
          <p:nvPr>
            <p:ph type="body" idx="1"/>
          </p:nvPr>
        </p:nvSpPr>
        <p:spPr>
          <a:xfrm>
            <a:off x="946693" y="4861164"/>
            <a:ext cx="5205900" cy="4605900"/>
          </a:xfrm>
          <a:prstGeom prst="rect">
            <a:avLst/>
          </a:prstGeom>
        </p:spPr>
        <p:txBody>
          <a:bodyPr spcFirstLastPara="1" wrap="square" lIns="82325" tIns="41150" rIns="82325" bIns="41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80d0ee72a9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39788" y="773113"/>
            <a:ext cx="5422900" cy="3835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0ef523ab3_1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39788" y="773113"/>
            <a:ext cx="5422900" cy="3835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0ef523ab3_10_1:notes"/>
          <p:cNvSpPr txBox="1">
            <a:spLocks noGrp="1"/>
          </p:cNvSpPr>
          <p:nvPr>
            <p:ph type="body" idx="1"/>
          </p:nvPr>
        </p:nvSpPr>
        <p:spPr>
          <a:xfrm>
            <a:off x="946693" y="4861164"/>
            <a:ext cx="5205900" cy="4605900"/>
          </a:xfrm>
          <a:prstGeom prst="rect">
            <a:avLst/>
          </a:prstGeom>
        </p:spPr>
        <p:txBody>
          <a:bodyPr spcFirstLastPara="1" wrap="square" lIns="82325" tIns="41150" rIns="82325" bIns="41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80ef523ab3_10_1:notes"/>
          <p:cNvSpPr txBox="1">
            <a:spLocks noGrp="1"/>
          </p:cNvSpPr>
          <p:nvPr>
            <p:ph type="sldNum" idx="12"/>
          </p:nvPr>
        </p:nvSpPr>
        <p:spPr>
          <a:xfrm>
            <a:off x="4023831" y="9723948"/>
            <a:ext cx="3075600" cy="510600"/>
          </a:xfrm>
          <a:prstGeom prst="rect">
            <a:avLst/>
          </a:prstGeom>
        </p:spPr>
        <p:txBody>
          <a:bodyPr spcFirstLastPara="1" wrap="square" lIns="82325" tIns="41150" rIns="82325" bIns="41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/>
          <p:nvPr/>
        </p:nvSpPr>
        <p:spPr>
          <a:xfrm>
            <a:off x="0" y="-68825"/>
            <a:ext cx="10693400" cy="5040843"/>
          </a:xfrm>
          <a:prstGeom prst="rect">
            <a:avLst/>
          </a:prstGeom>
          <a:solidFill>
            <a:srgbClr val="1B1E3D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3"/>
          <p:cNvSpPr/>
          <p:nvPr/>
        </p:nvSpPr>
        <p:spPr>
          <a:xfrm>
            <a:off x="5570" y="-68824"/>
            <a:ext cx="10687832" cy="5040843"/>
          </a:xfrm>
          <a:custGeom>
            <a:avLst/>
            <a:gdLst/>
            <a:ahLst/>
            <a:cxnLst/>
            <a:rect l="l" t="t" r="r" b="b"/>
            <a:pathLst>
              <a:path w="9139239" h="4572001" extrusionOk="0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ctrTitle"/>
          </p:nvPr>
        </p:nvSpPr>
        <p:spPr>
          <a:xfrm>
            <a:off x="401002" y="5468781"/>
            <a:ext cx="6817043" cy="161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51"/>
              <a:buFont typeface="Twentieth Century"/>
              <a:buNone/>
              <a:defRPr sz="485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13"/>
          <p:cNvSpPr txBox="1">
            <a:spLocks noGrp="1"/>
          </p:cNvSpPr>
          <p:nvPr>
            <p:ph type="subTitle" idx="1"/>
          </p:nvPr>
        </p:nvSpPr>
        <p:spPr>
          <a:xfrm>
            <a:off x="7552214" y="5468781"/>
            <a:ext cx="2807018" cy="161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4"/>
              <a:buNone/>
              <a:defRPr sz="1764">
                <a:solidFill>
                  <a:srgbClr val="0C0C0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>
              <a:lnSpc>
                <a:spcPct val="90000"/>
              </a:lnSpc>
              <a:spcBef>
                <a:spcPts val="221"/>
              </a:spcBef>
              <a:spcAft>
                <a:spcPts val="0"/>
              </a:spcAft>
              <a:buSzPts val="1764"/>
              <a:buNone/>
              <a:defRPr sz="1764"/>
            </a:lvl2pPr>
            <a:lvl3pPr lvl="2" algn="ctr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764"/>
              <a:buNone/>
              <a:defRPr sz="1764"/>
            </a:lvl3pPr>
            <a:lvl4pPr lvl="3" algn="ctr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764"/>
              <a:buNone/>
              <a:defRPr sz="1764"/>
            </a:lvl4pPr>
            <a:lvl5pPr lvl="4" algn="ctr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764"/>
              <a:buNone/>
              <a:defRPr sz="1764"/>
            </a:lvl5pPr>
            <a:lvl6pPr lvl="5" algn="ctr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764"/>
              <a:buNone/>
              <a:defRPr sz="1764"/>
            </a:lvl6pPr>
            <a:lvl7pPr lvl="6" algn="ctr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764"/>
              <a:buNone/>
              <a:defRPr sz="1764"/>
            </a:lvl7pPr>
            <a:lvl8pPr lvl="7" algn="ctr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764"/>
              <a:buNone/>
              <a:defRPr sz="1764"/>
            </a:lvl8pPr>
            <a:lvl9pPr lvl="8" algn="ctr">
              <a:lnSpc>
                <a:spcPct val="90000"/>
              </a:lnSpc>
              <a:spcBef>
                <a:spcPts val="441"/>
              </a:spcBef>
              <a:spcAft>
                <a:spcPts val="441"/>
              </a:spcAft>
              <a:buSzPts val="1764"/>
              <a:buNone/>
              <a:defRPr sz="1764"/>
            </a:lvl9pPr>
          </a:lstStyle>
          <a:p>
            <a:endParaRPr dirty="0"/>
          </a:p>
        </p:txBody>
      </p:sp>
      <p:sp>
        <p:nvSpPr>
          <p:cNvPr id="21" name="Google Shape;21;p13"/>
          <p:cNvSpPr txBox="1">
            <a:spLocks noGrp="1"/>
          </p:cNvSpPr>
          <p:nvPr>
            <p:ph type="dt" idx="10"/>
          </p:nvPr>
        </p:nvSpPr>
        <p:spPr>
          <a:xfrm>
            <a:off x="898247" y="7134251"/>
            <a:ext cx="1889363" cy="30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4247656" y="7134251"/>
            <a:ext cx="5176071" cy="30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sldNum" idx="12"/>
          </p:nvPr>
        </p:nvSpPr>
        <p:spPr>
          <a:xfrm>
            <a:off x="9505244" y="7134251"/>
            <a:ext cx="853987" cy="30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" name="Google Shape;24;p13"/>
          <p:cNvCxnSpPr/>
          <p:nvPr/>
        </p:nvCxnSpPr>
        <p:spPr>
          <a:xfrm rot="10800000">
            <a:off x="7355960" y="5803921"/>
            <a:ext cx="0" cy="1008168"/>
          </a:xfrm>
          <a:prstGeom prst="straightConnector1">
            <a:avLst/>
          </a:prstGeom>
          <a:noFill/>
          <a:ln w="19050" cap="flat" cmpd="sng">
            <a:solidFill>
              <a:srgbClr val="374C8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6"/>
          <p:cNvSpPr txBox="1">
            <a:spLocks noGrp="1"/>
          </p:cNvSpPr>
          <p:nvPr>
            <p:ph type="title"/>
          </p:nvPr>
        </p:nvSpPr>
        <p:spPr>
          <a:xfrm>
            <a:off x="898246" y="645228"/>
            <a:ext cx="8525313" cy="1653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26"/>
          <p:cNvSpPr txBox="1">
            <a:spLocks noGrp="1"/>
          </p:cNvSpPr>
          <p:nvPr>
            <p:ph type="body" idx="1"/>
          </p:nvPr>
        </p:nvSpPr>
        <p:spPr>
          <a:xfrm rot="5400000">
            <a:off x="2942933" y="475735"/>
            <a:ext cx="4435941" cy="8525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323"/>
              </a:spcBef>
              <a:spcAft>
                <a:spcPts val="0"/>
              </a:spcAft>
              <a:buSzPts val="1800"/>
              <a:buChar char=" 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42900" algn="l">
              <a:lnSpc>
                <a:spcPct val="90000"/>
              </a:lnSpc>
              <a:spcBef>
                <a:spcPts val="221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41"/>
              </a:spcBef>
              <a:spcAft>
                <a:spcPts val="441"/>
              </a:spcAft>
              <a:buSzPts val="1800"/>
              <a:buChar char="🢝"/>
              <a:defRPr/>
            </a:lvl9pPr>
          </a:lstStyle>
          <a:p>
            <a:endParaRPr dirty="0"/>
          </a:p>
        </p:txBody>
      </p:sp>
      <p:sp>
        <p:nvSpPr>
          <p:cNvPr id="83" name="Google Shape;83;p26"/>
          <p:cNvSpPr txBox="1">
            <a:spLocks noGrp="1"/>
          </p:cNvSpPr>
          <p:nvPr>
            <p:ph type="dt" idx="10"/>
          </p:nvPr>
        </p:nvSpPr>
        <p:spPr>
          <a:xfrm>
            <a:off x="898247" y="7134251"/>
            <a:ext cx="1889363" cy="30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ftr" idx="11"/>
          </p:nvPr>
        </p:nvSpPr>
        <p:spPr>
          <a:xfrm>
            <a:off x="4247656" y="7134251"/>
            <a:ext cx="5176071" cy="30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sldNum" idx="12"/>
          </p:nvPr>
        </p:nvSpPr>
        <p:spPr>
          <a:xfrm>
            <a:off x="9505244" y="7134251"/>
            <a:ext cx="853987" cy="30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 txBox="1">
            <a:spLocks noGrp="1"/>
          </p:cNvSpPr>
          <p:nvPr>
            <p:ph type="title"/>
          </p:nvPr>
        </p:nvSpPr>
        <p:spPr>
          <a:xfrm rot="5400000">
            <a:off x="5822850" y="2669757"/>
            <a:ext cx="5964996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8" name="Google Shape;88;p27"/>
          <p:cNvSpPr txBox="1">
            <a:spLocks noGrp="1"/>
          </p:cNvSpPr>
          <p:nvPr>
            <p:ph type="body" idx="1"/>
          </p:nvPr>
        </p:nvSpPr>
        <p:spPr>
          <a:xfrm rot="5400000">
            <a:off x="1211322" y="497660"/>
            <a:ext cx="5964996" cy="664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323"/>
              </a:spcBef>
              <a:spcAft>
                <a:spcPts val="0"/>
              </a:spcAft>
              <a:buSzPts val="1800"/>
              <a:buChar char=" 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42900" algn="l">
              <a:lnSpc>
                <a:spcPct val="90000"/>
              </a:lnSpc>
              <a:spcBef>
                <a:spcPts val="221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41"/>
              </a:spcBef>
              <a:spcAft>
                <a:spcPts val="441"/>
              </a:spcAft>
              <a:buSzPts val="1800"/>
              <a:buChar char="🢝"/>
              <a:defRPr/>
            </a:lvl9pPr>
          </a:lstStyle>
          <a:p>
            <a:endParaRPr dirty="0"/>
          </a:p>
        </p:txBody>
      </p:sp>
      <p:sp>
        <p:nvSpPr>
          <p:cNvPr id="89" name="Google Shape;89;p27"/>
          <p:cNvSpPr txBox="1">
            <a:spLocks noGrp="1"/>
          </p:cNvSpPr>
          <p:nvPr>
            <p:ph type="dt" idx="10"/>
          </p:nvPr>
        </p:nvSpPr>
        <p:spPr>
          <a:xfrm>
            <a:off x="898247" y="7134251"/>
            <a:ext cx="1889363" cy="30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ftr" idx="11"/>
          </p:nvPr>
        </p:nvSpPr>
        <p:spPr>
          <a:xfrm>
            <a:off x="4247656" y="7134251"/>
            <a:ext cx="5176071" cy="30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sldNum" idx="12"/>
          </p:nvPr>
        </p:nvSpPr>
        <p:spPr>
          <a:xfrm>
            <a:off x="9505244" y="7134251"/>
            <a:ext cx="853987" cy="30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2" name="Google Shape;92;p27"/>
          <p:cNvCxnSpPr/>
          <p:nvPr/>
        </p:nvCxnSpPr>
        <p:spPr>
          <a:xfrm rot="10800000">
            <a:off x="8822055" y="168422"/>
            <a:ext cx="0" cy="802005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288925" y="461219"/>
            <a:ext cx="86741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10248969" y="7057848"/>
            <a:ext cx="65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10248969" y="7115904"/>
            <a:ext cx="15709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23403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rgbClr val="23403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288925" y="461219"/>
            <a:ext cx="86741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10248969" y="7115904"/>
            <a:ext cx="15709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288925" y="1141413"/>
            <a:ext cx="10117138" cy="569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2291B"/>
              </a:buClr>
              <a:buSzPts val="1400"/>
              <a:buNone/>
              <a:defRPr/>
            </a:lvl1pPr>
            <a:lvl2pPr marL="914400" lvl="1" indent="-299719" algn="l">
              <a:spcBef>
                <a:spcPts val="280"/>
              </a:spcBef>
              <a:spcAft>
                <a:spcPts val="0"/>
              </a:spcAft>
              <a:buClr>
                <a:srgbClr val="00A440"/>
              </a:buClr>
              <a:buSzPts val="1120"/>
              <a:buFont typeface="Noto Sans Symbols"/>
              <a:buChar char="▪"/>
              <a:defRPr/>
            </a:lvl2pPr>
            <a:lvl3pPr marL="1371600" lvl="2" indent="-3175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sldNum" idx="12"/>
          </p:nvPr>
        </p:nvSpPr>
        <p:spPr>
          <a:xfrm>
            <a:off x="10248969" y="7115904"/>
            <a:ext cx="15709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>
            <a:spLocks noGrp="1"/>
          </p:cNvSpPr>
          <p:nvPr>
            <p:ph type="title"/>
          </p:nvPr>
        </p:nvSpPr>
        <p:spPr>
          <a:xfrm>
            <a:off x="898246" y="645228"/>
            <a:ext cx="8525313" cy="1653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18"/>
          <p:cNvSpPr txBox="1">
            <a:spLocks noGrp="1"/>
          </p:cNvSpPr>
          <p:nvPr>
            <p:ph type="body" idx="1"/>
          </p:nvPr>
        </p:nvSpPr>
        <p:spPr>
          <a:xfrm>
            <a:off x="898246" y="2520421"/>
            <a:ext cx="8525314" cy="4435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323"/>
              </a:spcBef>
              <a:spcAft>
                <a:spcPts val="0"/>
              </a:spcAft>
              <a:buSzPts val="1800"/>
              <a:buChar char=" 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42900" algn="l">
              <a:lnSpc>
                <a:spcPct val="90000"/>
              </a:lnSpc>
              <a:spcBef>
                <a:spcPts val="221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41"/>
              </a:spcBef>
              <a:spcAft>
                <a:spcPts val="441"/>
              </a:spcAft>
              <a:buSzPts val="1800"/>
              <a:buChar char="🢝"/>
              <a:defRPr/>
            </a:lvl9pPr>
          </a:lstStyle>
          <a:p>
            <a:endParaRPr dirty="0"/>
          </a:p>
        </p:txBody>
      </p:sp>
      <p:sp>
        <p:nvSpPr>
          <p:cNvPr id="28" name="Google Shape;28;p18"/>
          <p:cNvSpPr txBox="1">
            <a:spLocks noGrp="1"/>
          </p:cNvSpPr>
          <p:nvPr>
            <p:ph type="dt" idx="10"/>
          </p:nvPr>
        </p:nvSpPr>
        <p:spPr>
          <a:xfrm>
            <a:off x="898247" y="7134251"/>
            <a:ext cx="1889363" cy="30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ftr" idx="11"/>
          </p:nvPr>
        </p:nvSpPr>
        <p:spPr>
          <a:xfrm>
            <a:off x="4247656" y="7134251"/>
            <a:ext cx="5176071" cy="30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sldNum" idx="12"/>
          </p:nvPr>
        </p:nvSpPr>
        <p:spPr>
          <a:xfrm>
            <a:off x="9505244" y="7134251"/>
            <a:ext cx="853987" cy="30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/>
          <p:nvPr/>
        </p:nvSpPr>
        <p:spPr>
          <a:xfrm>
            <a:off x="0" y="1"/>
            <a:ext cx="10693400" cy="5040843"/>
          </a:xfrm>
          <a:prstGeom prst="rect">
            <a:avLst/>
          </a:prstGeom>
          <a:solidFill>
            <a:srgbClr val="1E5F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19"/>
          <p:cNvSpPr/>
          <p:nvPr/>
        </p:nvSpPr>
        <p:spPr>
          <a:xfrm>
            <a:off x="5570" y="1"/>
            <a:ext cx="10687832" cy="5040843"/>
          </a:xfrm>
          <a:custGeom>
            <a:avLst/>
            <a:gdLst/>
            <a:ahLst/>
            <a:cxnLst/>
            <a:rect l="l" t="t" r="r" b="b"/>
            <a:pathLst>
              <a:path w="9139239" h="4572001" extrusionOk="0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401002" y="5468781"/>
            <a:ext cx="6817043" cy="161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51"/>
              <a:buFont typeface="Twentieth Century"/>
              <a:buNone/>
              <a:defRPr sz="4851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7552214" y="5468781"/>
            <a:ext cx="2807018" cy="161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4"/>
              <a:buNone/>
              <a:defRPr sz="1764">
                <a:solidFill>
                  <a:srgbClr val="0C0C0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221"/>
              </a:spcBef>
              <a:spcAft>
                <a:spcPts val="0"/>
              </a:spcAft>
              <a:buSzPts val="1764"/>
              <a:buNone/>
              <a:defRPr sz="1764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764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544"/>
              <a:buNone/>
              <a:defRPr sz="1544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544"/>
              <a:buNone/>
              <a:defRPr sz="1544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544"/>
              <a:buNone/>
              <a:defRPr sz="1544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544"/>
              <a:buNone/>
              <a:defRPr sz="1544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544"/>
              <a:buNone/>
              <a:defRPr sz="1544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41"/>
              </a:spcBef>
              <a:spcAft>
                <a:spcPts val="441"/>
              </a:spcAft>
              <a:buSzPts val="1544"/>
              <a:buNone/>
              <a:defRPr sz="1544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6" name="Google Shape;36;p19"/>
          <p:cNvSpPr txBox="1">
            <a:spLocks noGrp="1"/>
          </p:cNvSpPr>
          <p:nvPr>
            <p:ph type="dt" idx="10"/>
          </p:nvPr>
        </p:nvSpPr>
        <p:spPr>
          <a:xfrm>
            <a:off x="898247" y="7134251"/>
            <a:ext cx="1889363" cy="30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ftr" idx="11"/>
          </p:nvPr>
        </p:nvSpPr>
        <p:spPr>
          <a:xfrm>
            <a:off x="4247656" y="7134251"/>
            <a:ext cx="5176071" cy="30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ldNum" idx="12"/>
          </p:nvPr>
        </p:nvSpPr>
        <p:spPr>
          <a:xfrm>
            <a:off x="9505244" y="7134251"/>
            <a:ext cx="853987" cy="30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19"/>
          <p:cNvCxnSpPr/>
          <p:nvPr/>
        </p:nvCxnSpPr>
        <p:spPr>
          <a:xfrm rot="10800000">
            <a:off x="7355960" y="5803921"/>
            <a:ext cx="0" cy="1008168"/>
          </a:xfrm>
          <a:prstGeom prst="straightConnector1">
            <a:avLst/>
          </a:prstGeom>
          <a:noFill/>
          <a:ln w="19050" cap="flat" cmpd="sng">
            <a:solidFill>
              <a:srgbClr val="374C8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898246" y="645228"/>
            <a:ext cx="8525313" cy="1653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898246" y="2520421"/>
            <a:ext cx="4170426" cy="4435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323"/>
              </a:spcBef>
              <a:spcAft>
                <a:spcPts val="0"/>
              </a:spcAft>
              <a:buSzPts val="1800"/>
              <a:buChar char=" 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42900" algn="l">
              <a:lnSpc>
                <a:spcPct val="90000"/>
              </a:lnSpc>
              <a:spcBef>
                <a:spcPts val="221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41"/>
              </a:spcBef>
              <a:spcAft>
                <a:spcPts val="441"/>
              </a:spcAft>
              <a:buSzPts val="1800"/>
              <a:buChar char="🢝"/>
              <a:defRPr/>
            </a:lvl9pPr>
          </a:lstStyle>
          <a:p>
            <a:endParaRPr dirty="0"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5253133" y="2520421"/>
            <a:ext cx="4170426" cy="4435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323"/>
              </a:spcBef>
              <a:spcAft>
                <a:spcPts val="0"/>
              </a:spcAft>
              <a:buSzPts val="1800"/>
              <a:buChar char=" 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42900" algn="l">
              <a:lnSpc>
                <a:spcPct val="90000"/>
              </a:lnSpc>
              <a:spcBef>
                <a:spcPts val="221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41"/>
              </a:spcBef>
              <a:spcAft>
                <a:spcPts val="441"/>
              </a:spcAft>
              <a:buSzPts val="1800"/>
              <a:buChar char="🢝"/>
              <a:defRPr/>
            </a:lvl9pPr>
          </a:lstStyle>
          <a:p>
            <a:endParaRPr dirty="0"/>
          </a:p>
        </p:txBody>
      </p:sp>
      <p:sp>
        <p:nvSpPr>
          <p:cNvPr id="44" name="Google Shape;44;p20"/>
          <p:cNvSpPr txBox="1">
            <a:spLocks noGrp="1"/>
          </p:cNvSpPr>
          <p:nvPr>
            <p:ph type="dt" idx="10"/>
          </p:nvPr>
        </p:nvSpPr>
        <p:spPr>
          <a:xfrm>
            <a:off x="898247" y="7134251"/>
            <a:ext cx="1889363" cy="30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ftr" idx="11"/>
          </p:nvPr>
        </p:nvSpPr>
        <p:spPr>
          <a:xfrm>
            <a:off x="4247656" y="7134251"/>
            <a:ext cx="5176071" cy="30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sldNum" idx="12"/>
          </p:nvPr>
        </p:nvSpPr>
        <p:spPr>
          <a:xfrm>
            <a:off x="9505244" y="7134251"/>
            <a:ext cx="853987" cy="30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title"/>
          </p:nvPr>
        </p:nvSpPr>
        <p:spPr>
          <a:xfrm>
            <a:off x="898246" y="645228"/>
            <a:ext cx="8525313" cy="1653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898246" y="2403150"/>
            <a:ext cx="4170426" cy="907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26"/>
              <a:buNone/>
              <a:defRPr sz="2426" b="0" cap="none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21"/>
              </a:spcBef>
              <a:spcAft>
                <a:spcPts val="0"/>
              </a:spcAft>
              <a:buSzPts val="2205"/>
              <a:buNone/>
              <a:defRPr sz="2205" b="1"/>
            </a:lvl2pPr>
            <a:lvl3pPr marL="1371600" lvl="2" indent="-228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985"/>
              <a:buNone/>
              <a:defRPr sz="1985" b="1"/>
            </a:lvl3pPr>
            <a:lvl4pPr marL="1828800" lvl="3" indent="-228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764"/>
              <a:buNone/>
              <a:defRPr sz="1764" b="1"/>
            </a:lvl4pPr>
            <a:lvl5pPr marL="2286000" lvl="4" indent="-228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764"/>
              <a:buNone/>
              <a:defRPr sz="1764" b="1"/>
            </a:lvl5pPr>
            <a:lvl6pPr marL="2743200" lvl="5" indent="-228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764"/>
              <a:buNone/>
              <a:defRPr sz="1764" b="1"/>
            </a:lvl6pPr>
            <a:lvl7pPr marL="3200400" lvl="6" indent="-228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764"/>
              <a:buNone/>
              <a:defRPr sz="1764" b="1"/>
            </a:lvl7pPr>
            <a:lvl8pPr marL="3657600" lvl="7" indent="-228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764"/>
              <a:buNone/>
              <a:defRPr sz="1764" b="1"/>
            </a:lvl8pPr>
            <a:lvl9pPr marL="4114800" lvl="8" indent="-228600" algn="l">
              <a:lnSpc>
                <a:spcPct val="90000"/>
              </a:lnSpc>
              <a:spcBef>
                <a:spcPts val="441"/>
              </a:spcBef>
              <a:spcAft>
                <a:spcPts val="441"/>
              </a:spcAft>
              <a:buSzPts val="1764"/>
              <a:buNone/>
              <a:defRPr sz="1764" b="1"/>
            </a:lvl9pPr>
          </a:lstStyle>
          <a:p>
            <a:endParaRPr dirty="0"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2"/>
          </p:nvPr>
        </p:nvSpPr>
        <p:spPr>
          <a:xfrm>
            <a:off x="898246" y="3272124"/>
            <a:ext cx="4170426" cy="368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323"/>
              </a:spcBef>
              <a:spcAft>
                <a:spcPts val="0"/>
              </a:spcAft>
              <a:buSzPts val="1800"/>
              <a:buChar char=" 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42900" algn="l">
              <a:lnSpc>
                <a:spcPct val="90000"/>
              </a:lnSpc>
              <a:spcBef>
                <a:spcPts val="221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41"/>
              </a:spcBef>
              <a:spcAft>
                <a:spcPts val="441"/>
              </a:spcAft>
              <a:buSzPts val="1800"/>
              <a:buChar char="🢝"/>
              <a:defRPr/>
            </a:lvl9pPr>
          </a:lstStyle>
          <a:p>
            <a:endParaRPr dirty="0"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3"/>
          </p:nvPr>
        </p:nvSpPr>
        <p:spPr>
          <a:xfrm>
            <a:off x="5253133" y="2403150"/>
            <a:ext cx="4170426" cy="907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26"/>
              <a:buNone/>
              <a:defRPr sz="2426" b="0" cap="none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21"/>
              </a:spcBef>
              <a:spcAft>
                <a:spcPts val="0"/>
              </a:spcAft>
              <a:buSzPts val="2205"/>
              <a:buNone/>
              <a:defRPr sz="2205" b="1"/>
            </a:lvl2pPr>
            <a:lvl3pPr marL="1371600" lvl="2" indent="-228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985"/>
              <a:buNone/>
              <a:defRPr sz="1985" b="1"/>
            </a:lvl3pPr>
            <a:lvl4pPr marL="1828800" lvl="3" indent="-228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764"/>
              <a:buNone/>
              <a:defRPr sz="1764" b="1"/>
            </a:lvl4pPr>
            <a:lvl5pPr marL="2286000" lvl="4" indent="-228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764"/>
              <a:buNone/>
              <a:defRPr sz="1764" b="1"/>
            </a:lvl5pPr>
            <a:lvl6pPr marL="2743200" lvl="5" indent="-228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764"/>
              <a:buNone/>
              <a:defRPr sz="1764" b="1"/>
            </a:lvl6pPr>
            <a:lvl7pPr marL="3200400" lvl="6" indent="-228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764"/>
              <a:buNone/>
              <a:defRPr sz="1764" b="1"/>
            </a:lvl7pPr>
            <a:lvl8pPr marL="3657600" lvl="7" indent="-228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764"/>
              <a:buNone/>
              <a:defRPr sz="1764" b="1"/>
            </a:lvl8pPr>
            <a:lvl9pPr marL="4114800" lvl="8" indent="-228600" algn="l">
              <a:lnSpc>
                <a:spcPct val="90000"/>
              </a:lnSpc>
              <a:spcBef>
                <a:spcPts val="441"/>
              </a:spcBef>
              <a:spcAft>
                <a:spcPts val="441"/>
              </a:spcAft>
              <a:buSzPts val="1764"/>
              <a:buNone/>
              <a:defRPr sz="1764" b="1"/>
            </a:lvl9pPr>
          </a:lstStyle>
          <a:p>
            <a:endParaRPr dirty="0"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4"/>
          </p:nvPr>
        </p:nvSpPr>
        <p:spPr>
          <a:xfrm>
            <a:off x="5253133" y="3272124"/>
            <a:ext cx="4170426" cy="368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323"/>
              </a:spcBef>
              <a:spcAft>
                <a:spcPts val="0"/>
              </a:spcAft>
              <a:buSzPts val="1800"/>
              <a:buChar char=" 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42900" algn="l">
              <a:lnSpc>
                <a:spcPct val="90000"/>
              </a:lnSpc>
              <a:spcBef>
                <a:spcPts val="221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41"/>
              </a:spcBef>
              <a:spcAft>
                <a:spcPts val="441"/>
              </a:spcAft>
              <a:buSzPts val="1800"/>
              <a:buChar char="🢝"/>
              <a:defRPr/>
            </a:lvl9pPr>
          </a:lstStyle>
          <a:p>
            <a:endParaRPr dirty="0"/>
          </a:p>
        </p:txBody>
      </p:sp>
      <p:sp>
        <p:nvSpPr>
          <p:cNvPr id="53" name="Google Shape;53;p21"/>
          <p:cNvSpPr txBox="1">
            <a:spLocks noGrp="1"/>
          </p:cNvSpPr>
          <p:nvPr>
            <p:ph type="dt" idx="10"/>
          </p:nvPr>
        </p:nvSpPr>
        <p:spPr>
          <a:xfrm>
            <a:off x="898247" y="7134251"/>
            <a:ext cx="1889363" cy="30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ftr" idx="11"/>
          </p:nvPr>
        </p:nvSpPr>
        <p:spPr>
          <a:xfrm>
            <a:off x="4247656" y="7134251"/>
            <a:ext cx="5176071" cy="30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sldNum" idx="12"/>
          </p:nvPr>
        </p:nvSpPr>
        <p:spPr>
          <a:xfrm>
            <a:off x="9505244" y="7134251"/>
            <a:ext cx="853987" cy="30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>
            <a:spLocks noGrp="1"/>
          </p:cNvSpPr>
          <p:nvPr>
            <p:ph type="title"/>
          </p:nvPr>
        </p:nvSpPr>
        <p:spPr>
          <a:xfrm>
            <a:off x="898246" y="645228"/>
            <a:ext cx="8525313" cy="1653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898247" y="7134251"/>
            <a:ext cx="1889363" cy="30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4247656" y="7134251"/>
            <a:ext cx="5176071" cy="30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9505244" y="7134251"/>
            <a:ext cx="853987" cy="30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dt" idx="10"/>
          </p:nvPr>
        </p:nvSpPr>
        <p:spPr>
          <a:xfrm>
            <a:off x="898247" y="7134251"/>
            <a:ext cx="1889363" cy="30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ftr" idx="11"/>
          </p:nvPr>
        </p:nvSpPr>
        <p:spPr>
          <a:xfrm>
            <a:off x="4247656" y="7134251"/>
            <a:ext cx="5176071" cy="30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sldNum" idx="12"/>
          </p:nvPr>
        </p:nvSpPr>
        <p:spPr>
          <a:xfrm>
            <a:off x="9505244" y="7134251"/>
            <a:ext cx="853987" cy="30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898246" y="519861"/>
            <a:ext cx="3849624" cy="19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969"/>
              <a:buFont typeface="Twentieth Century"/>
              <a:buNone/>
              <a:defRPr sz="3968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24"/>
          <p:cNvSpPr txBox="1">
            <a:spLocks noGrp="1"/>
          </p:cNvSpPr>
          <p:nvPr>
            <p:ph type="body" idx="1"/>
          </p:nvPr>
        </p:nvSpPr>
        <p:spPr>
          <a:xfrm>
            <a:off x="5012531" y="907351"/>
            <a:ext cx="4980451" cy="5716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68617" algn="l">
              <a:lnSpc>
                <a:spcPct val="90000"/>
              </a:lnSpc>
              <a:spcBef>
                <a:spcPts val="1323"/>
              </a:spcBef>
              <a:spcAft>
                <a:spcPts val="0"/>
              </a:spcAft>
              <a:buSzPts val="2205"/>
              <a:buChar char=" "/>
              <a:defRPr sz="2205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40614" algn="l">
              <a:lnSpc>
                <a:spcPct val="90000"/>
              </a:lnSpc>
              <a:spcBef>
                <a:spcPts val="221"/>
              </a:spcBef>
              <a:spcAft>
                <a:spcPts val="0"/>
              </a:spcAft>
              <a:buSzPts val="1764"/>
              <a:buChar char="🢝"/>
              <a:defRPr sz="1764"/>
            </a:lvl2pPr>
            <a:lvl3pPr marL="1371600" lvl="2" indent="-31261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323"/>
              <a:buChar char="🢝"/>
              <a:defRPr sz="1323"/>
            </a:lvl3pPr>
            <a:lvl4pPr marL="1828800" lvl="3" indent="-31261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323"/>
              <a:buChar char="🢝"/>
              <a:defRPr sz="1323"/>
            </a:lvl4pPr>
            <a:lvl5pPr marL="2286000" lvl="4" indent="-31261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323"/>
              <a:buChar char="🢝"/>
              <a:defRPr sz="1323"/>
            </a:lvl5pPr>
            <a:lvl6pPr marL="2743200" lvl="5" indent="-31261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323"/>
              <a:buChar char="🢝"/>
              <a:defRPr sz="1323"/>
            </a:lvl6pPr>
            <a:lvl7pPr marL="3200400" lvl="6" indent="-31261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323"/>
              <a:buChar char="🢝"/>
              <a:defRPr sz="1323"/>
            </a:lvl7pPr>
            <a:lvl8pPr marL="3657600" lvl="7" indent="-31261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323"/>
              <a:buChar char="🢝"/>
              <a:defRPr sz="1323"/>
            </a:lvl8pPr>
            <a:lvl9pPr marL="4114800" lvl="8" indent="-312610" algn="l">
              <a:lnSpc>
                <a:spcPct val="90000"/>
              </a:lnSpc>
              <a:spcBef>
                <a:spcPts val="441"/>
              </a:spcBef>
              <a:spcAft>
                <a:spcPts val="441"/>
              </a:spcAft>
              <a:buSzPts val="1323"/>
              <a:buChar char="🢝"/>
              <a:defRPr sz="1323"/>
            </a:lvl9pPr>
          </a:lstStyle>
          <a:p>
            <a:endParaRPr dirty="0"/>
          </a:p>
        </p:txBody>
      </p:sp>
      <p:sp>
        <p:nvSpPr>
          <p:cNvPr id="68" name="Google Shape;68;p24"/>
          <p:cNvSpPr txBox="1">
            <a:spLocks noGrp="1"/>
          </p:cNvSpPr>
          <p:nvPr>
            <p:ph type="body" idx="2"/>
          </p:nvPr>
        </p:nvSpPr>
        <p:spPr>
          <a:xfrm>
            <a:off x="898246" y="2489005"/>
            <a:ext cx="3849624" cy="4148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662"/>
              </a:spcBef>
              <a:spcAft>
                <a:spcPts val="0"/>
              </a:spcAft>
              <a:buSzPts val="1764"/>
              <a:buNone/>
              <a:defRPr sz="1764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221"/>
              </a:spcBef>
              <a:spcAft>
                <a:spcPts val="0"/>
              </a:spcAft>
              <a:buSzPts val="1323"/>
              <a:buNone/>
              <a:defRPr sz="1323"/>
            </a:lvl2pPr>
            <a:lvl3pPr marL="1371600" lvl="2" indent="-228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1103"/>
              <a:buNone/>
              <a:defRPr sz="1103"/>
            </a:lvl3pPr>
            <a:lvl4pPr marL="1828800" lvl="3" indent="-228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992"/>
              <a:buNone/>
              <a:defRPr sz="992"/>
            </a:lvl4pPr>
            <a:lvl5pPr marL="2286000" lvl="4" indent="-228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992"/>
              <a:buNone/>
              <a:defRPr sz="992"/>
            </a:lvl5pPr>
            <a:lvl6pPr marL="2743200" lvl="5" indent="-228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992"/>
              <a:buNone/>
              <a:defRPr sz="992"/>
            </a:lvl6pPr>
            <a:lvl7pPr marL="3200400" lvl="6" indent="-228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992"/>
              <a:buNone/>
              <a:defRPr sz="992"/>
            </a:lvl7pPr>
            <a:lvl8pPr marL="3657600" lvl="7" indent="-228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992"/>
              <a:buNone/>
              <a:defRPr sz="992"/>
            </a:lvl8pPr>
            <a:lvl9pPr marL="4114800" lvl="8" indent="-228600" algn="l">
              <a:lnSpc>
                <a:spcPct val="90000"/>
              </a:lnSpc>
              <a:spcBef>
                <a:spcPts val="441"/>
              </a:spcBef>
              <a:spcAft>
                <a:spcPts val="441"/>
              </a:spcAft>
              <a:buSzPts val="992"/>
              <a:buNone/>
              <a:defRPr sz="992"/>
            </a:lvl9pPr>
          </a:lstStyle>
          <a:p>
            <a:endParaRPr dirty="0"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898247" y="7134251"/>
            <a:ext cx="1889363" cy="30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247656" y="7134251"/>
            <a:ext cx="5176071" cy="30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9505244" y="7134251"/>
            <a:ext cx="853987" cy="30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401002" y="5468782"/>
            <a:ext cx="6817043" cy="161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51"/>
              <a:buFont typeface="Twentieth Century"/>
              <a:buNone/>
              <a:defRPr sz="485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4" name="Google Shape;74;p25"/>
          <p:cNvSpPr>
            <a:spLocks noGrp="1"/>
          </p:cNvSpPr>
          <p:nvPr>
            <p:ph type="pic" idx="2"/>
          </p:nvPr>
        </p:nvSpPr>
        <p:spPr>
          <a:xfrm>
            <a:off x="0" y="-1"/>
            <a:ext cx="10690727" cy="5040842"/>
          </a:xfrm>
          <a:prstGeom prst="rect">
            <a:avLst/>
          </a:prstGeom>
          <a:solidFill>
            <a:srgbClr val="8FA1CF"/>
          </a:solidFill>
          <a:ln>
            <a:noFill/>
          </a:ln>
        </p:spPr>
        <p:txBody>
          <a:bodyPr spcFirstLastPara="1" wrap="square" lIns="457200" tIns="365750" rIns="4570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323"/>
              </a:spcBef>
              <a:spcAft>
                <a:spcPts val="0"/>
              </a:spcAft>
              <a:buClr>
                <a:schemeClr val="accent1"/>
              </a:buClr>
              <a:buSzPts val="2646"/>
              <a:buFont typeface="Twentieth Century"/>
              <a:buNone/>
              <a:defRPr sz="2646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221"/>
              </a:spcBef>
              <a:spcAft>
                <a:spcPts val="0"/>
              </a:spcAft>
              <a:buClr>
                <a:schemeClr val="accent1"/>
              </a:buClr>
              <a:buSzPts val="2315"/>
              <a:buFont typeface="Noto Sans Symbols"/>
              <a:buNone/>
              <a:defRPr sz="2315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accent1"/>
              </a:buClr>
              <a:buSzPts val="1985"/>
              <a:buFont typeface="Noto Sans Symbols"/>
              <a:buNone/>
              <a:defRPr sz="1985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accent1"/>
              </a:buClr>
              <a:buSzPts val="1654"/>
              <a:buFont typeface="Noto Sans Symbols"/>
              <a:buNone/>
              <a:defRPr sz="1654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accent1"/>
              </a:buClr>
              <a:buSzPts val="1654"/>
              <a:buFont typeface="Noto Sans Symbols"/>
              <a:buNone/>
              <a:defRPr sz="1654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accent1"/>
              </a:buClr>
              <a:buSzPts val="1654"/>
              <a:buFont typeface="Noto Sans Symbols"/>
              <a:buNone/>
              <a:defRPr sz="1654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accent1"/>
              </a:buClr>
              <a:buSzPts val="1654"/>
              <a:buFont typeface="Noto Sans Symbols"/>
              <a:buNone/>
              <a:defRPr sz="1654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accent1"/>
              </a:buClr>
              <a:buSzPts val="1654"/>
              <a:buFont typeface="Noto Sans Symbols"/>
              <a:buNone/>
              <a:defRPr sz="1654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90000"/>
              </a:lnSpc>
              <a:spcBef>
                <a:spcPts val="441"/>
              </a:spcBef>
              <a:spcAft>
                <a:spcPts val="441"/>
              </a:spcAft>
              <a:buClr>
                <a:schemeClr val="accent1"/>
              </a:buClr>
              <a:buSzPts val="1654"/>
              <a:buFont typeface="Noto Sans Symbols"/>
              <a:buNone/>
              <a:defRPr sz="1654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 dirty="0"/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7552214" y="5468782"/>
            <a:ext cx="2807018" cy="161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4"/>
              <a:buNone/>
              <a:defRPr sz="1764">
                <a:solidFill>
                  <a:srgbClr val="0C0C0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221"/>
              </a:spcBef>
              <a:spcAft>
                <a:spcPts val="0"/>
              </a:spcAft>
              <a:buSzPts val="1158"/>
              <a:buNone/>
              <a:defRPr sz="1158"/>
            </a:lvl2pPr>
            <a:lvl3pPr marL="1371600" lvl="2" indent="-228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992"/>
              <a:buNone/>
              <a:defRPr sz="992"/>
            </a:lvl3pPr>
            <a:lvl4pPr marL="1828800" lvl="3" indent="-228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827"/>
              <a:buNone/>
              <a:defRPr sz="827"/>
            </a:lvl4pPr>
            <a:lvl5pPr marL="2286000" lvl="4" indent="-228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827"/>
              <a:buNone/>
              <a:defRPr sz="827"/>
            </a:lvl5pPr>
            <a:lvl6pPr marL="2743200" lvl="5" indent="-228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827"/>
              <a:buNone/>
              <a:defRPr sz="827"/>
            </a:lvl6pPr>
            <a:lvl7pPr marL="3200400" lvl="6" indent="-228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827"/>
              <a:buNone/>
              <a:defRPr sz="827"/>
            </a:lvl7pPr>
            <a:lvl8pPr marL="3657600" lvl="7" indent="-2286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SzPts val="827"/>
              <a:buNone/>
              <a:defRPr sz="827"/>
            </a:lvl8pPr>
            <a:lvl9pPr marL="4114800" lvl="8" indent="-228600" algn="l">
              <a:lnSpc>
                <a:spcPct val="90000"/>
              </a:lnSpc>
              <a:spcBef>
                <a:spcPts val="441"/>
              </a:spcBef>
              <a:spcAft>
                <a:spcPts val="441"/>
              </a:spcAft>
              <a:buSzPts val="827"/>
              <a:buNone/>
              <a:defRPr sz="827"/>
            </a:lvl9pPr>
          </a:lstStyle>
          <a:p>
            <a:endParaRPr dirty="0"/>
          </a:p>
        </p:txBody>
      </p:sp>
      <p:sp>
        <p:nvSpPr>
          <p:cNvPr id="76" name="Google Shape;76;p25"/>
          <p:cNvSpPr txBox="1">
            <a:spLocks noGrp="1"/>
          </p:cNvSpPr>
          <p:nvPr>
            <p:ph type="dt" idx="10"/>
          </p:nvPr>
        </p:nvSpPr>
        <p:spPr>
          <a:xfrm>
            <a:off x="898247" y="7134251"/>
            <a:ext cx="1889363" cy="30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ftr" idx="11"/>
          </p:nvPr>
        </p:nvSpPr>
        <p:spPr>
          <a:xfrm>
            <a:off x="4247656" y="7134251"/>
            <a:ext cx="5176071" cy="30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sldNum" idx="12"/>
          </p:nvPr>
        </p:nvSpPr>
        <p:spPr>
          <a:xfrm>
            <a:off x="9505244" y="7134251"/>
            <a:ext cx="853987" cy="30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9" name="Google Shape;79;p25"/>
          <p:cNvCxnSpPr/>
          <p:nvPr/>
        </p:nvCxnSpPr>
        <p:spPr>
          <a:xfrm rot="10800000">
            <a:off x="7355960" y="5803921"/>
            <a:ext cx="0" cy="1008168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98246" y="645228"/>
            <a:ext cx="8525313" cy="1653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51"/>
              <a:buFont typeface="Twentieth Century"/>
              <a:buNone/>
              <a:defRPr sz="4851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98246" y="2520421"/>
            <a:ext cx="8525314" cy="4435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617" algn="l" rtl="0">
              <a:lnSpc>
                <a:spcPct val="90000"/>
              </a:lnSpc>
              <a:spcBef>
                <a:spcPts val="1323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Twentieth Century"/>
              <a:buChar char=" "/>
              <a:defRPr sz="2205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0614" algn="l" rtl="0">
              <a:lnSpc>
                <a:spcPct val="90000"/>
              </a:lnSpc>
              <a:spcBef>
                <a:spcPts val="221"/>
              </a:spcBef>
              <a:spcAft>
                <a:spcPts val="0"/>
              </a:spcAft>
              <a:buClr>
                <a:schemeClr val="accent1"/>
              </a:buClr>
              <a:buSzPts val="1764"/>
              <a:buFont typeface="Noto Sans Symbols"/>
              <a:buChar char="🢝"/>
              <a:defRPr sz="1764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2610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🢝"/>
              <a:defRPr sz="1323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2610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🢝"/>
              <a:defRPr sz="1323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2610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🢝"/>
              <a:defRPr sz="1323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2610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🢝"/>
              <a:defRPr sz="1323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2610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🢝"/>
              <a:defRPr sz="1323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2610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🢝"/>
              <a:defRPr sz="1323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2610" algn="l" rtl="0">
              <a:lnSpc>
                <a:spcPct val="90000"/>
              </a:lnSpc>
              <a:spcBef>
                <a:spcPts val="441"/>
              </a:spcBef>
              <a:spcAft>
                <a:spcPts val="441"/>
              </a:spcAft>
              <a:buClr>
                <a:schemeClr val="accent1"/>
              </a:buClr>
              <a:buSzPts val="1323"/>
              <a:buFont typeface="Noto Sans Symbols"/>
              <a:buChar char="🢝"/>
              <a:defRPr sz="1323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 dirty="0"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98247" y="7134251"/>
            <a:ext cx="1889363" cy="30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3" b="0" i="0" u="none" strike="noStrike" cap="none">
                <a:solidFill>
                  <a:srgbClr val="0C0C0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CA" dirty="0"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247656" y="7134251"/>
            <a:ext cx="5176071" cy="30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3" b="0" i="0" u="none" strike="noStrike" cap="none">
                <a:solidFill>
                  <a:srgbClr val="0C0C0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CA" dirty="0"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9505244" y="7134251"/>
            <a:ext cx="853987" cy="30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103" b="0" i="0" u="none" strike="noStrike" cap="none">
                <a:solidFill>
                  <a:srgbClr val="0C0C0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103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103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103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103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103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103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103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103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Google Shape;15;p12"/>
          <p:cNvCxnSpPr/>
          <p:nvPr/>
        </p:nvCxnSpPr>
        <p:spPr>
          <a:xfrm rot="10800000">
            <a:off x="668338" y="911061"/>
            <a:ext cx="0" cy="1008168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 descr="I:\CorpComm\IBD\Empresas\V\Via_Varejo\Modelo_01\interno_sexy.jpg"/>
          <p:cNvPicPr preferRelativeResize="0"/>
          <p:nvPr/>
        </p:nvPicPr>
        <p:blipFill rotWithShape="1">
          <a:blip r:embed="rId5">
            <a:alphaModFix/>
          </a:blip>
          <a:srcRect b="87205"/>
          <a:stretch/>
        </p:blipFill>
        <p:spPr>
          <a:xfrm>
            <a:off x="4763" y="0"/>
            <a:ext cx="10688637" cy="96702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/>
          <p:nvPr/>
        </p:nvSpPr>
        <p:spPr>
          <a:xfrm>
            <a:off x="0" y="0"/>
            <a:ext cx="10688637" cy="967027"/>
          </a:xfrm>
          <a:prstGeom prst="rect">
            <a:avLst/>
          </a:prstGeom>
          <a:solidFill>
            <a:srgbClr val="072B6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288925" y="461219"/>
            <a:ext cx="86741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288925" y="1141413"/>
            <a:ext cx="10117138" cy="49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02291B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2291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rgbClr val="00A44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A4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408B7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A4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408B7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A4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10248969" y="7057848"/>
            <a:ext cx="15709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23403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2340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2340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2340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2340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2340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2340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2340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2340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8963025" y="0"/>
            <a:ext cx="1725612" cy="96702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74171" y="7400422"/>
            <a:ext cx="8984342" cy="80846"/>
          </a:xfrm>
          <a:prstGeom prst="rect">
            <a:avLst/>
          </a:prstGeom>
          <a:solidFill>
            <a:srgbClr val="072B6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9231086" y="7335660"/>
            <a:ext cx="15745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 16</a:t>
            </a:r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>
            <a:spLocks noGrp="1"/>
          </p:cNvSpPr>
          <p:nvPr>
            <p:ph type="ctrTitle"/>
          </p:nvPr>
        </p:nvSpPr>
        <p:spPr>
          <a:xfrm>
            <a:off x="401002" y="5468781"/>
            <a:ext cx="6817043" cy="161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alibri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DECISION TREE &amp; RANDOM FOREST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 txBox="1">
            <a:spLocks noGrp="1"/>
          </p:cNvSpPr>
          <p:nvPr>
            <p:ph type="subTitle" idx="1"/>
          </p:nvPr>
        </p:nvSpPr>
        <p:spPr>
          <a:xfrm>
            <a:off x="7552214" y="5468781"/>
            <a:ext cx="2807018" cy="161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18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Anshul Verma</a:t>
            </a:r>
            <a:endParaRPr sz="1800" b="1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221"/>
              </a:spcBef>
              <a:spcAft>
                <a:spcPts val="0"/>
              </a:spcAft>
              <a:buSzPts val="1700"/>
              <a:buNone/>
            </a:pPr>
            <a:r>
              <a:rPr lang="en-US" sz="18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Hiba </a:t>
            </a:r>
            <a:r>
              <a:rPr lang="en-US" sz="1800" b="1" dirty="0" err="1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Doudar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221"/>
              </a:spcBef>
              <a:spcAft>
                <a:spcPts val="0"/>
              </a:spcAft>
              <a:buSzPts val="1700"/>
              <a:buNone/>
            </a:pPr>
            <a:r>
              <a:rPr lang="en-US" sz="18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Nada El </a:t>
            </a:r>
            <a:r>
              <a:rPr lang="en-US" sz="1800" b="1" dirty="0" err="1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Moghany</a:t>
            </a:r>
            <a:endParaRPr sz="1800" b="1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221"/>
              </a:spcBef>
              <a:spcAft>
                <a:spcPts val="0"/>
              </a:spcAft>
              <a:buSzPts val="1700"/>
              <a:buNone/>
            </a:pPr>
            <a:r>
              <a:rPr lang="en-US" sz="18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Obaid Muhammad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221"/>
              </a:spcBef>
              <a:spcAft>
                <a:spcPts val="0"/>
              </a:spcAft>
              <a:buSzPts val="1700"/>
              <a:buNone/>
            </a:pPr>
            <a:r>
              <a:rPr lang="en-US" sz="1800" b="1" dirty="0" err="1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Zoha</a:t>
            </a:r>
            <a:r>
              <a:rPr lang="en-US" sz="18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Sherkat-</a:t>
            </a:r>
            <a:r>
              <a:rPr lang="en-US" sz="1800" b="1" dirty="0" err="1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Masoumi</a:t>
            </a:r>
            <a:endParaRPr sz="1800" b="1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"/>
          <p:cNvSpPr txBox="1">
            <a:spLocks noGrp="1"/>
          </p:cNvSpPr>
          <p:nvPr>
            <p:ph type="title"/>
          </p:nvPr>
        </p:nvSpPr>
        <p:spPr>
          <a:xfrm>
            <a:off x="288925" y="461219"/>
            <a:ext cx="86741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dirty="0"/>
              <a:t>Example #2: Random Forest (Regression)</a:t>
            </a:r>
            <a:endParaRPr dirty="0"/>
          </a:p>
        </p:txBody>
      </p:sp>
      <p:pic>
        <p:nvPicPr>
          <p:cNvPr id="248" name="Google Shape;24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086" y="4156364"/>
            <a:ext cx="4776614" cy="3114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1957" y="4156364"/>
            <a:ext cx="4611357" cy="31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40;g80ef523ab3_10_1">
            <a:extLst>
              <a:ext uri="{FF2B5EF4-FFF2-40B4-BE49-F238E27FC236}">
                <a16:creationId xmlns:a16="http://schemas.microsoft.com/office/drawing/2014/main" id="{C73915D5-8CA3-45B5-A10C-287203B3FE11}"/>
              </a:ext>
            </a:extLst>
          </p:cNvPr>
          <p:cNvSpPr txBox="1"/>
          <p:nvPr/>
        </p:nvSpPr>
        <p:spPr>
          <a:xfrm>
            <a:off x="294326" y="1215525"/>
            <a:ext cx="8873660" cy="2940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/>
          <a:p>
            <a:pPr marL="514350" marR="0" lvl="1" indent="-331470" algn="l" rtl="0">
              <a:spcBef>
                <a:spcPts val="0"/>
              </a:spcBef>
              <a:spcAft>
                <a:spcPts val="0"/>
              </a:spcAft>
              <a:buClr>
                <a:srgbClr val="02291B"/>
              </a:buClr>
              <a:buSzPts val="2000"/>
              <a:buFont typeface="Noto Sans Symbols"/>
              <a:buChar char="■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55600"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RandomForestRegressor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</a:p>
          <a:p>
            <a:pPr marL="514350" lvl="1" indent="-331470"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Parameters:</a:t>
            </a:r>
          </a:p>
          <a:p>
            <a:pPr marL="1371600" lvl="2" indent="-355600"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Criterion – the error the model uses to evaluate each split (MSE)</a:t>
            </a:r>
          </a:p>
          <a:p>
            <a:pPr marL="1371600" lvl="2" indent="-355600"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n_estimator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No. of Trees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1" indent="-331470"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Results: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55600"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Decrease in variance (from 145 to 122)</a:t>
            </a:r>
          </a:p>
          <a:p>
            <a:pPr marL="1371600" lvl="2" indent="-355600"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Minimal increase in bias (from 0.47 to 1.59)</a:t>
            </a:r>
          </a:p>
          <a:p>
            <a:pPr marL="1371600" lvl="2" indent="-355600"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Accuracy = 97%, Testing Accuracy = 83%</a:t>
            </a:r>
            <a:endParaRPr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0ef523ab3_0_0"/>
          <p:cNvSpPr txBox="1">
            <a:spLocks noGrp="1"/>
          </p:cNvSpPr>
          <p:nvPr>
            <p:ph type="title"/>
          </p:nvPr>
        </p:nvSpPr>
        <p:spPr>
          <a:xfrm>
            <a:off x="288925" y="461219"/>
            <a:ext cx="8674200" cy="430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#3: Decision Trees (Classification)</a:t>
            </a:r>
            <a:endParaRPr dirty="0"/>
          </a:p>
        </p:txBody>
      </p:sp>
      <p:pic>
        <p:nvPicPr>
          <p:cNvPr id="258" name="Google Shape;258;g80ef523ab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415" y="1919923"/>
            <a:ext cx="5521659" cy="372141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40;g80ef523ab3_10_1">
            <a:extLst>
              <a:ext uri="{FF2B5EF4-FFF2-40B4-BE49-F238E27FC236}">
                <a16:creationId xmlns:a16="http://schemas.microsoft.com/office/drawing/2014/main" id="{3DDEE8FF-5800-47E8-BD46-FDC08D2DFD89}"/>
              </a:ext>
            </a:extLst>
          </p:cNvPr>
          <p:cNvSpPr txBox="1"/>
          <p:nvPr/>
        </p:nvSpPr>
        <p:spPr>
          <a:xfrm>
            <a:off x="294326" y="1215525"/>
            <a:ext cx="4346324" cy="57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/>
          <a:p>
            <a:pPr marL="514350" marR="0" lvl="1" indent="-331470" algn="l" rtl="0">
              <a:spcBef>
                <a:spcPts val="0"/>
              </a:spcBef>
              <a:spcAft>
                <a:spcPts val="0"/>
              </a:spcAft>
              <a:buClr>
                <a:srgbClr val="02291B"/>
              </a:buClr>
              <a:buSzPts val="2000"/>
              <a:buFont typeface="Noto Sans Symbols"/>
              <a:buChar char="■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features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55600"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Target: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 (Patient has diabetes), 0 (Patient does not have diabetes)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-33147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Function: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55600"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DecisionTreeClassifier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() from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sklearn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-33147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Parameter: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max_depth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-33147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Results: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 remains low, variance increases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-&gt; Overfitting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55600"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Function increases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Tuning: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3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Accuracy = 80%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3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Accuracy = 77%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13" name="Google Shape;241;g80ef523ab3_10_1">
            <a:extLst>
              <a:ext uri="{FF2B5EF4-FFF2-40B4-BE49-F238E27FC236}">
                <a16:creationId xmlns:a16="http://schemas.microsoft.com/office/drawing/2014/main" id="{AA5CC441-B718-4359-A734-048E1FE4E79E}"/>
              </a:ext>
            </a:extLst>
          </p:cNvPr>
          <p:cNvSpPr txBox="1"/>
          <p:nvPr/>
        </p:nvSpPr>
        <p:spPr>
          <a:xfrm>
            <a:off x="5699276" y="5548947"/>
            <a:ext cx="42024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latin typeface="Calibri"/>
                <a:ea typeface="Calibri"/>
                <a:cs typeface="Calibri"/>
                <a:sym typeface="Calibri"/>
              </a:rPr>
              <a:t>Fig: Bias-Variance tradeoff for DT regressor (diabetes dataset)</a:t>
            </a:r>
            <a:endParaRPr sz="1800" i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"/>
          <p:cNvSpPr txBox="1">
            <a:spLocks noGrp="1"/>
          </p:cNvSpPr>
          <p:nvPr>
            <p:ph type="title"/>
          </p:nvPr>
        </p:nvSpPr>
        <p:spPr>
          <a:xfrm>
            <a:off x="288925" y="461219"/>
            <a:ext cx="86741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dirty="0">
                <a:solidFill>
                  <a:srgbClr val="FFFFFF"/>
                </a:solidFill>
              </a:rPr>
              <a:t>Example #3: Random Forest (Classification)</a:t>
            </a:r>
            <a:endParaRPr dirty="0"/>
          </a:p>
        </p:txBody>
      </p:sp>
      <p:pic>
        <p:nvPicPr>
          <p:cNvPr id="266" name="Google Shape;26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443" y="4156364"/>
            <a:ext cx="4628132" cy="306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6700" y="4156357"/>
            <a:ext cx="4742873" cy="306696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40;g80ef523ab3_10_1">
            <a:extLst>
              <a:ext uri="{FF2B5EF4-FFF2-40B4-BE49-F238E27FC236}">
                <a16:creationId xmlns:a16="http://schemas.microsoft.com/office/drawing/2014/main" id="{828E296A-E85B-4455-8BB6-6AA46C9CEAFD}"/>
              </a:ext>
            </a:extLst>
          </p:cNvPr>
          <p:cNvSpPr txBox="1"/>
          <p:nvPr/>
        </p:nvSpPr>
        <p:spPr>
          <a:xfrm>
            <a:off x="294326" y="1215525"/>
            <a:ext cx="8873660" cy="2940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/>
          <a:p>
            <a:pPr marL="514350" marR="0" lvl="1" indent="-331470" algn="l" rtl="0">
              <a:spcBef>
                <a:spcPts val="0"/>
              </a:spcBef>
              <a:spcAft>
                <a:spcPts val="0"/>
              </a:spcAft>
              <a:buClr>
                <a:srgbClr val="02291B"/>
              </a:buClr>
              <a:buSzPts val="2000"/>
              <a:buFont typeface="Noto Sans Symbols"/>
              <a:buChar char="■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55600"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RandomForestClassifier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</a:p>
          <a:p>
            <a:pPr marL="514350" lvl="1" indent="-331470"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Parameters:</a:t>
            </a:r>
          </a:p>
          <a:p>
            <a:pPr marL="1371600" lvl="2" indent="-355600"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Criterion – the error the model uses to evaluate each split (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gini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371600" lvl="2" indent="-355600"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n_estimator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No. of Trees</a:t>
            </a:r>
          </a:p>
          <a:p>
            <a:pPr marL="514350" lvl="1" indent="-331470"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Results: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55600"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Decrease in variance, minimal increase in bias</a:t>
            </a:r>
          </a:p>
          <a:p>
            <a:pPr marL="1371600" lvl="2" indent="-355600"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Decrease in loss error</a:t>
            </a:r>
          </a:p>
          <a:p>
            <a:pPr marL="1371600" lvl="2" indent="-355600"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Accuracy = 100%, Testing Accuracy = 80%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"/>
          <p:cNvSpPr txBox="1">
            <a:spLocks noGrp="1"/>
          </p:cNvSpPr>
          <p:nvPr>
            <p:ph type="title"/>
          </p:nvPr>
        </p:nvSpPr>
        <p:spPr>
          <a:xfrm>
            <a:off x="288925" y="461219"/>
            <a:ext cx="8674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74" name="Google Shape;274;p9"/>
          <p:cNvSpPr txBox="1"/>
          <p:nvPr/>
        </p:nvSpPr>
        <p:spPr>
          <a:xfrm>
            <a:off x="123675" y="1777630"/>
            <a:ext cx="8674200" cy="1887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9"/>
          <p:cNvSpPr txBox="1"/>
          <p:nvPr/>
        </p:nvSpPr>
        <p:spPr>
          <a:xfrm>
            <a:off x="495032" y="1745482"/>
            <a:ext cx="8674200" cy="2417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/>
          <a:p>
            <a:pPr marL="514350" marR="0" lvl="1" indent="-33147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use bootstrapping method by taking independent samples from existing data with replacement and use each sample to train learners.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-33147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makes a small tweak to Bagging which results in a great improvement and creates a strong classifier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-33147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randomly selects a set of features which are used to decide the best split at each node of the decision tree.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-33147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Bagging uses all the features </a:t>
            </a:r>
            <a:endParaRPr sz="20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9"/>
          <p:cNvSpPr txBox="1"/>
          <p:nvPr/>
        </p:nvSpPr>
        <p:spPr>
          <a:xfrm>
            <a:off x="516815" y="4954621"/>
            <a:ext cx="8010600" cy="20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/>
          <a:p>
            <a:pPr marL="514350" marR="0" lvl="1" indent="-34417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■"/>
            </a:pPr>
            <a:r>
              <a:rPr lang="en-US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 validation is computationally intensive for random forest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-34417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■"/>
            </a:pPr>
            <a:r>
              <a:rPr lang="en-US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of Bag Error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computed as alternative. 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-34417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■"/>
            </a:pPr>
            <a:r>
              <a:rPr lang="en-US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bootstrap sample does not contain all the data points in the original data.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-34417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■"/>
            </a:pPr>
            <a:r>
              <a:rPr lang="en-US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out of bag points can be used as test case to get an unbiased estimate of the error.</a:t>
            </a:r>
            <a:endParaRPr sz="20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8875" y="4408571"/>
            <a:ext cx="2002125" cy="26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68;p3">
            <a:extLst>
              <a:ext uri="{FF2B5EF4-FFF2-40B4-BE49-F238E27FC236}">
                <a16:creationId xmlns:a16="http://schemas.microsoft.com/office/drawing/2014/main" id="{E59501E1-BD87-4A25-B2B4-235DA0CD5324}"/>
              </a:ext>
            </a:extLst>
          </p:cNvPr>
          <p:cNvSpPr txBox="1"/>
          <p:nvPr/>
        </p:nvSpPr>
        <p:spPr>
          <a:xfrm>
            <a:off x="280887" y="1043342"/>
            <a:ext cx="10125175" cy="43395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5400" dir="5400000" algn="tl" rotWithShape="0">
              <a:srgbClr val="408B70"/>
            </a:outerShdw>
          </a:effectLst>
        </p:spPr>
        <p:txBody>
          <a:bodyPr spcFirstLastPara="1" wrap="square" lIns="0" tIns="0" rIns="0" bIns="27425" anchor="b" anchorCtr="0">
            <a:spAutoFit/>
          </a:bodyPr>
          <a:lstStyle/>
          <a:p>
            <a:pPr marL="342900" lvl="0" indent="-342900">
              <a:lnSpc>
                <a:spcPct val="110000"/>
              </a:lnSpc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vs Bagging</a:t>
            </a: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AB079F1B-0D25-434D-BDF8-5DE2160383BC}"/>
              </a:ext>
            </a:extLst>
          </p:cNvPr>
          <p:cNvSpPr txBox="1"/>
          <p:nvPr/>
        </p:nvSpPr>
        <p:spPr>
          <a:xfrm>
            <a:off x="280886" y="4217318"/>
            <a:ext cx="10125175" cy="43395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5400" dir="5400000" algn="tl" rotWithShape="0">
              <a:srgbClr val="408B70"/>
            </a:outerShdw>
          </a:effectLst>
        </p:spPr>
        <p:txBody>
          <a:bodyPr spcFirstLastPara="1" wrap="square" lIns="0" tIns="0" rIns="0" bIns="27425" anchor="b" anchorCtr="0">
            <a:spAutoFit/>
          </a:bodyPr>
          <a:lstStyle/>
          <a:p>
            <a:pPr marL="342900" lvl="0" indent="-342900">
              <a:lnSpc>
                <a:spcPct val="110000"/>
              </a:lnSpc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 validation for Random Forest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1"/>
          <p:cNvSpPr txBox="1">
            <a:spLocks noGrp="1"/>
          </p:cNvSpPr>
          <p:nvPr>
            <p:ph type="sldNum" idx="12"/>
          </p:nvPr>
        </p:nvSpPr>
        <p:spPr>
          <a:xfrm>
            <a:off x="10248969" y="7115904"/>
            <a:ext cx="15709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77" name="Google Shape;377;p11"/>
          <p:cNvSpPr txBox="1"/>
          <p:nvPr/>
        </p:nvSpPr>
        <p:spPr>
          <a:xfrm>
            <a:off x="2576936" y="3477883"/>
            <a:ext cx="5539500" cy="46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Calibri"/>
              <a:buNone/>
            </a:pPr>
            <a:r>
              <a:rPr lang="en-US" sz="2400" b="1" i="1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thanks!</a:t>
            </a:r>
            <a:endParaRPr dirty="0"/>
          </a:p>
        </p:txBody>
      </p:sp>
      <p:grpSp>
        <p:nvGrpSpPr>
          <p:cNvPr id="378" name="Google Shape;378;p11"/>
          <p:cNvGrpSpPr/>
          <p:nvPr/>
        </p:nvGrpSpPr>
        <p:grpSpPr>
          <a:xfrm>
            <a:off x="4957101" y="2422027"/>
            <a:ext cx="779197" cy="779197"/>
            <a:chOff x="1278900" y="2333250"/>
            <a:chExt cx="381175" cy="381175"/>
          </a:xfrm>
        </p:grpSpPr>
        <p:sp>
          <p:nvSpPr>
            <p:cNvPr id="379" name="Google Shape;379;p11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Times New Roman"/>
                <a:buNone/>
              </a:pPr>
              <a:endParaRPr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Times New Roman"/>
                <a:buNone/>
              </a:pPr>
              <a:endParaRPr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Times New Roman"/>
                <a:buNone/>
              </a:pPr>
              <a:endParaRPr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Times New Roman"/>
                <a:buNone/>
              </a:pPr>
              <a:endParaRPr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/>
          <p:nvPr/>
        </p:nvSpPr>
        <p:spPr>
          <a:xfrm>
            <a:off x="6839575" y="3389816"/>
            <a:ext cx="1122891" cy="112289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6269248" y="4859757"/>
            <a:ext cx="1122891" cy="1122892"/>
          </a:xfrm>
          <a:prstGeom prst="ellipse">
            <a:avLst/>
          </a:prstGeom>
          <a:solidFill>
            <a:srgbClr val="7769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"/>
          <p:cNvSpPr/>
          <p:nvPr/>
        </p:nvSpPr>
        <p:spPr>
          <a:xfrm rot="-7840883" flipH="1">
            <a:off x="3690481" y="4440519"/>
            <a:ext cx="923382" cy="1014421"/>
          </a:xfrm>
          <a:custGeom>
            <a:avLst/>
            <a:gdLst/>
            <a:ahLst/>
            <a:cxnLst/>
            <a:rect l="l" t="t" r="r" b="b"/>
            <a:pathLst>
              <a:path w="864096" h="1512168" extrusionOk="0">
                <a:moveTo>
                  <a:pt x="0" y="0"/>
                </a:moveTo>
                <a:lnTo>
                  <a:pt x="864096" y="0"/>
                </a:lnTo>
                <a:cubicBezTo>
                  <a:pt x="864030" y="251453"/>
                  <a:pt x="516626" y="503088"/>
                  <a:pt x="516560" y="754541"/>
                </a:cubicBezTo>
                <a:cubicBezTo>
                  <a:pt x="516626" y="1007144"/>
                  <a:pt x="864030" y="1259565"/>
                  <a:pt x="864096" y="1512168"/>
                </a:cubicBezTo>
                <a:lnTo>
                  <a:pt x="0" y="1512168"/>
                </a:lnTo>
                <a:cubicBezTo>
                  <a:pt x="398" y="1262074"/>
                  <a:pt x="338358" y="1006868"/>
                  <a:pt x="338756" y="756774"/>
                </a:cubicBezTo>
                <a:cubicBezTo>
                  <a:pt x="338358" y="502812"/>
                  <a:pt x="398" y="253962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3026039" y="1923047"/>
            <a:ext cx="1122891" cy="11228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"/>
          <p:cNvSpPr txBox="1">
            <a:spLocks noGrp="1"/>
          </p:cNvSpPr>
          <p:nvPr>
            <p:ph type="title"/>
          </p:nvPr>
        </p:nvSpPr>
        <p:spPr>
          <a:xfrm>
            <a:off x="288925" y="461219"/>
            <a:ext cx="86741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dirty="0"/>
              <a:t>Outline</a:t>
            </a:r>
            <a:endParaRPr dirty="0"/>
          </a:p>
        </p:txBody>
      </p:sp>
      <p:sp>
        <p:nvSpPr>
          <p:cNvPr id="127" name="Google Shape;127;p2"/>
          <p:cNvSpPr/>
          <p:nvPr/>
        </p:nvSpPr>
        <p:spPr>
          <a:xfrm rot="-5400000" flipH="1">
            <a:off x="3292330" y="3453088"/>
            <a:ext cx="923382" cy="1014421"/>
          </a:xfrm>
          <a:custGeom>
            <a:avLst/>
            <a:gdLst/>
            <a:ahLst/>
            <a:cxnLst/>
            <a:rect l="l" t="t" r="r" b="b"/>
            <a:pathLst>
              <a:path w="864096" h="1512168" extrusionOk="0">
                <a:moveTo>
                  <a:pt x="0" y="0"/>
                </a:moveTo>
                <a:lnTo>
                  <a:pt x="864096" y="0"/>
                </a:lnTo>
                <a:cubicBezTo>
                  <a:pt x="864030" y="251453"/>
                  <a:pt x="516626" y="503088"/>
                  <a:pt x="516560" y="754541"/>
                </a:cubicBezTo>
                <a:cubicBezTo>
                  <a:pt x="516626" y="1007144"/>
                  <a:pt x="864030" y="1259565"/>
                  <a:pt x="864096" y="1512168"/>
                </a:cubicBezTo>
                <a:lnTo>
                  <a:pt x="0" y="1512168"/>
                </a:lnTo>
                <a:cubicBezTo>
                  <a:pt x="398" y="1262074"/>
                  <a:pt x="338358" y="1006868"/>
                  <a:pt x="338756" y="756774"/>
                </a:cubicBezTo>
                <a:cubicBezTo>
                  <a:pt x="338358" y="502812"/>
                  <a:pt x="398" y="25396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"/>
          <p:cNvSpPr/>
          <p:nvPr/>
        </p:nvSpPr>
        <p:spPr>
          <a:xfrm rot="-2959117">
            <a:off x="3690481" y="2450756"/>
            <a:ext cx="923382" cy="1014421"/>
          </a:xfrm>
          <a:custGeom>
            <a:avLst/>
            <a:gdLst/>
            <a:ahLst/>
            <a:cxnLst/>
            <a:rect l="l" t="t" r="r" b="b"/>
            <a:pathLst>
              <a:path w="864096" h="1512168" extrusionOk="0">
                <a:moveTo>
                  <a:pt x="0" y="0"/>
                </a:moveTo>
                <a:lnTo>
                  <a:pt x="864096" y="0"/>
                </a:lnTo>
                <a:cubicBezTo>
                  <a:pt x="864030" y="251453"/>
                  <a:pt x="516626" y="503088"/>
                  <a:pt x="516560" y="754541"/>
                </a:cubicBezTo>
                <a:cubicBezTo>
                  <a:pt x="516626" y="1007144"/>
                  <a:pt x="864030" y="1259565"/>
                  <a:pt x="864096" y="1512168"/>
                </a:cubicBezTo>
                <a:lnTo>
                  <a:pt x="0" y="1512168"/>
                </a:lnTo>
                <a:cubicBezTo>
                  <a:pt x="398" y="1262074"/>
                  <a:pt x="338358" y="1006868"/>
                  <a:pt x="338756" y="756774"/>
                </a:cubicBezTo>
                <a:cubicBezTo>
                  <a:pt x="338358" y="502812"/>
                  <a:pt x="398" y="253962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"/>
          <p:cNvSpPr/>
          <p:nvPr/>
        </p:nvSpPr>
        <p:spPr>
          <a:xfrm flipH="1">
            <a:off x="2455712" y="3389816"/>
            <a:ext cx="1122891" cy="11228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"/>
          <p:cNvSpPr/>
          <p:nvPr/>
        </p:nvSpPr>
        <p:spPr>
          <a:xfrm flipH="1">
            <a:off x="3026039" y="4859757"/>
            <a:ext cx="1122891" cy="11228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"/>
          <p:cNvSpPr/>
          <p:nvPr/>
        </p:nvSpPr>
        <p:spPr>
          <a:xfrm rot="5400000">
            <a:off x="6202466" y="3453088"/>
            <a:ext cx="923382" cy="1014421"/>
          </a:xfrm>
          <a:custGeom>
            <a:avLst/>
            <a:gdLst/>
            <a:ahLst/>
            <a:cxnLst/>
            <a:rect l="l" t="t" r="r" b="b"/>
            <a:pathLst>
              <a:path w="864096" h="1512168" extrusionOk="0">
                <a:moveTo>
                  <a:pt x="0" y="0"/>
                </a:moveTo>
                <a:lnTo>
                  <a:pt x="864096" y="0"/>
                </a:lnTo>
                <a:cubicBezTo>
                  <a:pt x="864030" y="251453"/>
                  <a:pt x="516626" y="503088"/>
                  <a:pt x="516560" y="754541"/>
                </a:cubicBezTo>
                <a:cubicBezTo>
                  <a:pt x="516626" y="1007144"/>
                  <a:pt x="864030" y="1259565"/>
                  <a:pt x="864096" y="1512168"/>
                </a:cubicBezTo>
                <a:lnTo>
                  <a:pt x="0" y="1512168"/>
                </a:lnTo>
                <a:cubicBezTo>
                  <a:pt x="398" y="1262074"/>
                  <a:pt x="338358" y="1006868"/>
                  <a:pt x="338756" y="756774"/>
                </a:cubicBezTo>
                <a:cubicBezTo>
                  <a:pt x="338358" y="502812"/>
                  <a:pt x="398" y="253962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"/>
          <p:cNvSpPr/>
          <p:nvPr/>
        </p:nvSpPr>
        <p:spPr>
          <a:xfrm rot="2959117" flipH="1">
            <a:off x="5804315" y="2450756"/>
            <a:ext cx="923382" cy="1014421"/>
          </a:xfrm>
          <a:custGeom>
            <a:avLst/>
            <a:gdLst/>
            <a:ahLst/>
            <a:cxnLst/>
            <a:rect l="l" t="t" r="r" b="b"/>
            <a:pathLst>
              <a:path w="864096" h="1512168" extrusionOk="0">
                <a:moveTo>
                  <a:pt x="0" y="0"/>
                </a:moveTo>
                <a:lnTo>
                  <a:pt x="864096" y="0"/>
                </a:lnTo>
                <a:cubicBezTo>
                  <a:pt x="864030" y="251453"/>
                  <a:pt x="516626" y="503088"/>
                  <a:pt x="516560" y="754541"/>
                </a:cubicBezTo>
                <a:cubicBezTo>
                  <a:pt x="516626" y="1007144"/>
                  <a:pt x="864030" y="1259565"/>
                  <a:pt x="864096" y="1512168"/>
                </a:cubicBezTo>
                <a:lnTo>
                  <a:pt x="0" y="1512168"/>
                </a:lnTo>
                <a:cubicBezTo>
                  <a:pt x="398" y="1262074"/>
                  <a:pt x="338358" y="1006868"/>
                  <a:pt x="338756" y="756774"/>
                </a:cubicBezTo>
                <a:cubicBezTo>
                  <a:pt x="338358" y="502812"/>
                  <a:pt x="398" y="253962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6269248" y="4859757"/>
            <a:ext cx="1122891" cy="1122892"/>
          </a:xfrm>
          <a:prstGeom prst="ellipse">
            <a:avLst/>
          </a:prstGeom>
          <a:solidFill>
            <a:srgbClr val="7769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"/>
          <p:cNvSpPr/>
          <p:nvPr/>
        </p:nvSpPr>
        <p:spPr>
          <a:xfrm flipH="1">
            <a:off x="6269239" y="1923047"/>
            <a:ext cx="1122900" cy="112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4030288" y="2746125"/>
            <a:ext cx="2410272" cy="2410272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"/>
          <p:cNvSpPr/>
          <p:nvPr/>
        </p:nvSpPr>
        <p:spPr>
          <a:xfrm flipH="1">
            <a:off x="2581512" y="3515608"/>
            <a:ext cx="871306" cy="871307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14300" dist="114300" dir="4800000" algn="tl" rotWithShape="0">
              <a:srgbClr val="000000">
                <a:alpha val="2862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3151839" y="2048838"/>
            <a:ext cx="871306" cy="871307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14300" dist="114300" dir="4800000" algn="tl" rotWithShape="0">
              <a:srgbClr val="000000">
                <a:alpha val="2862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"/>
          <p:cNvSpPr/>
          <p:nvPr/>
        </p:nvSpPr>
        <p:spPr>
          <a:xfrm rot="7840883">
            <a:off x="5804315" y="4440519"/>
            <a:ext cx="923382" cy="1014421"/>
          </a:xfrm>
          <a:custGeom>
            <a:avLst/>
            <a:gdLst/>
            <a:ahLst/>
            <a:cxnLst/>
            <a:rect l="l" t="t" r="r" b="b"/>
            <a:pathLst>
              <a:path w="864096" h="1512168" extrusionOk="0">
                <a:moveTo>
                  <a:pt x="0" y="0"/>
                </a:moveTo>
                <a:lnTo>
                  <a:pt x="864096" y="0"/>
                </a:lnTo>
                <a:cubicBezTo>
                  <a:pt x="864030" y="251453"/>
                  <a:pt x="516626" y="503088"/>
                  <a:pt x="516560" y="754541"/>
                </a:cubicBezTo>
                <a:cubicBezTo>
                  <a:pt x="516626" y="1007144"/>
                  <a:pt x="864030" y="1259565"/>
                  <a:pt x="864096" y="1512168"/>
                </a:cubicBezTo>
                <a:lnTo>
                  <a:pt x="0" y="1512168"/>
                </a:lnTo>
                <a:cubicBezTo>
                  <a:pt x="398" y="1262074"/>
                  <a:pt x="338358" y="1006868"/>
                  <a:pt x="338756" y="756774"/>
                </a:cubicBezTo>
                <a:cubicBezTo>
                  <a:pt x="338358" y="502812"/>
                  <a:pt x="398" y="253962"/>
                  <a:pt x="0" y="0"/>
                </a:cubicBezTo>
                <a:close/>
              </a:path>
            </a:pathLst>
          </a:custGeom>
          <a:solidFill>
            <a:srgbClr val="7769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6965375" y="3515608"/>
            <a:ext cx="871306" cy="871307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14300" dist="114300" dir="4800000" algn="tl" rotWithShape="0">
              <a:srgbClr val="000000">
                <a:alpha val="2862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"/>
          <p:cNvSpPr/>
          <p:nvPr/>
        </p:nvSpPr>
        <p:spPr>
          <a:xfrm flipH="1">
            <a:off x="6395154" y="2048838"/>
            <a:ext cx="871200" cy="871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14300" dist="114300" dir="4800000" algn="tl" rotWithShape="0">
              <a:srgbClr val="000000">
                <a:alpha val="2862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4162593" y="2878430"/>
            <a:ext cx="2145663" cy="2145663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14300" dist="114300" dir="4800000" algn="tl" rotWithShape="0">
              <a:srgbClr val="000000">
                <a:alpha val="2862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"/>
          <p:cNvSpPr/>
          <p:nvPr/>
        </p:nvSpPr>
        <p:spPr>
          <a:xfrm flipH="1">
            <a:off x="3151839" y="4985549"/>
            <a:ext cx="871306" cy="871307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14300" dist="114300" dir="4800000" algn="tl" rotWithShape="0">
              <a:srgbClr val="000000">
                <a:alpha val="2862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6395048" y="4985549"/>
            <a:ext cx="871306" cy="871307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14300" dist="114300" dir="4800000" algn="tl" rotWithShape="0">
              <a:srgbClr val="000000">
                <a:alpha val="2862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4" name="Google Shape;144;p2"/>
          <p:cNvGrpSpPr/>
          <p:nvPr/>
        </p:nvGrpSpPr>
        <p:grpSpPr>
          <a:xfrm>
            <a:off x="288925" y="1576318"/>
            <a:ext cx="2241464" cy="945020"/>
            <a:chOff x="8471617" y="1319673"/>
            <a:chExt cx="2628900" cy="945020"/>
          </a:xfrm>
        </p:grpSpPr>
        <p:sp>
          <p:nvSpPr>
            <p:cNvPr id="145" name="Google Shape;145;p2"/>
            <p:cNvSpPr txBox="1"/>
            <p:nvPr/>
          </p:nvSpPr>
          <p:spPr>
            <a:xfrm>
              <a:off x="8471617" y="1741493"/>
              <a:ext cx="2628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Decision Trees</a:t>
              </a:r>
              <a:endParaRPr sz="2000" dirty="0"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Random Forest</a:t>
              </a:r>
              <a:endParaRPr sz="20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"/>
            <p:cNvSpPr txBox="1"/>
            <p:nvPr/>
          </p:nvSpPr>
          <p:spPr>
            <a:xfrm>
              <a:off x="8471617" y="1319673"/>
              <a:ext cx="2628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b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Introduction</a:t>
              </a:r>
              <a:endParaRPr sz="2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" name="Google Shape;147;p2"/>
          <p:cNvGrpSpPr/>
          <p:nvPr/>
        </p:nvGrpSpPr>
        <p:grpSpPr>
          <a:xfrm>
            <a:off x="-369475" y="3415828"/>
            <a:ext cx="2241464" cy="729620"/>
            <a:chOff x="8463172" y="1096786"/>
            <a:chExt cx="2628900" cy="729620"/>
          </a:xfrm>
        </p:grpSpPr>
        <p:sp>
          <p:nvSpPr>
            <p:cNvPr id="148" name="Google Shape;148;p2"/>
            <p:cNvSpPr txBox="1"/>
            <p:nvPr/>
          </p:nvSpPr>
          <p:spPr>
            <a:xfrm>
              <a:off x="8463172" y="1518605"/>
              <a:ext cx="2628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Intuition</a:t>
              </a:r>
              <a:endParaRPr sz="20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Pseudo Code</a:t>
              </a:r>
              <a:endParaRPr sz="20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"/>
            <p:cNvSpPr txBox="1"/>
            <p:nvPr/>
          </p:nvSpPr>
          <p:spPr>
            <a:xfrm>
              <a:off x="8463172" y="1096786"/>
              <a:ext cx="2628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b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Algorithm</a:t>
              </a:r>
              <a:endParaRPr sz="24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" name="Google Shape;150;p2"/>
          <p:cNvGrpSpPr/>
          <p:nvPr/>
        </p:nvGrpSpPr>
        <p:grpSpPr>
          <a:xfrm>
            <a:off x="214306" y="5253048"/>
            <a:ext cx="2241387" cy="729597"/>
            <a:chOff x="8471617" y="1319673"/>
            <a:chExt cx="2628884" cy="729597"/>
          </a:xfrm>
        </p:grpSpPr>
        <p:sp>
          <p:nvSpPr>
            <p:cNvPr id="151" name="Google Shape;151;p2"/>
            <p:cNvSpPr txBox="1"/>
            <p:nvPr/>
          </p:nvSpPr>
          <p:spPr>
            <a:xfrm>
              <a:off x="8471617" y="1741493"/>
              <a:ext cx="262888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Dummy Dataset</a:t>
              </a:r>
              <a:endPara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"/>
            <p:cNvSpPr txBox="1"/>
            <p:nvPr/>
          </p:nvSpPr>
          <p:spPr>
            <a:xfrm>
              <a:off x="8471617" y="1319673"/>
              <a:ext cx="262888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b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Example #1</a:t>
              </a:r>
              <a:endParaRPr sz="24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" name="Google Shape;153;p2"/>
          <p:cNvGrpSpPr/>
          <p:nvPr/>
        </p:nvGrpSpPr>
        <p:grpSpPr>
          <a:xfrm>
            <a:off x="7694216" y="1576317"/>
            <a:ext cx="2241400" cy="1129666"/>
            <a:chOff x="9563659" y="1321573"/>
            <a:chExt cx="2628900" cy="1129666"/>
          </a:xfrm>
        </p:grpSpPr>
        <p:sp>
          <p:nvSpPr>
            <p:cNvPr id="154" name="Google Shape;154;p2"/>
            <p:cNvSpPr txBox="1"/>
            <p:nvPr/>
          </p:nvSpPr>
          <p:spPr>
            <a:xfrm>
              <a:off x="9563659" y="1743393"/>
              <a:ext cx="2628900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Temperature Dataset</a:t>
              </a:r>
              <a:endParaRPr sz="20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"/>
            <p:cNvSpPr txBox="1"/>
            <p:nvPr/>
          </p:nvSpPr>
          <p:spPr>
            <a:xfrm>
              <a:off x="9563659" y="1321573"/>
              <a:ext cx="2628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b" anchorCtr="0">
              <a:spAutoFit/>
            </a:bodyPr>
            <a:lstStyle/>
            <a:p>
              <a:pPr marL="45720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Example #2</a:t>
              </a:r>
              <a:endParaRPr sz="24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" name="Google Shape;156;p2"/>
          <p:cNvGrpSpPr/>
          <p:nvPr/>
        </p:nvGrpSpPr>
        <p:grpSpPr>
          <a:xfrm>
            <a:off x="8088266" y="3389817"/>
            <a:ext cx="2241400" cy="886813"/>
            <a:chOff x="8786448" y="1697905"/>
            <a:chExt cx="2628900" cy="762391"/>
          </a:xfrm>
        </p:grpSpPr>
        <p:sp>
          <p:nvSpPr>
            <p:cNvPr id="157" name="Google Shape;157;p2"/>
            <p:cNvSpPr txBox="1"/>
            <p:nvPr/>
          </p:nvSpPr>
          <p:spPr>
            <a:xfrm>
              <a:off x="8786448" y="2116358"/>
              <a:ext cx="2628900" cy="3439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Diabetes</a:t>
              </a:r>
              <a:r>
                <a:rPr lang="en-US" sz="2000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Dataset</a:t>
              </a:r>
              <a:endParaRPr sz="20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"/>
            <p:cNvSpPr txBox="1"/>
            <p:nvPr/>
          </p:nvSpPr>
          <p:spPr>
            <a:xfrm>
              <a:off x="8786448" y="1697905"/>
              <a:ext cx="2628900" cy="396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b" anchorCtr="0">
              <a:spAutoFit/>
            </a:bodyPr>
            <a:lstStyle/>
            <a:p>
              <a:pPr marL="457200" lvl="0" algn="r"/>
              <a:r>
                <a:rPr lang="en-US" sz="2400" b="1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Example #3</a:t>
              </a:r>
            </a:p>
          </p:txBody>
        </p:sp>
      </p:grpSp>
      <p:grpSp>
        <p:nvGrpSpPr>
          <p:cNvPr id="159" name="Google Shape;159;p2"/>
          <p:cNvGrpSpPr/>
          <p:nvPr/>
        </p:nvGrpSpPr>
        <p:grpSpPr>
          <a:xfrm>
            <a:off x="7689065" y="5127241"/>
            <a:ext cx="2241400" cy="729620"/>
            <a:chOff x="9562633" y="1243748"/>
            <a:chExt cx="2628900" cy="729620"/>
          </a:xfrm>
        </p:grpSpPr>
        <p:sp>
          <p:nvSpPr>
            <p:cNvPr id="160" name="Google Shape;160;p2"/>
            <p:cNvSpPr txBox="1"/>
            <p:nvPr/>
          </p:nvSpPr>
          <p:spPr>
            <a:xfrm>
              <a:off x="9562633" y="1665568"/>
              <a:ext cx="2628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Bagging</a:t>
              </a:r>
              <a:endParaRPr sz="20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K-Fold</a:t>
              </a:r>
              <a:endParaRPr sz="20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"/>
            <p:cNvSpPr txBox="1"/>
            <p:nvPr/>
          </p:nvSpPr>
          <p:spPr>
            <a:xfrm>
              <a:off x="9562633" y="1243748"/>
              <a:ext cx="2628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b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Conclusion</a:t>
              </a:r>
              <a:endParaRPr sz="24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322;p10">
            <a:extLst>
              <a:ext uri="{FF2B5EF4-FFF2-40B4-BE49-F238E27FC236}">
                <a16:creationId xmlns:a16="http://schemas.microsoft.com/office/drawing/2014/main" id="{EE91C561-3627-421F-972B-AD60F3EB933D}"/>
              </a:ext>
            </a:extLst>
          </p:cNvPr>
          <p:cNvGrpSpPr/>
          <p:nvPr/>
        </p:nvGrpSpPr>
        <p:grpSpPr>
          <a:xfrm>
            <a:off x="6617492" y="5175095"/>
            <a:ext cx="420902" cy="508170"/>
            <a:chOff x="-407988" y="1982788"/>
            <a:chExt cx="2595563" cy="3133725"/>
          </a:xfrm>
        </p:grpSpPr>
        <p:sp>
          <p:nvSpPr>
            <p:cNvPr id="44" name="Google Shape;323;p10">
              <a:extLst>
                <a:ext uri="{FF2B5EF4-FFF2-40B4-BE49-F238E27FC236}">
                  <a16:creationId xmlns:a16="http://schemas.microsoft.com/office/drawing/2014/main" id="{7D134349-1F52-4445-B9D9-DD7E7E3B5B46}"/>
                </a:ext>
              </a:extLst>
            </p:cNvPr>
            <p:cNvSpPr/>
            <p:nvPr/>
          </p:nvSpPr>
          <p:spPr>
            <a:xfrm>
              <a:off x="122241" y="2509836"/>
              <a:ext cx="1525591" cy="1939922"/>
            </a:xfrm>
            <a:custGeom>
              <a:avLst/>
              <a:gdLst/>
              <a:ahLst/>
              <a:cxnLst/>
              <a:rect l="l" t="t" r="r" b="b"/>
              <a:pathLst>
                <a:path w="708" h="903" extrusionOk="0">
                  <a:moveTo>
                    <a:pt x="554" y="701"/>
                  </a:moveTo>
                  <a:cubicBezTo>
                    <a:pt x="614" y="577"/>
                    <a:pt x="708" y="503"/>
                    <a:pt x="702" y="349"/>
                  </a:cubicBezTo>
                  <a:cubicBezTo>
                    <a:pt x="696" y="195"/>
                    <a:pt x="589" y="17"/>
                    <a:pt x="362" y="7"/>
                  </a:cubicBezTo>
                  <a:cubicBezTo>
                    <a:pt x="362" y="7"/>
                    <a:pt x="40" y="0"/>
                    <a:pt x="4" y="357"/>
                  </a:cubicBezTo>
                  <a:cubicBezTo>
                    <a:pt x="4" y="357"/>
                    <a:pt x="0" y="474"/>
                    <a:pt x="68" y="555"/>
                  </a:cubicBezTo>
                  <a:cubicBezTo>
                    <a:pt x="127" y="627"/>
                    <a:pt x="195" y="753"/>
                    <a:pt x="205" y="903"/>
                  </a:cubicBezTo>
                  <a:cubicBezTo>
                    <a:pt x="503" y="903"/>
                    <a:pt x="503" y="903"/>
                    <a:pt x="503" y="903"/>
                  </a:cubicBezTo>
                  <a:cubicBezTo>
                    <a:pt x="507" y="850"/>
                    <a:pt x="520" y="772"/>
                    <a:pt x="554" y="7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" name="Google Shape;324;p10">
              <a:extLst>
                <a:ext uri="{FF2B5EF4-FFF2-40B4-BE49-F238E27FC236}">
                  <a16:creationId xmlns:a16="http://schemas.microsoft.com/office/drawing/2014/main" id="{54992ABA-548C-402B-A2D1-9BC212766D52}"/>
                </a:ext>
              </a:extLst>
            </p:cNvPr>
            <p:cNvSpPr/>
            <p:nvPr/>
          </p:nvSpPr>
          <p:spPr>
            <a:xfrm>
              <a:off x="493713" y="4584700"/>
              <a:ext cx="795338" cy="476250"/>
            </a:xfrm>
            <a:custGeom>
              <a:avLst/>
              <a:gdLst/>
              <a:ahLst/>
              <a:cxnLst/>
              <a:rect l="l" t="t" r="r" b="b"/>
              <a:pathLst>
                <a:path w="369" h="222" extrusionOk="0">
                  <a:moveTo>
                    <a:pt x="37" y="3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23" y="0"/>
                    <a:pt x="369" y="210"/>
                    <a:pt x="238" y="222"/>
                  </a:cubicBezTo>
                  <a:cubicBezTo>
                    <a:pt x="128" y="222"/>
                    <a:pt x="128" y="222"/>
                    <a:pt x="128" y="222"/>
                  </a:cubicBezTo>
                  <a:cubicBezTo>
                    <a:pt x="128" y="222"/>
                    <a:pt x="0" y="215"/>
                    <a:pt x="37" y="3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" name="Google Shape;325;p10">
              <a:extLst>
                <a:ext uri="{FF2B5EF4-FFF2-40B4-BE49-F238E27FC236}">
                  <a16:creationId xmlns:a16="http://schemas.microsoft.com/office/drawing/2014/main" id="{E479E03B-C516-4FB4-B6F2-EACF7C829D78}"/>
                </a:ext>
              </a:extLst>
            </p:cNvPr>
            <p:cNvSpPr/>
            <p:nvPr/>
          </p:nvSpPr>
          <p:spPr>
            <a:xfrm>
              <a:off x="1793875" y="3224213"/>
              <a:ext cx="393700" cy="103187"/>
            </a:xfrm>
            <a:custGeom>
              <a:avLst/>
              <a:gdLst/>
              <a:ahLst/>
              <a:cxnLst/>
              <a:rect l="l" t="t" r="r" b="b"/>
              <a:pathLst>
                <a:path w="183" h="48" extrusionOk="0">
                  <a:moveTo>
                    <a:pt x="159" y="0"/>
                  </a:moveTo>
                  <a:cubicBezTo>
                    <a:pt x="172" y="0"/>
                    <a:pt x="183" y="11"/>
                    <a:pt x="183" y="24"/>
                  </a:cubicBezTo>
                  <a:cubicBezTo>
                    <a:pt x="183" y="38"/>
                    <a:pt x="172" y="48"/>
                    <a:pt x="159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1" y="48"/>
                    <a:pt x="0" y="38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lnTo>
                    <a:pt x="159" y="0"/>
                  </a:ln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" name="Google Shape;326;p10">
              <a:extLst>
                <a:ext uri="{FF2B5EF4-FFF2-40B4-BE49-F238E27FC236}">
                  <a16:creationId xmlns:a16="http://schemas.microsoft.com/office/drawing/2014/main" id="{F78B0E1B-3E1A-4FA0-9D20-49A15CE6B5BD}"/>
                </a:ext>
              </a:extLst>
            </p:cNvPr>
            <p:cNvSpPr/>
            <p:nvPr/>
          </p:nvSpPr>
          <p:spPr>
            <a:xfrm>
              <a:off x="1657350" y="2597150"/>
              <a:ext cx="371475" cy="254000"/>
            </a:xfrm>
            <a:custGeom>
              <a:avLst/>
              <a:gdLst/>
              <a:ahLst/>
              <a:cxnLst/>
              <a:rect l="l" t="t" r="r" b="b"/>
              <a:pathLst>
                <a:path w="172" h="118" extrusionOk="0">
                  <a:moveTo>
                    <a:pt x="165" y="15"/>
                  </a:moveTo>
                  <a:cubicBezTo>
                    <a:pt x="172" y="27"/>
                    <a:pt x="168" y="41"/>
                    <a:pt x="156" y="48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36" y="117"/>
                    <a:pt x="32" y="118"/>
                    <a:pt x="28" y="118"/>
                  </a:cubicBezTo>
                  <a:cubicBezTo>
                    <a:pt x="20" y="118"/>
                    <a:pt x="12" y="114"/>
                    <a:pt x="7" y="106"/>
                  </a:cubicBezTo>
                  <a:cubicBezTo>
                    <a:pt x="0" y="95"/>
                    <a:pt x="4" y="80"/>
                    <a:pt x="16" y="74"/>
                  </a:cubicBezTo>
                  <a:cubicBezTo>
                    <a:pt x="132" y="6"/>
                    <a:pt x="132" y="6"/>
                    <a:pt x="132" y="6"/>
                  </a:cubicBezTo>
                  <a:cubicBezTo>
                    <a:pt x="144" y="0"/>
                    <a:pt x="158" y="4"/>
                    <a:pt x="165" y="15"/>
                  </a:cubicBezTo>
                  <a:close/>
                  <a:moveTo>
                    <a:pt x="165" y="15"/>
                  </a:moveTo>
                  <a:cubicBezTo>
                    <a:pt x="165" y="15"/>
                    <a:pt x="165" y="15"/>
                    <a:pt x="165" y="15"/>
                  </a:cubicBezTo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" name="Google Shape;327;p10">
              <a:extLst>
                <a:ext uri="{FF2B5EF4-FFF2-40B4-BE49-F238E27FC236}">
                  <a16:creationId xmlns:a16="http://schemas.microsoft.com/office/drawing/2014/main" id="{D2414098-38E0-4156-A050-D7A9CB3C99C3}"/>
                </a:ext>
              </a:extLst>
            </p:cNvPr>
            <p:cNvSpPr/>
            <p:nvPr/>
          </p:nvSpPr>
          <p:spPr>
            <a:xfrm>
              <a:off x="1657350" y="3695700"/>
              <a:ext cx="371475" cy="255587"/>
            </a:xfrm>
            <a:custGeom>
              <a:avLst/>
              <a:gdLst/>
              <a:ahLst/>
              <a:cxnLst/>
              <a:rect l="l" t="t" r="r" b="b"/>
              <a:pathLst>
                <a:path w="172" h="119" extrusionOk="0">
                  <a:moveTo>
                    <a:pt x="156" y="74"/>
                  </a:moveTo>
                  <a:cubicBezTo>
                    <a:pt x="168" y="80"/>
                    <a:pt x="172" y="95"/>
                    <a:pt x="165" y="107"/>
                  </a:cubicBezTo>
                  <a:cubicBezTo>
                    <a:pt x="161" y="114"/>
                    <a:pt x="153" y="119"/>
                    <a:pt x="144" y="119"/>
                  </a:cubicBezTo>
                  <a:cubicBezTo>
                    <a:pt x="140" y="119"/>
                    <a:pt x="136" y="118"/>
                    <a:pt x="132" y="115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4" y="42"/>
                    <a:pt x="0" y="27"/>
                    <a:pt x="7" y="15"/>
                  </a:cubicBezTo>
                  <a:cubicBezTo>
                    <a:pt x="14" y="4"/>
                    <a:pt x="28" y="0"/>
                    <a:pt x="40" y="7"/>
                  </a:cubicBezTo>
                  <a:lnTo>
                    <a:pt x="156" y="74"/>
                  </a:lnTo>
                  <a:close/>
                  <a:moveTo>
                    <a:pt x="156" y="74"/>
                  </a:moveTo>
                  <a:cubicBezTo>
                    <a:pt x="156" y="74"/>
                    <a:pt x="156" y="74"/>
                    <a:pt x="156" y="74"/>
                  </a:cubicBezTo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" name="Google Shape;328;p10">
              <a:extLst>
                <a:ext uri="{FF2B5EF4-FFF2-40B4-BE49-F238E27FC236}">
                  <a16:creationId xmlns:a16="http://schemas.microsoft.com/office/drawing/2014/main" id="{024396FF-B7CC-477A-9FAC-6CDF9EF2C779}"/>
                </a:ext>
              </a:extLst>
            </p:cNvPr>
            <p:cNvSpPr/>
            <p:nvPr/>
          </p:nvSpPr>
          <p:spPr>
            <a:xfrm>
              <a:off x="80963" y="2459038"/>
              <a:ext cx="1616075" cy="2657475"/>
            </a:xfrm>
            <a:custGeom>
              <a:avLst/>
              <a:gdLst/>
              <a:ahLst/>
              <a:cxnLst/>
              <a:rect l="l" t="t" r="r" b="b"/>
              <a:pathLst>
                <a:path w="750" h="1237" extrusionOk="0">
                  <a:moveTo>
                    <a:pt x="750" y="376"/>
                  </a:moveTo>
                  <a:cubicBezTo>
                    <a:pt x="750" y="459"/>
                    <a:pt x="724" y="537"/>
                    <a:pt x="674" y="602"/>
                  </a:cubicBezTo>
                  <a:cubicBezTo>
                    <a:pt x="590" y="713"/>
                    <a:pt x="546" y="842"/>
                    <a:pt x="546" y="976"/>
                  </a:cubicBezTo>
                  <a:cubicBezTo>
                    <a:pt x="546" y="1120"/>
                    <a:pt x="546" y="1120"/>
                    <a:pt x="546" y="1120"/>
                  </a:cubicBezTo>
                  <a:cubicBezTo>
                    <a:pt x="546" y="1185"/>
                    <a:pt x="494" y="1237"/>
                    <a:pt x="430" y="1237"/>
                  </a:cubicBezTo>
                  <a:cubicBezTo>
                    <a:pt x="321" y="1237"/>
                    <a:pt x="321" y="1237"/>
                    <a:pt x="321" y="1237"/>
                  </a:cubicBezTo>
                  <a:cubicBezTo>
                    <a:pt x="257" y="1237"/>
                    <a:pt x="205" y="1185"/>
                    <a:pt x="205" y="1120"/>
                  </a:cubicBezTo>
                  <a:cubicBezTo>
                    <a:pt x="205" y="976"/>
                    <a:pt x="205" y="976"/>
                    <a:pt x="205" y="976"/>
                  </a:cubicBezTo>
                  <a:cubicBezTo>
                    <a:pt x="205" y="843"/>
                    <a:pt x="160" y="711"/>
                    <a:pt x="77" y="603"/>
                  </a:cubicBezTo>
                  <a:cubicBezTo>
                    <a:pt x="27" y="536"/>
                    <a:pt x="0" y="457"/>
                    <a:pt x="1" y="373"/>
                  </a:cubicBezTo>
                  <a:cubicBezTo>
                    <a:pt x="2" y="275"/>
                    <a:pt x="41" y="182"/>
                    <a:pt x="110" y="112"/>
                  </a:cubicBezTo>
                  <a:cubicBezTo>
                    <a:pt x="180" y="43"/>
                    <a:pt x="272" y="3"/>
                    <a:pt x="370" y="2"/>
                  </a:cubicBezTo>
                  <a:cubicBezTo>
                    <a:pt x="471" y="0"/>
                    <a:pt x="566" y="39"/>
                    <a:pt x="638" y="110"/>
                  </a:cubicBezTo>
                  <a:cubicBezTo>
                    <a:pt x="710" y="180"/>
                    <a:pt x="750" y="275"/>
                    <a:pt x="750" y="376"/>
                  </a:cubicBezTo>
                  <a:close/>
                  <a:moveTo>
                    <a:pt x="636" y="573"/>
                  </a:moveTo>
                  <a:cubicBezTo>
                    <a:pt x="679" y="516"/>
                    <a:pt x="702" y="448"/>
                    <a:pt x="702" y="376"/>
                  </a:cubicBezTo>
                  <a:cubicBezTo>
                    <a:pt x="702" y="288"/>
                    <a:pt x="667" y="206"/>
                    <a:pt x="604" y="144"/>
                  </a:cubicBezTo>
                  <a:cubicBezTo>
                    <a:pt x="542" y="82"/>
                    <a:pt x="459" y="49"/>
                    <a:pt x="371" y="50"/>
                  </a:cubicBezTo>
                  <a:cubicBezTo>
                    <a:pt x="195" y="52"/>
                    <a:pt x="51" y="197"/>
                    <a:pt x="49" y="373"/>
                  </a:cubicBezTo>
                  <a:cubicBezTo>
                    <a:pt x="48" y="446"/>
                    <a:pt x="71" y="516"/>
                    <a:pt x="116" y="574"/>
                  </a:cubicBezTo>
                  <a:cubicBezTo>
                    <a:pt x="202" y="688"/>
                    <a:pt x="251" y="827"/>
                    <a:pt x="253" y="967"/>
                  </a:cubicBezTo>
                  <a:cubicBezTo>
                    <a:pt x="498" y="967"/>
                    <a:pt x="498" y="967"/>
                    <a:pt x="498" y="967"/>
                  </a:cubicBezTo>
                  <a:cubicBezTo>
                    <a:pt x="500" y="825"/>
                    <a:pt x="547" y="690"/>
                    <a:pt x="636" y="573"/>
                  </a:cubicBezTo>
                  <a:close/>
                  <a:moveTo>
                    <a:pt x="498" y="1120"/>
                  </a:moveTo>
                  <a:cubicBezTo>
                    <a:pt x="498" y="1113"/>
                    <a:pt x="498" y="1113"/>
                    <a:pt x="498" y="1113"/>
                  </a:cubicBezTo>
                  <a:cubicBezTo>
                    <a:pt x="253" y="1085"/>
                    <a:pt x="253" y="1085"/>
                    <a:pt x="253" y="1085"/>
                  </a:cubicBezTo>
                  <a:cubicBezTo>
                    <a:pt x="253" y="1104"/>
                    <a:pt x="253" y="1104"/>
                    <a:pt x="253" y="1104"/>
                  </a:cubicBezTo>
                  <a:cubicBezTo>
                    <a:pt x="497" y="1132"/>
                    <a:pt x="497" y="1132"/>
                    <a:pt x="497" y="1132"/>
                  </a:cubicBezTo>
                  <a:cubicBezTo>
                    <a:pt x="498" y="1128"/>
                    <a:pt x="498" y="1124"/>
                    <a:pt x="498" y="1120"/>
                  </a:cubicBezTo>
                  <a:close/>
                  <a:moveTo>
                    <a:pt x="498" y="1064"/>
                  </a:moveTo>
                  <a:cubicBezTo>
                    <a:pt x="498" y="1015"/>
                    <a:pt x="498" y="1015"/>
                    <a:pt x="498" y="1015"/>
                  </a:cubicBezTo>
                  <a:cubicBezTo>
                    <a:pt x="253" y="1015"/>
                    <a:pt x="253" y="1015"/>
                    <a:pt x="253" y="1015"/>
                  </a:cubicBezTo>
                  <a:cubicBezTo>
                    <a:pt x="253" y="1036"/>
                    <a:pt x="253" y="1036"/>
                    <a:pt x="253" y="1036"/>
                  </a:cubicBezTo>
                  <a:lnTo>
                    <a:pt x="498" y="1064"/>
                  </a:lnTo>
                  <a:close/>
                  <a:moveTo>
                    <a:pt x="468" y="1177"/>
                  </a:moveTo>
                  <a:cubicBezTo>
                    <a:pt x="261" y="1153"/>
                    <a:pt x="261" y="1153"/>
                    <a:pt x="261" y="1153"/>
                  </a:cubicBezTo>
                  <a:cubicBezTo>
                    <a:pt x="273" y="1174"/>
                    <a:pt x="296" y="1189"/>
                    <a:pt x="321" y="1189"/>
                  </a:cubicBezTo>
                  <a:cubicBezTo>
                    <a:pt x="430" y="1189"/>
                    <a:pt x="430" y="1189"/>
                    <a:pt x="430" y="1189"/>
                  </a:cubicBezTo>
                  <a:cubicBezTo>
                    <a:pt x="444" y="1189"/>
                    <a:pt x="457" y="1184"/>
                    <a:pt x="468" y="1177"/>
                  </a:cubicBezTo>
                  <a:close/>
                  <a:moveTo>
                    <a:pt x="468" y="1177"/>
                  </a:moveTo>
                  <a:cubicBezTo>
                    <a:pt x="468" y="1177"/>
                    <a:pt x="468" y="1177"/>
                    <a:pt x="468" y="1177"/>
                  </a:cubicBezTo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" name="Google Shape;329;p10">
              <a:extLst>
                <a:ext uri="{FF2B5EF4-FFF2-40B4-BE49-F238E27FC236}">
                  <a16:creationId xmlns:a16="http://schemas.microsoft.com/office/drawing/2014/main" id="{FC46E483-1118-46A1-9656-DA8ACD613455}"/>
                </a:ext>
              </a:extLst>
            </p:cNvPr>
            <p:cNvSpPr/>
            <p:nvPr/>
          </p:nvSpPr>
          <p:spPr>
            <a:xfrm>
              <a:off x="1309688" y="2141538"/>
              <a:ext cx="261938" cy="360362"/>
            </a:xfrm>
            <a:custGeom>
              <a:avLst/>
              <a:gdLst/>
              <a:ahLst/>
              <a:cxnLst/>
              <a:rect l="l" t="t" r="r" b="b"/>
              <a:pathLst>
                <a:path w="122" h="168" extrusionOk="0">
                  <a:moveTo>
                    <a:pt x="107" y="7"/>
                  </a:moveTo>
                  <a:cubicBezTo>
                    <a:pt x="118" y="13"/>
                    <a:pt x="122" y="28"/>
                    <a:pt x="115" y="39"/>
                  </a:cubicBezTo>
                  <a:cubicBezTo>
                    <a:pt x="48" y="156"/>
                    <a:pt x="48" y="156"/>
                    <a:pt x="48" y="156"/>
                  </a:cubicBezTo>
                  <a:cubicBezTo>
                    <a:pt x="44" y="164"/>
                    <a:pt x="36" y="168"/>
                    <a:pt x="27" y="168"/>
                  </a:cubicBezTo>
                  <a:cubicBezTo>
                    <a:pt x="23" y="168"/>
                    <a:pt x="19" y="167"/>
                    <a:pt x="15" y="165"/>
                  </a:cubicBezTo>
                  <a:cubicBezTo>
                    <a:pt x="4" y="158"/>
                    <a:pt x="0" y="143"/>
                    <a:pt x="7" y="132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80" y="4"/>
                    <a:pt x="95" y="0"/>
                    <a:pt x="107" y="7"/>
                  </a:cubicBez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" name="Google Shape;330;p10">
              <a:extLst>
                <a:ext uri="{FF2B5EF4-FFF2-40B4-BE49-F238E27FC236}">
                  <a16:creationId xmlns:a16="http://schemas.microsoft.com/office/drawing/2014/main" id="{99FAA793-4E3B-459D-B491-05FB954DC1CD}"/>
                </a:ext>
              </a:extLst>
            </p:cNvPr>
            <p:cNvSpPr/>
            <p:nvPr/>
          </p:nvSpPr>
          <p:spPr>
            <a:xfrm>
              <a:off x="836613" y="1982788"/>
              <a:ext cx="103188" cy="390525"/>
            </a:xfrm>
            <a:custGeom>
              <a:avLst/>
              <a:gdLst/>
              <a:ahLst/>
              <a:cxnLst/>
              <a:rect l="l" t="t" r="r" b="b"/>
              <a:pathLst>
                <a:path w="48" h="182" extrusionOk="0">
                  <a:moveTo>
                    <a:pt x="48" y="24"/>
                  </a:moveTo>
                  <a:cubicBezTo>
                    <a:pt x="48" y="158"/>
                    <a:pt x="48" y="158"/>
                    <a:pt x="48" y="158"/>
                  </a:cubicBezTo>
                  <a:cubicBezTo>
                    <a:pt x="48" y="172"/>
                    <a:pt x="38" y="182"/>
                    <a:pt x="24" y="182"/>
                  </a:cubicBezTo>
                  <a:cubicBezTo>
                    <a:pt x="11" y="182"/>
                    <a:pt x="0" y="172"/>
                    <a:pt x="0" y="15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" y="0"/>
                    <a:pt x="48" y="11"/>
                    <a:pt x="48" y="24"/>
                  </a:cubicBezTo>
                  <a:close/>
                  <a:moveTo>
                    <a:pt x="48" y="24"/>
                  </a:moveTo>
                  <a:cubicBezTo>
                    <a:pt x="48" y="24"/>
                    <a:pt x="48" y="24"/>
                    <a:pt x="48" y="24"/>
                  </a:cubicBezTo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" name="Google Shape;331;p10">
              <a:extLst>
                <a:ext uri="{FF2B5EF4-FFF2-40B4-BE49-F238E27FC236}">
                  <a16:creationId xmlns:a16="http://schemas.microsoft.com/office/drawing/2014/main" id="{9CC314BE-4A25-4075-9376-3F57657D8A8F}"/>
                </a:ext>
              </a:extLst>
            </p:cNvPr>
            <p:cNvSpPr/>
            <p:nvPr/>
          </p:nvSpPr>
          <p:spPr>
            <a:xfrm>
              <a:off x="207963" y="2141538"/>
              <a:ext cx="263525" cy="360362"/>
            </a:xfrm>
            <a:custGeom>
              <a:avLst/>
              <a:gdLst/>
              <a:ahLst/>
              <a:cxnLst/>
              <a:rect l="l" t="t" r="r" b="b"/>
              <a:pathLst>
                <a:path w="122" h="168" extrusionOk="0">
                  <a:moveTo>
                    <a:pt x="115" y="132"/>
                  </a:moveTo>
                  <a:cubicBezTo>
                    <a:pt x="122" y="143"/>
                    <a:pt x="118" y="158"/>
                    <a:pt x="106" y="165"/>
                  </a:cubicBezTo>
                  <a:cubicBezTo>
                    <a:pt x="103" y="167"/>
                    <a:pt x="98" y="168"/>
                    <a:pt x="94" y="168"/>
                  </a:cubicBezTo>
                  <a:cubicBezTo>
                    <a:pt x="86" y="168"/>
                    <a:pt x="78" y="164"/>
                    <a:pt x="74" y="156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0" y="28"/>
                    <a:pt x="4" y="13"/>
                    <a:pt x="15" y="7"/>
                  </a:cubicBezTo>
                  <a:cubicBezTo>
                    <a:pt x="27" y="0"/>
                    <a:pt x="41" y="4"/>
                    <a:pt x="48" y="15"/>
                  </a:cubicBezTo>
                  <a:lnTo>
                    <a:pt x="115" y="132"/>
                  </a:lnTo>
                  <a:close/>
                  <a:moveTo>
                    <a:pt x="115" y="132"/>
                  </a:moveTo>
                  <a:cubicBezTo>
                    <a:pt x="115" y="132"/>
                    <a:pt x="115" y="132"/>
                    <a:pt x="115" y="132"/>
                  </a:cubicBezTo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" name="Google Shape;332;p10">
              <a:extLst>
                <a:ext uri="{FF2B5EF4-FFF2-40B4-BE49-F238E27FC236}">
                  <a16:creationId xmlns:a16="http://schemas.microsoft.com/office/drawing/2014/main" id="{35D48A00-D16A-4EAF-9F71-541C3CAF4144}"/>
                </a:ext>
              </a:extLst>
            </p:cNvPr>
            <p:cNvSpPr/>
            <p:nvPr/>
          </p:nvSpPr>
          <p:spPr>
            <a:xfrm>
              <a:off x="-249237" y="2597150"/>
              <a:ext cx="368300" cy="254000"/>
            </a:xfrm>
            <a:custGeom>
              <a:avLst/>
              <a:gdLst/>
              <a:ahLst/>
              <a:cxnLst/>
              <a:rect l="l" t="t" r="r" b="b"/>
              <a:pathLst>
                <a:path w="171" h="118" extrusionOk="0">
                  <a:moveTo>
                    <a:pt x="156" y="74"/>
                  </a:moveTo>
                  <a:cubicBezTo>
                    <a:pt x="167" y="80"/>
                    <a:pt x="171" y="95"/>
                    <a:pt x="165" y="106"/>
                  </a:cubicBezTo>
                  <a:cubicBezTo>
                    <a:pt x="160" y="114"/>
                    <a:pt x="152" y="118"/>
                    <a:pt x="144" y="118"/>
                  </a:cubicBezTo>
                  <a:cubicBezTo>
                    <a:pt x="140" y="118"/>
                    <a:pt x="136" y="117"/>
                    <a:pt x="132" y="115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4" y="41"/>
                    <a:pt x="0" y="27"/>
                    <a:pt x="7" y="15"/>
                  </a:cubicBezTo>
                  <a:cubicBezTo>
                    <a:pt x="13" y="4"/>
                    <a:pt x="28" y="0"/>
                    <a:pt x="39" y="6"/>
                  </a:cubicBezTo>
                  <a:lnTo>
                    <a:pt x="156" y="74"/>
                  </a:lnTo>
                  <a:close/>
                  <a:moveTo>
                    <a:pt x="156" y="74"/>
                  </a:moveTo>
                  <a:cubicBezTo>
                    <a:pt x="156" y="74"/>
                    <a:pt x="156" y="74"/>
                    <a:pt x="156" y="74"/>
                  </a:cubicBezTo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" name="Google Shape;333;p10">
              <a:extLst>
                <a:ext uri="{FF2B5EF4-FFF2-40B4-BE49-F238E27FC236}">
                  <a16:creationId xmlns:a16="http://schemas.microsoft.com/office/drawing/2014/main" id="{C5F9E0A5-B1BE-4754-90A9-35261057B5E0}"/>
                </a:ext>
              </a:extLst>
            </p:cNvPr>
            <p:cNvSpPr/>
            <p:nvPr/>
          </p:nvSpPr>
          <p:spPr>
            <a:xfrm>
              <a:off x="-249237" y="3695700"/>
              <a:ext cx="368300" cy="255587"/>
            </a:xfrm>
            <a:custGeom>
              <a:avLst/>
              <a:gdLst/>
              <a:ahLst/>
              <a:cxnLst/>
              <a:rect l="l" t="t" r="r" b="b"/>
              <a:pathLst>
                <a:path w="171" h="119" extrusionOk="0">
                  <a:moveTo>
                    <a:pt x="165" y="15"/>
                  </a:moveTo>
                  <a:cubicBezTo>
                    <a:pt x="171" y="27"/>
                    <a:pt x="167" y="42"/>
                    <a:pt x="156" y="48"/>
                  </a:cubicBezTo>
                  <a:cubicBezTo>
                    <a:pt x="39" y="115"/>
                    <a:pt x="39" y="115"/>
                    <a:pt x="39" y="115"/>
                  </a:cubicBezTo>
                  <a:cubicBezTo>
                    <a:pt x="36" y="118"/>
                    <a:pt x="32" y="119"/>
                    <a:pt x="27" y="119"/>
                  </a:cubicBezTo>
                  <a:cubicBezTo>
                    <a:pt x="19" y="119"/>
                    <a:pt x="11" y="114"/>
                    <a:pt x="7" y="107"/>
                  </a:cubicBezTo>
                  <a:cubicBezTo>
                    <a:pt x="0" y="95"/>
                    <a:pt x="4" y="80"/>
                    <a:pt x="15" y="74"/>
                  </a:cubicBezTo>
                  <a:cubicBezTo>
                    <a:pt x="132" y="7"/>
                    <a:pt x="132" y="7"/>
                    <a:pt x="132" y="7"/>
                  </a:cubicBezTo>
                  <a:cubicBezTo>
                    <a:pt x="143" y="0"/>
                    <a:pt x="158" y="4"/>
                    <a:pt x="165" y="15"/>
                  </a:cubicBezTo>
                  <a:close/>
                  <a:moveTo>
                    <a:pt x="165" y="15"/>
                  </a:moveTo>
                  <a:cubicBezTo>
                    <a:pt x="165" y="15"/>
                    <a:pt x="165" y="15"/>
                    <a:pt x="165" y="15"/>
                  </a:cubicBezTo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" name="Google Shape;334;p10">
              <a:extLst>
                <a:ext uri="{FF2B5EF4-FFF2-40B4-BE49-F238E27FC236}">
                  <a16:creationId xmlns:a16="http://schemas.microsoft.com/office/drawing/2014/main" id="{745A3DD3-B442-4EED-B2E6-20D61FED73DD}"/>
                </a:ext>
              </a:extLst>
            </p:cNvPr>
            <p:cNvSpPr/>
            <p:nvPr/>
          </p:nvSpPr>
          <p:spPr>
            <a:xfrm>
              <a:off x="-407988" y="3224213"/>
              <a:ext cx="392113" cy="103187"/>
            </a:xfrm>
            <a:custGeom>
              <a:avLst/>
              <a:gdLst/>
              <a:ahLst/>
              <a:cxnLst/>
              <a:rect l="l" t="t" r="r" b="b"/>
              <a:pathLst>
                <a:path w="182" h="48" extrusionOk="0">
                  <a:moveTo>
                    <a:pt x="158" y="0"/>
                  </a:moveTo>
                  <a:cubicBezTo>
                    <a:pt x="172" y="0"/>
                    <a:pt x="182" y="11"/>
                    <a:pt x="182" y="24"/>
                  </a:cubicBezTo>
                  <a:cubicBezTo>
                    <a:pt x="182" y="38"/>
                    <a:pt x="172" y="48"/>
                    <a:pt x="158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1" y="48"/>
                    <a:pt x="0" y="38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lnTo>
                    <a:pt x="158" y="0"/>
                  </a:lnTo>
                  <a:close/>
                  <a:moveTo>
                    <a:pt x="158" y="0"/>
                  </a:moveTo>
                  <a:cubicBezTo>
                    <a:pt x="158" y="0"/>
                    <a:pt x="158" y="0"/>
                    <a:pt x="158" y="0"/>
                  </a:cubicBezTo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BF8427F-1008-4BA7-8A99-8F6014D79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632" y="3771575"/>
            <a:ext cx="574433" cy="359371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AA5BCE1-30E8-4AC7-BD54-E956FBDA6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0235" y="5190612"/>
            <a:ext cx="450535" cy="454930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41E4860A-19BB-4806-9583-7434632D2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3761" y="2300069"/>
            <a:ext cx="346663" cy="374142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DA0F23DA-605E-4830-85A3-3B6D165A96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9758" y="3752001"/>
            <a:ext cx="562778" cy="416593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6B1C9F5-A4D7-4496-960D-9474872CD0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4550" y="2251792"/>
            <a:ext cx="405241" cy="407712"/>
          </a:xfrm>
          <a:prstGeom prst="rect">
            <a:avLst/>
          </a:prstGeom>
        </p:spPr>
      </p:pic>
      <p:pic>
        <p:nvPicPr>
          <p:cNvPr id="15" name="Picture 14" descr="A side view mirror&#10;&#10;Description automatically generated">
            <a:extLst>
              <a:ext uri="{FF2B5EF4-FFF2-40B4-BE49-F238E27FC236}">
                <a16:creationId xmlns:a16="http://schemas.microsoft.com/office/drawing/2014/main" id="{E668E4B2-5CC7-4BA4-A2B9-3365EDF22E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6455" y="3208197"/>
            <a:ext cx="1343680" cy="14092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288925" y="461219"/>
            <a:ext cx="86741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68" name="Google Shape;168;p3"/>
          <p:cNvSpPr txBox="1"/>
          <p:nvPr/>
        </p:nvSpPr>
        <p:spPr>
          <a:xfrm>
            <a:off x="280887" y="1192350"/>
            <a:ext cx="10125175" cy="284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5400" dir="5400000" algn="tl" rotWithShape="0">
              <a:srgbClr val="408B70"/>
            </a:outerShdw>
          </a:effectLst>
        </p:spPr>
        <p:txBody>
          <a:bodyPr spcFirstLastPara="1" wrap="square" lIns="0" tIns="0" rIns="0" bIns="27425" anchor="b" anchorCtr="0">
            <a:spAutoFit/>
          </a:bodyPr>
          <a:lstStyle/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Trees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280886" y="3680520"/>
            <a:ext cx="10125175" cy="284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5400" dir="5400000" algn="tl" rotWithShape="0">
              <a:srgbClr val="408B70"/>
            </a:outerShdw>
          </a:effectLst>
        </p:spPr>
        <p:txBody>
          <a:bodyPr spcFirstLastPara="1" wrap="square" lIns="0" tIns="0" rIns="0" bIns="27425" anchor="b" anchorCtr="0">
            <a:spAutoFit/>
          </a:bodyPr>
          <a:lstStyle/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Forests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6078" y="4231650"/>
            <a:ext cx="4467225" cy="30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"/>
          <p:cNvPicPr preferRelativeResize="0"/>
          <p:nvPr/>
        </p:nvPicPr>
        <p:blipFill rotWithShape="1">
          <a:blip r:embed="rId4">
            <a:alphaModFix/>
          </a:blip>
          <a:srcRect t="5713"/>
          <a:stretch/>
        </p:blipFill>
        <p:spPr>
          <a:xfrm>
            <a:off x="6820925" y="1576950"/>
            <a:ext cx="2327775" cy="23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"/>
          <p:cNvSpPr txBox="1"/>
          <p:nvPr/>
        </p:nvSpPr>
        <p:spPr>
          <a:xfrm>
            <a:off x="288925" y="1784930"/>
            <a:ext cx="5487153" cy="163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/>
          <a:p>
            <a:pPr marL="514350" marR="0" lvl="1" indent="-331470" algn="l" rtl="0">
              <a:spcBef>
                <a:spcPts val="0"/>
              </a:spcBef>
              <a:spcAft>
                <a:spcPts val="0"/>
              </a:spcAft>
              <a:buClr>
                <a:srgbClr val="02291B"/>
              </a:buClr>
              <a:buSzPts val="2000"/>
              <a:buFont typeface="Noto Sans Symbols"/>
              <a:buChar char="■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equire continuous split of data according to a certain parameter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0" lvl="2" indent="-274319" algn="l" rtl="0">
              <a:spcBef>
                <a:spcPts val="320"/>
              </a:spcBef>
              <a:spcAft>
                <a:spcPts val="0"/>
              </a:spcAft>
              <a:buClr>
                <a:srgbClr val="02291B"/>
              </a:buClr>
              <a:buSzPts val="2000"/>
              <a:buFont typeface="Noto Sans Symbols"/>
              <a:buChar char="■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Classification trees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 (Categorical)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0" lvl="2" indent="-274319" algn="l" rtl="0">
              <a:spcBef>
                <a:spcPts val="320"/>
              </a:spcBef>
              <a:spcAft>
                <a:spcPts val="0"/>
              </a:spcAft>
              <a:buClr>
                <a:srgbClr val="02291B"/>
              </a:buClr>
              <a:buSzPts val="2000"/>
              <a:buFont typeface="Noto Sans Symbols"/>
              <a:buChar char="■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Regression trees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 (Continuous)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marR="0" lvl="1" indent="-331470" algn="l" rtl="0">
              <a:spcBef>
                <a:spcPts val="320"/>
              </a:spcBef>
              <a:spcAft>
                <a:spcPts val="0"/>
              </a:spcAft>
              <a:buClr>
                <a:srgbClr val="02291B"/>
              </a:buClr>
              <a:buSzPts val="2000"/>
              <a:buFont typeface="Noto Sans Symbols"/>
              <a:buChar char="■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sed to visually represent decision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making.</a:t>
            </a:r>
            <a:endParaRPr sz="20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73" name="Google Shape;173;p3"/>
          <p:cNvSpPr txBox="1"/>
          <p:nvPr/>
        </p:nvSpPr>
        <p:spPr>
          <a:xfrm>
            <a:off x="280886" y="4293435"/>
            <a:ext cx="5607673" cy="267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/>
          <a:p>
            <a:pPr marL="514350" marR="0" lvl="1" indent="-331470" algn="l" rtl="0">
              <a:spcBef>
                <a:spcPts val="0"/>
              </a:spcBef>
              <a:spcAft>
                <a:spcPts val="0"/>
              </a:spcAft>
              <a:buClr>
                <a:srgbClr val="02291B"/>
              </a:buClr>
              <a:buSzPts val="2000"/>
              <a:buFont typeface="Noto Sans Symbols"/>
              <a:buChar char="■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ype of ensemble learning method.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0" lvl="2" indent="-274319" algn="l" rtl="0">
              <a:spcBef>
                <a:spcPts val="320"/>
              </a:spcBef>
              <a:spcAft>
                <a:spcPts val="0"/>
              </a:spcAft>
              <a:buClr>
                <a:srgbClr val="02291B"/>
              </a:buClr>
              <a:buSzPts val="2000"/>
              <a:buFont typeface="Noto Sans Symbols"/>
              <a:buChar char="■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Ensemble learning methods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combine several machine learning techniques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marR="0" lvl="1" indent="-331470" algn="l" rtl="0">
              <a:spcBef>
                <a:spcPts val="320"/>
              </a:spcBef>
              <a:spcAft>
                <a:spcPts val="0"/>
              </a:spcAft>
              <a:buClr>
                <a:srgbClr val="02291B"/>
              </a:buClr>
              <a:buSzPts val="2000"/>
              <a:buFont typeface="Noto Sans Symbols"/>
              <a:buChar char="■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ndividual decision trees where each tree in the random forest makes a prediction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marR="0" lvl="1" indent="-331470" algn="l" rtl="0">
              <a:spcBef>
                <a:spcPts val="320"/>
              </a:spcBef>
              <a:spcAft>
                <a:spcPts val="0"/>
              </a:spcAft>
              <a:buClr>
                <a:srgbClr val="02291B"/>
              </a:buClr>
              <a:buSzPts val="2000"/>
              <a:buFont typeface="Noto Sans Symbols"/>
              <a:buChar char="■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Relatively uncorrelated models (trees) operating together are likely to outperform a 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constituent tree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0" lvl="2" indent="-274319" algn="l" rtl="0">
              <a:spcBef>
                <a:spcPts val="320"/>
              </a:spcBef>
              <a:spcAft>
                <a:spcPts val="0"/>
              </a:spcAft>
              <a:buClr>
                <a:srgbClr val="02291B"/>
              </a:buClr>
              <a:buSzPts val="2000"/>
              <a:buFont typeface="Noto Sans Symbols"/>
              <a:buChar char="■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Low correlation is key!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marR="0" lvl="1" indent="-204470" algn="l" rtl="0">
              <a:spcBef>
                <a:spcPts val="320"/>
              </a:spcBef>
              <a:spcAft>
                <a:spcPts val="0"/>
              </a:spcAft>
              <a:buClr>
                <a:srgbClr val="02291B"/>
              </a:buClr>
              <a:buSzPts val="128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"/>
          <p:cNvSpPr txBox="1">
            <a:spLocks noGrp="1"/>
          </p:cNvSpPr>
          <p:nvPr>
            <p:ph type="title"/>
          </p:nvPr>
        </p:nvSpPr>
        <p:spPr>
          <a:xfrm>
            <a:off x="288925" y="461219"/>
            <a:ext cx="86741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dirty="0"/>
              <a:t>Algorithm</a:t>
            </a:r>
            <a:endParaRPr dirty="0"/>
          </a:p>
        </p:txBody>
      </p:sp>
      <p:sp>
        <p:nvSpPr>
          <p:cNvPr id="180" name="Google Shape;180;p4"/>
          <p:cNvSpPr txBox="1"/>
          <p:nvPr/>
        </p:nvSpPr>
        <p:spPr>
          <a:xfrm>
            <a:off x="280887" y="1192350"/>
            <a:ext cx="10125175" cy="284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5400" dir="5400000" algn="tl" rotWithShape="0">
              <a:srgbClr val="408B70"/>
            </a:outerShdw>
          </a:effectLst>
        </p:spPr>
        <p:txBody>
          <a:bodyPr spcFirstLastPara="1" wrap="square" lIns="0" tIns="0" rIns="0" bIns="27425" anchor="b" anchorCtr="0">
            <a:spAutoFit/>
          </a:bodyPr>
          <a:lstStyle/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"/>
          <p:cNvSpPr txBox="1"/>
          <p:nvPr/>
        </p:nvSpPr>
        <p:spPr>
          <a:xfrm>
            <a:off x="288924" y="1793691"/>
            <a:ext cx="9015713" cy="175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/>
          <a:p>
            <a:pPr marL="514350" marR="0" lvl="1" indent="-331470" algn="l" rtl="0">
              <a:spcBef>
                <a:spcPts val="0"/>
              </a:spcBef>
              <a:spcAft>
                <a:spcPts val="0"/>
              </a:spcAft>
              <a:buClr>
                <a:srgbClr val="02291B"/>
              </a:buClr>
              <a:buSzPts val="2000"/>
              <a:buFont typeface="Noto Sans Symbols"/>
              <a:buChar char="■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Sample 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independent training sets from Dataset (S)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marR="0" lvl="1" indent="-331470" algn="l" rtl="0">
              <a:spcBef>
                <a:spcPts val="320"/>
              </a:spcBef>
              <a:spcAft>
                <a:spcPts val="0"/>
              </a:spcAft>
              <a:buClr>
                <a:srgbClr val="02291B"/>
              </a:buClr>
              <a:buSzPts val="2000"/>
              <a:buFont typeface="Noto Sans Symbols"/>
              <a:buChar char="■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Compute the prediction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yi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and take the average</a:t>
            </a:r>
            <a:endParaRPr sz="20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6858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02291B"/>
              </a:buClr>
              <a:buSzPts val="128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1" indent="0" algn="l" rtl="0">
              <a:spcBef>
                <a:spcPts val="320"/>
              </a:spcBef>
              <a:spcAft>
                <a:spcPts val="0"/>
              </a:spcAft>
              <a:buClr>
                <a:srgbClr val="02291B"/>
              </a:buClr>
              <a:buSzPts val="128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514350" marR="0" lvl="1" indent="-331470" algn="l" rtl="0">
              <a:spcBef>
                <a:spcPts val="320"/>
              </a:spcBef>
              <a:spcAft>
                <a:spcPts val="0"/>
              </a:spcAft>
              <a:buClr>
                <a:srgbClr val="02291B"/>
              </a:buClr>
              <a:buSzPts val="2000"/>
              <a:buFont typeface="Noto Sans Symbols"/>
              <a:buChar char="■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Problem: Sets aren’t independent, so 1/m reduction in variance is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unlikely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</a:t>
            </a:r>
            <a:endParaRPr sz="20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82" name="Google Shape;182;p4"/>
          <p:cNvSpPr txBox="1"/>
          <p:nvPr/>
        </p:nvSpPr>
        <p:spPr>
          <a:xfrm>
            <a:off x="280886" y="3680520"/>
            <a:ext cx="10125175" cy="284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5400" dir="5400000" algn="tl" rotWithShape="0">
              <a:srgbClr val="408B70"/>
            </a:outerShdw>
          </a:effectLst>
        </p:spPr>
        <p:txBody>
          <a:bodyPr spcFirstLastPara="1" wrap="square" lIns="0" tIns="0" rIns="0" bIns="27425" anchor="b" anchorCtr="0">
            <a:spAutoFit/>
          </a:bodyPr>
          <a:lstStyle/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8075" y="2070875"/>
            <a:ext cx="1787803" cy="43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88825" y="2530050"/>
            <a:ext cx="4153255" cy="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2176" y="2524401"/>
            <a:ext cx="2512333" cy="67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4"/>
          <p:cNvSpPr txBox="1"/>
          <p:nvPr/>
        </p:nvSpPr>
        <p:spPr>
          <a:xfrm>
            <a:off x="280886" y="4244144"/>
            <a:ext cx="6252452" cy="2873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/>
          <a:p>
            <a:pPr marL="514350" marR="0" lvl="1" indent="-331470" algn="l" rtl="0">
              <a:spcBef>
                <a:spcPts val="0"/>
              </a:spcBef>
              <a:spcAft>
                <a:spcPts val="0"/>
              </a:spcAft>
              <a:buClr>
                <a:srgbClr val="02291B"/>
              </a:buClr>
              <a:buSzPts val="2000"/>
              <a:buFont typeface="Noto Sans Symbols"/>
              <a:buChar char="■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Inputs: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0" lvl="2" indent="-274319" algn="l" rtl="0">
              <a:spcBef>
                <a:spcPts val="320"/>
              </a:spcBef>
              <a:spcAft>
                <a:spcPts val="0"/>
              </a:spcAft>
              <a:buClr>
                <a:srgbClr val="02291B"/>
              </a:buClr>
              <a:buSzPts val="2000"/>
              <a:buFont typeface="Noto Sans Symbols"/>
              <a:buChar char="■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Dataset (S), Features (F)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0" lvl="2" indent="-274319" algn="l" rtl="0">
              <a:spcBef>
                <a:spcPts val="320"/>
              </a:spcBef>
              <a:spcAft>
                <a:spcPts val="0"/>
              </a:spcAft>
              <a:buClr>
                <a:srgbClr val="02291B"/>
              </a:buClr>
              <a:buSzPts val="2000"/>
              <a:buFont typeface="Noto Sans Symbols"/>
              <a:buChar char="■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Number of Trees (B)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marR="0" lvl="1" indent="-331470" algn="l" rtl="0">
              <a:spcBef>
                <a:spcPts val="320"/>
              </a:spcBef>
              <a:spcAft>
                <a:spcPts val="0"/>
              </a:spcAft>
              <a:buClr>
                <a:srgbClr val="02291B"/>
              </a:buClr>
              <a:buSzPts val="2000"/>
              <a:buFont typeface="Noto Sans Symbols"/>
              <a:buChar char="■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Algorithm: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0" lvl="2" indent="-274319" algn="l" rtl="0">
              <a:spcBef>
                <a:spcPts val="320"/>
              </a:spcBef>
              <a:spcAft>
                <a:spcPts val="0"/>
              </a:spcAft>
              <a:buClr>
                <a:srgbClr val="02291B"/>
              </a:buClr>
              <a:buSzPts val="2000"/>
              <a:buFont typeface="Noto Sans Symbols"/>
              <a:buChar char="■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Sub sample from the Dataset </a:t>
            </a:r>
          </a:p>
          <a:p>
            <a:pPr marL="914400" marR="0" lvl="2" indent="-274319" algn="l" rtl="0">
              <a:spcBef>
                <a:spcPts val="320"/>
              </a:spcBef>
              <a:spcAft>
                <a:spcPts val="0"/>
              </a:spcAft>
              <a:buClr>
                <a:srgbClr val="02291B"/>
              </a:buClr>
              <a:buSzPts val="2000"/>
              <a:buFont typeface="Noto Sans Symbols"/>
              <a:buChar char="■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Build Decision Tree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marR="0" lvl="3" indent="-274319" algn="l" rtl="0">
              <a:spcBef>
                <a:spcPts val="320"/>
              </a:spcBef>
              <a:spcAft>
                <a:spcPts val="0"/>
              </a:spcAft>
              <a:buClr>
                <a:srgbClr val="02291B"/>
              </a:buClr>
              <a:buSzPts val="2000"/>
              <a:buFont typeface="Noto Sans Symbols"/>
              <a:buChar char="■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choose random set (f) at each node of the decision tree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0" lvl="2" indent="-274319" algn="l" rtl="0">
              <a:spcBef>
                <a:spcPts val="320"/>
              </a:spcBef>
              <a:spcAft>
                <a:spcPts val="0"/>
              </a:spcAft>
              <a:buClr>
                <a:srgbClr val="02291B"/>
              </a:buClr>
              <a:buSzPts val="2000"/>
              <a:buFont typeface="Noto Sans Symbols"/>
              <a:buChar char="■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Repeat until all trees are created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7" name="Google Shape;187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79601" y="4221476"/>
            <a:ext cx="3643650" cy="300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734468" y="1904974"/>
            <a:ext cx="1276414" cy="1297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"/>
          <p:cNvSpPr txBox="1">
            <a:spLocks noGrp="1"/>
          </p:cNvSpPr>
          <p:nvPr>
            <p:ph type="title"/>
          </p:nvPr>
        </p:nvSpPr>
        <p:spPr>
          <a:xfrm>
            <a:off x="288925" y="461219"/>
            <a:ext cx="86741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/>
              <a:t>Example #1: Decision Tree Model</a:t>
            </a:r>
            <a:endParaRPr/>
          </a:p>
        </p:txBody>
      </p:sp>
      <p:pic>
        <p:nvPicPr>
          <p:cNvPr id="194" name="Google Shape;19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1494" y="1096350"/>
            <a:ext cx="4361631" cy="328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2750" y="4831525"/>
            <a:ext cx="4610501" cy="169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6"/>
          <p:cNvSpPr txBox="1"/>
          <p:nvPr/>
        </p:nvSpPr>
        <p:spPr>
          <a:xfrm>
            <a:off x="280875" y="1192350"/>
            <a:ext cx="5691300" cy="285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5400" dir="5400000" algn="tl" rotWithShape="0">
              <a:srgbClr val="408B70"/>
            </a:outerShdw>
          </a:effectLst>
        </p:spPr>
        <p:txBody>
          <a:bodyPr spcFirstLastPara="1" wrap="square" lIns="0" tIns="0" rIns="0" bIns="27425" anchor="b" anchorCtr="0">
            <a:noAutofit/>
          </a:bodyPr>
          <a:lstStyle/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6"/>
          <p:cNvSpPr txBox="1"/>
          <p:nvPr/>
        </p:nvSpPr>
        <p:spPr>
          <a:xfrm>
            <a:off x="288925" y="1793700"/>
            <a:ext cx="5525400" cy="17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/>
          <a:p>
            <a:pPr marL="514350" marR="0" lvl="1" indent="-331470" algn="l" rtl="0">
              <a:spcBef>
                <a:spcPts val="0"/>
              </a:spcBef>
              <a:spcAft>
                <a:spcPts val="0"/>
              </a:spcAft>
              <a:buClr>
                <a:srgbClr val="02291B"/>
              </a:buClr>
              <a:buSzPts val="2000"/>
              <a:buFont typeface="Noto Sans Symbols"/>
              <a:buChar char="■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Dummy dataset using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make_blobs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 in 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python.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-331470" algn="l" rtl="0">
              <a:spcBef>
                <a:spcPts val="0"/>
              </a:spcBef>
              <a:spcAft>
                <a:spcPts val="0"/>
              </a:spcAft>
              <a:buClr>
                <a:srgbClr val="02291B"/>
              </a:buClr>
              <a:buSzPts val="2000"/>
              <a:buFont typeface="Noto Sans Symbols"/>
              <a:buChar char="■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dataset has two features ‘x’ and ‘y’ so that it’s visualizable and there are four different classes in the dataset.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6"/>
          <p:cNvSpPr txBox="1"/>
          <p:nvPr/>
        </p:nvSpPr>
        <p:spPr>
          <a:xfrm>
            <a:off x="280880" y="3680525"/>
            <a:ext cx="5691300" cy="285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5400" dir="5400000" algn="tl" rotWithShape="0">
              <a:srgbClr val="408B70"/>
            </a:outerShdw>
          </a:effectLst>
        </p:spPr>
        <p:txBody>
          <a:bodyPr spcFirstLastPara="1" wrap="square" lIns="0" tIns="0" rIns="0" bIns="27425" anchor="b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1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Mechanisms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6"/>
          <p:cNvSpPr txBox="1"/>
          <p:nvPr/>
        </p:nvSpPr>
        <p:spPr>
          <a:xfrm>
            <a:off x="280875" y="4244150"/>
            <a:ext cx="5584200" cy="28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/>
          <a:p>
            <a:pPr marL="514350" marR="0" lvl="1" indent="-331470" algn="l" rtl="0">
              <a:spcBef>
                <a:spcPts val="0"/>
              </a:spcBef>
              <a:spcAft>
                <a:spcPts val="0"/>
              </a:spcAft>
              <a:buClr>
                <a:srgbClr val="02291B"/>
              </a:buClr>
              <a:buSzPts val="2000"/>
              <a:buFont typeface="Noto Sans Symbols"/>
              <a:buChar char="■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the nodes recursively by using features and value which maximize the information gain.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-33147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splitting mechanism is continued till a maximum-height condition is reached or there is no information gain from any of the possible splits. The terminating nodes are labelled as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leafs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end.</a:t>
            </a: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"/>
          <p:cNvSpPr txBox="1">
            <a:spLocks noGrp="1"/>
          </p:cNvSpPr>
          <p:nvPr>
            <p:ph type="title"/>
          </p:nvPr>
        </p:nvSpPr>
        <p:spPr>
          <a:xfrm>
            <a:off x="288925" y="461219"/>
            <a:ext cx="8674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dirty="0"/>
              <a:t>Example #1: Decision Tree Model</a:t>
            </a:r>
            <a:endParaRPr dirty="0"/>
          </a:p>
        </p:txBody>
      </p:sp>
      <p:sp>
        <p:nvSpPr>
          <p:cNvPr id="205" name="Google Shape;205;p5"/>
          <p:cNvSpPr txBox="1"/>
          <p:nvPr/>
        </p:nvSpPr>
        <p:spPr>
          <a:xfrm>
            <a:off x="6143249" y="2277100"/>
            <a:ext cx="3832023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latin typeface="Calibri"/>
                <a:ea typeface="Calibri"/>
                <a:cs typeface="Calibri"/>
                <a:sym typeface="Calibri"/>
              </a:rPr>
              <a:t>Fig: Decision Boundary of Decision Tree</a:t>
            </a:r>
            <a:endParaRPr sz="1800" i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5"/>
          <p:cNvSpPr txBox="1"/>
          <p:nvPr/>
        </p:nvSpPr>
        <p:spPr>
          <a:xfrm>
            <a:off x="280875" y="1192350"/>
            <a:ext cx="9620100" cy="285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5400" dir="5400000" algn="tl" rotWithShape="0">
              <a:srgbClr val="408B70"/>
            </a:outerShdw>
          </a:effectLst>
        </p:spPr>
        <p:txBody>
          <a:bodyPr spcFirstLastPara="1" wrap="square" lIns="0" tIns="0" rIns="0" bIns="27425" anchor="b" anchorCtr="0">
            <a:noAutofit/>
          </a:bodyPr>
          <a:lstStyle/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&amp; Boundary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5"/>
          <p:cNvSpPr txBox="1"/>
          <p:nvPr/>
        </p:nvSpPr>
        <p:spPr>
          <a:xfrm>
            <a:off x="305225" y="1752975"/>
            <a:ext cx="9914700" cy="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/>
          <a:p>
            <a:pPr marL="514350" marR="0" lvl="1" indent="-331470" algn="l" rtl="0">
              <a:spcBef>
                <a:spcPts val="0"/>
              </a:spcBef>
              <a:spcAft>
                <a:spcPts val="0"/>
              </a:spcAft>
              <a:buClr>
                <a:srgbClr val="02291B"/>
              </a:buClr>
              <a:buSzPts val="2000"/>
              <a:buFont typeface="Noto Sans Symbols"/>
              <a:buChar char="■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Decision-tree was obtained without using any built-in functions.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5"/>
          <p:cNvSpPr txBox="1"/>
          <p:nvPr/>
        </p:nvSpPr>
        <p:spPr>
          <a:xfrm>
            <a:off x="1696150" y="2153925"/>
            <a:ext cx="21336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latin typeface="Calibri"/>
                <a:ea typeface="Calibri"/>
                <a:cs typeface="Calibri"/>
                <a:sym typeface="Calibri"/>
              </a:rPr>
              <a:t>Fig: Decision Tree</a:t>
            </a:r>
            <a:endParaRPr sz="1800" i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5"/>
          <p:cNvSpPr txBox="1"/>
          <p:nvPr/>
        </p:nvSpPr>
        <p:spPr>
          <a:xfrm>
            <a:off x="305225" y="6301275"/>
            <a:ext cx="9914700" cy="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/>
          <a:p>
            <a:pPr marL="514350" marR="0" lvl="1" indent="-331470" algn="l" rtl="0">
              <a:spcBef>
                <a:spcPts val="0"/>
              </a:spcBef>
              <a:spcAft>
                <a:spcPts val="0"/>
              </a:spcAft>
              <a:buClr>
                <a:srgbClr val="02291B"/>
              </a:buClr>
              <a:buSzPts val="2000"/>
              <a:buFont typeface="Noto Sans Symbols"/>
              <a:buChar char="■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Hyperparameters of a decision tree model are selection criterion and max-depth which can be tuned using cross validation.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-33147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dummy dataset is small and easily separable thus tuning is not needed.</a:t>
            </a:r>
            <a:endParaRPr sz="2000" dirty="0">
              <a:solidFill>
                <a:schemeClr val="dk1"/>
              </a:solidFill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7225" y="2814450"/>
            <a:ext cx="4560368" cy="3301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5"/>
          <p:cNvPicPr preferRelativeResize="0"/>
          <p:nvPr/>
        </p:nvPicPr>
        <p:blipFill rotWithShape="1">
          <a:blip r:embed="rId4">
            <a:alphaModFix/>
          </a:blip>
          <a:srcRect l="1234"/>
          <a:stretch/>
        </p:blipFill>
        <p:spPr>
          <a:xfrm>
            <a:off x="426375" y="2567300"/>
            <a:ext cx="4604975" cy="33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0d0ee72a9_1_0"/>
          <p:cNvSpPr txBox="1">
            <a:spLocks noGrp="1"/>
          </p:cNvSpPr>
          <p:nvPr>
            <p:ph type="title"/>
          </p:nvPr>
        </p:nvSpPr>
        <p:spPr>
          <a:xfrm>
            <a:off x="288925" y="461219"/>
            <a:ext cx="8674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dirty="0"/>
              <a:t>Example #1: Random Forest Model</a:t>
            </a:r>
            <a:endParaRPr dirty="0"/>
          </a:p>
        </p:txBody>
      </p:sp>
      <p:sp>
        <p:nvSpPr>
          <p:cNvPr id="217" name="Google Shape;217;g80d0ee72a9_1_0"/>
          <p:cNvSpPr txBox="1"/>
          <p:nvPr/>
        </p:nvSpPr>
        <p:spPr>
          <a:xfrm>
            <a:off x="3304825" y="2919425"/>
            <a:ext cx="42516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latin typeface="Calibri"/>
                <a:ea typeface="Calibri"/>
                <a:cs typeface="Calibri"/>
                <a:sym typeface="Calibri"/>
              </a:rPr>
              <a:t>Fig: Two trees of the random forest model</a:t>
            </a:r>
            <a:endParaRPr sz="1800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80d0ee72a9_1_0"/>
          <p:cNvSpPr txBox="1"/>
          <p:nvPr/>
        </p:nvSpPr>
        <p:spPr>
          <a:xfrm>
            <a:off x="280875" y="1192350"/>
            <a:ext cx="9620100" cy="285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5400" dir="5400000" algn="tl" rotWithShape="0">
              <a:srgbClr val="408B70"/>
            </a:outerShdw>
          </a:effectLst>
        </p:spPr>
        <p:txBody>
          <a:bodyPr spcFirstLastPara="1" wrap="square" lIns="0" tIns="0" rIns="0" bIns="27425" anchor="b" anchorCtr="0">
            <a:noAutofit/>
          </a:bodyPr>
          <a:lstStyle/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80d0ee72a9_1_0"/>
          <p:cNvSpPr txBox="1"/>
          <p:nvPr/>
        </p:nvSpPr>
        <p:spPr>
          <a:xfrm>
            <a:off x="288925" y="1777675"/>
            <a:ext cx="9914700" cy="11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/>
          <a:p>
            <a:pPr marL="514350" marR="0" lvl="1" indent="-331470" algn="l" rtl="0">
              <a:spcBef>
                <a:spcPts val="0"/>
              </a:spcBef>
              <a:spcAft>
                <a:spcPts val="0"/>
              </a:spcAft>
              <a:buClr>
                <a:srgbClr val="02291B"/>
              </a:buClr>
              <a:buSzPts val="2000"/>
              <a:buFont typeface="Noto Sans Symbols"/>
              <a:buChar char="■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algorithm defined above an ensemble of decision trees was made.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-331470" algn="l" rtl="0">
              <a:spcBef>
                <a:spcPts val="0"/>
              </a:spcBef>
              <a:spcAft>
                <a:spcPts val="0"/>
              </a:spcAft>
              <a:buClr>
                <a:srgbClr val="02291B"/>
              </a:buClr>
              <a:buSzPts val="2000"/>
              <a:buFont typeface="Noto Sans Symbols"/>
              <a:buChar char="■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decision trees in the forest (ensemble) were different as different subsets of data was used to train each tree and used a different random subset of features to split a node.</a:t>
            </a:r>
            <a:endParaRPr sz="2000" dirty="0">
              <a:solidFill>
                <a:schemeClr val="dk1"/>
              </a:solidFill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g80d0ee72a9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50" y="3277975"/>
            <a:ext cx="9517851" cy="36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0d0ee72a9_1_4"/>
          <p:cNvSpPr txBox="1">
            <a:spLocks noGrp="1"/>
          </p:cNvSpPr>
          <p:nvPr>
            <p:ph type="title"/>
          </p:nvPr>
        </p:nvSpPr>
        <p:spPr>
          <a:xfrm>
            <a:off x="288925" y="461219"/>
            <a:ext cx="8674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dirty="0"/>
              <a:t>Example #1: Random Forest Model</a:t>
            </a:r>
            <a:endParaRPr dirty="0"/>
          </a:p>
        </p:txBody>
      </p:sp>
      <p:sp>
        <p:nvSpPr>
          <p:cNvPr id="226" name="Google Shape;226;g80d0ee72a9_1_4"/>
          <p:cNvSpPr txBox="1"/>
          <p:nvPr/>
        </p:nvSpPr>
        <p:spPr>
          <a:xfrm>
            <a:off x="5895400" y="3624225"/>
            <a:ext cx="40797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latin typeface="Calibri"/>
                <a:ea typeface="Calibri"/>
                <a:cs typeface="Calibri"/>
                <a:sym typeface="Calibri"/>
              </a:rPr>
              <a:t>Fig: Decision Boundary of Random Forest</a:t>
            </a:r>
            <a:endParaRPr sz="1800" i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80d0ee72a9_1_4"/>
          <p:cNvSpPr txBox="1"/>
          <p:nvPr/>
        </p:nvSpPr>
        <p:spPr>
          <a:xfrm>
            <a:off x="280875" y="1192350"/>
            <a:ext cx="9620100" cy="285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5400" dir="5400000" algn="tl" rotWithShape="0">
              <a:srgbClr val="408B70"/>
            </a:outerShdw>
          </a:effectLst>
        </p:spPr>
        <p:txBody>
          <a:bodyPr spcFirstLastPara="1" wrap="square" lIns="0" tIns="0" rIns="0" bIns="27425" anchor="b" anchorCtr="0">
            <a:noAutofit/>
          </a:bodyPr>
          <a:lstStyle/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Hyperparameters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80d0ee72a9_1_4"/>
          <p:cNvSpPr txBox="1"/>
          <p:nvPr/>
        </p:nvSpPr>
        <p:spPr>
          <a:xfrm>
            <a:off x="253575" y="3347175"/>
            <a:ext cx="9674700" cy="285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5400" dir="5400000" algn="tl" rotWithShape="0">
              <a:srgbClr val="408B70"/>
            </a:outerShdw>
          </a:effectLst>
        </p:spPr>
        <p:txBody>
          <a:bodyPr spcFirstLastPara="1" wrap="square" lIns="0" tIns="0" rIns="0" bIns="27425" anchor="b" anchorCtr="0">
            <a:noAutofit/>
          </a:bodyPr>
          <a:lstStyle/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Predictions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80d0ee72a9_1_4"/>
          <p:cNvSpPr txBox="1"/>
          <p:nvPr/>
        </p:nvSpPr>
        <p:spPr>
          <a:xfrm>
            <a:off x="288925" y="1777675"/>
            <a:ext cx="9914700" cy="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/>
          <a:p>
            <a:pPr marL="514350" marR="0" lvl="1" indent="-331470" algn="l" rtl="0">
              <a:spcBef>
                <a:spcPts val="0"/>
              </a:spcBef>
              <a:spcAft>
                <a:spcPts val="0"/>
              </a:spcAft>
              <a:buClr>
                <a:srgbClr val="02291B"/>
              </a:buClr>
              <a:buSzPts val="2000"/>
              <a:buFont typeface="Noto Sans Symbols"/>
              <a:buChar char="■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hyperparameters for the random forest model is number of trees, maximum depth of trees and selection criterion for the split.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-331470" algn="l" rtl="0">
              <a:spcBef>
                <a:spcPts val="0"/>
              </a:spcBef>
              <a:spcAft>
                <a:spcPts val="0"/>
              </a:spcAft>
              <a:buClr>
                <a:srgbClr val="02291B"/>
              </a:buClr>
              <a:buSzPts val="2000"/>
              <a:buFont typeface="Noto Sans Symbols"/>
              <a:buChar char="■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these hyperparameter can be tuned but since the data-set was small and easily separable it was not needed.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80d0ee72a9_1_4"/>
          <p:cNvSpPr txBox="1"/>
          <p:nvPr/>
        </p:nvSpPr>
        <p:spPr>
          <a:xfrm>
            <a:off x="288925" y="3957475"/>
            <a:ext cx="4781700" cy="30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/>
          <a:p>
            <a:pPr marL="514350" marR="0" lvl="1" indent="-331470" algn="l" rtl="0">
              <a:spcBef>
                <a:spcPts val="0"/>
              </a:spcBef>
              <a:spcAft>
                <a:spcPts val="0"/>
              </a:spcAft>
              <a:buClr>
                <a:srgbClr val="02291B"/>
              </a:buClr>
              <a:buSzPts val="2000"/>
              <a:buFont typeface="Noto Sans Symbols"/>
              <a:buChar char="■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random forest model uses for final prediction had 10 trees, each with a maximum height of 2.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-33147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prediction from forest model was by using a voting scheme where maximum votes of all the trees in the forest was decided to be the predicted class of a test point.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g80d0ee72a9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450" y="3957475"/>
            <a:ext cx="4857175" cy="33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0ef523ab3_10_1"/>
          <p:cNvSpPr txBox="1">
            <a:spLocks noGrp="1"/>
          </p:cNvSpPr>
          <p:nvPr>
            <p:ph type="title"/>
          </p:nvPr>
        </p:nvSpPr>
        <p:spPr>
          <a:xfrm>
            <a:off x="288925" y="461219"/>
            <a:ext cx="8674200" cy="430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Example #2: Decision Trees (Regression)</a:t>
            </a:r>
            <a:endParaRPr dirty="0"/>
          </a:p>
        </p:txBody>
      </p:sp>
      <p:pic>
        <p:nvPicPr>
          <p:cNvPr id="239" name="Google Shape;239;g80ef523ab3_1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351" y="1912620"/>
            <a:ext cx="5439724" cy="372141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80ef523ab3_10_1"/>
          <p:cNvSpPr txBox="1"/>
          <p:nvPr/>
        </p:nvSpPr>
        <p:spPr>
          <a:xfrm>
            <a:off x="294326" y="1215525"/>
            <a:ext cx="4699800" cy="57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/>
          <a:p>
            <a:pPr marL="514350" marR="0" lvl="1" indent="-331470" algn="l" rtl="0">
              <a:spcBef>
                <a:spcPts val="0"/>
              </a:spcBef>
              <a:spcAft>
                <a:spcPts val="0"/>
              </a:spcAft>
              <a:buClr>
                <a:srgbClr val="02291B"/>
              </a:buClr>
              <a:buSzPts val="2000"/>
              <a:buFont typeface="Noto Sans Symbols"/>
              <a:buChar char="■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features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Target: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temperature in Seattle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-33147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Function: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DecisionTreeRegressor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from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-33147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Parameter: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max_depth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-33147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Results: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 remains low, variance increases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-&gt; Overfitting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 Function decreases initially; increases when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max_depth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 5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Tuning: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3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Accuracy = 87 %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3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Accuracy = 82 %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241" name="Google Shape;241;g80ef523ab3_10_1"/>
          <p:cNvSpPr txBox="1"/>
          <p:nvPr/>
        </p:nvSpPr>
        <p:spPr>
          <a:xfrm>
            <a:off x="5699276" y="5548947"/>
            <a:ext cx="42024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latin typeface="Calibri"/>
                <a:ea typeface="Calibri"/>
                <a:cs typeface="Calibri"/>
                <a:sym typeface="Calibri"/>
              </a:rPr>
              <a:t>Fig: Bias-Variance tradeoff for DT regressor (temperature dataset)</a:t>
            </a:r>
            <a:endParaRPr sz="1800" i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Custom 1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1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995</Words>
  <Application>Microsoft Office PowerPoint</Application>
  <PresentationFormat>Custom</PresentationFormat>
  <Paragraphs>149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Noto Sans Symbols</vt:lpstr>
      <vt:lpstr>Twentieth Century</vt:lpstr>
      <vt:lpstr>Arial</vt:lpstr>
      <vt:lpstr>Times New Roman</vt:lpstr>
      <vt:lpstr>Integral</vt:lpstr>
      <vt:lpstr>Custom Design</vt:lpstr>
      <vt:lpstr>DECISION TREE &amp; RANDOM FOREST</vt:lpstr>
      <vt:lpstr>Outline</vt:lpstr>
      <vt:lpstr>Introduction</vt:lpstr>
      <vt:lpstr>Algorithm</vt:lpstr>
      <vt:lpstr>Example #1: Decision Tree Model</vt:lpstr>
      <vt:lpstr>Example #1: Decision Tree Model</vt:lpstr>
      <vt:lpstr>Example #1: Random Forest Model</vt:lpstr>
      <vt:lpstr>Example #1: Random Forest Model</vt:lpstr>
      <vt:lpstr>Example #2: Decision Trees (Regression)</vt:lpstr>
      <vt:lpstr>Example #2: Random Forest (Regression)</vt:lpstr>
      <vt:lpstr>Example #3: Decision Trees (Classification)</vt:lpstr>
      <vt:lpstr>Example #3: Random Forest (Classification)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&amp; RANDOM FOREST</dc:title>
  <dc:creator>Pedro Henrique Lippi Amorim Pereira</dc:creator>
  <cp:lastModifiedBy>Obaid Muhammed</cp:lastModifiedBy>
  <cp:revision>8</cp:revision>
  <dcterms:created xsi:type="dcterms:W3CDTF">2006-02-21T13:40:34Z</dcterms:created>
  <dcterms:modified xsi:type="dcterms:W3CDTF">2020-03-03T06:11:05Z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