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57" r:id="rId4"/>
    <p:sldId id="268" r:id="rId5"/>
    <p:sldId id="288" r:id="rId6"/>
    <p:sldId id="259" r:id="rId7"/>
    <p:sldId id="260" r:id="rId8"/>
    <p:sldId id="265" r:id="rId9"/>
    <p:sldId id="262" r:id="rId10"/>
    <p:sldId id="291" r:id="rId11"/>
    <p:sldId id="270" r:id="rId12"/>
    <p:sldId id="271" r:id="rId13"/>
    <p:sldId id="292" r:id="rId14"/>
    <p:sldId id="273" r:id="rId15"/>
    <p:sldId id="275" r:id="rId16"/>
    <p:sldId id="276" r:id="rId17"/>
    <p:sldId id="289" r:id="rId18"/>
    <p:sldId id="290" r:id="rId19"/>
    <p:sldId id="278" r:id="rId20"/>
    <p:sldId id="279" r:id="rId21"/>
    <p:sldId id="280" r:id="rId22"/>
    <p:sldId id="282" r:id="rId23"/>
    <p:sldId id="283" r:id="rId24"/>
    <p:sldId id="284" r:id="rId25"/>
    <p:sldId id="286" r:id="rId26"/>
    <p:sldId id="285" r:id="rId27"/>
    <p:sldId id="287" r:id="rId28"/>
    <p:sldId id="264" r:id="rId29"/>
    <p:sldId id="266" r:id="rId30"/>
    <p:sldId id="272" r:id="rId31"/>
    <p:sldId id="263" r:id="rId32"/>
    <p:sldId id="27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75359" y="866986"/>
            <a:ext cx="1105408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975359" y="2817706"/>
            <a:ext cx="11054082" cy="585216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ClrTx/>
              <a:buSzPct val="100000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235" indent="-449035" defTabSz="1300480">
              <a:spcBef>
                <a:spcPts val="1000"/>
              </a:spcBef>
              <a:buClrTx/>
              <a:buSzPct val="100000"/>
              <a:buChar char="–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9100" defTabSz="1300480">
              <a:spcBef>
                <a:spcPts val="1000"/>
              </a:spcBef>
              <a:buClrTx/>
              <a:buSzPct val="100000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74520" indent="-502920" defTabSz="1300480">
              <a:spcBef>
                <a:spcPts val="1000"/>
              </a:spcBef>
              <a:buClrTx/>
              <a:buSzPct val="100000"/>
              <a:buChar char="–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331720" indent="-502920" defTabSz="1300480">
              <a:spcBef>
                <a:spcPts val="1000"/>
              </a:spcBef>
              <a:buClrTx/>
              <a:buSzPct val="100000"/>
              <a:buChar char="»"/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8092" y="8886613"/>
            <a:ext cx="371349" cy="387038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indful Breathing &amp; Concentr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82711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t>Mindful Breathing &amp; Concentration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9100" y="1236424"/>
            <a:ext cx="8826600" cy="62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traight back, folded legs if you are sitting on a matt or cushion, or legs grounded if on a chair…"/>
          <p:cNvSpPr txBox="1"/>
          <p:nvPr/>
        </p:nvSpPr>
        <p:spPr>
          <a:xfrm>
            <a:off x="1998631" y="6364517"/>
            <a:ext cx="10080741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/>
            </a:pPr>
            <a:r>
              <a:t>Straight back, folded legs if you are sitting on a matt or cushion, or legs grounded if on a chair</a:t>
            </a:r>
          </a:p>
          <a:p>
            <a:pPr marL="476250" indent="-476250" algn="l">
              <a:buSzPct val="100000"/>
              <a:buAutoNum type="arabicPeriod"/>
            </a:pPr>
            <a:r>
              <a:t>Chin slightly tugged in or dropped to feel at ease</a:t>
            </a:r>
          </a:p>
          <a:p>
            <a:pPr marL="476250" indent="-476250" algn="l">
              <a:buSzPct val="100000"/>
              <a:buAutoNum type="arabicPeriod"/>
            </a:pPr>
            <a:r>
              <a:t>Hands resting on the knees or thighs with palms upwards</a:t>
            </a:r>
          </a:p>
          <a:p>
            <a:pPr marL="476250" indent="-476250" algn="l">
              <a:buSzPct val="100000"/>
              <a:buAutoNum type="arabicPeriod"/>
            </a:pPr>
            <a:r>
              <a:t>Eyes slightly opened to see barely your knees or closed</a:t>
            </a:r>
          </a:p>
          <a:p>
            <a:pPr marL="476250" indent="-476250" algn="l">
              <a:buSzPct val="100000"/>
              <a:buAutoNum type="arabicPeriod"/>
            </a:pPr>
            <a:r>
              <a:t>Tongue lightly touching the upper palette </a:t>
            </a:r>
          </a:p>
          <a:p>
            <a:pPr marL="476250" indent="-476250" algn="l">
              <a:buSzPct val="100000"/>
              <a:buAutoNum type="arabicPeriod"/>
            </a:pPr>
            <a:r>
              <a:t>Lips closed, teeth not biting</a:t>
            </a:r>
          </a:p>
          <a:p>
            <a:pPr marL="476250" indent="-476250" algn="l">
              <a:buSzPct val="100000"/>
              <a:buAutoNum type="arabicPeriod"/>
            </a:pPr>
            <a:r>
              <a:t>Shoulder relaxed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C1B-6143-444E-9195-260FF1E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261258"/>
            <a:ext cx="12057018" cy="2129246"/>
          </a:xfrm>
        </p:spPr>
        <p:txBody>
          <a:bodyPr>
            <a:noAutofit/>
          </a:bodyPr>
          <a:lstStyle/>
          <a:p>
            <a:r>
              <a:rPr lang="en-US" sz="5400" dirty="0"/>
              <a:t>I listen with the intent to understand and not with the intent to reply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44C9-8B60-4F9E-A574-3464791D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017520"/>
            <a:ext cx="11099800" cy="585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To communicate effectively, we must first understand each other</a:t>
            </a:r>
            <a:br>
              <a:rPr lang="en-US" sz="4400" dirty="0"/>
            </a:br>
            <a:endParaRPr lang="en-US" sz="4400" dirty="0"/>
          </a:p>
          <a:p>
            <a:pPr marL="416718" indent="-416718" defTabSz="1300480">
              <a:spcBef>
                <a:spcPts val="1800"/>
              </a:spcBef>
              <a:defRPr sz="3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</a:rPr>
              <a:t>Diagnose before your prescribe</a:t>
            </a:r>
          </a:p>
          <a:p>
            <a:pPr marL="416718" indent="-416718" defTabSz="1300480">
              <a:spcBef>
                <a:spcPts val="1800"/>
              </a:spcBef>
              <a:defRPr sz="3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</a:rPr>
              <a:t>Listen empathically</a:t>
            </a:r>
          </a:p>
          <a:p>
            <a:pPr marL="416718" indent="-416718" defTabSz="1300480">
              <a:spcBef>
                <a:spcPts val="1800"/>
              </a:spcBef>
              <a:defRPr sz="3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</a:rPr>
              <a:t>Seek to understand form other’s perspective</a:t>
            </a:r>
          </a:p>
          <a:p>
            <a:pPr>
              <a:spcBef>
                <a:spcPts val="1800"/>
              </a:spcBef>
            </a:pP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504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744583" y="52251"/>
            <a:ext cx="11068111" cy="15733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sz="6000" dirty="0"/>
              <a:t>Listening for mutual benefit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5359" y="1300479"/>
            <a:ext cx="11054082" cy="7369388"/>
          </a:xfrm>
          <a:prstGeom prst="rect">
            <a:avLst/>
          </a:prstGeom>
        </p:spPr>
        <p:txBody>
          <a:bodyPr/>
          <a:lstStyle/>
          <a:p>
            <a:pPr marL="485775" indent="-485775">
              <a:spcBef>
                <a:spcPts val="800"/>
              </a:spcBef>
              <a:defRPr sz="3400"/>
            </a:pPr>
            <a:r>
              <a:t>Autobiographical responses </a:t>
            </a:r>
            <a:r>
              <a:rPr sz="2800"/>
              <a:t>(interpreting from our own frame of reference, experience and motive)</a:t>
            </a:r>
          </a:p>
          <a:p>
            <a:pPr marL="857250" lvl="1" indent="-400050">
              <a:spcBef>
                <a:spcPts val="600"/>
              </a:spcBef>
              <a:defRPr sz="2800"/>
            </a:pPr>
            <a:r>
              <a:t>Advising (giving counsel, advice, and solution to problems)</a:t>
            </a:r>
            <a:endParaRPr sz="3800"/>
          </a:p>
          <a:p>
            <a:pPr marL="857250" lvl="1" indent="-400050">
              <a:spcBef>
                <a:spcPts val="600"/>
              </a:spcBef>
              <a:defRPr sz="2800"/>
            </a:pPr>
            <a:r>
              <a:t>Probing (asking question from our own frame of reference)</a:t>
            </a:r>
            <a:endParaRPr sz="3800"/>
          </a:p>
          <a:p>
            <a:pPr marL="857250" lvl="1" indent="-400050">
              <a:spcBef>
                <a:spcPts val="600"/>
              </a:spcBef>
              <a:defRPr sz="2800"/>
            </a:pPr>
            <a:r>
              <a:t>Interpreting (explaining another’s motives and behaviour based on our experience, trying to figure people out)</a:t>
            </a:r>
            <a:endParaRPr sz="3800"/>
          </a:p>
          <a:p>
            <a:pPr marL="857250" lvl="1" indent="-400050">
              <a:spcBef>
                <a:spcPts val="600"/>
              </a:spcBef>
              <a:defRPr sz="2800"/>
            </a:pPr>
            <a:r>
              <a:t>Evaluating (Judging, and either agreeing or disagreeing)</a:t>
            </a:r>
            <a:endParaRPr sz="3800"/>
          </a:p>
          <a:p>
            <a:pPr marL="485775" indent="-485775">
              <a:spcBef>
                <a:spcPts val="800"/>
              </a:spcBef>
              <a:defRPr sz="3400"/>
            </a:pPr>
            <a:r>
              <a:t>Listen Empathically </a:t>
            </a:r>
            <a:r>
              <a:rPr sz="2800"/>
              <a:t>(reflecting what a person feels  and says in your own words – stepping into other person’s shoes)</a:t>
            </a:r>
          </a:p>
          <a:p>
            <a:pPr marL="485775" indent="-485775">
              <a:spcBef>
                <a:spcPts val="800"/>
              </a:spcBef>
              <a:defRPr sz="3400"/>
            </a:pPr>
            <a:r>
              <a:t>Reading the signs </a:t>
            </a:r>
            <a:r>
              <a:rPr sz="2800"/>
              <a:t>(7% goes on the words we use, 55% on facial expression and body language, and 38% on how we say word, tone, voice, style)</a:t>
            </a:r>
          </a:p>
          <a:p>
            <a:pPr marL="485775" indent="-485775">
              <a:spcBef>
                <a:spcPts val="800"/>
              </a:spcBef>
              <a:defRPr sz="3400"/>
            </a:pPr>
            <a:r>
              <a:t>Helpful languages </a:t>
            </a:r>
            <a:r>
              <a:rPr sz="2800"/>
              <a:t>(You must have felt…, you sound…, What I am hearing is.. ., As I get it, you feel…</a:t>
            </a:r>
          </a:p>
        </p:txBody>
      </p:sp>
      <p:sp>
        <p:nvSpPr>
          <p:cNvPr id="188" name="TextBox 3"/>
          <p:cNvSpPr txBox="1"/>
          <p:nvPr/>
        </p:nvSpPr>
        <p:spPr>
          <a:xfrm>
            <a:off x="388307" y="8324296"/>
            <a:ext cx="12020440" cy="93153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algn="l" defTabSz="1300480">
              <a:defRPr sz="2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One friend, one person who is truly understanding, who takes the trouble to listen to us as we consider our problem, can change our whole outlook on the world. </a:t>
            </a:r>
            <a:r>
              <a:rPr i="1" dirty="0"/>
              <a:t>Dr Elton Maya</a:t>
            </a:r>
          </a:p>
        </p:txBody>
      </p:sp>
      <p:sp>
        <p:nvSpPr>
          <p:cNvPr id="189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operative People for  Relationship Buil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105408">
              <a:defRPr sz="5270"/>
            </a:pPr>
            <a:r>
              <a:rPr lang="en-IN" dirty="0"/>
              <a:t>Trades of </a:t>
            </a:r>
            <a:r>
              <a:rPr dirty="0"/>
              <a:t>Cooperative People for </a:t>
            </a:r>
            <a:br>
              <a:rPr dirty="0"/>
            </a:br>
            <a:r>
              <a:rPr dirty="0"/>
              <a:t>Relationship Building</a:t>
            </a:r>
          </a:p>
        </p:txBody>
      </p:sp>
      <p:sp>
        <p:nvSpPr>
          <p:cNvPr id="192" name="To develop win/win relationship, we must find out what the other parties want, and what winning means to the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05408">
              <a:spcBef>
                <a:spcPts val="900"/>
              </a:spcBef>
              <a:buNone/>
              <a:defRPr sz="3740"/>
            </a:pPr>
            <a:r>
              <a:rPr dirty="0"/>
              <a:t>To develop win/win relationship, we must find out what the other parties want, and what winning means to them.</a:t>
            </a:r>
            <a:br>
              <a:rPr lang="en-IN" dirty="0"/>
            </a:br>
            <a:endParaRPr dirty="0"/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We must always try to understand what the other people want and need before we begin to outline our own objectives.</a:t>
            </a:r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We must not object, argue or oppose what we hear.</a:t>
            </a:r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We must listen carefully, and think about it.</a:t>
            </a:r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We must try to put ourselves int he other party’s shoes.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C1B-6143-444E-9195-260FF1E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1" y="640081"/>
            <a:ext cx="12057018" cy="2129246"/>
          </a:xfrm>
        </p:spPr>
        <p:txBody>
          <a:bodyPr>
            <a:noAutofit/>
          </a:bodyPr>
          <a:lstStyle/>
          <a:p>
            <a:r>
              <a:rPr lang="en-US" sz="6600" dirty="0"/>
              <a:t>Together we can create a better way, a higher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44C9-8B60-4F9E-A574-3464791D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043646"/>
            <a:ext cx="11099800" cy="585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The whole is greater than the sum of its parts</a:t>
            </a:r>
            <a:br>
              <a:rPr lang="en-US" sz="4800" dirty="0"/>
            </a:br>
            <a:endParaRPr lang="en-US" sz="4800" dirty="0">
              <a:solidFill>
                <a:schemeClr val="tx1"/>
              </a:solidFill>
            </a:endParaRPr>
          </a:p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>
                <a:solidFill>
                  <a:schemeClr val="tx1"/>
                </a:solidFill>
              </a:rPr>
              <a:t>Value and celebrate the difference</a:t>
            </a:r>
          </a:p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>
                <a:solidFill>
                  <a:schemeClr val="tx1"/>
                </a:solidFill>
              </a:rPr>
              <a:t>Practice creative cooperation</a:t>
            </a:r>
          </a:p>
          <a:p>
            <a:pPr>
              <a:spcBef>
                <a:spcPts val="1800"/>
              </a:spcBef>
            </a:pP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43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975359" y="325119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What is Synergising</a:t>
            </a:r>
          </a:p>
        </p:txBody>
      </p:sp>
      <p:sp>
        <p:nvSpPr>
          <p:cNvPr id="1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5359" y="2059093"/>
            <a:ext cx="11054082" cy="6177281"/>
          </a:xfrm>
          <a:prstGeom prst="rect">
            <a:avLst/>
          </a:prstGeom>
        </p:spPr>
        <p:txBody>
          <a:bodyPr/>
          <a:lstStyle/>
          <a:p>
            <a:pPr marL="465364" indent="-465364">
              <a:spcBef>
                <a:spcPts val="900"/>
              </a:spcBef>
              <a:defRPr sz="3800"/>
            </a:pPr>
            <a:r>
              <a:rPr lang="en-IN" dirty="0"/>
              <a:t>Synergising</a:t>
            </a:r>
            <a:r>
              <a:rPr dirty="0"/>
              <a:t> is</a:t>
            </a:r>
            <a:r>
              <a:rPr lang="en-IN" dirty="0"/>
              <a:t> a </a:t>
            </a:r>
            <a:r>
              <a:rPr dirty="0"/>
              <a:t>result oriented positive energy; examining, exploring, and seeking different perspectives openly enough to alter or complete your paradigm; win-win cooperation; having an agreed upon a goal in mind; taking a disciplined process.</a:t>
            </a:r>
            <a:br>
              <a:rPr dirty="0"/>
            </a:br>
            <a:endParaRPr dirty="0"/>
          </a:p>
          <a:p>
            <a:pPr marL="465364" indent="-465364">
              <a:spcBef>
                <a:spcPts val="900"/>
              </a:spcBef>
              <a:defRPr sz="3800"/>
            </a:pPr>
            <a:r>
              <a:rPr dirty="0"/>
              <a:t>Four types of interaction </a:t>
            </a:r>
            <a:r>
              <a:rPr sz="3400" dirty="0"/>
              <a:t>(synergy- transformation, compromise - transaction, defensive and hostility - contention)</a:t>
            </a:r>
            <a:br>
              <a:rPr sz="3400" dirty="0"/>
            </a:br>
            <a:endParaRPr sz="3400" dirty="0"/>
          </a:p>
        </p:txBody>
      </p:sp>
      <p:sp>
        <p:nvSpPr>
          <p:cNvPr id="16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975359" y="-1"/>
            <a:ext cx="11054082" cy="130048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Practice Creative Cooperation</a:t>
            </a:r>
          </a:p>
        </p:txBody>
      </p:sp>
      <p:sp>
        <p:nvSpPr>
          <p:cNvPr id="191" name="TextBox 18"/>
          <p:cNvSpPr txBox="1"/>
          <p:nvPr/>
        </p:nvSpPr>
        <p:spPr>
          <a:xfrm>
            <a:off x="758613" y="1300479"/>
            <a:ext cx="11704321" cy="927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Synergising is a creative process that explores new possibilities to benefit all parties involved. At its best it is a process that results in the Third Alternative</a:t>
            </a:r>
          </a:p>
        </p:txBody>
      </p:sp>
      <p:grpSp>
        <p:nvGrpSpPr>
          <p:cNvPr id="224" name="Group 26"/>
          <p:cNvGrpSpPr/>
          <p:nvPr/>
        </p:nvGrpSpPr>
        <p:grpSpPr>
          <a:xfrm>
            <a:off x="650953" y="2289022"/>
            <a:ext cx="11378488" cy="6345838"/>
            <a:chOff x="0" y="0"/>
            <a:chExt cx="11378487" cy="6345837"/>
          </a:xfrm>
        </p:grpSpPr>
        <p:grpSp>
          <p:nvGrpSpPr>
            <p:cNvPr id="219" name="Group 25"/>
            <p:cNvGrpSpPr/>
            <p:nvPr/>
          </p:nvGrpSpPr>
          <p:grpSpPr>
            <a:xfrm>
              <a:off x="-1" y="0"/>
              <a:ext cx="11378489" cy="6345838"/>
              <a:chOff x="0" y="0"/>
              <a:chExt cx="11378487" cy="6345837"/>
            </a:xfrm>
          </p:grpSpPr>
          <p:grpSp>
            <p:nvGrpSpPr>
              <p:cNvPr id="204" name="Group 23"/>
              <p:cNvGrpSpPr/>
              <p:nvPr/>
            </p:nvGrpSpPr>
            <p:grpSpPr>
              <a:xfrm>
                <a:off x="2678260" y="0"/>
                <a:ext cx="6080621" cy="6345838"/>
                <a:chOff x="0" y="0"/>
                <a:chExt cx="6080620" cy="6345837"/>
              </a:xfrm>
            </p:grpSpPr>
            <p:grpSp>
              <p:nvGrpSpPr>
                <p:cNvPr id="195" name="Curved Left Arrow 3"/>
                <p:cNvGrpSpPr/>
                <p:nvPr/>
              </p:nvGrpSpPr>
              <p:grpSpPr>
                <a:xfrm>
                  <a:off x="3977030" y="1662353"/>
                  <a:ext cx="2103591" cy="3194779"/>
                  <a:chOff x="0" y="0"/>
                  <a:chExt cx="2103589" cy="3194778"/>
                </a:xfrm>
              </p:grpSpPr>
              <p:sp>
                <p:nvSpPr>
                  <p:cNvPr id="192" name="Shape"/>
                  <p:cNvSpPr/>
                  <p:nvPr/>
                </p:nvSpPr>
                <p:spPr>
                  <a:xfrm rot="507726">
                    <a:off x="210059" y="107647"/>
                    <a:ext cx="1683471" cy="29794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66" h="21600" extrusionOk="0">
                        <a:moveTo>
                          <a:pt x="0" y="18824"/>
                        </a:moveTo>
                        <a:lnTo>
                          <a:pt x="5016" y="15498"/>
                        </a:lnTo>
                        <a:lnTo>
                          <a:pt x="5016" y="17023"/>
                        </a:lnTo>
                        <a:lnTo>
                          <a:pt x="5016" y="17023"/>
                        </a:lnTo>
                        <a:cubicBezTo>
                          <a:pt x="12610" y="16178"/>
                          <a:pt x="18365" y="13503"/>
                          <a:pt x="19749" y="10175"/>
                        </a:cubicBezTo>
                        <a:cubicBezTo>
                          <a:pt x="21600" y="14628"/>
                          <a:pt x="15177" y="18944"/>
                          <a:pt x="5016" y="20075"/>
                        </a:cubicBezTo>
                        <a:lnTo>
                          <a:pt x="5016" y="21600"/>
                        </a:lnTo>
                        <a:close/>
                        <a:moveTo>
                          <a:pt x="20063" y="11701"/>
                        </a:moveTo>
                        <a:cubicBezTo>
                          <a:pt x="20063" y="6924"/>
                          <a:pt x="11081" y="3052"/>
                          <a:pt x="0" y="3052"/>
                        </a:cubicBezTo>
                        <a:lnTo>
                          <a:pt x="0" y="0"/>
                        </a:lnTo>
                        <a:cubicBezTo>
                          <a:pt x="11081" y="0"/>
                          <a:pt x="20063" y="3872"/>
                          <a:pt x="20063" y="8649"/>
                        </a:cubicBezTo>
                        <a:close/>
                      </a:path>
                    </a:pathLst>
                  </a:custGeom>
                  <a:solidFill>
                    <a:srgbClr val="00CC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193" name="Shape"/>
                  <p:cNvSpPr/>
                  <p:nvPr/>
                </p:nvSpPr>
                <p:spPr>
                  <a:xfrm rot="507726">
                    <a:off x="310532" y="115063"/>
                    <a:ext cx="1683244" cy="16139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cubicBezTo>
                          <a:pt x="21600" y="12782"/>
                          <a:pt x="11929" y="5633"/>
                          <a:pt x="0" y="5633"/>
                        </a:cubicBezTo>
                        <a:lnTo>
                          <a:pt x="0" y="0"/>
                        </a:lnTo>
                        <a:cubicBezTo>
                          <a:pt x="11929" y="0"/>
                          <a:pt x="21600" y="7148"/>
                          <a:pt x="21600" y="1596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194" name="Line"/>
                  <p:cNvSpPr/>
                  <p:nvPr/>
                </p:nvSpPr>
                <p:spPr>
                  <a:xfrm rot="507726">
                    <a:off x="210060" y="107630"/>
                    <a:ext cx="1683244" cy="29794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1701"/>
                        </a:moveTo>
                        <a:cubicBezTo>
                          <a:pt x="21600" y="6924"/>
                          <a:pt x="11929" y="3052"/>
                          <a:pt x="0" y="3052"/>
                        </a:cubicBezTo>
                        <a:lnTo>
                          <a:pt x="0" y="0"/>
                        </a:lnTo>
                        <a:cubicBezTo>
                          <a:pt x="11929" y="0"/>
                          <a:pt x="21600" y="3872"/>
                          <a:pt x="21600" y="8649"/>
                        </a:cubicBezTo>
                        <a:lnTo>
                          <a:pt x="21600" y="11701"/>
                        </a:lnTo>
                        <a:cubicBezTo>
                          <a:pt x="21600" y="15644"/>
                          <a:pt x="14937" y="19089"/>
                          <a:pt x="5400" y="20075"/>
                        </a:cubicBezTo>
                        <a:lnTo>
                          <a:pt x="5400" y="21600"/>
                        </a:lnTo>
                        <a:lnTo>
                          <a:pt x="0" y="18824"/>
                        </a:lnTo>
                        <a:lnTo>
                          <a:pt x="5400" y="15498"/>
                        </a:lnTo>
                        <a:lnTo>
                          <a:pt x="5400" y="17023"/>
                        </a:lnTo>
                        <a:lnTo>
                          <a:pt x="5400" y="17023"/>
                        </a:lnTo>
                        <a:cubicBezTo>
                          <a:pt x="13576" y="16178"/>
                          <a:pt x="19772" y="13503"/>
                          <a:pt x="21261" y="10175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9" name="Curved Left Arrow 11"/>
                <p:cNvGrpSpPr/>
                <p:nvPr/>
              </p:nvGrpSpPr>
              <p:grpSpPr>
                <a:xfrm>
                  <a:off x="0" y="3173056"/>
                  <a:ext cx="3321215" cy="3172782"/>
                  <a:chOff x="0" y="0"/>
                  <a:chExt cx="3321214" cy="3172781"/>
                </a:xfrm>
              </p:grpSpPr>
              <p:sp>
                <p:nvSpPr>
                  <p:cNvPr id="196" name="Shape"/>
                  <p:cNvSpPr/>
                  <p:nvPr/>
                </p:nvSpPr>
                <p:spPr>
                  <a:xfrm rot="7819454">
                    <a:off x="830675" y="112681"/>
                    <a:ext cx="1659864" cy="29474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72" h="21600" extrusionOk="0">
                        <a:moveTo>
                          <a:pt x="0" y="18834"/>
                        </a:moveTo>
                        <a:lnTo>
                          <a:pt x="5017" y="15519"/>
                        </a:lnTo>
                        <a:lnTo>
                          <a:pt x="5017" y="17039"/>
                        </a:lnTo>
                        <a:lnTo>
                          <a:pt x="5017" y="17039"/>
                        </a:lnTo>
                        <a:cubicBezTo>
                          <a:pt x="12620" y="16193"/>
                          <a:pt x="18379" y="13511"/>
                          <a:pt x="19758" y="10177"/>
                        </a:cubicBezTo>
                        <a:cubicBezTo>
                          <a:pt x="21600" y="14633"/>
                          <a:pt x="15176" y="18948"/>
                          <a:pt x="5017" y="20080"/>
                        </a:cubicBezTo>
                        <a:lnTo>
                          <a:pt x="5017" y="21600"/>
                        </a:lnTo>
                        <a:close/>
                        <a:moveTo>
                          <a:pt x="20070" y="11697"/>
                        </a:moveTo>
                        <a:cubicBezTo>
                          <a:pt x="20070" y="6916"/>
                          <a:pt x="11084" y="3040"/>
                          <a:pt x="0" y="3040"/>
                        </a:cubicBezTo>
                        <a:lnTo>
                          <a:pt x="0" y="0"/>
                        </a:lnTo>
                        <a:cubicBezTo>
                          <a:pt x="11084" y="0"/>
                          <a:pt x="20070" y="3876"/>
                          <a:pt x="20070" y="8657"/>
                        </a:cubicBezTo>
                        <a:close/>
                      </a:path>
                    </a:pathLst>
                  </a:custGeom>
                  <a:solidFill>
                    <a:srgbClr val="00CC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197" name="Shape"/>
                  <p:cNvSpPr/>
                  <p:nvPr/>
                </p:nvSpPr>
                <p:spPr>
                  <a:xfrm rot="7819454">
                    <a:off x="1345955" y="1225433"/>
                    <a:ext cx="1659641" cy="15961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cubicBezTo>
                          <a:pt x="21600" y="12771"/>
                          <a:pt x="11929" y="5614"/>
                          <a:pt x="0" y="5614"/>
                        </a:cubicBezTo>
                        <a:lnTo>
                          <a:pt x="0" y="0"/>
                        </a:lnTo>
                        <a:cubicBezTo>
                          <a:pt x="11929" y="0"/>
                          <a:pt x="21600" y="7157"/>
                          <a:pt x="21600" y="15986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198" name="Line"/>
                  <p:cNvSpPr/>
                  <p:nvPr/>
                </p:nvSpPr>
                <p:spPr>
                  <a:xfrm rot="7819454">
                    <a:off x="830859" y="112596"/>
                    <a:ext cx="1659640" cy="29474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1697"/>
                        </a:moveTo>
                        <a:cubicBezTo>
                          <a:pt x="21600" y="6916"/>
                          <a:pt x="11929" y="3040"/>
                          <a:pt x="0" y="3040"/>
                        </a:cubicBezTo>
                        <a:lnTo>
                          <a:pt x="0" y="0"/>
                        </a:lnTo>
                        <a:cubicBezTo>
                          <a:pt x="11929" y="0"/>
                          <a:pt x="21600" y="3876"/>
                          <a:pt x="21600" y="8657"/>
                        </a:cubicBezTo>
                        <a:lnTo>
                          <a:pt x="21600" y="11697"/>
                        </a:lnTo>
                        <a:cubicBezTo>
                          <a:pt x="21600" y="15645"/>
                          <a:pt x="14937" y="19093"/>
                          <a:pt x="5400" y="20080"/>
                        </a:cubicBezTo>
                        <a:lnTo>
                          <a:pt x="5400" y="21600"/>
                        </a:lnTo>
                        <a:lnTo>
                          <a:pt x="0" y="18834"/>
                        </a:lnTo>
                        <a:lnTo>
                          <a:pt x="5400" y="15519"/>
                        </a:lnTo>
                        <a:lnTo>
                          <a:pt x="5400" y="17039"/>
                        </a:lnTo>
                        <a:lnTo>
                          <a:pt x="5400" y="17039"/>
                        </a:lnTo>
                        <a:cubicBezTo>
                          <a:pt x="13582" y="16193"/>
                          <a:pt x="19781" y="13511"/>
                          <a:pt x="21264" y="10177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Curved Left Arrow 12"/>
                <p:cNvGrpSpPr/>
                <p:nvPr/>
              </p:nvGrpSpPr>
              <p:grpSpPr>
                <a:xfrm>
                  <a:off x="103607" y="0"/>
                  <a:ext cx="3506933" cy="2804523"/>
                  <a:chOff x="0" y="0"/>
                  <a:chExt cx="3506931" cy="2804522"/>
                </a:xfrm>
              </p:grpSpPr>
              <p:sp>
                <p:nvSpPr>
                  <p:cNvPr id="200" name="Shape"/>
                  <p:cNvSpPr/>
                  <p:nvPr/>
                </p:nvSpPr>
                <p:spPr>
                  <a:xfrm rot="14852650">
                    <a:off x="869302" y="-129637"/>
                    <a:ext cx="1768327" cy="30637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029" h="21600" extrusionOk="0">
                        <a:moveTo>
                          <a:pt x="0" y="18757"/>
                        </a:moveTo>
                        <a:lnTo>
                          <a:pt x="5007" y="15368"/>
                        </a:lnTo>
                        <a:lnTo>
                          <a:pt x="5007" y="16926"/>
                        </a:lnTo>
                        <a:lnTo>
                          <a:pt x="5007" y="16926"/>
                        </a:lnTo>
                        <a:cubicBezTo>
                          <a:pt x="12552" y="16089"/>
                          <a:pt x="18283" y="13449"/>
                          <a:pt x="19695" y="10158"/>
                        </a:cubicBezTo>
                        <a:cubicBezTo>
                          <a:pt x="21600" y="14597"/>
                          <a:pt x="15186" y="18914"/>
                          <a:pt x="5007" y="20042"/>
                        </a:cubicBezTo>
                        <a:lnTo>
                          <a:pt x="5007" y="21600"/>
                        </a:lnTo>
                        <a:close/>
                        <a:moveTo>
                          <a:pt x="20026" y="11716"/>
                        </a:moveTo>
                        <a:cubicBezTo>
                          <a:pt x="20026" y="6967"/>
                          <a:pt x="11060" y="3117"/>
                          <a:pt x="0" y="3117"/>
                        </a:cubicBezTo>
                        <a:lnTo>
                          <a:pt x="0" y="0"/>
                        </a:lnTo>
                        <a:cubicBezTo>
                          <a:pt x="11060" y="0"/>
                          <a:pt x="20026" y="3850"/>
                          <a:pt x="20026" y="8599"/>
                        </a:cubicBezTo>
                        <a:close/>
                      </a:path>
                    </a:pathLst>
                  </a:custGeom>
                  <a:solidFill>
                    <a:srgbClr val="00CC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201" name="Shape"/>
                  <p:cNvSpPr/>
                  <p:nvPr/>
                </p:nvSpPr>
                <p:spPr>
                  <a:xfrm rot="14852650">
                    <a:off x="221633" y="839235"/>
                    <a:ext cx="1768076" cy="16618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cubicBezTo>
                          <a:pt x="21600" y="12844"/>
                          <a:pt x="11929" y="5746"/>
                          <a:pt x="0" y="5746"/>
                        </a:cubicBezTo>
                        <a:lnTo>
                          <a:pt x="0" y="0"/>
                        </a:lnTo>
                        <a:cubicBezTo>
                          <a:pt x="11929" y="0"/>
                          <a:pt x="21600" y="7098"/>
                          <a:pt x="21600" y="15854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202" name="Line"/>
                  <p:cNvSpPr/>
                  <p:nvPr/>
                </p:nvSpPr>
                <p:spPr>
                  <a:xfrm rot="14852650">
                    <a:off x="869475" y="-129522"/>
                    <a:ext cx="1768077" cy="30637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1716"/>
                        </a:moveTo>
                        <a:cubicBezTo>
                          <a:pt x="21600" y="6967"/>
                          <a:pt x="11929" y="3117"/>
                          <a:pt x="0" y="3117"/>
                        </a:cubicBezTo>
                        <a:lnTo>
                          <a:pt x="0" y="0"/>
                        </a:lnTo>
                        <a:cubicBezTo>
                          <a:pt x="11929" y="0"/>
                          <a:pt x="21600" y="3850"/>
                          <a:pt x="21600" y="8599"/>
                        </a:cubicBezTo>
                        <a:lnTo>
                          <a:pt x="21600" y="11716"/>
                        </a:lnTo>
                        <a:cubicBezTo>
                          <a:pt x="21600" y="15637"/>
                          <a:pt x="14937" y="19062"/>
                          <a:pt x="5400" y="20042"/>
                        </a:cubicBezTo>
                        <a:lnTo>
                          <a:pt x="5400" y="21600"/>
                        </a:lnTo>
                        <a:lnTo>
                          <a:pt x="0" y="18757"/>
                        </a:lnTo>
                        <a:lnTo>
                          <a:pt x="5400" y="15368"/>
                        </a:lnTo>
                        <a:lnTo>
                          <a:pt x="5400" y="16926"/>
                        </a:lnTo>
                        <a:lnTo>
                          <a:pt x="5400" y="16926"/>
                        </a:lnTo>
                        <a:cubicBezTo>
                          <a:pt x="13539" y="16089"/>
                          <a:pt x="19719" y="13449"/>
                          <a:pt x="21242" y="10158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18" name="Group 24"/>
              <p:cNvGrpSpPr/>
              <p:nvPr/>
            </p:nvGrpSpPr>
            <p:grpSpPr>
              <a:xfrm>
                <a:off x="-1" y="203564"/>
                <a:ext cx="11378489" cy="5482422"/>
                <a:chOff x="0" y="0"/>
                <a:chExt cx="11378487" cy="5482420"/>
              </a:xfrm>
            </p:grpSpPr>
            <p:grpSp>
              <p:nvGrpSpPr>
                <p:cNvPr id="208" name="Group 14"/>
                <p:cNvGrpSpPr/>
                <p:nvPr/>
              </p:nvGrpSpPr>
              <p:grpSpPr>
                <a:xfrm>
                  <a:off x="1989663" y="-1"/>
                  <a:ext cx="6136100" cy="5482422"/>
                  <a:chOff x="0" y="0"/>
                  <a:chExt cx="6136099" cy="5482420"/>
                </a:xfrm>
              </p:grpSpPr>
              <p:sp>
                <p:nvSpPr>
                  <p:cNvPr id="205" name="TextBox 7"/>
                  <p:cNvSpPr txBox="1"/>
                  <p:nvPr/>
                </p:nvSpPr>
                <p:spPr>
                  <a:xfrm rot="18730386">
                    <a:off x="3445014" y="685286"/>
                    <a:ext cx="2326848" cy="10769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65023" tIns="65023" rIns="65023" bIns="65023" numCol="1" anchor="t">
                    <a:sp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t>Reflect</a:t>
                    </a:r>
                    <a:br/>
                    <a:r>
                      <a:t>Viewpoints</a:t>
                    </a:r>
                  </a:p>
                </p:txBody>
              </p:sp>
              <p:sp>
                <p:nvSpPr>
                  <p:cNvPr id="206" name="TextBox 8"/>
                  <p:cNvSpPr txBox="1"/>
                  <p:nvPr/>
                </p:nvSpPr>
                <p:spPr>
                  <a:xfrm>
                    <a:off x="0" y="2167467"/>
                    <a:ext cx="2566475" cy="107690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65023" tIns="65023" rIns="65023" bIns="65023" numCol="1" anchor="t">
                    <a:sp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t>Check</a:t>
                    </a:r>
                    <a:br/>
                    <a:r>
                      <a:t>Willingness</a:t>
                    </a:r>
                  </a:p>
                </p:txBody>
              </p:sp>
              <p:sp>
                <p:nvSpPr>
                  <p:cNvPr id="207" name="TextBox 9"/>
                  <p:cNvSpPr txBox="1"/>
                  <p:nvPr/>
                </p:nvSpPr>
                <p:spPr>
                  <a:xfrm rot="1432654">
                    <a:off x="3739356" y="3990918"/>
                    <a:ext cx="2276194" cy="10769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65023" tIns="65023" rIns="65023" bIns="65023" numCol="1" anchor="t">
                    <a:sp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t>Create</a:t>
                    </a:r>
                    <a:br/>
                    <a:r>
                      <a:t>New Ideas</a:t>
                    </a:r>
                  </a:p>
                </p:txBody>
              </p:sp>
            </p:grpSp>
            <p:grpSp>
              <p:nvGrpSpPr>
                <p:cNvPr id="211" name="Pentagon 14"/>
                <p:cNvGrpSpPr/>
                <p:nvPr/>
              </p:nvGrpSpPr>
              <p:grpSpPr>
                <a:xfrm>
                  <a:off x="-1" y="245964"/>
                  <a:ext cx="2787326" cy="1979352"/>
                  <a:chOff x="0" y="0"/>
                  <a:chExt cx="2787324" cy="1979351"/>
                </a:xfrm>
              </p:grpSpPr>
              <p:sp>
                <p:nvSpPr>
                  <p:cNvPr id="209" name="Shape"/>
                  <p:cNvSpPr/>
                  <p:nvPr/>
                </p:nvSpPr>
                <p:spPr>
                  <a:xfrm rot="1739108">
                    <a:off x="-714" y="630731"/>
                    <a:ext cx="2788753" cy="7178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8820" y="0"/>
                        </a:lnTo>
                        <a:lnTo>
                          <a:pt x="21600" y="10800"/>
                        </a:lnTo>
                        <a:lnTo>
                          <a:pt x="1882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210" name="Your  way"/>
                  <p:cNvSpPr txBox="1"/>
                  <p:nvPr/>
                </p:nvSpPr>
                <p:spPr>
                  <a:xfrm rot="1739108">
                    <a:off x="40469" y="594986"/>
                    <a:ext cx="2609281" cy="59430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65023" tIns="65023" rIns="65023" bIns="65023" numCol="1" anchor="t">
                    <a:spAutoFit/>
                  </a:bodyPr>
                  <a:lstStyle>
                    <a:lvl1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r>
                      <a:t>Your  way</a:t>
                    </a:r>
                  </a:p>
                </p:txBody>
              </p:sp>
            </p:grpSp>
            <p:grpSp>
              <p:nvGrpSpPr>
                <p:cNvPr id="214" name="Pentagon 15"/>
                <p:cNvGrpSpPr/>
                <p:nvPr/>
              </p:nvGrpSpPr>
              <p:grpSpPr>
                <a:xfrm>
                  <a:off x="51719" y="3154219"/>
                  <a:ext cx="2761773" cy="2047700"/>
                  <a:chOff x="0" y="0"/>
                  <a:chExt cx="2761771" cy="2047699"/>
                </a:xfrm>
              </p:grpSpPr>
              <p:sp>
                <p:nvSpPr>
                  <p:cNvPr id="212" name="Shape"/>
                  <p:cNvSpPr/>
                  <p:nvPr/>
                </p:nvSpPr>
                <p:spPr>
                  <a:xfrm rot="19746738">
                    <a:off x="-13491" y="664905"/>
                    <a:ext cx="2788753" cy="7178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8820" y="0"/>
                        </a:lnTo>
                        <a:lnTo>
                          <a:pt x="21600" y="10800"/>
                        </a:lnTo>
                        <a:lnTo>
                          <a:pt x="1882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213" name="My  way"/>
                  <p:cNvSpPr txBox="1"/>
                  <p:nvPr/>
                </p:nvSpPr>
                <p:spPr>
                  <a:xfrm rot="19746738">
                    <a:off x="-32486" y="719735"/>
                    <a:ext cx="2609282" cy="59430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65023" tIns="65023" rIns="65023" bIns="65023" numCol="1" anchor="t">
                    <a:spAutoFit/>
                  </a:bodyPr>
                  <a:lstStyle>
                    <a:lvl1pPr algn="l" defTabSz="1300480">
                      <a:defRPr sz="34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r>
                      <a:t>My  way</a:t>
                    </a:r>
                  </a:p>
                </p:txBody>
              </p:sp>
            </p:grpSp>
            <p:grpSp>
              <p:nvGrpSpPr>
                <p:cNvPr id="217" name="Striped Right Arrow 16"/>
                <p:cNvGrpSpPr/>
                <p:nvPr/>
              </p:nvGrpSpPr>
              <p:grpSpPr>
                <a:xfrm>
                  <a:off x="8600437" y="1950719"/>
                  <a:ext cx="2778051" cy="1950721"/>
                  <a:chOff x="0" y="0"/>
                  <a:chExt cx="2778049" cy="1950720"/>
                </a:xfrm>
              </p:grpSpPr>
              <p:sp>
                <p:nvSpPr>
                  <p:cNvPr id="215" name="Shape"/>
                  <p:cNvSpPr/>
                  <p:nvPr/>
                </p:nvSpPr>
                <p:spPr>
                  <a:xfrm>
                    <a:off x="-1" y="0"/>
                    <a:ext cx="2778051" cy="195072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5400"/>
                        </a:moveTo>
                        <a:lnTo>
                          <a:pt x="474" y="5400"/>
                        </a:lnTo>
                        <a:lnTo>
                          <a:pt x="474" y="16200"/>
                        </a:lnTo>
                        <a:lnTo>
                          <a:pt x="0" y="16200"/>
                        </a:lnTo>
                        <a:close/>
                        <a:moveTo>
                          <a:pt x="948" y="5400"/>
                        </a:moveTo>
                        <a:lnTo>
                          <a:pt x="1896" y="5400"/>
                        </a:lnTo>
                        <a:lnTo>
                          <a:pt x="1896" y="16200"/>
                        </a:lnTo>
                        <a:lnTo>
                          <a:pt x="948" y="16200"/>
                        </a:lnTo>
                        <a:close/>
                        <a:moveTo>
                          <a:pt x="2370" y="5400"/>
                        </a:moveTo>
                        <a:lnTo>
                          <a:pt x="14016" y="5400"/>
                        </a:lnTo>
                        <a:lnTo>
                          <a:pt x="14016" y="0"/>
                        </a:lnTo>
                        <a:lnTo>
                          <a:pt x="21600" y="10800"/>
                        </a:lnTo>
                        <a:lnTo>
                          <a:pt x="14016" y="21600"/>
                        </a:lnTo>
                        <a:lnTo>
                          <a:pt x="14016" y="16200"/>
                        </a:lnTo>
                        <a:lnTo>
                          <a:pt x="2370" y="16200"/>
                        </a:lnTo>
                        <a:close/>
                      </a:path>
                    </a:pathLst>
                  </a:custGeom>
                  <a:solidFill>
                    <a:srgbClr val="00CC99"/>
                  </a:solidFill>
                  <a:ln w="127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sz="28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endParaRPr/>
                  </a:p>
                </p:txBody>
              </p:sp>
              <p:sp>
                <p:nvSpPr>
                  <p:cNvPr id="216" name="Third Alternative"/>
                  <p:cNvSpPr txBox="1"/>
                  <p:nvPr/>
                </p:nvSpPr>
                <p:spPr>
                  <a:xfrm>
                    <a:off x="304800" y="487680"/>
                    <a:ext cx="1985570" cy="927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65023" tIns="65023" rIns="65023" bIns="65023" numCol="1" anchor="t">
                    <a:spAutoFit/>
                  </a:bodyPr>
                  <a:lstStyle>
                    <a:lvl1pPr algn="l" defTabSz="1300480">
                      <a:defRPr sz="2800" b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r>
                      <a:t>Third Alternative</a:t>
                    </a:r>
                  </a:p>
                </p:txBody>
              </p:sp>
            </p:grpSp>
          </p:grpSp>
        </p:grpSp>
        <p:grpSp>
          <p:nvGrpSpPr>
            <p:cNvPr id="223" name="Group 22"/>
            <p:cNvGrpSpPr/>
            <p:nvPr/>
          </p:nvGrpSpPr>
          <p:grpSpPr>
            <a:xfrm>
              <a:off x="3120559" y="1395671"/>
              <a:ext cx="4585308" cy="4224496"/>
              <a:chOff x="0" y="0"/>
              <a:chExt cx="4585307" cy="4224494"/>
            </a:xfrm>
          </p:grpSpPr>
          <p:sp>
            <p:nvSpPr>
              <p:cNvPr id="220" name="Left Arrow 19"/>
              <p:cNvSpPr/>
              <p:nvPr/>
            </p:nvSpPr>
            <p:spPr>
              <a:xfrm rot="8415057">
                <a:off x="2245361" y="3295686"/>
                <a:ext cx="758614" cy="77595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CC99"/>
              </a:solidFill>
              <a:ln w="12700" cap="flat">
                <a:solidFill>
                  <a:srgbClr val="32946A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3400" b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21" name="Left Arrow 20"/>
              <p:cNvSpPr/>
              <p:nvPr/>
            </p:nvSpPr>
            <p:spPr>
              <a:xfrm rot="14634285">
                <a:off x="135962" y="760938"/>
                <a:ext cx="758615" cy="77595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CC99"/>
              </a:solidFill>
              <a:ln w="12700" cap="flat">
                <a:solidFill>
                  <a:srgbClr val="32946A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3400" b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222" name="Left Arrow 21"/>
              <p:cNvSpPr/>
              <p:nvPr/>
            </p:nvSpPr>
            <p:spPr>
              <a:xfrm rot="1268613">
                <a:off x="3712284" y="110699"/>
                <a:ext cx="758614" cy="77595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CC99"/>
              </a:solidFill>
              <a:ln w="12700" cap="flat">
                <a:solidFill>
                  <a:srgbClr val="32946A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3400" b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</p:grpSp>
      </p:grpSp>
      <p:sp>
        <p:nvSpPr>
          <p:cNvPr id="225" name="TextBox 27"/>
          <p:cNvSpPr txBox="1"/>
          <p:nvPr/>
        </p:nvSpPr>
        <p:spPr>
          <a:xfrm>
            <a:off x="975359" y="8357446"/>
            <a:ext cx="11487575" cy="114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Third alternative is created when you have change of hearts, feel new energy and excitement, see things in a new way, feel the relationship has transformed, and end up with an idea that is better than what either of us started with.</a:t>
            </a:r>
          </a:p>
        </p:txBody>
      </p:sp>
      <p:sp>
        <p:nvSpPr>
          <p:cNvPr id="226" name="Slide Number Placeholder 28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llaborative People"/>
          <p:cNvSpPr txBox="1">
            <a:spLocks noGrp="1"/>
          </p:cNvSpPr>
          <p:nvPr>
            <p:ph type="title"/>
          </p:nvPr>
        </p:nvSpPr>
        <p:spPr>
          <a:xfrm>
            <a:off x="975359" y="479949"/>
            <a:ext cx="11054082" cy="1625601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Trades of </a:t>
            </a:r>
            <a:r>
              <a:rPr dirty="0"/>
              <a:t>Collaborative People</a:t>
            </a:r>
          </a:p>
        </p:txBody>
      </p:sp>
      <p:sp>
        <p:nvSpPr>
          <p:cNvPr id="229" name="They believe and practice effective synergy depends on communication.…"/>
          <p:cNvSpPr txBox="1">
            <a:spLocks noGrp="1"/>
          </p:cNvSpPr>
          <p:nvPr>
            <p:ph type="body" idx="1"/>
          </p:nvPr>
        </p:nvSpPr>
        <p:spPr>
          <a:xfrm>
            <a:off x="975359" y="2570000"/>
            <a:ext cx="11054082" cy="585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040384">
              <a:spcBef>
                <a:spcPts val="800"/>
              </a:spcBef>
              <a:buNone/>
              <a:defRPr sz="3520"/>
            </a:pPr>
            <a:r>
              <a:rPr lang="en-US" dirty="0"/>
              <a:t>Cooperation and communication are the two legs of a synergistic relationship.</a:t>
            </a:r>
          </a:p>
          <a:p>
            <a:pPr marL="0" indent="0" defTabSz="1040384">
              <a:spcBef>
                <a:spcPts val="800"/>
              </a:spcBef>
              <a:buNone/>
              <a:defRPr sz="3520"/>
            </a:pPr>
            <a:endParaRPr dirty="0"/>
          </a:p>
          <a:p>
            <a:pPr marL="377190" indent="-377190" defTabSz="1040384">
              <a:spcBef>
                <a:spcPts val="800"/>
              </a:spcBef>
              <a:defRPr sz="3520"/>
            </a:pPr>
            <a:r>
              <a:rPr dirty="0"/>
              <a:t>They believe and practice </a:t>
            </a:r>
            <a:r>
              <a:rPr lang="en-IN" dirty="0"/>
              <a:t>that </a:t>
            </a:r>
            <a:r>
              <a:rPr dirty="0"/>
              <a:t>effective synergy depends on communication.</a:t>
            </a:r>
          </a:p>
          <a:p>
            <a:pPr marL="377190" indent="-377190" defTabSz="1040384">
              <a:spcBef>
                <a:spcPts val="800"/>
              </a:spcBef>
              <a:defRPr sz="3520"/>
            </a:pPr>
            <a:r>
              <a:rPr lang="en-IN" dirty="0"/>
              <a:t>They </a:t>
            </a:r>
            <a:r>
              <a:rPr dirty="0"/>
              <a:t>listen, reflect and respond</a:t>
            </a:r>
            <a:r>
              <a:rPr lang="en-IN" dirty="0"/>
              <a:t> </a:t>
            </a:r>
            <a:r>
              <a:rPr dirty="0"/>
              <a:t>reflexively.</a:t>
            </a:r>
          </a:p>
          <a:p>
            <a:pPr marL="377190" indent="-377190" defTabSz="1040384">
              <a:spcBef>
                <a:spcPts val="800"/>
              </a:spcBef>
              <a:defRPr sz="3520"/>
            </a:pPr>
            <a:r>
              <a:rPr lang="en-IN" dirty="0"/>
              <a:t>They do not</a:t>
            </a:r>
            <a:r>
              <a:rPr dirty="0"/>
              <a:t> react defensive, authoritarian or passive </a:t>
            </a:r>
            <a:r>
              <a:rPr lang="en-IN" dirty="0"/>
              <a:t>or</a:t>
            </a:r>
            <a:r>
              <a:rPr dirty="0"/>
              <a:t> oppose to go along - but </a:t>
            </a:r>
            <a:r>
              <a:rPr lang="en-IN" dirty="0"/>
              <a:t>they</a:t>
            </a:r>
            <a:r>
              <a:rPr dirty="0"/>
              <a:t> actively cooperate.</a:t>
            </a:r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4"/>
          <p:cNvSpPr txBox="1"/>
          <p:nvPr/>
        </p:nvSpPr>
        <p:spPr>
          <a:xfrm>
            <a:off x="1122317" y="7349308"/>
            <a:ext cx="11099800" cy="1362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marL="58738" lvl="1" indent="0" algn="l" defTabSz="1300480">
              <a:buSzPct val="100000"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000" dirty="0"/>
              <a:t>Public victory </a:t>
            </a:r>
            <a:r>
              <a:rPr lang="en-IN" sz="4000" dirty="0"/>
              <a:t>is </a:t>
            </a:r>
            <a:r>
              <a:rPr sz="4000" dirty="0"/>
              <a:t>when we build deep, lasting, highly effective relationships with other people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05006-5B0E-4ECB-AB21-2065C9F3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17" y="4876800"/>
            <a:ext cx="11099800" cy="21590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victory is when we learn self mastery and self-discipline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CA60A-8590-4062-B813-BB97CCB0FFE9}"/>
              </a:ext>
            </a:extLst>
          </p:cNvPr>
          <p:cNvSpPr txBox="1"/>
          <p:nvPr/>
        </p:nvSpPr>
        <p:spPr>
          <a:xfrm>
            <a:off x="1122317" y="1136713"/>
            <a:ext cx="1109979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kumimoji="0" lang="en-IN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Both of the victories will fail if  we do not </a:t>
            </a:r>
            <a:r>
              <a:rPr lang="en-US" sz="4800" dirty="0"/>
              <a:t>nurture the goose that lays the golden eggs and not focus on getting the golden eggs</a:t>
            </a:r>
          </a:p>
        </p:txBody>
      </p:sp>
    </p:spTree>
    <p:extLst>
      <p:ext uri="{BB962C8B-B14F-4D97-AF65-F5344CB8AC3E}">
        <p14:creationId xmlns:p14="http://schemas.microsoft.com/office/powerpoint/2010/main" val="15293914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2D3E-D5DE-435F-A9B5-842FF036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69817"/>
            <a:ext cx="12043954" cy="3249023"/>
          </a:xfrm>
        </p:spPr>
        <p:txBody>
          <a:bodyPr>
            <a:noAutofit/>
          </a:bodyPr>
          <a:lstStyle/>
          <a:p>
            <a:r>
              <a:rPr lang="en-US" sz="5400" dirty="0"/>
              <a:t>To maintain and increase effectiveness, we must renew ourselves in body, heart, mind and soul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8FAF-8175-4F72-8CCE-6E6CA379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866606"/>
            <a:ext cx="11099800" cy="5010694"/>
          </a:xfrm>
        </p:spPr>
        <p:txBody>
          <a:bodyPr>
            <a:normAutofit/>
          </a:bodyPr>
          <a:lstStyle/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>
                <a:solidFill>
                  <a:schemeClr val="tx1"/>
                </a:solidFill>
              </a:rPr>
              <a:t>Renew regularly in the four dimensions</a:t>
            </a:r>
          </a:p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>
                <a:solidFill>
                  <a:schemeClr val="tx1"/>
                </a:solidFill>
              </a:rPr>
              <a:t>Be strong in the hard moments</a:t>
            </a:r>
          </a:p>
          <a:p>
            <a:pPr>
              <a:spcBef>
                <a:spcPts val="1800"/>
              </a:spcBef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316187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975359" y="17337"/>
            <a:ext cx="11054082" cy="1083735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r>
              <a:rPr dirty="0"/>
              <a:t>Four Dimensions</a:t>
            </a:r>
          </a:p>
        </p:txBody>
      </p:sp>
      <p:grpSp>
        <p:nvGrpSpPr>
          <p:cNvPr id="216" name="Group 7"/>
          <p:cNvGrpSpPr/>
          <p:nvPr/>
        </p:nvGrpSpPr>
        <p:grpSpPr>
          <a:xfrm>
            <a:off x="375222" y="1022197"/>
            <a:ext cx="12462937" cy="7906385"/>
            <a:chOff x="-1" y="0"/>
            <a:chExt cx="12462935" cy="7725082"/>
          </a:xfrm>
        </p:grpSpPr>
        <p:sp>
          <p:nvSpPr>
            <p:cNvPr id="212" name="TextBox 3"/>
            <p:cNvSpPr txBox="1"/>
            <p:nvPr/>
          </p:nvSpPr>
          <p:spPr>
            <a:xfrm>
              <a:off x="0" y="0"/>
              <a:ext cx="6068907" cy="3901700"/>
            </a:xfrm>
            <a:prstGeom prst="rect">
              <a:avLst/>
            </a:prstGeom>
            <a:gradFill flip="none" rotWithShape="1">
              <a:gsLst>
                <a:gs pos="0">
                  <a:srgbClr val="A2FFD6"/>
                </a:gs>
                <a:gs pos="35000">
                  <a:srgbClr val="BDFFE2"/>
                </a:gs>
                <a:gs pos="100000">
                  <a:srgbClr val="E6FFF3"/>
                </a:gs>
              </a:gsLst>
              <a:lin ang="16200000" scaled="0"/>
            </a:gradFill>
            <a:ln w="12700" cap="flat">
              <a:solidFill>
                <a:srgbClr val="00C795"/>
              </a:solidFill>
              <a:prstDash val="solid"/>
              <a:round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u="sng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Physical: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Enough sleep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Setting health and fitness goals &amp; ensure to include flexibility, strength and cardiovascular endurance training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Include vegetable, fruits, whole grains, fibre and lots of water in your diet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Reduce stress by being in Quadrant II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3" name="TextBox 4"/>
            <p:cNvSpPr txBox="1"/>
            <p:nvPr/>
          </p:nvSpPr>
          <p:spPr>
            <a:xfrm>
              <a:off x="6068906" y="1"/>
              <a:ext cx="6394028" cy="4097794"/>
            </a:xfrm>
            <a:prstGeom prst="rect">
              <a:avLst/>
            </a:prstGeom>
            <a:gradFill flip="none" rotWithShape="1">
              <a:gsLst>
                <a:gs pos="0">
                  <a:srgbClr val="9C9CFF"/>
                </a:gs>
                <a:gs pos="35000">
                  <a:srgbClr val="B9B9FF"/>
                </a:gs>
                <a:gs pos="100000">
                  <a:srgbClr val="E4E4FF"/>
                </a:gs>
              </a:gsLst>
              <a:lin ang="16200000" scaled="0"/>
            </a:gradFill>
            <a:ln w="12700" cap="flat">
              <a:solidFill>
                <a:srgbClr val="2929B8"/>
              </a:solidFill>
              <a:prstDash val="solid"/>
              <a:round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u="sng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Social/Emotional: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Continual repair relationship and increase EBA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Value the difference (opportunities to </a:t>
              </a:r>
              <a:r>
                <a:rPr dirty="0" err="1"/>
                <a:t>synergise</a:t>
              </a:r>
              <a:r>
                <a:rPr dirty="0"/>
                <a:t>)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Practice empathetic listening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Widen you circle of friends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Forgive yourself and others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Build family relation both immediate and extended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Let go damming and competitive feelings</a:t>
              </a:r>
              <a:endParaRPr lang="en-IN" dirty="0"/>
            </a:p>
            <a:p>
              <a:pPr algn="l" defTabSz="1300480">
                <a:buSzPct val="145000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IN" dirty="0"/>
            </a:p>
            <a:p>
              <a:pPr algn="l" defTabSz="1300480">
                <a:buSzPct val="145000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/>
            </a:p>
          </p:txBody>
        </p:sp>
        <p:sp>
          <p:nvSpPr>
            <p:cNvPr id="214" name="TextBox 5"/>
            <p:cNvSpPr txBox="1"/>
            <p:nvPr/>
          </p:nvSpPr>
          <p:spPr>
            <a:xfrm>
              <a:off x="-1" y="3900447"/>
              <a:ext cx="6068908" cy="3824634"/>
            </a:xfrm>
            <a:prstGeom prst="rect">
              <a:avLst/>
            </a:prstGeom>
            <a:gradFill flip="none" rotWithShape="1">
              <a:gsLst>
                <a:gs pos="0">
                  <a:srgbClr val="9C9CFF"/>
                </a:gs>
                <a:gs pos="35000">
                  <a:srgbClr val="B9B9FF"/>
                </a:gs>
                <a:gs pos="100000">
                  <a:srgbClr val="E4E4FF"/>
                </a:gs>
              </a:gsLst>
              <a:lin ang="16200000" scaled="0"/>
            </a:gradFill>
            <a:ln w="12700" cap="flat">
              <a:solidFill>
                <a:srgbClr val="2929B8"/>
              </a:solidFill>
              <a:prstDash val="solid"/>
              <a:round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u="sng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Mental: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Keep a journal to work out your problems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Read veraciously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Develop a hobby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Continue your education and train your mind to stand apart and examine its own paradigm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Write gratitude notes each day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Keep a journal of one good thing that happened to you each day</a:t>
              </a:r>
              <a:endParaRPr lang="en-IN" dirty="0"/>
            </a:p>
            <a:p>
              <a:pPr algn="l" defTabSz="1300480">
                <a:buSzPct val="145000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/>
            </a:p>
          </p:txBody>
        </p:sp>
        <p:sp>
          <p:nvSpPr>
            <p:cNvPr id="215" name="TextBox 6"/>
            <p:cNvSpPr txBox="1"/>
            <p:nvPr/>
          </p:nvSpPr>
          <p:spPr>
            <a:xfrm>
              <a:off x="6068906" y="3900447"/>
              <a:ext cx="6394028" cy="3824635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blurRad="50800" dist="25400" dir="5400000" rotWithShape="0">
                <a:srgbClr val="000000">
                  <a:alpha val="3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u="sng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Spiritual: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Create, review, revise you personal statement and commit to total integrity for priorities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Watch, listen, and enjoy the world of nature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Read inspirational literature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Listen to inspirational, uplifting music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Service in community (give your time, money and se</a:t>
              </a:r>
              <a:r>
                <a:rPr lang="en-IN" dirty="0" err="1"/>
                <a:t>rvice</a:t>
              </a:r>
              <a:r>
                <a:rPr dirty="0"/>
                <a:t>)</a:t>
              </a:r>
            </a:p>
            <a:p>
              <a:pPr marL="333375" indent="-333375" algn="l" defTabSz="1300480">
                <a:buSzPct val="145000"/>
                <a:buChar char="•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/>
                <a:t>Practice spiritual worships</a:t>
              </a:r>
              <a:endParaRPr lang="en-IN" dirty="0"/>
            </a:p>
            <a:p>
              <a:pPr algn="l" defTabSz="1300480">
                <a:buSzPct val="145000"/>
                <a:defRPr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/>
            </a:p>
          </p:txBody>
        </p:sp>
      </p:grpSp>
      <p:sp>
        <p:nvSpPr>
          <p:cNvPr id="217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734" y="1240007"/>
            <a:ext cx="12213331" cy="7273585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Quiet Meditation"/>
          <p:cNvSpPr txBox="1">
            <a:spLocks noGrp="1"/>
          </p:cNvSpPr>
          <p:nvPr>
            <p:ph type="title"/>
          </p:nvPr>
        </p:nvSpPr>
        <p:spPr>
          <a:xfrm>
            <a:off x="395734" y="-104502"/>
            <a:ext cx="7628794" cy="16981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/>
              </a:defRPr>
            </a:pPr>
            <a:r>
              <a:rPr dirty="0"/>
              <a:t>Quiet Meditation</a:t>
            </a:r>
          </a:p>
        </p:txBody>
      </p:sp>
      <p:sp>
        <p:nvSpPr>
          <p:cNvPr id="218" name="Breath in deeply and say innnn and breath out slowly say oouut, in your minds along with the breathing…"/>
          <p:cNvSpPr txBox="1">
            <a:spLocks noGrp="1"/>
          </p:cNvSpPr>
          <p:nvPr>
            <p:ph type="body" sz="half" idx="1"/>
          </p:nvPr>
        </p:nvSpPr>
        <p:spPr>
          <a:xfrm>
            <a:off x="8024528" y="1903192"/>
            <a:ext cx="4537903" cy="59472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339" indent="-280339" defTabSz="376820">
              <a:spcBef>
                <a:spcPts val="2667"/>
              </a:spcBef>
              <a:defRPr sz="2580" b="1">
                <a:solidFill>
                  <a:srgbClr val="000000"/>
                </a:solidFill>
                <a:effectLst/>
              </a:defRPr>
            </a:pPr>
            <a:r>
              <a:rPr dirty="0"/>
              <a:t>Breath in deeply </a:t>
            </a:r>
            <a:r>
              <a:rPr lang="en-IN" dirty="0"/>
              <a:t>and </a:t>
            </a:r>
            <a:r>
              <a:rPr dirty="0"/>
              <a:t>breath out slowly </a:t>
            </a:r>
            <a:r>
              <a:rPr lang="en-IN" dirty="0"/>
              <a:t>for three times</a:t>
            </a:r>
            <a:endParaRPr dirty="0"/>
          </a:p>
          <a:p>
            <a:pPr marL="280339" indent="-280339" defTabSz="376820">
              <a:spcBef>
                <a:spcPts val="2667"/>
              </a:spcBef>
              <a:defRPr sz="2580" b="1">
                <a:solidFill>
                  <a:srgbClr val="000000"/>
                </a:solidFill>
                <a:effectLst/>
              </a:defRPr>
            </a:pPr>
            <a:r>
              <a:rPr lang="en-IN" dirty="0"/>
              <a:t>Look at the lotus flower for 30 seconds with full concentration, close you eyes and focus in </a:t>
            </a:r>
            <a:r>
              <a:rPr dirty="0"/>
              <a:t>your mind </a:t>
            </a:r>
            <a:r>
              <a:rPr lang="en-IN" dirty="0"/>
              <a:t>the follower </a:t>
            </a:r>
            <a:r>
              <a:rPr dirty="0"/>
              <a:t>and try to discover its being</a:t>
            </a:r>
          </a:p>
          <a:p>
            <a:pPr marL="280339" indent="-280339" defTabSz="376820">
              <a:spcBef>
                <a:spcPts val="2667"/>
              </a:spcBef>
              <a:defRPr sz="2580" b="1">
                <a:solidFill>
                  <a:srgbClr val="000000"/>
                </a:solidFill>
                <a:effectLst/>
              </a:defRPr>
            </a:pPr>
            <a:r>
              <a:rPr dirty="0"/>
              <a:t>Gently remind your mind when floating away to come back to you </a:t>
            </a:r>
            <a:r>
              <a:rPr lang="en-IN" dirty="0"/>
              <a:t>focus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866986" y="216746"/>
            <a:ext cx="11054081" cy="1596369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rPr dirty="0"/>
              <a:t>Be </a:t>
            </a:r>
            <a:r>
              <a:rPr lang="en-IN" dirty="0"/>
              <a:t>Strong </a:t>
            </a:r>
            <a:r>
              <a:rPr dirty="0"/>
              <a:t>in the </a:t>
            </a:r>
            <a:r>
              <a:rPr lang="en-IN" dirty="0"/>
              <a:t>Hard Moment</a:t>
            </a:r>
            <a:endParaRPr dirty="0"/>
          </a:p>
        </p:txBody>
      </p:sp>
      <p:sp>
        <p:nvSpPr>
          <p:cNvPr id="2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5358" y="1842346"/>
            <a:ext cx="11251475" cy="68705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5775" indent="-485775">
              <a:spcBef>
                <a:spcPts val="800"/>
              </a:spcBef>
              <a:defRPr sz="3400"/>
            </a:pPr>
            <a:r>
              <a:rPr sz="3600" dirty="0"/>
              <a:t>Getting up in time (mind over mattress)</a:t>
            </a:r>
          </a:p>
          <a:p>
            <a:pPr marL="485775" indent="-485775">
              <a:spcBef>
                <a:spcPts val="800"/>
              </a:spcBef>
              <a:defRPr sz="3400"/>
            </a:pPr>
            <a:r>
              <a:rPr sz="3600" dirty="0"/>
              <a:t>Controlling your temper and not saying any unkind thing</a:t>
            </a:r>
          </a:p>
          <a:p>
            <a:pPr marL="485775" indent="-485775">
              <a:spcBef>
                <a:spcPts val="800"/>
              </a:spcBef>
              <a:defRPr sz="3400"/>
            </a:pPr>
            <a:r>
              <a:rPr sz="3600" dirty="0"/>
              <a:t>Disciplining yourself to eat healthy</a:t>
            </a:r>
          </a:p>
          <a:p>
            <a:pPr marL="485775" indent="-485775">
              <a:spcBef>
                <a:spcPts val="800"/>
              </a:spcBef>
              <a:defRPr sz="3400"/>
            </a:pPr>
            <a:r>
              <a:rPr sz="3600" dirty="0"/>
              <a:t>Sticking to your reading regimen even when you are busy</a:t>
            </a:r>
          </a:p>
          <a:p>
            <a:pPr marL="487680" indent="-487680">
              <a:spcBef>
                <a:spcPts val="800"/>
              </a:spcBef>
              <a:buSzTx/>
              <a:buNone/>
              <a:defRPr sz="3400" u="sng"/>
            </a:pPr>
            <a:r>
              <a:rPr sz="3600" dirty="0"/>
              <a:t>Example:</a:t>
            </a:r>
          </a:p>
          <a:p>
            <a:pPr marL="647700" indent="-647700">
              <a:spcBef>
                <a:spcPts val="800"/>
              </a:spcBef>
              <a:buAutoNum type="arabicPeriod"/>
              <a:defRPr sz="3400"/>
            </a:pPr>
            <a:r>
              <a:rPr sz="3600" dirty="0"/>
              <a:t>Pick one of the four renewal activities</a:t>
            </a:r>
          </a:p>
          <a:p>
            <a:pPr marL="647700" indent="-647700">
              <a:spcBef>
                <a:spcPts val="800"/>
              </a:spcBef>
              <a:buAutoNum type="arabicPeriod"/>
              <a:defRPr sz="3400"/>
            </a:pPr>
            <a:r>
              <a:rPr sz="3600" dirty="0"/>
              <a:t>What obstacles or hard moments might you encounter as you do this activity?</a:t>
            </a:r>
          </a:p>
          <a:p>
            <a:pPr marL="647700" indent="-647700">
              <a:spcBef>
                <a:spcPts val="800"/>
              </a:spcBef>
              <a:buAutoNum type="arabicPeriod"/>
              <a:defRPr sz="3400"/>
            </a:pPr>
            <a:r>
              <a:rPr sz="3600" dirty="0"/>
              <a:t>How will you overcome these obstacles or hard moments?</a:t>
            </a:r>
          </a:p>
        </p:txBody>
      </p:sp>
      <p:sp>
        <p:nvSpPr>
          <p:cNvPr id="2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846834" y="135466"/>
            <a:ext cx="11054082" cy="1625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sz="6600" dirty="0"/>
              <a:t>Trades of </a:t>
            </a:r>
            <a:r>
              <a:rPr sz="6600" dirty="0"/>
              <a:t>Renewing People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5359" y="2142310"/>
            <a:ext cx="11054082" cy="6527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86619" indent="-386619" defTabSz="1066393">
              <a:spcBef>
                <a:spcPts val="800"/>
              </a:spcBef>
              <a:defRPr sz="3607"/>
            </a:pPr>
            <a:r>
              <a:rPr sz="4000" dirty="0"/>
              <a:t>They take care of their bodies with a program of exercise that combines endurance, flexibility and strength.</a:t>
            </a:r>
          </a:p>
          <a:p>
            <a:pPr marL="386619" indent="-386619" defTabSz="1066393">
              <a:spcBef>
                <a:spcPts val="800"/>
              </a:spcBef>
              <a:defRPr sz="3607"/>
            </a:pPr>
            <a:r>
              <a:rPr sz="4000" dirty="0"/>
              <a:t>They nourish their souls with prayers, meditation , or perhaps by reading great literature or listening to great music.</a:t>
            </a:r>
          </a:p>
          <a:p>
            <a:pPr marL="386619" indent="-386619" defTabSz="1066393">
              <a:spcBef>
                <a:spcPts val="800"/>
              </a:spcBef>
              <a:defRPr sz="3607"/>
            </a:pPr>
            <a:r>
              <a:rPr sz="4000" dirty="0"/>
              <a:t>They make mental repairs by changing bad habits, such as the habits of addicted to mobiles.</a:t>
            </a:r>
          </a:p>
          <a:p>
            <a:pPr marL="386619" indent="-386619" defTabSz="1066393">
              <a:spcBef>
                <a:spcPts val="800"/>
              </a:spcBef>
              <a:defRPr sz="3607"/>
            </a:pPr>
            <a:r>
              <a:rPr sz="4000" dirty="0"/>
              <a:t>They work to develop their hearts, their emotional connections and engagement with other people. </a:t>
            </a:r>
          </a:p>
        </p:txBody>
      </p:sp>
      <p:sp>
        <p:nvSpPr>
          <p:cNvPr id="2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846834" y="299058"/>
            <a:ext cx="11054082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Understanding the </a:t>
            </a:r>
            <a:r>
              <a:rPr lang="en-IN" dirty="0"/>
              <a:t>Voice</a:t>
            </a:r>
            <a:endParaRPr dirty="0"/>
          </a:p>
        </p:txBody>
      </p:sp>
      <p:sp>
        <p:nvSpPr>
          <p:cNvPr id="16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1" name="Voice is the unique personal significance each of us offer, and can bring to bear at work.…"/>
          <p:cNvSpPr txBox="1"/>
          <p:nvPr/>
        </p:nvSpPr>
        <p:spPr>
          <a:xfrm>
            <a:off x="975359" y="1594587"/>
            <a:ext cx="11054081" cy="725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800"/>
              </a:spcBef>
              <a:buSzPct val="145000"/>
              <a:defRPr sz="4200" b="0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dirty="0"/>
              <a:t>Voice is the unique personal significance each of us offer, and can bring to bear at </a:t>
            </a:r>
            <a:r>
              <a:rPr dirty="0">
                <a:hlinkClick r:id="rId2" action="ppaction://hlinksldjump"/>
              </a:rPr>
              <a:t>work.</a:t>
            </a:r>
            <a:br>
              <a:rPr lang="en-IN" dirty="0"/>
            </a:br>
            <a:endParaRPr dirty="0"/>
          </a:p>
          <a:p>
            <a:pPr marL="333374" indent="-333374" algn="l">
              <a:spcBef>
                <a:spcPts val="1800"/>
              </a:spcBef>
              <a:buSzPct val="145000"/>
              <a:buChar char="•"/>
              <a:defRPr sz="4200" b="0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dirty="0"/>
              <a:t>The 8th habit is all about moving from effectiveness to </a:t>
            </a:r>
            <a:r>
              <a:rPr dirty="0">
                <a:hlinkClick r:id="rId3" action="ppaction://hlinksldjump"/>
              </a:rPr>
              <a:t>greatness</a:t>
            </a:r>
            <a:r>
              <a:rPr dirty="0"/>
              <a:t>.</a:t>
            </a:r>
          </a:p>
          <a:p>
            <a:pPr marL="333374" indent="-333374" algn="l">
              <a:spcBef>
                <a:spcPts val="1800"/>
              </a:spcBef>
              <a:buSzPct val="145000"/>
              <a:buChar char="•"/>
              <a:defRPr sz="4200" b="0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dirty="0"/>
              <a:t>Finding our unique voice means fulfilling our </a:t>
            </a:r>
            <a:r>
              <a:rPr dirty="0">
                <a:hlinkClick r:id="rId4" action="ppaction://hlinksldjump"/>
              </a:rPr>
              <a:t>innate potential</a:t>
            </a:r>
            <a:r>
              <a:rPr dirty="0"/>
              <a:t>.</a:t>
            </a:r>
          </a:p>
          <a:p>
            <a:pPr marL="333374" indent="-333374" algn="l">
              <a:spcBef>
                <a:spcPts val="1800"/>
              </a:spcBef>
              <a:buSzPct val="145000"/>
              <a:buChar char="•"/>
              <a:defRPr sz="4200" b="0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dirty="0"/>
              <a:t>Finding our voice, involves the four elements of a whole person: mind, body, heart </a:t>
            </a:r>
            <a:r>
              <a:rPr dirty="0">
                <a:hlinkClick r:id="rId5" action="ppaction://hlinksldjump"/>
              </a:rPr>
              <a:t>and spirit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7346-0A26-4435-9BDF-9F9620DF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3CBD-53CA-42F2-8F28-01B2378A2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C73B559-B27C-4570-92E5-76EFE1C35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9" t="12952" r="15000" b="1450"/>
          <a:stretch/>
        </p:blipFill>
        <p:spPr>
          <a:xfrm>
            <a:off x="137832" y="215348"/>
            <a:ext cx="12729136" cy="93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91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8677-AB25-4244-B4CB-70632F9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58-1C6C-4B8C-8FE6-744BCA0DA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D258D635-04FD-4165-922E-349F3AC59E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2681" r="15001"/>
          <a:stretch/>
        </p:blipFill>
        <p:spPr>
          <a:xfrm>
            <a:off x="27723" y="284921"/>
            <a:ext cx="12949354" cy="91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7242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CBF9-A107-499F-BC12-CC3DB679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195E-0632-43E0-8408-EF1C3D248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8D5F533-0356-47D3-A201-656955925D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t="22569" r="16083"/>
          <a:stretch/>
        </p:blipFill>
        <p:spPr>
          <a:xfrm>
            <a:off x="127094" y="812800"/>
            <a:ext cx="12750612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45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975359" y="-161724"/>
            <a:ext cx="11054082" cy="1625601"/>
          </a:xfrm>
          <a:prstGeom prst="rect">
            <a:avLst/>
          </a:prstGeom>
        </p:spPr>
        <p:txBody>
          <a:bodyPr/>
          <a:lstStyle/>
          <a:p>
            <a:r>
              <a:rPr dirty="0"/>
              <a:t>Four elements of the whole person</a:t>
            </a:r>
          </a:p>
        </p:txBody>
      </p:sp>
      <p:sp>
        <p:nvSpPr>
          <p:cNvPr id="16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5359" y="1267633"/>
            <a:ext cx="11054082" cy="721833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14908" indent="-414908" defTabSz="1144422">
              <a:spcBef>
                <a:spcPts val="1500"/>
              </a:spcBef>
              <a:defRPr sz="2992" b="1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sz="3200" b="1" dirty="0">
                <a:solidFill>
                  <a:schemeClr val="accent1">
                    <a:hueOff val="118245"/>
                    <a:lumOff val="-11372"/>
                  </a:schemeClr>
                </a:solidFill>
                <a:latin typeface="+mj-lt"/>
              </a:rPr>
              <a:t>Mind</a:t>
            </a:r>
            <a:r>
              <a:rPr lang="en-IN" sz="3200" b="1" dirty="0">
                <a:solidFill>
                  <a:schemeClr val="accent1">
                    <a:hueOff val="118245"/>
                    <a:lumOff val="-11372"/>
                  </a:schemeClr>
                </a:solidFill>
                <a:latin typeface="+mj-lt"/>
              </a:rPr>
              <a:t> = Vision</a:t>
            </a:r>
            <a:br>
              <a:rPr lang="en-IN" sz="3200" b="1" dirty="0">
                <a:solidFill>
                  <a:schemeClr val="accent1">
                    <a:hueOff val="118245"/>
                    <a:lumOff val="-11372"/>
                  </a:schemeClr>
                </a:solidFill>
                <a:latin typeface="+mj-lt"/>
              </a:rPr>
            </a:br>
            <a:r>
              <a:rPr lang="en-IN" sz="3200" b="1" dirty="0" err="1">
                <a:solidFill>
                  <a:schemeClr val="accent1">
                    <a:hueOff val="118245"/>
                    <a:lumOff val="-11372"/>
                  </a:schemeClr>
                </a:solidFill>
                <a:latin typeface="+mj-lt"/>
              </a:rPr>
              <a:t>Wh</a:t>
            </a:r>
            <a:r>
              <a:rPr sz="3200" b="1" dirty="0" err="1">
                <a:solidFill>
                  <a:schemeClr val="accent1">
                    <a:hueOff val="118245"/>
                    <a:lumOff val="-11372"/>
                  </a:schemeClr>
                </a:solidFill>
                <a:latin typeface="+mj-lt"/>
              </a:rPr>
              <a:t>en</a:t>
            </a:r>
            <a:r>
              <a:rPr sz="3200" b="1" dirty="0">
                <a:solidFill>
                  <a:schemeClr val="accent1">
                    <a:hueOff val="118245"/>
                    <a:lumOff val="-11372"/>
                  </a:schemeClr>
                </a:solidFill>
                <a:latin typeface="+mj-lt"/>
              </a:rPr>
              <a:t> the mind is fully developed we gain vision, the ability to discern the highest potential in people, institutions, causes and enterprises.</a:t>
            </a:r>
          </a:p>
          <a:p>
            <a:pPr marL="414908" indent="-414908" defTabSz="1144422">
              <a:spcBef>
                <a:spcPts val="1500"/>
              </a:spcBef>
              <a:defRPr sz="2992" b="1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sz="3200" dirty="0">
                <a:latin typeface="+mj-lt"/>
              </a:rPr>
              <a:t>Body = Discipline</a:t>
            </a:r>
            <a:br>
              <a:rPr sz="3200" dirty="0">
                <a:latin typeface="+mj-lt"/>
              </a:rPr>
            </a:br>
            <a:r>
              <a:rPr sz="3200" dirty="0">
                <a:latin typeface="+mj-lt"/>
              </a:rPr>
              <a:t>We need discipline to transform vision into reality. Discipline comes by combining vision and commitment.</a:t>
            </a:r>
          </a:p>
          <a:p>
            <a:pPr marL="414908" indent="-414908" defTabSz="1144422">
              <a:spcBef>
                <a:spcPts val="1500"/>
              </a:spcBef>
              <a:defRPr sz="2992" b="1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sz="3200" dirty="0">
                <a:latin typeface="+mj-lt"/>
              </a:rPr>
              <a:t>Heart = Passion</a:t>
            </a:r>
            <a:br>
              <a:rPr sz="3200" dirty="0">
                <a:latin typeface="+mj-lt"/>
              </a:rPr>
            </a:br>
            <a:r>
              <a:rPr sz="3200" dirty="0">
                <a:latin typeface="+mj-lt"/>
              </a:rPr>
              <a:t>When we develop a wise heart we will feel the passionate fire of conviction, the flame that sustains the discipline needed to achieve the vision.</a:t>
            </a:r>
          </a:p>
          <a:p>
            <a:pPr marL="414908" indent="-414908" defTabSz="1144422">
              <a:spcBef>
                <a:spcPts val="1500"/>
              </a:spcBef>
              <a:defRPr sz="2992" b="1">
                <a:solidFill>
                  <a:schemeClr val="accent1">
                    <a:hueOff val="118245"/>
                    <a:lumOff val="-11372"/>
                  </a:schemeClr>
                </a:solidFill>
              </a:defRPr>
            </a:pPr>
            <a:r>
              <a:rPr sz="3200" dirty="0">
                <a:latin typeface="+mj-lt"/>
              </a:rPr>
              <a:t>Spirit = Conscience</a:t>
            </a:r>
            <a:br>
              <a:rPr sz="3200" dirty="0">
                <a:latin typeface="+mj-lt"/>
              </a:rPr>
            </a:br>
            <a:r>
              <a:rPr sz="3200" dirty="0">
                <a:latin typeface="+mj-lt"/>
              </a:rPr>
              <a:t>Developing our mental identity will lead us towards knowing the right fork in the road, toward an inward moral compass that will guide us.</a:t>
            </a:r>
          </a:p>
        </p:txBody>
      </p:sp>
      <p:sp>
        <p:nvSpPr>
          <p:cNvPr id="1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171" name="Group 3"/>
          <p:cNvGrpSpPr/>
          <p:nvPr/>
        </p:nvGrpSpPr>
        <p:grpSpPr>
          <a:xfrm>
            <a:off x="2418182" y="149069"/>
            <a:ext cx="8168436" cy="9455462"/>
            <a:chOff x="0" y="0"/>
            <a:chExt cx="8168435" cy="9455460"/>
          </a:xfrm>
        </p:grpSpPr>
        <p:pic>
          <p:nvPicPr>
            <p:cNvPr id="168" name="Image 3" descr="Image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142204" cy="9455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Rectangle 5"/>
            <p:cNvSpPr txBox="1"/>
            <p:nvPr/>
          </p:nvSpPr>
          <p:spPr>
            <a:xfrm>
              <a:off x="5677321" y="7401239"/>
              <a:ext cx="2491115" cy="147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5400" spc="50">
                  <a:solidFill>
                    <a:srgbClr val="E36510"/>
                  </a:solidFill>
                  <a:effectLst>
                    <a:outerShdw blurRad="76200" dist="50800" dir="5400000" rotWithShape="0">
                      <a:srgbClr val="000000">
                        <a:alpha val="64999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GNH</a:t>
              </a:r>
            </a:p>
          </p:txBody>
        </p:sp>
        <p:sp>
          <p:nvSpPr>
            <p:cNvPr id="170" name="Rectangle 6"/>
            <p:cNvSpPr txBox="1"/>
            <p:nvPr/>
          </p:nvSpPr>
          <p:spPr>
            <a:xfrm>
              <a:off x="13106" y="7275545"/>
              <a:ext cx="2353576" cy="14706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5400" spc="50">
                  <a:solidFill>
                    <a:srgbClr val="E36510"/>
                  </a:solidFill>
                  <a:effectLst>
                    <a:outerShdw blurRad="76200" dist="50800" dir="5400000" rotWithShape="0">
                      <a:srgbClr val="000000">
                        <a:alpha val="64999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GDP</a:t>
              </a:r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ay you be well and happy always…"/>
          <p:cNvSpPr txBox="1">
            <a:spLocks noGrp="1"/>
          </p:cNvSpPr>
          <p:nvPr>
            <p:ph type="body" idx="1"/>
          </p:nvPr>
        </p:nvSpPr>
        <p:spPr>
          <a:xfrm>
            <a:off x="665953" y="4466988"/>
            <a:ext cx="11782344" cy="4410312"/>
          </a:xfrm>
          <a:prstGeom prst="rect">
            <a:avLst/>
          </a:prstGeom>
          <a:solidFill>
            <a:schemeClr val="accent4">
              <a:hueOff val="468000"/>
              <a:satOff val="-4761"/>
              <a:lumOff val="10196"/>
            </a:schemeClr>
          </a:solidFill>
          <a:ln w="25400">
            <a:solidFill>
              <a:srgbClr val="000000"/>
            </a:solidFill>
          </a:ln>
        </p:spPr>
        <p:txBody>
          <a:bodyPr/>
          <a:lstStyle/>
          <a:p>
            <a:pPr>
              <a:buClr>
                <a:schemeClr val="accent4">
                  <a:hueOff val="-1109302"/>
                  <a:lumOff val="-6470"/>
                </a:schemeClr>
              </a:buClr>
              <a:defRPr sz="30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May you be well and happy always</a:t>
            </a:r>
          </a:p>
          <a:p>
            <a:pPr>
              <a:buClr>
                <a:schemeClr val="accent4">
                  <a:hueOff val="-1109302"/>
                  <a:lumOff val="-6470"/>
                </a:schemeClr>
              </a:buClr>
              <a:defRPr sz="30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May you find happiness in what you do</a:t>
            </a:r>
          </a:p>
          <a:p>
            <a:pPr>
              <a:buClr>
                <a:schemeClr val="accent4">
                  <a:hueOff val="-1109302"/>
                  <a:lumOff val="-6470"/>
                </a:schemeClr>
              </a:buClr>
              <a:defRPr sz="30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May you bring happiness to the lives you touch</a:t>
            </a:r>
          </a:p>
          <a:p>
            <a:pPr>
              <a:buClr>
                <a:schemeClr val="accent4">
                  <a:hueOff val="-1109302"/>
                  <a:lumOff val="-6470"/>
                </a:schemeClr>
              </a:buClr>
              <a:defRPr sz="30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May you be the northern star for yourself, family, friends, society and the world. 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16" name="Tashi Delek Zhu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751229"/>
          </a:xfrm>
          <a:prstGeom prst="rect">
            <a:avLst/>
          </a:prstGeom>
        </p:spPr>
        <p:txBody>
          <a:bodyPr/>
          <a:lstStyle/>
          <a:p>
            <a:r>
              <a:t>Tashi Delek Zhu!</a:t>
            </a:r>
          </a:p>
        </p:txBody>
      </p:sp>
      <p:sp>
        <p:nvSpPr>
          <p:cNvPr id="217" name="Happiness is here and now, I have dropped my worries, nowhere to go, nothing to do, and I am not in a hurry.…"/>
          <p:cNvSpPr txBox="1"/>
          <p:nvPr/>
        </p:nvSpPr>
        <p:spPr>
          <a:xfrm>
            <a:off x="762509" y="1964874"/>
            <a:ext cx="11589232" cy="2604466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just">
              <a:spcBef>
                <a:spcPts val="4200"/>
              </a:spcBef>
              <a:buSzPct val="50000"/>
              <a:buBlip>
                <a:blip r:embed="rId2"/>
              </a:buBlip>
              <a:defRPr sz="3300" b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Happiness is here and now, I have dropped my worries, nowhere to go, nothing to do, and I am not in a hurry. </a:t>
            </a:r>
          </a:p>
          <a:p>
            <a:pPr marL="444500" indent="-444500" algn="just">
              <a:spcBef>
                <a:spcPts val="4200"/>
              </a:spcBef>
              <a:buSzPct val="50000"/>
              <a:buBlip>
                <a:blip r:embed="rId2"/>
              </a:buBlip>
              <a:defRPr sz="3300" b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Happiness is here and now, I have dropped my worries, somewhere to go, something to do, but I am not in a hurry.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Journaling</a:t>
            </a:r>
          </a:p>
        </p:txBody>
      </p:sp>
      <p:sp>
        <p:nvSpPr>
          <p:cNvPr id="27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674687" indent="-674687">
              <a:spcBef>
                <a:spcPts val="800"/>
              </a:spcBef>
              <a:buSzPct val="100000"/>
              <a:buAutoNum type="arabicPeriod"/>
              <a:defRPr sz="3400"/>
            </a:pPr>
            <a:r>
              <a:t>Identify an important relationship. What is your EBA with the person (mark on a scale of 1-10 mark, ten being extremely high and 1 being extremely low)</a:t>
            </a:r>
          </a:p>
          <a:p>
            <a:pPr marL="674687" indent="-674687">
              <a:spcBef>
                <a:spcPts val="800"/>
              </a:spcBef>
              <a:buSzPct val="100000"/>
              <a:buAutoNum type="arabicPeriod"/>
              <a:defRPr sz="3400"/>
            </a:pPr>
            <a:r>
              <a:t>Describe 3 things the person you identified would consider deposits</a:t>
            </a:r>
          </a:p>
          <a:p>
            <a:pPr marL="674687" indent="-674687">
              <a:spcBef>
                <a:spcPts val="800"/>
              </a:spcBef>
              <a:buSzPct val="100000"/>
              <a:buAutoNum type="arabicPeriod"/>
              <a:defRPr sz="3400"/>
            </a:pPr>
            <a:r>
              <a:t>Describe 3 things you think the person you identified would consider withdrawals. </a:t>
            </a:r>
          </a:p>
        </p:txBody>
      </p:sp>
      <p:sp>
        <p:nvSpPr>
          <p:cNvPr id="272" name="TextBox 3"/>
          <p:cNvSpPr txBox="1"/>
          <p:nvPr/>
        </p:nvSpPr>
        <p:spPr>
          <a:xfrm>
            <a:off x="2817706" y="7694507"/>
            <a:ext cx="7694508" cy="107690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3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EBA applies for and to all walks of life that you come in contact with</a:t>
            </a:r>
          </a:p>
        </p:txBody>
      </p:sp>
      <p:sp>
        <p:nvSpPr>
          <p:cNvPr id="273" name="Slide Number Placeholder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4"/>
          <p:cNvSpPr txBox="1"/>
          <p:nvPr/>
        </p:nvSpPr>
        <p:spPr>
          <a:xfrm>
            <a:off x="1293223" y="4354286"/>
            <a:ext cx="10759077" cy="2901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65023" tIns="65023" rIns="65023" bIns="65023">
            <a:spAutoFit/>
          </a:bodyPr>
          <a:lstStyle/>
          <a:p>
            <a:pPr marL="58738" lvl="1" indent="0" algn="l" defTabSz="1300480">
              <a:buSzPct val="100000"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/>
              <a:t>Public victory </a:t>
            </a:r>
            <a:r>
              <a:rPr lang="en-IN" sz="6000" dirty="0"/>
              <a:t>is </a:t>
            </a:r>
            <a:r>
              <a:rPr sz="6000" dirty="0"/>
              <a:t>when we build deep, lasting, highly effective relationships with other people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05006-5B0E-4ECB-AB21-2065C9F3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22" y="1416594"/>
            <a:ext cx="10759077" cy="21590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victory is when we learn self mastery and self-discipline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r>
              <a:t>Journaling</a:t>
            </a:r>
          </a:p>
        </p:txBody>
      </p:sp>
      <p:sp>
        <p:nvSpPr>
          <p:cNvPr id="19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61070" indent="-561070" defTabSz="1001369">
              <a:spcBef>
                <a:spcPts val="600"/>
              </a:spcBef>
              <a:buAutoNum type="arabicPeriod"/>
              <a:defRPr sz="3850"/>
            </a:pPr>
            <a:r>
              <a:rPr dirty="0"/>
              <a:t>Describe a time when someone didn’t listen to you before prescribing an answer</a:t>
            </a:r>
          </a:p>
          <a:p>
            <a:pPr marL="561070" indent="-561070" defTabSz="1001369">
              <a:spcBef>
                <a:spcPts val="600"/>
              </a:spcBef>
              <a:buAutoNum type="arabicPeriod"/>
              <a:defRPr sz="3850"/>
            </a:pPr>
            <a:r>
              <a:rPr dirty="0"/>
              <a:t>How did you feel?</a:t>
            </a:r>
          </a:p>
          <a:p>
            <a:pPr marL="561070" indent="-561070" defTabSz="1001369">
              <a:spcBef>
                <a:spcPts val="600"/>
              </a:spcBef>
              <a:buAutoNum type="arabicPeriod"/>
              <a:defRPr sz="3850"/>
            </a:pPr>
            <a:r>
              <a:rPr dirty="0"/>
              <a:t>When do you most often fail to listen to others?</a:t>
            </a:r>
          </a:p>
          <a:p>
            <a:pPr marL="561070" indent="-561070" defTabSz="1001369">
              <a:spcBef>
                <a:spcPts val="600"/>
              </a:spcBef>
              <a:buAutoNum type="arabicPeriod"/>
              <a:defRPr sz="3850"/>
            </a:pPr>
            <a:r>
              <a:rPr dirty="0"/>
              <a:t>What gets in the way of listening effectively?</a:t>
            </a:r>
          </a:p>
          <a:p>
            <a:pPr marL="561070" indent="-561070" defTabSz="1001369">
              <a:spcBef>
                <a:spcPts val="800"/>
              </a:spcBef>
              <a:buAutoNum type="arabicPeriod"/>
              <a:defRPr sz="3850"/>
            </a:pPr>
            <a:endParaRPr dirty="0"/>
          </a:p>
          <a:p>
            <a:pPr marL="561070" indent="-561070" defTabSz="1001369">
              <a:spcBef>
                <a:spcPts val="800"/>
              </a:spcBef>
              <a:buAutoNum type="arabicPeriod" startAt="6"/>
              <a:defRPr sz="3850"/>
            </a:pPr>
            <a:endParaRPr dirty="0"/>
          </a:p>
          <a:p>
            <a:pPr marL="561070" indent="-561070" defTabSz="1001369">
              <a:spcBef>
                <a:spcPts val="800"/>
              </a:spcBef>
              <a:buAutoNum type="arabicPeriod" startAt="7"/>
              <a:defRPr sz="3850"/>
            </a:pPr>
            <a:endParaRPr dirty="0"/>
          </a:p>
          <a:p>
            <a:pPr marL="563270" indent="-563270" algn="ctr" defTabSz="1001369">
              <a:spcBef>
                <a:spcPts val="600"/>
              </a:spcBef>
              <a:buSzTx/>
              <a:buNone/>
              <a:defRPr sz="3850"/>
            </a:pPr>
            <a:r>
              <a:rPr dirty="0"/>
              <a:t>Diagnose before you prescribe</a:t>
            </a:r>
          </a:p>
        </p:txBody>
      </p:sp>
      <p:sp>
        <p:nvSpPr>
          <p:cNvPr id="1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xfrm>
            <a:off x="975359" y="758613"/>
            <a:ext cx="11054082" cy="1192107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Journaling </a:t>
            </a:r>
          </a:p>
        </p:txBody>
      </p:sp>
      <p:sp>
        <p:nvSpPr>
          <p:cNvPr id="21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300479" y="2167466"/>
            <a:ext cx="11054082" cy="4551681"/>
          </a:xfrm>
          <a:prstGeom prst="rect">
            <a:avLst/>
          </a:prstGeom>
        </p:spPr>
        <p:txBody>
          <a:bodyPr/>
          <a:lstStyle/>
          <a:p>
            <a:pPr marL="674687" indent="-674687">
              <a:spcBef>
                <a:spcPts val="800"/>
              </a:spcBef>
              <a:buAutoNum type="arabicPeriod"/>
              <a:defRPr sz="3600"/>
            </a:pPr>
            <a:r>
              <a:t>Draft a win-win agreement from a situation from your own perspectives using the five elements</a:t>
            </a:r>
          </a:p>
          <a:p>
            <a:pPr marL="674687" indent="-674687">
              <a:spcBef>
                <a:spcPts val="800"/>
              </a:spcBef>
              <a:buAutoNum type="arabicPeriod"/>
              <a:defRPr sz="3600"/>
            </a:pPr>
            <a:r>
              <a:t>Identify an area in your own life where you feel you may have created or are supporting a win-lose system (e.g. in your family, in a relationship, within a team)</a:t>
            </a:r>
          </a:p>
          <a:p>
            <a:pPr marL="674687" indent="-674687">
              <a:spcBef>
                <a:spcPts val="800"/>
              </a:spcBef>
              <a:buAutoNum type="arabicPeriod"/>
              <a:defRPr sz="3600"/>
            </a:pPr>
            <a:r>
              <a:t>What one action will you take within your circle of influence to improve the system?</a:t>
            </a:r>
          </a:p>
        </p:txBody>
      </p:sp>
      <p:sp>
        <p:nvSpPr>
          <p:cNvPr id="2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>
            <a:spLocks noGrp="1"/>
          </p:cNvSpPr>
          <p:nvPr>
            <p:ph type="title"/>
          </p:nvPr>
        </p:nvSpPr>
        <p:spPr>
          <a:xfrm>
            <a:off x="975359" y="-1"/>
            <a:ext cx="11054082" cy="16256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Journaling: Value and celebrate the difference </a:t>
            </a:r>
          </a:p>
        </p:txBody>
      </p:sp>
      <p:sp>
        <p:nvSpPr>
          <p:cNvPr id="2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75359" y="3684693"/>
            <a:ext cx="11054082" cy="47684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/>
            </a:pPr>
            <a:r>
              <a:t>Discuss a situation from your work or personal life which valuing the difference produced greater results than what you could have produced otherwise.</a:t>
            </a:r>
          </a:p>
          <a:p>
            <a:pPr marL="0" indent="0">
              <a:buSzTx/>
              <a:buNone/>
              <a:defRPr sz="2800"/>
            </a:pPr>
            <a:endParaRPr/>
          </a:p>
          <a:p>
            <a:pPr marL="480059" indent="-480059">
              <a:spcBef>
                <a:spcPts val="600"/>
              </a:spcBef>
              <a:defRPr sz="2800"/>
            </a:pPr>
            <a:r>
              <a:t>What differences were valued?</a:t>
            </a:r>
          </a:p>
          <a:p>
            <a:pPr marL="480059" indent="-480059">
              <a:spcBef>
                <a:spcPts val="600"/>
              </a:spcBef>
              <a:defRPr sz="2800"/>
            </a:pPr>
            <a:r>
              <a:t>What did you say or do that showed you valued the difference?</a:t>
            </a:r>
          </a:p>
          <a:p>
            <a:pPr marL="480059" indent="-480059">
              <a:spcBef>
                <a:spcPts val="600"/>
              </a:spcBef>
              <a:defRPr sz="2800"/>
            </a:pPr>
            <a:r>
              <a:t>What did you learn from the experience?</a:t>
            </a:r>
          </a:p>
          <a:p>
            <a:pPr marL="480059" indent="-480059">
              <a:spcBef>
                <a:spcPts val="600"/>
              </a:spcBef>
              <a:defRPr sz="2800"/>
            </a:pPr>
            <a:r>
              <a:t>What effect did valuing the difference then have on the way you treat others now?</a:t>
            </a:r>
          </a:p>
        </p:txBody>
      </p:sp>
      <p:sp>
        <p:nvSpPr>
          <p:cNvPr id="234" name="TextBox 4"/>
          <p:cNvSpPr txBox="1"/>
          <p:nvPr/>
        </p:nvSpPr>
        <p:spPr>
          <a:xfrm>
            <a:off x="866986" y="1408853"/>
            <a:ext cx="11379201" cy="2146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Essence of synergising:</a:t>
            </a:r>
          </a:p>
          <a:p>
            <a:pPr marL="388937" indent="-388937" algn="l" defTabSz="1300480">
              <a:buSzPct val="50000"/>
              <a:buBlip>
                <a:blip r:embed="rId2"/>
              </a:buBlip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not only tolerate or accept difference but we celebrate them. </a:t>
            </a:r>
          </a:p>
          <a:p>
            <a:pPr marL="388937" indent="-388937" algn="l" defTabSz="1300480">
              <a:buSzPct val="50000"/>
              <a:buBlip>
                <a:blip r:embed="rId2"/>
              </a:buBlip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get threatened by difference in opinion, perspective or background. But once we identify a common purpose, we seek out and learn from the differences. </a:t>
            </a:r>
          </a:p>
        </p:txBody>
      </p:sp>
      <p:sp>
        <p:nvSpPr>
          <p:cNvPr id="23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304908-EA93-4D3B-AF4C-572DACB5A674}"/>
              </a:ext>
            </a:extLst>
          </p:cNvPr>
          <p:cNvSpPr/>
          <p:nvPr/>
        </p:nvSpPr>
        <p:spPr>
          <a:xfrm>
            <a:off x="3251200" y="4461302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Together we can create a better way, a higher way 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AE-F62C-4CB1-B64B-A7F3B24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Victory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41CC6-BD98-4EBF-B768-E2B2CB663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plenty out there for everyone, and more to spare: </a:t>
            </a:r>
            <a:r>
              <a:rPr lang="en-IN" dirty="0"/>
              <a:t>Mutual benefit or win-win </a:t>
            </a:r>
          </a:p>
          <a:p>
            <a:r>
              <a:rPr lang="en-US" dirty="0"/>
              <a:t>I listen with the intent to understand and not with the intent to reply: Mutual understanding </a:t>
            </a:r>
          </a:p>
          <a:p>
            <a:r>
              <a:rPr lang="en-US" dirty="0"/>
              <a:t>Together we can create a better way, a higher way: Creative Cooperation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6316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C1B-6143-444E-9195-260FF1E3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51" y="744582"/>
            <a:ext cx="12057018" cy="1668417"/>
          </a:xfrm>
        </p:spPr>
        <p:txBody>
          <a:bodyPr>
            <a:noAutofit/>
          </a:bodyPr>
          <a:lstStyle/>
          <a:p>
            <a:r>
              <a:rPr lang="en-US" sz="5400" dirty="0"/>
              <a:t>There is plenty out there for everyone, and more to spare</a:t>
            </a:r>
            <a:br>
              <a:rPr lang="en-US" sz="5400" dirty="0"/>
            </a:b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F44C9-8B60-4F9E-A574-3464791DA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1300480">
              <a:spcBef>
                <a:spcPts val="1800"/>
              </a:spcBef>
              <a:buNone/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</a:rPr>
              <a:t>Effective, long term relationships require mutual respect and mutual benefit</a:t>
            </a:r>
          </a:p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  <a:hlinkClick r:id="rId2" action="ppaction://hlinksldjump"/>
              </a:rPr>
              <a:t>Balance courage and consideration</a:t>
            </a:r>
            <a:endParaRPr lang="en-US" sz="4400" dirty="0">
              <a:solidFill>
                <a:schemeClr val="tx1"/>
              </a:solidFill>
            </a:endParaRPr>
          </a:p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  <a:hlinkClick r:id="rId3" action="ppaction://hlinksldjump"/>
              </a:rPr>
              <a:t>Seek mutual benefit</a:t>
            </a:r>
            <a:r>
              <a:rPr lang="en-US" sz="4400" dirty="0">
                <a:solidFill>
                  <a:schemeClr val="tx1"/>
                </a:solidFill>
              </a:rPr>
              <a:t> &amp; Create win-win agreement</a:t>
            </a:r>
          </a:p>
          <a:p>
            <a:pPr marL="388937" indent="-388937" defTabSz="1300480">
              <a:spcBef>
                <a:spcPts val="1800"/>
              </a:spcBef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400" dirty="0">
                <a:solidFill>
                  <a:schemeClr val="tx1"/>
                </a:solidFill>
              </a:rPr>
              <a:t>Build win-win system </a:t>
            </a:r>
          </a:p>
          <a:p>
            <a:pPr>
              <a:spcBef>
                <a:spcPts val="1800"/>
              </a:spcBef>
            </a:pP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56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975359" y="-1"/>
            <a:ext cx="11054082" cy="1408855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Balancing Courage &amp; Consideration</a:t>
            </a:r>
          </a:p>
        </p:txBody>
      </p:sp>
      <p:graphicFrame>
        <p:nvGraphicFramePr>
          <p:cNvPr id="187" name="Content Placeholder 3"/>
          <p:cNvGraphicFramePr/>
          <p:nvPr/>
        </p:nvGraphicFramePr>
        <p:xfrm>
          <a:off x="4985173" y="1300479"/>
          <a:ext cx="7573434" cy="704403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78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263">
                <a:tc>
                  <a:txBody>
                    <a:bodyPr/>
                    <a:lstStyle/>
                    <a:p>
                      <a:pPr algn="l" defTabSz="650240"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Win-lose: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Common scripting 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Authoritarian approach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Uses position, power, credentials, possessions or personality to win</a:t>
                      </a:r>
                    </a:p>
                    <a:p>
                      <a:pPr algn="l" defTabSz="650240"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  <a:p>
                      <a:pPr algn="l" defTabSz="650240"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Win-win: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Seeks mutual benefit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Cooperative, not competitive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Listen more, stays in communication longer, and communicates with more courage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776">
                <a:tc>
                  <a:txBody>
                    <a:bodyPr/>
                    <a:lstStyle/>
                    <a:p>
                      <a:pPr algn="l" defTabSz="650240"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Lose-Lose: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Dependent person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No win because nobody benefits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Long term habit of giving it up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Lose-win: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Voices, no standards, demands, expectations 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Quick to please or appease</a:t>
                      </a:r>
                    </a:p>
                    <a:p>
                      <a:pPr marL="154517" indent="-154517"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Buries a lot of feeling</a:t>
                      </a:r>
                    </a:p>
                    <a:p>
                      <a:pPr algn="l" defTabSz="650240"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" name="Up Arrow 6"/>
          <p:cNvGrpSpPr/>
          <p:nvPr/>
        </p:nvGrpSpPr>
        <p:grpSpPr>
          <a:xfrm>
            <a:off x="3576320" y="1408853"/>
            <a:ext cx="1192107" cy="6827521"/>
            <a:chOff x="0" y="0"/>
            <a:chExt cx="1192106" cy="6827520"/>
          </a:xfrm>
        </p:grpSpPr>
        <p:sp>
          <p:nvSpPr>
            <p:cNvPr id="188" name="Shape"/>
            <p:cNvSpPr/>
            <p:nvPr/>
          </p:nvSpPr>
          <p:spPr>
            <a:xfrm>
              <a:off x="0" y="0"/>
              <a:ext cx="1192107" cy="682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86"/>
                  </a:moveTo>
                  <a:lnTo>
                    <a:pt x="10800" y="0"/>
                  </a:lnTo>
                  <a:lnTo>
                    <a:pt x="21600" y="1886"/>
                  </a:lnTo>
                  <a:lnTo>
                    <a:pt x="16200" y="1886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886"/>
                  </a:lnTo>
                  <a:close/>
                </a:path>
              </a:pathLst>
            </a:custGeom>
            <a:solidFill>
              <a:srgbClr val="00CC9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3400"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9" name="Low--- Courage ---High"/>
            <p:cNvSpPr txBox="1"/>
            <p:nvPr/>
          </p:nvSpPr>
          <p:spPr>
            <a:xfrm rot="16200000">
              <a:off x="-2668694" y="3265620"/>
              <a:ext cx="6529495" cy="594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sz="3400"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Low--- Courage ---High</a:t>
              </a:r>
            </a:p>
          </p:txBody>
        </p:sp>
      </p:grpSp>
      <p:grpSp>
        <p:nvGrpSpPr>
          <p:cNvPr id="193" name="Up Arrow 7"/>
          <p:cNvGrpSpPr/>
          <p:nvPr/>
        </p:nvGrpSpPr>
        <p:grpSpPr>
          <a:xfrm>
            <a:off x="5093546" y="8236373"/>
            <a:ext cx="7586134" cy="1192108"/>
            <a:chOff x="0" y="0"/>
            <a:chExt cx="7586133" cy="1192106"/>
          </a:xfrm>
        </p:grpSpPr>
        <p:sp>
          <p:nvSpPr>
            <p:cNvPr id="191" name="Shape"/>
            <p:cNvSpPr/>
            <p:nvPr/>
          </p:nvSpPr>
          <p:spPr>
            <a:xfrm rot="5400000">
              <a:off x="3197013" y="-3197014"/>
              <a:ext cx="1192107" cy="758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97"/>
                  </a:moveTo>
                  <a:lnTo>
                    <a:pt x="10800" y="0"/>
                  </a:lnTo>
                  <a:lnTo>
                    <a:pt x="21600" y="1697"/>
                  </a:lnTo>
                  <a:lnTo>
                    <a:pt x="16200" y="1697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697"/>
                  </a:lnTo>
                  <a:close/>
                </a:path>
              </a:pathLst>
            </a:custGeom>
            <a:solidFill>
              <a:srgbClr val="00CC9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3400"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2" name="Low---  Consideration--- High"/>
            <p:cNvSpPr txBox="1"/>
            <p:nvPr/>
          </p:nvSpPr>
          <p:spPr>
            <a:xfrm>
              <a:off x="0" y="298900"/>
              <a:ext cx="7288108" cy="594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sz="3400" b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Low---  Consideration--- High</a:t>
              </a:r>
            </a:p>
          </p:txBody>
        </p:sp>
      </p:grpSp>
      <p:sp>
        <p:nvSpPr>
          <p:cNvPr id="194" name="TextBox 9"/>
          <p:cNvSpPr txBox="1"/>
          <p:nvPr/>
        </p:nvSpPr>
        <p:spPr>
          <a:xfrm>
            <a:off x="433493" y="1408853"/>
            <a:ext cx="2926081" cy="3366143"/>
          </a:xfrm>
          <a:prstGeom prst="rect">
            <a:avLst/>
          </a:prstGeom>
          <a:gradFill>
            <a:gsLst>
              <a:gs pos="0">
                <a:srgbClr val="88F3C6"/>
              </a:gs>
              <a:gs pos="50000">
                <a:srgbClr val="B7F6DA"/>
              </a:gs>
              <a:gs pos="100000">
                <a:srgbClr val="DCFAEC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Remember to think win-win in situations of conflict, in long term relationships, and in interdependent situations</a:t>
            </a:r>
          </a:p>
        </p:txBody>
      </p:sp>
      <p:sp>
        <p:nvSpPr>
          <p:cNvPr id="195" name="TextBox 10"/>
          <p:cNvSpPr txBox="1"/>
          <p:nvPr/>
        </p:nvSpPr>
        <p:spPr>
          <a:xfrm>
            <a:off x="433493" y="5527040"/>
            <a:ext cx="2926081" cy="22857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defRPr sz="2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You don’t have to blow out the other person’s light to let your own shine. </a:t>
            </a:r>
            <a:r>
              <a:rPr i="1" dirty="0"/>
              <a:t>Bernard M. </a:t>
            </a:r>
            <a:r>
              <a:rPr i="1" dirty="0">
                <a:hlinkClick r:id="rId3" action="ppaction://hlinksldjump"/>
              </a:rPr>
              <a:t>Baruch</a:t>
            </a:r>
            <a:endParaRPr i="1" dirty="0"/>
          </a:p>
        </p:txBody>
      </p:sp>
      <p:sp>
        <p:nvSpPr>
          <p:cNvPr id="196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758613" y="-1"/>
            <a:ext cx="11054081" cy="130048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dirty="0"/>
              <a:t>Guide to creating a win-win agreement</a:t>
            </a:r>
          </a:p>
        </p:txBody>
      </p:sp>
      <p:graphicFrame>
        <p:nvGraphicFramePr>
          <p:cNvPr id="199" name="Content Placeholder 5"/>
          <p:cNvGraphicFramePr/>
          <p:nvPr/>
        </p:nvGraphicFramePr>
        <p:xfrm>
          <a:off x="325119" y="1083733"/>
          <a:ext cx="12450235" cy="819654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7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5570">
                <a:tc>
                  <a:txBody>
                    <a:bodyPr/>
                    <a:lstStyle/>
                    <a:p>
                      <a:pPr algn="l" defTabSz="6502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Elements of effective win-win agreement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Explanation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Parent-child example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496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Desired Results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What’s the end in mind? What are the outcomes I want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Homework done each day; better grades</a:t>
                      </a:r>
                    </a:p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Stop the nagging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314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Guidelines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rules do I follow? What are the guidelines for accomplishing the results?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Can’t watch TV or play on computer until homework is done</a:t>
                      </a:r>
                    </a:p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Reminder no more than once a day to do homework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463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resources do I have to work with (pp, tools, technology, m3, etc)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Parents, tutors, after school programmes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8389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Accountability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will we measure how well it’s going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Parents signs off on homework every day, checks school assessment regularly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4314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Consequences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are the rewards of achieving the outcome? What art the consequences of not achieving the outcome?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Positive: Feel better about self, dinner and movie with parents</a:t>
                      </a:r>
                    </a:p>
                    <a:p>
                      <a:pPr algn="l" defTabSz="650240">
                        <a:buSzPct val="100000"/>
                        <a:buFont typeface="Arial"/>
                        <a:buChar char="•"/>
                        <a:defRPr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Negative: if unsuccessful winter tutorial classes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xfrm>
            <a:off x="952500" y="132894"/>
            <a:ext cx="11099800" cy="13301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sz="6000" dirty="0"/>
              <a:t>Emotional Bank Account</a:t>
            </a:r>
            <a:r>
              <a:rPr lang="en-IN" sz="6000" dirty="0"/>
              <a:t> (EBA)</a:t>
            </a:r>
            <a:endParaRPr sz="6000" dirty="0"/>
          </a:p>
        </p:txBody>
      </p:sp>
      <p:graphicFrame>
        <p:nvGraphicFramePr>
          <p:cNvPr id="263" name="Table 3"/>
          <p:cNvGraphicFramePr/>
          <p:nvPr>
            <p:extLst>
              <p:ext uri="{D42A27DB-BD31-4B8C-83A1-F6EECF244321}">
                <p14:modId xmlns:p14="http://schemas.microsoft.com/office/powerpoint/2010/main" val="2695340271"/>
              </p:ext>
            </p:extLst>
          </p:nvPr>
        </p:nvGraphicFramePr>
        <p:xfrm>
          <a:off x="483326" y="1249343"/>
          <a:ext cx="12135394" cy="734367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067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911">
                <a:tc>
                  <a:txBody>
                    <a:bodyPr/>
                    <a:lstStyle/>
                    <a:p>
                      <a:pPr algn="l" defTabSz="6502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Deposits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Withdrawals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911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Seek first to understand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Assume you understand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92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 kindness, courtesy, respect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 unkindness, discourtesy, disrespect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911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Keep promises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Break promises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911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loyal to absent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disloyal, badmouth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911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clear expectations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unclear expectations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911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Apologize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proud and arrogant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6806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 feedbacks (I messages)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 no feedback or evaluate character (you messages)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911"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Forgive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5024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Hold grudges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in-Win Peo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Trades of </a:t>
            </a:r>
            <a:r>
              <a:rPr dirty="0"/>
              <a:t>Win-Win People</a:t>
            </a:r>
          </a:p>
        </p:txBody>
      </p:sp>
      <p:sp>
        <p:nvSpPr>
          <p:cNvPr id="207" name="Highly effective people strive for win/win transa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1105408">
              <a:spcBef>
                <a:spcPts val="900"/>
              </a:spcBef>
              <a:buNone/>
              <a:defRPr sz="3740"/>
            </a:pPr>
            <a:r>
              <a:rPr dirty="0"/>
              <a:t>Highly effective people strive for win/win transactions.</a:t>
            </a:r>
            <a:br>
              <a:rPr lang="en-IN" dirty="0"/>
            </a:br>
            <a:endParaRPr dirty="0"/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They try to ensure that all the parties are better off in the end.</a:t>
            </a:r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They know that any other kind of transaction is destructive, because it produces losers and, therefore, enemies and bad feelings, such as animosity, defeat and hostility.</a:t>
            </a:r>
          </a:p>
          <a:p>
            <a:pPr marL="400764" indent="-400764" defTabSz="1105408">
              <a:spcBef>
                <a:spcPts val="900"/>
              </a:spcBef>
              <a:defRPr sz="3740"/>
            </a:pPr>
            <a:r>
              <a:rPr dirty="0"/>
              <a:t>They know a win-win mindset can help us multiply our allies.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2392" y="8886613"/>
            <a:ext cx="257049" cy="38703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1947</Words>
  <Application>Microsoft Office PowerPoint</Application>
  <PresentationFormat>Custom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Helvetica Neue</vt:lpstr>
      <vt:lpstr>Helvetica Neue Light</vt:lpstr>
      <vt:lpstr>Helvetica Neue Medium</vt:lpstr>
      <vt:lpstr>Times New Roman</vt:lpstr>
      <vt:lpstr>Black</vt:lpstr>
      <vt:lpstr>Mindful Breathing &amp; Concentration</vt:lpstr>
      <vt:lpstr>Quiet Meditation</vt:lpstr>
      <vt:lpstr>Private victory is when we learn self mastery and self-discipline</vt:lpstr>
      <vt:lpstr>Public Victory</vt:lpstr>
      <vt:lpstr>There is plenty out there for everyone, and more to spare </vt:lpstr>
      <vt:lpstr>Balancing Courage &amp; Consideration</vt:lpstr>
      <vt:lpstr>Guide to creating a win-win agreement</vt:lpstr>
      <vt:lpstr>Emotional Bank Account (EBA)</vt:lpstr>
      <vt:lpstr>Trades of Win-Win People</vt:lpstr>
      <vt:lpstr>I listen with the intent to understand and not with the intent to reply</vt:lpstr>
      <vt:lpstr>Listening for mutual benefit</vt:lpstr>
      <vt:lpstr>Trades of Cooperative People for  Relationship Building</vt:lpstr>
      <vt:lpstr>Together we can create a better way, a higher way</vt:lpstr>
      <vt:lpstr>What is Synergising</vt:lpstr>
      <vt:lpstr>Practice Creative Cooperation</vt:lpstr>
      <vt:lpstr>Trades of Collaborative People</vt:lpstr>
      <vt:lpstr>Private victory is when we learn self mastery and self-discipline</vt:lpstr>
      <vt:lpstr>To maintain and increase effectiveness, we must renew ourselves in body, heart, mind and soul</vt:lpstr>
      <vt:lpstr>Four Dimensions</vt:lpstr>
      <vt:lpstr>Be Strong in the Hard Moment</vt:lpstr>
      <vt:lpstr>Trades of Renewing People</vt:lpstr>
      <vt:lpstr>Understanding the Voice</vt:lpstr>
      <vt:lpstr>PowerPoint Presentation</vt:lpstr>
      <vt:lpstr>PowerPoint Presentation</vt:lpstr>
      <vt:lpstr>PowerPoint Presentation</vt:lpstr>
      <vt:lpstr>Four elements of the whole person</vt:lpstr>
      <vt:lpstr>PowerPoint Presentation</vt:lpstr>
      <vt:lpstr>Tashi Delek Zhu!</vt:lpstr>
      <vt:lpstr>Journaling</vt:lpstr>
      <vt:lpstr>Journaling</vt:lpstr>
      <vt:lpstr>Journaling </vt:lpstr>
      <vt:lpstr>Journaling: Value and celebrate the difference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 Breathing &amp; Concentration</dc:title>
  <cp:lastModifiedBy>Dr Saamdu Chetri</cp:lastModifiedBy>
  <cp:revision>21</cp:revision>
  <dcterms:modified xsi:type="dcterms:W3CDTF">2019-04-12T06:33:25Z</dcterms:modified>
</cp:coreProperties>
</file>