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2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4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2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F7DE1-6CE3-4BC6-ADB6-93E67E749376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9EF36-CF40-490C-B1D3-29F8C2063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BAE2E-DA42-49C9-AF2D-E7C2AAE0AC7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66411-A28B-46B4-80C8-67BCE286D30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EB8FF-0F2D-474E-BBF0-2DB3DBB89A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8440-A3E4-4408-9CF9-FBFC03A84D32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79CD-9024-4A1F-A3E8-84DC08734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www.resacorp.com/matrix_algebra.htm" TargetMode="Externa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6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Gaussian Mixture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itchFamily="34" charset="0"/>
                <a:cs typeface="Arial" pitchFamily="34" charset="0"/>
              </a:rPr>
              <a:t>Goal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85800" y="4876800"/>
          <a:ext cx="8207375" cy="811212"/>
        </p:xfrm>
        <a:graphic>
          <a:graphicData uri="http://schemas.openxmlformats.org/presentationml/2006/ole">
            <p:oleObj spid="_x0000_s6146" name="方程式" r:id="rId3" imgW="4381200" imgH="43164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733800" y="2438400"/>
          <a:ext cx="3816350" cy="488950"/>
        </p:xfrm>
        <a:graphic>
          <a:graphicData uri="http://schemas.openxmlformats.org/presentationml/2006/ole">
            <p:oleObj spid="_x0000_s6147" name="方程式" r:id="rId4" imgW="1688760" imgH="215640" progId="Equation.3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657600" y="1219200"/>
          <a:ext cx="3663950" cy="1038225"/>
        </p:xfrm>
        <a:graphic>
          <a:graphicData uri="http://schemas.openxmlformats.org/presentationml/2006/ole">
            <p:oleObj spid="_x0000_s6148" name="方程式" r:id="rId5" imgW="1523880" imgH="431640" progId="Equation.3">
              <p:embed/>
            </p:oleObj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838200" y="1295400"/>
            <a:ext cx="2657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Mixture Model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953000" y="3124200"/>
          <a:ext cx="1290638" cy="977900"/>
        </p:xfrm>
        <a:graphic>
          <a:graphicData uri="http://schemas.openxmlformats.org/presentationml/2006/ole">
            <p:oleObj spid="_x0000_s6149" name="方程式" r:id="rId6" imgW="571320" imgH="431640" progId="Equation.3">
              <p:embed/>
            </p:oleObj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352800" y="34290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subject to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33400" y="4267200"/>
            <a:ext cx="230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 maximize: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35851" grpId="0"/>
      <p:bldP spid="35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828675" y="5713413"/>
          <a:ext cx="8207375" cy="811212"/>
        </p:xfrm>
        <a:graphic>
          <a:graphicData uri="http://schemas.openxmlformats.org/presentationml/2006/ole">
            <p:oleObj spid="_x0000_s7170" name="方程式" r:id="rId3" imgW="4381200" imgH="431640" progId="Equation.3">
              <p:embed/>
            </p:oleObj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3851275" y="3559175"/>
          <a:ext cx="3816350" cy="488950"/>
        </p:xfrm>
        <a:graphic>
          <a:graphicData uri="http://schemas.openxmlformats.org/presentationml/2006/ole">
            <p:oleObj spid="_x0000_s7171" name="方程式" r:id="rId4" imgW="1688760" imgH="215640" progId="Equation.3">
              <p:embed/>
            </p:oleObj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3856038" y="2349500"/>
          <a:ext cx="3663950" cy="1038225"/>
        </p:xfrm>
        <a:graphic>
          <a:graphicData uri="http://schemas.openxmlformats.org/presentationml/2006/ole">
            <p:oleObj spid="_x0000_s7172" name="方程式" r:id="rId5" imgW="1523880" imgH="431640" progId="Equation.3">
              <p:embed/>
            </p:oleObj>
          </a:graphicData>
        </a:graphic>
      </p:graphicFrame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838200" y="2057400"/>
            <a:ext cx="2657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Mixture Model</a:t>
            </a: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5435600" y="4076700"/>
          <a:ext cx="1290638" cy="977900"/>
        </p:xfrm>
        <a:graphic>
          <a:graphicData uri="http://schemas.openxmlformats.org/presentationml/2006/ole">
            <p:oleObj spid="_x0000_s7173" name="方程式" r:id="rId6" imgW="571320" imgH="431640" progId="Equation.3">
              <p:embed/>
            </p:oleObj>
          </a:graphicData>
        </a:graphic>
      </p:graphicFrame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786188" y="4325938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</a:rPr>
              <a:t>subject to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757238" y="5070475"/>
            <a:ext cx="230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To maximize:</a:t>
            </a:r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468313" y="2924175"/>
            <a:ext cx="3382962" cy="1800225"/>
          </a:xfrm>
          <a:prstGeom prst="cloudCallout">
            <a:avLst>
              <a:gd name="adj1" fmla="val 38269"/>
              <a:gd name="adj2" fmla="val 105028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3200">
                <a:latin typeface="Times New Roman" pitchFamily="18" charset="0"/>
              </a:rPr>
              <a:t>Correlated with </a:t>
            </a:r>
            <a:r>
              <a:rPr lang="en-US" altLang="zh-TW" sz="32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TW" sz="3200" i="1" baseline="-2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3200">
                <a:latin typeface="Times New Roman" pitchFamily="18" charset="0"/>
                <a:sym typeface="Symbol" pitchFamily="18" charset="2"/>
              </a:rPr>
              <a:t> only.</a:t>
            </a:r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5292725" y="2852738"/>
            <a:ext cx="3382963" cy="1800225"/>
          </a:xfrm>
          <a:prstGeom prst="cloudCallout">
            <a:avLst>
              <a:gd name="adj1" fmla="val 10583"/>
              <a:gd name="adj2" fmla="val 117815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3200">
                <a:latin typeface="Times New Roman" pitchFamily="18" charset="0"/>
              </a:rPr>
              <a:t>Correlated with </a:t>
            </a:r>
            <a:r>
              <a:rPr lang="en-US" altLang="zh-TW" sz="3200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TW" sz="3200" i="1" baseline="-2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3200">
                <a:latin typeface="Times New Roman" pitchFamily="18" charset="0"/>
                <a:sym typeface="Symbol" pitchFamily="18" charset="2"/>
              </a:rPr>
              <a:t>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 animBg="1"/>
      <p:bldP spid="368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2" name="AutoShap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>
                <a:sym typeface="Symbol" pitchFamily="18" charset="2"/>
              </a:rPr>
              <a:t>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p:oleObj spid="_x0000_s8194" name="方程式" r:id="rId3" imgW="4381200" imgH="431640" progId="Equation.3">
              <p:embed/>
            </p:oleObj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900113" y="2349500"/>
            <a:ext cx="7561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Due to the constraint on 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TW" sz="2400" i="1" baseline="-25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’s</a:t>
            </a:r>
            <a:r>
              <a:rPr lang="en-US" altLang="zh-TW" sz="2400">
                <a:latin typeface="Times New Roman" pitchFamily="18" charset="0"/>
              </a:rPr>
              <a:t>, we introduce </a:t>
            </a:r>
            <a:r>
              <a:rPr lang="en-US" altLang="zh-TW" sz="2400" i="1">
                <a:latin typeface="Times New Roman" pitchFamily="18" charset="0"/>
              </a:rPr>
              <a:t>Lagrange Multiplier</a:t>
            </a:r>
            <a:r>
              <a:rPr lang="en-US" altLang="zh-TW" sz="2400">
                <a:latin typeface="Times New Roman" pitchFamily="18" charset="0"/>
              </a:rPr>
              <a:t> 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, and solve the following equation.</a:t>
            </a:r>
          </a:p>
        </p:txBody>
      </p:sp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1042988" y="3392488"/>
          <a:ext cx="7388225" cy="900112"/>
        </p:xfrm>
        <a:graphic>
          <a:graphicData uri="http://schemas.openxmlformats.org/presentationml/2006/ole">
            <p:oleObj spid="_x0000_s8195" name="方程式" r:id="rId4" imgW="3974760" imgH="482400" progId="Equation.3">
              <p:embed/>
            </p:oleObj>
          </a:graphicData>
        </a:graphic>
      </p:graphicFrame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3779838" y="4616450"/>
          <a:ext cx="4649787" cy="828675"/>
        </p:xfrm>
        <a:graphic>
          <a:graphicData uri="http://schemas.openxmlformats.org/presentationml/2006/ole">
            <p:oleObj spid="_x0000_s8196" name="方程式" r:id="rId5" imgW="2501640" imgH="444240" progId="Equation.3">
              <p:embed/>
            </p:oleObj>
          </a:graphicData>
        </a:graphic>
      </p:graphicFrame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p:oleObj spid="_x0000_s8197" name="方程式" r:id="rId6" imgW="2438280" imgH="431640" progId="Equation.3">
              <p:embed/>
            </p:oleObj>
          </a:graphicData>
        </a:graphic>
      </p:graphicFrame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1258888" y="4868863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AutoShape 31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  <p:bldP spid="37918" grpId="0" animBg="1"/>
      <p:bldP spid="379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2" name="AutoShap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>
                <a:sym typeface="Symbol" pitchFamily="18" charset="2"/>
              </a:rPr>
              <a:t>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p:oleObj spid="_x0000_s9218" name="方程式" r:id="rId3" imgW="4381200" imgH="431640" progId="Equation.3">
              <p:embed/>
            </p:oleObj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p:oleObj spid="_x0000_s9219" name="方程式" r:id="rId4" imgW="2438280" imgH="431640" progId="Equation.3">
              <p:embed/>
            </p:oleObj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3854450" y="2420938"/>
          <a:ext cx="3540125" cy="804862"/>
        </p:xfrm>
        <a:graphic>
          <a:graphicData uri="http://schemas.openxmlformats.org/presentationml/2006/ole">
            <p:oleObj spid="_x0000_s9220" name="方程式" r:id="rId5" imgW="1904760" imgH="431640" progId="Equation.3">
              <p:embed/>
            </p:oleObj>
          </a:graphicData>
        </a:graphic>
      </p:graphicFrame>
      <p:sp>
        <p:nvSpPr>
          <p:cNvPr id="38941" name="AutoShape 29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>
            <a:off x="1258888" y="2636838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3854450" y="3344863"/>
          <a:ext cx="3540125" cy="804862"/>
        </p:xfrm>
        <a:graphic>
          <a:graphicData uri="http://schemas.openxmlformats.org/presentationml/2006/ole">
            <p:oleObj spid="_x0000_s9221" name="方程式" r:id="rId6" imgW="1904760" imgH="431640" progId="Equation.3">
              <p:embed/>
            </p:oleObj>
          </a:graphicData>
        </a:graphic>
      </p:graphicFrame>
      <p:sp>
        <p:nvSpPr>
          <p:cNvPr id="38944" name="AutoShape 32"/>
          <p:cNvSpPr>
            <a:spLocks noChangeArrowheads="1"/>
          </p:cNvSpPr>
          <p:nvPr/>
        </p:nvSpPr>
        <p:spPr bwMode="auto">
          <a:xfrm>
            <a:off x="1258888" y="3560763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AutoShape 33"/>
          <p:cNvSpPr>
            <a:spLocks/>
          </p:cNvSpPr>
          <p:nvPr/>
        </p:nvSpPr>
        <p:spPr bwMode="auto">
          <a:xfrm rot="5400000">
            <a:off x="4968082" y="3466306"/>
            <a:ext cx="215900" cy="1582737"/>
          </a:xfrm>
          <a:prstGeom prst="rightBrace">
            <a:avLst>
              <a:gd name="adj1" fmla="val 6109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46" name="AutoShape 34"/>
          <p:cNvSpPr>
            <a:spLocks/>
          </p:cNvSpPr>
          <p:nvPr/>
        </p:nvSpPr>
        <p:spPr bwMode="auto">
          <a:xfrm rot="5400000">
            <a:off x="4823619" y="3898107"/>
            <a:ext cx="215900" cy="1871662"/>
          </a:xfrm>
          <a:prstGeom prst="rightBrace">
            <a:avLst>
              <a:gd name="adj1" fmla="val 7224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8947" name="AutoShape 35"/>
          <p:cNvSpPr>
            <a:spLocks/>
          </p:cNvSpPr>
          <p:nvPr/>
        </p:nvSpPr>
        <p:spPr bwMode="auto">
          <a:xfrm rot="5400000">
            <a:off x="6516688" y="3933825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TW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6732588" y="1125538"/>
          <a:ext cx="2016125" cy="708025"/>
        </p:xfrm>
        <a:graphic>
          <a:graphicData uri="http://schemas.openxmlformats.org/presentationml/2006/ole">
            <p:oleObj spid="_x0000_s9222" name="方程式" r:id="rId7" imgW="507960" imgH="177480" progId="Equation.3">
              <p:embed/>
            </p:oleObj>
          </a:graphicData>
        </a:graphic>
      </p:graphicFrame>
      <p:sp>
        <p:nvSpPr>
          <p:cNvPr id="38949" name="AutoShape 37"/>
          <p:cNvSpPr>
            <a:spLocks noChangeArrowheads="1"/>
          </p:cNvSpPr>
          <p:nvPr/>
        </p:nvSpPr>
        <p:spPr bwMode="auto">
          <a:xfrm>
            <a:off x="5868988" y="1268413"/>
            <a:ext cx="649287" cy="360362"/>
          </a:xfrm>
          <a:prstGeom prst="rightArrow">
            <a:avLst>
              <a:gd name="adj1" fmla="val 50000"/>
              <a:gd name="adj2" fmla="val 4504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 animBg="1"/>
      <p:bldP spid="38944" grpId="0" animBg="1"/>
      <p:bldP spid="38945" grpId="0" animBg="1"/>
      <p:bldP spid="38946" grpId="0" animBg="1"/>
      <p:bldP spid="38947" grpId="0" animBg="1"/>
      <p:bldP spid="389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3" name="AutoShap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>
                <a:sym typeface="Symbol" pitchFamily="18" charset="2"/>
              </a:rPr>
              <a:t>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p:oleObj spid="_x0000_s10242" name="方程式" r:id="rId3" imgW="4381200" imgH="431640" progId="Equation.3">
              <p:embed/>
            </p:oleObj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3776663" y="5648325"/>
          <a:ext cx="4532312" cy="804863"/>
        </p:xfrm>
        <a:graphic>
          <a:graphicData uri="http://schemas.openxmlformats.org/presentationml/2006/ole">
            <p:oleObj spid="_x0000_s10243" name="方程式" r:id="rId4" imgW="2438280" imgH="431640" progId="Equation.3">
              <p:embed/>
            </p:oleObj>
          </a:graphicData>
        </a:graphic>
      </p:graphicFrame>
      <p:sp>
        <p:nvSpPr>
          <p:cNvPr id="39957" name="AutoShape 21"/>
          <p:cNvSpPr>
            <a:spLocks noChangeArrowheads="1"/>
          </p:cNvSpPr>
          <p:nvPr/>
        </p:nvSpPr>
        <p:spPr bwMode="auto">
          <a:xfrm>
            <a:off x="1258888" y="5876925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6732588" y="1125538"/>
          <a:ext cx="2016125" cy="708025"/>
        </p:xfrm>
        <a:graphic>
          <a:graphicData uri="http://schemas.openxmlformats.org/presentationml/2006/ole">
            <p:oleObj spid="_x0000_s10244" name="方程式" r:id="rId5" imgW="507960" imgH="177480" progId="Equation.3">
              <p:embed/>
            </p:oleObj>
          </a:graphicData>
        </a:graphic>
      </p:graphicFrame>
      <p:sp>
        <p:nvSpPr>
          <p:cNvPr id="39965" name="AutoShape 29"/>
          <p:cNvSpPr>
            <a:spLocks noChangeArrowheads="1"/>
          </p:cNvSpPr>
          <p:nvPr/>
        </p:nvSpPr>
        <p:spPr bwMode="auto">
          <a:xfrm>
            <a:off x="5868988" y="1268413"/>
            <a:ext cx="649287" cy="360362"/>
          </a:xfrm>
          <a:prstGeom prst="rightArrow">
            <a:avLst>
              <a:gd name="adj1" fmla="val 50000"/>
              <a:gd name="adj2" fmla="val 4504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3563938" y="2349500"/>
          <a:ext cx="4608512" cy="1416050"/>
        </p:xfrm>
        <a:graphic>
          <a:graphicData uri="http://schemas.openxmlformats.org/presentationml/2006/ole">
            <p:oleObj spid="_x0000_s10245" name="方程式" r:id="rId6" imgW="1409400" imgH="431640" progId="Equation.3">
              <p:embed/>
            </p:oleObj>
          </a:graphicData>
        </a:graphic>
      </p:graphicFrame>
      <p:sp>
        <p:nvSpPr>
          <p:cNvPr id="39967" name="AutoShape 31"/>
          <p:cNvSpPr>
            <a:spLocks noChangeArrowheads="1"/>
          </p:cNvSpPr>
          <p:nvPr/>
        </p:nvSpPr>
        <p:spPr bwMode="auto">
          <a:xfrm>
            <a:off x="1258888" y="2852738"/>
            <a:ext cx="1944687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4356100" y="4076700"/>
          <a:ext cx="3816350" cy="1362075"/>
        </p:xfrm>
        <a:graphic>
          <a:graphicData uri="http://schemas.openxmlformats.org/presentationml/2006/ole">
            <p:oleObj spid="_x0000_s10246" name="方程式" r:id="rId7" imgW="1892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AutoShap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 i="1">
                <a:sym typeface="Symbol" pitchFamily="18" charset="2"/>
              </a:rPr>
              <a:t>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p:oleObj spid="_x0000_s11266" name="方程式" r:id="rId3" imgW="4381200" imgH="431640" progId="Equation.3">
              <p:embed/>
            </p:oleObj>
          </a:graphicData>
        </a:graphic>
      </p:graphicFrame>
      <p:sp>
        <p:nvSpPr>
          <p:cNvPr id="43030" name="AutoShape 22"/>
          <p:cNvSpPr>
            <a:spLocks/>
          </p:cNvSpPr>
          <p:nvPr/>
        </p:nvSpPr>
        <p:spPr bwMode="auto">
          <a:xfrm rot="5400000">
            <a:off x="7020719" y="-675481"/>
            <a:ext cx="287338" cy="3600450"/>
          </a:xfrm>
          <a:prstGeom prst="rightBrace">
            <a:avLst>
              <a:gd name="adj1" fmla="val 10442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Only need to maximize</a:t>
            </a: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this term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55650" y="2549525"/>
            <a:ext cx="257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Consider GMM</a:t>
            </a:r>
          </a:p>
        </p:txBody>
      </p:sp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1339850" y="3116263"/>
          <a:ext cx="7369175" cy="889000"/>
        </p:xfrm>
        <a:graphic>
          <a:graphicData uri="http://schemas.openxmlformats.org/presentationml/2006/ole">
            <p:oleObj spid="_x0000_s11267" name="方程式" r:id="rId4" imgW="3670200" imgH="444240" progId="Equation.3">
              <p:embed/>
            </p:oleObj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1360488" y="4267200"/>
          <a:ext cx="1555750" cy="457200"/>
        </p:xfrm>
        <a:graphic>
          <a:graphicData uri="http://schemas.openxmlformats.org/presentationml/2006/ole">
            <p:oleObj spid="_x0000_s11268" name="方程式" r:id="rId5" imgW="774360" imgH="228600" progId="Equation.3">
              <p:embed/>
            </p:oleObj>
          </a:graphicData>
        </a:graphic>
      </p:graphicFrame>
      <p:graphicFrame>
        <p:nvGraphicFramePr>
          <p:cNvPr id="43034" name="Object 26"/>
          <p:cNvGraphicFramePr>
            <a:graphicFrameLocks noChangeAspect="1"/>
          </p:cNvGraphicFramePr>
          <p:nvPr/>
        </p:nvGraphicFramePr>
        <p:xfrm>
          <a:off x="755650" y="5322888"/>
          <a:ext cx="8288338" cy="482600"/>
        </p:xfrm>
        <a:graphic>
          <a:graphicData uri="http://schemas.openxmlformats.org/presentationml/2006/ole">
            <p:oleObj spid="_x0000_s11269" name="方程式" r:id="rId6" imgW="4127400" imgH="241200" progId="Equation.3">
              <p:embed/>
            </p:oleObj>
          </a:graphicData>
        </a:graphic>
      </p:graphicFrame>
      <p:sp>
        <p:nvSpPr>
          <p:cNvPr id="43035" name="AutoShape 27"/>
          <p:cNvSpPr>
            <a:spLocks/>
          </p:cNvSpPr>
          <p:nvPr/>
        </p:nvSpPr>
        <p:spPr bwMode="auto">
          <a:xfrm rot="5400000">
            <a:off x="3708400" y="5373688"/>
            <a:ext cx="287337" cy="1296988"/>
          </a:xfrm>
          <a:prstGeom prst="rightBrace">
            <a:avLst>
              <a:gd name="adj1" fmla="val 3761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unrelated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516688" y="333375"/>
            <a:ext cx="1079500" cy="358775"/>
          </a:xfrm>
          <a:prstGeom prst="rect">
            <a:avLst/>
          </a:prstGeom>
          <a:solidFill>
            <a:srgbClr val="33CC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30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0" grpId="0" animBg="1"/>
      <p:bldP spid="43031" grpId="0"/>
      <p:bldP spid="43035" grpId="0" animBg="1"/>
      <p:bldP spid="430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5" name="AutoShap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 i="1">
                <a:sym typeface="Symbol" pitchFamily="18" charset="2"/>
              </a:rPr>
              <a:t>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828675" y="96838"/>
          <a:ext cx="8207375" cy="811212"/>
        </p:xfrm>
        <a:graphic>
          <a:graphicData uri="http://schemas.openxmlformats.org/presentationml/2006/ole">
            <p:oleObj spid="_x0000_s12290" name="方程式" r:id="rId3" imgW="4381200" imgH="431640" progId="Equation.3">
              <p:embed/>
            </p:oleObj>
          </a:graphicData>
        </a:graphic>
      </p:graphicFrame>
      <p:sp>
        <p:nvSpPr>
          <p:cNvPr id="44047" name="AutoShape 15"/>
          <p:cNvSpPr>
            <a:spLocks/>
          </p:cNvSpPr>
          <p:nvPr/>
        </p:nvSpPr>
        <p:spPr bwMode="auto">
          <a:xfrm rot="5400000">
            <a:off x="7020719" y="-675481"/>
            <a:ext cx="287338" cy="3600450"/>
          </a:xfrm>
          <a:prstGeom prst="rightBrace">
            <a:avLst>
              <a:gd name="adj1" fmla="val 10442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Only need to maximize</a:t>
            </a: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this term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755650" y="2349500"/>
            <a:ext cx="5330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Therefore, we want to maximize:</a:t>
            </a:r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755650" y="5322888"/>
          <a:ext cx="8288338" cy="482600"/>
        </p:xfrm>
        <a:graphic>
          <a:graphicData uri="http://schemas.openxmlformats.org/presentationml/2006/ole">
            <p:oleObj spid="_x0000_s12291" name="方程式" r:id="rId4" imgW="4127400" imgH="241200" progId="Equation.3">
              <p:embed/>
            </p:oleObj>
          </a:graphicData>
        </a:graphic>
      </p:graphicFrame>
      <p:sp>
        <p:nvSpPr>
          <p:cNvPr id="44052" name="AutoShape 20"/>
          <p:cNvSpPr>
            <a:spLocks/>
          </p:cNvSpPr>
          <p:nvPr/>
        </p:nvSpPr>
        <p:spPr bwMode="auto">
          <a:xfrm rot="5400000">
            <a:off x="3708400" y="5373688"/>
            <a:ext cx="287337" cy="1296988"/>
          </a:xfrm>
          <a:prstGeom prst="rightBrace">
            <a:avLst>
              <a:gd name="adj1" fmla="val 3761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endParaRPr lang="en-US" altLang="zh-TW" sz="2400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</a:rPr>
              <a:t>unrelated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516688" y="333375"/>
            <a:ext cx="1079500" cy="358775"/>
          </a:xfrm>
          <a:prstGeom prst="rect">
            <a:avLst/>
          </a:prstGeom>
          <a:solidFill>
            <a:srgbClr val="33CC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977900" y="2924175"/>
          <a:ext cx="7923213" cy="792163"/>
        </p:xfrm>
        <a:graphic>
          <a:graphicData uri="http://schemas.openxmlformats.org/presentationml/2006/ole">
            <p:oleObj spid="_x0000_s12292" name="方程式" r:id="rId5" imgW="4330440" imgH="431640" progId="Equation.3">
              <p:embed/>
            </p:oleObj>
          </a:graphicData>
        </a:graphic>
      </p:graphicFrame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023938" y="4076700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>
                <a:solidFill>
                  <a:srgbClr val="FF0000"/>
                </a:solidFill>
                <a:latin typeface="Times New Roman" pitchFamily="18" charset="0"/>
              </a:rPr>
              <a:t>How?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555875" y="4213225"/>
            <a:ext cx="557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</a:rPr>
              <a:t>knowledge on </a:t>
            </a:r>
            <a:r>
              <a:rPr lang="en-US" altLang="zh-TW" sz="2400">
                <a:solidFill>
                  <a:srgbClr val="0000FF"/>
                </a:solidFill>
                <a:hlinkClick r:id="rId6"/>
              </a:rPr>
              <a:t>matrix algebra </a:t>
            </a:r>
            <a:r>
              <a:rPr lang="en-US" altLang="zh-TW" sz="2400">
                <a:solidFill>
                  <a:srgbClr val="0000FF"/>
                </a:solidFill>
              </a:rPr>
              <a:t>is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/>
      <p:bldP spid="44055" grpId="0"/>
      <p:bldP spid="440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0" name="AutoShap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6000"/>
              <a:t>Finding </a:t>
            </a:r>
            <a:r>
              <a:rPr lang="en-US" altLang="zh-TW" sz="6000" i="1">
                <a:sym typeface="Symbol" pitchFamily="18" charset="2"/>
              </a:rPr>
              <a:t></a:t>
            </a:r>
            <a:r>
              <a:rPr lang="en-US" altLang="zh-TW" sz="6000" i="1" baseline="-2500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TW" sz="6000"/>
              <a:t>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755650" y="2349500"/>
            <a:ext cx="5330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Therefore, we want to maximize:</a:t>
            </a:r>
          </a:p>
        </p:txBody>
      </p:sp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977900" y="2924175"/>
          <a:ext cx="7923213" cy="792163"/>
        </p:xfrm>
        <a:graphic>
          <a:graphicData uri="http://schemas.openxmlformats.org/presentationml/2006/ole">
            <p:oleObj spid="_x0000_s13314" name="方程式" r:id="rId3" imgW="4330440" imgH="431640" progId="Equation.3">
              <p:embed/>
            </p:oleObj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900113" y="4340225"/>
          <a:ext cx="2727325" cy="1670050"/>
        </p:xfrm>
        <a:graphic>
          <a:graphicData uri="http://schemas.openxmlformats.org/presentationml/2006/ole">
            <p:oleObj spid="_x0000_s13315" name="方程式" r:id="rId4" imgW="1371600" imgH="838080" progId="Equation.3">
              <p:embed/>
            </p:oleObj>
          </a:graphicData>
        </a:graphic>
      </p:graphicFrame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4140200" y="4365625"/>
          <a:ext cx="4673600" cy="1670050"/>
        </p:xfrm>
        <a:graphic>
          <a:graphicData uri="http://schemas.openxmlformats.org/presentationml/2006/ole">
            <p:oleObj spid="_x0000_s13316" name="方程式" r:id="rId5" imgW="2349360" imgH="838080" progId="Equation.3">
              <p:embed/>
            </p:oleObj>
          </a:graphicData>
        </a:graphic>
      </p:graphicFrame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4932363" y="188913"/>
          <a:ext cx="3816350" cy="1362075"/>
        </p:xfrm>
        <a:graphic>
          <a:graphicData uri="http://schemas.openxmlformats.org/presentationml/2006/ole">
            <p:oleObj spid="_x0000_s13317" name="方程式" r:id="rId6" imgW="1892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Summary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27088" y="2405063"/>
            <a:ext cx="3765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EM algorithm for GMM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932363" y="188913"/>
          <a:ext cx="3816350" cy="1362075"/>
        </p:xfrm>
        <a:graphic>
          <a:graphicData uri="http://schemas.openxmlformats.org/presentationml/2006/ole">
            <p:oleObj spid="_x0000_s14338" name="方程式" r:id="rId3" imgW="1892160" imgH="672840" progId="Equation.3">
              <p:embed/>
            </p:oleObj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124075" y="3643313"/>
          <a:ext cx="2565400" cy="723900"/>
        </p:xfrm>
        <a:graphic>
          <a:graphicData uri="http://schemas.openxmlformats.org/presentationml/2006/ole">
            <p:oleObj spid="_x0000_s14339" name="方程式" r:id="rId4" imgW="1536480" imgH="431640" progId="Equation.3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138363" y="4508500"/>
          <a:ext cx="2298700" cy="1298575"/>
        </p:xfrm>
        <a:graphic>
          <a:graphicData uri="http://schemas.openxmlformats.org/presentationml/2006/ole">
            <p:oleObj spid="_x0000_s14340" name="方程式" r:id="rId5" imgW="1485720" imgH="838080" progId="Equation.3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581525" y="4508500"/>
          <a:ext cx="4167188" cy="1298575"/>
        </p:xfrm>
        <a:graphic>
          <a:graphicData uri="http://schemas.openxmlformats.org/presentationml/2006/ole">
            <p:oleObj spid="_x0000_s14341" name="方程式" r:id="rId6" imgW="2692080" imgH="838080" progId="Equation.3">
              <p:embed/>
            </p:oleObj>
          </a:graphicData>
        </a:graphic>
      </p:graphicFrame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176338" y="2938463"/>
            <a:ext cx="582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Given an initial guess </a:t>
            </a:r>
            <a:r>
              <a:rPr lang="en-US" altLang="zh-TW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TW" sz="2400" i="1" baseline="30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, find </a:t>
            </a:r>
            <a:r>
              <a:rPr lang="en-US" altLang="zh-TW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TW" sz="2400" i="1" baseline="30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new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 as follows</a:t>
            </a: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197100" y="6092825"/>
          <a:ext cx="1800225" cy="531813"/>
        </p:xfrm>
        <a:graphic>
          <a:graphicData uri="http://schemas.openxmlformats.org/presentationml/2006/ole">
            <p:oleObj spid="_x0000_s14342" name="方程式" r:id="rId7" imgW="723600" imgH="203040" progId="Equation.3">
              <p:embed/>
            </p:oleObj>
          </a:graphicData>
        </a:graphic>
      </p:graphicFrame>
      <p:sp>
        <p:nvSpPr>
          <p:cNvPr id="47121" name="AutoShape 17"/>
          <p:cNvSpPr>
            <a:spLocks noChangeArrowheads="1"/>
          </p:cNvSpPr>
          <p:nvPr/>
        </p:nvSpPr>
        <p:spPr bwMode="auto">
          <a:xfrm flipH="1" flipV="1">
            <a:off x="971550" y="3573463"/>
            <a:ext cx="719138" cy="3024187"/>
          </a:xfrm>
          <a:prstGeom prst="curvedLeftArrow">
            <a:avLst>
              <a:gd name="adj1" fmla="val 84106"/>
              <a:gd name="adj2" fmla="val 168212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US" altLang="zh-TW" sz="2400" b="1">
                <a:solidFill>
                  <a:srgbClr val="0000FF"/>
                </a:solidFill>
              </a:rPr>
              <a:t>Not converge</a:t>
            </a:r>
            <a:r>
              <a:rPr lang="en-US" altLang="zh-TW" sz="1800" b="1">
                <a:solidFill>
                  <a:srgbClr val="0000FF"/>
                </a:solidFill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9" grpId="0"/>
      <p:bldP spid="471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98512"/>
          </a:xfrm>
        </p:spPr>
        <p:txBody>
          <a:bodyPr/>
          <a:lstStyle/>
          <a:p>
            <a:pPr eaLnBrk="1" hangingPunct="1"/>
            <a:r>
              <a:rPr lang="en-US" sz="3200" smtClean="0"/>
              <a:t>Fit this distribution with a Gaussian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441450" y="2033588"/>
          <a:ext cx="5721350" cy="4433176"/>
        </p:xfrm>
        <a:graphic>
          <a:graphicData uri="http://schemas.openxmlformats.org/presentationml/2006/ole">
            <p:oleObj spid="_x0000_s5122" name="Image" r:id="rId5" imgW="6260317" imgH="4850794" progId="">
              <p:embed/>
            </p:oleObj>
          </a:graphicData>
        </a:graphic>
      </p:graphicFrame>
      <p:pic>
        <p:nvPicPr>
          <p:cNvPr id="13316" name="Picture 4" descr="figur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104900" y="1039813"/>
            <a:ext cx="6762750" cy="850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Univariate Normal Sample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7088" y="2060575"/>
            <a:ext cx="3097212" cy="2808288"/>
            <a:chOff x="521" y="1525"/>
            <a:chExt cx="1951" cy="1769"/>
          </a:xfrm>
        </p:grpSpPr>
        <p:sp>
          <p:nvSpPr>
            <p:cNvPr id="57348" name="Freeform 4"/>
            <p:cNvSpPr>
              <a:spLocks/>
            </p:cNvSpPr>
            <p:nvPr/>
          </p:nvSpPr>
          <p:spPr bwMode="auto">
            <a:xfrm>
              <a:off x="521" y="1525"/>
              <a:ext cx="1951" cy="1769"/>
            </a:xfrm>
            <a:custGeom>
              <a:avLst/>
              <a:gdLst/>
              <a:ahLst/>
              <a:cxnLst>
                <a:cxn ang="0">
                  <a:pos x="91" y="643"/>
                </a:cxn>
                <a:cxn ang="0">
                  <a:pos x="408" y="371"/>
                </a:cxn>
                <a:cxn ang="0">
                  <a:pos x="1179" y="53"/>
                </a:cxn>
                <a:cxn ang="0">
                  <a:pos x="1542" y="689"/>
                </a:cxn>
                <a:cxn ang="0">
                  <a:pos x="1905" y="1187"/>
                </a:cxn>
                <a:cxn ang="0">
                  <a:pos x="1315" y="1913"/>
                </a:cxn>
                <a:cxn ang="0">
                  <a:pos x="590" y="1414"/>
                </a:cxn>
                <a:cxn ang="0">
                  <a:pos x="91" y="1233"/>
                </a:cxn>
                <a:cxn ang="0">
                  <a:pos x="91" y="643"/>
                </a:cxn>
              </a:cxnLst>
              <a:rect l="0" t="0" r="r" b="b"/>
              <a:pathLst>
                <a:path w="1943" h="1951">
                  <a:moveTo>
                    <a:pt x="91" y="643"/>
                  </a:moveTo>
                  <a:cubicBezTo>
                    <a:pt x="144" y="499"/>
                    <a:pt x="227" y="469"/>
                    <a:pt x="408" y="371"/>
                  </a:cubicBezTo>
                  <a:cubicBezTo>
                    <a:pt x="589" y="273"/>
                    <a:pt x="990" y="0"/>
                    <a:pt x="1179" y="53"/>
                  </a:cubicBezTo>
                  <a:cubicBezTo>
                    <a:pt x="1368" y="106"/>
                    <a:pt x="1421" y="500"/>
                    <a:pt x="1542" y="689"/>
                  </a:cubicBezTo>
                  <a:cubicBezTo>
                    <a:pt x="1663" y="878"/>
                    <a:pt x="1943" y="983"/>
                    <a:pt x="1905" y="1187"/>
                  </a:cubicBezTo>
                  <a:cubicBezTo>
                    <a:pt x="1867" y="1391"/>
                    <a:pt x="1534" y="1875"/>
                    <a:pt x="1315" y="1913"/>
                  </a:cubicBezTo>
                  <a:cubicBezTo>
                    <a:pt x="1096" y="1951"/>
                    <a:pt x="794" y="1527"/>
                    <a:pt x="590" y="1414"/>
                  </a:cubicBezTo>
                  <a:cubicBezTo>
                    <a:pt x="386" y="1301"/>
                    <a:pt x="182" y="1361"/>
                    <a:pt x="91" y="1233"/>
                  </a:cubicBezTo>
                  <a:cubicBezTo>
                    <a:pt x="0" y="1105"/>
                    <a:pt x="38" y="787"/>
                    <a:pt x="91" y="643"/>
                  </a:cubicBez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703" y="2614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V="1">
              <a:off x="1111" y="197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03" y="2115"/>
              <a:ext cx="1542" cy="453"/>
              <a:chOff x="1383" y="2485"/>
              <a:chExt cx="3674" cy="1353"/>
            </a:xfrm>
          </p:grpSpPr>
          <p:sp>
            <p:nvSpPr>
              <p:cNvPr id="57351" name="Freeform 7"/>
              <p:cNvSpPr>
                <a:spLocks/>
              </p:cNvSpPr>
              <p:nvPr/>
            </p:nvSpPr>
            <p:spPr bwMode="auto">
              <a:xfrm>
                <a:off x="1383" y="2485"/>
                <a:ext cx="1860" cy="1353"/>
              </a:xfrm>
              <a:custGeom>
                <a:avLst/>
                <a:gdLst/>
                <a:ahLst/>
                <a:cxnLst>
                  <a:cxn ang="0">
                    <a:pos x="0" y="1330"/>
                  </a:cxn>
                  <a:cxn ang="0">
                    <a:pos x="454" y="1285"/>
                  </a:cxn>
                  <a:cxn ang="0">
                    <a:pos x="953" y="922"/>
                  </a:cxn>
                  <a:cxn ang="0">
                    <a:pos x="1225" y="377"/>
                  </a:cxn>
                  <a:cxn ang="0">
                    <a:pos x="1633" y="60"/>
                  </a:cxn>
                  <a:cxn ang="0">
                    <a:pos x="1860" y="15"/>
                  </a:cxn>
                </a:cxnLst>
                <a:rect l="0" t="0" r="r" b="b"/>
                <a:pathLst>
                  <a:path w="1860" h="1353">
                    <a:moveTo>
                      <a:pt x="0" y="1330"/>
                    </a:moveTo>
                    <a:cubicBezTo>
                      <a:pt x="147" y="1341"/>
                      <a:pt x="295" y="1353"/>
                      <a:pt x="454" y="1285"/>
                    </a:cubicBezTo>
                    <a:cubicBezTo>
                      <a:pt x="613" y="1217"/>
                      <a:pt x="825" y="1073"/>
                      <a:pt x="953" y="922"/>
                    </a:cubicBezTo>
                    <a:cubicBezTo>
                      <a:pt x="1081" y="771"/>
                      <a:pt x="1112" y="521"/>
                      <a:pt x="1225" y="377"/>
                    </a:cubicBezTo>
                    <a:cubicBezTo>
                      <a:pt x="1338" y="233"/>
                      <a:pt x="1527" y="120"/>
                      <a:pt x="1633" y="60"/>
                    </a:cubicBezTo>
                    <a:cubicBezTo>
                      <a:pt x="1739" y="0"/>
                      <a:pt x="1799" y="7"/>
                      <a:pt x="1860" y="15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Freeform 8"/>
              <p:cNvSpPr>
                <a:spLocks/>
              </p:cNvSpPr>
              <p:nvPr/>
            </p:nvSpPr>
            <p:spPr bwMode="auto">
              <a:xfrm flipH="1">
                <a:off x="3197" y="2485"/>
                <a:ext cx="1860" cy="1353"/>
              </a:xfrm>
              <a:custGeom>
                <a:avLst/>
                <a:gdLst/>
                <a:ahLst/>
                <a:cxnLst>
                  <a:cxn ang="0">
                    <a:pos x="0" y="1330"/>
                  </a:cxn>
                  <a:cxn ang="0">
                    <a:pos x="454" y="1285"/>
                  </a:cxn>
                  <a:cxn ang="0">
                    <a:pos x="953" y="922"/>
                  </a:cxn>
                  <a:cxn ang="0">
                    <a:pos x="1225" y="377"/>
                  </a:cxn>
                  <a:cxn ang="0">
                    <a:pos x="1633" y="60"/>
                  </a:cxn>
                  <a:cxn ang="0">
                    <a:pos x="1860" y="15"/>
                  </a:cxn>
                </a:cxnLst>
                <a:rect l="0" t="0" r="r" b="b"/>
                <a:pathLst>
                  <a:path w="1860" h="1353">
                    <a:moveTo>
                      <a:pt x="0" y="1330"/>
                    </a:moveTo>
                    <a:cubicBezTo>
                      <a:pt x="147" y="1341"/>
                      <a:pt x="295" y="1353"/>
                      <a:pt x="454" y="1285"/>
                    </a:cubicBezTo>
                    <a:cubicBezTo>
                      <a:pt x="613" y="1217"/>
                      <a:pt x="825" y="1073"/>
                      <a:pt x="953" y="922"/>
                    </a:cubicBezTo>
                    <a:cubicBezTo>
                      <a:pt x="1081" y="771"/>
                      <a:pt x="1112" y="521"/>
                      <a:pt x="1225" y="377"/>
                    </a:cubicBezTo>
                    <a:cubicBezTo>
                      <a:pt x="1338" y="233"/>
                      <a:pt x="1527" y="120"/>
                      <a:pt x="1633" y="60"/>
                    </a:cubicBezTo>
                    <a:cubicBezTo>
                      <a:pt x="1739" y="0"/>
                      <a:pt x="1799" y="7"/>
                      <a:pt x="1860" y="15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1474" y="1933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1746" y="22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1474" y="24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sm"/>
              <a:tailEnd type="stealth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Text Box 13"/>
            <p:cNvSpPr txBox="1">
              <a:spLocks noChangeArrowheads="1"/>
            </p:cNvSpPr>
            <p:nvPr/>
          </p:nvSpPr>
          <p:spPr bwMode="auto">
            <a:xfrm>
              <a:off x="1383" y="256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FF"/>
                  </a:solidFill>
                  <a:sym typeface="Symbol" pitchFamily="18" charset="2"/>
                </a:rPr>
                <a:t></a:t>
              </a: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1498" y="2199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FF"/>
                  </a:solidFill>
                  <a:sym typeface="Symbol" pitchFamily="18" charset="2"/>
                </a:rPr>
                <a:t></a:t>
              </a:r>
            </a:p>
          </p:txBody>
        </p:sp>
      </p:grp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782638" y="5157788"/>
          <a:ext cx="4330700" cy="827087"/>
        </p:xfrm>
        <a:graphic>
          <a:graphicData uri="http://schemas.openxmlformats.org/presentationml/2006/ole">
            <p:oleObj spid="_x0000_s4098" name="Equation" r:id="rId3" imgW="2260440" imgH="431640" progId="">
              <p:embed/>
            </p:oleObj>
          </a:graphicData>
        </a:graphic>
      </p:graphicFrame>
      <p:sp>
        <p:nvSpPr>
          <p:cNvPr id="57364" name="AutoShape 20"/>
          <p:cNvSpPr>
            <a:spLocks noChangeArrowheads="1"/>
          </p:cNvSpPr>
          <p:nvPr/>
        </p:nvSpPr>
        <p:spPr bwMode="auto">
          <a:xfrm>
            <a:off x="2843213" y="2420938"/>
            <a:ext cx="1584325" cy="8651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  <a:latin typeface="Comic Sans MS" pitchFamily="66" charset="0"/>
              </a:rPr>
              <a:t>Sampling</a:t>
            </a: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716463" y="2420938"/>
          <a:ext cx="4103687" cy="865187"/>
        </p:xfrm>
        <a:graphic>
          <a:graphicData uri="http://schemas.openxmlformats.org/presentationml/2006/ole">
            <p:oleObj spid="_x0000_s4099" name="Equation" r:id="rId4" imgW="1143000" imgH="241200" progId="">
              <p:embed/>
            </p:oleObj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084888" y="3716338"/>
          <a:ext cx="2374900" cy="1308100"/>
        </p:xfrm>
        <a:graphic>
          <a:graphicData uri="http://schemas.openxmlformats.org/presentationml/2006/ole">
            <p:oleObj spid="_x0000_s4100" name="Equation" r:id="rId5" imgW="368280" imgH="203040" progId="">
              <p:embed/>
            </p:oleObj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5653088" y="4941888"/>
          <a:ext cx="2784475" cy="1308100"/>
        </p:xfrm>
        <a:graphic>
          <a:graphicData uri="http://schemas.openxmlformats.org/presentationml/2006/ole">
            <p:oleObj spid="_x0000_s4101" name="Equation" r:id="rId6" imgW="431640" imgH="203040" progId="">
              <p:embed/>
            </p:oleObj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6019800" y="0"/>
          <a:ext cx="2762250" cy="711200"/>
        </p:xfrm>
        <a:graphic>
          <a:graphicData uri="http://schemas.openxmlformats.org/presentationml/2006/ole">
            <p:oleObj spid="_x0000_s4102" name="Equation" r:id="rId7" imgW="8888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4648200" y="3505200"/>
            <a:ext cx="13716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6858000" y="4419600"/>
            <a:ext cx="11430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5410200" y="4419600"/>
            <a:ext cx="10668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Describe data with Mixture Model(MM)</a:t>
            </a:r>
            <a:endParaRPr lang="en-US" sz="1600" dirty="0" smtClean="0">
              <a:solidFill>
                <a:srgbClr val="777777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Approach:</a:t>
            </a:r>
          </a:p>
          <a:p>
            <a:pPr lvl="1" eaLnBrk="1" hangingPunct="1"/>
            <a:r>
              <a:rPr lang="en-US" sz="2000" dirty="0" smtClean="0"/>
              <a:t>Decide on MM, e.g.</a:t>
            </a:r>
          </a:p>
          <a:p>
            <a:pPr lvl="2" eaLnBrk="1" hangingPunct="1"/>
            <a:r>
              <a:rPr lang="en-US" sz="1800" dirty="0" smtClean="0"/>
              <a:t>Gauss distribution</a:t>
            </a:r>
          </a:p>
          <a:p>
            <a:pPr lvl="2" eaLnBrk="1" hangingPunct="1"/>
            <a:r>
              <a:rPr lang="en-US" sz="1800" dirty="0" smtClean="0"/>
              <a:t>Mix of two</a:t>
            </a:r>
          </a:p>
          <a:p>
            <a:pPr lvl="1" eaLnBrk="1" hangingPunct="1"/>
            <a:r>
              <a:rPr lang="en-US" sz="2000" dirty="0" smtClean="0"/>
              <a:t>Estimate parameters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  <p:graphicFrame>
        <p:nvGraphicFramePr>
          <p:cNvPr id="114692" name="Object 2"/>
          <p:cNvGraphicFramePr>
            <a:graphicFrameLocks noChangeAspect="1"/>
          </p:cNvGraphicFramePr>
          <p:nvPr/>
        </p:nvGraphicFramePr>
        <p:xfrm>
          <a:off x="4648200" y="3200400"/>
          <a:ext cx="3200400" cy="876300"/>
        </p:xfrm>
        <a:graphic>
          <a:graphicData uri="http://schemas.openxmlformats.org/presentationml/2006/ole">
            <p:oleObj spid="_x0000_s1026" name="Equation" r:id="rId3" imgW="1765080" imgH="482400" progId="Equation.3">
              <p:embed/>
            </p:oleObj>
          </a:graphicData>
        </a:graphic>
      </p:graphicFrame>
      <p:graphicFrame>
        <p:nvGraphicFramePr>
          <p:cNvPr id="114693" name="Object 3"/>
          <p:cNvGraphicFramePr>
            <a:graphicFrameLocks noChangeAspect="1"/>
          </p:cNvGraphicFramePr>
          <p:nvPr/>
        </p:nvGraphicFramePr>
        <p:xfrm>
          <a:off x="4267200" y="4419600"/>
          <a:ext cx="3649663" cy="315913"/>
        </p:xfrm>
        <a:graphic>
          <a:graphicData uri="http://schemas.openxmlformats.org/presentationml/2006/ole">
            <p:oleObj spid="_x0000_s1027" name="Equation" r:id="rId4" imgW="2641320" imgH="228600" progId="Equation.3">
              <p:embed/>
            </p:oleObj>
          </a:graphicData>
        </a:graphic>
      </p:graphicFrame>
      <p:graphicFrame>
        <p:nvGraphicFramePr>
          <p:cNvPr id="114698" name="Object 4"/>
          <p:cNvGraphicFramePr>
            <a:graphicFrameLocks noChangeAspect="1"/>
          </p:cNvGraphicFramePr>
          <p:nvPr/>
        </p:nvGraphicFramePr>
        <p:xfrm>
          <a:off x="2209800" y="5181600"/>
          <a:ext cx="2492375" cy="315913"/>
        </p:xfrm>
        <a:graphic>
          <a:graphicData uri="http://schemas.openxmlformats.org/presentationml/2006/ole">
            <p:oleObj spid="_x0000_s1028" name="Equation" r:id="rId5" imgW="1803240" imgH="228600" progId="Equation.3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04800"/>
            <a:ext cx="3981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2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695" grpId="0" animBg="1"/>
      <p:bldP spid="1146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Gaussian Mixture Model (GMM)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that the dataset is generated by two mixed Gaussian distributions</a:t>
            </a:r>
          </a:p>
          <a:p>
            <a:pPr lvl="1" eaLnBrk="1" hangingPunct="1"/>
            <a:r>
              <a:rPr lang="en-US" smtClean="0"/>
              <a:t>Gaussian model 1:</a:t>
            </a:r>
          </a:p>
          <a:p>
            <a:pPr lvl="1" eaLnBrk="1" hangingPunct="1"/>
            <a:r>
              <a:rPr lang="en-US" smtClean="0"/>
              <a:t>Gaussian model 2: </a:t>
            </a:r>
          </a:p>
          <a:p>
            <a:pPr eaLnBrk="1" hangingPunct="1"/>
            <a:r>
              <a:rPr lang="en-US" smtClean="0"/>
              <a:t>If we know the memberships for each bin, estimating the two Gaussian models is easy.</a:t>
            </a:r>
          </a:p>
          <a:p>
            <a:pPr eaLnBrk="1" hangingPunct="1"/>
            <a:r>
              <a:rPr lang="en-US" smtClean="0"/>
              <a:t>How to estimate the two Gaussian models without knowing the memberships of bins?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191000" y="2889250"/>
          <a:ext cx="2133600" cy="539750"/>
        </p:xfrm>
        <a:graphic>
          <a:graphicData uri="http://schemas.openxmlformats.org/presentationml/2006/ole">
            <p:oleObj spid="_x0000_s2050" name="Equation" r:id="rId3" imgW="850680" imgH="215640" progId="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4114800" y="3429000"/>
          <a:ext cx="2292350" cy="539750"/>
        </p:xfrm>
        <a:graphic>
          <a:graphicData uri="http://schemas.openxmlformats.org/presentationml/2006/ole">
            <p:oleObj spid="_x0000_s2051" name="Equation" r:id="rId4" imgW="914400" imgH="215640" progId="">
              <p:embed/>
            </p:oleObj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" y="4038600"/>
            <a:ext cx="876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Stochastically independent</a:t>
            </a:r>
            <a:endParaRPr lang="en-US" sz="2400" i="1" smtClean="0">
              <a:latin typeface="Times New Roman" pitchFamily="18" charset="0"/>
            </a:endParaRP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Bayes’ rule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Logarithm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Expectation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497513" y="2786063"/>
          <a:ext cx="2371725" cy="719137"/>
        </p:xfrm>
        <a:graphic>
          <a:graphicData uri="http://schemas.openxmlformats.org/presentationml/2006/ole">
            <p:oleObj spid="_x0000_s3074" name="Equation" r:id="rId3" imgW="1384200" imgH="4190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486400" y="3886200"/>
          <a:ext cx="1828800" cy="349250"/>
        </p:xfrm>
        <a:graphic>
          <a:graphicData uri="http://schemas.openxmlformats.org/presentationml/2006/ole">
            <p:oleObj spid="_x0000_s3075" name="Equation" r:id="rId4" imgW="1066680" imgH="2030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486400" y="2057400"/>
          <a:ext cx="2241550" cy="347663"/>
        </p:xfrm>
        <a:graphic>
          <a:graphicData uri="http://schemas.openxmlformats.org/presentationml/2006/ole">
            <p:oleObj spid="_x0000_s3076" name="Equation" r:id="rId5" imgW="130788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454650" y="4659313"/>
          <a:ext cx="3308350" cy="522287"/>
        </p:xfrm>
        <a:graphic>
          <a:graphicData uri="http://schemas.openxmlformats.org/presentationml/2006/ole">
            <p:oleObj spid="_x0000_s3077" name="Equation" r:id="rId6" imgW="19303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How find the parameters of the best-fitting Gaussian?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01700" y="21971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112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979613" y="3546475"/>
            <a:ext cx="2133600" cy="5302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2346325"/>
            <a:ext cx="7431088" cy="2811463"/>
            <a:chOff x="962" y="1478"/>
            <a:chExt cx="4681" cy="1771"/>
          </a:xfrm>
        </p:grpSpPr>
        <p:sp>
          <p:nvSpPr>
            <p:cNvPr id="47122" name="Text Box 6"/>
            <p:cNvSpPr txBox="1">
              <a:spLocks noChangeArrowheads="1"/>
            </p:cNvSpPr>
            <p:nvPr/>
          </p:nvSpPr>
          <p:spPr bwMode="auto">
            <a:xfrm>
              <a:off x="962" y="1478"/>
              <a:ext cx="143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Posterior probability</a:t>
              </a:r>
            </a:p>
          </p:txBody>
        </p:sp>
        <p:sp>
          <p:nvSpPr>
            <p:cNvPr id="47123" name="Text Box 7"/>
            <p:cNvSpPr txBox="1">
              <a:spLocks noChangeArrowheads="1"/>
            </p:cNvSpPr>
            <p:nvPr/>
          </p:nvSpPr>
          <p:spPr bwMode="auto">
            <a:xfrm>
              <a:off x="2925" y="1480"/>
              <a:ext cx="1389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Likelihood function</a:t>
              </a:r>
            </a:p>
          </p:txBody>
        </p:sp>
        <p:sp>
          <p:nvSpPr>
            <p:cNvPr id="47124" name="Text Box 8"/>
            <p:cNvSpPr txBox="1">
              <a:spLocks noChangeArrowheads="1"/>
            </p:cNvSpPr>
            <p:nvPr/>
          </p:nvSpPr>
          <p:spPr bwMode="auto">
            <a:xfrm>
              <a:off x="4468" y="1480"/>
              <a:ext cx="1175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Prior probability</a:t>
              </a:r>
            </a:p>
          </p:txBody>
        </p:sp>
        <p:sp>
          <p:nvSpPr>
            <p:cNvPr id="47125" name="Text Box 9"/>
            <p:cNvSpPr txBox="1">
              <a:spLocks noChangeArrowheads="1"/>
            </p:cNvSpPr>
            <p:nvPr/>
          </p:nvSpPr>
          <p:spPr bwMode="auto">
            <a:xfrm>
              <a:off x="3651" y="2999"/>
              <a:ext cx="711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Evidence</a:t>
              </a:r>
            </a:p>
          </p:txBody>
        </p:sp>
        <p:sp>
          <p:nvSpPr>
            <p:cNvPr id="47126" name="Line 10"/>
            <p:cNvSpPr>
              <a:spLocks noChangeShapeType="1"/>
            </p:cNvSpPr>
            <p:nvPr/>
          </p:nvSpPr>
          <p:spPr bwMode="auto">
            <a:xfrm>
              <a:off x="3696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11"/>
            <p:cNvSpPr>
              <a:spLocks noChangeShapeType="1"/>
            </p:cNvSpPr>
            <p:nvPr/>
          </p:nvSpPr>
          <p:spPr bwMode="auto">
            <a:xfrm>
              <a:off x="4830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 flipV="1">
              <a:off x="3969" y="2659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13"/>
            <p:cNvSpPr>
              <a:spLocks noChangeShapeType="1"/>
            </p:cNvSpPr>
            <p:nvPr/>
          </p:nvSpPr>
          <p:spPr bwMode="auto">
            <a:xfrm>
              <a:off x="1701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79613" y="3352800"/>
            <a:ext cx="6194425" cy="2308225"/>
            <a:chOff x="1247" y="2112"/>
            <a:chExt cx="3902" cy="1454"/>
          </a:xfrm>
        </p:grpSpPr>
        <p:pic>
          <p:nvPicPr>
            <p:cNvPr id="47118" name="Picture 1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47" y="2112"/>
              <a:ext cx="3902" cy="57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</p:pic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336" y="2523"/>
              <a:ext cx="1302" cy="1043"/>
              <a:chOff x="2336" y="2523"/>
              <a:chExt cx="1302" cy="1043"/>
            </a:xfrm>
          </p:grpSpPr>
          <p:sp>
            <p:nvSpPr>
              <p:cNvPr id="47120" name="Line 17"/>
              <p:cNvSpPr>
                <a:spLocks noChangeShapeType="1"/>
              </p:cNvSpPr>
              <p:nvPr/>
            </p:nvSpPr>
            <p:spPr bwMode="auto">
              <a:xfrm>
                <a:off x="2880" y="2523"/>
                <a:ext cx="0" cy="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1" name="Rectangle 18"/>
              <p:cNvSpPr>
                <a:spLocks noChangeArrowheads="1"/>
              </p:cNvSpPr>
              <p:nvPr/>
            </p:nvSpPr>
            <p:spPr bwMode="auto">
              <a:xfrm>
                <a:off x="2336" y="3316"/>
                <a:ext cx="1302" cy="25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/>
                  <a:t>By Bayes rule</a:t>
                </a:r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47900" y="4076700"/>
            <a:ext cx="2519363" cy="1042988"/>
            <a:chOff x="1416" y="2568"/>
            <a:chExt cx="1587" cy="657"/>
          </a:xfrm>
        </p:grpSpPr>
        <p:sp>
          <p:nvSpPr>
            <p:cNvPr id="47112" name="Text Box 20"/>
            <p:cNvSpPr txBox="1">
              <a:spLocks noChangeArrowheads="1"/>
            </p:cNvSpPr>
            <p:nvPr/>
          </p:nvSpPr>
          <p:spPr bwMode="auto">
            <a:xfrm>
              <a:off x="1416" y="2750"/>
              <a:ext cx="46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mean</a:t>
              </a:r>
            </a:p>
          </p:txBody>
        </p:sp>
        <p:sp>
          <p:nvSpPr>
            <p:cNvPr id="47113" name="Text Box 21"/>
            <p:cNvSpPr txBox="1">
              <a:spLocks noChangeArrowheads="1"/>
            </p:cNvSpPr>
            <p:nvPr/>
          </p:nvSpPr>
          <p:spPr bwMode="auto">
            <a:xfrm>
              <a:off x="1728" y="2975"/>
              <a:ext cx="653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std. dev.</a:t>
              </a:r>
            </a:p>
          </p:txBody>
        </p:sp>
        <p:sp>
          <p:nvSpPr>
            <p:cNvPr id="47114" name="Text Box 22"/>
            <p:cNvSpPr txBox="1">
              <a:spLocks noChangeArrowheads="1"/>
            </p:cNvSpPr>
            <p:nvPr/>
          </p:nvSpPr>
          <p:spPr bwMode="auto">
            <a:xfrm>
              <a:off x="2191" y="2751"/>
              <a:ext cx="81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data points</a:t>
              </a:r>
            </a:p>
          </p:txBody>
        </p:sp>
        <p:sp>
          <p:nvSpPr>
            <p:cNvPr id="47115" name="Line 23"/>
            <p:cNvSpPr>
              <a:spLocks noChangeShapeType="1"/>
            </p:cNvSpPr>
            <p:nvPr/>
          </p:nvSpPr>
          <p:spPr bwMode="auto">
            <a:xfrm flipV="1">
              <a:off x="1746" y="2568"/>
              <a:ext cx="0" cy="22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24"/>
            <p:cNvSpPr>
              <a:spLocks noChangeShapeType="1"/>
            </p:cNvSpPr>
            <p:nvPr/>
          </p:nvSpPr>
          <p:spPr bwMode="auto">
            <a:xfrm flipV="1">
              <a:off x="2064" y="2568"/>
              <a:ext cx="0" cy="45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25"/>
            <p:cNvSpPr>
              <a:spLocks noChangeShapeType="1"/>
            </p:cNvSpPr>
            <p:nvPr/>
          </p:nvSpPr>
          <p:spPr bwMode="auto">
            <a:xfrm flipV="1">
              <a:off x="2381" y="2568"/>
              <a:ext cx="0" cy="22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979613" y="3352800"/>
            <a:ext cx="6194425" cy="914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How find the parameters of the best-fitting Gaussian?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01700" y="21971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pic>
        <p:nvPicPr>
          <p:cNvPr id="481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979613" y="3546475"/>
            <a:ext cx="2133600" cy="5302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7175" y="2346325"/>
            <a:ext cx="7431088" cy="2811463"/>
            <a:chOff x="962" y="1478"/>
            <a:chExt cx="4681" cy="1771"/>
          </a:xfrm>
        </p:grpSpPr>
        <p:sp>
          <p:nvSpPr>
            <p:cNvPr id="48145" name="Text Box 7"/>
            <p:cNvSpPr txBox="1">
              <a:spLocks noChangeArrowheads="1"/>
            </p:cNvSpPr>
            <p:nvPr/>
          </p:nvSpPr>
          <p:spPr bwMode="auto">
            <a:xfrm>
              <a:off x="962" y="1478"/>
              <a:ext cx="143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Posterior probability</a:t>
              </a:r>
            </a:p>
          </p:txBody>
        </p:sp>
        <p:sp>
          <p:nvSpPr>
            <p:cNvPr id="48146" name="Text Box 8"/>
            <p:cNvSpPr txBox="1">
              <a:spLocks noChangeArrowheads="1"/>
            </p:cNvSpPr>
            <p:nvPr/>
          </p:nvSpPr>
          <p:spPr bwMode="auto">
            <a:xfrm>
              <a:off x="2925" y="1480"/>
              <a:ext cx="1389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Likelihood function</a:t>
              </a:r>
            </a:p>
          </p:txBody>
        </p:sp>
        <p:sp>
          <p:nvSpPr>
            <p:cNvPr id="48147" name="Text Box 9"/>
            <p:cNvSpPr txBox="1">
              <a:spLocks noChangeArrowheads="1"/>
            </p:cNvSpPr>
            <p:nvPr/>
          </p:nvSpPr>
          <p:spPr bwMode="auto">
            <a:xfrm>
              <a:off x="4468" y="1480"/>
              <a:ext cx="1175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Prior probability</a:t>
              </a:r>
            </a:p>
          </p:txBody>
        </p:sp>
        <p:sp>
          <p:nvSpPr>
            <p:cNvPr id="48148" name="Text Box 10"/>
            <p:cNvSpPr txBox="1">
              <a:spLocks noChangeArrowheads="1"/>
            </p:cNvSpPr>
            <p:nvPr/>
          </p:nvSpPr>
          <p:spPr bwMode="auto">
            <a:xfrm>
              <a:off x="3651" y="2999"/>
              <a:ext cx="711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Evidence</a:t>
              </a:r>
            </a:p>
          </p:txBody>
        </p:sp>
        <p:sp>
          <p:nvSpPr>
            <p:cNvPr id="48149" name="Line 11"/>
            <p:cNvSpPr>
              <a:spLocks noChangeShapeType="1"/>
            </p:cNvSpPr>
            <p:nvPr/>
          </p:nvSpPr>
          <p:spPr bwMode="auto">
            <a:xfrm>
              <a:off x="3696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12"/>
            <p:cNvSpPr>
              <a:spLocks noChangeShapeType="1"/>
            </p:cNvSpPr>
            <p:nvPr/>
          </p:nvSpPr>
          <p:spPr bwMode="auto">
            <a:xfrm>
              <a:off x="4830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13"/>
            <p:cNvSpPr>
              <a:spLocks noChangeShapeType="1"/>
            </p:cNvSpPr>
            <p:nvPr/>
          </p:nvSpPr>
          <p:spPr bwMode="auto">
            <a:xfrm flipV="1">
              <a:off x="3969" y="2659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14"/>
            <p:cNvSpPr>
              <a:spLocks noChangeShapeType="1"/>
            </p:cNvSpPr>
            <p:nvPr/>
          </p:nvSpPr>
          <p:spPr bwMode="auto">
            <a:xfrm>
              <a:off x="1701" y="1706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8200" y="5334000"/>
            <a:ext cx="6891338" cy="1236663"/>
            <a:chOff x="528" y="3360"/>
            <a:chExt cx="4341" cy="779"/>
          </a:xfrm>
        </p:grpSpPr>
        <p:sp>
          <p:nvSpPr>
            <p:cNvPr id="48143" name="Text Box 16"/>
            <p:cNvSpPr txBox="1">
              <a:spLocks noChangeArrowheads="1"/>
            </p:cNvSpPr>
            <p:nvPr/>
          </p:nvSpPr>
          <p:spPr bwMode="auto">
            <a:xfrm>
              <a:off x="528" y="3360"/>
              <a:ext cx="4341" cy="33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0070C0"/>
                  </a:solidFill>
                </a:rPr>
                <a:t>Maximum likelihood parameter estimation:</a:t>
              </a:r>
            </a:p>
          </p:txBody>
        </p:sp>
        <p:pic>
          <p:nvPicPr>
            <p:cNvPr id="48144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50" y="3824"/>
              <a:ext cx="3567" cy="31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</p:pic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47900" y="4076700"/>
            <a:ext cx="2519363" cy="1042988"/>
            <a:chOff x="1416" y="2568"/>
            <a:chExt cx="1587" cy="657"/>
          </a:xfrm>
        </p:grpSpPr>
        <p:sp>
          <p:nvSpPr>
            <p:cNvPr id="48137" name="Text Box 19"/>
            <p:cNvSpPr txBox="1">
              <a:spLocks noChangeArrowheads="1"/>
            </p:cNvSpPr>
            <p:nvPr/>
          </p:nvSpPr>
          <p:spPr bwMode="auto">
            <a:xfrm>
              <a:off x="1416" y="2750"/>
              <a:ext cx="46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mean</a:t>
              </a:r>
            </a:p>
          </p:txBody>
        </p:sp>
        <p:sp>
          <p:nvSpPr>
            <p:cNvPr id="48138" name="Text Box 20"/>
            <p:cNvSpPr txBox="1">
              <a:spLocks noChangeArrowheads="1"/>
            </p:cNvSpPr>
            <p:nvPr/>
          </p:nvSpPr>
          <p:spPr bwMode="auto">
            <a:xfrm>
              <a:off x="1728" y="2975"/>
              <a:ext cx="653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std. dev.</a:t>
              </a:r>
            </a:p>
          </p:txBody>
        </p:sp>
        <p:sp>
          <p:nvSpPr>
            <p:cNvPr id="48139" name="Text Box 21"/>
            <p:cNvSpPr txBox="1">
              <a:spLocks noChangeArrowheads="1"/>
            </p:cNvSpPr>
            <p:nvPr/>
          </p:nvSpPr>
          <p:spPr bwMode="auto">
            <a:xfrm>
              <a:off x="2191" y="2751"/>
              <a:ext cx="812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data points</a:t>
              </a:r>
            </a:p>
          </p:txBody>
        </p:sp>
        <p:sp>
          <p:nvSpPr>
            <p:cNvPr id="48140" name="Line 22"/>
            <p:cNvSpPr>
              <a:spLocks noChangeShapeType="1"/>
            </p:cNvSpPr>
            <p:nvPr/>
          </p:nvSpPr>
          <p:spPr bwMode="auto">
            <a:xfrm flipV="1">
              <a:off x="1746" y="2568"/>
              <a:ext cx="0" cy="22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23"/>
            <p:cNvSpPr>
              <a:spLocks noChangeShapeType="1"/>
            </p:cNvSpPr>
            <p:nvPr/>
          </p:nvSpPr>
          <p:spPr bwMode="auto">
            <a:xfrm flipV="1">
              <a:off x="2064" y="2568"/>
              <a:ext cx="0" cy="45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24"/>
            <p:cNvSpPr>
              <a:spLocks noChangeShapeType="1"/>
            </p:cNvSpPr>
            <p:nvPr/>
          </p:nvSpPr>
          <p:spPr bwMode="auto">
            <a:xfrm flipV="1">
              <a:off x="2381" y="2568"/>
              <a:ext cx="0" cy="22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046" y="304800"/>
            <a:ext cx="8278954" cy="626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z_n|\mu, \sigma) = \frac{1}{\sqrt{2 \pi \sigma^2}} \exp{\frac{-(z_n-\mu)^2}{2 \sigma^2}}$&#10;\end{document}&#10;"/>
  <p:tag name="EXTERNALNAME" val="figure"/>
  <p:tag name="BLEND" val="False"/>
  <p:tag name="TRANSPARENT" val="False"/>
  <p:tag name="KEEPFILES" val="True"/>
  <p:tag name="DEBUGPAUSE" val="False"/>
  <p:tag name="RESOLUTION" val="300"/>
  <p:tag name="TIMEOUT" val="15"/>
  <p:tag name="BITMAPFORMAT" val="bmpmono"/>
  <p:tag name="DEBUGINTERACTIVE" val="False"/>
  <p:tag name="ORIGWIDTH" val="308.875"/>
  <p:tag name="PICTUREFILESIZE" val="266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\mu, \sigma | z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4"/>
  <p:tag name="PICTUREFILESIZE" val="38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\mu, \sigma | z) = \frac{P(z|\mu, \sigma) P(\mu, \sigma)}{P(z)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3.875"/>
  <p:tag name="PICTUREFILESIZE" val="192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\mu, \sigma | z) = \frac{P(z|\mu, \sigma) P(\mu, \sigma)}{P(z)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3.875"/>
  <p:tag name="PICTUREFILESIZE" val="192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\mu, \sigma | z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4"/>
  <p:tag name="PICTUREFILESIZE" val="38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\mu}, \hat{\sigma} = \mbox{argmax}_{\mu, \sigma} \, \,&#10;P(z|\mu, \sigma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8"/>
  <p:tag name="PICTUREFILESIZE" val="1298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285</Words>
  <Application>Microsoft Office PowerPoint</Application>
  <PresentationFormat>On-screen Show (4:3)</PresentationFormat>
  <Paragraphs>101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Image</vt:lpstr>
      <vt:lpstr>Equation</vt:lpstr>
      <vt:lpstr>方程式</vt:lpstr>
      <vt:lpstr>Gaussian Mixture Model</vt:lpstr>
      <vt:lpstr>Fit this distribution with a Gaussian</vt:lpstr>
      <vt:lpstr>Univariate Normal Sample</vt:lpstr>
      <vt:lpstr>Slide 4</vt:lpstr>
      <vt:lpstr>Gaussian Mixture Model (GMM)</vt:lpstr>
      <vt:lpstr>Review</vt:lpstr>
      <vt:lpstr>How find the parameters of the best-fitting Gaussian?</vt:lpstr>
      <vt:lpstr>How find the parameters of the best-fitting Gaussian?</vt:lpstr>
      <vt:lpstr>Slide 9</vt:lpstr>
      <vt:lpstr>Goal</vt:lpstr>
      <vt:lpstr>Slide 11</vt:lpstr>
      <vt:lpstr>Finding l </vt:lpstr>
      <vt:lpstr>Finding l </vt:lpstr>
      <vt:lpstr>Finding l </vt:lpstr>
      <vt:lpstr>Finding l </vt:lpstr>
      <vt:lpstr>Finding l </vt:lpstr>
      <vt:lpstr>Finding l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</dc:title>
  <dc:creator>user</dc:creator>
  <cp:lastModifiedBy>user</cp:lastModifiedBy>
  <cp:revision>7</cp:revision>
  <dcterms:created xsi:type="dcterms:W3CDTF">2011-11-08T17:22:47Z</dcterms:created>
  <dcterms:modified xsi:type="dcterms:W3CDTF">2013-11-08T04:38:53Z</dcterms:modified>
</cp:coreProperties>
</file>