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6" r:id="rId15"/>
    <p:sldId id="270" r:id="rId16"/>
    <p:sldId id="272" r:id="rId17"/>
    <p:sldId id="271" r:id="rId18"/>
    <p:sldId id="288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303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3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2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27.wmf"/><Relationship Id="rId1" Type="http://schemas.openxmlformats.org/officeDocument/2006/relationships/image" Target="../media/image8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B03-30FA-4EE4-A98C-21F27982FF56}" type="datetimeFigureOut">
              <a:rPr lang="en-IN" smtClean="0"/>
              <a:pPr/>
              <a:t>11-09-2013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1234B75-4A23-467C-B5E0-8C6350665C5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B03-30FA-4EE4-A98C-21F27982FF56}" type="datetimeFigureOut">
              <a:rPr lang="en-IN" smtClean="0"/>
              <a:pPr/>
              <a:t>11-09-2013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4B75-4A23-467C-B5E0-8C6350665C5F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1850" y="0"/>
            <a:ext cx="692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B03-30FA-4EE4-A98C-21F27982FF56}" type="datetimeFigureOut">
              <a:rPr lang="en-IN" smtClean="0"/>
              <a:pPr/>
              <a:t>11-09-2013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4B75-4A23-467C-B5E0-8C6350665C5F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1850" y="0"/>
            <a:ext cx="692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B03-30FA-4EE4-A98C-21F27982FF56}" type="datetimeFigureOut">
              <a:rPr lang="en-IN" smtClean="0"/>
              <a:pPr/>
              <a:t>11-09-2013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4B75-4A23-467C-B5E0-8C6350665C5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B03-30FA-4EE4-A98C-21F27982FF56}" type="datetimeFigureOut">
              <a:rPr lang="en-IN" smtClean="0"/>
              <a:pPr/>
              <a:t>11-09-2013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1234B75-4A23-467C-B5E0-8C6350665C5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B03-30FA-4EE4-A98C-21F27982FF56}" type="datetimeFigureOut">
              <a:rPr lang="en-IN" smtClean="0"/>
              <a:pPr/>
              <a:t>11-09-2013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4B75-4A23-467C-B5E0-8C6350665C5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B03-30FA-4EE4-A98C-21F27982FF56}" type="datetimeFigureOut">
              <a:rPr lang="en-IN" smtClean="0"/>
              <a:pPr/>
              <a:t>11-09-2013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4B75-4A23-467C-B5E0-8C6350665C5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B03-30FA-4EE4-A98C-21F27982FF56}" type="datetimeFigureOut">
              <a:rPr lang="en-IN" smtClean="0"/>
              <a:pPr/>
              <a:t>11-09-2013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4B75-4A23-467C-B5E0-8C6350665C5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B03-30FA-4EE4-A98C-21F27982FF56}" type="datetimeFigureOut">
              <a:rPr lang="en-IN" smtClean="0"/>
              <a:pPr/>
              <a:t>11-09-2013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4B75-4A23-467C-B5E0-8C6350665C5F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1850" y="0"/>
            <a:ext cx="692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B03-30FA-4EE4-A98C-21F27982FF56}" type="datetimeFigureOut">
              <a:rPr lang="en-IN" smtClean="0"/>
              <a:pPr/>
              <a:t>11-09-2013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4B75-4A23-467C-B5E0-8C6350665C5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1850" y="0"/>
            <a:ext cx="692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B03-30FA-4EE4-A98C-21F27982FF56}" type="datetimeFigureOut">
              <a:rPr lang="en-IN" smtClean="0"/>
              <a:pPr/>
              <a:t>11-09-2013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1234B75-4A23-467C-B5E0-8C6350665C5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1850" y="0"/>
            <a:ext cx="692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D0FBB03-30FA-4EE4-A98C-21F27982FF56}" type="datetimeFigureOut">
              <a:rPr lang="en-IN" smtClean="0"/>
              <a:pPr/>
              <a:t>11-09-2013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1234B75-4A23-467C-B5E0-8C6350665C5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5.png"/><Relationship Id="rId4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4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4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5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5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5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6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6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73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1"/>
          <p:cNvSpPr txBox="1">
            <a:spLocks noChangeArrowheads="1"/>
          </p:cNvSpPr>
          <p:nvPr/>
        </p:nvSpPr>
        <p:spPr bwMode="auto">
          <a:xfrm>
            <a:off x="914400" y="1600200"/>
            <a:ext cx="7543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Arial" charset="0"/>
              </a:rPr>
              <a:t>Analysis and Synthesis of Pole-Zero Speech Models</a:t>
            </a:r>
          </a:p>
        </p:txBody>
      </p:sp>
      <p:sp>
        <p:nvSpPr>
          <p:cNvPr id="45059" name="TextBox 2"/>
          <p:cNvSpPr txBox="1">
            <a:spLocks noChangeArrowheads="1"/>
          </p:cNvSpPr>
          <p:nvPr/>
        </p:nvSpPr>
        <p:spPr bwMode="auto">
          <a:xfrm>
            <a:off x="2133600" y="228600"/>
            <a:ext cx="4648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Arial" charset="0"/>
              </a:rPr>
              <a:t>Lecture-12</a:t>
            </a:r>
            <a:endParaRPr lang="en-US" sz="36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14"/>
          <p:cNvSpPr txBox="1">
            <a:spLocks noChangeArrowheads="1"/>
          </p:cNvSpPr>
          <p:nvPr/>
        </p:nvSpPr>
        <p:spPr bwMode="auto">
          <a:xfrm>
            <a:off x="304800" y="22098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mean squared error signal: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658813" y="838200"/>
          <a:ext cx="7902575" cy="1098550"/>
        </p:xfrm>
        <a:graphic>
          <a:graphicData uri="http://schemas.openxmlformats.org/presentationml/2006/ole">
            <p:oleObj spid="_x0000_s6146" name="Equation" r:id="rId3" imgW="3682800" imgH="444240" progId="Equation.3">
              <p:embed/>
            </p:oleObj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749300" y="2819400"/>
          <a:ext cx="5205413" cy="1924050"/>
        </p:xfrm>
        <a:graphic>
          <a:graphicData uri="http://schemas.openxmlformats.org/presentationml/2006/ole">
            <p:oleObj spid="_x0000_s6147" name="Equation" r:id="rId4" imgW="2070000" imgH="863280" progId="Equation.3">
              <p:embed/>
            </p:oleObj>
          </a:graphicData>
        </a:graphic>
      </p:graphicFrame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133600" y="0"/>
            <a:ext cx="3505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1" dirty="0">
                <a:solidFill>
                  <a:srgbClr val="002060"/>
                </a:solidFill>
                <a:latin typeface="Arial" charset="0"/>
              </a:rPr>
              <a:t>Solution for {</a:t>
            </a:r>
            <a:r>
              <a:rPr lang="el-GR" sz="2800" i="1" dirty="0">
                <a:solidFill>
                  <a:srgbClr val="002060"/>
                </a:solidFill>
                <a:latin typeface="Arial" charset="0"/>
              </a:rPr>
              <a:t>α</a:t>
            </a:r>
            <a:r>
              <a:rPr lang="en-US" sz="2800" i="1" baseline="-25000" dirty="0">
                <a:solidFill>
                  <a:srgbClr val="002060"/>
                </a:solidFill>
                <a:latin typeface="Arial" charset="0"/>
              </a:rPr>
              <a:t>k</a:t>
            </a:r>
            <a:r>
              <a:rPr lang="en-US" sz="2800" i="1" dirty="0">
                <a:solidFill>
                  <a:srgbClr val="002060"/>
                </a:solidFill>
                <a:latin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3438525" y="858838"/>
          <a:ext cx="2533650" cy="4786312"/>
        </p:xfrm>
        <a:graphic>
          <a:graphicData uri="http://schemas.openxmlformats.org/presentationml/2006/ole">
            <p:oleObj spid="_x0000_s7170" name="Equation" r:id="rId3" imgW="114120" imgH="215640" progId="Equation.3">
              <p:embed/>
            </p:oleObj>
          </a:graphicData>
        </a:graphic>
      </p:graphicFrame>
      <p:sp>
        <p:nvSpPr>
          <p:cNvPr id="7171" name="Text Box 7"/>
          <p:cNvSpPr txBox="1">
            <a:spLocks noChangeArrowheads="1"/>
          </p:cNvSpPr>
          <p:nvPr/>
        </p:nvSpPr>
        <p:spPr bwMode="auto">
          <a:xfrm>
            <a:off x="685800" y="3581400"/>
            <a:ext cx="1108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Where</a:t>
            </a:r>
            <a:endParaRPr lang="en-US" dirty="0"/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28600" y="228600"/>
            <a:ext cx="7772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Can find values of </a:t>
            </a:r>
            <a:r>
              <a:rPr lang="en-US" sz="2800" dirty="0" err="1">
                <a:latin typeface="Arial" charset="0"/>
              </a:rPr>
              <a:t>α</a:t>
            </a:r>
            <a:r>
              <a:rPr lang="en-US" sz="2800" baseline="-25000" dirty="0" err="1">
                <a:latin typeface="Arial" charset="0"/>
              </a:rPr>
              <a:t>k</a:t>
            </a:r>
            <a:r>
              <a:rPr lang="en-US" sz="2800" dirty="0">
                <a:latin typeface="Arial" charset="0"/>
              </a:rPr>
              <a:t> that minimize by setting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71600" y="908720"/>
          <a:ext cx="7379380" cy="4824536"/>
        </p:xfrm>
        <a:graphic>
          <a:graphicData uri="http://schemas.openxmlformats.org/presentationml/2006/ole">
            <p:oleObj spid="_x0000_s7171" name="Equation" r:id="rId4" imgW="4267080" imgH="253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544513" y="474663"/>
          <a:ext cx="8012112" cy="5392737"/>
        </p:xfrm>
        <a:graphic>
          <a:graphicData uri="http://schemas.openxmlformats.org/presentationml/2006/ole">
            <p:oleObj spid="_x0000_s8194" name="Equation" r:id="rId3" imgW="3746160" imgH="2209680" progId="Equation.3">
              <p:embed/>
            </p:oleObj>
          </a:graphicData>
        </a:graphic>
      </p:graphicFrame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609600" y="5791200"/>
            <a:ext cx="822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rial" charset="0"/>
              </a:rPr>
              <a:t>leading to a set of </a:t>
            </a:r>
            <a:r>
              <a:rPr lang="en-US" sz="2400" b="1" i="1" dirty="0">
                <a:solidFill>
                  <a:srgbClr val="C00000"/>
                </a:solidFill>
                <a:latin typeface="Arial" charset="0"/>
              </a:rPr>
              <a:t>p equations in p 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</a:rPr>
              <a:t>unknowns that can solved in an efficient manner for the 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{</a:t>
            </a:r>
            <a:r>
              <a:rPr lang="en-US" sz="2400" i="1" dirty="0" err="1">
                <a:solidFill>
                  <a:srgbClr val="C00000"/>
                </a:solidFill>
                <a:latin typeface="Arial" charset="0"/>
              </a:rPr>
              <a:t>α</a:t>
            </a:r>
            <a:r>
              <a:rPr lang="en-US" sz="2400" i="1" baseline="-25000" dirty="0" err="1">
                <a:solidFill>
                  <a:srgbClr val="C00000"/>
                </a:solidFill>
                <a:latin typeface="Arial" charset="0"/>
              </a:rPr>
              <a:t>k</a:t>
            </a:r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11"/>
          <p:cNvSpPr txBox="1">
            <a:spLocks noChangeArrowheads="1"/>
          </p:cNvSpPr>
          <p:nvPr/>
        </p:nvSpPr>
        <p:spPr bwMode="auto">
          <a:xfrm>
            <a:off x="304800" y="4267200"/>
            <a:ext cx="8686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The resulting covariance matrix is symmetric, but not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Toeplitz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and can be solved efficiently by a set of techniques called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Cholesky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decomposition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844550" y="990600"/>
          <a:ext cx="7662863" cy="2590800"/>
        </p:xfrm>
        <a:graphic>
          <a:graphicData uri="http://schemas.openxmlformats.org/presentationml/2006/ole">
            <p:oleObj spid="_x0000_s9218" name="Equation" r:id="rId3" imgW="3530520" imgH="1193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764704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Minimum mean-squared prediction error can be written as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2195736" y="2780928"/>
          <a:ext cx="3822700" cy="1014413"/>
        </p:xfrm>
        <a:graphic>
          <a:graphicData uri="http://schemas.openxmlformats.org/presentationml/2006/ole">
            <p:oleObj spid="_x0000_s32770" name="Equation" r:id="rId3" imgW="1676160" imgH="444240" progId="Equation.3">
              <p:embed/>
            </p:oleObj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792288" y="1484313"/>
          <a:ext cx="4725987" cy="936625"/>
        </p:xfrm>
        <a:graphic>
          <a:graphicData uri="http://schemas.openxmlformats.org/presentationml/2006/ole">
            <p:oleObj spid="_x0000_s32771" name="Equation" r:id="rId4" imgW="2412720" imgH="44424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7744" y="188640"/>
            <a:ext cx="4326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Arial" pitchFamily="34" charset="0"/>
                <a:cs typeface="Arial" pitchFamily="34" charset="0"/>
              </a:rPr>
              <a:t>Autocorrelation Method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1124744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Let           exists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for </a:t>
            </a:r>
            <a:r>
              <a:rPr lang="en-IN" sz="2400" i="1" dirty="0">
                <a:latin typeface="Arial" pitchFamily="34" charset="0"/>
                <a:cs typeface="Arial" pitchFamily="34" charset="0"/>
              </a:rPr>
              <a:t>0 ≤ m ≤ L −1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is exactly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zero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every where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else (i.e., window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of length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samples) 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982663" y="1125538"/>
          <a:ext cx="730250" cy="503237"/>
        </p:xfrm>
        <a:graphic>
          <a:graphicData uri="http://schemas.openxmlformats.org/presentationml/2006/ole">
            <p:oleObj spid="_x0000_s10242" name="Equation" r:id="rId3" imgW="380880" imgH="2286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7744" y="2204864"/>
          <a:ext cx="2478087" cy="590550"/>
        </p:xfrm>
        <a:graphic>
          <a:graphicData uri="http://schemas.openxmlformats.org/presentationml/2006/ole">
            <p:oleObj spid="_x0000_s10243" name="Equation" r:id="rId4" imgW="1104840" imgH="22860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323528" y="3068960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Where </a:t>
            </a:r>
            <a:r>
              <a:rPr lang="en-IN" sz="2400" i="1" dirty="0" smtClean="0">
                <a:latin typeface="Arial" pitchFamily="34" charset="0"/>
                <a:cs typeface="Arial" pitchFamily="34" charset="0"/>
              </a:rPr>
              <a:t>w[m] 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is a finite length window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n-IN" sz="2400" i="1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samples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3933056"/>
            <a:ext cx="703121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60648"/>
            <a:ext cx="70675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988840"/>
            <a:ext cx="6364476" cy="2153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3933056"/>
            <a:ext cx="602079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1907704" y="4797152"/>
            <a:ext cx="792088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364088" y="4797152"/>
            <a:ext cx="792088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1259632" y="548680"/>
          <a:ext cx="3816424" cy="1039750"/>
        </p:xfrm>
        <a:graphic>
          <a:graphicData uri="http://schemas.openxmlformats.org/presentationml/2006/ole">
            <p:oleObj spid="_x0000_s11266" name="Equation" r:id="rId3" imgW="1879560" imgH="444240" progId="Equation.3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1700808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Is only non zero over the interval 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292080" y="1700808"/>
          <a:ext cx="1957362" cy="439378"/>
        </p:xfrm>
        <a:graphic>
          <a:graphicData uri="http://schemas.openxmlformats.org/presentationml/2006/ole">
            <p:oleObj spid="_x0000_s11267" name="Equation" r:id="rId4" imgW="1041120" imgH="203040" progId="Equation.3">
              <p:embed/>
            </p:oleObj>
          </a:graphicData>
        </a:graphic>
      </p:graphicFrame>
      <p:graphicFrame>
        <p:nvGraphicFramePr>
          <p:cNvPr id="11268" name="Object 5"/>
          <p:cNvGraphicFramePr>
            <a:graphicFrameLocks noChangeAspect="1"/>
          </p:cNvGraphicFramePr>
          <p:nvPr/>
        </p:nvGraphicFramePr>
        <p:xfrm>
          <a:off x="1475656" y="2204864"/>
          <a:ext cx="4527348" cy="1296143"/>
        </p:xfrm>
        <a:graphic>
          <a:graphicData uri="http://schemas.openxmlformats.org/presentationml/2006/ole">
            <p:oleObj spid="_x0000_s11268" name="Equation" r:id="rId5" imgW="1600200" imgH="660240" progId="Equation.3">
              <p:embed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899592" y="3155950"/>
          <a:ext cx="7128792" cy="3225378"/>
        </p:xfrm>
        <a:graphic>
          <a:graphicData uri="http://schemas.openxmlformats.org/presentationml/2006/ole">
            <p:oleObj spid="_x0000_s11269" name="Equation" r:id="rId6" imgW="3441600" imgH="185400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838200" y="560388"/>
          <a:ext cx="7315200" cy="5764212"/>
        </p:xfrm>
        <a:graphic>
          <a:graphicData uri="http://schemas.openxmlformats.org/presentationml/2006/ole">
            <p:oleObj spid="_x0000_s45058" name="Equation" r:id="rId3" imgW="2463480" imgH="2920680" progId="Equation.3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260648"/>
            <a:ext cx="7848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There are L-| </a:t>
            </a:r>
            <a:r>
              <a:rPr lang="en-IN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-k| non-zero terms in the computation of                  	for each value of  </a:t>
            </a:r>
            <a:r>
              <a:rPr lang="en-IN" sz="2400" dirty="0" err="1" smtClean="0">
                <a:latin typeface="Arial" pitchFamily="34" charset="0"/>
                <a:cs typeface="Arial" pitchFamily="34" charset="0"/>
              </a:rPr>
              <a:t>i,k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Then 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763688" y="1268760"/>
          <a:ext cx="3814763" cy="1466924"/>
        </p:xfrm>
        <a:graphic>
          <a:graphicData uri="http://schemas.openxmlformats.org/presentationml/2006/ole">
            <p:oleObj spid="_x0000_s30722" name="Equation" r:id="rId3" imgW="1663560" imgH="660240" progId="Equation.3">
              <p:embed/>
            </p:oleObj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323528" y="692696"/>
          <a:ext cx="1062343" cy="546348"/>
        </p:xfrm>
        <a:graphic>
          <a:graphicData uri="http://schemas.openxmlformats.org/presentationml/2006/ole">
            <p:oleObj spid="_x0000_s30723" name="Equation" r:id="rId4" imgW="444240" imgH="22860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4355976" y="1340768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short-time autocorrelation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555776" y="2924944"/>
          <a:ext cx="4933950" cy="1873250"/>
        </p:xfrm>
        <a:graphic>
          <a:graphicData uri="http://schemas.openxmlformats.org/presentationml/2006/ole">
            <p:oleObj spid="_x0000_s30724" name="Equation" r:id="rId5" imgW="2019240" imgH="8888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263691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From equation (2)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1907704" y="5157192"/>
          <a:ext cx="3822700" cy="1443185"/>
        </p:xfrm>
        <a:graphic>
          <a:graphicData uri="http://schemas.openxmlformats.org/presentationml/2006/ole">
            <p:oleObj spid="_x0000_s30725" name="Equation" r:id="rId6" imgW="1676160" imgH="88884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467544" y="4869160"/>
            <a:ext cx="6096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Minimum mean-squared prediction error can be written as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3000" y="2514600"/>
            <a:ext cx="6553200" cy="4191000"/>
            <a:chOff x="720" y="1584"/>
            <a:chExt cx="4128" cy="2640"/>
          </a:xfrm>
        </p:grpSpPr>
        <p:sp>
          <p:nvSpPr>
            <p:cNvPr id="46130" name="Rectangle 3"/>
            <p:cNvSpPr>
              <a:spLocks noChangeArrowheads="1"/>
            </p:cNvSpPr>
            <p:nvPr/>
          </p:nvSpPr>
          <p:spPr bwMode="auto">
            <a:xfrm>
              <a:off x="720" y="1584"/>
              <a:ext cx="4128" cy="26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sz="280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46131" name="Rectangle 4"/>
            <p:cNvSpPr>
              <a:spLocks noChangeArrowheads="1"/>
            </p:cNvSpPr>
            <p:nvPr/>
          </p:nvSpPr>
          <p:spPr bwMode="auto">
            <a:xfrm>
              <a:off x="3984" y="3648"/>
              <a:ext cx="76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TW" sz="3200" i="1" dirty="0">
                  <a:latin typeface="Arial" pitchFamily="34" charset="0"/>
                  <a:cs typeface="Arial" pitchFamily="34" charset="0"/>
                </a:rPr>
                <a:t>H(z)</a:t>
              </a:r>
            </a:p>
          </p:txBody>
        </p:sp>
      </p:grpSp>
      <p:sp>
        <p:nvSpPr>
          <p:cNvPr id="91139" name="Rectangle 5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8229600" cy="609600"/>
          </a:xfrm>
        </p:spPr>
        <p:txBody>
          <a:bodyPr anchor="b">
            <a:normAutofit/>
          </a:bodyPr>
          <a:lstStyle/>
          <a:p>
            <a:pPr algn="ctr">
              <a:defRPr/>
            </a:pPr>
            <a:r>
              <a:rPr lang="en-US" altLang="zh-TW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Speech Production Model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51520" y="2060848"/>
            <a:ext cx="8242300" cy="4343400"/>
            <a:chOff x="48" y="1488"/>
            <a:chExt cx="5192" cy="2736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984" y="2544"/>
              <a:ext cx="1256" cy="672"/>
              <a:chOff x="3984" y="2352"/>
              <a:chExt cx="1256" cy="672"/>
            </a:xfrm>
          </p:grpSpPr>
          <p:sp>
            <p:nvSpPr>
              <p:cNvPr id="5" name="Rectangle 10"/>
              <p:cNvSpPr>
                <a:spLocks noChangeArrowheads="1"/>
              </p:cNvSpPr>
              <p:nvPr/>
            </p:nvSpPr>
            <p:spPr bwMode="auto">
              <a:xfrm>
                <a:off x="3984" y="2352"/>
                <a:ext cx="768" cy="67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TW" sz="2000" dirty="0">
                    <a:latin typeface="Times New Roman" pitchFamily="18" charset="0"/>
                    <a:cs typeface="Arial" pitchFamily="34" charset="0"/>
                  </a:rPr>
                  <a:t>Lip</a:t>
                </a:r>
              </a:p>
              <a:p>
                <a:pPr algn="ctr">
                  <a:defRPr/>
                </a:pPr>
                <a:r>
                  <a:rPr kumimoji="1" lang="en-US" altLang="zh-TW" sz="2000" dirty="0">
                    <a:latin typeface="Times New Roman" pitchFamily="18" charset="0"/>
                    <a:cs typeface="Arial" pitchFamily="34" charset="0"/>
                  </a:rPr>
                  <a:t>Radiation</a:t>
                </a:r>
              </a:p>
              <a:p>
                <a:pPr algn="ctr">
                  <a:defRPr/>
                </a:pPr>
                <a:r>
                  <a:rPr kumimoji="1" lang="en-US" altLang="zh-TW" sz="2000" b="1" i="1" dirty="0">
                    <a:latin typeface="Times New Roman" pitchFamily="18" charset="0"/>
                    <a:cs typeface="Arial" pitchFamily="34" charset="0"/>
                  </a:rPr>
                  <a:t>R</a:t>
                </a:r>
                <a:r>
                  <a:rPr kumimoji="1" lang="en-US" altLang="zh-TW" sz="2000" b="1" dirty="0">
                    <a:latin typeface="Times New Roman" pitchFamily="18" charset="0"/>
                    <a:cs typeface="Arial" pitchFamily="34" charset="0"/>
                  </a:rPr>
                  <a:t>(</a:t>
                </a:r>
                <a:r>
                  <a:rPr kumimoji="1" lang="en-US" altLang="zh-TW" sz="2000" b="1" i="1" dirty="0">
                    <a:latin typeface="Times New Roman" pitchFamily="18" charset="0"/>
                    <a:cs typeface="Arial" pitchFamily="34" charset="0"/>
                  </a:rPr>
                  <a:t>z</a:t>
                </a:r>
                <a:r>
                  <a:rPr kumimoji="1" lang="en-US" altLang="zh-TW" sz="2000" b="1" dirty="0">
                    <a:latin typeface="Times New Roman" pitchFamily="18" charset="0"/>
                    <a:cs typeface="Arial" pitchFamily="34" charset="0"/>
                  </a:rPr>
                  <a:t>)</a:t>
                </a:r>
              </a:p>
            </p:txBody>
          </p:sp>
          <p:cxnSp>
            <p:nvCxnSpPr>
              <p:cNvPr id="46128" name="AutoShape 11"/>
              <p:cNvCxnSpPr>
                <a:cxnSpLocks noChangeShapeType="1"/>
              </p:cNvCxnSpPr>
              <p:nvPr/>
            </p:nvCxnSpPr>
            <p:spPr bwMode="auto">
              <a:xfrm>
                <a:off x="4752" y="2688"/>
                <a:ext cx="480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46129" name="Text Box 12"/>
              <p:cNvSpPr txBox="1">
                <a:spLocks noChangeArrowheads="1"/>
              </p:cNvSpPr>
              <p:nvPr/>
            </p:nvSpPr>
            <p:spPr bwMode="auto">
              <a:xfrm>
                <a:off x="4800" y="2383"/>
                <a:ext cx="4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000" i="1">
                    <a:latin typeface="Times New Roman" pitchFamily="18" charset="0"/>
                  </a:rPr>
                  <a:t>p</a:t>
                </a:r>
                <a:r>
                  <a:rPr kumimoji="1" lang="en-US" altLang="zh-TW" sz="2000" i="1" baseline="-25000">
                    <a:latin typeface="Times New Roman" pitchFamily="18" charset="0"/>
                  </a:rPr>
                  <a:t>L</a:t>
                </a:r>
                <a:r>
                  <a:rPr kumimoji="1" lang="en-US" altLang="zh-TW" sz="2000">
                    <a:latin typeface="Times New Roman" pitchFamily="18" charset="0"/>
                  </a:rPr>
                  <a:t>[</a:t>
                </a:r>
                <a:r>
                  <a:rPr kumimoji="1" lang="en-US" altLang="zh-TW" sz="2000" i="1">
                    <a:latin typeface="Times New Roman" pitchFamily="18" charset="0"/>
                  </a:rPr>
                  <a:t>n</a:t>
                </a:r>
                <a:r>
                  <a:rPr kumimoji="1" lang="en-US" altLang="zh-TW" sz="2000">
                    <a:latin typeface="Times New Roman" pitchFamily="18" charset="0"/>
                  </a:rPr>
                  <a:t>]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1920" y="1786"/>
              <a:ext cx="2072" cy="1425"/>
              <a:chOff x="1920" y="1594"/>
              <a:chExt cx="2072" cy="1425"/>
            </a:xfrm>
          </p:grpSpPr>
          <p:cxnSp>
            <p:nvCxnSpPr>
              <p:cNvPr id="46119" name="AutoShape 15"/>
              <p:cNvCxnSpPr>
                <a:cxnSpLocks noChangeShapeType="1"/>
              </p:cNvCxnSpPr>
              <p:nvPr/>
            </p:nvCxnSpPr>
            <p:spPr bwMode="auto">
              <a:xfrm>
                <a:off x="3504" y="2686"/>
                <a:ext cx="480" cy="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46120" name="Text Box 16"/>
              <p:cNvSpPr txBox="1">
                <a:spLocks noChangeArrowheads="1"/>
              </p:cNvSpPr>
              <p:nvPr/>
            </p:nvSpPr>
            <p:spPr bwMode="auto">
              <a:xfrm>
                <a:off x="3552" y="2431"/>
                <a:ext cx="4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000" i="1">
                    <a:latin typeface="Times New Roman" pitchFamily="18" charset="0"/>
                  </a:rPr>
                  <a:t>u</a:t>
                </a:r>
                <a:r>
                  <a:rPr kumimoji="1" lang="en-US" altLang="zh-TW" sz="2000" i="1" baseline="-25000">
                    <a:latin typeface="Times New Roman" pitchFamily="18" charset="0"/>
                  </a:rPr>
                  <a:t>L</a:t>
                </a:r>
                <a:r>
                  <a:rPr kumimoji="1" lang="en-US" altLang="zh-TW" sz="2000">
                    <a:latin typeface="Times New Roman" pitchFamily="18" charset="0"/>
                  </a:rPr>
                  <a:t>[</a:t>
                </a:r>
                <a:r>
                  <a:rPr kumimoji="1" lang="en-US" altLang="zh-TW" sz="2000" i="1">
                    <a:latin typeface="Times New Roman" pitchFamily="18" charset="0"/>
                  </a:rPr>
                  <a:t>n</a:t>
                </a:r>
                <a:r>
                  <a:rPr kumimoji="1" lang="en-US" altLang="zh-TW" sz="2000">
                    <a:latin typeface="Times New Roman" pitchFamily="18" charset="0"/>
                  </a:rPr>
                  <a:t>]</a:t>
                </a:r>
              </a:p>
            </p:txBody>
          </p:sp>
          <p:sp>
            <p:nvSpPr>
              <p:cNvPr id="6" name="Rectangle 17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912" cy="66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TW" sz="2000" dirty="0">
                    <a:latin typeface="Times New Roman" pitchFamily="18" charset="0"/>
                    <a:cs typeface="Arial" pitchFamily="34" charset="0"/>
                  </a:rPr>
                  <a:t>Vocal Track</a:t>
                </a:r>
              </a:p>
              <a:p>
                <a:pPr algn="ctr">
                  <a:defRPr/>
                </a:pPr>
                <a:r>
                  <a:rPr kumimoji="1" lang="en-US" altLang="zh-TW" sz="2000" b="1" i="1" dirty="0">
                    <a:latin typeface="Times New Roman" pitchFamily="18" charset="0"/>
                    <a:cs typeface="Arial" pitchFamily="34" charset="0"/>
                  </a:rPr>
                  <a:t>V</a:t>
                </a:r>
                <a:r>
                  <a:rPr kumimoji="1" lang="en-US" altLang="zh-TW" sz="2000" b="1" dirty="0">
                    <a:latin typeface="Times New Roman" pitchFamily="18" charset="0"/>
                    <a:cs typeface="Arial" pitchFamily="34" charset="0"/>
                  </a:rPr>
                  <a:t>(</a:t>
                </a:r>
                <a:r>
                  <a:rPr kumimoji="1" lang="en-US" altLang="zh-TW" sz="2000" b="1" i="1" dirty="0">
                    <a:latin typeface="Times New Roman" pitchFamily="18" charset="0"/>
                    <a:cs typeface="Arial" pitchFamily="34" charset="0"/>
                  </a:rPr>
                  <a:t>z</a:t>
                </a:r>
                <a:r>
                  <a:rPr kumimoji="1" lang="en-US" altLang="zh-TW" sz="2000" b="1" dirty="0">
                    <a:latin typeface="Times New Roman" pitchFamily="18" charset="0"/>
                    <a:cs typeface="Arial" pitchFamily="34" charset="0"/>
                  </a:rPr>
                  <a:t>)</a:t>
                </a:r>
              </a:p>
            </p:txBody>
          </p:sp>
          <p:sp>
            <p:nvSpPr>
              <p:cNvPr id="46122" name="AutoShape 18"/>
              <p:cNvSpPr>
                <a:spLocks noChangeArrowheads="1"/>
              </p:cNvSpPr>
              <p:nvPr/>
            </p:nvSpPr>
            <p:spPr bwMode="auto">
              <a:xfrm>
                <a:off x="2640" y="2112"/>
                <a:ext cx="864" cy="240"/>
              </a:xfrm>
              <a:prstGeom prst="downArrow">
                <a:avLst>
                  <a:gd name="adj1" fmla="val 53009"/>
                  <a:gd name="adj2" fmla="val 47917"/>
                </a:avLst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3" name="Text Box 19"/>
              <p:cNvSpPr txBox="1">
                <a:spLocks noChangeArrowheads="1"/>
              </p:cNvSpPr>
              <p:nvPr/>
            </p:nvSpPr>
            <p:spPr bwMode="auto">
              <a:xfrm>
                <a:off x="2531" y="1594"/>
                <a:ext cx="1069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TW" sz="2400" dirty="0">
                    <a:solidFill>
                      <a:srgbClr val="0000FF"/>
                    </a:solidFill>
                    <a:latin typeface="Times New Roman" pitchFamily="18" charset="0"/>
                  </a:rPr>
                  <a:t>Vocal Track</a:t>
                </a:r>
              </a:p>
              <a:p>
                <a:pPr algn="ctr"/>
                <a:r>
                  <a:rPr kumimoji="1" lang="en-US" altLang="zh-TW" sz="2400" dirty="0">
                    <a:solidFill>
                      <a:srgbClr val="0000FF"/>
                    </a:solidFill>
                    <a:latin typeface="Times New Roman" pitchFamily="18" charset="0"/>
                  </a:rPr>
                  <a:t>Parameters</a:t>
                </a:r>
              </a:p>
            </p:txBody>
          </p:sp>
          <p:cxnSp>
            <p:nvCxnSpPr>
              <p:cNvPr id="46124" name="AutoShape 20"/>
              <p:cNvCxnSpPr>
                <a:cxnSpLocks noChangeShapeType="1"/>
              </p:cNvCxnSpPr>
              <p:nvPr/>
            </p:nvCxnSpPr>
            <p:spPr bwMode="auto">
              <a:xfrm flipV="1">
                <a:off x="2112" y="2686"/>
                <a:ext cx="480" cy="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46125" name="Text Box 21"/>
              <p:cNvSpPr txBox="1">
                <a:spLocks noChangeArrowheads="1"/>
              </p:cNvSpPr>
              <p:nvPr/>
            </p:nvSpPr>
            <p:spPr bwMode="auto">
              <a:xfrm>
                <a:off x="2135" y="2383"/>
                <a:ext cx="45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000" i="1">
                    <a:latin typeface="Times New Roman" pitchFamily="18" charset="0"/>
                  </a:rPr>
                  <a:t>u</a:t>
                </a:r>
                <a:r>
                  <a:rPr kumimoji="1" lang="en-US" altLang="zh-TW" sz="2000" i="1" baseline="-25000">
                    <a:latin typeface="Times New Roman" pitchFamily="18" charset="0"/>
                  </a:rPr>
                  <a:t>G</a:t>
                </a:r>
                <a:r>
                  <a:rPr kumimoji="1" lang="en-US" altLang="zh-TW" sz="2000">
                    <a:latin typeface="Times New Roman" pitchFamily="18" charset="0"/>
                  </a:rPr>
                  <a:t>[</a:t>
                </a:r>
                <a:r>
                  <a:rPr kumimoji="1" lang="en-US" altLang="zh-TW" sz="2000" i="1">
                    <a:latin typeface="Times New Roman" pitchFamily="18" charset="0"/>
                  </a:rPr>
                  <a:t>n</a:t>
                </a:r>
                <a:r>
                  <a:rPr kumimoji="1" lang="en-US" altLang="zh-TW" sz="2000">
                    <a:latin typeface="Times New Roman" pitchFamily="18" charset="0"/>
                  </a:rPr>
                  <a:t>]</a:t>
                </a:r>
              </a:p>
            </p:txBody>
          </p:sp>
          <p:sp>
            <p:nvSpPr>
              <p:cNvPr id="46126" name="Line 22"/>
              <p:cNvSpPr>
                <a:spLocks noChangeShapeType="1"/>
              </p:cNvSpPr>
              <p:nvPr/>
            </p:nvSpPr>
            <p:spPr bwMode="auto">
              <a:xfrm flipH="1" flipV="1">
                <a:off x="1920" y="2592"/>
                <a:ext cx="192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med" len="med"/>
                <a:tailEnd type="arrow" w="med" len="med"/>
              </a:ln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48" y="1488"/>
              <a:ext cx="960" cy="912"/>
              <a:chOff x="48" y="1344"/>
              <a:chExt cx="960" cy="912"/>
            </a:xfrm>
          </p:grpSpPr>
          <p:sp>
            <p:nvSpPr>
              <p:cNvPr id="46111" name="Rectangle 24"/>
              <p:cNvSpPr>
                <a:spLocks noChangeArrowheads="1"/>
              </p:cNvSpPr>
              <p:nvPr/>
            </p:nvSpPr>
            <p:spPr bwMode="auto">
              <a:xfrm>
                <a:off x="48" y="1584"/>
                <a:ext cx="720" cy="6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/>
                <a:r>
                  <a:rPr kumimoji="1" lang="en-US" altLang="zh-TW" sz="2000">
                    <a:latin typeface="Times New Roman" pitchFamily="18" charset="0"/>
                  </a:rPr>
                  <a:t>Impulse</a:t>
                </a:r>
              </a:p>
              <a:p>
                <a:pPr algn="ctr"/>
                <a:r>
                  <a:rPr kumimoji="1" lang="en-US" altLang="zh-TW" sz="2000">
                    <a:latin typeface="Times New Roman" pitchFamily="18" charset="0"/>
                  </a:rPr>
                  <a:t>Train</a:t>
                </a:r>
              </a:p>
              <a:p>
                <a:pPr algn="ctr"/>
                <a:r>
                  <a:rPr kumimoji="1" lang="en-US" altLang="zh-TW" sz="2000">
                    <a:latin typeface="Times New Roman" pitchFamily="18" charset="0"/>
                  </a:rPr>
                  <a:t>Generator</a:t>
                </a:r>
              </a:p>
            </p:txBody>
          </p:sp>
          <p:cxnSp>
            <p:nvCxnSpPr>
              <p:cNvPr id="46112" name="AutoShape 25"/>
              <p:cNvCxnSpPr>
                <a:cxnSpLocks noChangeShapeType="1"/>
                <a:stCxn id="46111" idx="3"/>
                <a:endCxn id="46104" idx="1"/>
              </p:cNvCxnSpPr>
              <p:nvPr/>
            </p:nvCxnSpPr>
            <p:spPr bwMode="auto">
              <a:xfrm>
                <a:off x="768" y="1920"/>
                <a:ext cx="240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grpSp>
            <p:nvGrpSpPr>
              <p:cNvPr id="9" name="Group 26"/>
              <p:cNvGrpSpPr>
                <a:grpSpLocks/>
              </p:cNvGrpSpPr>
              <p:nvPr/>
            </p:nvGrpSpPr>
            <p:grpSpPr bwMode="auto">
              <a:xfrm>
                <a:off x="96" y="1344"/>
                <a:ext cx="672" cy="192"/>
                <a:chOff x="2400" y="3936"/>
                <a:chExt cx="1104" cy="192"/>
              </a:xfrm>
            </p:grpSpPr>
            <p:sp>
              <p:nvSpPr>
                <p:cNvPr id="46114" name="Line 27"/>
                <p:cNvSpPr>
                  <a:spLocks noChangeShapeType="1"/>
                </p:cNvSpPr>
                <p:nvPr/>
              </p:nvSpPr>
              <p:spPr bwMode="auto">
                <a:xfrm>
                  <a:off x="2400" y="4128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46115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544" y="393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46116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832" y="393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46117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120" y="393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46118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408" y="393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  <p:grpSp>
          <p:nvGrpSpPr>
            <p:cNvPr id="10" name="Group 32"/>
            <p:cNvGrpSpPr>
              <a:grpSpLocks/>
            </p:cNvGrpSpPr>
            <p:nvPr/>
          </p:nvGrpSpPr>
          <p:grpSpPr bwMode="auto">
            <a:xfrm>
              <a:off x="1008" y="1584"/>
              <a:ext cx="1106" cy="1152"/>
              <a:chOff x="1008" y="1584"/>
              <a:chExt cx="1106" cy="1152"/>
            </a:xfrm>
          </p:grpSpPr>
          <p:sp>
            <p:nvSpPr>
              <p:cNvPr id="46104" name="Rectangle 33"/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576" cy="6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/>
                <a:r>
                  <a:rPr kumimoji="1" lang="en-US" altLang="zh-TW" sz="2000" dirty="0">
                    <a:latin typeface="Times New Roman" pitchFamily="18" charset="0"/>
                  </a:rPr>
                  <a:t>Glottal</a:t>
                </a:r>
              </a:p>
              <a:p>
                <a:pPr algn="ctr"/>
                <a:r>
                  <a:rPr kumimoji="1" lang="en-US" altLang="zh-TW" sz="2000" dirty="0">
                    <a:latin typeface="Times New Roman" pitchFamily="18" charset="0"/>
                  </a:rPr>
                  <a:t>Pulse</a:t>
                </a:r>
              </a:p>
              <a:p>
                <a:pPr algn="ctr"/>
                <a:r>
                  <a:rPr kumimoji="1" lang="en-US" altLang="zh-TW" sz="2000" b="1" i="1" dirty="0">
                    <a:latin typeface="Times New Roman" pitchFamily="18" charset="0"/>
                  </a:rPr>
                  <a:t>G</a:t>
                </a:r>
                <a:r>
                  <a:rPr kumimoji="1" lang="en-US" altLang="zh-TW" sz="2000" b="1" dirty="0">
                    <a:latin typeface="Times New Roman" pitchFamily="18" charset="0"/>
                  </a:rPr>
                  <a:t>(</a:t>
                </a:r>
                <a:r>
                  <a:rPr kumimoji="1" lang="en-US" altLang="zh-TW" sz="2000" b="1" i="1" dirty="0">
                    <a:latin typeface="Times New Roman" pitchFamily="18" charset="0"/>
                  </a:rPr>
                  <a:t>z</a:t>
                </a:r>
                <a:r>
                  <a:rPr kumimoji="1" lang="en-US" altLang="zh-TW" sz="2000" b="1" dirty="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46105" name="AutoShape 34"/>
              <p:cNvSpPr>
                <a:spLocks noChangeArrowheads="1"/>
              </p:cNvSpPr>
              <p:nvPr/>
            </p:nvSpPr>
            <p:spPr bwMode="auto">
              <a:xfrm>
                <a:off x="1728" y="1968"/>
                <a:ext cx="192" cy="192"/>
              </a:xfrm>
              <a:prstGeom prst="flowChartSummingJunct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46106" name="AutoShape 35"/>
              <p:cNvCxnSpPr>
                <a:cxnSpLocks noChangeShapeType="1"/>
                <a:stCxn id="46104" idx="3"/>
                <a:endCxn id="46105" idx="2"/>
              </p:cNvCxnSpPr>
              <p:nvPr/>
            </p:nvCxnSpPr>
            <p:spPr bwMode="auto">
              <a:xfrm>
                <a:off x="1584" y="2064"/>
                <a:ext cx="14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46107" name="AutoShape 36"/>
              <p:cNvCxnSpPr>
                <a:cxnSpLocks noChangeShapeType="1"/>
                <a:endCxn id="46105" idx="0"/>
              </p:cNvCxnSpPr>
              <p:nvPr/>
            </p:nvCxnSpPr>
            <p:spPr bwMode="auto">
              <a:xfrm>
                <a:off x="1824" y="1680"/>
                <a:ext cx="0" cy="2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46108" name="AutoShape 37"/>
              <p:cNvCxnSpPr>
                <a:cxnSpLocks noChangeShapeType="1"/>
                <a:stCxn id="46105" idx="6"/>
                <a:endCxn id="46109" idx="0"/>
              </p:cNvCxnSpPr>
              <p:nvPr/>
            </p:nvCxnSpPr>
            <p:spPr bwMode="auto">
              <a:xfrm>
                <a:off x="1920" y="2064"/>
                <a:ext cx="120" cy="624"/>
              </a:xfrm>
              <a:prstGeom prst="bentConnector2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46109" name="Oval 38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0" name="Text Box 39"/>
              <p:cNvSpPr txBox="1">
                <a:spLocks noChangeArrowheads="1"/>
              </p:cNvSpPr>
              <p:nvPr/>
            </p:nvSpPr>
            <p:spPr bwMode="auto">
              <a:xfrm>
                <a:off x="1824" y="1584"/>
                <a:ext cx="2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i="1">
                    <a:latin typeface="Times New Roman" pitchFamily="18" charset="0"/>
                  </a:rPr>
                  <a:t>A</a:t>
                </a:r>
                <a:r>
                  <a:rPr kumimoji="1" lang="en-US" altLang="zh-TW" sz="2400" i="1" baseline="-25000">
                    <a:latin typeface="Times New Roman" pitchFamily="18" charset="0"/>
                  </a:rPr>
                  <a:t>v</a:t>
                </a:r>
              </a:p>
            </p:txBody>
          </p:sp>
        </p:grpSp>
        <p:grpSp>
          <p:nvGrpSpPr>
            <p:cNvPr id="11" name="Group 40"/>
            <p:cNvGrpSpPr>
              <a:grpSpLocks/>
            </p:cNvGrpSpPr>
            <p:nvPr/>
          </p:nvGrpSpPr>
          <p:grpSpPr bwMode="auto">
            <a:xfrm>
              <a:off x="816" y="3024"/>
              <a:ext cx="1326" cy="1200"/>
              <a:chOff x="816" y="3024"/>
              <a:chExt cx="1326" cy="1200"/>
            </a:xfrm>
          </p:grpSpPr>
          <p:sp>
            <p:nvSpPr>
              <p:cNvPr id="46096" name="Rectangle 41"/>
              <p:cNvSpPr>
                <a:spLocks noChangeArrowheads="1"/>
              </p:cNvSpPr>
              <p:nvPr/>
            </p:nvSpPr>
            <p:spPr bwMode="auto">
              <a:xfrm>
                <a:off x="816" y="3312"/>
                <a:ext cx="768" cy="6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/>
                <a:r>
                  <a:rPr kumimoji="1" lang="en-US" altLang="zh-TW" sz="2000">
                    <a:latin typeface="Times New Roman" pitchFamily="18" charset="0"/>
                  </a:rPr>
                  <a:t>Random</a:t>
                </a:r>
              </a:p>
              <a:p>
                <a:pPr algn="ctr"/>
                <a:r>
                  <a:rPr kumimoji="1" lang="en-US" altLang="zh-TW" sz="2000">
                    <a:latin typeface="Times New Roman" pitchFamily="18" charset="0"/>
                  </a:rPr>
                  <a:t>Noise</a:t>
                </a:r>
              </a:p>
              <a:p>
                <a:pPr algn="ctr"/>
                <a:r>
                  <a:rPr kumimoji="1" lang="en-US" altLang="zh-TW" sz="2000">
                    <a:latin typeface="Times New Roman" pitchFamily="18" charset="0"/>
                  </a:rPr>
                  <a:t>Generator</a:t>
                </a:r>
              </a:p>
            </p:txBody>
          </p:sp>
          <p:sp>
            <p:nvSpPr>
              <p:cNvPr id="46097" name="AutoShape 42"/>
              <p:cNvSpPr>
                <a:spLocks noChangeArrowheads="1"/>
              </p:cNvSpPr>
              <p:nvPr/>
            </p:nvSpPr>
            <p:spPr bwMode="auto">
              <a:xfrm flipV="1">
                <a:off x="1728" y="3552"/>
                <a:ext cx="192" cy="192"/>
              </a:xfrm>
              <a:prstGeom prst="flowChartSummingJunct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46098" name="AutoShape 43"/>
              <p:cNvCxnSpPr>
                <a:cxnSpLocks noChangeShapeType="1"/>
                <a:stCxn id="46096" idx="3"/>
                <a:endCxn id="46097" idx="2"/>
              </p:cNvCxnSpPr>
              <p:nvPr/>
            </p:nvCxnSpPr>
            <p:spPr bwMode="auto">
              <a:xfrm>
                <a:off x="1584" y="3648"/>
                <a:ext cx="14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46099" name="AutoShape 44"/>
              <p:cNvCxnSpPr>
                <a:cxnSpLocks noChangeShapeType="1"/>
                <a:endCxn id="46097" idx="0"/>
              </p:cNvCxnSpPr>
              <p:nvPr/>
            </p:nvCxnSpPr>
            <p:spPr bwMode="auto">
              <a:xfrm flipV="1">
                <a:off x="1823" y="3744"/>
                <a:ext cx="0" cy="2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46100" name="AutoShape 45"/>
              <p:cNvCxnSpPr>
                <a:cxnSpLocks noChangeShapeType="1"/>
                <a:stCxn id="46097" idx="6"/>
                <a:endCxn id="46101" idx="0"/>
              </p:cNvCxnSpPr>
              <p:nvPr/>
            </p:nvCxnSpPr>
            <p:spPr bwMode="auto">
              <a:xfrm flipV="1">
                <a:off x="1919" y="3072"/>
                <a:ext cx="120" cy="576"/>
              </a:xfrm>
              <a:prstGeom prst="bentConnector2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46101" name="Oval 46"/>
              <p:cNvSpPr>
                <a:spLocks noChangeArrowheads="1"/>
              </p:cNvSpPr>
              <p:nvPr/>
            </p:nvSpPr>
            <p:spPr bwMode="auto">
              <a:xfrm flipV="1">
                <a:off x="2016" y="302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2" name="Freeform 47"/>
              <p:cNvSpPr>
                <a:spLocks/>
              </p:cNvSpPr>
              <p:nvPr/>
            </p:nvSpPr>
            <p:spPr bwMode="auto">
              <a:xfrm>
                <a:off x="1008" y="4032"/>
                <a:ext cx="432" cy="192"/>
              </a:xfrm>
              <a:custGeom>
                <a:avLst/>
                <a:gdLst>
                  <a:gd name="T0" fmla="*/ 0 w 912"/>
                  <a:gd name="T1" fmla="*/ 0 h 672"/>
                  <a:gd name="T2" fmla="*/ 0 w 912"/>
                  <a:gd name="T3" fmla="*/ 0 h 672"/>
                  <a:gd name="T4" fmla="*/ 0 w 912"/>
                  <a:gd name="T5" fmla="*/ 0 h 672"/>
                  <a:gd name="T6" fmla="*/ 0 w 912"/>
                  <a:gd name="T7" fmla="*/ 0 h 672"/>
                  <a:gd name="T8" fmla="*/ 0 w 912"/>
                  <a:gd name="T9" fmla="*/ 0 h 672"/>
                  <a:gd name="T10" fmla="*/ 0 w 912"/>
                  <a:gd name="T11" fmla="*/ 0 h 672"/>
                  <a:gd name="T12" fmla="*/ 0 w 912"/>
                  <a:gd name="T13" fmla="*/ 0 h 672"/>
                  <a:gd name="T14" fmla="*/ 0 w 912"/>
                  <a:gd name="T15" fmla="*/ 0 h 672"/>
                  <a:gd name="T16" fmla="*/ 0 w 912"/>
                  <a:gd name="T17" fmla="*/ 0 h 672"/>
                  <a:gd name="T18" fmla="*/ 0 w 912"/>
                  <a:gd name="T19" fmla="*/ 0 h 672"/>
                  <a:gd name="T20" fmla="*/ 0 w 912"/>
                  <a:gd name="T21" fmla="*/ 0 h 672"/>
                  <a:gd name="T22" fmla="*/ 0 w 912"/>
                  <a:gd name="T23" fmla="*/ 0 h 672"/>
                  <a:gd name="T24" fmla="*/ 0 w 912"/>
                  <a:gd name="T25" fmla="*/ 0 h 672"/>
                  <a:gd name="T26" fmla="*/ 0 w 912"/>
                  <a:gd name="T27" fmla="*/ 0 h 672"/>
                  <a:gd name="T28" fmla="*/ 0 w 912"/>
                  <a:gd name="T29" fmla="*/ 0 h 672"/>
                  <a:gd name="T30" fmla="*/ 0 w 912"/>
                  <a:gd name="T31" fmla="*/ 0 h 672"/>
                  <a:gd name="T32" fmla="*/ 0 w 912"/>
                  <a:gd name="T33" fmla="*/ 0 h 672"/>
                  <a:gd name="T34" fmla="*/ 0 w 912"/>
                  <a:gd name="T35" fmla="*/ 0 h 672"/>
                  <a:gd name="T36" fmla="*/ 0 w 912"/>
                  <a:gd name="T37" fmla="*/ 0 h 67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12"/>
                  <a:gd name="T58" fmla="*/ 0 h 672"/>
                  <a:gd name="T59" fmla="*/ 912 w 912"/>
                  <a:gd name="T60" fmla="*/ 672 h 67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12" h="672">
                    <a:moveTo>
                      <a:pt x="0" y="576"/>
                    </a:moveTo>
                    <a:lnTo>
                      <a:pt x="96" y="144"/>
                    </a:lnTo>
                    <a:lnTo>
                      <a:pt x="192" y="528"/>
                    </a:lnTo>
                    <a:lnTo>
                      <a:pt x="240" y="192"/>
                    </a:lnTo>
                    <a:lnTo>
                      <a:pt x="288" y="480"/>
                    </a:lnTo>
                    <a:lnTo>
                      <a:pt x="336" y="0"/>
                    </a:lnTo>
                    <a:lnTo>
                      <a:pt x="336" y="288"/>
                    </a:lnTo>
                    <a:lnTo>
                      <a:pt x="384" y="192"/>
                    </a:lnTo>
                    <a:lnTo>
                      <a:pt x="432" y="480"/>
                    </a:lnTo>
                    <a:lnTo>
                      <a:pt x="480" y="288"/>
                    </a:lnTo>
                    <a:lnTo>
                      <a:pt x="528" y="672"/>
                    </a:lnTo>
                    <a:lnTo>
                      <a:pt x="576" y="432"/>
                    </a:lnTo>
                    <a:lnTo>
                      <a:pt x="576" y="528"/>
                    </a:lnTo>
                    <a:lnTo>
                      <a:pt x="624" y="336"/>
                    </a:lnTo>
                    <a:lnTo>
                      <a:pt x="720" y="288"/>
                    </a:lnTo>
                    <a:lnTo>
                      <a:pt x="720" y="384"/>
                    </a:lnTo>
                    <a:lnTo>
                      <a:pt x="768" y="240"/>
                    </a:lnTo>
                    <a:lnTo>
                      <a:pt x="912" y="480"/>
                    </a:lnTo>
                    <a:lnTo>
                      <a:pt x="912" y="240"/>
                    </a:lnTo>
                  </a:path>
                </a:pathLst>
              </a:cu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103" name="Text Box 48"/>
              <p:cNvSpPr txBox="1">
                <a:spLocks noChangeArrowheads="1"/>
              </p:cNvSpPr>
              <p:nvPr/>
            </p:nvSpPr>
            <p:spPr bwMode="auto">
              <a:xfrm>
                <a:off x="1824" y="3783"/>
                <a:ext cx="31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i="1">
                    <a:latin typeface="Times New Roman" pitchFamily="18" charset="0"/>
                  </a:rPr>
                  <a:t>A</a:t>
                </a:r>
                <a:r>
                  <a:rPr kumimoji="1" lang="en-US" altLang="zh-TW" sz="2400" i="1" baseline="-25000">
                    <a:latin typeface="Times New Roman" pitchFamily="18" charset="0"/>
                  </a:rPr>
                  <a:t>N</a:t>
                </a:r>
              </a:p>
            </p:txBody>
          </p:sp>
        </p:grpSp>
        <p:sp>
          <p:nvSpPr>
            <p:cNvPr id="46094" name="Text Box 49"/>
            <p:cNvSpPr txBox="1">
              <a:spLocks noChangeArrowheads="1"/>
            </p:cNvSpPr>
            <p:nvPr/>
          </p:nvSpPr>
          <p:spPr bwMode="auto">
            <a:xfrm>
              <a:off x="864" y="2400"/>
              <a:ext cx="11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i="1" dirty="0">
                  <a:latin typeface="Times New Roman" pitchFamily="18" charset="0"/>
                </a:rPr>
                <a:t>Voiced Sound</a:t>
              </a:r>
            </a:p>
          </p:txBody>
        </p:sp>
        <p:sp>
          <p:nvSpPr>
            <p:cNvPr id="46095" name="Text Box 50"/>
            <p:cNvSpPr txBox="1">
              <a:spLocks noChangeArrowheads="1"/>
            </p:cNvSpPr>
            <p:nvPr/>
          </p:nvSpPr>
          <p:spPr bwMode="auto">
            <a:xfrm>
              <a:off x="480" y="2928"/>
              <a:ext cx="13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i="1" dirty="0">
                  <a:latin typeface="Times New Roman" pitchFamily="18" charset="0"/>
                </a:rPr>
                <a:t>Unvoiced Sound</a:t>
              </a:r>
            </a:p>
          </p:txBody>
        </p:sp>
      </p:grpSp>
      <p:sp>
        <p:nvSpPr>
          <p:cNvPr id="81971" name="Text Box 51"/>
          <p:cNvSpPr txBox="1">
            <a:spLocks noChangeArrowheads="1"/>
          </p:cNvSpPr>
          <p:nvPr/>
        </p:nvSpPr>
        <p:spPr bwMode="auto">
          <a:xfrm>
            <a:off x="2057400" y="914400"/>
            <a:ext cx="43449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4400" i="1" dirty="0">
                <a:latin typeface="Times New Roman" pitchFamily="18" charset="0"/>
              </a:rPr>
              <a:t>H</a:t>
            </a:r>
            <a:r>
              <a:rPr kumimoji="1" lang="en-US" altLang="zh-TW" sz="4400" dirty="0">
                <a:latin typeface="Times New Roman" pitchFamily="18" charset="0"/>
              </a:rPr>
              <a:t>(</a:t>
            </a:r>
            <a:r>
              <a:rPr kumimoji="1" lang="en-US" altLang="zh-TW" sz="4400" i="1" dirty="0">
                <a:latin typeface="Times New Roman" pitchFamily="18" charset="0"/>
              </a:rPr>
              <a:t>z</a:t>
            </a:r>
            <a:r>
              <a:rPr kumimoji="1" lang="en-US" altLang="zh-TW" sz="4400" dirty="0">
                <a:latin typeface="Times New Roman" pitchFamily="18" charset="0"/>
              </a:rPr>
              <a:t>)=</a:t>
            </a:r>
            <a:r>
              <a:rPr kumimoji="1" lang="en-US" altLang="zh-TW" sz="4400" i="1" dirty="0">
                <a:latin typeface="Times New Roman" pitchFamily="18" charset="0"/>
              </a:rPr>
              <a:t>G</a:t>
            </a:r>
            <a:r>
              <a:rPr kumimoji="1" lang="en-US" altLang="zh-TW" sz="4400" dirty="0">
                <a:latin typeface="Times New Roman" pitchFamily="18" charset="0"/>
              </a:rPr>
              <a:t>(</a:t>
            </a:r>
            <a:r>
              <a:rPr kumimoji="1" lang="en-US" altLang="zh-TW" sz="4400" i="1" dirty="0">
                <a:latin typeface="Times New Roman" pitchFamily="18" charset="0"/>
              </a:rPr>
              <a:t>z</a:t>
            </a:r>
            <a:r>
              <a:rPr kumimoji="1" lang="en-US" altLang="zh-TW" sz="4400" dirty="0">
                <a:latin typeface="Times New Roman" pitchFamily="18" charset="0"/>
              </a:rPr>
              <a:t>)</a:t>
            </a:r>
            <a:r>
              <a:rPr kumimoji="1" lang="en-US" altLang="zh-TW" sz="4400" i="1" dirty="0">
                <a:latin typeface="Times New Roman" pitchFamily="18" charset="0"/>
              </a:rPr>
              <a:t>V</a:t>
            </a:r>
            <a:r>
              <a:rPr kumimoji="1" lang="en-US" altLang="zh-TW" sz="4400" dirty="0">
                <a:latin typeface="Times New Roman" pitchFamily="18" charset="0"/>
              </a:rPr>
              <a:t>(</a:t>
            </a:r>
            <a:r>
              <a:rPr kumimoji="1" lang="en-US" altLang="zh-TW" sz="4400" i="1" dirty="0">
                <a:latin typeface="Times New Roman" pitchFamily="18" charset="0"/>
              </a:rPr>
              <a:t>z</a:t>
            </a:r>
            <a:r>
              <a:rPr kumimoji="1" lang="en-US" altLang="zh-TW" sz="4400" dirty="0">
                <a:latin typeface="Times New Roman" pitchFamily="18" charset="0"/>
              </a:rPr>
              <a:t>)</a:t>
            </a:r>
            <a:r>
              <a:rPr kumimoji="1" lang="en-US" altLang="zh-TW" sz="4400" i="1" dirty="0">
                <a:latin typeface="Times New Roman" pitchFamily="18" charset="0"/>
              </a:rPr>
              <a:t>R</a:t>
            </a:r>
            <a:r>
              <a:rPr kumimoji="1" lang="en-US" altLang="zh-TW" sz="4400" dirty="0">
                <a:latin typeface="Times New Roman" pitchFamily="18" charset="0"/>
              </a:rPr>
              <a:t>(</a:t>
            </a:r>
            <a:r>
              <a:rPr kumimoji="1" lang="en-US" altLang="zh-TW" sz="4400" i="1" dirty="0">
                <a:latin typeface="Times New Roman" pitchFamily="18" charset="0"/>
              </a:rPr>
              <a:t>z</a:t>
            </a:r>
            <a:r>
              <a:rPr kumimoji="1" lang="en-US" altLang="zh-TW" sz="4400" dirty="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4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97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97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406400" y="404813"/>
          <a:ext cx="7939088" cy="2590800"/>
        </p:xfrm>
        <a:graphic>
          <a:graphicData uri="http://schemas.openxmlformats.org/presentationml/2006/ole">
            <p:oleObj spid="_x0000_s31746" name="Equation" r:id="rId3" imgW="3657600" imgH="1193760" progId="Equation.3">
              <p:embed/>
            </p:oleObj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331640" y="2996952"/>
          <a:ext cx="1685478" cy="1008112"/>
        </p:xfrm>
        <a:graphic>
          <a:graphicData uri="http://schemas.openxmlformats.org/presentationml/2006/ole">
            <p:oleObj spid="_x0000_s31747" name="Equation" r:id="rId4" imgW="583920" imgH="406080" progId="Equation.3">
              <p:embed/>
            </p:oleObj>
          </a:graphicData>
        </a:graphic>
      </p:graphicFrame>
      <p:sp>
        <p:nvSpPr>
          <p:cNvPr id="4" name="Rectangle 3"/>
          <p:cNvSpPr/>
          <p:nvPr/>
        </p:nvSpPr>
        <p:spPr>
          <a:xfrm>
            <a:off x="323528" y="4221088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Symbol"/>
              <a:buChar char="Â"/>
            </a:pPr>
            <a:r>
              <a:rPr lang="en-IN" sz="2400" dirty="0" smtClean="0">
                <a:latin typeface="Arial" pitchFamily="34" charset="0"/>
                <a:cs typeface="Arial" pitchFamily="34" charset="0"/>
                <a:sym typeface="Symbol"/>
              </a:rPr>
              <a:t>is  a </a:t>
            </a:r>
            <a:r>
              <a:rPr lang="en-IN" sz="2400" dirty="0" err="1" smtClean="0">
                <a:latin typeface="Arial" pitchFamily="34" charset="0"/>
                <a:cs typeface="Arial" pitchFamily="34" charset="0"/>
                <a:sym typeface="Symbol"/>
              </a:rPr>
              <a:t>pxp</a:t>
            </a:r>
            <a:r>
              <a:rPr lang="en-IN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IN" sz="2400" dirty="0" err="1" smtClean="0">
                <a:latin typeface="Arial" pitchFamily="34" charset="0"/>
                <a:cs typeface="Arial" pitchFamily="34" charset="0"/>
              </a:rPr>
              <a:t>Toeplitz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Matrix =&gt; symmetric with all diagonal elements equal</a:t>
            </a:r>
          </a:p>
          <a:p>
            <a:r>
              <a:rPr lang="en-IN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matrix equation solved using Levinson or Durbin method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2123728" y="980728"/>
          <a:ext cx="4310660" cy="864096"/>
        </p:xfrm>
        <a:graphic>
          <a:graphicData uri="http://schemas.openxmlformats.org/presentationml/2006/ole">
            <p:oleObj spid="_x0000_s33794" name="Equation" r:id="rId3" imgW="2222280" imgH="444240" progId="Equation.3">
              <p:embed/>
            </p:oleObj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2987824" y="2636912"/>
          <a:ext cx="3286014" cy="936104"/>
        </p:xfrm>
        <a:graphic>
          <a:graphicData uri="http://schemas.openxmlformats.org/presentationml/2006/ole">
            <p:oleObj spid="_x0000_s33795" name="Equation" r:id="rId4" imgW="1562040" imgH="44424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467544" y="476672"/>
            <a:ext cx="5588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The set of optimum predictor coefficients satisfy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2060848"/>
            <a:ext cx="55531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with minimum mean-squared prediction error of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436563" y="512763"/>
          <a:ext cx="8020050" cy="2809875"/>
        </p:xfrm>
        <a:graphic>
          <a:graphicData uri="http://schemas.openxmlformats.org/presentationml/2006/ole">
            <p:oleObj spid="_x0000_s34818" name="Equation" r:id="rId3" imgW="3695400" imgH="1295280" progId="Equation.3">
              <p:embed/>
            </p:oleObj>
          </a:graphicData>
        </a:graphic>
      </p:graphicFrame>
      <p:sp>
        <p:nvSpPr>
          <p:cNvPr id="3" name="Rectangle 2"/>
          <p:cNvSpPr/>
          <p:nvPr/>
        </p:nvSpPr>
        <p:spPr>
          <a:xfrm>
            <a:off x="251520" y="3356992"/>
            <a:ext cx="8532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Expanded matrix is still </a:t>
            </a:r>
            <a:r>
              <a:rPr lang="en-IN" sz="2400" dirty="0" err="1" smtClean="0">
                <a:latin typeface="Arial" pitchFamily="34" charset="0"/>
                <a:cs typeface="Arial" pitchFamily="34" charset="0"/>
              </a:rPr>
              <a:t>Toeplitz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and It can be solved iteratively by incorporating new correlation value at each iteration and solving for next higher order predictor in terms of new correlation value and previous predictor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4869160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i="1" baseline="300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order solution can be derived from (i-1)</a:t>
            </a:r>
            <a:r>
              <a:rPr lang="en-IN" sz="2400" i="1" baseline="30000" dirty="0" err="1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order solution </a:t>
            </a:r>
            <a:endParaRPr lang="en-IN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5301208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l-GR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IN" sz="2400" i="1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(i-1)</a:t>
            </a:r>
            <a:r>
              <a:rPr lang="en-IN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the solution to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 derive solution to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4067944" y="5373216"/>
          <a:ext cx="2560637" cy="465137"/>
        </p:xfrm>
        <a:graphic>
          <a:graphicData uri="http://schemas.openxmlformats.org/presentationml/2006/ole">
            <p:oleObj spid="_x0000_s34819" name="Equation" r:id="rId4" imgW="888840" imgH="253800" progId="Equation.3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4414838" y="6021388"/>
          <a:ext cx="1865312" cy="465137"/>
        </p:xfrm>
        <a:graphic>
          <a:graphicData uri="http://schemas.openxmlformats.org/presentationml/2006/ole">
            <p:oleObj spid="_x0000_s34820" name="Equation" r:id="rId5" imgW="647640" imgH="253800" progId="Equation.3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692696"/>
            <a:ext cx="5904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The (</a:t>
            </a:r>
            <a:r>
              <a:rPr lang="en-IN" sz="2400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sz="2400" i="1" dirty="0" smtClean="0">
                <a:latin typeface="Arial" pitchFamily="34" charset="0"/>
                <a:cs typeface="Arial" pitchFamily="34" charset="0"/>
              </a:rPr>
              <a:t> −1)</a:t>
            </a:r>
            <a:r>
              <a:rPr lang="en-IN" sz="2400" i="1" baseline="30000" dirty="0" err="1" smtClean="0">
                <a:latin typeface="Arial" pitchFamily="34" charset="0"/>
                <a:cs typeface="Arial" pitchFamily="34" charset="0"/>
              </a:rPr>
              <a:t>st</a:t>
            </a:r>
            <a:r>
              <a:rPr lang="en-IN" sz="2400" i="1" dirty="0" smtClean="0">
                <a:latin typeface="Arial" pitchFamily="34" charset="0"/>
                <a:cs typeface="Arial" pitchFamily="34" charset="0"/>
              </a:rPr>
              <a:t> solution can be expres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sed as: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447675" y="1557338"/>
          <a:ext cx="7993063" cy="2809875"/>
        </p:xfrm>
        <a:graphic>
          <a:graphicData uri="http://schemas.openxmlformats.org/presentationml/2006/ole">
            <p:oleObj spid="_x0000_s35843" name="Equation" r:id="rId3" imgW="3682800" imgH="1295280" progId="Equation.3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620688"/>
            <a:ext cx="8820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Appending a 0 to vector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and multiplying by the matrix 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i="1" baseline="30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i="1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i="1" baseline="30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gives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827584" y="4869160"/>
          <a:ext cx="7059612" cy="815975"/>
        </p:xfrm>
        <a:graphic>
          <a:graphicData uri="http://schemas.openxmlformats.org/presentationml/2006/ole">
            <p:oleObj spid="_x0000_s36867" name="Equation" r:id="rId3" imgW="2450880" imgH="444240" progId="Equation.3">
              <p:embed/>
            </p:oleObj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393700" y="1363663"/>
          <a:ext cx="8102600" cy="3195637"/>
        </p:xfrm>
        <a:graphic>
          <a:graphicData uri="http://schemas.openxmlformats.org/presentationml/2006/ole">
            <p:oleObj spid="_x0000_s36868" name="Equation" r:id="rId4" imgW="3733560" imgH="1473120" progId="Equation.3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548680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 err="1" smtClean="0">
                <a:latin typeface="Arial" pitchFamily="34" charset="0"/>
                <a:cs typeface="Arial" pitchFamily="34" charset="0"/>
              </a:rPr>
              <a:t>Toeplitz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matrix has special symmetry we can reverse the order of the equations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467544" y="1628800"/>
          <a:ext cx="8102600" cy="3195637"/>
        </p:xfrm>
        <a:graphic>
          <a:graphicData uri="http://schemas.openxmlformats.org/presentationml/2006/ole">
            <p:oleObj spid="_x0000_s37891" name="Equation" r:id="rId3" imgW="3733560" imgH="1473120" progId="Equation.3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54868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Combine the two sets of matrices with a multiplicative factor </a:t>
            </a:r>
            <a:r>
              <a:rPr lang="en-IN" sz="2400" i="1" dirty="0" err="1" smtClean="0">
                <a:latin typeface="Arial" pitchFamily="34" charset="0"/>
                <a:cs typeface="Arial" pitchFamily="34" charset="0"/>
              </a:rPr>
              <a:t>k</a:t>
            </a:r>
            <a:r>
              <a:rPr lang="en-IN" sz="24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IN" sz="2400" i="1" baseline="-25000" dirty="0" smtClean="0">
              <a:latin typeface="Arial" pitchFamily="34" charset="0"/>
              <a:cs typeface="Arial" pitchFamily="34" charset="0"/>
            </a:endParaRPr>
          </a:p>
          <a:p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1446213" y="1628775"/>
          <a:ext cx="6145212" cy="2736329"/>
        </p:xfrm>
        <a:graphic>
          <a:graphicData uri="http://schemas.openxmlformats.org/presentationml/2006/ole">
            <p:oleObj spid="_x0000_s38914" name="Equation" r:id="rId3" imgW="2831760" imgH="1473120" progId="Equation.3">
              <p:embed/>
            </p:oleObj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259632" y="5085184"/>
          <a:ext cx="6364288" cy="1163638"/>
        </p:xfrm>
        <a:graphic>
          <a:graphicData uri="http://schemas.openxmlformats.org/presentationml/2006/ole">
            <p:oleObj spid="_x0000_s38915" name="Equation" r:id="rId4" imgW="2209680" imgH="63468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51520" y="4581128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Choose </a:t>
            </a:r>
            <a:r>
              <a:rPr lang="en-IN" sz="2000" i="1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l-GR" sz="2000" i="1" dirty="0" smtClean="0">
                <a:latin typeface="Arial" pitchFamily="34" charset="0"/>
                <a:cs typeface="Arial" pitchFamily="34" charset="0"/>
              </a:rPr>
              <a:t>γ</a:t>
            </a:r>
            <a:r>
              <a:rPr lang="en-IN" sz="2000" i="1" baseline="30000" dirty="0" smtClean="0">
                <a:latin typeface="Arial" pitchFamily="34" charset="0"/>
                <a:cs typeface="Arial" pitchFamily="34" charset="0"/>
              </a:rPr>
              <a:t>(i-1)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so that vector on right has only a single non-zero entry,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i.e</a:t>
            </a:r>
            <a:endParaRPr lang="en-IN" i="1" dirty="0" smtClean="0"/>
          </a:p>
        </p:txBody>
      </p:sp>
      <p:sp>
        <p:nvSpPr>
          <p:cNvPr id="8" name="Oval 7"/>
          <p:cNvSpPr/>
          <p:nvPr/>
        </p:nvSpPr>
        <p:spPr>
          <a:xfrm>
            <a:off x="7884368" y="558924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260648"/>
            <a:ext cx="6120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The first element of the right hand side vector is now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1187624" y="1124744"/>
          <a:ext cx="6218237" cy="465137"/>
        </p:xfrm>
        <a:graphic>
          <a:graphicData uri="http://schemas.openxmlformats.org/presentationml/2006/ole">
            <p:oleObj spid="_x0000_s39938" name="Equation" r:id="rId3" imgW="2158920" imgH="253800" progId="Equation.3">
              <p:embed/>
            </p:oleObj>
          </a:graphicData>
        </a:graphic>
      </p:graphicFrame>
      <p:sp>
        <p:nvSpPr>
          <p:cNvPr id="4" name="Rectangle 3"/>
          <p:cNvSpPr/>
          <p:nvPr/>
        </p:nvSpPr>
        <p:spPr>
          <a:xfrm>
            <a:off x="395536" y="1844824"/>
            <a:ext cx="82064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IN" sz="20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IN" sz="2000" i="1" baseline="-25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IN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parameters are called Partial Correlation (PARCOR) coefficients</a:t>
            </a:r>
            <a:endParaRPr lang="en-IN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2708920"/>
            <a:ext cx="6156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So the vector of order </a:t>
            </a:r>
            <a:r>
              <a:rPr lang="en-IN" sz="2000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IN" sz="2000" i="1" baseline="300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predictor coefficients is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2160588" y="3333750"/>
          <a:ext cx="4629150" cy="2784475"/>
        </p:xfrm>
        <a:graphic>
          <a:graphicData uri="http://schemas.openxmlformats.org/presentationml/2006/ole">
            <p:oleObj spid="_x0000_s39939" name="Equation" r:id="rId4" imgW="2133360" imgH="1498320" progId="Equation.3">
              <p:embed/>
            </p:oleObj>
          </a:graphicData>
        </a:graphic>
      </p:graphicFrame>
      <p:sp>
        <p:nvSpPr>
          <p:cNvPr id="8" name="Oval 7"/>
          <p:cNvSpPr/>
          <p:nvPr/>
        </p:nvSpPr>
        <p:spPr>
          <a:xfrm>
            <a:off x="7740352" y="105273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907704" y="260648"/>
          <a:ext cx="3480167" cy="703064"/>
        </p:xfrm>
        <a:graphic>
          <a:graphicData uri="http://schemas.openxmlformats.org/presentationml/2006/ole">
            <p:oleObj spid="_x0000_s40963" name="Equation" r:id="rId3" imgW="1257120" imgH="253800" progId="Equation.3">
              <p:embed/>
            </p:oleObj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2195736" y="1052736"/>
          <a:ext cx="1503435" cy="696714"/>
        </p:xfrm>
        <a:graphic>
          <a:graphicData uri="http://schemas.openxmlformats.org/presentationml/2006/ole">
            <p:oleObj spid="_x0000_s40964" name="Equation" r:id="rId4" imgW="520560" imgH="241200" progId="Equation.3">
              <p:embed/>
            </p:oleObj>
          </a:graphicData>
        </a:graphic>
      </p:graphicFrame>
      <p:sp>
        <p:nvSpPr>
          <p:cNvPr id="5" name="Oval 4"/>
          <p:cNvSpPr/>
          <p:nvPr/>
        </p:nvSpPr>
        <p:spPr>
          <a:xfrm>
            <a:off x="5364088" y="2606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3851920" y="1052736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23528" y="1772816"/>
            <a:ext cx="4781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A. The final solution for order </a:t>
            </a:r>
            <a:r>
              <a:rPr lang="en-IN" sz="2400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is: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899592" y="2204864"/>
          <a:ext cx="3630613" cy="648072"/>
        </p:xfrm>
        <a:graphic>
          <a:graphicData uri="http://schemas.openxmlformats.org/presentationml/2006/ole">
            <p:oleObj spid="_x0000_s40966" name="Equation" r:id="rId5" imgW="1257120" imgH="342720" progId="Equation.3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251520" y="2636912"/>
            <a:ext cx="3265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B. with prediction error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539552" y="3068960"/>
          <a:ext cx="7204075" cy="695325"/>
        </p:xfrm>
        <a:graphic>
          <a:graphicData uri="http://schemas.openxmlformats.org/presentationml/2006/ole">
            <p:oleObj spid="_x0000_s40967" name="Equation" r:id="rId6" imgW="2501640" imgH="380880" progId="Equation.3">
              <p:embed/>
            </p:oleObj>
          </a:graphicData>
        </a:graphic>
      </p:graphicFrame>
      <p:sp>
        <p:nvSpPr>
          <p:cNvPr id="12" name="Rectangle 11"/>
          <p:cNvSpPr/>
          <p:nvPr/>
        </p:nvSpPr>
        <p:spPr>
          <a:xfrm>
            <a:off x="323528" y="3933056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C. If we use normalized autocorrelation coefficients: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2555776" y="4437112"/>
          <a:ext cx="2419350" cy="923255"/>
        </p:xfrm>
        <a:graphic>
          <a:graphicData uri="http://schemas.openxmlformats.org/presentationml/2006/ole">
            <p:oleObj spid="_x0000_s40968" name="Equation" r:id="rId7" imgW="838080" imgH="431640" progId="Equation.3">
              <p:embed/>
            </p:oleObj>
          </a:graphicData>
        </a:graphic>
      </p:graphicFrame>
      <p:sp>
        <p:nvSpPr>
          <p:cNvPr id="14" name="Rectangle 13"/>
          <p:cNvSpPr/>
          <p:nvPr/>
        </p:nvSpPr>
        <p:spPr>
          <a:xfrm>
            <a:off x="251520" y="5229200"/>
            <a:ext cx="4328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D. normalized  prediction error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0969" name="Object 4"/>
          <p:cNvGraphicFramePr>
            <a:graphicFrameLocks noChangeAspect="1"/>
          </p:cNvGraphicFramePr>
          <p:nvPr/>
        </p:nvGraphicFramePr>
        <p:xfrm>
          <a:off x="899592" y="5661248"/>
          <a:ext cx="6961188" cy="896938"/>
        </p:xfrm>
        <a:graphic>
          <a:graphicData uri="http://schemas.openxmlformats.org/presentationml/2006/ole">
            <p:oleObj spid="_x0000_s40969" name="Equation" r:id="rId8" imgW="241272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96752"/>
            <a:ext cx="580548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487362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altLang="zh-TW" sz="2800" b="1" dirty="0" smtClean="0"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</a:rPr>
              <a:t>Speech Production Model</a:t>
            </a:r>
          </a:p>
        </p:txBody>
      </p:sp>
      <p:sp>
        <p:nvSpPr>
          <p:cNvPr id="1031" name="Text Box 3"/>
          <p:cNvSpPr txBox="1">
            <a:spLocks noChangeArrowheads="1"/>
          </p:cNvSpPr>
          <p:nvPr/>
        </p:nvSpPr>
        <p:spPr bwMode="auto">
          <a:xfrm>
            <a:off x="609600" y="762000"/>
            <a:ext cx="32399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3200" i="1" dirty="0">
                <a:latin typeface="Times New Roman" pitchFamily="18" charset="0"/>
              </a:rPr>
              <a:t>H</a:t>
            </a:r>
            <a:r>
              <a:rPr kumimoji="1" lang="en-US" altLang="zh-TW" sz="3200" dirty="0">
                <a:latin typeface="Times New Roman" pitchFamily="18" charset="0"/>
              </a:rPr>
              <a:t>(</a:t>
            </a:r>
            <a:r>
              <a:rPr kumimoji="1" lang="en-US" altLang="zh-TW" sz="3200" i="1" dirty="0">
                <a:latin typeface="Times New Roman" pitchFamily="18" charset="0"/>
              </a:rPr>
              <a:t>z</a:t>
            </a:r>
            <a:r>
              <a:rPr kumimoji="1" lang="en-US" altLang="zh-TW" sz="3200" dirty="0">
                <a:latin typeface="Times New Roman" pitchFamily="18" charset="0"/>
              </a:rPr>
              <a:t>)=</a:t>
            </a:r>
            <a:r>
              <a:rPr kumimoji="1" lang="en-US" altLang="zh-TW" sz="3200" i="1" dirty="0">
                <a:latin typeface="Times New Roman" pitchFamily="18" charset="0"/>
              </a:rPr>
              <a:t>G</a:t>
            </a:r>
            <a:r>
              <a:rPr kumimoji="1" lang="en-US" altLang="zh-TW" sz="3200" dirty="0">
                <a:latin typeface="Times New Roman" pitchFamily="18" charset="0"/>
              </a:rPr>
              <a:t>(</a:t>
            </a:r>
            <a:r>
              <a:rPr kumimoji="1" lang="en-US" altLang="zh-TW" sz="3200" i="1" dirty="0">
                <a:latin typeface="Times New Roman" pitchFamily="18" charset="0"/>
              </a:rPr>
              <a:t>z</a:t>
            </a:r>
            <a:r>
              <a:rPr kumimoji="1" lang="en-US" altLang="zh-TW" sz="3200" dirty="0">
                <a:latin typeface="Times New Roman" pitchFamily="18" charset="0"/>
              </a:rPr>
              <a:t>)</a:t>
            </a:r>
            <a:r>
              <a:rPr kumimoji="1" lang="en-US" altLang="zh-TW" sz="3200" i="1" dirty="0">
                <a:latin typeface="Times New Roman" pitchFamily="18" charset="0"/>
              </a:rPr>
              <a:t>V</a:t>
            </a:r>
            <a:r>
              <a:rPr kumimoji="1" lang="en-US" altLang="zh-TW" sz="3200" dirty="0">
                <a:latin typeface="Times New Roman" pitchFamily="18" charset="0"/>
              </a:rPr>
              <a:t>(</a:t>
            </a:r>
            <a:r>
              <a:rPr kumimoji="1" lang="en-US" altLang="zh-TW" sz="3200" i="1" dirty="0">
                <a:latin typeface="Times New Roman" pitchFamily="18" charset="0"/>
              </a:rPr>
              <a:t>z</a:t>
            </a:r>
            <a:r>
              <a:rPr kumimoji="1" lang="en-US" altLang="zh-TW" sz="3200" dirty="0">
                <a:latin typeface="Times New Roman" pitchFamily="18" charset="0"/>
              </a:rPr>
              <a:t>)</a:t>
            </a:r>
            <a:r>
              <a:rPr kumimoji="1" lang="en-US" altLang="zh-TW" sz="3200" i="1" dirty="0">
                <a:latin typeface="Times New Roman" pitchFamily="18" charset="0"/>
              </a:rPr>
              <a:t>R</a:t>
            </a:r>
            <a:r>
              <a:rPr kumimoji="1" lang="en-US" altLang="zh-TW" sz="3200" dirty="0">
                <a:latin typeface="Times New Roman" pitchFamily="18" charset="0"/>
              </a:rPr>
              <a:t>(</a:t>
            </a:r>
            <a:r>
              <a:rPr kumimoji="1" lang="en-US" altLang="zh-TW" sz="3200" i="1" dirty="0">
                <a:latin typeface="Times New Roman" pitchFamily="18" charset="0"/>
              </a:rPr>
              <a:t>z</a:t>
            </a:r>
            <a:r>
              <a:rPr kumimoji="1" lang="en-US" altLang="zh-TW" sz="3200" dirty="0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2819400" y="4510100"/>
          <a:ext cx="2667000" cy="587362"/>
        </p:xfrm>
        <a:graphic>
          <a:graphicData uri="http://schemas.openxmlformats.org/presentationml/2006/ole">
            <p:oleObj spid="_x0000_s1026" name="Equation" r:id="rId3" imgW="1104840" imgH="241200" progId="Equation.3">
              <p:embed/>
            </p:oleObj>
          </a:graphicData>
        </a:graphic>
      </p:graphicFrame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914400" y="1600200"/>
          <a:ext cx="3523940" cy="1162050"/>
        </p:xfrm>
        <a:graphic>
          <a:graphicData uri="http://schemas.openxmlformats.org/presentationml/2006/ole">
            <p:oleObj spid="_x0000_s1027" name="Equation" r:id="rId4" imgW="1282680" imgH="419040" progId="Equation.3">
              <p:embed/>
            </p:oleObj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838200" y="2895600"/>
          <a:ext cx="5387738" cy="1541463"/>
        </p:xfrm>
        <a:graphic>
          <a:graphicData uri="http://schemas.openxmlformats.org/presentationml/2006/ole">
            <p:oleObj spid="_x0000_s1028" name="Equation" r:id="rId5" imgW="2197080" imgH="622080" progId="Equation.3">
              <p:embed/>
            </p:oleObj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2057400" y="5497512"/>
          <a:ext cx="6230354" cy="1360488"/>
        </p:xfrm>
        <a:graphic>
          <a:graphicData uri="http://schemas.openxmlformats.org/presentationml/2006/ole">
            <p:oleObj spid="_x0000_s1029" name="Equation" r:id="rId6" imgW="2997000" imgH="647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764704"/>
            <a:ext cx="6336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1. Consider a simple </a:t>
            </a:r>
            <a:r>
              <a:rPr lang="en-IN" sz="2400" i="1" dirty="0" smtClean="0">
                <a:latin typeface="Arial" pitchFamily="34" charset="0"/>
                <a:cs typeface="Arial" pitchFamily="34" charset="0"/>
              </a:rPr>
              <a:t>p = 2 find the solution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5616" y="1700808"/>
            <a:ext cx="6336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2. Consider a simple </a:t>
            </a:r>
            <a:r>
              <a:rPr lang="en-IN" sz="2400" i="1" dirty="0" smtClean="0">
                <a:latin typeface="Arial" pitchFamily="34" charset="0"/>
                <a:cs typeface="Arial" pitchFamily="34" charset="0"/>
              </a:rPr>
              <a:t>p = 3 find the solution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2708920"/>
            <a:ext cx="6336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3. Consider a simple </a:t>
            </a:r>
            <a:r>
              <a:rPr lang="en-IN" sz="2400" i="1" dirty="0" smtClean="0">
                <a:latin typeface="Arial" pitchFamily="34" charset="0"/>
                <a:cs typeface="Arial" pitchFamily="34" charset="0"/>
              </a:rPr>
              <a:t>p = 4 find the solution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5013176"/>
            <a:ext cx="74168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Arial" pitchFamily="34" charset="0"/>
                <a:cs typeface="Arial" pitchFamily="34" charset="0"/>
              </a:rPr>
              <a:t>Model order is usually determined by:</a:t>
            </a:r>
          </a:p>
          <a:p>
            <a:pPr lvl="1">
              <a:buFont typeface="Wingdings" pitchFamily="2" charset="2"/>
              <a:buChar char="§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 Fs/1000 poles for vocal tract</a:t>
            </a:r>
          </a:p>
          <a:p>
            <a:pPr lvl="1">
              <a:buFont typeface="Wingdings" pitchFamily="2" charset="2"/>
              <a:buChar char="§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 2-4 poles for radiation</a:t>
            </a:r>
          </a:p>
          <a:p>
            <a:pPr lvl="1">
              <a:buFont typeface="Wingdings" pitchFamily="2" charset="2"/>
              <a:buChar char="§"/>
            </a:pPr>
            <a:r>
              <a:rPr lang="nb-NO" sz="2400" dirty="0" smtClean="0">
                <a:latin typeface="Arial" pitchFamily="34" charset="0"/>
                <a:cs typeface="Arial" pitchFamily="34" charset="0"/>
              </a:rPr>
              <a:t> 2 poles for glottal pulse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1" y="764704"/>
            <a:ext cx="7776563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907704" y="188640"/>
            <a:ext cx="5732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Prediction Error vs. Model Order</a:t>
            </a:r>
            <a:endParaRPr lang="en-IN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321297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latin typeface="Arial" pitchFamily="34" charset="0"/>
                <a:cs typeface="Arial" pitchFamily="34" charset="0"/>
              </a:rPr>
              <a:t>End</a:t>
            </a:r>
            <a:endParaRPr lang="en-IN" sz="2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1"/>
          <p:cNvSpPr txBox="1">
            <a:spLocks noChangeArrowheads="1"/>
          </p:cNvSpPr>
          <p:nvPr/>
        </p:nvSpPr>
        <p:spPr bwMode="auto">
          <a:xfrm>
            <a:off x="914400" y="1600200"/>
            <a:ext cx="7543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Arial" charset="0"/>
              </a:rPr>
              <a:t>Analysis and Synthesis of Pole-Zero Speech </a:t>
            </a:r>
            <a:r>
              <a:rPr lang="en-US" sz="4000" b="1" dirty="0" smtClean="0">
                <a:latin typeface="Arial" charset="0"/>
              </a:rPr>
              <a:t>Models</a:t>
            </a:r>
          </a:p>
          <a:p>
            <a:pPr algn="ctr"/>
            <a:r>
              <a:rPr lang="en-US" sz="4000" b="1" dirty="0" smtClean="0">
                <a:latin typeface="Arial" charset="0"/>
              </a:rPr>
              <a:t>Cont…</a:t>
            </a:r>
            <a:endParaRPr lang="en-US" sz="4000" b="1" dirty="0">
              <a:latin typeface="Arial" charset="0"/>
            </a:endParaRPr>
          </a:p>
        </p:txBody>
      </p:sp>
      <p:sp>
        <p:nvSpPr>
          <p:cNvPr id="45059" name="TextBox 2"/>
          <p:cNvSpPr txBox="1">
            <a:spLocks noChangeArrowheads="1"/>
          </p:cNvSpPr>
          <p:nvPr/>
        </p:nvSpPr>
        <p:spPr bwMode="auto">
          <a:xfrm>
            <a:off x="2133600" y="228600"/>
            <a:ext cx="4648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latin typeface="Arial" charset="0"/>
              </a:rPr>
              <a:t>Lecture-13</a:t>
            </a:r>
            <a:endParaRPr lang="en-US" sz="36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619672" y="620688"/>
          <a:ext cx="2597150" cy="1312863"/>
        </p:xfrm>
        <a:graphic>
          <a:graphicData uri="http://schemas.openxmlformats.org/presentationml/2006/ole">
            <p:oleObj spid="_x0000_s46082" name="Equation" r:id="rId3" imgW="1257120" imgH="634680" progId="Equation.3">
              <p:embed/>
            </p:oleObj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633413" y="1700213"/>
          <a:ext cx="7345362" cy="4191000"/>
        </p:xfrm>
        <a:graphic>
          <a:graphicData uri="http://schemas.openxmlformats.org/presentationml/2006/ole">
            <p:oleObj spid="_x0000_s46083" name="Equation" r:id="rId4" imgW="3555720" imgH="2463480" progId="Equation.3">
              <p:embed/>
            </p:oleObj>
          </a:graphicData>
        </a:graphic>
      </p:graphicFrame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2267744" y="0"/>
            <a:ext cx="48766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" charset="0"/>
              </a:rPr>
              <a:t>Computation of Model Gain</a:t>
            </a:r>
            <a:endParaRPr lang="en-US" sz="2800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88024" y="1844824"/>
            <a:ext cx="36004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156176" y="5301208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Put m=0 in equation (1)</a:t>
            </a:r>
            <a:endParaRPr lang="en-IN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815975" y="1295400"/>
          <a:ext cx="5954713" cy="2625725"/>
        </p:xfrm>
        <a:graphic>
          <a:graphicData uri="http://schemas.openxmlformats.org/presentationml/2006/ole">
            <p:oleObj spid="_x0000_s47106" name="Equation" r:id="rId3" imgW="2882880" imgH="1269720" progId="Equation.3">
              <p:embed/>
            </p:oleObj>
          </a:graphicData>
        </a:graphic>
      </p:graphicFrame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457200" y="533400"/>
            <a:ext cx="80752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Energy in h[m]=Energy in short time measurement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[m] 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2209800" y="4038600"/>
            <a:ext cx="4724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002060"/>
                </a:solidFill>
                <a:latin typeface="Arial" charset="0"/>
              </a:rPr>
              <a:t>Solution for Gain (Voiced)</a:t>
            </a:r>
            <a:endParaRPr lang="en-US" sz="2800">
              <a:solidFill>
                <a:srgbClr val="00206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ChangeArrowheads="1"/>
          </p:cNvSpPr>
          <p:nvPr/>
        </p:nvSpPr>
        <p:spPr bwMode="auto">
          <a:xfrm>
            <a:off x="1547664" y="0"/>
            <a:ext cx="5943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" charset="0"/>
              </a:rPr>
              <a:t>Solution for Gain (Unvoiced)</a:t>
            </a:r>
            <a:endParaRPr lang="en-US" sz="2800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323528" y="692696"/>
            <a:ext cx="8077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 dirty="0">
                <a:latin typeface="Arial" charset="0"/>
              </a:rPr>
              <a:t>For unvoiced speech the input is white noise with zero mean and unity variance,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381000" y="1676400"/>
            <a:ext cx="5105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Arial" charset="0"/>
              </a:rPr>
              <a:t>Excite the system with input Au[n]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4089400" y="3897313"/>
          <a:ext cx="387350" cy="365125"/>
        </p:xfrm>
        <a:graphic>
          <a:graphicData uri="http://schemas.openxmlformats.org/presentationml/2006/ole">
            <p:oleObj spid="_x0000_s48130" name="Equation" r:id="rId3" imgW="114120" imgH="215640" progId="Equation.3">
              <p:embed/>
            </p:oleObj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043608" y="2320390"/>
          <a:ext cx="4968552" cy="4060938"/>
        </p:xfrm>
        <a:graphic>
          <a:graphicData uri="http://schemas.openxmlformats.org/presentationml/2006/ole">
            <p:oleObj spid="_x0000_s48131" name="Equation" r:id="rId4" imgW="1854000" imgH="2209680" progId="Equation.3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703263" y="476250"/>
          <a:ext cx="7423150" cy="4392613"/>
        </p:xfrm>
        <a:graphic>
          <a:graphicData uri="http://schemas.openxmlformats.org/presentationml/2006/ole">
            <p:oleObj spid="_x0000_s49154" name="Equation" r:id="rId3" imgW="3593880" imgH="2234880" progId="Equation.3">
              <p:embed/>
            </p:oleObj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"/>
          <p:cNvSpPr>
            <a:spLocks noChangeArrowheads="1"/>
          </p:cNvSpPr>
          <p:nvPr/>
        </p:nvSpPr>
        <p:spPr bwMode="auto">
          <a:xfrm>
            <a:off x="457200" y="228600"/>
            <a:ext cx="7696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Arial" charset="0"/>
              </a:rPr>
              <a:t>Frequency Domain Interpretations of Linear Predictive Analysis</a:t>
            </a:r>
            <a:endParaRPr lang="en-US" sz="2800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323528" y="1340768"/>
            <a:ext cx="8458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Arial" charset="0"/>
              </a:rPr>
              <a:t>The final LPC model consists of the LPC parameters,</a:t>
            </a:r>
            <a:r>
              <a:rPr lang="el-GR" sz="2400" dirty="0">
                <a:latin typeface="Arial" charset="0"/>
              </a:rPr>
              <a:t>α</a:t>
            </a:r>
            <a:r>
              <a:rPr lang="en-US" sz="2400" baseline="-25000" dirty="0">
                <a:latin typeface="Arial" charset="0"/>
              </a:rPr>
              <a:t>k </a:t>
            </a:r>
            <a:r>
              <a:rPr lang="en-US" sz="2400" dirty="0">
                <a:latin typeface="Arial" charset="0"/>
              </a:rPr>
              <a:t>and gain A together  which define the system function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465388" y="2209800"/>
          <a:ext cx="2759075" cy="2463800"/>
        </p:xfrm>
        <a:graphic>
          <a:graphicData uri="http://schemas.openxmlformats.org/presentationml/2006/ole">
            <p:oleObj spid="_x0000_s50178" name="Equation" r:id="rId3" imgW="1422360" imgH="1269720" progId="Equation.3">
              <p:embed/>
            </p:oleObj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38200"/>
            <a:ext cx="76358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3"/>
          <p:cNvSpPr txBox="1">
            <a:spLocks noChangeArrowheads="1"/>
          </p:cNvSpPr>
          <p:nvPr/>
        </p:nvSpPr>
        <p:spPr bwMode="auto">
          <a:xfrm>
            <a:off x="990600" y="685800"/>
            <a:ext cx="35221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3200" i="1" dirty="0">
                <a:latin typeface="Arial" pitchFamily="34" charset="0"/>
                <a:cs typeface="Arial" pitchFamily="34" charset="0"/>
              </a:rPr>
              <a:t>H(z)=G(z)V(z)R(z)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838200" y="4579938"/>
          <a:ext cx="2039938" cy="449262"/>
        </p:xfrm>
        <a:graphic>
          <a:graphicData uri="http://schemas.openxmlformats.org/presentationml/2006/ole">
            <p:oleObj spid="_x0000_s2050" name="Equation" r:id="rId3" imgW="1104840" imgH="241200" progId="Equation.3">
              <p:embed/>
            </p:oleObj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838200" y="2362200"/>
          <a:ext cx="2368550" cy="781050"/>
        </p:xfrm>
        <a:graphic>
          <a:graphicData uri="http://schemas.openxmlformats.org/presentationml/2006/ole">
            <p:oleObj spid="_x0000_s2051" name="Equation" r:id="rId4" imgW="1282680" imgH="419040" progId="Equation.3">
              <p:embed/>
            </p:oleObj>
          </a:graphicData>
        </a:graphic>
      </p:graphicFrame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3352800" y="2362200"/>
          <a:ext cx="914400" cy="379413"/>
        </p:xfrm>
        <a:graphic>
          <a:graphicData uri="http://schemas.openxmlformats.org/presentationml/2006/ole">
            <p:oleObj spid="_x0000_s2052" name="Equation" r:id="rId5" imgW="495000" imgH="203040" progId="Equation.3">
              <p:embed/>
            </p:oleObj>
          </a:graphicData>
        </a:graphic>
      </p:graphicFrame>
      <p:graphicFrame>
        <p:nvGraphicFramePr>
          <p:cNvPr id="2053" name="Object 7"/>
          <p:cNvGraphicFramePr>
            <a:graphicFrameLocks noChangeAspect="1"/>
          </p:cNvGraphicFramePr>
          <p:nvPr/>
        </p:nvGraphicFramePr>
        <p:xfrm>
          <a:off x="838200" y="3276600"/>
          <a:ext cx="4056063" cy="1160463"/>
        </p:xfrm>
        <a:graphic>
          <a:graphicData uri="http://schemas.openxmlformats.org/presentationml/2006/ole">
            <p:oleObj spid="_x0000_s2053" name="Equation" r:id="rId6" imgW="2197080" imgH="622080" progId="Equation.3">
              <p:embed/>
            </p:oleObj>
          </a:graphicData>
        </a:graphic>
      </p:graphicFrame>
      <p:graphicFrame>
        <p:nvGraphicFramePr>
          <p:cNvPr id="2054" name="Object 8"/>
          <p:cNvGraphicFramePr>
            <a:graphicFrameLocks noChangeAspect="1"/>
          </p:cNvGraphicFramePr>
          <p:nvPr/>
        </p:nvGraphicFramePr>
        <p:xfrm>
          <a:off x="838200" y="5229225"/>
          <a:ext cx="5532438" cy="1208088"/>
        </p:xfrm>
        <a:graphic>
          <a:graphicData uri="http://schemas.openxmlformats.org/presentationml/2006/ole">
            <p:oleObj spid="_x0000_s2054" name="Equation" r:id="rId7" imgW="2997000" imgH="647640" progId="Equation.3">
              <p:embed/>
            </p:oleObj>
          </a:graphicData>
        </a:graphic>
      </p:graphicFrame>
      <p:sp>
        <p:nvSpPr>
          <p:cNvPr id="83977" name="Line 9"/>
          <p:cNvSpPr>
            <a:spLocks noChangeShapeType="1"/>
          </p:cNvSpPr>
          <p:nvPr/>
        </p:nvSpPr>
        <p:spPr bwMode="auto">
          <a:xfrm flipH="1">
            <a:off x="3657600" y="5300663"/>
            <a:ext cx="990600" cy="3048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 flipH="1">
            <a:off x="3048000" y="5834063"/>
            <a:ext cx="152400" cy="152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graphicFrame>
        <p:nvGraphicFramePr>
          <p:cNvPr id="83979" name="Object 11"/>
          <p:cNvGraphicFramePr>
            <a:graphicFrameLocks noChangeAspect="1"/>
          </p:cNvGraphicFramePr>
          <p:nvPr/>
        </p:nvGraphicFramePr>
        <p:xfrm>
          <a:off x="5502275" y="3048000"/>
          <a:ext cx="3535888" cy="1841500"/>
        </p:xfrm>
        <a:graphic>
          <a:graphicData uri="http://schemas.openxmlformats.org/presentationml/2006/ole">
            <p:oleObj spid="_x0000_s2055" name="Equation" r:id="rId8" imgW="1231560" imgH="634680" progId="Equation.3">
              <p:embed/>
            </p:oleObj>
          </a:graphicData>
        </a:graphic>
      </p:graphicFrame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5334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</a:rPr>
              <a:t>All pole modeling</a:t>
            </a:r>
            <a:endParaRPr lang="en-US" sz="2800" b="1" dirty="0"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5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3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3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7" grpId="0" animBg="1"/>
      <p:bldP spid="8397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32656"/>
            <a:ext cx="6408712" cy="629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55672"/>
            <a:ext cx="6840760" cy="584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0"/>
            <a:ext cx="40398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Effects of Model Order</a:t>
            </a:r>
            <a:endParaRPr lang="en-IN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The AC </a:t>
            </a:r>
            <a:r>
              <a:rPr lang="en-IN" sz="2400" i="1" dirty="0" err="1" smtClean="0">
                <a:latin typeface="Arial" pitchFamily="34" charset="0"/>
                <a:cs typeface="Arial" pitchFamily="34" charset="0"/>
              </a:rPr>
              <a:t>R</a:t>
            </a:r>
            <a:r>
              <a:rPr lang="en-IN" sz="2400" i="1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en-IN" sz="2400" i="1" dirty="0" smtClean="0">
                <a:latin typeface="Arial" pitchFamily="34" charset="0"/>
                <a:cs typeface="Arial" pitchFamily="34" charset="0"/>
              </a:rPr>
              <a:t>[m]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function of the speech segment </a:t>
            </a:r>
            <a:r>
              <a:rPr lang="en-IN" sz="2400" i="1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en-IN" sz="2400" i="1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en-IN" sz="2400" i="1" dirty="0" smtClean="0">
                <a:latin typeface="Arial" pitchFamily="34" charset="0"/>
                <a:cs typeface="Arial" pitchFamily="34" charset="0"/>
              </a:rPr>
              <a:t>[m]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, and the AC function </a:t>
            </a:r>
            <a:r>
              <a:rPr lang="en-IN" sz="2400" dirty="0" err="1" smtClean="0">
                <a:latin typeface="Arial" pitchFamily="34" charset="0"/>
                <a:cs typeface="Arial" pitchFamily="34" charset="0"/>
              </a:rPr>
              <a:t>R</a:t>
            </a:r>
            <a:r>
              <a:rPr lang="en-IN" sz="2400" i="1" dirty="0" err="1" smtClean="0">
                <a:latin typeface="Arial" pitchFamily="34" charset="0"/>
                <a:cs typeface="Arial" pitchFamily="34" charset="0"/>
              </a:rPr>
              <a:t>ˆ</a:t>
            </a:r>
            <a:r>
              <a:rPr lang="en-IN" sz="2400" i="1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en-IN" sz="2400" i="1" dirty="0" smtClean="0">
                <a:latin typeface="Arial" pitchFamily="34" charset="0"/>
                <a:cs typeface="Arial" pitchFamily="34" charset="0"/>
              </a:rPr>
              <a:t>[m]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, of the impulse response, corresponding to the system function </a:t>
            </a:r>
            <a:r>
              <a:rPr lang="en-IN" sz="2400" i="1" dirty="0" err="1" smtClean="0">
                <a:latin typeface="Arial" pitchFamily="34" charset="0"/>
                <a:cs typeface="Arial" pitchFamily="34" charset="0"/>
              </a:rPr>
              <a:t>h</a:t>
            </a:r>
            <a:r>
              <a:rPr lang="en-IN" sz="2400" i="1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en-IN" sz="2400" i="1" dirty="0" smtClean="0">
                <a:latin typeface="Arial" pitchFamily="34" charset="0"/>
                <a:cs typeface="Arial" pitchFamily="34" charset="0"/>
              </a:rPr>
              <a:t>[m]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, are equal for the first ( </a:t>
            </a:r>
            <a:r>
              <a:rPr lang="en-IN" sz="2400" i="1" dirty="0" smtClean="0">
                <a:latin typeface="Arial" pitchFamily="34" charset="0"/>
                <a:cs typeface="Arial" pitchFamily="34" charset="0"/>
              </a:rPr>
              <a:t>p +1) values.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As p-&gt;</a:t>
            </a:r>
            <a:r>
              <a:rPr lang="el-GR" sz="2400" dirty="0" smtClean="0">
                <a:latin typeface="Arial"/>
                <a:cs typeface="Arial"/>
              </a:rPr>
              <a:t>α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the AC functions are equal for all values and thus: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2555776" y="3068960"/>
          <a:ext cx="3334370" cy="671513"/>
        </p:xfrm>
        <a:graphic>
          <a:graphicData uri="http://schemas.openxmlformats.org/presentationml/2006/ole">
            <p:oleObj spid="_x0000_s53250" name="Equation" r:id="rId3" imgW="1523880" imgH="368280" progId="Equation.3">
              <p:embed/>
            </p:oleObj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764704"/>
            <a:ext cx="7633949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9672" y="188640"/>
            <a:ext cx="54361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Linear Prediction Spectrogram</a:t>
            </a:r>
            <a:endParaRPr lang="en-IN" sz="28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899592" y="1484784"/>
          <a:ext cx="6973887" cy="833437"/>
        </p:xfrm>
        <a:graphic>
          <a:graphicData uri="http://schemas.openxmlformats.org/presentationml/2006/ole">
            <p:oleObj spid="_x0000_s55298" name="Equation" r:id="rId3" imgW="3187440" imgH="457200" progId="Equation.3">
              <p:embed/>
            </p:oleObj>
          </a:graphicData>
        </a:graphic>
      </p:graphicFrame>
      <p:sp>
        <p:nvSpPr>
          <p:cNvPr id="4" name="Rectangle 3"/>
          <p:cNvSpPr/>
          <p:nvPr/>
        </p:nvSpPr>
        <p:spPr>
          <a:xfrm>
            <a:off x="683568" y="980728"/>
            <a:ext cx="3026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Speech spectrogram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2564904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LPC spectrogram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835696" y="3140968"/>
          <a:ext cx="5140325" cy="1179513"/>
        </p:xfrm>
        <a:graphic>
          <a:graphicData uri="http://schemas.openxmlformats.org/presentationml/2006/ole">
            <p:oleObj spid="_x0000_s55299" name="Equation" r:id="rId4" imgW="2349360" imgH="647640" progId="Equation.3">
              <p:embed/>
            </p:oleObj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692696"/>
            <a:ext cx="670316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1403648" y="548680"/>
          <a:ext cx="4960788" cy="1203325"/>
        </p:xfrm>
        <a:graphic>
          <a:graphicData uri="http://schemas.openxmlformats.org/presentationml/2006/ole">
            <p:oleObj spid="_x0000_s57346" name="Equation" r:id="rId3" imgW="2539800" imgH="660240" progId="Equation.3">
              <p:embed/>
            </p:oleObj>
          </a:graphicData>
        </a:graphic>
      </p:graphicFrame>
      <p:sp>
        <p:nvSpPr>
          <p:cNvPr id="3" name="Oval 2"/>
          <p:cNvSpPr/>
          <p:nvPr/>
        </p:nvSpPr>
        <p:spPr>
          <a:xfrm>
            <a:off x="2854540" y="2160992"/>
            <a:ext cx="2880320" cy="266429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>
            <a:off x="4283968" y="1844824"/>
            <a:ext cx="0" cy="3744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19672" y="3501008"/>
            <a:ext cx="5256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76056" y="299695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x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6056" y="350100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x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16016" y="220486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x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2040" y="249289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x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4048" y="400506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x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4008" y="429309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x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220486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x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91880" y="429309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x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87824" y="278092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x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15816" y="371703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x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10148" y="324278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o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313772" y="2708920"/>
            <a:ext cx="834292" cy="7920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27984" y="278092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r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87736" y="308469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  <a:sym typeface="Symbol"/>
              </a:rPr>
              <a:t>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8" name="Object 2"/>
          <p:cNvGraphicFramePr>
            <a:graphicFrameLocks noChangeAspect="1"/>
          </p:cNvGraphicFramePr>
          <p:nvPr/>
        </p:nvGraphicFramePr>
        <p:xfrm>
          <a:off x="5508104" y="4221088"/>
          <a:ext cx="669925" cy="371475"/>
        </p:xfrm>
        <a:graphic>
          <a:graphicData uri="http://schemas.openxmlformats.org/presentationml/2006/ole">
            <p:oleObj spid="_x0000_s57347" name="Equation" r:id="rId4" imgW="342720" imgH="203040" progId="Equation.3">
              <p:embed/>
            </p:oleObj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4283968" y="3502676"/>
            <a:ext cx="936104" cy="7904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16016" y="350100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  <a:sym typeface="Symbol"/>
              </a:rPr>
              <a:t>-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4" name="Object 2"/>
          <p:cNvGraphicFramePr>
            <a:graphicFrameLocks noChangeAspect="1"/>
          </p:cNvGraphicFramePr>
          <p:nvPr/>
        </p:nvGraphicFramePr>
        <p:xfrm>
          <a:off x="5426075" y="2349500"/>
          <a:ext cx="546100" cy="371475"/>
        </p:xfrm>
        <a:graphic>
          <a:graphicData uri="http://schemas.openxmlformats.org/presentationml/2006/ole">
            <p:oleObj spid="_x0000_s57348" name="Equation" r:id="rId5" imgW="27936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332656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Angle corresponds to frequency, and radius corresponds to bandwidth. So we can determine the pole (or resonant) frequencies and bandwidths (converting to Hz)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8370" name="Object 3"/>
          <p:cNvGraphicFramePr>
            <a:graphicFrameLocks noChangeAspect="1"/>
          </p:cNvGraphicFramePr>
          <p:nvPr/>
        </p:nvGraphicFramePr>
        <p:xfrm>
          <a:off x="2483768" y="1916832"/>
          <a:ext cx="2592387" cy="890587"/>
        </p:xfrm>
        <a:graphic>
          <a:graphicData uri="http://schemas.openxmlformats.org/presentationml/2006/ole">
            <p:oleObj spid="_x0000_s58370" name="Equation" r:id="rId3" imgW="1143000" imgH="393480" progId="Equation.3">
              <p:embed/>
            </p:oleObj>
          </a:graphicData>
        </a:graphic>
      </p:graphicFrame>
      <p:graphicFrame>
        <p:nvGraphicFramePr>
          <p:cNvPr id="58371" name="Object 2"/>
          <p:cNvGraphicFramePr>
            <a:graphicFrameLocks noChangeAspect="1"/>
          </p:cNvGraphicFramePr>
          <p:nvPr/>
        </p:nvGraphicFramePr>
        <p:xfrm>
          <a:off x="3854450" y="3887788"/>
          <a:ext cx="265113" cy="592137"/>
        </p:xfrm>
        <a:graphic>
          <a:graphicData uri="http://schemas.openxmlformats.org/presentationml/2006/ole">
            <p:oleObj spid="_x0000_s58371" name="Equation" r:id="rId4" imgW="114120" imgH="215640" progId="Equation.3">
              <p:embed/>
            </p:oleObj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1403648" y="2996952"/>
          <a:ext cx="6341350" cy="936104"/>
        </p:xfrm>
        <a:graphic>
          <a:graphicData uri="http://schemas.openxmlformats.org/presentationml/2006/ole">
            <p:oleObj spid="_x0000_s58372" name="Equation" r:id="rId5" imgW="266688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6"/>
          <p:cNvSpPr txBox="1">
            <a:spLocks noChangeArrowheads="1"/>
          </p:cNvSpPr>
          <p:nvPr/>
        </p:nvSpPr>
        <p:spPr bwMode="auto">
          <a:xfrm>
            <a:off x="2819400" y="144463"/>
            <a:ext cx="3768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4300" lvl="1">
              <a:spcBef>
                <a:spcPct val="50000"/>
              </a:spcBef>
            </a:pPr>
            <a:r>
              <a:rPr lang="en-U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General Speech model:</a:t>
            </a:r>
            <a:endParaRPr lang="en-US" sz="2400" b="1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268288" y="865188"/>
            <a:ext cx="8494712" cy="4686526"/>
            <a:chOff x="169" y="545"/>
            <a:chExt cx="5351" cy="2617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69" y="607"/>
              <a:ext cx="5351" cy="1729"/>
              <a:chOff x="119" y="2353"/>
              <a:chExt cx="4249" cy="1603"/>
            </a:xfrm>
          </p:grpSpPr>
          <p:sp>
            <p:nvSpPr>
              <p:cNvPr id="47118" name="Line 9"/>
              <p:cNvSpPr>
                <a:spLocks noChangeShapeType="1"/>
              </p:cNvSpPr>
              <p:nvPr/>
            </p:nvSpPr>
            <p:spPr bwMode="auto">
              <a:xfrm flipH="1" flipV="1">
                <a:off x="2478" y="3024"/>
                <a:ext cx="78" cy="1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19" name="Line 10"/>
              <p:cNvSpPr>
                <a:spLocks noChangeShapeType="1"/>
              </p:cNvSpPr>
              <p:nvPr/>
            </p:nvSpPr>
            <p:spPr bwMode="auto">
              <a:xfrm>
                <a:off x="1284" y="2829"/>
                <a:ext cx="118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20" name="Oval 11"/>
              <p:cNvSpPr>
                <a:spLocks noChangeArrowheads="1"/>
              </p:cNvSpPr>
              <p:nvPr/>
            </p:nvSpPr>
            <p:spPr bwMode="auto">
              <a:xfrm>
                <a:off x="2238" y="2772"/>
                <a:ext cx="129" cy="129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1" name="Text Box 12"/>
              <p:cNvSpPr txBox="1">
                <a:spLocks noChangeArrowheads="1"/>
              </p:cNvSpPr>
              <p:nvPr/>
            </p:nvSpPr>
            <p:spPr bwMode="auto">
              <a:xfrm>
                <a:off x="744" y="2353"/>
                <a:ext cx="786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Pitch period, </a:t>
                </a:r>
                <a:r>
                  <a:rPr lang="en-US" sz="1600" i="1" dirty="0">
                    <a:latin typeface="Arial" pitchFamily="34" charset="0"/>
                    <a:cs typeface="Arial" pitchFamily="34" charset="0"/>
                  </a:rPr>
                  <a:t>P</a:t>
                </a:r>
              </a:p>
            </p:txBody>
          </p:sp>
          <p:sp>
            <p:nvSpPr>
              <p:cNvPr id="47122" name="Rectangle 13"/>
              <p:cNvSpPr>
                <a:spLocks noChangeArrowheads="1"/>
              </p:cNvSpPr>
              <p:nvPr/>
            </p:nvSpPr>
            <p:spPr bwMode="auto">
              <a:xfrm>
                <a:off x="798" y="2642"/>
                <a:ext cx="539" cy="51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3" name="Text Box 14"/>
              <p:cNvSpPr txBox="1">
                <a:spLocks noChangeArrowheads="1"/>
              </p:cNvSpPr>
              <p:nvPr/>
            </p:nvSpPr>
            <p:spPr bwMode="auto">
              <a:xfrm>
                <a:off x="794" y="2644"/>
                <a:ext cx="557" cy="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>
                    <a:latin typeface="Times New Roman" pitchFamily="18" charset="0"/>
                  </a:rPr>
                  <a:t>DT</a:t>
                </a:r>
                <a:br>
                  <a:rPr lang="en-US" sz="1600">
                    <a:latin typeface="Times New Roman" pitchFamily="18" charset="0"/>
                  </a:rPr>
                </a:br>
                <a:r>
                  <a:rPr lang="en-US" sz="1600">
                    <a:latin typeface="Times New Roman" pitchFamily="18" charset="0"/>
                  </a:rPr>
                  <a:t>Impulse</a:t>
                </a:r>
                <a:br>
                  <a:rPr lang="en-US" sz="1600">
                    <a:latin typeface="Times New Roman" pitchFamily="18" charset="0"/>
                  </a:rPr>
                </a:br>
                <a:r>
                  <a:rPr lang="en-US" sz="1600">
                    <a:latin typeface="Times New Roman" pitchFamily="18" charset="0"/>
                  </a:rPr>
                  <a:t>generator</a:t>
                </a:r>
              </a:p>
            </p:txBody>
          </p:sp>
          <p:sp>
            <p:nvSpPr>
              <p:cNvPr id="47124" name="Text Box 15"/>
              <p:cNvSpPr txBox="1">
                <a:spLocks noChangeArrowheads="1"/>
              </p:cNvSpPr>
              <p:nvPr/>
            </p:nvSpPr>
            <p:spPr bwMode="auto">
              <a:xfrm>
                <a:off x="2484" y="2513"/>
                <a:ext cx="947" cy="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latin typeface="Times New Roman" pitchFamily="18" charset="0"/>
                  </a:rPr>
                  <a:t>Voiced/unvoiced switch</a:t>
                </a:r>
              </a:p>
            </p:txBody>
          </p:sp>
          <p:sp>
            <p:nvSpPr>
              <p:cNvPr id="47125" name="Line 16"/>
              <p:cNvSpPr>
                <a:spLocks noChangeShapeType="1"/>
              </p:cNvSpPr>
              <p:nvPr/>
            </p:nvSpPr>
            <p:spPr bwMode="auto">
              <a:xfrm>
                <a:off x="1326" y="3557"/>
                <a:ext cx="11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26" name="Rectangle 17"/>
              <p:cNvSpPr>
                <a:spLocks noChangeArrowheads="1"/>
              </p:cNvSpPr>
              <p:nvPr/>
            </p:nvSpPr>
            <p:spPr bwMode="auto">
              <a:xfrm>
                <a:off x="653" y="3254"/>
                <a:ext cx="684" cy="56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7" name="Text Box 18"/>
              <p:cNvSpPr txBox="1">
                <a:spLocks noChangeArrowheads="1"/>
              </p:cNvSpPr>
              <p:nvPr/>
            </p:nvSpPr>
            <p:spPr bwMode="auto">
              <a:xfrm>
                <a:off x="615" y="3255"/>
                <a:ext cx="736" cy="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>
                    <a:latin typeface="Times New Roman" pitchFamily="18" charset="0"/>
                  </a:rPr>
                  <a:t>Uncorrelated</a:t>
                </a:r>
                <a:br>
                  <a:rPr lang="en-US" sz="1600">
                    <a:latin typeface="Times New Roman" pitchFamily="18" charset="0"/>
                  </a:rPr>
                </a:br>
                <a:r>
                  <a:rPr lang="en-US" sz="1600">
                    <a:latin typeface="Times New Roman" pitchFamily="18" charset="0"/>
                  </a:rPr>
                  <a:t>noise</a:t>
                </a:r>
                <a:br>
                  <a:rPr lang="en-US" sz="1600">
                    <a:latin typeface="Times New Roman" pitchFamily="18" charset="0"/>
                  </a:rPr>
                </a:br>
                <a:r>
                  <a:rPr lang="en-US" sz="1600">
                    <a:latin typeface="Times New Roman" pitchFamily="18" charset="0"/>
                  </a:rPr>
                  <a:t>generator</a:t>
                </a:r>
              </a:p>
            </p:txBody>
          </p:sp>
          <p:sp>
            <p:nvSpPr>
              <p:cNvPr id="47128" name="Rectangle 19"/>
              <p:cNvSpPr>
                <a:spLocks noChangeArrowheads="1"/>
              </p:cNvSpPr>
              <p:nvPr/>
            </p:nvSpPr>
            <p:spPr bwMode="auto">
              <a:xfrm>
                <a:off x="1446" y="2642"/>
                <a:ext cx="539" cy="51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9" name="Text Box 20"/>
              <p:cNvSpPr txBox="1">
                <a:spLocks noChangeArrowheads="1"/>
              </p:cNvSpPr>
              <p:nvPr/>
            </p:nvSpPr>
            <p:spPr bwMode="auto">
              <a:xfrm>
                <a:off x="1442" y="2644"/>
                <a:ext cx="557" cy="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>
                    <a:latin typeface="Times New Roman" pitchFamily="18" charset="0"/>
                  </a:rPr>
                  <a:t>G(z)</a:t>
                </a:r>
                <a:br>
                  <a:rPr lang="en-US" sz="1600">
                    <a:latin typeface="Times New Roman" pitchFamily="18" charset="0"/>
                  </a:rPr>
                </a:br>
                <a:r>
                  <a:rPr lang="en-US" sz="1600">
                    <a:latin typeface="Times New Roman" pitchFamily="18" charset="0"/>
                  </a:rPr>
                  <a:t>Glottal</a:t>
                </a:r>
                <a:br>
                  <a:rPr lang="en-US" sz="1600">
                    <a:latin typeface="Times New Roman" pitchFamily="18" charset="0"/>
                  </a:rPr>
                </a:br>
                <a:r>
                  <a:rPr lang="en-US" sz="1600">
                    <a:latin typeface="Times New Roman" pitchFamily="18" charset="0"/>
                  </a:rPr>
                  <a:t>filter</a:t>
                </a:r>
              </a:p>
            </p:txBody>
          </p:sp>
          <p:grpSp>
            <p:nvGrpSpPr>
              <p:cNvPr id="4" name="Group 21"/>
              <p:cNvGrpSpPr>
                <a:grpSpLocks/>
              </p:cNvGrpSpPr>
              <p:nvPr/>
            </p:nvGrpSpPr>
            <p:grpSpPr bwMode="auto">
              <a:xfrm>
                <a:off x="3136" y="2892"/>
                <a:ext cx="641" cy="485"/>
                <a:chOff x="3283" y="3435"/>
                <a:chExt cx="641" cy="485"/>
              </a:xfrm>
            </p:grpSpPr>
            <p:sp>
              <p:nvSpPr>
                <p:cNvPr id="47158" name="Rectangle 22"/>
                <p:cNvSpPr>
                  <a:spLocks noChangeArrowheads="1"/>
                </p:cNvSpPr>
                <p:nvPr/>
              </p:nvSpPr>
              <p:spPr bwMode="auto">
                <a:xfrm>
                  <a:off x="3295" y="3449"/>
                  <a:ext cx="629" cy="4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5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283" y="3435"/>
                  <a:ext cx="629" cy="4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600" i="1">
                      <a:latin typeface="Times New Roman" pitchFamily="18" charset="0"/>
                    </a:rPr>
                    <a:t>R</a:t>
                  </a:r>
                  <a:r>
                    <a:rPr lang="en-US" sz="1600">
                      <a:latin typeface="Times New Roman" pitchFamily="18" charset="0"/>
                    </a:rPr>
                    <a:t>(</a:t>
                  </a:r>
                  <a:r>
                    <a:rPr lang="en-US" sz="1600" i="1">
                      <a:latin typeface="Times New Roman" pitchFamily="18" charset="0"/>
                    </a:rPr>
                    <a:t>z</a:t>
                  </a:r>
                  <a:r>
                    <a:rPr lang="en-US" sz="1600">
                      <a:latin typeface="Times New Roman" pitchFamily="18" charset="0"/>
                    </a:rPr>
                    <a:t>) Lip</a:t>
                  </a:r>
                  <a:br>
                    <a:rPr lang="en-US" sz="1600">
                      <a:latin typeface="Times New Roman" pitchFamily="18" charset="0"/>
                    </a:rPr>
                  </a:br>
                  <a:r>
                    <a:rPr lang="en-US" sz="1600">
                      <a:latin typeface="Times New Roman" pitchFamily="18" charset="0"/>
                    </a:rPr>
                    <a:t>radiation</a:t>
                  </a:r>
                  <a:br>
                    <a:rPr lang="en-US" sz="1600">
                      <a:latin typeface="Times New Roman" pitchFamily="18" charset="0"/>
                    </a:rPr>
                  </a:br>
                  <a:r>
                    <a:rPr lang="en-US" sz="1600">
                      <a:latin typeface="Times New Roman" pitchFamily="18" charset="0"/>
                    </a:rPr>
                    <a:t>filter</a:t>
                  </a:r>
                </a:p>
              </p:txBody>
            </p:sp>
          </p:grpSp>
          <p:sp>
            <p:nvSpPr>
              <p:cNvPr id="47131" name="Text Box 24"/>
              <p:cNvSpPr txBox="1">
                <a:spLocks noChangeArrowheads="1"/>
              </p:cNvSpPr>
              <p:nvPr/>
            </p:nvSpPr>
            <p:spPr bwMode="auto">
              <a:xfrm>
                <a:off x="3872" y="2961"/>
                <a:ext cx="496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>
                    <a:latin typeface="Times New Roman" pitchFamily="18" charset="0"/>
                  </a:rPr>
                  <a:t>s</a:t>
                </a:r>
                <a:r>
                  <a:rPr lang="en-US" sz="1600">
                    <a:latin typeface="Times New Roman" pitchFamily="18" charset="0"/>
                  </a:rPr>
                  <a:t>(</a:t>
                </a:r>
                <a:r>
                  <a:rPr lang="en-US" sz="1600" i="1">
                    <a:latin typeface="Times New Roman" pitchFamily="18" charset="0"/>
                  </a:rPr>
                  <a:t>n</a:t>
                </a:r>
                <a:r>
                  <a:rPr lang="en-US" sz="1600">
                    <a:latin typeface="Times New Roman" pitchFamily="18" charset="0"/>
                  </a:rPr>
                  <a:t>)</a:t>
                </a:r>
                <a:br>
                  <a:rPr lang="en-US" sz="1600">
                    <a:latin typeface="Times New Roman" pitchFamily="18" charset="0"/>
                  </a:rPr>
                </a:br>
                <a:r>
                  <a:rPr lang="en-US" sz="1600">
                    <a:latin typeface="Times New Roman" pitchFamily="18" charset="0"/>
                  </a:rPr>
                  <a:t>Speech</a:t>
                </a:r>
                <a:br>
                  <a:rPr lang="en-US" sz="1600">
                    <a:latin typeface="Times New Roman" pitchFamily="18" charset="0"/>
                  </a:rPr>
                </a:br>
                <a:r>
                  <a:rPr lang="en-US" sz="1600">
                    <a:latin typeface="Times New Roman" pitchFamily="18" charset="0"/>
                  </a:rPr>
                  <a:t>signal</a:t>
                </a:r>
              </a:p>
            </p:txBody>
          </p:sp>
          <p:sp>
            <p:nvSpPr>
              <p:cNvPr id="47132" name="Text Box 25"/>
              <p:cNvSpPr txBox="1">
                <a:spLocks noChangeArrowheads="1"/>
              </p:cNvSpPr>
              <p:nvPr/>
            </p:nvSpPr>
            <p:spPr bwMode="auto">
              <a:xfrm>
                <a:off x="1884" y="2805"/>
                <a:ext cx="503" cy="6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>
                    <a:latin typeface="Times New Roman" pitchFamily="18" charset="0"/>
                  </a:rPr>
                  <a:t>u</a:t>
                </a:r>
                <a:r>
                  <a:rPr lang="en-US" sz="1600">
                    <a:latin typeface="Times New Roman" pitchFamily="18" charset="0"/>
                  </a:rPr>
                  <a:t>(</a:t>
                </a:r>
                <a:r>
                  <a:rPr lang="en-US" sz="1600" i="1">
                    <a:latin typeface="Times New Roman" pitchFamily="18" charset="0"/>
                  </a:rPr>
                  <a:t>n</a:t>
                </a:r>
                <a:r>
                  <a:rPr lang="en-US" sz="1600">
                    <a:latin typeface="Times New Roman" pitchFamily="18" charset="0"/>
                  </a:rPr>
                  <a:t>)</a:t>
                </a:r>
                <a:br>
                  <a:rPr lang="en-US" sz="1600">
                    <a:latin typeface="Times New Roman" pitchFamily="18" charset="0"/>
                  </a:rPr>
                </a:br>
                <a:r>
                  <a:rPr lang="en-US" sz="1600">
                    <a:latin typeface="Times New Roman" pitchFamily="18" charset="0"/>
                  </a:rPr>
                  <a:t>Voice</a:t>
                </a:r>
                <a:br>
                  <a:rPr lang="en-US" sz="1600">
                    <a:latin typeface="Times New Roman" pitchFamily="18" charset="0"/>
                  </a:rPr>
                </a:br>
                <a:r>
                  <a:rPr lang="en-US" sz="1600">
                    <a:latin typeface="Times New Roman" pitchFamily="18" charset="0"/>
                  </a:rPr>
                  <a:t>volume</a:t>
                </a:r>
                <a:br>
                  <a:rPr lang="en-US" sz="1600">
                    <a:latin typeface="Times New Roman" pitchFamily="18" charset="0"/>
                  </a:rPr>
                </a:br>
                <a:r>
                  <a:rPr lang="en-US" sz="1600">
                    <a:latin typeface="Times New Roman" pitchFamily="18" charset="0"/>
                  </a:rPr>
                  <a:t>velocity</a:t>
                </a:r>
              </a:p>
            </p:txBody>
          </p:sp>
          <p:sp>
            <p:nvSpPr>
              <p:cNvPr id="47133" name="Text Box 26"/>
              <p:cNvSpPr txBox="1">
                <a:spLocks noChangeArrowheads="1"/>
              </p:cNvSpPr>
              <p:nvPr/>
            </p:nvSpPr>
            <p:spPr bwMode="auto">
              <a:xfrm>
                <a:off x="1931" y="2456"/>
                <a:ext cx="797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>
                    <a:latin typeface="Times New Roman" pitchFamily="18" charset="0"/>
                  </a:rPr>
                  <a:t>Gain (G)</a:t>
                </a:r>
              </a:p>
            </p:txBody>
          </p:sp>
          <p:sp>
            <p:nvSpPr>
              <p:cNvPr id="47134" name="Text Box 27"/>
              <p:cNvSpPr txBox="1">
                <a:spLocks noChangeArrowheads="1"/>
              </p:cNvSpPr>
              <p:nvPr/>
            </p:nvSpPr>
            <p:spPr bwMode="auto">
              <a:xfrm>
                <a:off x="456" y="2745"/>
                <a:ext cx="383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latin typeface="Times New Roman" pitchFamily="18" charset="0"/>
                  </a:rPr>
                  <a:t>Voiced</a:t>
                </a:r>
                <a:endParaRPr lang="en-US" sz="1600" i="1">
                  <a:latin typeface="Times New Roman" pitchFamily="18" charset="0"/>
                </a:endParaRPr>
              </a:p>
            </p:txBody>
          </p:sp>
          <p:sp>
            <p:nvSpPr>
              <p:cNvPr id="47135" name="Text Box 28"/>
              <p:cNvSpPr txBox="1">
                <a:spLocks noChangeArrowheads="1"/>
              </p:cNvSpPr>
              <p:nvPr/>
            </p:nvSpPr>
            <p:spPr bwMode="auto">
              <a:xfrm>
                <a:off x="119" y="3359"/>
                <a:ext cx="625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latin typeface="Times New Roman" pitchFamily="18" charset="0"/>
                  </a:rPr>
                  <a:t>Unvoiced</a:t>
                </a:r>
                <a:endParaRPr lang="en-US" sz="1600" i="1">
                  <a:latin typeface="Times New Roman" pitchFamily="18" charset="0"/>
                </a:endParaRPr>
              </a:p>
            </p:txBody>
          </p:sp>
          <p:sp>
            <p:nvSpPr>
              <p:cNvPr id="47136" name="Text Box 29"/>
              <p:cNvSpPr txBox="1">
                <a:spLocks noChangeArrowheads="1"/>
              </p:cNvSpPr>
              <p:nvPr/>
            </p:nvSpPr>
            <p:spPr bwMode="auto">
              <a:xfrm>
                <a:off x="2310" y="2922"/>
                <a:ext cx="179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000" b="1">
                    <a:latin typeface="Times New Roman" pitchFamily="18" charset="0"/>
                  </a:rPr>
                  <a:t>V</a:t>
                </a:r>
                <a:endParaRPr lang="en-US" sz="1000" b="1" i="1">
                  <a:latin typeface="Times New Roman" pitchFamily="18" charset="0"/>
                </a:endParaRPr>
              </a:p>
            </p:txBody>
          </p:sp>
          <p:sp>
            <p:nvSpPr>
              <p:cNvPr id="47137" name="Text Box 30"/>
              <p:cNvSpPr txBox="1">
                <a:spLocks noChangeArrowheads="1"/>
              </p:cNvSpPr>
              <p:nvPr/>
            </p:nvSpPr>
            <p:spPr bwMode="auto">
              <a:xfrm>
                <a:off x="2307" y="3184"/>
                <a:ext cx="179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000" b="1">
                    <a:latin typeface="Times New Roman" pitchFamily="18" charset="0"/>
                  </a:rPr>
                  <a:t>U</a:t>
                </a:r>
                <a:endParaRPr lang="en-US" sz="1000" b="1" i="1">
                  <a:latin typeface="Times New Roman" pitchFamily="18" charset="0"/>
                </a:endParaRPr>
              </a:p>
            </p:txBody>
          </p:sp>
          <p:sp>
            <p:nvSpPr>
              <p:cNvPr id="47138" name="Text Box 31"/>
              <p:cNvSpPr txBox="1">
                <a:spLocks noChangeArrowheads="1"/>
              </p:cNvSpPr>
              <p:nvPr/>
            </p:nvSpPr>
            <p:spPr bwMode="auto">
              <a:xfrm>
                <a:off x="2172" y="2680"/>
                <a:ext cx="269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  <a:sym typeface="Symbol" pitchFamily="18" charset="2"/>
                  </a:rPr>
                  <a:t></a:t>
                </a:r>
                <a:endParaRPr lang="en-US" sz="2400" b="1" i="1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47139" name="Line 32"/>
              <p:cNvSpPr>
                <a:spLocks noChangeShapeType="1"/>
              </p:cNvSpPr>
              <p:nvPr/>
            </p:nvSpPr>
            <p:spPr bwMode="auto">
              <a:xfrm>
                <a:off x="2466" y="2823"/>
                <a:ext cx="0" cy="1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40" name="Oval 33"/>
              <p:cNvSpPr>
                <a:spLocks noChangeArrowheads="1"/>
              </p:cNvSpPr>
              <p:nvPr/>
            </p:nvSpPr>
            <p:spPr bwMode="auto">
              <a:xfrm>
                <a:off x="2445" y="2985"/>
                <a:ext cx="38" cy="3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34"/>
              <p:cNvGrpSpPr>
                <a:grpSpLocks/>
              </p:cNvGrpSpPr>
              <p:nvPr/>
            </p:nvGrpSpPr>
            <p:grpSpPr bwMode="auto">
              <a:xfrm>
                <a:off x="2172" y="3381"/>
                <a:ext cx="269" cy="322"/>
                <a:chOff x="2118" y="3699"/>
                <a:chExt cx="269" cy="322"/>
              </a:xfrm>
            </p:grpSpPr>
            <p:sp>
              <p:nvSpPr>
                <p:cNvPr id="47156" name="Oval 35"/>
                <p:cNvSpPr>
                  <a:spLocks noChangeArrowheads="1"/>
                </p:cNvSpPr>
                <p:nvPr/>
              </p:nvSpPr>
              <p:spPr bwMode="auto">
                <a:xfrm>
                  <a:off x="2184" y="3699"/>
                  <a:ext cx="129" cy="12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57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118" y="3753"/>
                  <a:ext cx="269" cy="2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400" b="1">
                      <a:latin typeface="Times New Roman" pitchFamily="18" charset="0"/>
                      <a:sym typeface="Symbol" pitchFamily="18" charset="2"/>
                    </a:rPr>
                    <a:t></a:t>
                  </a:r>
                  <a:endParaRPr lang="en-US" sz="2400" b="1" i="1">
                    <a:latin typeface="Times New Roman" pitchFamily="18" charset="0"/>
                    <a:sym typeface="Symbol" pitchFamily="18" charset="2"/>
                  </a:endParaRPr>
                </a:p>
              </p:txBody>
            </p:sp>
          </p:grpSp>
          <p:sp>
            <p:nvSpPr>
              <p:cNvPr id="47142" name="Line 37"/>
              <p:cNvSpPr>
                <a:spLocks noChangeShapeType="1"/>
              </p:cNvSpPr>
              <p:nvPr/>
            </p:nvSpPr>
            <p:spPr bwMode="auto">
              <a:xfrm flipV="1">
                <a:off x="2463" y="3273"/>
                <a:ext cx="3" cy="2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43" name="Oval 38"/>
              <p:cNvSpPr>
                <a:spLocks noChangeArrowheads="1"/>
              </p:cNvSpPr>
              <p:nvPr/>
            </p:nvSpPr>
            <p:spPr bwMode="auto">
              <a:xfrm flipV="1">
                <a:off x="2445" y="3243"/>
                <a:ext cx="38" cy="3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44" name="Line 39"/>
              <p:cNvSpPr>
                <a:spLocks noChangeShapeType="1"/>
              </p:cNvSpPr>
              <p:nvPr/>
            </p:nvSpPr>
            <p:spPr bwMode="auto">
              <a:xfrm>
                <a:off x="2562" y="3135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45" name="Line 40"/>
              <p:cNvSpPr>
                <a:spLocks noChangeShapeType="1"/>
              </p:cNvSpPr>
              <p:nvPr/>
            </p:nvSpPr>
            <p:spPr bwMode="auto">
              <a:xfrm>
                <a:off x="2307" y="2661"/>
                <a:ext cx="0" cy="1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46" name="Line 41"/>
              <p:cNvSpPr>
                <a:spLocks noChangeShapeType="1"/>
              </p:cNvSpPr>
              <p:nvPr/>
            </p:nvSpPr>
            <p:spPr bwMode="auto">
              <a:xfrm rot="-5400000">
                <a:off x="3083" y="3081"/>
                <a:ext cx="0" cy="1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47" name="Line 42"/>
              <p:cNvSpPr>
                <a:spLocks noChangeShapeType="1"/>
              </p:cNvSpPr>
              <p:nvPr/>
            </p:nvSpPr>
            <p:spPr bwMode="auto">
              <a:xfrm flipV="1">
                <a:off x="2304" y="3648"/>
                <a:ext cx="0" cy="1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48" name="Oval 43"/>
              <p:cNvSpPr>
                <a:spLocks noChangeArrowheads="1"/>
              </p:cNvSpPr>
              <p:nvPr/>
            </p:nvSpPr>
            <p:spPr bwMode="auto">
              <a:xfrm flipV="1">
                <a:off x="2541" y="3117"/>
                <a:ext cx="38" cy="3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44"/>
              <p:cNvGrpSpPr>
                <a:grpSpLocks/>
              </p:cNvGrpSpPr>
              <p:nvPr/>
            </p:nvGrpSpPr>
            <p:grpSpPr bwMode="auto">
              <a:xfrm>
                <a:off x="2523" y="2906"/>
                <a:ext cx="560" cy="979"/>
                <a:chOff x="2385" y="3449"/>
                <a:chExt cx="560" cy="979"/>
              </a:xfrm>
            </p:grpSpPr>
            <p:sp>
              <p:nvSpPr>
                <p:cNvPr id="47154" name="Rectangle 45"/>
                <p:cNvSpPr>
                  <a:spLocks noChangeArrowheads="1"/>
                </p:cNvSpPr>
                <p:nvPr/>
              </p:nvSpPr>
              <p:spPr bwMode="auto">
                <a:xfrm>
                  <a:off x="2538" y="3449"/>
                  <a:ext cx="407" cy="6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600" i="1">
                      <a:latin typeface="Times New Roman" pitchFamily="18" charset="0"/>
                      <a:cs typeface="Times New Roman" pitchFamily="18" charset="0"/>
                    </a:rPr>
                    <a:t>H</a:t>
                  </a:r>
                  <a:r>
                    <a:rPr lang="en-US" sz="1600">
                      <a:latin typeface="Times New Roman" pitchFamily="18" charset="0"/>
                      <a:cs typeface="Times New Roman" pitchFamily="18" charset="0"/>
                    </a:rPr>
                    <a:t>(</a:t>
                  </a:r>
                  <a:r>
                    <a:rPr lang="en-US" sz="1600" i="1">
                      <a:latin typeface="Times New Roman" pitchFamily="18" charset="0"/>
                      <a:cs typeface="Times New Roman" pitchFamily="18" charset="0"/>
                    </a:rPr>
                    <a:t>z</a:t>
                  </a:r>
                  <a:r>
                    <a:rPr lang="en-US" sz="1600">
                      <a:latin typeface="Times New Roman" pitchFamily="18" charset="0"/>
                      <a:cs typeface="Times New Roman" pitchFamily="18" charset="0"/>
                    </a:rPr>
                    <a:t>)</a:t>
                  </a:r>
                  <a:br>
                    <a:rPr lang="en-US" sz="1600">
                      <a:latin typeface="Times New Roman" pitchFamily="18" charset="0"/>
                      <a:cs typeface="Times New Roman" pitchFamily="18" charset="0"/>
                    </a:rPr>
                  </a:br>
                  <a:r>
                    <a:rPr lang="en-US" sz="1600">
                      <a:latin typeface="Times New Roman" pitchFamily="18" charset="0"/>
                      <a:cs typeface="Times New Roman" pitchFamily="18" charset="0"/>
                    </a:rPr>
                    <a:t>Vocal</a:t>
                  </a:r>
                  <a:br>
                    <a:rPr lang="en-US" sz="1600">
                      <a:latin typeface="Times New Roman" pitchFamily="18" charset="0"/>
                      <a:cs typeface="Times New Roman" pitchFamily="18" charset="0"/>
                    </a:rPr>
                  </a:br>
                  <a:r>
                    <a:rPr lang="en-US" sz="1600">
                      <a:latin typeface="Times New Roman" pitchFamily="18" charset="0"/>
                      <a:cs typeface="Times New Roman" pitchFamily="18" charset="0"/>
                    </a:rPr>
                    <a:t>tract</a:t>
                  </a:r>
                  <a:br>
                    <a:rPr lang="en-US" sz="1600">
                      <a:latin typeface="Times New Roman" pitchFamily="18" charset="0"/>
                      <a:cs typeface="Times New Roman" pitchFamily="18" charset="0"/>
                    </a:rPr>
                  </a:br>
                  <a:r>
                    <a:rPr lang="en-US" sz="1600">
                      <a:latin typeface="Times New Roman" pitchFamily="18" charset="0"/>
                      <a:cs typeface="Times New Roman" pitchFamily="18" charset="0"/>
                    </a:rPr>
                    <a:t>filter</a:t>
                  </a:r>
                </a:p>
              </p:txBody>
            </p:sp>
            <p:sp>
              <p:nvSpPr>
                <p:cNvPr id="47155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385" y="4284"/>
                  <a:ext cx="557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en-US" sz="10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7150" name="Line 47"/>
              <p:cNvSpPr>
                <a:spLocks noChangeShapeType="1"/>
              </p:cNvSpPr>
              <p:nvPr/>
            </p:nvSpPr>
            <p:spPr bwMode="auto">
              <a:xfrm rot="-5400000">
                <a:off x="3874" y="3081"/>
                <a:ext cx="0" cy="1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51" name="Line 48"/>
              <p:cNvSpPr>
                <a:spLocks noChangeShapeType="1"/>
              </p:cNvSpPr>
              <p:nvPr/>
            </p:nvSpPr>
            <p:spPr bwMode="auto">
              <a:xfrm>
                <a:off x="1071" y="2535"/>
                <a:ext cx="0" cy="1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52" name="Line 50"/>
              <p:cNvSpPr>
                <a:spLocks noChangeShapeType="1"/>
              </p:cNvSpPr>
              <p:nvPr/>
            </p:nvSpPr>
            <p:spPr bwMode="auto">
              <a:xfrm flipH="1">
                <a:off x="2538" y="2790"/>
                <a:ext cx="150" cy="2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sm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153" name="Text Box 26"/>
              <p:cNvSpPr txBox="1">
                <a:spLocks noChangeArrowheads="1"/>
              </p:cNvSpPr>
              <p:nvPr/>
            </p:nvSpPr>
            <p:spPr bwMode="auto">
              <a:xfrm>
                <a:off x="1904" y="3758"/>
                <a:ext cx="797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>
                    <a:latin typeface="Times New Roman" pitchFamily="18" charset="0"/>
                  </a:rPr>
                  <a:t>Gain (G)</a:t>
                </a:r>
              </a:p>
            </p:txBody>
          </p:sp>
        </p:grpSp>
        <p:grpSp>
          <p:nvGrpSpPr>
            <p:cNvPr id="7" name="Group 52"/>
            <p:cNvGrpSpPr>
              <a:grpSpLocks/>
            </p:cNvGrpSpPr>
            <p:nvPr/>
          </p:nvGrpSpPr>
          <p:grpSpPr bwMode="auto">
            <a:xfrm>
              <a:off x="2407" y="2752"/>
              <a:ext cx="602" cy="410"/>
              <a:chOff x="1895" y="4524"/>
              <a:chExt cx="478" cy="381"/>
            </a:xfrm>
          </p:grpSpPr>
          <p:sp>
            <p:nvSpPr>
              <p:cNvPr id="47115" name="Oval 56"/>
              <p:cNvSpPr>
                <a:spLocks noChangeArrowheads="1"/>
              </p:cNvSpPr>
              <p:nvPr/>
            </p:nvSpPr>
            <p:spPr bwMode="auto">
              <a:xfrm>
                <a:off x="2244" y="4524"/>
                <a:ext cx="129" cy="129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7" name="Oval 76"/>
              <p:cNvSpPr>
                <a:spLocks noChangeArrowheads="1"/>
              </p:cNvSpPr>
              <p:nvPr/>
            </p:nvSpPr>
            <p:spPr bwMode="auto">
              <a:xfrm>
                <a:off x="1895" y="4776"/>
                <a:ext cx="129" cy="129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112" name="Text Box 91"/>
            <p:cNvSpPr txBox="1">
              <a:spLocks noChangeArrowheads="1"/>
            </p:cNvSpPr>
            <p:nvPr/>
          </p:nvSpPr>
          <p:spPr bwMode="auto">
            <a:xfrm>
              <a:off x="3587" y="545"/>
              <a:ext cx="1232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Sometimes neglected</a:t>
              </a:r>
            </a:p>
          </p:txBody>
        </p:sp>
        <p:sp>
          <p:nvSpPr>
            <p:cNvPr id="47113" name="Freeform 92"/>
            <p:cNvSpPr>
              <a:spLocks/>
            </p:cNvSpPr>
            <p:nvPr/>
          </p:nvSpPr>
          <p:spPr bwMode="auto">
            <a:xfrm>
              <a:off x="2148" y="630"/>
              <a:ext cx="1439" cy="260"/>
            </a:xfrm>
            <a:custGeom>
              <a:avLst/>
              <a:gdLst>
                <a:gd name="T0" fmla="*/ 18124 w 1143"/>
                <a:gd name="T1" fmla="*/ 3 h 241"/>
                <a:gd name="T2" fmla="*/ 4362 w 1143"/>
                <a:gd name="T3" fmla="*/ 99 h 241"/>
                <a:gd name="T4" fmla="*/ 0 w 1143"/>
                <a:gd name="T5" fmla="*/ 600 h 241"/>
                <a:gd name="T6" fmla="*/ 0 60000 65536"/>
                <a:gd name="T7" fmla="*/ 0 60000 65536"/>
                <a:gd name="T8" fmla="*/ 0 60000 65536"/>
                <a:gd name="T9" fmla="*/ 0 w 1143"/>
                <a:gd name="T10" fmla="*/ 0 h 241"/>
                <a:gd name="T11" fmla="*/ 1143 w 1143"/>
                <a:gd name="T12" fmla="*/ 241 h 2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3" h="241">
                  <a:moveTo>
                    <a:pt x="1143" y="3"/>
                  </a:moveTo>
                  <a:cubicBezTo>
                    <a:pt x="804" y="1"/>
                    <a:pt x="465" y="0"/>
                    <a:pt x="275" y="40"/>
                  </a:cubicBezTo>
                  <a:cubicBezTo>
                    <a:pt x="85" y="80"/>
                    <a:pt x="42" y="160"/>
                    <a:pt x="0" y="24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4" name="Line 93"/>
            <p:cNvSpPr>
              <a:spLocks noChangeShapeType="1"/>
            </p:cNvSpPr>
            <p:nvPr/>
          </p:nvSpPr>
          <p:spPr bwMode="auto">
            <a:xfrm flipH="1">
              <a:off x="4256" y="714"/>
              <a:ext cx="218" cy="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419600"/>
            <a:ext cx="31242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23528" y="188640"/>
            <a:ext cx="3810000" cy="457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b="1" dirty="0" smtClean="0"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</a:rPr>
              <a:t>The LPC Model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905000" y="533400"/>
          <a:ext cx="5486400" cy="5964266"/>
        </p:xfrm>
        <a:graphic>
          <a:graphicData uri="http://schemas.openxmlformats.org/presentationml/2006/ole">
            <p:oleObj spid="_x0000_s3074" name="Equation" r:id="rId3" imgW="2654280" imgH="3149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ext Box 13"/>
          <p:cNvSpPr txBox="1">
            <a:spLocks noChangeArrowheads="1"/>
          </p:cNvSpPr>
          <p:nvPr/>
        </p:nvSpPr>
        <p:spPr bwMode="auto">
          <a:xfrm>
            <a:off x="111125" y="29718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prediction error:</a:t>
            </a: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584325" y="914400"/>
          <a:ext cx="3841750" cy="2184400"/>
        </p:xfrm>
        <a:graphic>
          <a:graphicData uri="http://schemas.openxmlformats.org/presentationml/2006/ole">
            <p:oleObj spid="_x0000_s4098" name="Equation" r:id="rId3" imgW="1218960" imgH="888840" progId="Equation.3">
              <p:embed/>
            </p:oleObj>
          </a:graphicData>
        </a:graphic>
      </p:graphicFrame>
      <p:sp>
        <p:nvSpPr>
          <p:cNvPr id="4104" name="TextBox 3"/>
          <p:cNvSpPr txBox="1">
            <a:spLocks noChangeArrowheads="1"/>
          </p:cNvSpPr>
          <p:nvPr/>
        </p:nvSpPr>
        <p:spPr bwMode="auto">
          <a:xfrm>
            <a:off x="4800600" y="2362200"/>
            <a:ext cx="3124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FIR Filter of order P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460500" y="3200400"/>
          <a:ext cx="5491163" cy="1038225"/>
        </p:xfrm>
        <a:graphic>
          <a:graphicData uri="http://schemas.openxmlformats.org/presentationml/2006/ole">
            <p:oleObj spid="_x0000_s4099" name="Equation" r:id="rId4" imgW="2349360" imgH="444240" progId="Equation.3">
              <p:embed/>
            </p:oleObj>
          </a:graphicData>
        </a:graphic>
      </p:graphicFrame>
      <p:sp>
        <p:nvSpPr>
          <p:cNvPr id="12" name="Rectangle 11"/>
          <p:cNvSpPr/>
          <p:nvPr/>
        </p:nvSpPr>
        <p:spPr>
          <a:xfrm>
            <a:off x="3276600" y="4572000"/>
            <a:ext cx="1676400" cy="7620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 Black" pitchFamily="34" charset="0"/>
              </a:rPr>
              <a:t>P(z)</a:t>
            </a:r>
          </a:p>
        </p:txBody>
      </p:sp>
      <p:cxnSp>
        <p:nvCxnSpPr>
          <p:cNvPr id="13" name="Straight Arrow Connector 12"/>
          <p:cNvCxnSpPr>
            <a:endCxn id="12" idx="1"/>
          </p:cNvCxnSpPr>
          <p:nvPr/>
        </p:nvCxnSpPr>
        <p:spPr>
          <a:xfrm>
            <a:off x="1447800" y="4953000"/>
            <a:ext cx="1828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53000" y="4953000"/>
            <a:ext cx="1066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600201" y="5410200"/>
            <a:ext cx="914400" cy="31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7400" y="5867400"/>
            <a:ext cx="43434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19800" y="4648200"/>
            <a:ext cx="762000" cy="6096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</a:p>
        </p:txBody>
      </p:sp>
      <p:cxnSp>
        <p:nvCxnSpPr>
          <p:cNvPr id="25" name="Straight Arrow Connector 24"/>
          <p:cNvCxnSpPr>
            <a:endCxn id="20" idx="4"/>
          </p:cNvCxnSpPr>
          <p:nvPr/>
        </p:nvCxnSpPr>
        <p:spPr>
          <a:xfrm rot="5400000" flipH="1" flipV="1">
            <a:off x="6096001" y="5562600"/>
            <a:ext cx="609600" cy="31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6"/>
          </p:cNvCxnSpPr>
          <p:nvPr/>
        </p:nvCxnSpPr>
        <p:spPr>
          <a:xfrm>
            <a:off x="6781800" y="4953000"/>
            <a:ext cx="6096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5181600" y="4267200"/>
          <a:ext cx="762000" cy="762000"/>
        </p:xfrm>
        <a:graphic>
          <a:graphicData uri="http://schemas.openxmlformats.org/presentationml/2006/ole">
            <p:oleObj spid="_x0000_s4100" name="Equation" r:id="rId5" imgW="304560" imgH="304560" progId="Equation.3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457200" y="4572000"/>
          <a:ext cx="952500" cy="635000"/>
        </p:xfrm>
        <a:graphic>
          <a:graphicData uri="http://schemas.openxmlformats.org/presentationml/2006/ole">
            <p:oleObj spid="_x0000_s4101" name="Equation" r:id="rId6" imgW="304560" imgH="203040" progId="Equation.3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7162800" y="4343400"/>
          <a:ext cx="952500" cy="635000"/>
        </p:xfrm>
        <a:graphic>
          <a:graphicData uri="http://schemas.openxmlformats.org/presentationml/2006/ole">
            <p:oleObj spid="_x0000_s4102" name="Equation" r:id="rId7" imgW="304560" imgH="203040" progId="Equation.3">
              <p:embed/>
            </p:oleObj>
          </a:graphicData>
        </a:graphic>
      </p:graphicFrame>
      <p:sp>
        <p:nvSpPr>
          <p:cNvPr id="4113" name="Text Box 13"/>
          <p:cNvSpPr txBox="1">
            <a:spLocks noChangeArrowheads="1"/>
          </p:cNvSpPr>
          <p:nvPr/>
        </p:nvSpPr>
        <p:spPr bwMode="auto">
          <a:xfrm>
            <a:off x="304800" y="5334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Liner predictor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Text Box 14"/>
          <p:cNvSpPr txBox="1">
            <a:spLocks noChangeArrowheads="1"/>
          </p:cNvSpPr>
          <p:nvPr/>
        </p:nvSpPr>
        <p:spPr bwMode="auto">
          <a:xfrm>
            <a:off x="457200" y="4572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Error transfer function: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295400" y="838200"/>
          <a:ext cx="5491163" cy="2076450"/>
        </p:xfrm>
        <a:graphic>
          <a:graphicData uri="http://schemas.openxmlformats.org/presentationml/2006/ole">
            <p:oleObj spid="_x0000_s5122" name="Equation" r:id="rId3" imgW="2349360" imgH="88884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3352800" y="3581400"/>
            <a:ext cx="1600200" cy="9906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0" y="4800600"/>
            <a:ext cx="16002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09800" y="4114800"/>
            <a:ext cx="1143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09800" y="5257800"/>
            <a:ext cx="1143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53000" y="4114800"/>
            <a:ext cx="1143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953000" y="5181600"/>
            <a:ext cx="1143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474788" y="3581400"/>
          <a:ext cx="1012825" cy="577850"/>
        </p:xfrm>
        <a:graphic>
          <a:graphicData uri="http://schemas.openxmlformats.org/presentationml/2006/ole">
            <p:oleObj spid="_x0000_s5123" name="Equation" r:id="rId4" imgW="469800" imgH="241200" progId="Equation.3">
              <p:embed/>
            </p:oleObj>
          </a:graphicData>
        </a:graphic>
      </p:graphicFrame>
      <p:graphicFrame>
        <p:nvGraphicFramePr>
          <p:cNvPr id="5124" name="Object 3"/>
          <p:cNvGraphicFramePr>
            <a:graphicFrameLocks noChangeAspect="1"/>
          </p:cNvGraphicFramePr>
          <p:nvPr/>
        </p:nvGraphicFramePr>
        <p:xfrm>
          <a:off x="3732213" y="3597275"/>
          <a:ext cx="765175" cy="1004888"/>
        </p:xfrm>
        <a:graphic>
          <a:graphicData uri="http://schemas.openxmlformats.org/presentationml/2006/ole">
            <p:oleObj spid="_x0000_s5124" name="Equation" r:id="rId5" imgW="355320" imgH="419040" progId="Equation.3">
              <p:embed/>
            </p:oleObj>
          </a:graphicData>
        </a:graphic>
      </p:graphicFrame>
      <p:graphicFrame>
        <p:nvGraphicFramePr>
          <p:cNvPr id="5125" name="Object 3"/>
          <p:cNvGraphicFramePr>
            <a:graphicFrameLocks noChangeAspect="1"/>
          </p:cNvGraphicFramePr>
          <p:nvPr/>
        </p:nvGraphicFramePr>
        <p:xfrm>
          <a:off x="5946775" y="3549650"/>
          <a:ext cx="603250" cy="487363"/>
        </p:xfrm>
        <a:graphic>
          <a:graphicData uri="http://schemas.openxmlformats.org/presentationml/2006/ole">
            <p:oleObj spid="_x0000_s5125" name="Equation" r:id="rId6" imgW="279360" imgH="203040" progId="Equation.3">
              <p:embed/>
            </p:oleObj>
          </a:graphicData>
        </a:graphic>
      </p:graphicFrame>
      <p:graphicFrame>
        <p:nvGraphicFramePr>
          <p:cNvPr id="5126" name="Object 3"/>
          <p:cNvGraphicFramePr>
            <a:graphicFrameLocks noChangeAspect="1"/>
          </p:cNvGraphicFramePr>
          <p:nvPr/>
        </p:nvGraphicFramePr>
        <p:xfrm>
          <a:off x="1524000" y="4800600"/>
          <a:ext cx="603250" cy="487363"/>
        </p:xfrm>
        <a:graphic>
          <a:graphicData uri="http://schemas.openxmlformats.org/presentationml/2006/ole">
            <p:oleObj spid="_x0000_s5126" name="Equation" r:id="rId7" imgW="279360" imgH="203040" progId="Equation.3">
              <p:embed/>
            </p:oleObj>
          </a:graphicData>
        </a:graphic>
      </p:graphicFrame>
      <p:graphicFrame>
        <p:nvGraphicFramePr>
          <p:cNvPr id="5127" name="Object 3"/>
          <p:cNvGraphicFramePr>
            <a:graphicFrameLocks noChangeAspect="1"/>
          </p:cNvGraphicFramePr>
          <p:nvPr/>
        </p:nvGraphicFramePr>
        <p:xfrm>
          <a:off x="3760788" y="5059363"/>
          <a:ext cx="711200" cy="487362"/>
        </p:xfrm>
        <a:graphic>
          <a:graphicData uri="http://schemas.openxmlformats.org/presentationml/2006/ole">
            <p:oleObj spid="_x0000_s5127" name="Equation" r:id="rId8" imgW="330120" imgH="203040" progId="Equation.3">
              <p:embed/>
            </p:oleObj>
          </a:graphicData>
        </a:graphic>
      </p:graphicFrame>
      <p:graphicFrame>
        <p:nvGraphicFramePr>
          <p:cNvPr id="5128" name="Object 3"/>
          <p:cNvGraphicFramePr>
            <a:graphicFrameLocks noChangeAspect="1"/>
          </p:cNvGraphicFramePr>
          <p:nvPr/>
        </p:nvGraphicFramePr>
        <p:xfrm>
          <a:off x="5443538" y="4572000"/>
          <a:ext cx="1860550" cy="577850"/>
        </p:xfrm>
        <a:graphic>
          <a:graphicData uri="http://schemas.openxmlformats.org/presentationml/2006/ole">
            <p:oleObj spid="_x0000_s5128" name="Equation" r:id="rId9" imgW="86328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ChangeArrowheads="1"/>
          </p:cNvSpPr>
          <p:nvPr/>
        </p:nvSpPr>
        <p:spPr bwMode="auto">
          <a:xfrm>
            <a:off x="2438400" y="0"/>
            <a:ext cx="37929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" charset="0"/>
              </a:rPr>
              <a:t>LP Estimation Issues</a:t>
            </a:r>
            <a:endParaRPr lang="en-US" sz="2800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228600" y="855663"/>
            <a:ext cx="8610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C00000"/>
                </a:solidFill>
                <a:latin typeface="Arial" charset="0"/>
              </a:rPr>
              <a:t>Need to determine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l-GR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400" b="1" dirty="0" smtClean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</a:rPr>
              <a:t>directly from speech such that they give good estimates of the time-varying spectrum</a:t>
            </a:r>
          </a:p>
          <a:p>
            <a:pPr algn="just"/>
            <a:endParaRPr lang="en-US" sz="2400" b="1" dirty="0">
              <a:latin typeface="Arial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latin typeface="Arial" charset="0"/>
              </a:rPr>
              <a:t>Need to estimate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b="1" dirty="0">
                <a:latin typeface="Arial" charset="0"/>
              </a:rPr>
              <a:t>from short segments of speech</a:t>
            </a:r>
          </a:p>
          <a:p>
            <a:pPr algn="just"/>
            <a:endParaRPr lang="en-US" sz="2400" b="1" dirty="0">
              <a:latin typeface="Arial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Arial" charset="0"/>
              </a:rPr>
              <a:t>Need to minimize mean-squared prediction error over short segments of speech</a:t>
            </a:r>
          </a:p>
          <a:p>
            <a:pPr algn="just"/>
            <a:endParaRPr lang="en-US" sz="2400" b="1" dirty="0">
              <a:latin typeface="Arial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  <a:latin typeface="Arial" charset="0"/>
              </a:rPr>
              <a:t>resulting </a:t>
            </a:r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b="1" i="1" baseline="-25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2400" b="1" dirty="0">
                <a:solidFill>
                  <a:srgbClr val="00B050"/>
                </a:solidFill>
                <a:latin typeface="Arial" charset="0"/>
              </a:rPr>
              <a:t>assumed to be the actual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2400" b="1" dirty="0">
                <a:solidFill>
                  <a:srgbClr val="00B050"/>
                </a:solidFill>
                <a:latin typeface="Arial" charset="0"/>
              </a:rPr>
              <a:t>in the speech production model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Arial" charset="0"/>
            </a:endParaRPr>
          </a:p>
          <a:p>
            <a:pPr algn="just"/>
            <a:r>
              <a:rPr lang="en-US" sz="2400" i="1" dirty="0">
                <a:solidFill>
                  <a:srgbClr val="C00000"/>
                </a:solidFill>
                <a:latin typeface="Arial" charset="0"/>
              </a:rPr>
              <a:t>all of this can be done efficiently, reliably, and accurately for speech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610</TotalTime>
  <Words>841</Words>
  <Application>Microsoft Office PowerPoint</Application>
  <PresentationFormat>On-screen Show (4:3)</PresentationFormat>
  <Paragraphs>152</Paragraphs>
  <Slides>47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Equity</vt:lpstr>
      <vt:lpstr>Equation</vt:lpstr>
      <vt:lpstr>Slide 1</vt:lpstr>
      <vt:lpstr>Speech Production Model</vt:lpstr>
      <vt:lpstr>Speech Production Model</vt:lpstr>
      <vt:lpstr>All pole modeling</vt:lpstr>
      <vt:lpstr>Slide 5</vt:lpstr>
      <vt:lpstr>The LPC Model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59</cp:revision>
  <dcterms:created xsi:type="dcterms:W3CDTF">2013-09-03T18:19:20Z</dcterms:created>
  <dcterms:modified xsi:type="dcterms:W3CDTF">2013-09-11T03:43:00Z</dcterms:modified>
</cp:coreProperties>
</file>