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85" r:id="rId2"/>
  </p:sldMasterIdLst>
  <p:sldIdLst>
    <p:sldId id="257"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99" r:id="rId44"/>
    <p:sldId id="300" r:id="rId45"/>
    <p:sldId id="301" r:id="rId46"/>
    <p:sldId id="302" r:id="rId47"/>
    <p:sldId id="303" r:id="rId48"/>
    <p:sldId id="304" r:id="rId49"/>
    <p:sldId id="305" r:id="rId50"/>
    <p:sldId id="306" r:id="rId51"/>
    <p:sldId id="307" r:id="rId52"/>
    <p:sldId id="308" r:id="rId53"/>
    <p:sldId id="27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14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D666A37-E236-4523-AC8C-237666ABBF54}" type="datetimeFigureOut">
              <a:rPr lang="en-IN" smtClean="0"/>
              <a:pPr/>
              <a:t>02-09-2015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2241F-0907-472D-B5D5-8CD90C2DB61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666A37-E236-4523-AC8C-237666ABBF54}" type="datetimeFigureOut">
              <a:rPr lang="en-IN" smtClean="0"/>
              <a:pPr/>
              <a:t>02-09-2015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2241F-0907-472D-B5D5-8CD90C2DB61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666A37-E236-4523-AC8C-237666ABBF54}" type="datetimeFigureOut">
              <a:rPr lang="en-IN" smtClean="0"/>
              <a:pPr/>
              <a:t>02-09-2015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2241F-0907-472D-B5D5-8CD90C2DB614}"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B55BE44-A710-4518-A61A-AA8993774BC4}" type="datetimeFigureOut">
              <a:rPr lang="en-IN" smtClean="0"/>
              <a:pPr/>
              <a:t>02-09-2015</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7C7AB50-E5AE-45A1-80F6-12045342D009}"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B55BE44-A710-4518-A61A-AA8993774BC4}" type="datetimeFigureOut">
              <a:rPr lang="en-IN" smtClean="0"/>
              <a:pPr/>
              <a:t>02-09-2015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07C7AB50-E5AE-45A1-80F6-12045342D009}"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3B55BE44-A710-4518-A61A-AA8993774BC4}" type="datetimeFigureOut">
              <a:rPr lang="en-IN" smtClean="0"/>
              <a:pPr/>
              <a:t>02-09-2015</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7C7AB50-E5AE-45A1-80F6-12045342D009}"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B55BE44-A710-4518-A61A-AA8993774BC4}" type="datetimeFigureOut">
              <a:rPr lang="en-IN" smtClean="0"/>
              <a:pPr/>
              <a:t>02-09-2015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C7AB50-E5AE-45A1-80F6-12045342D009}"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B55BE44-A710-4518-A61A-AA8993774BC4}" type="datetimeFigureOut">
              <a:rPr lang="en-IN" smtClean="0"/>
              <a:pPr/>
              <a:t>02-09-2015</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7C7AB50-E5AE-45A1-80F6-12045342D009}"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B55BE44-A710-4518-A61A-AA8993774BC4}" type="datetimeFigureOut">
              <a:rPr lang="en-IN" smtClean="0"/>
              <a:pPr/>
              <a:t>02-09-2015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07C7AB50-E5AE-45A1-80F6-12045342D009}"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B55BE44-A710-4518-A61A-AA8993774BC4}" type="datetimeFigureOut">
              <a:rPr lang="en-IN" smtClean="0"/>
              <a:pPr/>
              <a:t>02-09-2015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7C7AB50-E5AE-45A1-80F6-12045342D009}"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7C7AB50-E5AE-45A1-80F6-12045342D009}"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B55BE44-A710-4518-A61A-AA8993774BC4}" type="datetimeFigureOut">
              <a:rPr lang="en-IN" smtClean="0"/>
              <a:pPr/>
              <a:t>02-09-2015</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666A37-E236-4523-AC8C-237666ABBF54}" type="datetimeFigureOut">
              <a:rPr lang="en-IN" smtClean="0"/>
              <a:pPr/>
              <a:t>02-09-2015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2241F-0907-472D-B5D5-8CD90C2DB614}"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7C7AB50-E5AE-45A1-80F6-12045342D009}"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B55BE44-A710-4518-A61A-AA8993774BC4}" type="datetimeFigureOut">
              <a:rPr lang="en-IN" smtClean="0"/>
              <a:pPr/>
              <a:t>02-09-2015</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55BE44-A710-4518-A61A-AA8993774BC4}" type="datetimeFigureOut">
              <a:rPr lang="en-IN" smtClean="0"/>
              <a:pPr/>
              <a:t>02-09-2015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C7AB50-E5AE-45A1-80F6-12045342D009}"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7C7AB50-E5AE-45A1-80F6-12045342D009}"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55BE44-A710-4518-A61A-AA8993774BC4}" type="datetimeFigureOut">
              <a:rPr lang="en-IN" smtClean="0"/>
              <a:pPr/>
              <a:t>02-09-2015</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B55BE44-A710-4518-A61A-AA8993774BC4}" type="datetimeFigureOut">
              <a:rPr lang="en-IN" smtClean="0"/>
              <a:pPr/>
              <a:t>02-09-2015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C7AB50-E5AE-45A1-80F6-12045342D00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666A37-E236-4523-AC8C-237666ABBF54}" type="datetimeFigureOut">
              <a:rPr lang="en-IN" smtClean="0"/>
              <a:pPr/>
              <a:t>02-09-2015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2241F-0907-472D-B5D5-8CD90C2DB61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D666A37-E236-4523-AC8C-237666ABBF54}" type="datetimeFigureOut">
              <a:rPr lang="en-IN" smtClean="0"/>
              <a:pPr/>
              <a:t>02-09-2015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D2241F-0907-472D-B5D5-8CD90C2DB61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D666A37-E236-4523-AC8C-237666ABBF54}" type="datetimeFigureOut">
              <a:rPr lang="en-IN" smtClean="0"/>
              <a:pPr/>
              <a:t>02-09-2015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D2241F-0907-472D-B5D5-8CD90C2DB61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D666A37-E236-4523-AC8C-237666ABBF54}" type="datetimeFigureOut">
              <a:rPr lang="en-IN" smtClean="0"/>
              <a:pPr/>
              <a:t>02-09-2015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D2241F-0907-472D-B5D5-8CD90C2DB61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666A37-E236-4523-AC8C-237666ABBF54}" type="datetimeFigureOut">
              <a:rPr lang="en-IN" smtClean="0"/>
              <a:pPr/>
              <a:t>02-09-2015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D2241F-0907-472D-B5D5-8CD90C2DB61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666A37-E236-4523-AC8C-237666ABBF54}" type="datetimeFigureOut">
              <a:rPr lang="en-IN" smtClean="0"/>
              <a:pPr/>
              <a:t>02-09-2015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D2241F-0907-472D-B5D5-8CD90C2DB61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666A37-E236-4523-AC8C-237666ABBF54}" type="datetimeFigureOut">
              <a:rPr lang="en-IN" smtClean="0"/>
              <a:pPr/>
              <a:t>02-09-2015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D2241F-0907-472D-B5D5-8CD90C2DB61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666A37-E236-4523-AC8C-237666ABBF54}" type="datetimeFigureOut">
              <a:rPr lang="en-IN" smtClean="0"/>
              <a:pPr/>
              <a:t>02-09-2015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2241F-0907-472D-B5D5-8CD90C2DB61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8D666A37-E236-4523-AC8C-237666ABBF54}" type="datetimeFigureOut">
              <a:rPr lang="en-IN" smtClean="0"/>
              <a:pPr/>
              <a:t>02-09-2015</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7D2241F-0907-472D-B5D5-8CD90C2DB614}"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60" r:id="rId12"/>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ChangeArrowheads="1"/>
          </p:cNvSpPr>
          <p:nvPr/>
        </p:nvSpPr>
        <p:spPr bwMode="auto">
          <a:xfrm>
            <a:off x="1600200" y="2819400"/>
            <a:ext cx="6477000" cy="707886"/>
          </a:xfrm>
          <a:prstGeom prst="rect">
            <a:avLst/>
          </a:prstGeom>
          <a:noFill/>
          <a:ln w="9525">
            <a:noFill/>
            <a:miter lim="800000"/>
            <a:headEnd/>
            <a:tailEnd/>
          </a:ln>
        </p:spPr>
        <p:txBody>
          <a:bodyPr wrap="square">
            <a:spAutoFit/>
          </a:bodyPr>
          <a:lstStyle/>
          <a:p>
            <a:pPr algn="ctr"/>
            <a:r>
              <a:rPr lang="en-US" sz="4000" b="1" dirty="0" smtClean="0">
                <a:solidFill>
                  <a:srgbClr val="002060"/>
                </a:solidFill>
                <a:latin typeface="Arial" pitchFamily="34" charset="0"/>
                <a:cs typeface="Arial" pitchFamily="34" charset="0"/>
              </a:rPr>
              <a:t> Perception of Sound</a:t>
            </a:r>
            <a:endParaRPr lang="en-US" sz="4000" dirty="0">
              <a:solidFill>
                <a:srgbClr val="002060"/>
              </a:solidFill>
              <a:latin typeface="Arial" pitchFamily="34" charset="0"/>
              <a:cs typeface="Arial" pitchFamily="34" charset="0"/>
            </a:endParaRPr>
          </a:p>
        </p:txBody>
      </p:sp>
      <p:sp>
        <p:nvSpPr>
          <p:cNvPr id="2051" name="TextBox 2"/>
          <p:cNvSpPr txBox="1">
            <a:spLocks noChangeArrowheads="1"/>
          </p:cNvSpPr>
          <p:nvPr/>
        </p:nvSpPr>
        <p:spPr bwMode="auto">
          <a:xfrm>
            <a:off x="2819400" y="1524000"/>
            <a:ext cx="3429000" cy="646113"/>
          </a:xfrm>
          <a:prstGeom prst="rect">
            <a:avLst/>
          </a:prstGeom>
          <a:noFill/>
          <a:ln w="9525">
            <a:noFill/>
            <a:miter lim="800000"/>
            <a:headEnd/>
            <a:tailEnd/>
          </a:ln>
        </p:spPr>
        <p:txBody>
          <a:bodyPr>
            <a:spAutoFit/>
          </a:bodyPr>
          <a:lstStyle/>
          <a:p>
            <a:pPr algn="ctr"/>
            <a:r>
              <a:rPr lang="en-US" sz="3600" b="1" dirty="0" smtClean="0"/>
              <a:t>Lecture-11</a:t>
            </a:r>
            <a:endParaRPr lang="en-US"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276600" y="0"/>
            <a:ext cx="2620963" cy="646113"/>
          </a:xfrm>
          <a:prstGeom prst="rect">
            <a:avLst/>
          </a:prstGeom>
          <a:noFill/>
          <a:ln w="9525">
            <a:noFill/>
            <a:miter lim="800000"/>
            <a:headEnd/>
            <a:tailEnd/>
          </a:ln>
        </p:spPr>
        <p:txBody>
          <a:bodyPr wrap="none">
            <a:spAutoFit/>
          </a:bodyPr>
          <a:lstStyle/>
          <a:p>
            <a:r>
              <a:rPr lang="en-US" sz="3600" b="1">
                <a:solidFill>
                  <a:srgbClr val="002060"/>
                </a:solidFill>
              </a:rPr>
              <a:t>Human Ear</a:t>
            </a:r>
            <a:endParaRPr lang="en-US" sz="3600">
              <a:solidFill>
                <a:srgbClr val="002060"/>
              </a:solidFill>
            </a:endParaRPr>
          </a:p>
        </p:txBody>
      </p:sp>
      <p:sp>
        <p:nvSpPr>
          <p:cNvPr id="11267" name="Rectangle 2"/>
          <p:cNvSpPr>
            <a:spLocks noChangeArrowheads="1"/>
          </p:cNvSpPr>
          <p:nvPr/>
        </p:nvSpPr>
        <p:spPr bwMode="auto">
          <a:xfrm>
            <a:off x="304800" y="685800"/>
            <a:ext cx="8686800" cy="6432550"/>
          </a:xfrm>
          <a:prstGeom prst="rect">
            <a:avLst/>
          </a:prstGeom>
          <a:noFill/>
          <a:ln w="9525">
            <a:noFill/>
            <a:miter lim="800000"/>
            <a:headEnd/>
            <a:tailEnd/>
          </a:ln>
        </p:spPr>
        <p:txBody>
          <a:bodyPr>
            <a:spAutoFit/>
          </a:bodyPr>
          <a:lstStyle/>
          <a:p>
            <a:pPr algn="just"/>
            <a:r>
              <a:rPr lang="en-US" sz="2400" b="1"/>
              <a:t>Outer ear: </a:t>
            </a:r>
            <a:r>
              <a:rPr lang="en-US" sz="2400"/>
              <a:t>funnels sound into ear canal</a:t>
            </a:r>
            <a:endParaRPr lang="en-US" sz="2400" b="1"/>
          </a:p>
          <a:p>
            <a:pPr algn="just"/>
            <a:r>
              <a:rPr lang="en-US" sz="2400" b="1"/>
              <a:t>Middle ear: </a:t>
            </a:r>
            <a:r>
              <a:rPr lang="en-US" sz="2400"/>
              <a:t>sound impinges on tympanic membrane; this causes motion</a:t>
            </a:r>
          </a:p>
          <a:p>
            <a:pPr algn="just">
              <a:buFont typeface="Arial" pitchFamily="34" charset="0"/>
              <a:buChar char="•"/>
            </a:pPr>
            <a:r>
              <a:rPr lang="en-US" sz="2400"/>
              <a:t> Middle ear is a mechanical transducer, consisting of the hammer, anvil and stirrup; it converts acoustical sound wave to mechanical vibrations along the inner ear</a:t>
            </a:r>
          </a:p>
          <a:p>
            <a:pPr algn="just"/>
            <a:r>
              <a:rPr lang="en-US" sz="2400" b="1"/>
              <a:t>Inner ear: </a:t>
            </a:r>
            <a:r>
              <a:rPr lang="en-US" sz="2400"/>
              <a:t>the cochlea is a fluid-filled chamber partitioned by the basilar membrane</a:t>
            </a:r>
          </a:p>
          <a:p>
            <a:pPr algn="just">
              <a:buFont typeface="Arial" pitchFamily="34" charset="0"/>
              <a:buChar char="•"/>
            </a:pPr>
            <a:r>
              <a:rPr lang="en-US" sz="2400"/>
              <a:t> The auditory nerve is connected to the basilar membrane via inner hair cells</a:t>
            </a:r>
          </a:p>
          <a:p>
            <a:pPr algn="just">
              <a:buFont typeface="Arial" pitchFamily="34" charset="0"/>
              <a:buChar char="•"/>
            </a:pPr>
            <a:r>
              <a:rPr lang="en-US" sz="2400"/>
              <a:t> Mechanical vibrations at the entrance to the cochlea create standing waves (of fluid inside the cochlea) causing basilar membrane to vibrate at frequencies commensurate with the input acoustic wave frequencies (formants) and at a place along the basilar membrane that is associated with these frequencies</a:t>
            </a:r>
            <a:endParaRPr lang="en-US" sz="2400" b="1"/>
          </a:p>
          <a:p>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2743200" y="0"/>
            <a:ext cx="3236913" cy="646113"/>
          </a:xfrm>
          <a:prstGeom prst="rect">
            <a:avLst/>
          </a:prstGeom>
          <a:noFill/>
          <a:ln w="9525">
            <a:noFill/>
            <a:miter lim="800000"/>
            <a:headEnd/>
            <a:tailEnd/>
          </a:ln>
        </p:spPr>
        <p:txBody>
          <a:bodyPr wrap="none">
            <a:spAutoFit/>
          </a:bodyPr>
          <a:lstStyle/>
          <a:p>
            <a:r>
              <a:rPr lang="en-US" sz="3600" b="1"/>
              <a:t>The Outer Ear</a:t>
            </a:r>
            <a:endParaRPr lang="en-US" sz="3600"/>
          </a:p>
        </p:txBody>
      </p:sp>
      <p:pic>
        <p:nvPicPr>
          <p:cNvPr id="12291" name="Picture 2"/>
          <p:cNvPicPr>
            <a:picLocks noChangeAspect="1" noChangeArrowheads="1"/>
          </p:cNvPicPr>
          <p:nvPr/>
        </p:nvPicPr>
        <p:blipFill>
          <a:blip r:embed="rId2"/>
          <a:srcRect/>
          <a:stretch>
            <a:fillRect/>
          </a:stretch>
        </p:blipFill>
        <p:spPr bwMode="auto">
          <a:xfrm>
            <a:off x="609600" y="1295400"/>
            <a:ext cx="7743825" cy="42576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2743200" y="0"/>
            <a:ext cx="3236913" cy="646113"/>
          </a:xfrm>
          <a:prstGeom prst="rect">
            <a:avLst/>
          </a:prstGeom>
          <a:noFill/>
          <a:ln w="9525">
            <a:noFill/>
            <a:miter lim="800000"/>
            <a:headEnd/>
            <a:tailEnd/>
          </a:ln>
        </p:spPr>
        <p:txBody>
          <a:bodyPr wrap="none">
            <a:spAutoFit/>
          </a:bodyPr>
          <a:lstStyle/>
          <a:p>
            <a:r>
              <a:rPr lang="en-US" sz="3600" b="1">
                <a:solidFill>
                  <a:srgbClr val="002060"/>
                </a:solidFill>
              </a:rPr>
              <a:t>The Outer Ear</a:t>
            </a:r>
            <a:endParaRPr lang="en-US" sz="3600">
              <a:solidFill>
                <a:srgbClr val="002060"/>
              </a:solidFill>
            </a:endParaRPr>
          </a:p>
        </p:txBody>
      </p:sp>
      <p:pic>
        <p:nvPicPr>
          <p:cNvPr id="13315" name="Picture 2"/>
          <p:cNvPicPr>
            <a:picLocks noChangeAspect="1" noChangeArrowheads="1"/>
          </p:cNvPicPr>
          <p:nvPr/>
        </p:nvPicPr>
        <p:blipFill>
          <a:blip r:embed="rId2"/>
          <a:srcRect/>
          <a:stretch>
            <a:fillRect/>
          </a:stretch>
        </p:blipFill>
        <p:spPr bwMode="auto">
          <a:xfrm>
            <a:off x="914400" y="1143000"/>
            <a:ext cx="7620000" cy="4572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2895600" y="533400"/>
            <a:ext cx="4162425" cy="3124200"/>
          </a:xfrm>
          <a:prstGeom prst="rect">
            <a:avLst/>
          </a:prstGeom>
          <a:noFill/>
          <a:ln w="9525">
            <a:noFill/>
            <a:miter lim="800000"/>
            <a:headEnd/>
            <a:tailEnd/>
          </a:ln>
        </p:spPr>
      </p:pic>
      <p:sp>
        <p:nvSpPr>
          <p:cNvPr id="14339" name="Rectangle 2"/>
          <p:cNvSpPr>
            <a:spLocks noChangeArrowheads="1"/>
          </p:cNvSpPr>
          <p:nvPr/>
        </p:nvSpPr>
        <p:spPr bwMode="auto">
          <a:xfrm>
            <a:off x="2819400" y="0"/>
            <a:ext cx="3467100" cy="646113"/>
          </a:xfrm>
          <a:prstGeom prst="rect">
            <a:avLst/>
          </a:prstGeom>
          <a:noFill/>
          <a:ln w="9525">
            <a:noFill/>
            <a:miter lim="800000"/>
            <a:headEnd/>
            <a:tailEnd/>
          </a:ln>
        </p:spPr>
        <p:txBody>
          <a:bodyPr wrap="none">
            <a:spAutoFit/>
          </a:bodyPr>
          <a:lstStyle/>
          <a:p>
            <a:r>
              <a:rPr lang="en-US" sz="3600" b="1">
                <a:solidFill>
                  <a:srgbClr val="002060"/>
                </a:solidFill>
              </a:rPr>
              <a:t>The Middle Ear</a:t>
            </a:r>
            <a:endParaRPr lang="en-US" sz="3600">
              <a:solidFill>
                <a:srgbClr val="002060"/>
              </a:solidFill>
            </a:endParaRPr>
          </a:p>
        </p:txBody>
      </p:sp>
      <p:sp>
        <p:nvSpPr>
          <p:cNvPr id="14340" name="Rectangle 3"/>
          <p:cNvSpPr>
            <a:spLocks noChangeArrowheads="1"/>
          </p:cNvSpPr>
          <p:nvPr/>
        </p:nvSpPr>
        <p:spPr bwMode="auto">
          <a:xfrm>
            <a:off x="381000" y="3581400"/>
            <a:ext cx="8534400" cy="3046413"/>
          </a:xfrm>
          <a:prstGeom prst="rect">
            <a:avLst/>
          </a:prstGeom>
          <a:noFill/>
          <a:ln w="9525">
            <a:noFill/>
            <a:miter lim="800000"/>
            <a:headEnd/>
            <a:tailEnd/>
          </a:ln>
        </p:spPr>
        <p:txBody>
          <a:bodyPr>
            <a:spAutoFit/>
          </a:bodyPr>
          <a:lstStyle/>
          <a:p>
            <a:pPr algn="just"/>
            <a:r>
              <a:rPr lang="en-US" sz="2400">
                <a:solidFill>
                  <a:srgbClr val="C00000"/>
                </a:solidFill>
              </a:rPr>
              <a:t>The Hammer (Malleus), Anvil (Incus) and Stirrup (Stapes) are the three tiniest bones in the body. Together they form the coupling between the vibration of the eardrum and the forces exerted on the oval window of the inner ear.</a:t>
            </a:r>
          </a:p>
          <a:p>
            <a:pPr algn="just"/>
            <a:r>
              <a:rPr lang="en-US" sz="2400"/>
              <a:t>These bones can be thought of as a compound lever which achieves a multiplication of force—by a factor of about three under optimum conditions. (They also protect the ear against loud sounds by attenuating the sound.)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533400" y="304800"/>
            <a:ext cx="7786688" cy="537368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2438400" y="457200"/>
            <a:ext cx="4467225" cy="3390900"/>
          </a:xfrm>
          <a:prstGeom prst="rect">
            <a:avLst/>
          </a:prstGeom>
          <a:noFill/>
          <a:ln w="9525">
            <a:noFill/>
            <a:miter lim="800000"/>
            <a:headEnd/>
            <a:tailEnd/>
          </a:ln>
        </p:spPr>
      </p:pic>
      <p:sp>
        <p:nvSpPr>
          <p:cNvPr id="16387" name="Rectangle 2"/>
          <p:cNvSpPr>
            <a:spLocks noChangeArrowheads="1"/>
          </p:cNvSpPr>
          <p:nvPr/>
        </p:nvSpPr>
        <p:spPr bwMode="auto">
          <a:xfrm>
            <a:off x="3124200" y="0"/>
            <a:ext cx="3133725" cy="646113"/>
          </a:xfrm>
          <a:prstGeom prst="rect">
            <a:avLst/>
          </a:prstGeom>
          <a:noFill/>
          <a:ln w="9525">
            <a:noFill/>
            <a:miter lim="800000"/>
            <a:headEnd/>
            <a:tailEnd/>
          </a:ln>
        </p:spPr>
        <p:txBody>
          <a:bodyPr wrap="none">
            <a:spAutoFit/>
          </a:bodyPr>
          <a:lstStyle/>
          <a:p>
            <a:r>
              <a:rPr lang="en-US" sz="3600" b="1">
                <a:solidFill>
                  <a:srgbClr val="002060"/>
                </a:solidFill>
              </a:rPr>
              <a:t>The Inner Ear</a:t>
            </a:r>
            <a:endParaRPr lang="en-US" sz="3600">
              <a:solidFill>
                <a:srgbClr val="002060"/>
              </a:solidFill>
            </a:endParaRPr>
          </a:p>
        </p:txBody>
      </p:sp>
      <p:sp>
        <p:nvSpPr>
          <p:cNvPr id="16388" name="Rectangle 3"/>
          <p:cNvSpPr>
            <a:spLocks noChangeArrowheads="1"/>
          </p:cNvSpPr>
          <p:nvPr/>
        </p:nvSpPr>
        <p:spPr bwMode="auto">
          <a:xfrm>
            <a:off x="457200" y="3657600"/>
            <a:ext cx="8534400" cy="2308225"/>
          </a:xfrm>
          <a:prstGeom prst="rect">
            <a:avLst/>
          </a:prstGeom>
          <a:noFill/>
          <a:ln w="9525">
            <a:noFill/>
            <a:miter lim="800000"/>
            <a:headEnd/>
            <a:tailEnd/>
          </a:ln>
        </p:spPr>
        <p:txBody>
          <a:bodyPr>
            <a:spAutoFit/>
          </a:bodyPr>
          <a:lstStyle/>
          <a:p>
            <a:pPr algn="just"/>
            <a:r>
              <a:rPr lang="en-US" sz="2400"/>
              <a:t>The inner ear can be thought of as two organs, namely the </a:t>
            </a:r>
            <a:r>
              <a:rPr lang="en-US" sz="2400" b="1">
                <a:solidFill>
                  <a:srgbClr val="C00000"/>
                </a:solidFill>
              </a:rPr>
              <a:t>semicircular canals </a:t>
            </a:r>
            <a:r>
              <a:rPr lang="en-US" sz="2400"/>
              <a:t>which serve as the body’s balance organ and the </a:t>
            </a:r>
            <a:r>
              <a:rPr lang="en-US" sz="2400" b="1">
                <a:solidFill>
                  <a:srgbClr val="00B050"/>
                </a:solidFill>
              </a:rPr>
              <a:t>cochlea</a:t>
            </a:r>
            <a:r>
              <a:rPr lang="en-US" sz="2400"/>
              <a:t> which serves as the body’s microphone, converting sound pressure signals from the outer ear into electrical impulses which are passed on to the brain via the auditory nerve.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2362200" y="0"/>
            <a:ext cx="4483100" cy="769938"/>
          </a:xfrm>
          <a:prstGeom prst="rect">
            <a:avLst/>
          </a:prstGeom>
          <a:noFill/>
          <a:ln w="9525">
            <a:noFill/>
            <a:miter lim="800000"/>
            <a:headEnd/>
            <a:tailEnd/>
          </a:ln>
        </p:spPr>
        <p:txBody>
          <a:bodyPr wrap="none">
            <a:spAutoFit/>
          </a:bodyPr>
          <a:lstStyle/>
          <a:p>
            <a:r>
              <a:rPr lang="en-US" sz="3600" b="1">
                <a:solidFill>
                  <a:srgbClr val="002060"/>
                </a:solidFill>
              </a:rPr>
              <a:t>The Auditory Nerv</a:t>
            </a:r>
            <a:r>
              <a:rPr lang="en-US" sz="4400" b="1"/>
              <a:t>e</a:t>
            </a:r>
            <a:endParaRPr lang="en-US" sz="4400"/>
          </a:p>
        </p:txBody>
      </p:sp>
      <p:sp>
        <p:nvSpPr>
          <p:cNvPr id="17411" name="Rectangle 2"/>
          <p:cNvSpPr>
            <a:spLocks noChangeArrowheads="1"/>
          </p:cNvSpPr>
          <p:nvPr/>
        </p:nvSpPr>
        <p:spPr bwMode="auto">
          <a:xfrm>
            <a:off x="228600" y="1143000"/>
            <a:ext cx="8763000" cy="1200150"/>
          </a:xfrm>
          <a:prstGeom prst="rect">
            <a:avLst/>
          </a:prstGeom>
          <a:noFill/>
          <a:ln w="9525">
            <a:noFill/>
            <a:miter lim="800000"/>
            <a:headEnd/>
            <a:tailEnd/>
          </a:ln>
        </p:spPr>
        <p:txBody>
          <a:bodyPr>
            <a:spAutoFit/>
          </a:bodyPr>
          <a:lstStyle/>
          <a:p>
            <a:pPr algn="just"/>
            <a:r>
              <a:rPr lang="en-US" sz="2400">
                <a:solidFill>
                  <a:srgbClr val="C00000"/>
                </a:solidFill>
              </a:rPr>
              <a:t>Taking electrical impulses from the cochlea and the semicircular canals, the auditory nerve makes connections with both auditory areas of the brain.</a:t>
            </a:r>
          </a:p>
        </p:txBody>
      </p:sp>
      <p:pic>
        <p:nvPicPr>
          <p:cNvPr id="17412" name="Picture 2"/>
          <p:cNvPicPr>
            <a:picLocks noChangeAspect="1" noChangeArrowheads="1"/>
          </p:cNvPicPr>
          <p:nvPr/>
        </p:nvPicPr>
        <p:blipFill>
          <a:blip r:embed="rId2"/>
          <a:srcRect/>
          <a:stretch>
            <a:fillRect/>
          </a:stretch>
        </p:blipFill>
        <p:spPr bwMode="auto">
          <a:xfrm>
            <a:off x="1600200" y="2590800"/>
            <a:ext cx="5962650" cy="33242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0"/>
            <a:ext cx="8534400" cy="646113"/>
          </a:xfrm>
          <a:prstGeom prst="rect">
            <a:avLst/>
          </a:prstGeom>
          <a:noFill/>
          <a:ln w="9525">
            <a:noFill/>
            <a:miter lim="800000"/>
            <a:headEnd/>
            <a:tailEnd/>
          </a:ln>
        </p:spPr>
        <p:txBody>
          <a:bodyPr>
            <a:spAutoFit/>
          </a:bodyPr>
          <a:lstStyle/>
          <a:p>
            <a:r>
              <a:rPr lang="en-US" sz="3600" b="1">
                <a:solidFill>
                  <a:srgbClr val="002060"/>
                </a:solidFill>
              </a:rPr>
              <a:t>Schematic Representation of the Ear</a:t>
            </a:r>
            <a:endParaRPr lang="en-US" sz="3600">
              <a:solidFill>
                <a:srgbClr val="002060"/>
              </a:solidFill>
            </a:endParaRPr>
          </a:p>
        </p:txBody>
      </p:sp>
      <p:pic>
        <p:nvPicPr>
          <p:cNvPr id="18435" name="Picture 2"/>
          <p:cNvPicPr>
            <a:picLocks noChangeAspect="1" noChangeArrowheads="1"/>
          </p:cNvPicPr>
          <p:nvPr/>
        </p:nvPicPr>
        <p:blipFill>
          <a:blip r:embed="rId2"/>
          <a:srcRect/>
          <a:stretch>
            <a:fillRect/>
          </a:stretch>
        </p:blipFill>
        <p:spPr bwMode="auto">
          <a:xfrm>
            <a:off x="152400" y="1219200"/>
            <a:ext cx="8839200" cy="44196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381000" y="304800"/>
            <a:ext cx="8521700" cy="60198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0" y="0"/>
            <a:ext cx="9134475" cy="6858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14400"/>
            <a:ext cx="8610600" cy="5334000"/>
          </a:xfrm>
        </p:spPr>
        <p:txBody>
          <a:bodyPr rtlCol="0">
            <a:noAutofit/>
          </a:bodyPr>
          <a:lstStyle/>
          <a:p>
            <a:pPr algn="just" eaLnBrk="1" fontAlgn="auto" hangingPunct="1">
              <a:spcAft>
                <a:spcPts val="0"/>
              </a:spcAft>
              <a:buFont typeface="Wingdings" pitchFamily="2" charset="2"/>
              <a:buChar char="q"/>
              <a:defRPr/>
            </a:pPr>
            <a:r>
              <a:rPr lang="en-US" sz="2800" dirty="0" smtClean="0">
                <a:latin typeface="Arial" pitchFamily="34" charset="0"/>
                <a:cs typeface="Arial" pitchFamily="34" charset="0"/>
              </a:rPr>
              <a:t> </a:t>
            </a:r>
            <a:r>
              <a:rPr lang="en-US" sz="2800" dirty="0" smtClean="0">
                <a:solidFill>
                  <a:schemeClr val="tx1"/>
                </a:solidFill>
                <a:latin typeface="Arial" pitchFamily="34" charset="0"/>
                <a:cs typeface="Arial" pitchFamily="34" charset="0"/>
              </a:rPr>
              <a:t>Understanding </a:t>
            </a:r>
            <a:r>
              <a:rPr lang="en-US" sz="2800" b="1" i="1" dirty="0" smtClean="0">
                <a:solidFill>
                  <a:schemeClr val="tx1"/>
                </a:solidFill>
                <a:latin typeface="Arial" pitchFamily="34" charset="0"/>
                <a:cs typeface="Arial" pitchFamily="34" charset="0"/>
              </a:rPr>
              <a:t>how we hear sounds and how we perceive speech </a:t>
            </a:r>
            <a:r>
              <a:rPr lang="en-US" sz="2800" b="1" i="1" dirty="0" smtClean="0">
                <a:solidFill>
                  <a:schemeClr val="tx1"/>
                </a:solidFill>
                <a:latin typeface="Arial" pitchFamily="34" charset="0"/>
                <a:cs typeface="Arial" pitchFamily="34" charset="0"/>
                <a:sym typeface="Wingdings" pitchFamily="2" charset="2"/>
              </a:rPr>
              <a:t> </a:t>
            </a:r>
            <a:r>
              <a:rPr lang="en-US" sz="2800" b="1" i="1" dirty="0" smtClean="0">
                <a:solidFill>
                  <a:schemeClr val="tx1"/>
                </a:solidFill>
                <a:latin typeface="Arial" pitchFamily="34" charset="0"/>
                <a:cs typeface="Arial" pitchFamily="34" charset="0"/>
              </a:rPr>
              <a:t>better design and </a:t>
            </a:r>
            <a:r>
              <a:rPr lang="en-US" sz="2800" b="1" dirty="0" smtClean="0">
                <a:solidFill>
                  <a:schemeClr val="tx1"/>
                </a:solidFill>
                <a:latin typeface="Arial" pitchFamily="34" charset="0"/>
                <a:cs typeface="Arial" pitchFamily="34" charset="0"/>
              </a:rPr>
              <a:t>implementation</a:t>
            </a:r>
            <a:r>
              <a:rPr lang="en-US" sz="2800" dirty="0" smtClean="0">
                <a:solidFill>
                  <a:schemeClr val="tx1"/>
                </a:solidFill>
                <a:latin typeface="Arial" pitchFamily="34" charset="0"/>
                <a:cs typeface="Arial" pitchFamily="34" charset="0"/>
              </a:rPr>
              <a:t> of robust and efficient systems for analyzing and representing speech</a:t>
            </a:r>
          </a:p>
          <a:p>
            <a:pPr algn="just" eaLnBrk="1" fontAlgn="auto" hangingPunct="1">
              <a:spcAft>
                <a:spcPts val="0"/>
              </a:spcAft>
              <a:defRPr/>
            </a:pPr>
            <a:r>
              <a:rPr lang="en-US" sz="2800" dirty="0" smtClean="0">
                <a:solidFill>
                  <a:srgbClr val="FF0000"/>
                </a:solidFill>
                <a:latin typeface="Arial" pitchFamily="34" charset="0"/>
                <a:cs typeface="Arial" pitchFamily="34" charset="0"/>
              </a:rPr>
              <a:t>the better we understand signal processing in the human auditory system, the better we can (at least in theory) design practical speech processing systems like:</a:t>
            </a:r>
          </a:p>
          <a:p>
            <a:pPr algn="just" eaLnBrk="1" fontAlgn="auto" hangingPunct="1">
              <a:spcAft>
                <a:spcPts val="0"/>
              </a:spcAft>
              <a:defRPr/>
            </a:pPr>
            <a:r>
              <a:rPr lang="en-US" sz="2800" dirty="0" smtClean="0">
                <a:solidFill>
                  <a:schemeClr val="tx1"/>
                </a:solidFill>
                <a:latin typeface="Arial" pitchFamily="34" charset="0"/>
                <a:cs typeface="Arial" pitchFamily="34" charset="0"/>
              </a:rPr>
              <a:t>– speech coding</a:t>
            </a:r>
          </a:p>
          <a:p>
            <a:pPr algn="just" eaLnBrk="1" fontAlgn="auto" hangingPunct="1">
              <a:spcAft>
                <a:spcPts val="0"/>
              </a:spcAft>
              <a:defRPr/>
            </a:pPr>
            <a:r>
              <a:rPr lang="en-US" sz="2800" dirty="0" smtClean="0">
                <a:solidFill>
                  <a:schemeClr val="tx1"/>
                </a:solidFill>
                <a:latin typeface="Arial" pitchFamily="34" charset="0"/>
                <a:cs typeface="Arial" pitchFamily="34" charset="0"/>
              </a:rPr>
              <a:t>– speech recognition</a:t>
            </a:r>
          </a:p>
          <a:p>
            <a:pPr algn="just" eaLnBrk="1" fontAlgn="auto" hangingPunct="1">
              <a:spcAft>
                <a:spcPts val="0"/>
              </a:spcAft>
              <a:buFont typeface="Wingdings" pitchFamily="2" charset="2"/>
              <a:buChar char="q"/>
              <a:defRPr/>
            </a:pPr>
            <a:r>
              <a:rPr lang="en-US" sz="2800" dirty="0" smtClean="0"/>
              <a:t> </a:t>
            </a:r>
            <a:r>
              <a:rPr lang="en-US" sz="2800" dirty="0" smtClean="0">
                <a:solidFill>
                  <a:schemeClr val="tx1"/>
                </a:solidFill>
              </a:rPr>
              <a:t>Try to understand speech perception by looking at the </a:t>
            </a:r>
            <a:r>
              <a:rPr lang="en-US" sz="2800" b="1" i="1" dirty="0" smtClean="0">
                <a:solidFill>
                  <a:schemeClr val="tx1"/>
                </a:solidFill>
              </a:rPr>
              <a:t>physiological models of hearing</a:t>
            </a:r>
            <a:endParaRPr lang="en-US" sz="2800" dirty="0" smtClean="0">
              <a:solidFill>
                <a:schemeClr val="tx1"/>
              </a:solidFill>
              <a:latin typeface="Arial" pitchFamily="34" charset="0"/>
              <a:cs typeface="Arial" pitchFamily="34" charset="0"/>
            </a:endParaRPr>
          </a:p>
        </p:txBody>
      </p:sp>
      <p:sp>
        <p:nvSpPr>
          <p:cNvPr id="3075" name="Rectangle 4"/>
          <p:cNvSpPr>
            <a:spLocks noChangeArrowheads="1"/>
          </p:cNvSpPr>
          <p:nvPr/>
        </p:nvSpPr>
        <p:spPr bwMode="auto">
          <a:xfrm>
            <a:off x="2362200" y="228600"/>
            <a:ext cx="4799013" cy="708025"/>
          </a:xfrm>
          <a:prstGeom prst="rect">
            <a:avLst/>
          </a:prstGeom>
          <a:noFill/>
          <a:ln w="9525">
            <a:noFill/>
            <a:miter lim="800000"/>
            <a:headEnd/>
            <a:tailEnd/>
          </a:ln>
        </p:spPr>
        <p:txBody>
          <a:bodyPr wrap="none">
            <a:spAutoFit/>
          </a:bodyPr>
          <a:lstStyle/>
          <a:p>
            <a:r>
              <a:rPr lang="en-US" sz="4000" b="1">
                <a:solidFill>
                  <a:srgbClr val="002060"/>
                </a:solidFill>
              </a:rPr>
              <a:t>Speech Perception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1600200" y="0"/>
            <a:ext cx="6648450" cy="646113"/>
          </a:xfrm>
          <a:prstGeom prst="rect">
            <a:avLst/>
          </a:prstGeom>
          <a:noFill/>
          <a:ln w="9525">
            <a:noFill/>
            <a:miter lim="800000"/>
            <a:headEnd/>
            <a:tailEnd/>
          </a:ln>
        </p:spPr>
        <p:txBody>
          <a:bodyPr wrap="none">
            <a:spAutoFit/>
          </a:bodyPr>
          <a:lstStyle/>
          <a:p>
            <a:r>
              <a:rPr lang="en-US" sz="3600" b="1">
                <a:solidFill>
                  <a:srgbClr val="002060"/>
                </a:solidFill>
              </a:rPr>
              <a:t>Basilar Membrane Mechanics</a:t>
            </a:r>
            <a:endParaRPr lang="en-US" sz="3600">
              <a:solidFill>
                <a:srgbClr val="002060"/>
              </a:solidFill>
            </a:endParaRPr>
          </a:p>
        </p:txBody>
      </p:sp>
      <p:sp>
        <p:nvSpPr>
          <p:cNvPr id="21507" name="Rectangle 2"/>
          <p:cNvSpPr>
            <a:spLocks noChangeArrowheads="1"/>
          </p:cNvSpPr>
          <p:nvPr/>
        </p:nvSpPr>
        <p:spPr bwMode="auto">
          <a:xfrm>
            <a:off x="381000" y="609600"/>
            <a:ext cx="8610600" cy="5262563"/>
          </a:xfrm>
          <a:prstGeom prst="rect">
            <a:avLst/>
          </a:prstGeom>
          <a:noFill/>
          <a:ln w="9525">
            <a:noFill/>
            <a:miter lim="800000"/>
            <a:headEnd/>
            <a:tailEnd/>
          </a:ln>
        </p:spPr>
        <p:txBody>
          <a:bodyPr>
            <a:spAutoFit/>
          </a:bodyPr>
          <a:lstStyle/>
          <a:p>
            <a:pPr algn="just">
              <a:buFont typeface="Wingdings" pitchFamily="2" charset="2"/>
              <a:buChar char="q"/>
            </a:pPr>
            <a:r>
              <a:rPr lang="en-US" sz="2100"/>
              <a:t> Characterized by a set of </a:t>
            </a:r>
            <a:r>
              <a:rPr lang="en-US" sz="2100" b="1" i="1"/>
              <a:t>frequency responses at different points </a:t>
            </a:r>
            <a:r>
              <a:rPr lang="en-US" sz="2100"/>
              <a:t>along the membrane</a:t>
            </a:r>
          </a:p>
          <a:p>
            <a:pPr algn="just">
              <a:buFont typeface="Wingdings" pitchFamily="2" charset="2"/>
              <a:buChar char="q"/>
            </a:pPr>
            <a:r>
              <a:rPr lang="en-US" sz="2100"/>
              <a:t> Mechanical realization of a </a:t>
            </a:r>
            <a:r>
              <a:rPr lang="en-US" sz="2100" b="1" i="1"/>
              <a:t>bank of filters</a:t>
            </a:r>
          </a:p>
          <a:p>
            <a:pPr algn="just">
              <a:buFont typeface="Wingdings" pitchFamily="2" charset="2"/>
              <a:buChar char="q"/>
            </a:pPr>
            <a:r>
              <a:rPr lang="en-US" sz="2100"/>
              <a:t> Filters are roughly </a:t>
            </a:r>
            <a:r>
              <a:rPr lang="en-US" sz="2100" b="1" i="1"/>
              <a:t>constant Q (center frequency/bandwidth) with </a:t>
            </a:r>
            <a:r>
              <a:rPr lang="en-US" sz="2100"/>
              <a:t>logarithmically decreasing bandwidth</a:t>
            </a:r>
          </a:p>
          <a:p>
            <a:pPr algn="just">
              <a:buFont typeface="Wingdings" pitchFamily="2" charset="2"/>
              <a:buChar char="q"/>
            </a:pPr>
            <a:r>
              <a:rPr lang="en-US" sz="2100"/>
              <a:t> Distributed along the Basilar Membrane is a set of sensors called </a:t>
            </a:r>
            <a:r>
              <a:rPr lang="en-US" sz="2100" b="1" i="1"/>
              <a:t>Inner Hair Cells (IHC) which act as mechanical motion-to-neural </a:t>
            </a:r>
            <a:r>
              <a:rPr lang="en-US" sz="2100"/>
              <a:t>activity converters</a:t>
            </a:r>
          </a:p>
          <a:p>
            <a:pPr algn="just">
              <a:buFont typeface="Wingdings" pitchFamily="2" charset="2"/>
              <a:buChar char="q"/>
            </a:pPr>
            <a:r>
              <a:rPr lang="en-US" sz="2100"/>
              <a:t> Mechanical motion along the BM is sensed by local IHC causing </a:t>
            </a:r>
            <a:r>
              <a:rPr lang="en-US" sz="2100" b="1" i="1"/>
              <a:t>firing activity at nerve fibers that innervate bottom of each IHC</a:t>
            </a:r>
          </a:p>
          <a:p>
            <a:pPr algn="just">
              <a:buFont typeface="Wingdings" pitchFamily="2" charset="2"/>
              <a:buChar char="q"/>
            </a:pPr>
            <a:r>
              <a:rPr lang="en-US" sz="2100"/>
              <a:t> Each IHC connected to about 10 </a:t>
            </a:r>
            <a:r>
              <a:rPr lang="en-US" sz="2100" b="1" i="1"/>
              <a:t>nerve fibers, each of different </a:t>
            </a:r>
            <a:r>
              <a:rPr lang="en-US" sz="2100"/>
              <a:t>diameter =&gt; thin fibers fire at high motion levels, thick fibers fire at lower motion levels</a:t>
            </a:r>
          </a:p>
          <a:p>
            <a:pPr algn="just">
              <a:buFont typeface="Wingdings" pitchFamily="2" charset="2"/>
              <a:buChar char="q"/>
            </a:pPr>
            <a:r>
              <a:rPr lang="en-US" sz="2100"/>
              <a:t> 30,000 nerve fibers link IHC to </a:t>
            </a:r>
            <a:r>
              <a:rPr lang="en-US" sz="2100" b="1" i="1"/>
              <a:t>auditory nerve</a:t>
            </a:r>
          </a:p>
          <a:p>
            <a:pPr algn="just">
              <a:buFont typeface="Wingdings" pitchFamily="2" charset="2"/>
              <a:buChar char="q"/>
            </a:pPr>
            <a:r>
              <a:rPr lang="en-US" sz="2100"/>
              <a:t> Electrical pulses run along auditory nerve, ultimately reach higher levels of auditory processing in brain, perceived as </a:t>
            </a:r>
            <a:r>
              <a:rPr lang="en-US" sz="2100" b="1" i="1"/>
              <a:t>sound</a:t>
            </a:r>
            <a:endParaRPr lang="en-US" sz="21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1600200" y="0"/>
            <a:ext cx="5802313" cy="646113"/>
          </a:xfrm>
          <a:prstGeom prst="rect">
            <a:avLst/>
          </a:prstGeom>
          <a:noFill/>
          <a:ln w="9525">
            <a:noFill/>
            <a:miter lim="800000"/>
            <a:headEnd/>
            <a:tailEnd/>
          </a:ln>
        </p:spPr>
        <p:txBody>
          <a:bodyPr wrap="none">
            <a:spAutoFit/>
          </a:bodyPr>
          <a:lstStyle/>
          <a:p>
            <a:r>
              <a:rPr lang="en-US" sz="3600" b="1"/>
              <a:t>Basilar Membrane Motion</a:t>
            </a:r>
            <a:endParaRPr lang="en-US" sz="3600"/>
          </a:p>
        </p:txBody>
      </p:sp>
      <p:sp>
        <p:nvSpPr>
          <p:cNvPr id="22531" name="Rectangle 2"/>
          <p:cNvSpPr>
            <a:spLocks noChangeArrowheads="1"/>
          </p:cNvSpPr>
          <p:nvPr/>
        </p:nvSpPr>
        <p:spPr bwMode="auto">
          <a:xfrm>
            <a:off x="457200" y="487363"/>
            <a:ext cx="8382000" cy="6000750"/>
          </a:xfrm>
          <a:prstGeom prst="rect">
            <a:avLst/>
          </a:prstGeom>
          <a:noFill/>
          <a:ln w="9525">
            <a:noFill/>
            <a:miter lim="800000"/>
            <a:headEnd/>
            <a:tailEnd/>
          </a:ln>
        </p:spPr>
        <p:txBody>
          <a:bodyPr>
            <a:spAutoFit/>
          </a:bodyPr>
          <a:lstStyle/>
          <a:p>
            <a:pPr algn="just"/>
            <a:r>
              <a:rPr lang="en-US" sz="2400">
                <a:solidFill>
                  <a:srgbClr val="C00000"/>
                </a:solidFill>
              </a:rPr>
              <a:t>The ear is excited by the input acoustic wave which has the spectral properties of the speech being produced</a:t>
            </a:r>
          </a:p>
          <a:p>
            <a:pPr algn="just">
              <a:buFont typeface="Wingdings" pitchFamily="2" charset="2"/>
              <a:buChar char="Ø"/>
            </a:pPr>
            <a:r>
              <a:rPr lang="en-US" sz="2400"/>
              <a:t> </a:t>
            </a:r>
            <a:r>
              <a:rPr lang="en-US" sz="2800"/>
              <a:t>Different regions of the BM respond maximally to different input frequencies =&gt; frequency tuning occurs along BM</a:t>
            </a:r>
          </a:p>
          <a:p>
            <a:pPr algn="just">
              <a:buFont typeface="Wingdings" pitchFamily="2" charset="2"/>
              <a:buChar char="Ø"/>
            </a:pPr>
            <a:r>
              <a:rPr lang="en-US" sz="2800"/>
              <a:t> The BM acts like a bank of non-uniform cochlear filters</a:t>
            </a:r>
          </a:p>
          <a:p>
            <a:pPr algn="just">
              <a:buFont typeface="Wingdings" pitchFamily="2" charset="2"/>
              <a:buChar char="Ø"/>
            </a:pPr>
            <a:r>
              <a:rPr lang="en-US" sz="2800"/>
              <a:t> Roughly logarithmic increase in BW of filters (&lt;800 Hz has equal BW) =&gt; constant Q filters with BW decreasing as we move away from cochlear opening</a:t>
            </a:r>
          </a:p>
          <a:p>
            <a:pPr algn="just">
              <a:buFont typeface="Wingdings" pitchFamily="2" charset="2"/>
              <a:buChar char="Ø"/>
            </a:pPr>
            <a:r>
              <a:rPr lang="en-US" sz="2800"/>
              <a:t> Peak frequency at which maximum response occurs along the BM is called the characteristic frequency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ChangeArrowheads="1"/>
          </p:cNvSpPr>
          <p:nvPr/>
        </p:nvSpPr>
        <p:spPr bwMode="auto">
          <a:xfrm>
            <a:off x="2438400" y="0"/>
            <a:ext cx="4437063" cy="523875"/>
          </a:xfrm>
          <a:prstGeom prst="rect">
            <a:avLst/>
          </a:prstGeom>
          <a:noFill/>
          <a:ln w="9525">
            <a:noFill/>
            <a:miter lim="800000"/>
            <a:headEnd/>
            <a:tailEnd/>
          </a:ln>
        </p:spPr>
        <p:txBody>
          <a:bodyPr wrap="none">
            <a:spAutoFit/>
          </a:bodyPr>
          <a:lstStyle/>
          <a:p>
            <a:r>
              <a:rPr lang="en-US" sz="2800" b="1" dirty="0">
                <a:solidFill>
                  <a:srgbClr val="002060"/>
                </a:solidFill>
              </a:rPr>
              <a:t>The Perception of Sound</a:t>
            </a:r>
            <a:endParaRPr lang="en-US" sz="2800" dirty="0">
              <a:solidFill>
                <a:srgbClr val="002060"/>
              </a:solidFill>
            </a:endParaRPr>
          </a:p>
        </p:txBody>
      </p:sp>
      <p:sp>
        <p:nvSpPr>
          <p:cNvPr id="24579" name="Rectangle 2"/>
          <p:cNvSpPr>
            <a:spLocks noChangeArrowheads="1"/>
          </p:cNvSpPr>
          <p:nvPr/>
        </p:nvSpPr>
        <p:spPr bwMode="auto">
          <a:xfrm>
            <a:off x="609600" y="750888"/>
            <a:ext cx="8153400" cy="5632311"/>
          </a:xfrm>
          <a:prstGeom prst="rect">
            <a:avLst/>
          </a:prstGeom>
          <a:noFill/>
          <a:ln w="9525">
            <a:noFill/>
            <a:miter lim="800000"/>
            <a:headEnd/>
            <a:tailEnd/>
          </a:ln>
        </p:spPr>
        <p:txBody>
          <a:bodyPr>
            <a:spAutoFit/>
          </a:bodyPr>
          <a:lstStyle/>
          <a:p>
            <a:pPr algn="just"/>
            <a:r>
              <a:rPr lang="en-US" sz="2400" b="1" dirty="0"/>
              <a:t>Key questions about sound perception</a:t>
            </a:r>
            <a:r>
              <a:rPr lang="en-US" sz="2400" dirty="0"/>
              <a:t>:</a:t>
            </a:r>
          </a:p>
          <a:p>
            <a:pPr algn="just">
              <a:buFont typeface="Wingdings" pitchFamily="2" charset="2"/>
              <a:buChar char="q"/>
            </a:pPr>
            <a:r>
              <a:rPr lang="en-US" sz="2400" dirty="0" smtClean="0">
                <a:solidFill>
                  <a:srgbClr val="FF0000"/>
                </a:solidFill>
              </a:rPr>
              <a:t> What </a:t>
            </a:r>
            <a:r>
              <a:rPr lang="en-US" sz="2400" dirty="0">
                <a:solidFill>
                  <a:srgbClr val="FF0000"/>
                </a:solidFill>
              </a:rPr>
              <a:t>is the `resolving power’ of the hearing </a:t>
            </a:r>
            <a:r>
              <a:rPr lang="en-US" sz="2400" dirty="0" smtClean="0">
                <a:solidFill>
                  <a:srgbClr val="FF0000"/>
                </a:solidFill>
              </a:rPr>
              <a:t>mechanism</a:t>
            </a:r>
          </a:p>
          <a:p>
            <a:pPr algn="just"/>
            <a:endParaRPr lang="en-US" sz="2400" dirty="0">
              <a:solidFill>
                <a:srgbClr val="FF0000"/>
              </a:solidFill>
            </a:endParaRPr>
          </a:p>
          <a:p>
            <a:pPr algn="just">
              <a:buFont typeface="Wingdings" pitchFamily="2" charset="2"/>
              <a:buChar char="q"/>
            </a:pPr>
            <a:r>
              <a:rPr lang="en-US" sz="2400" dirty="0" smtClean="0"/>
              <a:t> How </a:t>
            </a:r>
            <a:r>
              <a:rPr lang="en-US" sz="2400" dirty="0"/>
              <a:t>good an estimate of the fundamental frequency of a sound do we need so that the perception mechanism basically </a:t>
            </a:r>
            <a:r>
              <a:rPr lang="en-US" sz="2400" dirty="0" smtClean="0"/>
              <a:t>can’t </a:t>
            </a:r>
            <a:r>
              <a:rPr lang="en-US" sz="2400" dirty="0"/>
              <a:t>tell the </a:t>
            </a:r>
            <a:r>
              <a:rPr lang="en-US" sz="2400" dirty="0" smtClean="0"/>
              <a:t>difference</a:t>
            </a:r>
          </a:p>
          <a:p>
            <a:pPr algn="just"/>
            <a:endParaRPr lang="en-US" sz="2400" dirty="0"/>
          </a:p>
          <a:p>
            <a:pPr algn="just">
              <a:buFont typeface="Wingdings" pitchFamily="2" charset="2"/>
              <a:buChar char="q"/>
            </a:pPr>
            <a:r>
              <a:rPr lang="en-US" sz="2400" dirty="0" smtClean="0"/>
              <a:t> How </a:t>
            </a:r>
            <a:r>
              <a:rPr lang="en-US" sz="2400" dirty="0"/>
              <a:t>good an estimate of the resonances or formants (both center frequency and bandwidth) of a sound do we need so that when we synthesize the sound, the listener can’t tell the </a:t>
            </a:r>
            <a:r>
              <a:rPr lang="en-US" sz="2400" dirty="0" smtClean="0"/>
              <a:t>difference</a:t>
            </a:r>
          </a:p>
          <a:p>
            <a:pPr algn="just"/>
            <a:endParaRPr lang="en-US" sz="2400" dirty="0"/>
          </a:p>
          <a:p>
            <a:pPr algn="just">
              <a:buFont typeface="Wingdings" pitchFamily="2" charset="2"/>
              <a:buChar char="q"/>
            </a:pPr>
            <a:r>
              <a:rPr lang="en-US" sz="2400" dirty="0" smtClean="0"/>
              <a:t> </a:t>
            </a:r>
            <a:r>
              <a:rPr lang="en-US" sz="2400" dirty="0" smtClean="0">
                <a:solidFill>
                  <a:srgbClr val="002060"/>
                </a:solidFill>
              </a:rPr>
              <a:t>How </a:t>
            </a:r>
            <a:r>
              <a:rPr lang="en-US" sz="2400" dirty="0">
                <a:solidFill>
                  <a:srgbClr val="002060"/>
                </a:solidFill>
              </a:rPr>
              <a:t>good an estimate of the intensity of a sound do we need so that when we synthesize it, the level appears to be correct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608" y="304800"/>
            <a:ext cx="6500192" cy="523220"/>
          </a:xfrm>
          <a:prstGeom prst="rect">
            <a:avLst/>
          </a:prstGeom>
        </p:spPr>
        <p:txBody>
          <a:bodyPr wrap="square">
            <a:spAutoFit/>
          </a:bodyPr>
          <a:lstStyle/>
          <a:p>
            <a:pPr algn="ctr"/>
            <a:r>
              <a:rPr lang="en-IN" sz="2800" b="1" dirty="0">
                <a:solidFill>
                  <a:srgbClr val="002060"/>
                </a:solidFill>
                <a:latin typeface="Arial" pitchFamily="34" charset="0"/>
                <a:cs typeface="Arial" pitchFamily="34" charset="0"/>
              </a:rPr>
              <a:t>The Range of </a:t>
            </a:r>
            <a:r>
              <a:rPr lang="en-IN" sz="2800" b="1" dirty="0" smtClean="0">
                <a:solidFill>
                  <a:srgbClr val="002060"/>
                </a:solidFill>
                <a:latin typeface="Arial" pitchFamily="34" charset="0"/>
                <a:cs typeface="Arial" pitchFamily="34" charset="0"/>
              </a:rPr>
              <a:t>Human Hearing</a:t>
            </a:r>
            <a:endParaRPr lang="en-IN" sz="2800" dirty="0">
              <a:solidFill>
                <a:srgbClr val="002060"/>
              </a:solidFill>
              <a:latin typeface="Arial" pitchFamily="34" charset="0"/>
              <a:cs typeface="Arial" pitchFamily="34" charset="0"/>
            </a:endParaRPr>
          </a:p>
        </p:txBody>
      </p:sp>
      <p:sp>
        <p:nvSpPr>
          <p:cNvPr id="3" name="Rectangle 2"/>
          <p:cNvSpPr/>
          <p:nvPr/>
        </p:nvSpPr>
        <p:spPr>
          <a:xfrm>
            <a:off x="533400" y="990600"/>
            <a:ext cx="8382000" cy="5693866"/>
          </a:xfrm>
          <a:prstGeom prst="rect">
            <a:avLst/>
          </a:prstGeom>
        </p:spPr>
        <p:txBody>
          <a:bodyPr wrap="square">
            <a:spAutoFit/>
          </a:bodyPr>
          <a:lstStyle/>
          <a:p>
            <a:pPr algn="just">
              <a:buFont typeface="Wingdings" pitchFamily="2" charset="2"/>
              <a:buChar char="q"/>
            </a:pPr>
            <a:r>
              <a:rPr lang="en-IN" sz="2400" dirty="0" smtClean="0"/>
              <a:t> Human </a:t>
            </a:r>
            <a:r>
              <a:rPr lang="en-IN" sz="2400" dirty="0"/>
              <a:t>hearing perceives both </a:t>
            </a:r>
            <a:r>
              <a:rPr lang="en-IN" sz="2400" b="1" i="1" dirty="0">
                <a:solidFill>
                  <a:srgbClr val="FF0000"/>
                </a:solidFill>
              </a:rPr>
              <a:t>sound frequency </a:t>
            </a:r>
            <a:r>
              <a:rPr lang="en-IN" sz="2400" dirty="0"/>
              <a:t>and</a:t>
            </a:r>
            <a:r>
              <a:rPr lang="en-IN" sz="2400" b="1" i="1" dirty="0" smtClean="0"/>
              <a:t> </a:t>
            </a:r>
            <a:r>
              <a:rPr lang="en-IN" sz="2400" b="1" i="1" dirty="0" smtClean="0">
                <a:solidFill>
                  <a:srgbClr val="00B050"/>
                </a:solidFill>
              </a:rPr>
              <a:t>sound direction</a:t>
            </a:r>
          </a:p>
          <a:p>
            <a:pPr algn="just"/>
            <a:endParaRPr lang="en-IN" sz="2000" b="1" i="1" dirty="0" smtClean="0">
              <a:solidFill>
                <a:srgbClr val="00B050"/>
              </a:solidFill>
            </a:endParaRPr>
          </a:p>
          <a:p>
            <a:pPr>
              <a:buFont typeface="Wingdings" pitchFamily="2" charset="2"/>
              <a:buChar char="q"/>
            </a:pPr>
            <a:r>
              <a:rPr lang="en-IN" sz="2400" b="1" i="1" dirty="0" smtClean="0">
                <a:solidFill>
                  <a:srgbClr val="002060"/>
                </a:solidFill>
              </a:rPr>
              <a:t> Threshold </a:t>
            </a:r>
            <a:r>
              <a:rPr lang="en-IN" sz="2400" b="1" i="1" dirty="0">
                <a:solidFill>
                  <a:srgbClr val="002060"/>
                </a:solidFill>
              </a:rPr>
              <a:t>of hearing </a:t>
            </a:r>
            <a:r>
              <a:rPr lang="en-IN" sz="2400" b="1" i="1" dirty="0"/>
              <a:t>— </a:t>
            </a:r>
            <a:r>
              <a:rPr lang="en-IN" sz="2400" dirty="0"/>
              <a:t>Thermal limit of Brownian motion of air particles in the inner </a:t>
            </a:r>
            <a:r>
              <a:rPr lang="en-IN" sz="2400" dirty="0" smtClean="0"/>
              <a:t>ear</a:t>
            </a:r>
          </a:p>
          <a:p>
            <a:pPr algn="just"/>
            <a:r>
              <a:rPr lang="en-IN" dirty="0" smtClean="0"/>
              <a:t>The </a:t>
            </a:r>
            <a:r>
              <a:rPr lang="en-IN" dirty="0"/>
              <a:t>acoustic </a:t>
            </a:r>
            <a:r>
              <a:rPr lang="en-IN" dirty="0" smtClean="0"/>
              <a:t>intensity level </a:t>
            </a:r>
            <a:r>
              <a:rPr lang="en-IN" dirty="0"/>
              <a:t>of a pure tone that can barely be heard at </a:t>
            </a:r>
            <a:r>
              <a:rPr lang="en-IN" dirty="0" smtClean="0"/>
              <a:t>a particular frequency is called </a:t>
            </a:r>
            <a:r>
              <a:rPr lang="en-IN" b="1" i="1" dirty="0">
                <a:solidFill>
                  <a:srgbClr val="0070C0"/>
                </a:solidFill>
              </a:rPr>
              <a:t>Threshold of Audibility</a:t>
            </a:r>
            <a:endParaRPr lang="en-IN" dirty="0">
              <a:solidFill>
                <a:srgbClr val="0070C0"/>
              </a:solidFill>
            </a:endParaRPr>
          </a:p>
          <a:p>
            <a:pPr lvl="2">
              <a:buFont typeface="Wingdings" pitchFamily="2" charset="2"/>
              <a:buChar char="v"/>
            </a:pPr>
            <a:r>
              <a:rPr lang="en-IN" i="1" dirty="0" smtClean="0"/>
              <a:t> threshold </a:t>
            </a:r>
            <a:r>
              <a:rPr lang="en-IN" i="1" dirty="0"/>
              <a:t>of audibility ≈ 0 dB at 1000 Hz</a:t>
            </a:r>
          </a:p>
          <a:p>
            <a:pPr lvl="2">
              <a:buFont typeface="Wingdings" pitchFamily="2" charset="2"/>
              <a:buChar char="v"/>
            </a:pPr>
            <a:r>
              <a:rPr lang="en-IN" i="1" dirty="0" smtClean="0"/>
              <a:t> threshold </a:t>
            </a:r>
            <a:r>
              <a:rPr lang="en-IN" i="1" dirty="0"/>
              <a:t>of feeling ≈ 120 dB</a:t>
            </a:r>
          </a:p>
          <a:p>
            <a:pPr lvl="2">
              <a:buFont typeface="Wingdings" pitchFamily="2" charset="2"/>
              <a:buChar char="v"/>
            </a:pPr>
            <a:r>
              <a:rPr lang="en-IN" i="1" dirty="0" smtClean="0"/>
              <a:t> threshold </a:t>
            </a:r>
            <a:r>
              <a:rPr lang="en-IN" i="1" dirty="0"/>
              <a:t>of pain ≈ 140 dB</a:t>
            </a:r>
          </a:p>
          <a:p>
            <a:pPr lvl="2">
              <a:buFont typeface="Wingdings" pitchFamily="2" charset="2"/>
              <a:buChar char="v"/>
            </a:pPr>
            <a:r>
              <a:rPr lang="en-IN" i="1" dirty="0" smtClean="0"/>
              <a:t> immediate </a:t>
            </a:r>
            <a:r>
              <a:rPr lang="en-IN" i="1" dirty="0"/>
              <a:t>damage ≈ 160 </a:t>
            </a:r>
            <a:r>
              <a:rPr lang="en-IN" i="1" dirty="0" smtClean="0"/>
              <a:t>dB</a:t>
            </a:r>
          </a:p>
          <a:p>
            <a:r>
              <a:rPr lang="en-IN" sz="2400" i="1" dirty="0"/>
              <a:t>Thresholds vary with frequency and </a:t>
            </a:r>
            <a:r>
              <a:rPr lang="en-IN" sz="2400" i="1" dirty="0" smtClean="0"/>
              <a:t>from person-to-person</a:t>
            </a:r>
          </a:p>
          <a:p>
            <a:endParaRPr lang="en-IN" sz="2000" i="1" dirty="0" smtClean="0">
              <a:latin typeface="Arial" pitchFamily="34" charset="0"/>
              <a:cs typeface="Arial" pitchFamily="34" charset="0"/>
            </a:endParaRPr>
          </a:p>
          <a:p>
            <a:pPr algn="just">
              <a:buFont typeface="Wingdings" pitchFamily="2" charset="2"/>
              <a:buChar char="q"/>
            </a:pPr>
            <a:r>
              <a:rPr lang="en-IN" sz="2400" b="1" i="1" dirty="0" smtClean="0"/>
              <a:t> </a:t>
            </a:r>
            <a:r>
              <a:rPr lang="en-IN" sz="2400" dirty="0" smtClean="0">
                <a:solidFill>
                  <a:srgbClr val="0070C0"/>
                </a:solidFill>
              </a:rPr>
              <a:t>Masking </a:t>
            </a:r>
            <a:r>
              <a:rPr lang="en-IN" sz="2400" dirty="0">
                <a:solidFill>
                  <a:srgbClr val="0070C0"/>
                </a:solidFill>
              </a:rPr>
              <a:t>is the phenomenon whereby one loud </a:t>
            </a:r>
            <a:r>
              <a:rPr lang="en-IN" sz="2400" dirty="0" smtClean="0">
                <a:solidFill>
                  <a:srgbClr val="0070C0"/>
                </a:solidFill>
              </a:rPr>
              <a:t>sound makes </a:t>
            </a:r>
            <a:r>
              <a:rPr lang="en-IN" sz="2400" dirty="0">
                <a:solidFill>
                  <a:srgbClr val="0070C0"/>
                </a:solidFill>
              </a:rPr>
              <a:t>another softer sound </a:t>
            </a:r>
            <a:r>
              <a:rPr lang="en-IN" sz="2400" dirty="0" smtClean="0">
                <a:solidFill>
                  <a:srgbClr val="0070C0"/>
                </a:solidFill>
              </a:rPr>
              <a:t>inaudible</a:t>
            </a:r>
          </a:p>
          <a:p>
            <a:pPr lvl="1" algn="just">
              <a:buFont typeface="Wingdings" pitchFamily="2" charset="2"/>
              <a:buChar char="§"/>
            </a:pPr>
            <a:r>
              <a:rPr lang="en-IN" sz="2000" dirty="0" smtClean="0"/>
              <a:t> masking </a:t>
            </a:r>
            <a:r>
              <a:rPr lang="en-IN" sz="2000" dirty="0"/>
              <a:t>is most effective for frequencies around </a:t>
            </a:r>
            <a:r>
              <a:rPr lang="en-IN" sz="2000" dirty="0" smtClean="0"/>
              <a:t>the masker frequency</a:t>
            </a:r>
            <a:endParaRPr lang="en-IN"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152400"/>
            <a:ext cx="4479111" cy="523220"/>
          </a:xfrm>
          <a:prstGeom prst="rect">
            <a:avLst/>
          </a:prstGeom>
        </p:spPr>
        <p:txBody>
          <a:bodyPr wrap="none">
            <a:spAutoFit/>
          </a:bodyPr>
          <a:lstStyle/>
          <a:p>
            <a:r>
              <a:rPr lang="en-IN" sz="2800" b="1" dirty="0">
                <a:solidFill>
                  <a:srgbClr val="002060"/>
                </a:solidFill>
                <a:latin typeface="Arial" pitchFamily="34" charset="0"/>
                <a:cs typeface="Arial" pitchFamily="34" charset="0"/>
              </a:rPr>
              <a:t>Range of Human Hearing</a:t>
            </a:r>
            <a:endParaRPr lang="en-IN" sz="2800" dirty="0">
              <a:solidFill>
                <a:srgbClr val="002060"/>
              </a:solidFill>
              <a:latin typeface="Arial" pitchFamily="34" charset="0"/>
              <a:cs typeface="Arial" pitchFamily="34" charset="0"/>
            </a:endParaRPr>
          </a:p>
        </p:txBody>
      </p:sp>
      <p:pic>
        <p:nvPicPr>
          <p:cNvPr id="67586" name="Picture 2"/>
          <p:cNvPicPr>
            <a:picLocks noChangeAspect="1" noChangeArrowheads="1"/>
          </p:cNvPicPr>
          <p:nvPr/>
        </p:nvPicPr>
        <p:blipFill>
          <a:blip r:embed="rId2" cstate="print"/>
          <a:srcRect/>
          <a:stretch>
            <a:fillRect/>
          </a:stretch>
        </p:blipFill>
        <p:spPr bwMode="auto">
          <a:xfrm>
            <a:off x="1127126" y="1066799"/>
            <a:ext cx="6873874" cy="4713513"/>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2400"/>
            <a:ext cx="3352800" cy="523220"/>
          </a:xfrm>
          <a:prstGeom prst="rect">
            <a:avLst/>
          </a:prstGeom>
        </p:spPr>
        <p:txBody>
          <a:bodyPr wrap="square">
            <a:spAutoFit/>
          </a:bodyPr>
          <a:lstStyle/>
          <a:p>
            <a:r>
              <a:rPr lang="en-IN" sz="2800" b="1" dirty="0">
                <a:solidFill>
                  <a:srgbClr val="002060"/>
                </a:solidFill>
              </a:rPr>
              <a:t>Sound Intensity</a:t>
            </a:r>
            <a:endParaRPr lang="en-IN" sz="2800" dirty="0">
              <a:solidFill>
                <a:srgbClr val="002060"/>
              </a:solidFill>
            </a:endParaRPr>
          </a:p>
        </p:txBody>
      </p:sp>
      <p:sp>
        <p:nvSpPr>
          <p:cNvPr id="3" name="Rectangle 2"/>
          <p:cNvSpPr/>
          <p:nvPr/>
        </p:nvSpPr>
        <p:spPr>
          <a:xfrm>
            <a:off x="228600" y="1219200"/>
            <a:ext cx="8686800" cy="4154984"/>
          </a:xfrm>
          <a:prstGeom prst="rect">
            <a:avLst/>
          </a:prstGeom>
        </p:spPr>
        <p:txBody>
          <a:bodyPr wrap="square">
            <a:spAutoFit/>
          </a:bodyPr>
          <a:lstStyle/>
          <a:p>
            <a:pPr algn="just"/>
            <a:r>
              <a:rPr lang="en-IN" sz="2800" dirty="0"/>
              <a:t>Intensity of a sound is a physical quantity that can be measured </a:t>
            </a:r>
            <a:r>
              <a:rPr lang="en-IN" sz="2800" dirty="0" smtClean="0"/>
              <a:t>and quantified</a:t>
            </a:r>
            <a:endParaRPr lang="en-IN" sz="2800" dirty="0"/>
          </a:p>
          <a:p>
            <a:pPr lvl="1" algn="just"/>
            <a:r>
              <a:rPr lang="en-IN" sz="2400" dirty="0" smtClean="0">
                <a:solidFill>
                  <a:srgbClr val="00B0F0"/>
                </a:solidFill>
              </a:rPr>
              <a:t>Acoustic </a:t>
            </a:r>
            <a:r>
              <a:rPr lang="en-IN" sz="2400" dirty="0">
                <a:solidFill>
                  <a:srgbClr val="00B0F0"/>
                </a:solidFill>
              </a:rPr>
              <a:t>Intensity (</a:t>
            </a:r>
            <a:r>
              <a:rPr lang="en-IN" sz="2400" i="1" dirty="0">
                <a:solidFill>
                  <a:srgbClr val="00B0F0"/>
                </a:solidFill>
              </a:rPr>
              <a:t>I) defined as the average flow of energy (</a:t>
            </a:r>
            <a:r>
              <a:rPr lang="en-IN" sz="2400" i="1" dirty="0" smtClean="0">
                <a:solidFill>
                  <a:srgbClr val="00B0F0"/>
                </a:solidFill>
              </a:rPr>
              <a:t>power) </a:t>
            </a:r>
            <a:r>
              <a:rPr lang="en-IN" sz="2400" dirty="0" smtClean="0">
                <a:solidFill>
                  <a:srgbClr val="00B0F0"/>
                </a:solidFill>
              </a:rPr>
              <a:t>through </a:t>
            </a:r>
            <a:r>
              <a:rPr lang="en-IN" sz="2400" dirty="0">
                <a:solidFill>
                  <a:srgbClr val="00B0F0"/>
                </a:solidFill>
              </a:rPr>
              <a:t>a unit area, measured in watts/square </a:t>
            </a:r>
            <a:r>
              <a:rPr lang="en-IN" sz="2400" dirty="0" smtClean="0">
                <a:solidFill>
                  <a:srgbClr val="00B0F0"/>
                </a:solidFill>
              </a:rPr>
              <a:t>meter</a:t>
            </a:r>
          </a:p>
          <a:p>
            <a:pPr lvl="1" algn="just"/>
            <a:r>
              <a:rPr lang="en-IN" sz="2400" dirty="0" smtClean="0"/>
              <a:t>Threshold of hearing defined to be: </a:t>
            </a:r>
            <a:r>
              <a:rPr lang="en-IN" sz="2400" i="1" dirty="0" smtClean="0"/>
              <a:t>I</a:t>
            </a:r>
            <a:r>
              <a:rPr lang="en-IN" sz="2400" i="1" baseline="-25000" dirty="0" smtClean="0"/>
              <a:t>0</a:t>
            </a:r>
            <a:r>
              <a:rPr lang="en-IN" sz="2400" i="1" dirty="0" smtClean="0"/>
              <a:t>=10</a:t>
            </a:r>
            <a:r>
              <a:rPr lang="en-IN" sz="2400" i="1" baseline="30000" dirty="0" smtClean="0"/>
              <a:t>-12</a:t>
            </a:r>
            <a:r>
              <a:rPr lang="en-IN" sz="2400" i="1" dirty="0" smtClean="0"/>
              <a:t> watts/m</a:t>
            </a:r>
            <a:r>
              <a:rPr lang="en-IN" sz="2400" i="1" baseline="30000" dirty="0" smtClean="0"/>
              <a:t>2</a:t>
            </a:r>
          </a:p>
          <a:p>
            <a:pPr lvl="1" algn="just"/>
            <a:endParaRPr lang="en-IN" sz="2400" i="1" baseline="30000" dirty="0"/>
          </a:p>
          <a:p>
            <a:pPr lvl="1" algn="just"/>
            <a:r>
              <a:rPr lang="en-IN" sz="2400" dirty="0"/>
              <a:t>The intensity level of a </a:t>
            </a:r>
            <a:r>
              <a:rPr lang="en-IN" sz="2400" dirty="0" smtClean="0"/>
              <a:t>sound I</a:t>
            </a:r>
            <a:r>
              <a:rPr lang="en-IN" sz="2400" baseline="-25000" dirty="0" smtClean="0"/>
              <a:t>L</a:t>
            </a:r>
            <a:r>
              <a:rPr lang="en-IN" sz="2400" dirty="0" smtClean="0"/>
              <a:t> </a:t>
            </a:r>
            <a:r>
              <a:rPr lang="en-IN" sz="2400" dirty="0"/>
              <a:t>is defined relative </a:t>
            </a:r>
            <a:r>
              <a:rPr lang="en-IN" sz="2400" dirty="0" smtClean="0"/>
              <a:t>to </a:t>
            </a:r>
            <a:r>
              <a:rPr lang="en-IN" sz="2400" i="1" dirty="0" smtClean="0"/>
              <a:t>I</a:t>
            </a:r>
            <a:r>
              <a:rPr lang="en-IN" sz="2400" i="1" baseline="-25000" dirty="0" smtClean="0"/>
              <a:t>0</a:t>
            </a:r>
            <a:r>
              <a:rPr lang="en-IN" sz="2400" dirty="0" smtClean="0"/>
              <a:t> </a:t>
            </a:r>
          </a:p>
          <a:p>
            <a:pPr lvl="1" algn="just"/>
            <a:r>
              <a:rPr lang="en-IN" sz="2400" dirty="0"/>
              <a:t>	</a:t>
            </a:r>
            <a:r>
              <a:rPr lang="en-IN" sz="2400" dirty="0" smtClean="0"/>
              <a:t>                      I</a:t>
            </a:r>
            <a:r>
              <a:rPr lang="en-IN" sz="2400" baseline="-25000" dirty="0" smtClean="0"/>
              <a:t>L</a:t>
            </a:r>
            <a:r>
              <a:rPr lang="en-IN" sz="2400" dirty="0" smtClean="0"/>
              <a:t> =10 log</a:t>
            </a:r>
            <a:r>
              <a:rPr lang="en-IN" sz="2400" baseline="-25000" dirty="0" smtClean="0"/>
              <a:t>10</a:t>
            </a:r>
            <a:r>
              <a:rPr lang="en-IN" sz="2400" dirty="0" smtClean="0"/>
              <a:t>I/I</a:t>
            </a:r>
            <a:r>
              <a:rPr lang="en-IN" sz="2400" baseline="-25000" dirty="0" smtClean="0"/>
              <a:t>0</a:t>
            </a:r>
          </a:p>
          <a:p>
            <a:pPr lvl="1" algn="just"/>
            <a:endParaRPr lang="en-IN" sz="2400" i="1" dirty="0" smtClean="0"/>
          </a:p>
          <a:p>
            <a:pPr lvl="1" algn="just"/>
            <a:endParaRPr lang="en-IN" sz="2400" dirty="0">
              <a:solidFill>
                <a:srgbClr val="00B0F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228600"/>
            <a:ext cx="4979248" cy="523220"/>
          </a:xfrm>
          <a:prstGeom prst="rect">
            <a:avLst/>
          </a:prstGeom>
        </p:spPr>
        <p:txBody>
          <a:bodyPr wrap="none">
            <a:spAutoFit/>
          </a:bodyPr>
          <a:lstStyle/>
          <a:p>
            <a:r>
              <a:rPr lang="en-IN" sz="2800" b="1" dirty="0">
                <a:solidFill>
                  <a:srgbClr val="002060"/>
                </a:solidFill>
              </a:rPr>
              <a:t>Sound Pressure Levels (dB)</a:t>
            </a:r>
            <a:endParaRPr lang="en-IN" sz="2800" dirty="0">
              <a:solidFill>
                <a:srgbClr val="002060"/>
              </a:solidFill>
            </a:endParaRPr>
          </a:p>
        </p:txBody>
      </p:sp>
      <p:pic>
        <p:nvPicPr>
          <p:cNvPr id="68610" name="Picture 2"/>
          <p:cNvPicPr>
            <a:picLocks noChangeAspect="1" noChangeArrowheads="1"/>
          </p:cNvPicPr>
          <p:nvPr/>
        </p:nvPicPr>
        <p:blipFill>
          <a:blip r:embed="rId2" cstate="print"/>
          <a:srcRect/>
          <a:stretch>
            <a:fillRect/>
          </a:stretch>
        </p:blipFill>
        <p:spPr bwMode="auto">
          <a:xfrm>
            <a:off x="742072" y="914400"/>
            <a:ext cx="7891974" cy="5181599"/>
          </a:xfrm>
          <a:prstGeom prst="rect">
            <a:avLst/>
          </a:prstGeom>
          <a:noFill/>
          <a:ln w="9525">
            <a:noFill/>
            <a:miter lim="800000"/>
            <a:headEnd/>
            <a:tailEnd/>
          </a:ln>
        </p:spPr>
      </p:pic>
      <p:sp>
        <p:nvSpPr>
          <p:cNvPr id="4" name="Rectangle 3"/>
          <p:cNvSpPr/>
          <p:nvPr/>
        </p:nvSpPr>
        <p:spPr>
          <a:xfrm>
            <a:off x="8153400" y="5486400"/>
            <a:ext cx="228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8077200" cy="2062103"/>
          </a:xfrm>
          <a:prstGeom prst="rect">
            <a:avLst/>
          </a:prstGeom>
        </p:spPr>
        <p:txBody>
          <a:bodyPr wrap="square">
            <a:spAutoFit/>
          </a:bodyPr>
          <a:lstStyle/>
          <a:p>
            <a:pPr algn="just"/>
            <a:r>
              <a:rPr lang="en-IN" sz="2400" b="1" dirty="0">
                <a:solidFill>
                  <a:srgbClr val="C00000"/>
                </a:solidFill>
              </a:rPr>
              <a:t>Loudness is a perceptual quality that is related to the physical </a:t>
            </a:r>
            <a:r>
              <a:rPr lang="en-IN" sz="2400" b="1" dirty="0" smtClean="0">
                <a:solidFill>
                  <a:srgbClr val="C00000"/>
                </a:solidFill>
              </a:rPr>
              <a:t>property of </a:t>
            </a:r>
            <a:r>
              <a:rPr lang="en-IN" sz="2400" b="1" dirty="0">
                <a:solidFill>
                  <a:srgbClr val="C00000"/>
                </a:solidFill>
              </a:rPr>
              <a:t>sound pressure level. </a:t>
            </a:r>
            <a:endParaRPr lang="en-IN" sz="2400" b="1" dirty="0" smtClean="0">
              <a:solidFill>
                <a:srgbClr val="C00000"/>
              </a:solidFill>
            </a:endParaRPr>
          </a:p>
          <a:p>
            <a:pPr algn="just"/>
            <a:r>
              <a:rPr lang="en-IN" sz="2000" dirty="0" smtClean="0"/>
              <a:t>Loudness </a:t>
            </a:r>
            <a:r>
              <a:rPr lang="en-IN" sz="2000" dirty="0"/>
              <a:t>is quantified by relating the </a:t>
            </a:r>
            <a:r>
              <a:rPr lang="en-IN" sz="2000" dirty="0" smtClean="0"/>
              <a:t>actual sound </a:t>
            </a:r>
            <a:r>
              <a:rPr lang="en-IN" sz="2000" dirty="0"/>
              <a:t>pressure level of a pure tone (in dB relative to a standard </a:t>
            </a:r>
            <a:r>
              <a:rPr lang="en-IN" sz="2000" dirty="0" smtClean="0"/>
              <a:t>reference level</a:t>
            </a:r>
            <a:r>
              <a:rPr lang="en-IN" sz="2000" dirty="0"/>
              <a:t>) to the perceived loudness of the same tone (in a unit </a:t>
            </a:r>
            <a:r>
              <a:rPr lang="en-IN" sz="2000" dirty="0" smtClean="0"/>
              <a:t>called </a:t>
            </a:r>
            <a:r>
              <a:rPr lang="en-IN" sz="2000" dirty="0" err="1" smtClean="0"/>
              <a:t>phons</a:t>
            </a:r>
            <a:r>
              <a:rPr lang="en-IN" sz="2000" dirty="0"/>
              <a:t>) over the range of human hearing (20 Hz–20 kHz)</a:t>
            </a:r>
          </a:p>
        </p:txBody>
      </p:sp>
      <p:sp>
        <p:nvSpPr>
          <p:cNvPr id="3" name="Rectangle 2"/>
          <p:cNvSpPr/>
          <p:nvPr/>
        </p:nvSpPr>
        <p:spPr>
          <a:xfrm>
            <a:off x="3581400" y="152400"/>
            <a:ext cx="2590800" cy="523220"/>
          </a:xfrm>
          <a:prstGeom prst="rect">
            <a:avLst/>
          </a:prstGeom>
        </p:spPr>
        <p:txBody>
          <a:bodyPr wrap="square">
            <a:spAutoFit/>
          </a:bodyPr>
          <a:lstStyle/>
          <a:p>
            <a:r>
              <a:rPr lang="en-IN" sz="2800" b="1" dirty="0" smtClean="0">
                <a:solidFill>
                  <a:srgbClr val="002060"/>
                </a:solidFill>
              </a:rPr>
              <a:t>Loudness</a:t>
            </a:r>
            <a:endParaRPr lang="en-IN" sz="2800" dirty="0">
              <a:solidFill>
                <a:srgbClr val="002060"/>
              </a:solidFill>
            </a:endParaRPr>
          </a:p>
        </p:txBody>
      </p:sp>
      <p:pic>
        <p:nvPicPr>
          <p:cNvPr id="69634" name="Picture 2"/>
          <p:cNvPicPr>
            <a:picLocks noChangeAspect="1" noChangeArrowheads="1"/>
          </p:cNvPicPr>
          <p:nvPr/>
        </p:nvPicPr>
        <p:blipFill>
          <a:blip r:embed="rId2" cstate="print"/>
          <a:srcRect/>
          <a:stretch>
            <a:fillRect/>
          </a:stretch>
        </p:blipFill>
        <p:spPr bwMode="auto">
          <a:xfrm>
            <a:off x="1524000" y="2590801"/>
            <a:ext cx="6400800" cy="41148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7924800" cy="830997"/>
          </a:xfrm>
          <a:prstGeom prst="rect">
            <a:avLst/>
          </a:prstGeom>
        </p:spPr>
        <p:txBody>
          <a:bodyPr wrap="square">
            <a:spAutoFit/>
          </a:bodyPr>
          <a:lstStyle/>
          <a:p>
            <a:pPr algn="just"/>
            <a:r>
              <a:rPr lang="en-IN" sz="2400" i="1" dirty="0"/>
              <a:t>Loudness (L) </a:t>
            </a:r>
            <a:r>
              <a:rPr lang="en-IN" sz="2400" i="1" dirty="0" smtClean="0"/>
              <a:t>in </a:t>
            </a:r>
            <a:r>
              <a:rPr lang="en-IN" sz="2400" i="1" dirty="0" err="1" smtClean="0">
                <a:solidFill>
                  <a:srgbClr val="C00000"/>
                </a:solidFill>
              </a:rPr>
              <a:t>sones</a:t>
            </a:r>
            <a:r>
              <a:rPr lang="en-IN" sz="2400" i="1" dirty="0" smtClean="0"/>
              <a:t> </a:t>
            </a:r>
            <a:r>
              <a:rPr lang="en-IN" sz="2400" i="1" dirty="0"/>
              <a:t>is a scale that </a:t>
            </a:r>
            <a:r>
              <a:rPr lang="en-IN" sz="2400" i="1" dirty="0" smtClean="0"/>
              <a:t>doubles </a:t>
            </a:r>
            <a:r>
              <a:rPr lang="en-IN" sz="2400" dirty="0" smtClean="0"/>
              <a:t>whenever </a:t>
            </a:r>
            <a:r>
              <a:rPr lang="en-IN" sz="2400" dirty="0"/>
              <a:t>the </a:t>
            </a:r>
            <a:r>
              <a:rPr lang="en-IN" sz="2400" i="1" dirty="0"/>
              <a:t>perceived loudness doubles</a:t>
            </a:r>
            <a:endParaRPr lang="en-IN" sz="2400" dirty="0"/>
          </a:p>
        </p:txBody>
      </p:sp>
      <p:sp>
        <p:nvSpPr>
          <p:cNvPr id="3" name="TextBox 2"/>
          <p:cNvSpPr txBox="1"/>
          <p:nvPr/>
        </p:nvSpPr>
        <p:spPr>
          <a:xfrm>
            <a:off x="2286000" y="1905000"/>
            <a:ext cx="3505200" cy="461665"/>
          </a:xfrm>
          <a:prstGeom prst="rect">
            <a:avLst/>
          </a:prstGeom>
          <a:noFill/>
        </p:spPr>
        <p:txBody>
          <a:bodyPr wrap="square" rtlCol="0">
            <a:spAutoFit/>
          </a:bodyPr>
          <a:lstStyle/>
          <a:p>
            <a:r>
              <a:rPr lang="en-IN" sz="2400" i="1" dirty="0"/>
              <a:t>l</a:t>
            </a:r>
            <a:r>
              <a:rPr lang="en-IN" sz="2400" i="1" dirty="0" smtClean="0"/>
              <a:t>og (L) =0.033(L</a:t>
            </a:r>
            <a:r>
              <a:rPr lang="en-IN" sz="2400" i="1" baseline="-25000" dirty="0" smtClean="0"/>
              <a:t>L</a:t>
            </a:r>
            <a:r>
              <a:rPr lang="en-IN" sz="2400" i="1" dirty="0" smtClean="0"/>
              <a:t>-40)</a:t>
            </a:r>
            <a:endParaRPr lang="en-IN" sz="2400" i="1" dirty="0"/>
          </a:p>
        </p:txBody>
      </p:sp>
      <p:sp>
        <p:nvSpPr>
          <p:cNvPr id="4" name="Rectangle 3"/>
          <p:cNvSpPr/>
          <p:nvPr/>
        </p:nvSpPr>
        <p:spPr>
          <a:xfrm>
            <a:off x="609600" y="2413338"/>
            <a:ext cx="8077200" cy="1200329"/>
          </a:xfrm>
          <a:prstGeom prst="rect">
            <a:avLst/>
          </a:prstGeom>
        </p:spPr>
        <p:txBody>
          <a:bodyPr wrap="square">
            <a:spAutoFit/>
          </a:bodyPr>
          <a:lstStyle/>
          <a:p>
            <a:pPr algn="just"/>
            <a:r>
              <a:rPr lang="en-IN" sz="2400" dirty="0" smtClean="0"/>
              <a:t>For </a:t>
            </a:r>
            <a:r>
              <a:rPr lang="en-IN" sz="2400" dirty="0"/>
              <a:t>a frequency of 1000 Hz, the loudness level, LL, in </a:t>
            </a:r>
            <a:r>
              <a:rPr lang="en-IN" sz="2400" dirty="0" err="1"/>
              <a:t>phons</a:t>
            </a:r>
            <a:r>
              <a:rPr lang="en-IN" sz="2400" dirty="0"/>
              <a:t> </a:t>
            </a:r>
            <a:r>
              <a:rPr lang="en-IN" sz="2400" dirty="0" smtClean="0"/>
              <a:t>is, by </a:t>
            </a:r>
            <a:r>
              <a:rPr lang="en-IN" sz="2400" dirty="0"/>
              <a:t>definition, numerically equal to the intensity level IL in </a:t>
            </a:r>
            <a:r>
              <a:rPr lang="en-IN" sz="2400" dirty="0" smtClean="0"/>
              <a:t>decibels, </a:t>
            </a:r>
            <a:endParaRPr lang="en-IN" sz="2400" dirty="0"/>
          </a:p>
        </p:txBody>
      </p:sp>
      <p:sp>
        <p:nvSpPr>
          <p:cNvPr id="5" name="Rectangle 4"/>
          <p:cNvSpPr/>
          <p:nvPr/>
        </p:nvSpPr>
        <p:spPr>
          <a:xfrm>
            <a:off x="990600" y="3886200"/>
            <a:ext cx="2819400" cy="461665"/>
          </a:xfrm>
          <a:prstGeom prst="rect">
            <a:avLst/>
          </a:prstGeom>
        </p:spPr>
        <p:txBody>
          <a:bodyPr wrap="square">
            <a:spAutoFit/>
          </a:bodyPr>
          <a:lstStyle/>
          <a:p>
            <a:r>
              <a:rPr lang="en-IN" sz="2400" i="1" dirty="0" smtClean="0"/>
              <a:t>L</a:t>
            </a:r>
            <a:r>
              <a:rPr lang="en-IN" sz="2400" i="1" baseline="-25000" dirty="0" smtClean="0"/>
              <a:t>L</a:t>
            </a:r>
            <a:r>
              <a:rPr lang="en-IN" sz="2400" i="1" dirty="0" smtClean="0"/>
              <a:t>=I</a:t>
            </a:r>
            <a:r>
              <a:rPr lang="en-IN" sz="2400" i="1" baseline="-25000" dirty="0" smtClean="0"/>
              <a:t>L</a:t>
            </a:r>
            <a:r>
              <a:rPr lang="en-IN" sz="2400" i="1" dirty="0" smtClean="0"/>
              <a:t> =10 log</a:t>
            </a:r>
            <a:r>
              <a:rPr lang="en-IN" sz="2400" i="1" baseline="-25000" dirty="0" smtClean="0"/>
              <a:t>10</a:t>
            </a:r>
            <a:r>
              <a:rPr lang="en-IN" sz="2400" i="1" dirty="0" smtClean="0"/>
              <a:t>I/I</a:t>
            </a:r>
            <a:r>
              <a:rPr lang="en-IN" sz="2400" i="1" baseline="-25000" dirty="0" smtClean="0"/>
              <a:t>0</a:t>
            </a:r>
            <a:endParaRPr lang="en-IN" sz="2400" i="1" dirty="0"/>
          </a:p>
        </p:txBody>
      </p:sp>
      <p:sp>
        <p:nvSpPr>
          <p:cNvPr id="6" name="Rectangle 5"/>
          <p:cNvSpPr/>
          <p:nvPr/>
        </p:nvSpPr>
        <p:spPr>
          <a:xfrm>
            <a:off x="5181600" y="3886200"/>
            <a:ext cx="2460930" cy="461665"/>
          </a:xfrm>
          <a:prstGeom prst="rect">
            <a:avLst/>
          </a:prstGeom>
        </p:spPr>
        <p:txBody>
          <a:bodyPr wrap="none">
            <a:spAutoFit/>
          </a:bodyPr>
          <a:lstStyle/>
          <a:p>
            <a:r>
              <a:rPr lang="en-IN" sz="2400" i="1" dirty="0" smtClean="0"/>
              <a:t>I</a:t>
            </a:r>
            <a:r>
              <a:rPr lang="en-IN" sz="2400" i="1" baseline="-25000" dirty="0" smtClean="0"/>
              <a:t>0</a:t>
            </a:r>
            <a:r>
              <a:rPr lang="en-IN" sz="2400" i="1" dirty="0" smtClean="0"/>
              <a:t>=10</a:t>
            </a:r>
            <a:r>
              <a:rPr lang="en-IN" sz="2400" i="1" baseline="30000" dirty="0" smtClean="0"/>
              <a:t>-12</a:t>
            </a:r>
            <a:r>
              <a:rPr lang="en-IN" sz="2400" i="1" dirty="0" smtClean="0"/>
              <a:t> watts/m</a:t>
            </a:r>
            <a:r>
              <a:rPr lang="en-IN" sz="2400" i="1" baseline="30000" dirty="0" smtClean="0"/>
              <a:t>2</a:t>
            </a:r>
            <a:endParaRPr lang="en-IN" sz="2400" dirty="0"/>
          </a:p>
        </p:txBody>
      </p:sp>
      <p:sp>
        <p:nvSpPr>
          <p:cNvPr id="7" name="TextBox 6"/>
          <p:cNvSpPr txBox="1"/>
          <p:nvPr/>
        </p:nvSpPr>
        <p:spPr>
          <a:xfrm>
            <a:off x="2514600" y="4800600"/>
            <a:ext cx="3505200" cy="830997"/>
          </a:xfrm>
          <a:prstGeom prst="rect">
            <a:avLst/>
          </a:prstGeom>
          <a:noFill/>
        </p:spPr>
        <p:txBody>
          <a:bodyPr wrap="square" rtlCol="0">
            <a:spAutoFit/>
          </a:bodyPr>
          <a:lstStyle/>
          <a:p>
            <a:r>
              <a:rPr lang="en-IN" sz="2400" i="1" dirty="0"/>
              <a:t>l</a:t>
            </a:r>
            <a:r>
              <a:rPr lang="en-IN" sz="2400" i="1" dirty="0" smtClean="0"/>
              <a:t>og (L) =0.33logI+2.64</a:t>
            </a:r>
          </a:p>
          <a:p>
            <a:r>
              <a:rPr lang="en-IN" sz="2400" i="1" dirty="0" smtClean="0"/>
              <a:t>          L=445I</a:t>
            </a:r>
            <a:r>
              <a:rPr lang="en-IN" sz="2400" i="1" baseline="30000" dirty="0" smtClean="0"/>
              <a:t>0.33</a:t>
            </a:r>
            <a:endParaRPr lang="en-IN" sz="2400" i="1" baseline="30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228600"/>
            <a:ext cx="4400564" cy="523220"/>
          </a:xfrm>
          <a:prstGeom prst="rect">
            <a:avLst/>
          </a:prstGeom>
        </p:spPr>
        <p:txBody>
          <a:bodyPr wrap="none">
            <a:spAutoFit/>
          </a:bodyPr>
          <a:lstStyle/>
          <a:p>
            <a:r>
              <a:rPr lang="en-IN" sz="2800" b="1" dirty="0">
                <a:solidFill>
                  <a:srgbClr val="002060"/>
                </a:solidFill>
              </a:rPr>
              <a:t>Perception of Frequency</a:t>
            </a:r>
            <a:endParaRPr lang="en-IN" sz="2800" dirty="0">
              <a:solidFill>
                <a:srgbClr val="002060"/>
              </a:solidFill>
            </a:endParaRPr>
          </a:p>
        </p:txBody>
      </p:sp>
      <p:sp>
        <p:nvSpPr>
          <p:cNvPr id="3" name="Rectangle 2"/>
          <p:cNvSpPr/>
          <p:nvPr/>
        </p:nvSpPr>
        <p:spPr>
          <a:xfrm>
            <a:off x="533400" y="990600"/>
            <a:ext cx="8001000" cy="4247317"/>
          </a:xfrm>
          <a:prstGeom prst="rect">
            <a:avLst/>
          </a:prstGeom>
        </p:spPr>
        <p:txBody>
          <a:bodyPr wrap="square">
            <a:spAutoFit/>
          </a:bodyPr>
          <a:lstStyle/>
          <a:p>
            <a:r>
              <a:rPr lang="en-IN" sz="2800" b="1" u="sng" dirty="0">
                <a:solidFill>
                  <a:srgbClr val="C00000"/>
                </a:solidFill>
              </a:rPr>
              <a:t>Pure tone</a:t>
            </a:r>
          </a:p>
          <a:p>
            <a:pPr algn="just"/>
            <a:r>
              <a:rPr lang="en-IN" sz="2800" b="1" dirty="0" smtClean="0">
                <a:solidFill>
                  <a:srgbClr val="0070C0"/>
                </a:solidFill>
              </a:rPr>
              <a:t>Pitch</a:t>
            </a:r>
            <a:r>
              <a:rPr lang="en-IN" sz="2400" b="1" dirty="0" smtClean="0"/>
              <a:t> </a:t>
            </a:r>
            <a:r>
              <a:rPr lang="en-IN" sz="2400" b="1" dirty="0"/>
              <a:t>is a perceived quantity while </a:t>
            </a:r>
            <a:r>
              <a:rPr lang="en-IN" sz="2800" b="1" dirty="0">
                <a:solidFill>
                  <a:srgbClr val="00B050"/>
                </a:solidFill>
              </a:rPr>
              <a:t>F</a:t>
            </a:r>
            <a:r>
              <a:rPr lang="en-IN" sz="2800" b="1" dirty="0" smtClean="0">
                <a:solidFill>
                  <a:srgbClr val="00B050"/>
                </a:solidFill>
              </a:rPr>
              <a:t>requency</a:t>
            </a:r>
            <a:r>
              <a:rPr lang="en-IN" sz="2400" b="1" dirty="0" smtClean="0"/>
              <a:t> is </a:t>
            </a:r>
            <a:r>
              <a:rPr lang="en-IN" sz="2400" b="1" dirty="0"/>
              <a:t>a </a:t>
            </a:r>
            <a:r>
              <a:rPr lang="en-IN" sz="2400" b="1" dirty="0" smtClean="0"/>
              <a:t>physical </a:t>
            </a:r>
            <a:r>
              <a:rPr lang="en-IN" sz="2400" b="1" dirty="0"/>
              <a:t>one (cycle per second or Hertz)</a:t>
            </a:r>
          </a:p>
          <a:p>
            <a:pPr algn="just"/>
            <a:endParaRPr lang="en-IN" dirty="0"/>
          </a:p>
          <a:p>
            <a:pPr algn="just"/>
            <a:r>
              <a:rPr lang="en-IN" sz="2800" b="1" dirty="0" smtClean="0">
                <a:solidFill>
                  <a:srgbClr val="FF0000"/>
                </a:solidFill>
              </a:rPr>
              <a:t>Mel</a:t>
            </a:r>
            <a:r>
              <a:rPr lang="en-IN" b="1" dirty="0" smtClean="0"/>
              <a:t> </a:t>
            </a:r>
            <a:r>
              <a:rPr lang="en-IN" sz="2400" b="1" dirty="0"/>
              <a:t>is a scale that doubles whenever the perceived </a:t>
            </a:r>
            <a:r>
              <a:rPr lang="en-IN" sz="2400" b="1" dirty="0" smtClean="0"/>
              <a:t>pitch doubles</a:t>
            </a:r>
            <a:r>
              <a:rPr lang="en-IN" dirty="0" smtClean="0"/>
              <a:t>;</a:t>
            </a:r>
          </a:p>
          <a:p>
            <a:pPr algn="just"/>
            <a:r>
              <a:rPr lang="en-IN" dirty="0" smtClean="0"/>
              <a:t> </a:t>
            </a:r>
            <a:r>
              <a:rPr lang="en-IN" dirty="0"/>
              <a:t>start with 1000 Hz = 1000 </a:t>
            </a:r>
            <a:r>
              <a:rPr lang="en-IN" dirty="0" err="1"/>
              <a:t>mel</a:t>
            </a:r>
            <a:r>
              <a:rPr lang="en-IN" dirty="0"/>
              <a:t>, increase </a:t>
            </a:r>
            <a:r>
              <a:rPr lang="en-IN" dirty="0" smtClean="0"/>
              <a:t>frequency of </a:t>
            </a:r>
            <a:r>
              <a:rPr lang="en-IN" dirty="0"/>
              <a:t>tone until listener perceives twice the pitch (or </a:t>
            </a:r>
            <a:r>
              <a:rPr lang="en-IN" dirty="0" smtClean="0"/>
              <a:t>decrease until </a:t>
            </a:r>
            <a:r>
              <a:rPr lang="en-IN" dirty="0"/>
              <a:t>half the pitch) and so on to find </a:t>
            </a:r>
            <a:r>
              <a:rPr lang="en-IN" dirty="0" err="1"/>
              <a:t>mel</a:t>
            </a:r>
            <a:r>
              <a:rPr lang="en-IN" dirty="0"/>
              <a:t>-Hz </a:t>
            </a:r>
            <a:r>
              <a:rPr lang="en-IN" dirty="0" smtClean="0"/>
              <a:t>relationship</a:t>
            </a:r>
          </a:p>
          <a:p>
            <a:pPr algn="just"/>
            <a:endParaRPr lang="en-IN" dirty="0"/>
          </a:p>
          <a:p>
            <a:pPr algn="just"/>
            <a:r>
              <a:rPr lang="en-IN" sz="2400" i="1" dirty="0" smtClean="0"/>
              <a:t>The </a:t>
            </a:r>
            <a:r>
              <a:rPr lang="en-IN" sz="2400" i="1" dirty="0"/>
              <a:t>relationship between pitch and frequency is non-linear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1981200" y="0"/>
            <a:ext cx="4625975" cy="708025"/>
          </a:xfrm>
          <a:prstGeom prst="rect">
            <a:avLst/>
          </a:prstGeom>
          <a:noFill/>
          <a:ln w="9525">
            <a:noFill/>
            <a:miter lim="800000"/>
            <a:headEnd/>
            <a:tailEnd/>
          </a:ln>
        </p:spPr>
        <p:txBody>
          <a:bodyPr wrap="none">
            <a:spAutoFit/>
          </a:bodyPr>
          <a:lstStyle/>
          <a:p>
            <a:r>
              <a:rPr lang="en-US" sz="4000" b="1">
                <a:solidFill>
                  <a:srgbClr val="002060"/>
                </a:solidFill>
              </a:rPr>
              <a:t>The Speech Chain</a:t>
            </a:r>
            <a:endParaRPr lang="en-US" sz="4000">
              <a:solidFill>
                <a:srgbClr val="002060"/>
              </a:solidFill>
            </a:endParaRPr>
          </a:p>
        </p:txBody>
      </p:sp>
      <p:pic>
        <p:nvPicPr>
          <p:cNvPr id="4099" name="Picture 2"/>
          <p:cNvPicPr>
            <a:picLocks noChangeAspect="1" noChangeArrowheads="1"/>
          </p:cNvPicPr>
          <p:nvPr/>
        </p:nvPicPr>
        <p:blipFill>
          <a:blip r:embed="rId2"/>
          <a:srcRect/>
          <a:stretch>
            <a:fillRect/>
          </a:stretch>
        </p:blipFill>
        <p:spPr bwMode="auto">
          <a:xfrm>
            <a:off x="304800" y="762000"/>
            <a:ext cx="8458200" cy="3657600"/>
          </a:xfrm>
          <a:prstGeom prst="rect">
            <a:avLst/>
          </a:prstGeom>
          <a:noFill/>
          <a:ln w="9525">
            <a:noFill/>
            <a:miter lim="800000"/>
            <a:headEnd/>
            <a:tailEnd/>
          </a:ln>
        </p:spPr>
      </p:pic>
      <p:sp>
        <p:nvSpPr>
          <p:cNvPr id="4100" name="Rectangle 6"/>
          <p:cNvSpPr>
            <a:spLocks noChangeArrowheads="1"/>
          </p:cNvSpPr>
          <p:nvPr/>
        </p:nvSpPr>
        <p:spPr bwMode="auto">
          <a:xfrm>
            <a:off x="609600" y="4343400"/>
            <a:ext cx="8153400" cy="2308225"/>
          </a:xfrm>
          <a:prstGeom prst="rect">
            <a:avLst/>
          </a:prstGeom>
          <a:noFill/>
          <a:ln w="9525">
            <a:noFill/>
            <a:miter lim="800000"/>
            <a:headEnd/>
            <a:tailEnd/>
          </a:ln>
        </p:spPr>
        <p:txBody>
          <a:bodyPr>
            <a:spAutoFit/>
          </a:bodyPr>
          <a:lstStyle/>
          <a:p>
            <a:r>
              <a:rPr lang="en-US" sz="2400" b="1" u="sng"/>
              <a:t>The Speech Chain comprises the processes of:</a:t>
            </a:r>
          </a:p>
          <a:p>
            <a:pPr>
              <a:buFont typeface="Wingdings" pitchFamily="2" charset="2"/>
              <a:buChar char="q"/>
            </a:pPr>
            <a:r>
              <a:rPr lang="en-US" sz="2400"/>
              <a:t> Speech production,</a:t>
            </a:r>
          </a:p>
          <a:p>
            <a:pPr>
              <a:buFont typeface="Wingdings" pitchFamily="2" charset="2"/>
              <a:buChar char="q"/>
            </a:pPr>
            <a:r>
              <a:rPr lang="en-US" sz="2400"/>
              <a:t> Auditory feedback to the speaker,</a:t>
            </a:r>
          </a:p>
          <a:p>
            <a:pPr>
              <a:buFont typeface="Wingdings" pitchFamily="2" charset="2"/>
              <a:buChar char="q"/>
            </a:pPr>
            <a:r>
              <a:rPr lang="en-US" sz="2400"/>
              <a:t> Speech transmission (through air or over an electronic</a:t>
            </a:r>
          </a:p>
          <a:p>
            <a:pPr>
              <a:buFont typeface="Wingdings" pitchFamily="2" charset="2"/>
              <a:buChar char="q"/>
            </a:pPr>
            <a:r>
              <a:rPr lang="en-US" sz="2400"/>
              <a:t> Communication system (to the listener), and</a:t>
            </a:r>
          </a:p>
          <a:p>
            <a:pPr>
              <a:buFont typeface="Wingdings" pitchFamily="2" charset="2"/>
              <a:buChar char="q"/>
            </a:pPr>
            <a:r>
              <a:rPr lang="en-US" sz="2400"/>
              <a:t> Speech perception and understanding by the listener.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5660524" cy="523220"/>
          </a:xfrm>
          <a:prstGeom prst="rect">
            <a:avLst/>
          </a:prstGeom>
        </p:spPr>
        <p:txBody>
          <a:bodyPr wrap="none">
            <a:spAutoFit/>
          </a:bodyPr>
          <a:lstStyle/>
          <a:p>
            <a:r>
              <a:rPr lang="en-IN" sz="2800" b="1" u="sng" dirty="0">
                <a:solidFill>
                  <a:srgbClr val="0070C0"/>
                </a:solidFill>
              </a:rPr>
              <a:t>Complex sound such as speech</a:t>
            </a:r>
          </a:p>
        </p:txBody>
      </p:sp>
      <p:sp>
        <p:nvSpPr>
          <p:cNvPr id="3" name="Rectangle 2"/>
          <p:cNvSpPr/>
          <p:nvPr/>
        </p:nvSpPr>
        <p:spPr>
          <a:xfrm>
            <a:off x="457200" y="1219200"/>
            <a:ext cx="8382000" cy="1384995"/>
          </a:xfrm>
          <a:prstGeom prst="rect">
            <a:avLst/>
          </a:prstGeom>
        </p:spPr>
        <p:txBody>
          <a:bodyPr wrap="square">
            <a:spAutoFit/>
          </a:bodyPr>
          <a:lstStyle/>
          <a:p>
            <a:pPr algn="just"/>
            <a:r>
              <a:rPr lang="en-IN" sz="2800" b="1" dirty="0"/>
              <a:t>Pitch is related to fundamental frequency </a:t>
            </a:r>
            <a:r>
              <a:rPr lang="en-IN" sz="2800" b="1" dirty="0" smtClean="0"/>
              <a:t>but </a:t>
            </a:r>
            <a:r>
              <a:rPr lang="en-IN" sz="2800" dirty="0" smtClean="0"/>
              <a:t>not </a:t>
            </a:r>
            <a:r>
              <a:rPr lang="en-IN" sz="2800" dirty="0"/>
              <a:t>the same </a:t>
            </a:r>
            <a:r>
              <a:rPr lang="en-IN" sz="2800" dirty="0" smtClean="0"/>
              <a:t>as fundamental </a:t>
            </a:r>
            <a:r>
              <a:rPr lang="en-IN" sz="2800" dirty="0"/>
              <a:t>frequency; </a:t>
            </a:r>
            <a:r>
              <a:rPr lang="en-IN" sz="2800" dirty="0" smtClean="0"/>
              <a:t>the relationship </a:t>
            </a:r>
            <a:r>
              <a:rPr lang="en-IN" sz="2800" dirty="0"/>
              <a:t>is more complex than pure tones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cstate="print"/>
          <a:srcRect/>
          <a:stretch>
            <a:fillRect/>
          </a:stretch>
        </p:blipFill>
        <p:spPr bwMode="auto">
          <a:xfrm>
            <a:off x="107950" y="533400"/>
            <a:ext cx="8502650" cy="5514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ChangeArrowheads="1"/>
          </p:cNvSpPr>
          <p:nvPr/>
        </p:nvSpPr>
        <p:spPr bwMode="auto">
          <a:xfrm>
            <a:off x="2057400" y="304800"/>
            <a:ext cx="5153025" cy="584200"/>
          </a:xfrm>
          <a:prstGeom prst="rect">
            <a:avLst/>
          </a:prstGeom>
          <a:noFill/>
          <a:ln w="9525">
            <a:noFill/>
            <a:miter lim="800000"/>
            <a:headEnd/>
            <a:tailEnd/>
          </a:ln>
        </p:spPr>
        <p:txBody>
          <a:bodyPr wrap="none">
            <a:spAutoFit/>
          </a:bodyPr>
          <a:lstStyle/>
          <a:p>
            <a:r>
              <a:rPr lang="en-US" sz="3200" b="1" dirty="0">
                <a:solidFill>
                  <a:srgbClr val="002060"/>
                </a:solidFill>
              </a:rPr>
              <a:t>Parameter Discrimination</a:t>
            </a:r>
            <a:endParaRPr lang="en-US" sz="3200" dirty="0">
              <a:solidFill>
                <a:srgbClr val="002060"/>
              </a:solidFill>
            </a:endParaRPr>
          </a:p>
        </p:txBody>
      </p:sp>
      <p:sp>
        <p:nvSpPr>
          <p:cNvPr id="4" name="TextBox 3"/>
          <p:cNvSpPr txBox="1"/>
          <p:nvPr/>
        </p:nvSpPr>
        <p:spPr>
          <a:xfrm>
            <a:off x="2133600" y="1219200"/>
            <a:ext cx="6096000" cy="523220"/>
          </a:xfrm>
          <a:prstGeom prst="rect">
            <a:avLst/>
          </a:prstGeom>
          <a:noFill/>
        </p:spPr>
        <p:txBody>
          <a:bodyPr wrap="square" rtlCol="0">
            <a:spAutoFit/>
          </a:bodyPr>
          <a:lstStyle/>
          <a:p>
            <a:r>
              <a:rPr lang="en-IN" sz="2800" b="1" dirty="0" smtClean="0"/>
              <a:t>JND-Just Noticeable Difference  </a:t>
            </a:r>
            <a:endParaRPr lang="en-IN" sz="2800" b="1" dirty="0"/>
          </a:p>
        </p:txBody>
      </p:sp>
      <p:graphicFrame>
        <p:nvGraphicFramePr>
          <p:cNvPr id="5" name="Table 4"/>
          <p:cNvGraphicFramePr>
            <a:graphicFrameLocks noGrp="1"/>
          </p:cNvGraphicFramePr>
          <p:nvPr/>
        </p:nvGraphicFramePr>
        <p:xfrm>
          <a:off x="1447800" y="2057400"/>
          <a:ext cx="6096000" cy="2870200"/>
        </p:xfrm>
        <a:graphic>
          <a:graphicData uri="http://schemas.openxmlformats.org/drawingml/2006/table">
            <a:tbl>
              <a:tblPr firstRow="1" bandRow="1">
                <a:tableStyleId>{5C22544A-7EE6-4342-B048-85BDC9FD1C3A}</a:tableStyleId>
              </a:tblPr>
              <a:tblGrid>
                <a:gridCol w="609600"/>
                <a:gridCol w="3454400"/>
                <a:gridCol w="2032000"/>
              </a:tblGrid>
              <a:tr h="370840">
                <a:tc>
                  <a:txBody>
                    <a:bodyPr/>
                    <a:lstStyle/>
                    <a:p>
                      <a:r>
                        <a:rPr lang="en-IN" dirty="0" smtClean="0"/>
                        <a:t>S/l</a:t>
                      </a:r>
                      <a:endParaRPr lang="en-IN" dirty="0"/>
                    </a:p>
                  </a:txBody>
                  <a:tcPr/>
                </a:tc>
                <a:tc>
                  <a:txBody>
                    <a:bodyPr/>
                    <a:lstStyle/>
                    <a:p>
                      <a:r>
                        <a:rPr lang="en-IN" dirty="0" smtClean="0"/>
                        <a:t>Parameter</a:t>
                      </a:r>
                      <a:endParaRPr lang="en-IN" dirty="0"/>
                    </a:p>
                  </a:txBody>
                  <a:tcPr/>
                </a:tc>
                <a:tc>
                  <a:txBody>
                    <a:bodyPr/>
                    <a:lstStyle/>
                    <a:p>
                      <a:r>
                        <a:rPr lang="en-IN" dirty="0" smtClean="0"/>
                        <a:t>JND</a:t>
                      </a:r>
                      <a:endParaRPr lang="en-IN" dirty="0"/>
                    </a:p>
                  </a:txBody>
                  <a:tcPr/>
                </a:tc>
              </a:tr>
              <a:tr h="370840">
                <a:tc>
                  <a:txBody>
                    <a:bodyPr/>
                    <a:lstStyle/>
                    <a:p>
                      <a:r>
                        <a:rPr lang="en-IN" sz="2800" dirty="0" smtClean="0">
                          <a:latin typeface="Arial" pitchFamily="34" charset="0"/>
                          <a:cs typeface="Arial" pitchFamily="34" charset="0"/>
                        </a:rPr>
                        <a:t>1</a:t>
                      </a:r>
                      <a:endParaRPr lang="en-IN" sz="2800" dirty="0">
                        <a:latin typeface="Arial" pitchFamily="34" charset="0"/>
                        <a:cs typeface="Arial" pitchFamily="34" charset="0"/>
                      </a:endParaRPr>
                    </a:p>
                  </a:txBody>
                  <a:tcPr/>
                </a:tc>
                <a:tc>
                  <a:txBody>
                    <a:bodyPr/>
                    <a:lstStyle/>
                    <a:p>
                      <a:r>
                        <a:rPr lang="en-IN" sz="2800" dirty="0" smtClean="0">
                          <a:latin typeface="Arial" pitchFamily="34" charset="0"/>
                          <a:cs typeface="Arial" pitchFamily="34" charset="0"/>
                        </a:rPr>
                        <a:t>Fundamental frequency</a:t>
                      </a:r>
                      <a:endParaRPr lang="en-IN" sz="2800" dirty="0">
                        <a:latin typeface="Arial" pitchFamily="34" charset="0"/>
                        <a:cs typeface="Arial" pitchFamily="34" charset="0"/>
                      </a:endParaRPr>
                    </a:p>
                  </a:txBody>
                  <a:tcPr/>
                </a:tc>
                <a:tc>
                  <a:txBody>
                    <a:bodyPr/>
                    <a:lstStyle/>
                    <a:p>
                      <a:r>
                        <a:rPr lang="en-IN" sz="2800" dirty="0" smtClean="0">
                          <a:latin typeface="Arial" pitchFamily="34" charset="0"/>
                          <a:cs typeface="Arial" pitchFamily="34" charset="0"/>
                        </a:rPr>
                        <a:t>0.3-0.5%</a:t>
                      </a:r>
                      <a:endParaRPr lang="en-IN" sz="2800" dirty="0">
                        <a:latin typeface="Arial" pitchFamily="34" charset="0"/>
                        <a:cs typeface="Arial" pitchFamily="34" charset="0"/>
                      </a:endParaRPr>
                    </a:p>
                  </a:txBody>
                  <a:tcPr/>
                </a:tc>
              </a:tr>
              <a:tr h="370840">
                <a:tc>
                  <a:txBody>
                    <a:bodyPr/>
                    <a:lstStyle/>
                    <a:p>
                      <a:r>
                        <a:rPr lang="en-IN" sz="2800" dirty="0" smtClean="0">
                          <a:latin typeface="Arial" pitchFamily="34" charset="0"/>
                          <a:cs typeface="Arial" pitchFamily="34" charset="0"/>
                        </a:rPr>
                        <a:t>2</a:t>
                      </a:r>
                      <a:endParaRPr lang="en-IN" sz="2800" dirty="0">
                        <a:latin typeface="Arial" pitchFamily="34" charset="0"/>
                        <a:cs typeface="Arial" pitchFamily="34" charset="0"/>
                      </a:endParaRPr>
                    </a:p>
                  </a:txBody>
                  <a:tcPr/>
                </a:tc>
                <a:tc>
                  <a:txBody>
                    <a:bodyPr/>
                    <a:lstStyle/>
                    <a:p>
                      <a:r>
                        <a:rPr lang="en-IN" sz="2800" dirty="0" smtClean="0">
                          <a:latin typeface="Arial" pitchFamily="34" charset="0"/>
                          <a:cs typeface="Arial" pitchFamily="34" charset="0"/>
                        </a:rPr>
                        <a:t>Formant frequency</a:t>
                      </a:r>
                      <a:endParaRPr lang="en-IN" sz="2800" dirty="0">
                        <a:latin typeface="Arial" pitchFamily="34" charset="0"/>
                        <a:cs typeface="Arial" pitchFamily="34" charset="0"/>
                      </a:endParaRPr>
                    </a:p>
                  </a:txBody>
                  <a:tcPr/>
                </a:tc>
                <a:tc>
                  <a:txBody>
                    <a:bodyPr/>
                    <a:lstStyle/>
                    <a:p>
                      <a:r>
                        <a:rPr lang="en-IN" sz="2800" dirty="0" smtClean="0">
                          <a:latin typeface="Arial" pitchFamily="34" charset="0"/>
                          <a:cs typeface="Arial" pitchFamily="34" charset="0"/>
                        </a:rPr>
                        <a:t>3-5%</a:t>
                      </a:r>
                      <a:endParaRPr lang="en-IN" sz="2800" dirty="0">
                        <a:latin typeface="Arial" pitchFamily="34" charset="0"/>
                        <a:cs typeface="Arial" pitchFamily="34" charset="0"/>
                      </a:endParaRPr>
                    </a:p>
                  </a:txBody>
                  <a:tcPr/>
                </a:tc>
              </a:tr>
              <a:tr h="370840">
                <a:tc>
                  <a:txBody>
                    <a:bodyPr/>
                    <a:lstStyle/>
                    <a:p>
                      <a:r>
                        <a:rPr lang="en-IN" sz="2800" dirty="0" smtClean="0">
                          <a:latin typeface="Arial" pitchFamily="34" charset="0"/>
                          <a:cs typeface="Arial" pitchFamily="34" charset="0"/>
                        </a:rPr>
                        <a:t>3</a:t>
                      </a:r>
                      <a:endParaRPr lang="en-IN" sz="2800" dirty="0">
                        <a:latin typeface="Arial" pitchFamily="34" charset="0"/>
                        <a:cs typeface="Arial" pitchFamily="34" charset="0"/>
                      </a:endParaRPr>
                    </a:p>
                  </a:txBody>
                  <a:tcPr/>
                </a:tc>
                <a:tc>
                  <a:txBody>
                    <a:bodyPr/>
                    <a:lstStyle/>
                    <a:p>
                      <a:r>
                        <a:rPr lang="en-IN" sz="2800" dirty="0" smtClean="0">
                          <a:latin typeface="Arial" pitchFamily="34" charset="0"/>
                          <a:cs typeface="Arial" pitchFamily="34" charset="0"/>
                        </a:rPr>
                        <a:t>Formant  bandwidth</a:t>
                      </a:r>
                      <a:endParaRPr lang="en-IN" sz="2800" dirty="0">
                        <a:latin typeface="Arial" pitchFamily="34" charset="0"/>
                        <a:cs typeface="Arial" pitchFamily="34" charset="0"/>
                      </a:endParaRPr>
                    </a:p>
                  </a:txBody>
                  <a:tcPr/>
                </a:tc>
                <a:tc>
                  <a:txBody>
                    <a:bodyPr/>
                    <a:lstStyle/>
                    <a:p>
                      <a:r>
                        <a:rPr lang="en-IN" sz="2800" dirty="0" smtClean="0">
                          <a:latin typeface="Arial" pitchFamily="34" charset="0"/>
                          <a:cs typeface="Arial" pitchFamily="34" charset="0"/>
                        </a:rPr>
                        <a:t>20-40%</a:t>
                      </a:r>
                      <a:endParaRPr lang="en-IN" sz="2800" dirty="0">
                        <a:latin typeface="Arial" pitchFamily="34" charset="0"/>
                        <a:cs typeface="Arial" pitchFamily="34" charset="0"/>
                      </a:endParaRPr>
                    </a:p>
                  </a:txBody>
                  <a:tcPr/>
                </a:tc>
              </a:tr>
              <a:tr h="370840">
                <a:tc>
                  <a:txBody>
                    <a:bodyPr/>
                    <a:lstStyle/>
                    <a:p>
                      <a:r>
                        <a:rPr lang="en-IN" sz="2800" dirty="0" smtClean="0">
                          <a:latin typeface="Arial" pitchFamily="34" charset="0"/>
                          <a:cs typeface="Arial" pitchFamily="34" charset="0"/>
                        </a:rPr>
                        <a:t>4</a:t>
                      </a:r>
                      <a:endParaRPr lang="en-IN" sz="2800" dirty="0">
                        <a:latin typeface="Arial" pitchFamily="34" charset="0"/>
                        <a:cs typeface="Arial" pitchFamily="34" charset="0"/>
                      </a:endParaRPr>
                    </a:p>
                  </a:txBody>
                  <a:tcPr/>
                </a:tc>
                <a:tc>
                  <a:txBody>
                    <a:bodyPr/>
                    <a:lstStyle/>
                    <a:p>
                      <a:r>
                        <a:rPr lang="en-IN" sz="2800" dirty="0" smtClean="0">
                          <a:latin typeface="Arial" pitchFamily="34" charset="0"/>
                          <a:cs typeface="Arial" pitchFamily="34" charset="0"/>
                        </a:rPr>
                        <a:t>Overall Intensity</a:t>
                      </a:r>
                      <a:endParaRPr lang="en-IN" sz="2800" dirty="0">
                        <a:latin typeface="Arial" pitchFamily="34" charset="0"/>
                        <a:cs typeface="Arial" pitchFamily="34" charset="0"/>
                      </a:endParaRPr>
                    </a:p>
                  </a:txBody>
                  <a:tcPr/>
                </a:tc>
                <a:tc>
                  <a:txBody>
                    <a:bodyPr/>
                    <a:lstStyle/>
                    <a:p>
                      <a:r>
                        <a:rPr lang="en-IN" sz="2800" dirty="0" smtClean="0">
                          <a:latin typeface="Arial" pitchFamily="34" charset="0"/>
                          <a:cs typeface="Arial" pitchFamily="34" charset="0"/>
                        </a:rPr>
                        <a:t>1.5 dB</a:t>
                      </a:r>
                      <a:endParaRPr lang="en-IN" sz="2800" dirty="0">
                        <a:latin typeface="Arial" pitchFamily="34" charset="0"/>
                        <a:cs typeface="Arial" pitchFamily="34" charset="0"/>
                      </a:endParaRPr>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447800"/>
            <a:ext cx="8229600" cy="2246769"/>
          </a:xfrm>
          <a:prstGeom prst="rect">
            <a:avLst/>
          </a:prstGeom>
        </p:spPr>
        <p:txBody>
          <a:bodyPr wrap="square">
            <a:spAutoFit/>
          </a:bodyPr>
          <a:lstStyle/>
          <a:p>
            <a:pPr algn="just"/>
            <a:r>
              <a:rPr lang="en-IN" sz="2800" dirty="0"/>
              <a:t>Masking occurs when one </a:t>
            </a:r>
            <a:r>
              <a:rPr lang="en-IN" sz="2800" dirty="0" smtClean="0"/>
              <a:t>sound makes </a:t>
            </a:r>
            <a:r>
              <a:rPr lang="en-IN" sz="2800" dirty="0"/>
              <a:t>a second superimposed sound inaudible. Loud tones </a:t>
            </a:r>
            <a:r>
              <a:rPr lang="en-IN" sz="2800" dirty="0" smtClean="0"/>
              <a:t>causing strong </a:t>
            </a:r>
            <a:r>
              <a:rPr lang="en-IN" sz="2800" dirty="0"/>
              <a:t>vibrations at a point on the basilar membrane can swamp </a:t>
            </a:r>
            <a:r>
              <a:rPr lang="en-IN" sz="2800" dirty="0" smtClean="0"/>
              <a:t>out vibrations </a:t>
            </a:r>
            <a:r>
              <a:rPr lang="en-IN" sz="2800" dirty="0"/>
              <a:t>that occur nearby.</a:t>
            </a:r>
          </a:p>
        </p:txBody>
      </p:sp>
      <p:sp>
        <p:nvSpPr>
          <p:cNvPr id="3" name="Rectangle 2"/>
          <p:cNvSpPr/>
          <p:nvPr/>
        </p:nvSpPr>
        <p:spPr>
          <a:xfrm>
            <a:off x="3733800" y="304800"/>
            <a:ext cx="2362200" cy="523220"/>
          </a:xfrm>
          <a:prstGeom prst="rect">
            <a:avLst/>
          </a:prstGeom>
        </p:spPr>
        <p:txBody>
          <a:bodyPr wrap="square">
            <a:spAutoFit/>
          </a:bodyPr>
          <a:lstStyle/>
          <a:p>
            <a:r>
              <a:rPr lang="en-IN" sz="2800" b="1" dirty="0" smtClean="0">
                <a:solidFill>
                  <a:srgbClr val="002060"/>
                </a:solidFill>
              </a:rPr>
              <a:t>Masking </a:t>
            </a:r>
            <a:endParaRPr lang="en-IN" sz="2800" b="1" dirty="0">
              <a:solidFill>
                <a:srgbClr val="00206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cstate="print"/>
          <a:srcRect/>
          <a:stretch>
            <a:fillRect/>
          </a:stretch>
        </p:blipFill>
        <p:spPr bwMode="auto">
          <a:xfrm>
            <a:off x="342900" y="609600"/>
            <a:ext cx="8115300" cy="54102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cstate="print"/>
          <a:srcRect/>
          <a:stretch>
            <a:fillRect/>
          </a:stretch>
        </p:blipFill>
        <p:spPr bwMode="auto">
          <a:xfrm>
            <a:off x="1371600" y="4876800"/>
            <a:ext cx="5791200" cy="1493837"/>
          </a:xfrm>
          <a:prstGeom prst="rect">
            <a:avLst/>
          </a:prstGeom>
          <a:noFill/>
          <a:ln w="12700">
            <a:noFill/>
            <a:miter lim="800000"/>
            <a:headEnd/>
            <a:tailEnd/>
          </a:ln>
        </p:spPr>
      </p:pic>
      <p:sp>
        <p:nvSpPr>
          <p:cNvPr id="39939" name="Rectangle 3"/>
          <p:cNvSpPr>
            <a:spLocks noChangeArrowheads="1"/>
          </p:cNvSpPr>
          <p:nvPr/>
        </p:nvSpPr>
        <p:spPr bwMode="auto">
          <a:xfrm>
            <a:off x="533400" y="685800"/>
            <a:ext cx="8159750" cy="4222694"/>
          </a:xfrm>
          <a:prstGeom prst="rect">
            <a:avLst/>
          </a:prstGeom>
          <a:noFill/>
          <a:ln w="12700">
            <a:noFill/>
            <a:miter lim="800000"/>
            <a:headEnd/>
            <a:tailEnd/>
          </a:ln>
        </p:spPr>
        <p:txBody>
          <a:bodyPr>
            <a:spAutoFit/>
          </a:bodyPr>
          <a:lstStyle/>
          <a:p>
            <a:pPr marL="455613" indent="-174625" algn="just">
              <a:lnSpc>
                <a:spcPct val="110000"/>
              </a:lnSpc>
              <a:buFontTx/>
              <a:buChar char="•"/>
            </a:pPr>
            <a:r>
              <a:rPr lang="en-US" sz="2400" dirty="0">
                <a:latin typeface="Arial" pitchFamily="34" charset="0"/>
                <a:cs typeface="Arial" pitchFamily="34" charset="0"/>
              </a:rPr>
              <a:t>The ear cannot distinguish sounds within the same band that occur simultaneously.</a:t>
            </a:r>
          </a:p>
          <a:p>
            <a:pPr marL="455613" indent="-174625" algn="just">
              <a:lnSpc>
                <a:spcPct val="110000"/>
              </a:lnSpc>
              <a:buFontTx/>
              <a:buChar char="•"/>
            </a:pPr>
            <a:r>
              <a:rPr lang="en-US" sz="2400" dirty="0">
                <a:solidFill>
                  <a:srgbClr val="00B0F0"/>
                </a:solidFill>
                <a:latin typeface="Arial" pitchFamily="34" charset="0"/>
                <a:cs typeface="Arial" pitchFamily="34" charset="0"/>
              </a:rPr>
              <a:t>Each band is called a critical band</a:t>
            </a:r>
          </a:p>
          <a:p>
            <a:pPr marL="455613" indent="-174625" algn="just">
              <a:lnSpc>
                <a:spcPct val="110000"/>
              </a:lnSpc>
              <a:buFontTx/>
              <a:buChar char="•"/>
            </a:pPr>
            <a:r>
              <a:rPr lang="en-US" sz="2400" dirty="0">
                <a:latin typeface="Arial" pitchFamily="34" charset="0"/>
                <a:cs typeface="Arial" pitchFamily="34" charset="0"/>
              </a:rPr>
              <a:t>The auditory system can be roughly modeled as a </a:t>
            </a:r>
            <a:r>
              <a:rPr lang="en-US" sz="2400" dirty="0" err="1">
                <a:latin typeface="Arial" pitchFamily="34" charset="0"/>
                <a:cs typeface="Arial" pitchFamily="34" charset="0"/>
              </a:rPr>
              <a:t>filterbank</a:t>
            </a:r>
            <a:r>
              <a:rPr lang="en-US" sz="2400" dirty="0">
                <a:latin typeface="Arial" pitchFamily="34" charset="0"/>
                <a:cs typeface="Arial" pitchFamily="34" charset="0"/>
              </a:rPr>
              <a:t>, consisting of 25 overlapping </a:t>
            </a:r>
            <a:r>
              <a:rPr lang="en-US" sz="2400" dirty="0" err="1">
                <a:latin typeface="Arial" pitchFamily="34" charset="0"/>
                <a:cs typeface="Arial" pitchFamily="34" charset="0"/>
              </a:rPr>
              <a:t>bandpass</a:t>
            </a:r>
            <a:r>
              <a:rPr lang="en-US" sz="2400" dirty="0">
                <a:latin typeface="Arial" pitchFamily="34" charset="0"/>
                <a:cs typeface="Arial" pitchFamily="34" charset="0"/>
              </a:rPr>
              <a:t> filters, from 0 to 20 KHz </a:t>
            </a:r>
          </a:p>
          <a:p>
            <a:pPr marL="455613" indent="-174625" algn="just">
              <a:lnSpc>
                <a:spcPct val="110000"/>
              </a:lnSpc>
              <a:buFontTx/>
              <a:buChar char="•"/>
            </a:pPr>
            <a:r>
              <a:rPr lang="en-US" sz="2400" dirty="0">
                <a:latin typeface="Arial" pitchFamily="34" charset="0"/>
                <a:cs typeface="Arial" pitchFamily="34" charset="0"/>
              </a:rPr>
              <a:t>The bandwidth of each critical band is about 100 Hz for signals below 500 Hz, and increases </a:t>
            </a:r>
            <a:r>
              <a:rPr lang="en-US" sz="2400" dirty="0" smtClean="0">
                <a:latin typeface="Arial" pitchFamily="34" charset="0"/>
                <a:cs typeface="Arial" pitchFamily="34" charset="0"/>
              </a:rPr>
              <a:t>non-linearly </a:t>
            </a:r>
            <a:r>
              <a:rPr lang="en-US" sz="2400" dirty="0">
                <a:latin typeface="Arial" pitchFamily="34" charset="0"/>
                <a:cs typeface="Arial" pitchFamily="34" charset="0"/>
              </a:rPr>
              <a:t>after 500 Hz up to 5000 Hz</a:t>
            </a:r>
          </a:p>
          <a:p>
            <a:pPr marL="455613" indent="-174625" algn="ctr">
              <a:lnSpc>
                <a:spcPct val="110000"/>
              </a:lnSpc>
            </a:pPr>
            <a:r>
              <a:rPr lang="en-US" sz="2800" b="1" i="1" dirty="0">
                <a:latin typeface="Arial" pitchFamily="34" charset="0"/>
                <a:cs typeface="Arial" pitchFamily="34" charset="0"/>
              </a:rPr>
              <a:t>1 bark = width of 1 critical band </a:t>
            </a:r>
          </a:p>
        </p:txBody>
      </p:sp>
      <p:sp>
        <p:nvSpPr>
          <p:cNvPr id="39940" name="Rectangle 5"/>
          <p:cNvSpPr>
            <a:spLocks noChangeArrowheads="1"/>
          </p:cNvSpPr>
          <p:nvPr/>
        </p:nvSpPr>
        <p:spPr bwMode="auto">
          <a:xfrm>
            <a:off x="609600" y="0"/>
            <a:ext cx="8229600" cy="530225"/>
          </a:xfrm>
          <a:prstGeom prst="rect">
            <a:avLst/>
          </a:prstGeom>
          <a:noFill/>
          <a:ln w="9525">
            <a:noFill/>
            <a:miter lim="800000"/>
            <a:headEnd/>
            <a:tailEnd/>
          </a:ln>
        </p:spPr>
        <p:txBody>
          <a:bodyPr anchor="b"/>
          <a:lstStyle/>
          <a:p>
            <a:pPr algn="ctr"/>
            <a:r>
              <a:rPr lang="en-US" sz="2800" b="1" dirty="0">
                <a:solidFill>
                  <a:srgbClr val="002060"/>
                </a:solidFill>
                <a:latin typeface="Arial" pitchFamily="34" charset="0"/>
                <a:cs typeface="Arial" pitchFamily="34" charset="0"/>
              </a:rPr>
              <a:t>Critical Bands</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211138" y="914400"/>
            <a:ext cx="8704262" cy="1200150"/>
          </a:xfrm>
          <a:prstGeom prst="rect">
            <a:avLst/>
          </a:prstGeom>
          <a:noFill/>
          <a:ln w="12700">
            <a:noFill/>
            <a:miter lim="800000"/>
            <a:headEnd/>
            <a:tailEnd/>
          </a:ln>
        </p:spPr>
        <p:txBody>
          <a:bodyPr wrap="square">
            <a:spAutoFit/>
          </a:bodyPr>
          <a:lstStyle/>
          <a:p>
            <a:pPr algn="just">
              <a:spcBef>
                <a:spcPct val="50000"/>
              </a:spcBef>
            </a:pPr>
            <a:r>
              <a:rPr lang="en-US" sz="2400" b="1" dirty="0">
                <a:solidFill>
                  <a:srgbClr val="FF0000"/>
                </a:solidFill>
              </a:rPr>
              <a:t>Critical bands</a:t>
            </a:r>
            <a:r>
              <a:rPr lang="en-US" sz="2400" dirty="0"/>
              <a:t>: The widths of the masking bands for different masking tones are different, increasing with the frequency of the masking tone.</a:t>
            </a:r>
          </a:p>
        </p:txBody>
      </p:sp>
      <p:pic>
        <p:nvPicPr>
          <p:cNvPr id="40963" name="Picture 3"/>
          <p:cNvPicPr>
            <a:picLocks noChangeAspect="1" noChangeArrowheads="1"/>
          </p:cNvPicPr>
          <p:nvPr/>
        </p:nvPicPr>
        <p:blipFill>
          <a:blip r:embed="rId2" cstate="print"/>
          <a:srcRect/>
          <a:stretch>
            <a:fillRect/>
          </a:stretch>
        </p:blipFill>
        <p:spPr bwMode="auto">
          <a:xfrm>
            <a:off x="762000" y="2209800"/>
            <a:ext cx="7391400" cy="4100513"/>
          </a:xfrm>
          <a:prstGeom prst="rect">
            <a:avLst/>
          </a:prstGeom>
          <a:noFill/>
          <a:ln w="9525">
            <a:noFill/>
            <a:miter lim="800000"/>
            <a:headEnd/>
            <a:tailEnd/>
          </a:ln>
        </p:spPr>
      </p:pic>
      <p:sp>
        <p:nvSpPr>
          <p:cNvPr id="40964" name="Rectangle 4"/>
          <p:cNvSpPr>
            <a:spLocks noChangeArrowheads="1"/>
          </p:cNvSpPr>
          <p:nvPr/>
        </p:nvSpPr>
        <p:spPr bwMode="auto">
          <a:xfrm>
            <a:off x="457200" y="277813"/>
            <a:ext cx="8229600" cy="560387"/>
          </a:xfrm>
          <a:prstGeom prst="rect">
            <a:avLst/>
          </a:prstGeom>
          <a:noFill/>
          <a:ln w="9525">
            <a:noFill/>
            <a:miter lim="800000"/>
            <a:headEnd/>
            <a:tailEnd/>
          </a:ln>
        </p:spPr>
        <p:txBody>
          <a:bodyPr anchor="b"/>
          <a:lstStyle/>
          <a:p>
            <a:pPr algn="ctr"/>
            <a:r>
              <a:rPr lang="en-US" sz="2800" b="1" dirty="0">
                <a:solidFill>
                  <a:srgbClr val="002060"/>
                </a:solidFill>
                <a:latin typeface="Arial" pitchFamily="34" charset="0"/>
                <a:cs typeface="Arial" pitchFamily="34" charset="0"/>
              </a:rPr>
              <a:t>Critical </a:t>
            </a:r>
            <a:r>
              <a:rPr lang="en-US" sz="2800" b="1" dirty="0" smtClean="0">
                <a:solidFill>
                  <a:srgbClr val="002060"/>
                </a:solidFill>
                <a:latin typeface="Arial" pitchFamily="34" charset="0"/>
                <a:cs typeface="Arial" pitchFamily="34" charset="0"/>
              </a:rPr>
              <a:t>Bands in Masking</a:t>
            </a:r>
            <a:endParaRPr lang="en-US" sz="2800" b="1" dirty="0">
              <a:solidFill>
                <a:srgbClr val="002060"/>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52425" y="762000"/>
            <a:ext cx="8562975" cy="5816600"/>
          </a:xfrm>
          <a:prstGeom prst="rect">
            <a:avLst/>
          </a:prstGeom>
          <a:noFill/>
          <a:ln w="12700">
            <a:noFill/>
            <a:miter lim="800000"/>
            <a:headEnd/>
            <a:tailEnd/>
          </a:ln>
        </p:spPr>
        <p:txBody>
          <a:bodyPr wrap="square">
            <a:spAutoFit/>
          </a:bodyPr>
          <a:lstStyle/>
          <a:p>
            <a:pPr marL="457200" indent="-457200" algn="just">
              <a:spcBef>
                <a:spcPct val="50000"/>
              </a:spcBef>
              <a:buFontTx/>
              <a:buAutoNum type="arabicPeriod"/>
            </a:pPr>
            <a:r>
              <a:rPr lang="en-US" sz="2400" dirty="0">
                <a:latin typeface="Times New Roman" pitchFamily="18" charset="0"/>
              </a:rPr>
              <a:t>A frequency-to-place transformation takes place in the cochlea (inner ear), along the basilar membrane.</a:t>
            </a:r>
          </a:p>
          <a:p>
            <a:pPr marL="457200" indent="-457200" algn="just">
              <a:spcBef>
                <a:spcPct val="50000"/>
              </a:spcBef>
              <a:buFontTx/>
              <a:buAutoNum type="arabicPeriod"/>
            </a:pPr>
            <a:r>
              <a:rPr lang="en-US" sz="2400" dirty="0">
                <a:latin typeface="Times New Roman" pitchFamily="18" charset="0"/>
              </a:rPr>
              <a:t>Distinct regions in the cochlea, each with a set of neural receptors, are “tuned” to different frequency bands. </a:t>
            </a:r>
          </a:p>
          <a:p>
            <a:pPr marL="457200" indent="-457200" algn="just">
              <a:spcBef>
                <a:spcPct val="50000"/>
              </a:spcBef>
              <a:buFontTx/>
              <a:buAutoNum type="arabicPeriod"/>
            </a:pPr>
            <a:r>
              <a:rPr lang="en-US" sz="2400" dirty="0">
                <a:latin typeface="Times New Roman" pitchFamily="18" charset="0"/>
              </a:rPr>
              <a:t>In fact, the cochlea can be viewed as a bank of highly overlapping band-pass filters. </a:t>
            </a:r>
          </a:p>
          <a:p>
            <a:pPr marL="457200" indent="-457200" algn="just">
              <a:spcBef>
                <a:spcPct val="50000"/>
              </a:spcBef>
              <a:buFontTx/>
              <a:buAutoNum type="arabicPeriod"/>
            </a:pPr>
            <a:r>
              <a:rPr lang="en-US" sz="2400" dirty="0">
                <a:latin typeface="Times New Roman" pitchFamily="18" charset="0"/>
              </a:rPr>
              <a:t>The magnitude responses are asymmetric and non-linear (level-dependent).</a:t>
            </a:r>
          </a:p>
          <a:p>
            <a:pPr marL="457200" indent="-457200" algn="just">
              <a:spcBef>
                <a:spcPct val="50000"/>
              </a:spcBef>
              <a:buFontTx/>
              <a:buAutoNum type="arabicPeriod"/>
            </a:pPr>
            <a:r>
              <a:rPr lang="en-US" sz="2400" dirty="0">
                <a:latin typeface="Times New Roman" pitchFamily="18" charset="0"/>
              </a:rPr>
              <a:t>Moreover, the cochlear filter pass-bands are of non-uniform bandwidth, and the bandwidths increase with increasing frequency.</a:t>
            </a:r>
          </a:p>
          <a:p>
            <a:pPr marL="457200" indent="-457200" algn="just">
              <a:spcBef>
                <a:spcPct val="50000"/>
              </a:spcBef>
              <a:buFontTx/>
              <a:buAutoNum type="arabicPeriod"/>
            </a:pPr>
            <a:r>
              <a:rPr lang="en-US" sz="2400" dirty="0">
                <a:latin typeface="Times New Roman" pitchFamily="18" charset="0"/>
              </a:rPr>
              <a:t>The “critical bandwidth” is a function of frequency that quantifies the cochlear filter pass-bands.</a:t>
            </a:r>
          </a:p>
        </p:txBody>
      </p:sp>
      <p:sp>
        <p:nvSpPr>
          <p:cNvPr id="43011" name="Rectangle 3"/>
          <p:cNvSpPr>
            <a:spLocks noChangeArrowheads="1"/>
          </p:cNvSpPr>
          <p:nvPr/>
        </p:nvSpPr>
        <p:spPr bwMode="auto">
          <a:xfrm>
            <a:off x="533400" y="0"/>
            <a:ext cx="8229600" cy="731838"/>
          </a:xfrm>
          <a:prstGeom prst="rect">
            <a:avLst/>
          </a:prstGeom>
          <a:noFill/>
          <a:ln w="9525">
            <a:noFill/>
            <a:miter lim="800000"/>
            <a:headEnd/>
            <a:tailEnd/>
          </a:ln>
        </p:spPr>
        <p:txBody>
          <a:bodyPr anchor="b"/>
          <a:lstStyle/>
          <a:p>
            <a:pPr algn="ctr"/>
            <a:r>
              <a:rPr lang="en-US" sz="3600" b="1" dirty="0">
                <a:solidFill>
                  <a:srgbClr val="002060"/>
                </a:solidFill>
                <a:latin typeface="Garamond" pitchFamily="18" charset="0"/>
              </a:rPr>
              <a:t>Cochlea-Overlapping </a:t>
            </a:r>
            <a:r>
              <a:rPr lang="en-US" sz="3600" b="1" dirty="0" err="1">
                <a:solidFill>
                  <a:srgbClr val="002060"/>
                </a:solidFill>
                <a:latin typeface="Garamond" pitchFamily="18" charset="0"/>
              </a:rPr>
              <a:t>Bandpass</a:t>
            </a:r>
            <a:r>
              <a:rPr lang="en-US" sz="3600" b="1" dirty="0">
                <a:solidFill>
                  <a:srgbClr val="002060"/>
                </a:solidFill>
                <a:latin typeface="Garamond" pitchFamily="18" charset="0"/>
              </a:rPr>
              <a:t> Filte</a:t>
            </a:r>
            <a:r>
              <a:rPr lang="en-US" sz="3600" b="1" dirty="0">
                <a:solidFill>
                  <a:schemeClr val="tx2"/>
                </a:solidFill>
                <a:latin typeface="Garamond" pitchFamily="18" charset="0"/>
              </a:rPr>
              <a:t>r</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04800" y="838200"/>
            <a:ext cx="8721725" cy="830263"/>
          </a:xfrm>
          <a:prstGeom prst="rect">
            <a:avLst/>
          </a:prstGeom>
          <a:noFill/>
          <a:ln w="12700">
            <a:noFill/>
            <a:miter lim="800000"/>
            <a:headEnd/>
            <a:tailEnd/>
          </a:ln>
        </p:spPr>
        <p:txBody>
          <a:bodyPr>
            <a:spAutoFit/>
          </a:bodyPr>
          <a:lstStyle/>
          <a:p>
            <a:pPr algn="just">
              <a:spcBef>
                <a:spcPct val="50000"/>
              </a:spcBef>
            </a:pPr>
            <a:r>
              <a:rPr lang="en-US" sz="2400" b="1" dirty="0">
                <a:latin typeface="Arial" pitchFamily="34" charset="0"/>
                <a:cs typeface="Arial" pitchFamily="34" charset="0"/>
              </a:rPr>
              <a:t>A distance of 1 critical band is commonly referred to as “one bark” in the literature.</a:t>
            </a:r>
          </a:p>
        </p:txBody>
      </p:sp>
      <p:pic>
        <p:nvPicPr>
          <p:cNvPr id="44035" name="Picture 3"/>
          <p:cNvPicPr>
            <a:picLocks noChangeAspect="1" noChangeArrowheads="1"/>
          </p:cNvPicPr>
          <p:nvPr/>
        </p:nvPicPr>
        <p:blipFill>
          <a:blip r:embed="rId2" cstate="print"/>
          <a:srcRect/>
          <a:stretch>
            <a:fillRect/>
          </a:stretch>
        </p:blipFill>
        <p:spPr bwMode="auto">
          <a:xfrm>
            <a:off x="1676400" y="1600200"/>
            <a:ext cx="5181600" cy="920750"/>
          </a:xfrm>
          <a:prstGeom prst="rect">
            <a:avLst/>
          </a:prstGeom>
          <a:noFill/>
          <a:ln w="12700">
            <a:noFill/>
            <a:miter lim="800000"/>
            <a:headEnd/>
            <a:tailEnd/>
          </a:ln>
        </p:spPr>
      </p:pic>
      <p:pic>
        <p:nvPicPr>
          <p:cNvPr id="44036" name="Picture 4"/>
          <p:cNvPicPr>
            <a:picLocks noChangeAspect="1" noChangeArrowheads="1"/>
          </p:cNvPicPr>
          <p:nvPr/>
        </p:nvPicPr>
        <p:blipFill>
          <a:blip r:embed="rId3" cstate="print"/>
          <a:srcRect/>
          <a:stretch>
            <a:fillRect/>
          </a:stretch>
        </p:blipFill>
        <p:spPr bwMode="auto">
          <a:xfrm>
            <a:off x="280988" y="2667000"/>
            <a:ext cx="8634412" cy="2274888"/>
          </a:xfrm>
          <a:prstGeom prst="rect">
            <a:avLst/>
          </a:prstGeom>
          <a:noFill/>
          <a:ln w="12700">
            <a:noFill/>
            <a:miter lim="800000"/>
            <a:headEnd/>
            <a:tailEnd/>
          </a:ln>
        </p:spPr>
      </p:pic>
      <p:sp>
        <p:nvSpPr>
          <p:cNvPr id="44037" name="Rectangle 5"/>
          <p:cNvSpPr>
            <a:spLocks noChangeArrowheads="1"/>
          </p:cNvSpPr>
          <p:nvPr/>
        </p:nvSpPr>
        <p:spPr bwMode="auto">
          <a:xfrm>
            <a:off x="533400" y="0"/>
            <a:ext cx="8229600" cy="609600"/>
          </a:xfrm>
          <a:prstGeom prst="rect">
            <a:avLst/>
          </a:prstGeom>
          <a:noFill/>
          <a:ln w="9525">
            <a:noFill/>
            <a:miter lim="800000"/>
            <a:headEnd/>
            <a:tailEnd/>
          </a:ln>
        </p:spPr>
        <p:txBody>
          <a:bodyPr anchor="b"/>
          <a:lstStyle/>
          <a:p>
            <a:pPr algn="ctr"/>
            <a:r>
              <a:rPr lang="en-US" sz="2800" b="1" dirty="0">
                <a:solidFill>
                  <a:srgbClr val="002060"/>
                </a:solidFill>
                <a:latin typeface="Arial" pitchFamily="34" charset="0"/>
                <a:cs typeface="Arial" pitchFamily="34" charset="0"/>
              </a:rPr>
              <a:t>Cochlea-Overlapping </a:t>
            </a:r>
            <a:r>
              <a:rPr lang="en-US" sz="2800" b="1" dirty="0" err="1">
                <a:solidFill>
                  <a:srgbClr val="002060"/>
                </a:solidFill>
                <a:latin typeface="Arial" pitchFamily="34" charset="0"/>
                <a:cs typeface="Arial" pitchFamily="34" charset="0"/>
              </a:rPr>
              <a:t>Bandpass</a:t>
            </a:r>
            <a:r>
              <a:rPr lang="en-US" sz="2800" b="1" dirty="0">
                <a:solidFill>
                  <a:srgbClr val="002060"/>
                </a:solidFill>
                <a:latin typeface="Arial" pitchFamily="34" charset="0"/>
                <a:cs typeface="Arial" pitchFamily="34" charset="0"/>
              </a:rPr>
              <a:t> Filter</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28600"/>
            <a:ext cx="6735562" cy="523220"/>
          </a:xfrm>
          <a:prstGeom prst="rect">
            <a:avLst/>
          </a:prstGeom>
        </p:spPr>
        <p:txBody>
          <a:bodyPr wrap="none">
            <a:spAutoFit/>
          </a:bodyPr>
          <a:lstStyle/>
          <a:p>
            <a:r>
              <a:rPr lang="en-IN" sz="2800" b="1" dirty="0">
                <a:solidFill>
                  <a:srgbClr val="002060"/>
                </a:solidFill>
              </a:rPr>
              <a:t>Different Views of Auditory Perception</a:t>
            </a:r>
            <a:endParaRPr lang="en-IN" sz="2800" dirty="0">
              <a:solidFill>
                <a:srgbClr val="002060"/>
              </a:solidFill>
            </a:endParaRPr>
          </a:p>
        </p:txBody>
      </p:sp>
      <p:sp>
        <p:nvSpPr>
          <p:cNvPr id="3" name="Rectangle 2"/>
          <p:cNvSpPr/>
          <p:nvPr/>
        </p:nvSpPr>
        <p:spPr>
          <a:xfrm>
            <a:off x="457200" y="1066800"/>
            <a:ext cx="8305800" cy="1200329"/>
          </a:xfrm>
          <a:prstGeom prst="rect">
            <a:avLst/>
          </a:prstGeom>
        </p:spPr>
        <p:txBody>
          <a:bodyPr wrap="square">
            <a:spAutoFit/>
          </a:bodyPr>
          <a:lstStyle/>
          <a:p>
            <a:pPr algn="just"/>
            <a:r>
              <a:rPr lang="en-IN" sz="2400" b="1" dirty="0">
                <a:solidFill>
                  <a:srgbClr val="0070C0"/>
                </a:solidFill>
              </a:rPr>
              <a:t>Functional</a:t>
            </a:r>
            <a:r>
              <a:rPr lang="en-IN" sz="2400" dirty="0"/>
              <a:t>: based on studies of psychophysics – relates stimulus (</a:t>
            </a:r>
            <a:r>
              <a:rPr lang="en-IN" sz="2400" i="1" dirty="0" smtClean="0"/>
              <a:t>physics) </a:t>
            </a:r>
            <a:r>
              <a:rPr lang="en-IN" sz="2400" dirty="0" smtClean="0"/>
              <a:t>to </a:t>
            </a:r>
            <a:r>
              <a:rPr lang="en-IN" sz="2400" dirty="0"/>
              <a:t>perception (</a:t>
            </a:r>
            <a:r>
              <a:rPr lang="en-IN" sz="2400" i="1" dirty="0"/>
              <a:t>psychology): </a:t>
            </a:r>
            <a:r>
              <a:rPr lang="en-IN" sz="2400" i="1" dirty="0" smtClean="0"/>
              <a:t>e.g. frequency </a:t>
            </a:r>
            <a:r>
              <a:rPr lang="en-IN" sz="2400" i="1" dirty="0"/>
              <a:t>in Hz. vs. Mel/Bark scale.</a:t>
            </a:r>
            <a:endParaRPr lang="en-IN" sz="2400" dirty="0"/>
          </a:p>
        </p:txBody>
      </p:sp>
      <p:sp>
        <p:nvSpPr>
          <p:cNvPr id="4" name="Rectangle 3"/>
          <p:cNvSpPr/>
          <p:nvPr/>
        </p:nvSpPr>
        <p:spPr>
          <a:xfrm>
            <a:off x="3429000" y="2590800"/>
            <a:ext cx="1447800" cy="914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Arial" pitchFamily="34" charset="0"/>
                <a:cs typeface="Arial" pitchFamily="34" charset="0"/>
              </a:rPr>
              <a:t>Auditory system</a:t>
            </a:r>
            <a:endParaRPr lang="en-IN" b="1" dirty="0">
              <a:latin typeface="Arial" pitchFamily="34" charset="0"/>
              <a:cs typeface="Arial" pitchFamily="34" charset="0"/>
            </a:endParaRPr>
          </a:p>
        </p:txBody>
      </p:sp>
      <p:sp>
        <p:nvSpPr>
          <p:cNvPr id="5" name="Rectangle 4"/>
          <p:cNvSpPr/>
          <p:nvPr/>
        </p:nvSpPr>
        <p:spPr>
          <a:xfrm>
            <a:off x="1828800" y="2667000"/>
            <a:ext cx="1159292" cy="369332"/>
          </a:xfrm>
          <a:prstGeom prst="rect">
            <a:avLst/>
          </a:prstGeom>
        </p:spPr>
        <p:txBody>
          <a:bodyPr wrap="none">
            <a:spAutoFit/>
          </a:bodyPr>
          <a:lstStyle/>
          <a:p>
            <a:r>
              <a:rPr lang="en-IN" b="1" dirty="0"/>
              <a:t>Stimulus</a:t>
            </a:r>
          </a:p>
        </p:txBody>
      </p:sp>
      <p:cxnSp>
        <p:nvCxnSpPr>
          <p:cNvPr id="7" name="Straight Arrow Connector 6"/>
          <p:cNvCxnSpPr>
            <a:endCxn id="4" idx="1"/>
          </p:cNvCxnSpPr>
          <p:nvPr/>
        </p:nvCxnSpPr>
        <p:spPr>
          <a:xfrm>
            <a:off x="2133600" y="3048000"/>
            <a:ext cx="1295400"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724400" y="2971800"/>
            <a:ext cx="1295400"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181600" y="2438400"/>
            <a:ext cx="3352800" cy="369332"/>
          </a:xfrm>
          <a:prstGeom prst="rect">
            <a:avLst/>
          </a:prstGeom>
        </p:spPr>
        <p:txBody>
          <a:bodyPr wrap="square">
            <a:spAutoFit/>
          </a:bodyPr>
          <a:lstStyle/>
          <a:p>
            <a:r>
              <a:rPr lang="en-IN" b="1" dirty="0" smtClean="0"/>
              <a:t>Sensation or Perception</a:t>
            </a:r>
            <a:endParaRPr lang="en-IN" b="1" dirty="0"/>
          </a:p>
        </p:txBody>
      </p:sp>
      <p:sp>
        <p:nvSpPr>
          <p:cNvPr id="11" name="Rectangle 10"/>
          <p:cNvSpPr/>
          <p:nvPr/>
        </p:nvSpPr>
        <p:spPr>
          <a:xfrm>
            <a:off x="3429000" y="3657600"/>
            <a:ext cx="1300356" cy="369332"/>
          </a:xfrm>
          <a:prstGeom prst="rect">
            <a:avLst/>
          </a:prstGeom>
        </p:spPr>
        <p:txBody>
          <a:bodyPr wrap="none">
            <a:spAutoFit/>
          </a:bodyPr>
          <a:lstStyle/>
          <a:p>
            <a:r>
              <a:rPr lang="en-IN" b="1" dirty="0" smtClean="0"/>
              <a:t>Black Box</a:t>
            </a:r>
            <a:endParaRPr lang="en-IN" b="1" dirty="0"/>
          </a:p>
        </p:txBody>
      </p:sp>
      <p:sp>
        <p:nvSpPr>
          <p:cNvPr id="12" name="Rectangle 11"/>
          <p:cNvSpPr/>
          <p:nvPr/>
        </p:nvSpPr>
        <p:spPr>
          <a:xfrm>
            <a:off x="533400" y="4343400"/>
            <a:ext cx="8305800" cy="1200329"/>
          </a:xfrm>
          <a:prstGeom prst="rect">
            <a:avLst/>
          </a:prstGeom>
        </p:spPr>
        <p:txBody>
          <a:bodyPr wrap="square">
            <a:spAutoFit/>
          </a:bodyPr>
          <a:lstStyle/>
          <a:p>
            <a:pPr algn="just"/>
            <a:r>
              <a:rPr lang="en-IN" sz="2400" b="1" dirty="0">
                <a:solidFill>
                  <a:srgbClr val="C00000"/>
                </a:solidFill>
              </a:rPr>
              <a:t>Structural</a:t>
            </a:r>
            <a:r>
              <a:rPr lang="en-IN" sz="2400" dirty="0"/>
              <a:t>: based on studies of physiology/anatomy – how various </a:t>
            </a:r>
            <a:r>
              <a:rPr lang="en-IN" sz="2400" dirty="0" smtClean="0"/>
              <a:t>body parts </a:t>
            </a:r>
            <a:r>
              <a:rPr lang="en-IN" sz="2400" dirty="0"/>
              <a:t>work with emphasis on the process; e.g. neural processing of a sound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2209800" y="0"/>
            <a:ext cx="5078413" cy="769938"/>
          </a:xfrm>
          <a:prstGeom prst="rect">
            <a:avLst/>
          </a:prstGeom>
          <a:noFill/>
          <a:ln w="9525">
            <a:noFill/>
            <a:miter lim="800000"/>
            <a:headEnd/>
            <a:tailEnd/>
          </a:ln>
        </p:spPr>
        <p:txBody>
          <a:bodyPr wrap="none">
            <a:spAutoFit/>
          </a:bodyPr>
          <a:lstStyle/>
          <a:p>
            <a:r>
              <a:rPr lang="en-US" sz="4400" b="1"/>
              <a:t>The Speech Chain</a:t>
            </a:r>
            <a:endParaRPr lang="en-US" sz="4400"/>
          </a:p>
        </p:txBody>
      </p:sp>
      <p:sp>
        <p:nvSpPr>
          <p:cNvPr id="3" name="Rectangle 2"/>
          <p:cNvSpPr/>
          <p:nvPr/>
        </p:nvSpPr>
        <p:spPr>
          <a:xfrm>
            <a:off x="304800" y="762000"/>
            <a:ext cx="8610600" cy="5786438"/>
          </a:xfrm>
          <a:prstGeom prst="rect">
            <a:avLst/>
          </a:prstGeom>
        </p:spPr>
        <p:txBody>
          <a:bodyPr>
            <a:spAutoFit/>
          </a:bodyPr>
          <a:lstStyle/>
          <a:p>
            <a:pPr algn="just" fontAlgn="auto">
              <a:spcBef>
                <a:spcPts val="0"/>
              </a:spcBef>
              <a:spcAft>
                <a:spcPts val="0"/>
              </a:spcAft>
              <a:defRPr/>
            </a:pPr>
            <a:r>
              <a:rPr lang="en-US" sz="2800" dirty="0"/>
              <a:t>The message to be conveyed by speech goes through five levels of representation between the speaker and the listener</a:t>
            </a:r>
            <a:endParaRPr lang="en-US" sz="2400" dirty="0"/>
          </a:p>
          <a:p>
            <a:pPr marL="514350" indent="-514350" algn="just" fontAlgn="auto">
              <a:spcBef>
                <a:spcPts val="0"/>
              </a:spcBef>
              <a:spcAft>
                <a:spcPts val="0"/>
              </a:spcAft>
              <a:buFont typeface="+mj-lt"/>
              <a:buAutoNum type="romanUcPeriod"/>
              <a:defRPr/>
            </a:pPr>
            <a:r>
              <a:rPr lang="en-US" sz="2200" dirty="0"/>
              <a:t>the linguistic level (where the basic sounds of the communication are chosen to express some thought of idea)</a:t>
            </a:r>
          </a:p>
          <a:p>
            <a:pPr marL="514350" indent="-514350" algn="just" fontAlgn="auto">
              <a:spcBef>
                <a:spcPts val="0"/>
              </a:spcBef>
              <a:spcAft>
                <a:spcPts val="0"/>
              </a:spcAft>
              <a:buFont typeface="+mj-lt"/>
              <a:buAutoNum type="romanUcPeriod"/>
              <a:defRPr/>
            </a:pPr>
            <a:r>
              <a:rPr lang="en-US" sz="2200" dirty="0"/>
              <a:t>the physiological level (where the vocal tract components produce the sounds associated with the linguistic units of the utterance)</a:t>
            </a:r>
          </a:p>
          <a:p>
            <a:pPr marL="514350" indent="-514350" algn="just" fontAlgn="auto">
              <a:spcBef>
                <a:spcPts val="0"/>
              </a:spcBef>
              <a:spcAft>
                <a:spcPts val="0"/>
              </a:spcAft>
              <a:buFont typeface="+mj-lt"/>
              <a:buAutoNum type="romanUcPeriod"/>
              <a:defRPr/>
            </a:pPr>
            <a:r>
              <a:rPr lang="en-US" sz="2200" dirty="0"/>
              <a:t>the acoustic level (where sound is released from the lips and nostrils and transmitted to both the speaker (sound feedback) and to the listener</a:t>
            </a:r>
          </a:p>
          <a:p>
            <a:pPr marL="514350" indent="-514350" algn="just" fontAlgn="auto">
              <a:spcBef>
                <a:spcPts val="0"/>
              </a:spcBef>
              <a:spcAft>
                <a:spcPts val="0"/>
              </a:spcAft>
              <a:buFont typeface="+mj-lt"/>
              <a:buAutoNum type="romanUcPeriod"/>
              <a:defRPr/>
            </a:pPr>
            <a:r>
              <a:rPr lang="en-US" sz="2200" dirty="0"/>
              <a:t>the physiological level (where the sound is analyzed by the ear and the auditory nerves), and finally</a:t>
            </a:r>
          </a:p>
          <a:p>
            <a:pPr marL="514350" indent="-514350" algn="just" fontAlgn="auto">
              <a:spcBef>
                <a:spcPts val="0"/>
              </a:spcBef>
              <a:spcAft>
                <a:spcPts val="0"/>
              </a:spcAft>
              <a:buFont typeface="+mj-lt"/>
              <a:buAutoNum type="romanUcPeriod"/>
              <a:defRPr/>
            </a:pPr>
            <a:r>
              <a:rPr lang="en-US" sz="2200" dirty="0"/>
              <a:t>the linguistic level (where the speech is perceived as a sequence of linguistic units and understood in terms of the ideas being communicated)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219200"/>
            <a:ext cx="7848600" cy="4524315"/>
          </a:xfrm>
          <a:prstGeom prst="rect">
            <a:avLst/>
          </a:prstGeom>
        </p:spPr>
        <p:txBody>
          <a:bodyPr wrap="square">
            <a:spAutoFit/>
          </a:bodyPr>
          <a:lstStyle/>
          <a:p>
            <a:pPr algn="just">
              <a:buFont typeface="Wingdings" pitchFamily="2" charset="2"/>
              <a:buChar char="Ø"/>
            </a:pPr>
            <a:r>
              <a:rPr lang="en-IN" sz="2400" dirty="0" smtClean="0"/>
              <a:t> Spectral </a:t>
            </a:r>
            <a:r>
              <a:rPr lang="en-IN" sz="2400" dirty="0"/>
              <a:t>analysis on a non-linear frequency scale (usually </a:t>
            </a:r>
            <a:r>
              <a:rPr lang="en-IN" sz="2400" dirty="0" err="1"/>
              <a:t>mel</a:t>
            </a:r>
            <a:r>
              <a:rPr lang="en-IN" sz="2400" dirty="0"/>
              <a:t> </a:t>
            </a:r>
            <a:r>
              <a:rPr lang="en-IN" sz="2400" dirty="0" smtClean="0"/>
              <a:t>or Bark </a:t>
            </a:r>
            <a:r>
              <a:rPr lang="en-IN" sz="2400" dirty="0"/>
              <a:t>scale)</a:t>
            </a:r>
          </a:p>
          <a:p>
            <a:pPr algn="just">
              <a:buFont typeface="Wingdings" pitchFamily="2" charset="2"/>
              <a:buChar char="Ø"/>
            </a:pPr>
            <a:r>
              <a:rPr lang="en-IN" sz="2400" dirty="0" smtClean="0"/>
              <a:t> Spectral </a:t>
            </a:r>
            <a:r>
              <a:rPr lang="en-IN" sz="2400" dirty="0"/>
              <a:t>amplitude compression (dynamic range compression)</a:t>
            </a:r>
          </a:p>
          <a:p>
            <a:pPr algn="just">
              <a:buFont typeface="Wingdings" pitchFamily="2" charset="2"/>
              <a:buChar char="Ø"/>
            </a:pPr>
            <a:r>
              <a:rPr lang="en-IN" sz="2400" dirty="0" smtClean="0"/>
              <a:t> Loudness </a:t>
            </a:r>
            <a:r>
              <a:rPr lang="en-IN" sz="2400" dirty="0"/>
              <a:t>compression via some logarithmic process</a:t>
            </a:r>
          </a:p>
          <a:p>
            <a:pPr algn="just">
              <a:buFont typeface="Wingdings" pitchFamily="2" charset="2"/>
              <a:buChar char="Ø"/>
            </a:pPr>
            <a:r>
              <a:rPr lang="en-IN" sz="2400" dirty="0" smtClean="0"/>
              <a:t> Decreased </a:t>
            </a:r>
            <a:r>
              <a:rPr lang="en-IN" sz="2400" dirty="0"/>
              <a:t>sensitivity at lower (and higher) frequencies based </a:t>
            </a:r>
            <a:r>
              <a:rPr lang="en-IN" sz="2400" dirty="0" smtClean="0"/>
              <a:t>on results </a:t>
            </a:r>
            <a:r>
              <a:rPr lang="en-IN" sz="2400" dirty="0"/>
              <a:t>from equal loudness contours</a:t>
            </a:r>
          </a:p>
          <a:p>
            <a:pPr algn="just">
              <a:buFont typeface="Wingdings" pitchFamily="2" charset="2"/>
              <a:buChar char="Ø"/>
            </a:pPr>
            <a:r>
              <a:rPr lang="en-IN" sz="2400" dirty="0" smtClean="0"/>
              <a:t> Utilization </a:t>
            </a:r>
            <a:r>
              <a:rPr lang="en-IN" sz="2400" dirty="0"/>
              <a:t>of temporal features based on long spectral </a:t>
            </a:r>
            <a:r>
              <a:rPr lang="en-IN" sz="2400" dirty="0" smtClean="0"/>
              <a:t>integration intervals </a:t>
            </a:r>
            <a:r>
              <a:rPr lang="en-IN" sz="2400" dirty="0"/>
              <a:t>(syllabic rate processing)</a:t>
            </a:r>
          </a:p>
          <a:p>
            <a:pPr algn="just">
              <a:buFont typeface="Wingdings" pitchFamily="2" charset="2"/>
              <a:buChar char="Ø"/>
            </a:pPr>
            <a:r>
              <a:rPr lang="en-IN" sz="2400" dirty="0" smtClean="0"/>
              <a:t> Auditory masking </a:t>
            </a:r>
            <a:r>
              <a:rPr lang="en-IN" sz="2400" dirty="0"/>
              <a:t>by tones or noise within a critical </a:t>
            </a:r>
            <a:r>
              <a:rPr lang="en-IN" sz="2400" dirty="0" smtClean="0"/>
              <a:t>frequency band </a:t>
            </a:r>
            <a:r>
              <a:rPr lang="en-IN" sz="2400" dirty="0"/>
              <a:t>of the tone (or noise)</a:t>
            </a:r>
          </a:p>
        </p:txBody>
      </p:sp>
      <p:sp>
        <p:nvSpPr>
          <p:cNvPr id="3" name="Rectangle 2"/>
          <p:cNvSpPr/>
          <p:nvPr/>
        </p:nvSpPr>
        <p:spPr>
          <a:xfrm>
            <a:off x="838200" y="228600"/>
            <a:ext cx="7620000" cy="954107"/>
          </a:xfrm>
          <a:prstGeom prst="rect">
            <a:avLst/>
          </a:prstGeom>
        </p:spPr>
        <p:txBody>
          <a:bodyPr wrap="square">
            <a:spAutoFit/>
          </a:bodyPr>
          <a:lstStyle/>
          <a:p>
            <a:pPr algn="ctr"/>
            <a:r>
              <a:rPr lang="en-IN" sz="2800" b="1" dirty="0">
                <a:solidFill>
                  <a:srgbClr val="002060"/>
                </a:solidFill>
              </a:rPr>
              <a:t>Perceptual effects included in most auditory models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828800"/>
            <a:ext cx="7239000" cy="2215991"/>
          </a:xfrm>
          <a:prstGeom prst="rect">
            <a:avLst/>
          </a:prstGeom>
        </p:spPr>
        <p:txBody>
          <a:bodyPr wrap="square">
            <a:spAutoFit/>
          </a:bodyPr>
          <a:lstStyle/>
          <a:p>
            <a:pPr algn="just">
              <a:buFont typeface="Wingdings" pitchFamily="2" charset="2"/>
              <a:buChar char="q"/>
            </a:pPr>
            <a:r>
              <a:rPr lang="en-IN" sz="2400" b="1" dirty="0" smtClean="0"/>
              <a:t> Perceptual </a:t>
            </a:r>
            <a:r>
              <a:rPr lang="en-IN" sz="2400" b="1" dirty="0"/>
              <a:t>Linear </a:t>
            </a:r>
            <a:r>
              <a:rPr lang="en-IN" sz="2400" b="1" dirty="0" smtClean="0"/>
              <a:t>Prediction</a:t>
            </a:r>
          </a:p>
          <a:p>
            <a:pPr algn="just">
              <a:buFont typeface="Wingdings" pitchFamily="2" charset="2"/>
              <a:buChar char="q"/>
            </a:pPr>
            <a:r>
              <a:rPr lang="en-IN" sz="2400" b="1" dirty="0" smtClean="0"/>
              <a:t> </a:t>
            </a:r>
            <a:r>
              <a:rPr lang="en-IN" sz="2400" b="1" dirty="0" err="1" smtClean="0"/>
              <a:t>Seneff</a:t>
            </a:r>
            <a:r>
              <a:rPr lang="en-IN" sz="2400" b="1" dirty="0" smtClean="0"/>
              <a:t> </a:t>
            </a:r>
            <a:r>
              <a:rPr lang="en-IN" sz="2400" b="1" dirty="0"/>
              <a:t>Auditory </a:t>
            </a:r>
            <a:r>
              <a:rPr lang="en-IN" sz="2400" b="1" dirty="0" smtClean="0"/>
              <a:t>Model</a:t>
            </a:r>
          </a:p>
          <a:p>
            <a:pPr algn="just">
              <a:buFont typeface="Wingdings" pitchFamily="2" charset="2"/>
              <a:buChar char="q"/>
            </a:pPr>
            <a:r>
              <a:rPr lang="en-IN" sz="2400" b="1" dirty="0" smtClean="0"/>
              <a:t> Lyon’s </a:t>
            </a:r>
            <a:r>
              <a:rPr lang="en-IN" sz="2400" b="1" dirty="0"/>
              <a:t>Cochlear </a:t>
            </a:r>
            <a:r>
              <a:rPr lang="en-IN" sz="2400" b="1" dirty="0" smtClean="0"/>
              <a:t>Model</a:t>
            </a:r>
          </a:p>
          <a:p>
            <a:pPr algn="just">
              <a:buFont typeface="Wingdings" pitchFamily="2" charset="2"/>
              <a:buChar char="q"/>
            </a:pPr>
            <a:r>
              <a:rPr lang="en-IN" sz="2400" b="1" dirty="0" smtClean="0"/>
              <a:t> Gamma tone </a:t>
            </a:r>
            <a:r>
              <a:rPr lang="en-IN" sz="2400" b="1" dirty="0"/>
              <a:t>Filter Bank Model for Inner </a:t>
            </a:r>
            <a:r>
              <a:rPr lang="en-IN" sz="2400" b="1" dirty="0" smtClean="0"/>
              <a:t>Ear</a:t>
            </a:r>
          </a:p>
          <a:p>
            <a:pPr algn="just">
              <a:buFont typeface="Wingdings" pitchFamily="2" charset="2"/>
              <a:buChar char="q"/>
            </a:pPr>
            <a:r>
              <a:rPr lang="en-IN" sz="2400" b="1" dirty="0" smtClean="0"/>
              <a:t> Inner </a:t>
            </a:r>
            <a:r>
              <a:rPr lang="en-IN" sz="2400" b="1" dirty="0"/>
              <a:t>Hair Cell Model</a:t>
            </a:r>
          </a:p>
          <a:p>
            <a:endParaRPr lang="en-IN" dirty="0"/>
          </a:p>
        </p:txBody>
      </p:sp>
      <p:sp>
        <p:nvSpPr>
          <p:cNvPr id="3" name="Rectangle 2"/>
          <p:cNvSpPr/>
          <p:nvPr/>
        </p:nvSpPr>
        <p:spPr>
          <a:xfrm>
            <a:off x="3352800" y="304800"/>
            <a:ext cx="3001143" cy="523220"/>
          </a:xfrm>
          <a:prstGeom prst="rect">
            <a:avLst/>
          </a:prstGeom>
        </p:spPr>
        <p:txBody>
          <a:bodyPr wrap="none">
            <a:spAutoFit/>
          </a:bodyPr>
          <a:lstStyle/>
          <a:p>
            <a:r>
              <a:rPr lang="en-IN" sz="2800" b="1" dirty="0">
                <a:solidFill>
                  <a:srgbClr val="002060"/>
                </a:solidFill>
              </a:rPr>
              <a:t>Auditory Models</a:t>
            </a:r>
            <a:endParaRPr lang="en-IN" sz="2800" dirty="0">
              <a:solidFill>
                <a:srgbClr val="00206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a:srcRect/>
          <a:stretch>
            <a:fillRect/>
          </a:stretch>
        </p:blipFill>
        <p:spPr bwMode="auto">
          <a:xfrm>
            <a:off x="1066800" y="273050"/>
            <a:ext cx="6858000" cy="6173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srcRect/>
          <a:stretch>
            <a:fillRect/>
          </a:stretch>
        </p:blipFill>
        <p:spPr bwMode="auto">
          <a:xfrm>
            <a:off x="609600" y="685800"/>
            <a:ext cx="8140700" cy="5338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srcRect/>
          <a:stretch>
            <a:fillRect/>
          </a:stretch>
        </p:blipFill>
        <p:spPr bwMode="auto">
          <a:xfrm>
            <a:off x="411163" y="533400"/>
            <a:ext cx="8123237" cy="5653088"/>
          </a:xfrm>
          <a:prstGeom prst="rect">
            <a:avLst/>
          </a:prstGeom>
          <a:noFill/>
          <a:ln w="9525">
            <a:noFill/>
            <a:miter lim="800000"/>
            <a:headEnd/>
            <a:tailEnd/>
          </a:ln>
        </p:spPr>
      </p:pic>
      <p:sp>
        <p:nvSpPr>
          <p:cNvPr id="49155" name="TextBox 2"/>
          <p:cNvSpPr txBox="1">
            <a:spLocks noChangeArrowheads="1"/>
          </p:cNvSpPr>
          <p:nvPr/>
        </p:nvSpPr>
        <p:spPr bwMode="auto">
          <a:xfrm>
            <a:off x="7620000" y="5715000"/>
            <a:ext cx="304800" cy="369888"/>
          </a:xfrm>
          <a:prstGeom prst="rect">
            <a:avLst/>
          </a:prstGeom>
          <a:solidFill>
            <a:schemeClr val="bg1"/>
          </a:solid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srcRect/>
          <a:stretch>
            <a:fillRect/>
          </a:stretch>
        </p:blipFill>
        <p:spPr bwMode="auto">
          <a:xfrm>
            <a:off x="342900" y="304800"/>
            <a:ext cx="8572500" cy="6332538"/>
          </a:xfrm>
          <a:prstGeom prst="rect">
            <a:avLst/>
          </a:prstGeom>
          <a:noFill/>
          <a:ln w="9525">
            <a:noFill/>
            <a:miter lim="800000"/>
            <a:headEnd/>
            <a:tailEnd/>
          </a:ln>
        </p:spPr>
      </p:pic>
      <p:sp>
        <p:nvSpPr>
          <p:cNvPr id="50179" name="TextBox 2"/>
          <p:cNvSpPr txBox="1">
            <a:spLocks noChangeArrowheads="1"/>
          </p:cNvSpPr>
          <p:nvPr/>
        </p:nvSpPr>
        <p:spPr bwMode="auto">
          <a:xfrm>
            <a:off x="8153400" y="6172200"/>
            <a:ext cx="533400" cy="369888"/>
          </a:xfrm>
          <a:prstGeom prst="rect">
            <a:avLst/>
          </a:prstGeom>
          <a:solidFill>
            <a:schemeClr val="bg1"/>
          </a:solid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srcRect/>
          <a:stretch>
            <a:fillRect/>
          </a:stretch>
        </p:blipFill>
        <p:spPr bwMode="auto">
          <a:xfrm>
            <a:off x="304800" y="152400"/>
            <a:ext cx="8599488" cy="6283325"/>
          </a:xfrm>
          <a:prstGeom prst="rect">
            <a:avLst/>
          </a:prstGeom>
          <a:noFill/>
          <a:ln w="9525">
            <a:noFill/>
            <a:miter lim="800000"/>
            <a:headEnd/>
            <a:tailEnd/>
          </a:ln>
        </p:spPr>
      </p:pic>
      <p:sp>
        <p:nvSpPr>
          <p:cNvPr id="51203" name="TextBox 2"/>
          <p:cNvSpPr txBox="1">
            <a:spLocks noChangeArrowheads="1"/>
          </p:cNvSpPr>
          <p:nvPr/>
        </p:nvSpPr>
        <p:spPr bwMode="auto">
          <a:xfrm>
            <a:off x="7924800" y="5867400"/>
            <a:ext cx="457200" cy="381000"/>
          </a:xfrm>
          <a:prstGeom prst="rect">
            <a:avLst/>
          </a:prstGeom>
          <a:solidFill>
            <a:schemeClr val="bg1"/>
          </a:solid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srcRect/>
          <a:stretch>
            <a:fillRect/>
          </a:stretch>
        </p:blipFill>
        <p:spPr bwMode="auto">
          <a:xfrm>
            <a:off x="914400" y="417513"/>
            <a:ext cx="7391400" cy="6086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a:srcRect/>
          <a:stretch>
            <a:fillRect/>
          </a:stretch>
        </p:blipFill>
        <p:spPr bwMode="auto">
          <a:xfrm>
            <a:off x="250825" y="685800"/>
            <a:ext cx="85217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srcRect/>
          <a:stretch>
            <a:fillRect/>
          </a:stretch>
        </p:blipFill>
        <p:spPr bwMode="auto">
          <a:xfrm>
            <a:off x="647700" y="533400"/>
            <a:ext cx="7962900" cy="5875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ChangeArrowheads="1"/>
          </p:cNvSpPr>
          <p:nvPr/>
        </p:nvSpPr>
        <p:spPr bwMode="auto">
          <a:xfrm>
            <a:off x="2057400" y="0"/>
            <a:ext cx="5810250" cy="769938"/>
          </a:xfrm>
          <a:prstGeom prst="rect">
            <a:avLst/>
          </a:prstGeom>
          <a:noFill/>
          <a:ln w="9525">
            <a:noFill/>
            <a:miter lim="800000"/>
            <a:headEnd/>
            <a:tailEnd/>
          </a:ln>
        </p:spPr>
        <p:txBody>
          <a:bodyPr wrap="none">
            <a:spAutoFit/>
          </a:bodyPr>
          <a:lstStyle/>
          <a:p>
            <a:r>
              <a:rPr lang="en-US" sz="4400" b="1"/>
              <a:t>The Auditory System</a:t>
            </a:r>
            <a:endParaRPr lang="en-US" sz="4400"/>
          </a:p>
        </p:txBody>
      </p:sp>
      <p:pic>
        <p:nvPicPr>
          <p:cNvPr id="6147" name="Picture 2"/>
          <p:cNvPicPr>
            <a:picLocks noChangeAspect="1" noChangeArrowheads="1"/>
          </p:cNvPicPr>
          <p:nvPr/>
        </p:nvPicPr>
        <p:blipFill>
          <a:blip r:embed="rId2"/>
          <a:srcRect/>
          <a:stretch>
            <a:fillRect/>
          </a:stretch>
        </p:blipFill>
        <p:spPr bwMode="auto">
          <a:xfrm>
            <a:off x="685800" y="838200"/>
            <a:ext cx="8086725" cy="1562100"/>
          </a:xfrm>
          <a:prstGeom prst="rect">
            <a:avLst/>
          </a:prstGeom>
          <a:noFill/>
          <a:ln w="9525">
            <a:noFill/>
            <a:miter lim="800000"/>
            <a:headEnd/>
            <a:tailEnd/>
          </a:ln>
        </p:spPr>
      </p:pic>
      <p:sp>
        <p:nvSpPr>
          <p:cNvPr id="6148" name="Rectangle 3"/>
          <p:cNvSpPr>
            <a:spLocks noChangeArrowheads="1"/>
          </p:cNvSpPr>
          <p:nvPr/>
        </p:nvSpPr>
        <p:spPr bwMode="auto">
          <a:xfrm>
            <a:off x="304800" y="2286000"/>
            <a:ext cx="8534400" cy="4094163"/>
          </a:xfrm>
          <a:prstGeom prst="rect">
            <a:avLst/>
          </a:prstGeom>
          <a:noFill/>
          <a:ln w="9525">
            <a:noFill/>
            <a:miter lim="800000"/>
            <a:headEnd/>
            <a:tailEnd/>
          </a:ln>
        </p:spPr>
        <p:txBody>
          <a:bodyPr>
            <a:spAutoFit/>
          </a:bodyPr>
          <a:lstStyle/>
          <a:p>
            <a:pPr algn="just">
              <a:buFont typeface="Wingdings" pitchFamily="2" charset="2"/>
              <a:buChar char="q"/>
            </a:pPr>
            <a:r>
              <a:rPr lang="en-US" sz="2000"/>
              <a:t> The acoustic signal first converted to a neural representation by processing in the ear </a:t>
            </a:r>
          </a:p>
          <a:p>
            <a:pPr algn="just">
              <a:buFont typeface="Arial" pitchFamily="34" charset="0"/>
              <a:buChar char="•"/>
            </a:pPr>
            <a:r>
              <a:rPr lang="en-US" sz="2000">
                <a:solidFill>
                  <a:srgbClr val="C00000"/>
                </a:solidFill>
              </a:rPr>
              <a:t> The conversion takes place in stages at the outer, middle and inner ear</a:t>
            </a:r>
          </a:p>
          <a:p>
            <a:pPr algn="just">
              <a:buFont typeface="Arial" pitchFamily="34" charset="0"/>
              <a:buChar char="•"/>
            </a:pPr>
            <a:r>
              <a:rPr lang="en-US" sz="2000">
                <a:solidFill>
                  <a:srgbClr val="C00000"/>
                </a:solidFill>
              </a:rPr>
              <a:t> These processes can be measured and quantified</a:t>
            </a:r>
          </a:p>
          <a:p>
            <a:pPr algn="just">
              <a:buFont typeface="Wingdings" pitchFamily="2" charset="2"/>
              <a:buChar char="q"/>
            </a:pPr>
            <a:r>
              <a:rPr lang="en-US" sz="2000"/>
              <a:t> The neural transduction step takes place between the output of the inner ear and the neural pathways to the brain</a:t>
            </a:r>
          </a:p>
          <a:p>
            <a:pPr algn="just">
              <a:buFont typeface="Arial" pitchFamily="34" charset="0"/>
              <a:buChar char="•"/>
            </a:pPr>
            <a:r>
              <a:rPr lang="en-US" sz="2000"/>
              <a:t> </a:t>
            </a:r>
            <a:r>
              <a:rPr lang="en-US" sz="2000">
                <a:solidFill>
                  <a:srgbClr val="0070C0"/>
                </a:solidFill>
              </a:rPr>
              <a:t>Consists of a statistical process of nerve firings at the hair cells of the inner ear, which are transmitted along the auditory nerve to the brain</a:t>
            </a:r>
          </a:p>
          <a:p>
            <a:pPr algn="just">
              <a:buFont typeface="Arial" pitchFamily="34" charset="0"/>
              <a:buChar char="•"/>
            </a:pPr>
            <a:r>
              <a:rPr lang="en-US" sz="2000">
                <a:solidFill>
                  <a:srgbClr val="0070C0"/>
                </a:solidFill>
              </a:rPr>
              <a:t> Much remains to be learned about this process</a:t>
            </a:r>
          </a:p>
          <a:p>
            <a:pPr algn="just">
              <a:buFont typeface="Wingdings" pitchFamily="2" charset="2"/>
              <a:buChar char="q"/>
            </a:pPr>
            <a:r>
              <a:rPr lang="en-US" sz="2000"/>
              <a:t> The nerve firing signals along the auditory nerve are processed by the brain to create the perceived sound corresponding to the spoken utterance</a:t>
            </a:r>
          </a:p>
          <a:p>
            <a:pPr algn="just">
              <a:buFont typeface="Arial" pitchFamily="34" charset="0"/>
              <a:buChar char="•"/>
            </a:pPr>
            <a:r>
              <a:rPr lang="en-US" sz="2000"/>
              <a:t> </a:t>
            </a:r>
            <a:r>
              <a:rPr lang="en-US" sz="2000" b="1">
                <a:solidFill>
                  <a:srgbClr val="FF0000"/>
                </a:solidFill>
              </a:rPr>
              <a:t>These processes not yet understood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a:srcRect/>
          <a:stretch>
            <a:fillRect/>
          </a:stretch>
        </p:blipFill>
        <p:spPr bwMode="auto">
          <a:xfrm>
            <a:off x="762000" y="685800"/>
            <a:ext cx="7939088" cy="4895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a:srcRect/>
          <a:stretch>
            <a:fillRect/>
          </a:stretch>
        </p:blipFill>
        <p:spPr bwMode="auto">
          <a:xfrm>
            <a:off x="411163" y="609600"/>
            <a:ext cx="8123237" cy="5503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2819400"/>
            <a:ext cx="3810000" cy="646331"/>
          </a:xfrm>
          <a:prstGeom prst="rect">
            <a:avLst/>
          </a:prstGeom>
          <a:noFill/>
        </p:spPr>
        <p:txBody>
          <a:bodyPr wrap="square" rtlCol="0">
            <a:spAutoFit/>
          </a:bodyPr>
          <a:lstStyle/>
          <a:p>
            <a:pPr algn="ctr"/>
            <a:r>
              <a:rPr lang="en-IN" sz="3600" b="1" i="1" dirty="0" smtClean="0"/>
              <a:t>END</a:t>
            </a:r>
            <a:endParaRPr lang="en-IN" sz="3600" b="1"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685800" y="0"/>
            <a:ext cx="7823200" cy="523875"/>
          </a:xfrm>
          <a:prstGeom prst="rect">
            <a:avLst/>
          </a:prstGeom>
          <a:noFill/>
          <a:ln w="9525">
            <a:noFill/>
            <a:miter lim="800000"/>
            <a:headEnd/>
            <a:tailEnd/>
          </a:ln>
        </p:spPr>
        <p:txBody>
          <a:bodyPr wrap="none">
            <a:spAutoFit/>
          </a:bodyPr>
          <a:lstStyle/>
          <a:p>
            <a:r>
              <a:rPr lang="en-US" sz="2800" b="1"/>
              <a:t>The Black Box Model of the Auditory System</a:t>
            </a:r>
            <a:endParaRPr lang="en-US" sz="2800"/>
          </a:p>
        </p:txBody>
      </p:sp>
      <p:sp>
        <p:nvSpPr>
          <p:cNvPr id="3" name="Rectangle 2"/>
          <p:cNvSpPr/>
          <p:nvPr/>
        </p:nvSpPr>
        <p:spPr>
          <a:xfrm>
            <a:off x="381000" y="762000"/>
            <a:ext cx="8534400" cy="4400550"/>
          </a:xfrm>
          <a:prstGeom prst="rect">
            <a:avLst/>
          </a:prstGeom>
        </p:spPr>
        <p:txBody>
          <a:bodyPr>
            <a:spAutoFit/>
          </a:bodyPr>
          <a:lstStyle/>
          <a:p>
            <a:pPr algn="just" fontAlgn="auto">
              <a:spcBef>
                <a:spcPts val="0"/>
              </a:spcBef>
              <a:spcAft>
                <a:spcPts val="0"/>
              </a:spcAft>
              <a:defRPr/>
            </a:pPr>
            <a:r>
              <a:rPr lang="en-US" sz="2000" b="1" dirty="0"/>
              <a:t>Researchers have resorted to a “black box” behavioral model of hearing and perception</a:t>
            </a:r>
          </a:p>
          <a:p>
            <a:pPr marL="514350" indent="-514350" algn="just" fontAlgn="auto">
              <a:spcBef>
                <a:spcPts val="0"/>
              </a:spcBef>
              <a:spcAft>
                <a:spcPts val="0"/>
              </a:spcAft>
              <a:buFont typeface="+mj-lt"/>
              <a:buAutoNum type="romanUcPeriod"/>
              <a:defRPr/>
            </a:pPr>
            <a:r>
              <a:rPr lang="en-US" sz="2000" dirty="0"/>
              <a:t>Model assumes that an acoustic signal enters the auditory system causing behavior that we record as psychophysical observations</a:t>
            </a:r>
          </a:p>
          <a:p>
            <a:pPr marL="514350" indent="-514350" algn="just" fontAlgn="auto">
              <a:spcBef>
                <a:spcPts val="0"/>
              </a:spcBef>
              <a:spcAft>
                <a:spcPts val="0"/>
              </a:spcAft>
              <a:buFont typeface="+mj-lt"/>
              <a:buAutoNum type="romanUcPeriod"/>
              <a:defRPr/>
            </a:pPr>
            <a:r>
              <a:rPr lang="en-US" sz="2000" dirty="0"/>
              <a:t>Psychophysical methods and sound perception experiments determine how the brain processes signals with different loudness levels, different spectral characteristics, and different temporal properties</a:t>
            </a:r>
          </a:p>
          <a:p>
            <a:pPr marL="514350" indent="-514350" algn="just" fontAlgn="auto">
              <a:spcBef>
                <a:spcPts val="0"/>
              </a:spcBef>
              <a:spcAft>
                <a:spcPts val="0"/>
              </a:spcAft>
              <a:buFont typeface="+mj-lt"/>
              <a:buAutoNum type="romanUcPeriod"/>
              <a:defRPr/>
            </a:pPr>
            <a:r>
              <a:rPr lang="en-US" sz="2000" dirty="0"/>
              <a:t>Characteristics of the physical sound are varied in a systematic manner and the psychophysical observations of the human listener are recorded and correlated with the physical attributes of the incoming sound</a:t>
            </a:r>
          </a:p>
          <a:p>
            <a:pPr marL="514350" indent="-514350" algn="just" fontAlgn="auto">
              <a:spcBef>
                <a:spcPts val="0"/>
              </a:spcBef>
              <a:spcAft>
                <a:spcPts val="0"/>
              </a:spcAft>
              <a:buFont typeface="+mj-lt"/>
              <a:buAutoNum type="romanUcPeriod"/>
              <a:defRPr/>
            </a:pPr>
            <a:r>
              <a:rPr lang="en-US" sz="2000" dirty="0"/>
              <a:t>Then determine how various attributes of sound (or speech) are processed by the auditory system</a:t>
            </a:r>
          </a:p>
        </p:txBody>
      </p:sp>
      <p:pic>
        <p:nvPicPr>
          <p:cNvPr id="7172" name="Picture 2"/>
          <p:cNvPicPr>
            <a:picLocks noChangeAspect="1" noChangeArrowheads="1"/>
          </p:cNvPicPr>
          <p:nvPr/>
        </p:nvPicPr>
        <p:blipFill>
          <a:blip r:embed="rId2"/>
          <a:srcRect/>
          <a:stretch>
            <a:fillRect/>
          </a:stretch>
        </p:blipFill>
        <p:spPr bwMode="auto">
          <a:xfrm>
            <a:off x="1905000" y="5105400"/>
            <a:ext cx="5314950" cy="14001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33400" y="838200"/>
            <a:ext cx="8305800" cy="4400550"/>
          </a:xfrm>
          <a:prstGeom prst="rect">
            <a:avLst/>
          </a:prstGeom>
          <a:noFill/>
          <a:ln w="9525">
            <a:noFill/>
            <a:miter lim="800000"/>
            <a:headEnd/>
            <a:tailEnd/>
          </a:ln>
        </p:spPr>
        <p:txBody>
          <a:bodyPr>
            <a:spAutoFit/>
          </a:bodyPr>
          <a:lstStyle/>
          <a:p>
            <a:pPr algn="just">
              <a:buFont typeface="Wingdings" pitchFamily="2" charset="2"/>
              <a:buChar char="Ø"/>
            </a:pPr>
            <a:r>
              <a:rPr lang="en-US" sz="2800" b="1" i="1"/>
              <a:t>Sound localization – spatially locate </a:t>
            </a:r>
            <a:r>
              <a:rPr lang="en-US" sz="2800"/>
              <a:t>sound sources in 3-dimensional sound fields</a:t>
            </a:r>
          </a:p>
          <a:p>
            <a:pPr algn="just"/>
            <a:endParaRPr lang="en-US" sz="2800"/>
          </a:p>
          <a:p>
            <a:pPr algn="just">
              <a:buFont typeface="Wingdings" pitchFamily="2" charset="2"/>
              <a:buChar char="Ø"/>
            </a:pPr>
            <a:r>
              <a:rPr lang="en-US" sz="2800" b="1" i="1"/>
              <a:t>Sound cancellation – focus attention on </a:t>
            </a:r>
            <a:r>
              <a:rPr lang="en-US" sz="2800"/>
              <a:t>a ‘selected’ sound source in an array of sound sources – ‘cocktail party effect’</a:t>
            </a:r>
          </a:p>
          <a:p>
            <a:pPr algn="just"/>
            <a:endParaRPr lang="en-US" sz="2800"/>
          </a:p>
          <a:p>
            <a:pPr algn="just">
              <a:buFont typeface="Wingdings" pitchFamily="2" charset="2"/>
              <a:buChar char="Ø"/>
            </a:pPr>
            <a:r>
              <a:rPr lang="en-US" sz="2800"/>
              <a:t>Effect of </a:t>
            </a:r>
            <a:r>
              <a:rPr lang="en-US" sz="2800" b="1" i="1"/>
              <a:t>listening over headphones =&gt; </a:t>
            </a:r>
            <a:r>
              <a:rPr lang="en-US" sz="2800"/>
              <a:t>localize sounds inside the head (rather than spatially outside the head)</a:t>
            </a:r>
          </a:p>
        </p:txBody>
      </p:sp>
      <p:sp>
        <p:nvSpPr>
          <p:cNvPr id="8195" name="Rectangle 2"/>
          <p:cNvSpPr>
            <a:spLocks noChangeArrowheads="1"/>
          </p:cNvSpPr>
          <p:nvPr/>
        </p:nvSpPr>
        <p:spPr bwMode="auto">
          <a:xfrm>
            <a:off x="1752600" y="0"/>
            <a:ext cx="4740275" cy="584200"/>
          </a:xfrm>
          <a:prstGeom prst="rect">
            <a:avLst/>
          </a:prstGeom>
          <a:noFill/>
          <a:ln w="9525">
            <a:noFill/>
            <a:miter lim="800000"/>
            <a:headEnd/>
            <a:tailEnd/>
          </a:ln>
        </p:spPr>
        <p:txBody>
          <a:bodyPr wrap="none">
            <a:spAutoFit/>
          </a:bodyPr>
          <a:lstStyle/>
          <a:p>
            <a:r>
              <a:rPr lang="en-US" sz="3200" b="1">
                <a:solidFill>
                  <a:srgbClr val="002060"/>
                </a:solidFill>
                <a:latin typeface="Calibri" pitchFamily="34" charset="0"/>
              </a:rPr>
              <a:t>Why Do We Have Two Ears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2286000" y="0"/>
            <a:ext cx="3570288" cy="646113"/>
          </a:xfrm>
          <a:prstGeom prst="rect">
            <a:avLst/>
          </a:prstGeom>
          <a:noFill/>
          <a:ln w="9525">
            <a:noFill/>
            <a:miter lim="800000"/>
            <a:headEnd/>
            <a:tailEnd/>
          </a:ln>
        </p:spPr>
        <p:txBody>
          <a:bodyPr wrap="none">
            <a:spAutoFit/>
          </a:bodyPr>
          <a:lstStyle/>
          <a:p>
            <a:r>
              <a:rPr lang="en-US" sz="3600" b="1">
                <a:solidFill>
                  <a:srgbClr val="002060"/>
                </a:solidFill>
              </a:rPr>
              <a:t>The Human Ear</a:t>
            </a:r>
            <a:endParaRPr lang="en-US" sz="3600">
              <a:solidFill>
                <a:srgbClr val="002060"/>
              </a:solidFill>
            </a:endParaRPr>
          </a:p>
        </p:txBody>
      </p:sp>
      <p:pic>
        <p:nvPicPr>
          <p:cNvPr id="9219" name="Picture 2"/>
          <p:cNvPicPr>
            <a:picLocks noChangeAspect="1" noChangeArrowheads="1"/>
          </p:cNvPicPr>
          <p:nvPr/>
        </p:nvPicPr>
        <p:blipFill>
          <a:blip r:embed="rId2"/>
          <a:srcRect/>
          <a:stretch>
            <a:fillRect/>
          </a:stretch>
        </p:blipFill>
        <p:spPr bwMode="auto">
          <a:xfrm>
            <a:off x="685800" y="838200"/>
            <a:ext cx="7772400" cy="3048000"/>
          </a:xfrm>
          <a:prstGeom prst="rect">
            <a:avLst/>
          </a:prstGeom>
          <a:noFill/>
          <a:ln w="9525">
            <a:noFill/>
            <a:miter lim="800000"/>
            <a:headEnd/>
            <a:tailEnd/>
          </a:ln>
        </p:spPr>
      </p:pic>
      <p:sp>
        <p:nvSpPr>
          <p:cNvPr id="9220" name="Rectangle 3"/>
          <p:cNvSpPr>
            <a:spLocks noChangeArrowheads="1"/>
          </p:cNvSpPr>
          <p:nvPr/>
        </p:nvSpPr>
        <p:spPr bwMode="auto">
          <a:xfrm>
            <a:off x="838200" y="4191000"/>
            <a:ext cx="7543800" cy="1384300"/>
          </a:xfrm>
          <a:prstGeom prst="rect">
            <a:avLst/>
          </a:prstGeom>
          <a:noFill/>
          <a:ln w="9525">
            <a:noFill/>
            <a:miter lim="800000"/>
            <a:headEnd/>
            <a:tailEnd/>
          </a:ln>
        </p:spPr>
        <p:txBody>
          <a:bodyPr>
            <a:spAutoFit/>
          </a:bodyPr>
          <a:lstStyle/>
          <a:p>
            <a:r>
              <a:rPr lang="en-US" sz="2800" b="1">
                <a:solidFill>
                  <a:srgbClr val="C00000"/>
                </a:solidFill>
              </a:rPr>
              <a:t>Outer ear</a:t>
            </a:r>
            <a:r>
              <a:rPr lang="en-US" sz="2800" b="1"/>
              <a:t>: </a:t>
            </a:r>
            <a:r>
              <a:rPr lang="en-US" sz="2800"/>
              <a:t>pinna and external canal</a:t>
            </a:r>
          </a:p>
          <a:p>
            <a:r>
              <a:rPr lang="en-US" sz="2800" b="1">
                <a:solidFill>
                  <a:srgbClr val="0070C0"/>
                </a:solidFill>
              </a:rPr>
              <a:t>Middle ear</a:t>
            </a:r>
            <a:r>
              <a:rPr lang="en-US" sz="2800" b="1"/>
              <a:t>: </a:t>
            </a:r>
            <a:r>
              <a:rPr lang="en-US" sz="2800"/>
              <a:t>tympanic membrane or eardrum</a:t>
            </a:r>
          </a:p>
          <a:p>
            <a:r>
              <a:rPr lang="en-US" sz="2800" b="1"/>
              <a:t>Inner ear: </a:t>
            </a:r>
            <a:r>
              <a:rPr lang="en-US" sz="2800"/>
              <a:t>cochlea, neural connections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685800" y="1295400"/>
            <a:ext cx="7391400" cy="4419600"/>
          </a:xfrm>
          <a:prstGeom prst="rect">
            <a:avLst/>
          </a:prstGeom>
          <a:noFill/>
          <a:ln w="9525">
            <a:noFill/>
            <a:miter lim="800000"/>
            <a:headEnd/>
            <a:tailEnd/>
          </a:ln>
        </p:spPr>
      </p:pic>
      <p:sp>
        <p:nvSpPr>
          <p:cNvPr id="10243" name="Rectangle 2"/>
          <p:cNvSpPr>
            <a:spLocks noChangeArrowheads="1"/>
          </p:cNvSpPr>
          <p:nvPr/>
        </p:nvSpPr>
        <p:spPr bwMode="auto">
          <a:xfrm>
            <a:off x="2438400" y="0"/>
            <a:ext cx="3724275" cy="646113"/>
          </a:xfrm>
          <a:prstGeom prst="rect">
            <a:avLst/>
          </a:prstGeom>
          <a:noFill/>
          <a:ln w="9525">
            <a:noFill/>
            <a:miter lim="800000"/>
            <a:headEnd/>
            <a:tailEnd/>
          </a:ln>
        </p:spPr>
        <p:txBody>
          <a:bodyPr wrap="none">
            <a:spAutoFit/>
          </a:bodyPr>
          <a:lstStyle/>
          <a:p>
            <a:r>
              <a:rPr lang="en-US" sz="3600" b="1">
                <a:solidFill>
                  <a:srgbClr val="002060"/>
                </a:solidFill>
              </a:rPr>
              <a:t>Ear and Hearing</a:t>
            </a:r>
            <a:endParaRPr lang="en-US" sz="3600">
              <a:solidFill>
                <a:srgbClr val="002060"/>
              </a:solidFill>
            </a:endParaRPr>
          </a:p>
        </p:txBody>
      </p:sp>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2174</Words>
  <Application>Microsoft Office PowerPoint</Application>
  <PresentationFormat>On-screen Show (4:3)</PresentationFormat>
  <Paragraphs>188</Paragraphs>
  <Slides>52</Slides>
  <Notes>0</Notes>
  <HiddenSlides>0</HiddenSlides>
  <MMClips>0</MMClips>
  <ScaleCrop>false</ScaleCrop>
  <HeadingPairs>
    <vt:vector size="4" baseType="variant">
      <vt:variant>
        <vt:lpstr>Theme</vt:lpstr>
      </vt:variant>
      <vt:variant>
        <vt:i4>2</vt:i4>
      </vt:variant>
      <vt:variant>
        <vt:lpstr>Slide Titles</vt:lpstr>
      </vt:variant>
      <vt:variant>
        <vt:i4>52</vt:i4>
      </vt:variant>
    </vt:vector>
  </HeadingPairs>
  <TitlesOfParts>
    <vt:vector size="54" baseType="lpstr">
      <vt:lpstr>Custom Design</vt:lpstr>
      <vt:lpstr>Civic</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sdm</cp:lastModifiedBy>
  <cp:revision>3</cp:revision>
  <dcterms:created xsi:type="dcterms:W3CDTF">2013-09-03T17:26:50Z</dcterms:created>
  <dcterms:modified xsi:type="dcterms:W3CDTF">2015-09-02T03:55:17Z</dcterms:modified>
</cp:coreProperties>
</file>