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9" r:id="rId4"/>
    <p:sldId id="282" r:id="rId5"/>
    <p:sldId id="263" r:id="rId6"/>
    <p:sldId id="264" r:id="rId7"/>
    <p:sldId id="265" r:id="rId8"/>
    <p:sldId id="266" r:id="rId9"/>
    <p:sldId id="267" r:id="rId10"/>
    <p:sldId id="268" r:id="rId11"/>
    <p:sldId id="275" r:id="rId12"/>
    <p:sldId id="269" r:id="rId13"/>
    <p:sldId id="270" r:id="rId14"/>
    <p:sldId id="271" r:id="rId15"/>
    <p:sldId id="273" r:id="rId16"/>
    <p:sldId id="276" r:id="rId17"/>
    <p:sldId id="278" r:id="rId18"/>
    <p:sldId id="279" r:id="rId19"/>
    <p:sldId id="281" r:id="rId20"/>
    <p:sldId id="280" r:id="rId21"/>
    <p:sldId id="274" r:id="rId22"/>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552" autoAdjust="0"/>
  </p:normalViewPr>
  <p:slideViewPr>
    <p:cSldViewPr>
      <p:cViewPr varScale="1">
        <p:scale>
          <a:sx n="65" d="100"/>
          <a:sy n="65" d="100"/>
        </p:scale>
        <p:origin x="1518" y="60"/>
      </p:cViewPr>
      <p:guideLst>
        <p:guide orient="horz" pos="2160"/>
        <p:guide pos="2880"/>
      </p:guideLst>
    </p:cSldViewPr>
  </p:slideViewPr>
  <p:notesTextViewPr>
    <p:cViewPr>
      <p:scale>
        <a:sx n="1" d="1"/>
        <a:sy n="1" d="1"/>
      </p:scale>
      <p:origin x="0" y="0"/>
    </p:cViewPr>
  </p:notesTextViewPr>
  <p:sorterViewPr>
    <p:cViewPr>
      <p:scale>
        <a:sx n="100" d="100"/>
        <a:sy n="100" d="100"/>
      </p:scale>
      <p:origin x="0" y="-163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D8E54E-D741-469A-BDAE-98BA09DC6BC9}" type="doc">
      <dgm:prSet loTypeId="urn:microsoft.com/office/officeart/2005/8/layout/cycle8" loCatId="cycle" qsTypeId="urn:microsoft.com/office/officeart/2005/8/quickstyle/simple1" qsCatId="simple" csTypeId="urn:microsoft.com/office/officeart/2005/8/colors/accent1_2" csCatId="accent1" phldr="1"/>
      <dgm:spPr/>
    </dgm:pt>
    <dgm:pt modelId="{018808B4-AD92-4E76-8E45-AAFDB0DF9C4F}">
      <dgm:prSet phldrT="[Text]"/>
      <dgm:spPr>
        <a:solidFill>
          <a:schemeClr val="accent3">
            <a:lumMod val="75000"/>
          </a:schemeClr>
        </a:solidFill>
      </dgm:spPr>
      <dgm:t>
        <a:bodyPr/>
        <a:lstStyle/>
        <a:p>
          <a:r>
            <a:rPr lang="en-US" b="1" dirty="0">
              <a:latin typeface="Arial" pitchFamily="34" charset="0"/>
              <a:cs typeface="Arial" pitchFamily="34" charset="0"/>
            </a:rPr>
            <a:t>Lithosphere</a:t>
          </a:r>
          <a:endParaRPr lang="en-IN" b="1" dirty="0">
            <a:latin typeface="Arial" pitchFamily="34" charset="0"/>
            <a:cs typeface="Arial" pitchFamily="34" charset="0"/>
          </a:endParaRPr>
        </a:p>
      </dgm:t>
    </dgm:pt>
    <dgm:pt modelId="{F99CA1B2-7615-4418-9C5B-A8A0D40866DC}" type="parTrans" cxnId="{5395E2BD-8EBA-493E-8425-38BA4891AFE4}">
      <dgm:prSet/>
      <dgm:spPr/>
      <dgm:t>
        <a:bodyPr/>
        <a:lstStyle/>
        <a:p>
          <a:endParaRPr lang="en-IN"/>
        </a:p>
      </dgm:t>
    </dgm:pt>
    <dgm:pt modelId="{202E8410-204B-4370-9865-F44293F6B789}" type="sibTrans" cxnId="{5395E2BD-8EBA-493E-8425-38BA4891AFE4}">
      <dgm:prSet/>
      <dgm:spPr/>
      <dgm:t>
        <a:bodyPr/>
        <a:lstStyle/>
        <a:p>
          <a:endParaRPr lang="en-IN"/>
        </a:p>
      </dgm:t>
    </dgm:pt>
    <dgm:pt modelId="{0C4B9742-5C7A-4F98-A217-8D0B1CEA3F77}">
      <dgm:prSet phldrT="[Text]"/>
      <dgm:spPr>
        <a:solidFill>
          <a:srgbClr val="0070C0"/>
        </a:solidFill>
      </dgm:spPr>
      <dgm:t>
        <a:bodyPr/>
        <a:lstStyle/>
        <a:p>
          <a:r>
            <a:rPr lang="en-US" b="1" dirty="0">
              <a:latin typeface="Arial" pitchFamily="34" charset="0"/>
              <a:cs typeface="Arial" pitchFamily="34" charset="0"/>
            </a:rPr>
            <a:t>Hydrosphere</a:t>
          </a:r>
          <a:endParaRPr lang="en-IN" b="1" dirty="0">
            <a:latin typeface="Arial" pitchFamily="34" charset="0"/>
            <a:cs typeface="Arial" pitchFamily="34" charset="0"/>
          </a:endParaRPr>
        </a:p>
      </dgm:t>
    </dgm:pt>
    <dgm:pt modelId="{BCFE6158-5A64-42BC-B305-36AB18CBA1FD}" type="parTrans" cxnId="{F53EFD50-09B0-4611-95B6-83911799B8B6}">
      <dgm:prSet/>
      <dgm:spPr/>
      <dgm:t>
        <a:bodyPr/>
        <a:lstStyle/>
        <a:p>
          <a:endParaRPr lang="en-IN"/>
        </a:p>
      </dgm:t>
    </dgm:pt>
    <dgm:pt modelId="{61D5D6C9-286E-4F80-A11C-EF9F51AE4068}" type="sibTrans" cxnId="{F53EFD50-09B0-4611-95B6-83911799B8B6}">
      <dgm:prSet/>
      <dgm:spPr/>
      <dgm:t>
        <a:bodyPr/>
        <a:lstStyle/>
        <a:p>
          <a:endParaRPr lang="en-IN"/>
        </a:p>
      </dgm:t>
    </dgm:pt>
    <dgm:pt modelId="{158029E2-AAE5-4D67-AE1C-770625A86F20}">
      <dgm:prSet phldrT="[Text]" custT="1"/>
      <dgm:spPr>
        <a:solidFill>
          <a:schemeClr val="accent1">
            <a:lumMod val="20000"/>
            <a:lumOff val="80000"/>
          </a:schemeClr>
        </a:solidFill>
      </dgm:spPr>
      <dgm:t>
        <a:bodyPr/>
        <a:lstStyle/>
        <a:p>
          <a:r>
            <a:rPr lang="en-US" sz="1600" b="1" dirty="0">
              <a:solidFill>
                <a:srgbClr val="0070C0"/>
              </a:solidFill>
              <a:latin typeface="Arial" pitchFamily="34" charset="0"/>
              <a:cs typeface="Arial" pitchFamily="34" charset="0"/>
            </a:rPr>
            <a:t>Atmosphere</a:t>
          </a:r>
          <a:endParaRPr lang="en-IN" sz="1600" b="1" dirty="0">
            <a:solidFill>
              <a:srgbClr val="0070C0"/>
            </a:solidFill>
            <a:latin typeface="Arial" pitchFamily="34" charset="0"/>
            <a:cs typeface="Arial" pitchFamily="34" charset="0"/>
          </a:endParaRPr>
        </a:p>
      </dgm:t>
    </dgm:pt>
    <dgm:pt modelId="{56BD9496-201C-4695-AEE5-2EF2866B4B60}" type="parTrans" cxnId="{673089D1-A574-424E-AFE1-F102DDDD3A73}">
      <dgm:prSet/>
      <dgm:spPr/>
      <dgm:t>
        <a:bodyPr/>
        <a:lstStyle/>
        <a:p>
          <a:endParaRPr lang="en-IN"/>
        </a:p>
      </dgm:t>
    </dgm:pt>
    <dgm:pt modelId="{426E5B3A-7715-467F-9F8A-65B0B4727C25}" type="sibTrans" cxnId="{673089D1-A574-424E-AFE1-F102DDDD3A73}">
      <dgm:prSet/>
      <dgm:spPr/>
      <dgm:t>
        <a:bodyPr/>
        <a:lstStyle/>
        <a:p>
          <a:endParaRPr lang="en-IN"/>
        </a:p>
      </dgm:t>
    </dgm:pt>
    <dgm:pt modelId="{4EC54581-3CC3-4107-ABE8-8B23B8032C9D}">
      <dgm:prSet/>
      <dgm:spPr>
        <a:solidFill>
          <a:srgbClr val="92D050"/>
        </a:solidFill>
      </dgm:spPr>
      <dgm:t>
        <a:bodyPr/>
        <a:lstStyle/>
        <a:p>
          <a:r>
            <a:rPr lang="en-US" b="1" dirty="0">
              <a:latin typeface="Arial" pitchFamily="34" charset="0"/>
              <a:cs typeface="Arial" pitchFamily="34" charset="0"/>
            </a:rPr>
            <a:t>Biosphere</a:t>
          </a:r>
          <a:endParaRPr lang="en-IN" b="1" dirty="0">
            <a:latin typeface="Arial" pitchFamily="34" charset="0"/>
            <a:cs typeface="Arial" pitchFamily="34" charset="0"/>
          </a:endParaRPr>
        </a:p>
      </dgm:t>
    </dgm:pt>
    <dgm:pt modelId="{06ACE945-93FE-4659-82A6-C95FDE69BDF0}" type="parTrans" cxnId="{EBE09DF1-1E36-4DDB-8D18-05130796D294}">
      <dgm:prSet/>
      <dgm:spPr/>
      <dgm:t>
        <a:bodyPr/>
        <a:lstStyle/>
        <a:p>
          <a:endParaRPr lang="en-IN"/>
        </a:p>
      </dgm:t>
    </dgm:pt>
    <dgm:pt modelId="{4FFCE51B-412C-45B9-B78C-9EC0AE88FDD9}" type="sibTrans" cxnId="{EBE09DF1-1E36-4DDB-8D18-05130796D294}">
      <dgm:prSet/>
      <dgm:spPr/>
      <dgm:t>
        <a:bodyPr/>
        <a:lstStyle/>
        <a:p>
          <a:endParaRPr lang="en-IN"/>
        </a:p>
      </dgm:t>
    </dgm:pt>
    <dgm:pt modelId="{8A452FF7-76DC-4A57-A5F1-483B78314FB1}" type="pres">
      <dgm:prSet presAssocID="{0ED8E54E-D741-469A-BDAE-98BA09DC6BC9}" presName="compositeShape" presStyleCnt="0">
        <dgm:presLayoutVars>
          <dgm:chMax val="7"/>
          <dgm:dir/>
          <dgm:resizeHandles val="exact"/>
        </dgm:presLayoutVars>
      </dgm:prSet>
      <dgm:spPr/>
    </dgm:pt>
    <dgm:pt modelId="{4068DC97-6EB5-45B8-8AD1-F9306A686D79}" type="pres">
      <dgm:prSet presAssocID="{0ED8E54E-D741-469A-BDAE-98BA09DC6BC9}" presName="wedge1" presStyleLbl="node1" presStyleIdx="0" presStyleCnt="4"/>
      <dgm:spPr/>
    </dgm:pt>
    <dgm:pt modelId="{D7C1D74A-BC06-496A-962E-AB0D66C19449}" type="pres">
      <dgm:prSet presAssocID="{0ED8E54E-D741-469A-BDAE-98BA09DC6BC9}" presName="dummy1a" presStyleCnt="0"/>
      <dgm:spPr/>
    </dgm:pt>
    <dgm:pt modelId="{8113BB57-AB6E-4183-9C2C-07F38156E332}" type="pres">
      <dgm:prSet presAssocID="{0ED8E54E-D741-469A-BDAE-98BA09DC6BC9}" presName="dummy1b" presStyleCnt="0"/>
      <dgm:spPr/>
    </dgm:pt>
    <dgm:pt modelId="{A6CAD829-F92A-4C35-8C07-7AE31508A7E3}" type="pres">
      <dgm:prSet presAssocID="{0ED8E54E-D741-469A-BDAE-98BA09DC6BC9}" presName="wedge1Tx" presStyleLbl="node1" presStyleIdx="0" presStyleCnt="4">
        <dgm:presLayoutVars>
          <dgm:chMax val="0"/>
          <dgm:chPref val="0"/>
          <dgm:bulletEnabled val="1"/>
        </dgm:presLayoutVars>
      </dgm:prSet>
      <dgm:spPr/>
    </dgm:pt>
    <dgm:pt modelId="{25EB6A6C-302D-485A-8E59-211702A46C83}" type="pres">
      <dgm:prSet presAssocID="{0ED8E54E-D741-469A-BDAE-98BA09DC6BC9}" presName="wedge2" presStyleLbl="node1" presStyleIdx="1" presStyleCnt="4"/>
      <dgm:spPr/>
    </dgm:pt>
    <dgm:pt modelId="{A73E9090-6821-4E20-B324-FAA183F59173}" type="pres">
      <dgm:prSet presAssocID="{0ED8E54E-D741-469A-BDAE-98BA09DC6BC9}" presName="dummy2a" presStyleCnt="0"/>
      <dgm:spPr/>
    </dgm:pt>
    <dgm:pt modelId="{03515526-74F2-4C63-8BD0-6AF3456B707A}" type="pres">
      <dgm:prSet presAssocID="{0ED8E54E-D741-469A-BDAE-98BA09DC6BC9}" presName="dummy2b" presStyleCnt="0"/>
      <dgm:spPr/>
    </dgm:pt>
    <dgm:pt modelId="{60D46597-F7A3-4B82-98ED-963134A354A5}" type="pres">
      <dgm:prSet presAssocID="{0ED8E54E-D741-469A-BDAE-98BA09DC6BC9}" presName="wedge2Tx" presStyleLbl="node1" presStyleIdx="1" presStyleCnt="4">
        <dgm:presLayoutVars>
          <dgm:chMax val="0"/>
          <dgm:chPref val="0"/>
          <dgm:bulletEnabled val="1"/>
        </dgm:presLayoutVars>
      </dgm:prSet>
      <dgm:spPr/>
    </dgm:pt>
    <dgm:pt modelId="{4CD7194A-7EFD-46C7-96A9-EDD926380FEC}" type="pres">
      <dgm:prSet presAssocID="{0ED8E54E-D741-469A-BDAE-98BA09DC6BC9}" presName="wedge3" presStyleLbl="node1" presStyleIdx="2" presStyleCnt="4" custLinFactNeighborX="588" custLinFactNeighborY="-212"/>
      <dgm:spPr/>
    </dgm:pt>
    <dgm:pt modelId="{349B03C7-5C2D-4DAC-A4DA-9AB25526128C}" type="pres">
      <dgm:prSet presAssocID="{0ED8E54E-D741-469A-BDAE-98BA09DC6BC9}" presName="dummy3a" presStyleCnt="0"/>
      <dgm:spPr/>
    </dgm:pt>
    <dgm:pt modelId="{C869D3F8-A791-41BE-9097-A0DAB2B5101E}" type="pres">
      <dgm:prSet presAssocID="{0ED8E54E-D741-469A-BDAE-98BA09DC6BC9}" presName="dummy3b" presStyleCnt="0"/>
      <dgm:spPr/>
    </dgm:pt>
    <dgm:pt modelId="{EFC4D58B-7AAA-4E07-B37D-352F492EAA98}" type="pres">
      <dgm:prSet presAssocID="{0ED8E54E-D741-469A-BDAE-98BA09DC6BC9}" presName="wedge3Tx" presStyleLbl="node1" presStyleIdx="2" presStyleCnt="4">
        <dgm:presLayoutVars>
          <dgm:chMax val="0"/>
          <dgm:chPref val="0"/>
          <dgm:bulletEnabled val="1"/>
        </dgm:presLayoutVars>
      </dgm:prSet>
      <dgm:spPr/>
    </dgm:pt>
    <dgm:pt modelId="{9B75A151-147E-435A-89F5-A4E569E1BF11}" type="pres">
      <dgm:prSet presAssocID="{0ED8E54E-D741-469A-BDAE-98BA09DC6BC9}" presName="wedge4" presStyleLbl="node1" presStyleIdx="3" presStyleCnt="4"/>
      <dgm:spPr/>
    </dgm:pt>
    <dgm:pt modelId="{F724C45C-A605-4D29-AA50-CB9CDB6B1200}" type="pres">
      <dgm:prSet presAssocID="{0ED8E54E-D741-469A-BDAE-98BA09DC6BC9}" presName="dummy4a" presStyleCnt="0"/>
      <dgm:spPr/>
    </dgm:pt>
    <dgm:pt modelId="{56A9B74A-1A15-4982-AA84-E035C73C1AC6}" type="pres">
      <dgm:prSet presAssocID="{0ED8E54E-D741-469A-BDAE-98BA09DC6BC9}" presName="dummy4b" presStyleCnt="0"/>
      <dgm:spPr/>
    </dgm:pt>
    <dgm:pt modelId="{2199FFBD-347A-4823-8715-BF241AE547FC}" type="pres">
      <dgm:prSet presAssocID="{0ED8E54E-D741-469A-BDAE-98BA09DC6BC9}" presName="wedge4Tx" presStyleLbl="node1" presStyleIdx="3" presStyleCnt="4">
        <dgm:presLayoutVars>
          <dgm:chMax val="0"/>
          <dgm:chPref val="0"/>
          <dgm:bulletEnabled val="1"/>
        </dgm:presLayoutVars>
      </dgm:prSet>
      <dgm:spPr/>
    </dgm:pt>
    <dgm:pt modelId="{E6713C53-7AA9-4CFA-9645-E6109B2FC57D}" type="pres">
      <dgm:prSet presAssocID="{202E8410-204B-4370-9865-F44293F6B789}" presName="arrowWedge1" presStyleLbl="fgSibTrans2D1" presStyleIdx="0" presStyleCnt="4"/>
      <dgm:spPr/>
    </dgm:pt>
    <dgm:pt modelId="{A4A8F430-676B-4DD2-949C-28158FF77977}" type="pres">
      <dgm:prSet presAssocID="{4FFCE51B-412C-45B9-B78C-9EC0AE88FDD9}" presName="arrowWedge2" presStyleLbl="fgSibTrans2D1" presStyleIdx="1" presStyleCnt="4"/>
      <dgm:spPr/>
    </dgm:pt>
    <dgm:pt modelId="{6029C32A-735D-4419-A491-35FAF78962A7}" type="pres">
      <dgm:prSet presAssocID="{61D5D6C9-286E-4F80-A11C-EF9F51AE4068}" presName="arrowWedge3" presStyleLbl="fgSibTrans2D1" presStyleIdx="2" presStyleCnt="4"/>
      <dgm:spPr/>
    </dgm:pt>
    <dgm:pt modelId="{63A8E608-AA13-4985-891B-6AC644B20E49}" type="pres">
      <dgm:prSet presAssocID="{426E5B3A-7715-467F-9F8A-65B0B4727C25}" presName="arrowWedge4" presStyleLbl="fgSibTrans2D1" presStyleIdx="3" presStyleCnt="4"/>
      <dgm:spPr/>
    </dgm:pt>
  </dgm:ptLst>
  <dgm:cxnLst>
    <dgm:cxn modelId="{28B0C207-8670-470A-AE8E-AFEC3473C2D0}" type="presOf" srcId="{018808B4-AD92-4E76-8E45-AAFDB0DF9C4F}" destId="{4068DC97-6EB5-45B8-8AD1-F9306A686D79}" srcOrd="0" destOrd="0" presId="urn:microsoft.com/office/officeart/2005/8/layout/cycle8"/>
    <dgm:cxn modelId="{06BFAD22-B396-4FB5-B3A1-182D0106D877}" type="presOf" srcId="{158029E2-AAE5-4D67-AE1C-770625A86F20}" destId="{9B75A151-147E-435A-89F5-A4E569E1BF11}" srcOrd="0" destOrd="0" presId="urn:microsoft.com/office/officeart/2005/8/layout/cycle8"/>
    <dgm:cxn modelId="{54CEF86A-FF32-4148-97B6-849D9523B1E2}" type="presOf" srcId="{0C4B9742-5C7A-4F98-A217-8D0B1CEA3F77}" destId="{4CD7194A-7EFD-46C7-96A9-EDD926380FEC}" srcOrd="0" destOrd="0" presId="urn:microsoft.com/office/officeart/2005/8/layout/cycle8"/>
    <dgm:cxn modelId="{F53EFD50-09B0-4611-95B6-83911799B8B6}" srcId="{0ED8E54E-D741-469A-BDAE-98BA09DC6BC9}" destId="{0C4B9742-5C7A-4F98-A217-8D0B1CEA3F77}" srcOrd="2" destOrd="0" parTransId="{BCFE6158-5A64-42BC-B305-36AB18CBA1FD}" sibTransId="{61D5D6C9-286E-4F80-A11C-EF9F51AE4068}"/>
    <dgm:cxn modelId="{3FA87C7A-6417-4945-A4FD-FE7D1FABCBAC}" type="presOf" srcId="{018808B4-AD92-4E76-8E45-AAFDB0DF9C4F}" destId="{A6CAD829-F92A-4C35-8C07-7AE31508A7E3}" srcOrd="1" destOrd="0" presId="urn:microsoft.com/office/officeart/2005/8/layout/cycle8"/>
    <dgm:cxn modelId="{0F4C7B7F-E249-4F67-A743-D8329C4F9CD5}" type="presOf" srcId="{4EC54581-3CC3-4107-ABE8-8B23B8032C9D}" destId="{60D46597-F7A3-4B82-98ED-963134A354A5}" srcOrd="1" destOrd="0" presId="urn:microsoft.com/office/officeart/2005/8/layout/cycle8"/>
    <dgm:cxn modelId="{9013EB88-AE8C-48F4-9C49-498E4142C7C7}" type="presOf" srcId="{0C4B9742-5C7A-4F98-A217-8D0B1CEA3F77}" destId="{EFC4D58B-7AAA-4E07-B37D-352F492EAA98}" srcOrd="1" destOrd="0" presId="urn:microsoft.com/office/officeart/2005/8/layout/cycle8"/>
    <dgm:cxn modelId="{B932F0BA-D6EF-4886-AAF4-ED862C1608B7}" type="presOf" srcId="{158029E2-AAE5-4D67-AE1C-770625A86F20}" destId="{2199FFBD-347A-4823-8715-BF241AE547FC}" srcOrd="1" destOrd="0" presId="urn:microsoft.com/office/officeart/2005/8/layout/cycle8"/>
    <dgm:cxn modelId="{5395E2BD-8EBA-493E-8425-38BA4891AFE4}" srcId="{0ED8E54E-D741-469A-BDAE-98BA09DC6BC9}" destId="{018808B4-AD92-4E76-8E45-AAFDB0DF9C4F}" srcOrd="0" destOrd="0" parTransId="{F99CA1B2-7615-4418-9C5B-A8A0D40866DC}" sibTransId="{202E8410-204B-4370-9865-F44293F6B789}"/>
    <dgm:cxn modelId="{D603D1BE-5996-4E65-92AE-8B0099AAAC22}" type="presOf" srcId="{4EC54581-3CC3-4107-ABE8-8B23B8032C9D}" destId="{25EB6A6C-302D-485A-8E59-211702A46C83}" srcOrd="0" destOrd="0" presId="urn:microsoft.com/office/officeart/2005/8/layout/cycle8"/>
    <dgm:cxn modelId="{673089D1-A574-424E-AFE1-F102DDDD3A73}" srcId="{0ED8E54E-D741-469A-BDAE-98BA09DC6BC9}" destId="{158029E2-AAE5-4D67-AE1C-770625A86F20}" srcOrd="3" destOrd="0" parTransId="{56BD9496-201C-4695-AEE5-2EF2866B4B60}" sibTransId="{426E5B3A-7715-467F-9F8A-65B0B4727C25}"/>
    <dgm:cxn modelId="{7F4A7CE1-F4AF-420B-9F31-635FEE7D5EC0}" type="presOf" srcId="{0ED8E54E-D741-469A-BDAE-98BA09DC6BC9}" destId="{8A452FF7-76DC-4A57-A5F1-483B78314FB1}" srcOrd="0" destOrd="0" presId="urn:microsoft.com/office/officeart/2005/8/layout/cycle8"/>
    <dgm:cxn modelId="{EBE09DF1-1E36-4DDB-8D18-05130796D294}" srcId="{0ED8E54E-D741-469A-BDAE-98BA09DC6BC9}" destId="{4EC54581-3CC3-4107-ABE8-8B23B8032C9D}" srcOrd="1" destOrd="0" parTransId="{06ACE945-93FE-4659-82A6-C95FDE69BDF0}" sibTransId="{4FFCE51B-412C-45B9-B78C-9EC0AE88FDD9}"/>
    <dgm:cxn modelId="{400548E2-BB33-4C20-AFCD-CF0A54F27DE8}" type="presParOf" srcId="{8A452FF7-76DC-4A57-A5F1-483B78314FB1}" destId="{4068DC97-6EB5-45B8-8AD1-F9306A686D79}" srcOrd="0" destOrd="0" presId="urn:microsoft.com/office/officeart/2005/8/layout/cycle8"/>
    <dgm:cxn modelId="{722AA951-0F40-460E-99F5-736ABC109D9E}" type="presParOf" srcId="{8A452FF7-76DC-4A57-A5F1-483B78314FB1}" destId="{D7C1D74A-BC06-496A-962E-AB0D66C19449}" srcOrd="1" destOrd="0" presId="urn:microsoft.com/office/officeart/2005/8/layout/cycle8"/>
    <dgm:cxn modelId="{F63B86CA-8BDA-42FA-8E73-B915BC783F32}" type="presParOf" srcId="{8A452FF7-76DC-4A57-A5F1-483B78314FB1}" destId="{8113BB57-AB6E-4183-9C2C-07F38156E332}" srcOrd="2" destOrd="0" presId="urn:microsoft.com/office/officeart/2005/8/layout/cycle8"/>
    <dgm:cxn modelId="{708F3029-A27D-4C2F-A355-2459400CA1E1}" type="presParOf" srcId="{8A452FF7-76DC-4A57-A5F1-483B78314FB1}" destId="{A6CAD829-F92A-4C35-8C07-7AE31508A7E3}" srcOrd="3" destOrd="0" presId="urn:microsoft.com/office/officeart/2005/8/layout/cycle8"/>
    <dgm:cxn modelId="{0D710AB3-3AC0-42A9-B5B1-659B47AE7CEE}" type="presParOf" srcId="{8A452FF7-76DC-4A57-A5F1-483B78314FB1}" destId="{25EB6A6C-302D-485A-8E59-211702A46C83}" srcOrd="4" destOrd="0" presId="urn:microsoft.com/office/officeart/2005/8/layout/cycle8"/>
    <dgm:cxn modelId="{785B83FF-6545-4EA0-BA09-A46E53FA46A8}" type="presParOf" srcId="{8A452FF7-76DC-4A57-A5F1-483B78314FB1}" destId="{A73E9090-6821-4E20-B324-FAA183F59173}" srcOrd="5" destOrd="0" presId="urn:microsoft.com/office/officeart/2005/8/layout/cycle8"/>
    <dgm:cxn modelId="{F8B46424-7680-4D0A-9A12-6149DAB90166}" type="presParOf" srcId="{8A452FF7-76DC-4A57-A5F1-483B78314FB1}" destId="{03515526-74F2-4C63-8BD0-6AF3456B707A}" srcOrd="6" destOrd="0" presId="urn:microsoft.com/office/officeart/2005/8/layout/cycle8"/>
    <dgm:cxn modelId="{FE514560-6429-434C-8FDE-FA6CB4B8E08F}" type="presParOf" srcId="{8A452FF7-76DC-4A57-A5F1-483B78314FB1}" destId="{60D46597-F7A3-4B82-98ED-963134A354A5}" srcOrd="7" destOrd="0" presId="urn:microsoft.com/office/officeart/2005/8/layout/cycle8"/>
    <dgm:cxn modelId="{56E4A2FB-025B-4FFB-A701-5E4FDD59071B}" type="presParOf" srcId="{8A452FF7-76DC-4A57-A5F1-483B78314FB1}" destId="{4CD7194A-7EFD-46C7-96A9-EDD926380FEC}" srcOrd="8" destOrd="0" presId="urn:microsoft.com/office/officeart/2005/8/layout/cycle8"/>
    <dgm:cxn modelId="{7F521AD3-CF8E-4375-8390-85642C04A13F}" type="presParOf" srcId="{8A452FF7-76DC-4A57-A5F1-483B78314FB1}" destId="{349B03C7-5C2D-4DAC-A4DA-9AB25526128C}" srcOrd="9" destOrd="0" presId="urn:microsoft.com/office/officeart/2005/8/layout/cycle8"/>
    <dgm:cxn modelId="{B481CC53-6BB4-445E-A979-1F2864550E68}" type="presParOf" srcId="{8A452FF7-76DC-4A57-A5F1-483B78314FB1}" destId="{C869D3F8-A791-41BE-9097-A0DAB2B5101E}" srcOrd="10" destOrd="0" presId="urn:microsoft.com/office/officeart/2005/8/layout/cycle8"/>
    <dgm:cxn modelId="{35B6DBA4-8014-4FD4-9B60-E82E9B022493}" type="presParOf" srcId="{8A452FF7-76DC-4A57-A5F1-483B78314FB1}" destId="{EFC4D58B-7AAA-4E07-B37D-352F492EAA98}" srcOrd="11" destOrd="0" presId="urn:microsoft.com/office/officeart/2005/8/layout/cycle8"/>
    <dgm:cxn modelId="{88655677-947E-4F77-BEDA-2903C53730EA}" type="presParOf" srcId="{8A452FF7-76DC-4A57-A5F1-483B78314FB1}" destId="{9B75A151-147E-435A-89F5-A4E569E1BF11}" srcOrd="12" destOrd="0" presId="urn:microsoft.com/office/officeart/2005/8/layout/cycle8"/>
    <dgm:cxn modelId="{FC8317B8-BEBB-439E-AF46-FDE417623029}" type="presParOf" srcId="{8A452FF7-76DC-4A57-A5F1-483B78314FB1}" destId="{F724C45C-A605-4D29-AA50-CB9CDB6B1200}" srcOrd="13" destOrd="0" presId="urn:microsoft.com/office/officeart/2005/8/layout/cycle8"/>
    <dgm:cxn modelId="{626FB5BF-7B44-4D16-9CF7-A960BF79AE29}" type="presParOf" srcId="{8A452FF7-76DC-4A57-A5F1-483B78314FB1}" destId="{56A9B74A-1A15-4982-AA84-E035C73C1AC6}" srcOrd="14" destOrd="0" presId="urn:microsoft.com/office/officeart/2005/8/layout/cycle8"/>
    <dgm:cxn modelId="{4B7930CB-63A8-43DB-A2EF-34BDA1AE1F08}" type="presParOf" srcId="{8A452FF7-76DC-4A57-A5F1-483B78314FB1}" destId="{2199FFBD-347A-4823-8715-BF241AE547FC}" srcOrd="15" destOrd="0" presId="urn:microsoft.com/office/officeart/2005/8/layout/cycle8"/>
    <dgm:cxn modelId="{E1D79BC9-E3B4-4A38-90F9-97A43DFC2542}" type="presParOf" srcId="{8A452FF7-76DC-4A57-A5F1-483B78314FB1}" destId="{E6713C53-7AA9-4CFA-9645-E6109B2FC57D}" srcOrd="16" destOrd="0" presId="urn:microsoft.com/office/officeart/2005/8/layout/cycle8"/>
    <dgm:cxn modelId="{68F505CC-8D0B-4B2B-98A9-245D4FD22E20}" type="presParOf" srcId="{8A452FF7-76DC-4A57-A5F1-483B78314FB1}" destId="{A4A8F430-676B-4DD2-949C-28158FF77977}" srcOrd="17" destOrd="0" presId="urn:microsoft.com/office/officeart/2005/8/layout/cycle8"/>
    <dgm:cxn modelId="{8F20EE71-D92E-4D84-9BD5-5F777651B2FC}" type="presParOf" srcId="{8A452FF7-76DC-4A57-A5F1-483B78314FB1}" destId="{6029C32A-735D-4419-A491-35FAF78962A7}" srcOrd="18" destOrd="0" presId="urn:microsoft.com/office/officeart/2005/8/layout/cycle8"/>
    <dgm:cxn modelId="{728385FA-0581-4641-82D1-77D2C9742271}" type="presParOf" srcId="{8A452FF7-76DC-4A57-A5F1-483B78314FB1}" destId="{63A8E608-AA13-4985-891B-6AC644B20E49}" srcOrd="19"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3E5CB8-6A46-4309-98C3-EA7F2FB2C46F}" type="doc">
      <dgm:prSet loTypeId="urn:microsoft.com/office/officeart/2005/8/layout/hProcess9" loCatId="process" qsTypeId="urn:microsoft.com/office/officeart/2005/8/quickstyle/3d7" qsCatId="3D" csTypeId="urn:microsoft.com/office/officeart/2005/8/colors/colorful5" csCatId="colorful" phldr="1"/>
      <dgm:spPr/>
      <dgm:t>
        <a:bodyPr/>
        <a:lstStyle/>
        <a:p>
          <a:endParaRPr lang="en-IN"/>
        </a:p>
      </dgm:t>
    </dgm:pt>
    <dgm:pt modelId="{79624A8F-F95F-4451-B5ED-2E1D727AD26A}">
      <dgm:prSet phldrT="[Text]" custT="1"/>
      <dgm:spPr/>
      <dgm:t>
        <a:bodyPr/>
        <a:lstStyle/>
        <a:p>
          <a:r>
            <a:rPr lang="en-US" sz="1400" b="1" dirty="0">
              <a:effectLst/>
            </a:rPr>
            <a:t>Water (Prevention and Control of Pollution) Act- 1974, amended 1988</a:t>
          </a:r>
          <a:endParaRPr lang="en-IN" sz="1400" b="1" dirty="0">
            <a:effectLst/>
          </a:endParaRPr>
        </a:p>
      </dgm:t>
    </dgm:pt>
    <dgm:pt modelId="{DA53EA8E-15A3-4CE3-90C4-4535E606005C}" type="parTrans" cxnId="{5ABCD804-E26A-45D1-8571-2D9707A01716}">
      <dgm:prSet/>
      <dgm:spPr/>
      <dgm:t>
        <a:bodyPr/>
        <a:lstStyle/>
        <a:p>
          <a:endParaRPr lang="en-IN" sz="1400" b="1">
            <a:solidFill>
              <a:schemeClr val="tx1"/>
            </a:solidFill>
            <a:effectLst/>
          </a:endParaRPr>
        </a:p>
      </dgm:t>
    </dgm:pt>
    <dgm:pt modelId="{36002CF7-DFB6-4802-B2C8-72B1A3F232DA}" type="sibTrans" cxnId="{5ABCD804-E26A-45D1-8571-2D9707A01716}">
      <dgm:prSet/>
      <dgm:spPr/>
      <dgm:t>
        <a:bodyPr/>
        <a:lstStyle/>
        <a:p>
          <a:endParaRPr lang="en-IN" sz="1400" b="1">
            <a:solidFill>
              <a:schemeClr val="tx1"/>
            </a:solidFill>
            <a:effectLst/>
          </a:endParaRPr>
        </a:p>
      </dgm:t>
    </dgm:pt>
    <dgm:pt modelId="{EABA61F1-045B-4EF9-9145-83A1D35C2E8F}">
      <dgm:prSet phldrT="[Text]" custT="1"/>
      <dgm:spPr/>
      <dgm:t>
        <a:bodyPr/>
        <a:lstStyle/>
        <a:p>
          <a:r>
            <a:rPr lang="en-US" sz="1400" b="1">
              <a:effectLst/>
            </a:rPr>
            <a:t>Air (Prevention and Control of Pollution) Act- 1981, amended 1987</a:t>
          </a:r>
          <a:endParaRPr lang="en-IN" sz="1400" b="1" dirty="0">
            <a:effectLst/>
          </a:endParaRPr>
        </a:p>
      </dgm:t>
    </dgm:pt>
    <dgm:pt modelId="{D664845B-489C-4248-837E-52DCC3D03CF7}" type="parTrans" cxnId="{70AEB96B-1E3E-411F-86A8-54F30D96E27F}">
      <dgm:prSet/>
      <dgm:spPr/>
      <dgm:t>
        <a:bodyPr/>
        <a:lstStyle/>
        <a:p>
          <a:endParaRPr lang="en-IN" sz="1400" b="1">
            <a:solidFill>
              <a:schemeClr val="tx1"/>
            </a:solidFill>
            <a:effectLst/>
          </a:endParaRPr>
        </a:p>
      </dgm:t>
    </dgm:pt>
    <dgm:pt modelId="{D0EA07F4-ED3B-4F2D-933A-7BBDC2F70A49}" type="sibTrans" cxnId="{70AEB96B-1E3E-411F-86A8-54F30D96E27F}">
      <dgm:prSet/>
      <dgm:spPr/>
      <dgm:t>
        <a:bodyPr/>
        <a:lstStyle/>
        <a:p>
          <a:endParaRPr lang="en-IN" sz="1400" b="1">
            <a:solidFill>
              <a:schemeClr val="tx1"/>
            </a:solidFill>
            <a:effectLst/>
          </a:endParaRPr>
        </a:p>
      </dgm:t>
    </dgm:pt>
    <dgm:pt modelId="{4F5162B0-A5E1-45FB-B836-6A9A0AD8E350}">
      <dgm:prSet phldrT="[Text]" custT="1"/>
      <dgm:spPr/>
      <dgm:t>
        <a:bodyPr/>
        <a:lstStyle/>
        <a:p>
          <a:r>
            <a:rPr lang="en-US" sz="1400" b="1" dirty="0">
              <a:effectLst/>
            </a:rPr>
            <a:t>Environment Protection Act – 1986, amended 1991</a:t>
          </a:r>
          <a:endParaRPr lang="en-IN" sz="1400" b="1" dirty="0">
            <a:effectLst/>
          </a:endParaRPr>
        </a:p>
      </dgm:t>
    </dgm:pt>
    <dgm:pt modelId="{D0871DE3-2B03-405D-847E-FBB1FC4AF15F}" type="parTrans" cxnId="{C8323A0D-AB61-48D6-9A87-83371FDB05C5}">
      <dgm:prSet/>
      <dgm:spPr/>
      <dgm:t>
        <a:bodyPr/>
        <a:lstStyle/>
        <a:p>
          <a:endParaRPr lang="en-IN" sz="1400" b="1">
            <a:solidFill>
              <a:schemeClr val="tx1"/>
            </a:solidFill>
            <a:effectLst/>
          </a:endParaRPr>
        </a:p>
      </dgm:t>
    </dgm:pt>
    <dgm:pt modelId="{3EDF70A8-F6BE-4EDE-84BF-32F45710FF4B}" type="sibTrans" cxnId="{C8323A0D-AB61-48D6-9A87-83371FDB05C5}">
      <dgm:prSet/>
      <dgm:spPr/>
      <dgm:t>
        <a:bodyPr/>
        <a:lstStyle/>
        <a:p>
          <a:endParaRPr lang="en-IN" sz="1400" b="1">
            <a:solidFill>
              <a:schemeClr val="tx1"/>
            </a:solidFill>
            <a:effectLst/>
          </a:endParaRPr>
        </a:p>
      </dgm:t>
    </dgm:pt>
    <dgm:pt modelId="{76757520-1358-4548-983E-92EF7C98393E}">
      <dgm:prSet custT="1"/>
      <dgm:spPr/>
      <dgm:t>
        <a:bodyPr/>
        <a:lstStyle/>
        <a:p>
          <a:r>
            <a:rPr lang="en-US" sz="1400" b="1" dirty="0">
              <a:effectLst/>
            </a:rPr>
            <a:t>Municipal Solid Waste (Management and Handling) Rules – 2000 and more…..</a:t>
          </a:r>
          <a:endParaRPr lang="en-IN" sz="1400" b="1" dirty="0">
            <a:effectLst/>
          </a:endParaRPr>
        </a:p>
      </dgm:t>
    </dgm:pt>
    <dgm:pt modelId="{509C0EB5-F133-45F7-98F5-A508230814A8}" type="parTrans" cxnId="{6F8DF44B-0CFB-437D-87F3-A48983DC7FC5}">
      <dgm:prSet/>
      <dgm:spPr/>
      <dgm:t>
        <a:bodyPr/>
        <a:lstStyle/>
        <a:p>
          <a:endParaRPr lang="en-IN" sz="1400" b="1">
            <a:solidFill>
              <a:schemeClr val="tx1"/>
            </a:solidFill>
            <a:effectLst/>
          </a:endParaRPr>
        </a:p>
      </dgm:t>
    </dgm:pt>
    <dgm:pt modelId="{8B84783D-EF03-4207-BEAA-E43856E3C31E}" type="sibTrans" cxnId="{6F8DF44B-0CFB-437D-87F3-A48983DC7FC5}">
      <dgm:prSet/>
      <dgm:spPr/>
      <dgm:t>
        <a:bodyPr/>
        <a:lstStyle/>
        <a:p>
          <a:endParaRPr lang="en-IN" sz="1400" b="1">
            <a:solidFill>
              <a:schemeClr val="tx1"/>
            </a:solidFill>
            <a:effectLst/>
          </a:endParaRPr>
        </a:p>
      </dgm:t>
    </dgm:pt>
    <dgm:pt modelId="{E04DC6D6-B59C-455E-8D2D-4DFB5F1F4AE3}">
      <dgm:prSet custT="1"/>
      <dgm:spPr/>
      <dgm:t>
        <a:bodyPr/>
        <a:lstStyle/>
        <a:p>
          <a:r>
            <a:rPr lang="en-US" sz="1400" b="1" dirty="0">
              <a:effectLst/>
            </a:rPr>
            <a:t>Hazardous Waste (Management and Handling) Rules - 1989</a:t>
          </a:r>
          <a:endParaRPr lang="en-IN" sz="1400" b="1" dirty="0">
            <a:effectLst/>
          </a:endParaRPr>
        </a:p>
      </dgm:t>
    </dgm:pt>
    <dgm:pt modelId="{5ABD806C-5331-4349-855C-8AC0E113B3FB}" type="parTrans" cxnId="{45BBF297-3877-43AD-8FB2-1F404F20F519}">
      <dgm:prSet/>
      <dgm:spPr/>
      <dgm:t>
        <a:bodyPr/>
        <a:lstStyle/>
        <a:p>
          <a:endParaRPr lang="en-IN" sz="1400" b="1">
            <a:solidFill>
              <a:schemeClr val="tx1"/>
            </a:solidFill>
            <a:effectLst/>
          </a:endParaRPr>
        </a:p>
      </dgm:t>
    </dgm:pt>
    <dgm:pt modelId="{BCB1D65B-7D18-45A9-A5C0-91BC059E5EC3}" type="sibTrans" cxnId="{45BBF297-3877-43AD-8FB2-1F404F20F519}">
      <dgm:prSet/>
      <dgm:spPr/>
      <dgm:t>
        <a:bodyPr/>
        <a:lstStyle/>
        <a:p>
          <a:endParaRPr lang="en-IN" sz="1400" b="1">
            <a:solidFill>
              <a:schemeClr val="tx1"/>
            </a:solidFill>
            <a:effectLst/>
          </a:endParaRPr>
        </a:p>
      </dgm:t>
    </dgm:pt>
    <dgm:pt modelId="{CBD99AAB-E824-4559-8C01-EB13600196F1}">
      <dgm:prSet custT="1"/>
      <dgm:spPr/>
      <dgm:t>
        <a:bodyPr/>
        <a:lstStyle/>
        <a:p>
          <a:r>
            <a:rPr lang="en-US" sz="1400" b="1" dirty="0">
              <a:effectLst/>
            </a:rPr>
            <a:t>Biomedical Waste Handling rules - 1998</a:t>
          </a:r>
          <a:endParaRPr lang="en-IN" sz="1400" b="1" dirty="0">
            <a:effectLst/>
          </a:endParaRPr>
        </a:p>
      </dgm:t>
    </dgm:pt>
    <dgm:pt modelId="{25A11340-C53F-4EF3-9833-6F1AB7BE5F4D}" type="parTrans" cxnId="{B4D431B9-C05C-46F8-A0F4-AEE2E0EDE8AE}">
      <dgm:prSet/>
      <dgm:spPr/>
      <dgm:t>
        <a:bodyPr/>
        <a:lstStyle/>
        <a:p>
          <a:endParaRPr lang="en-IN" sz="1400" b="1">
            <a:solidFill>
              <a:schemeClr val="tx1"/>
            </a:solidFill>
            <a:effectLst/>
          </a:endParaRPr>
        </a:p>
      </dgm:t>
    </dgm:pt>
    <dgm:pt modelId="{4D6E55B3-3FB1-4675-91EE-B48B9269021C}" type="sibTrans" cxnId="{B4D431B9-C05C-46F8-A0F4-AEE2E0EDE8AE}">
      <dgm:prSet/>
      <dgm:spPr/>
      <dgm:t>
        <a:bodyPr/>
        <a:lstStyle/>
        <a:p>
          <a:endParaRPr lang="en-IN" sz="1400" b="1">
            <a:solidFill>
              <a:schemeClr val="tx1"/>
            </a:solidFill>
            <a:effectLst/>
          </a:endParaRPr>
        </a:p>
      </dgm:t>
    </dgm:pt>
    <dgm:pt modelId="{47AF78A9-1A63-4AE5-9592-EABC3326F80C}" type="pres">
      <dgm:prSet presAssocID="{F33E5CB8-6A46-4309-98C3-EA7F2FB2C46F}" presName="CompostProcess" presStyleCnt="0">
        <dgm:presLayoutVars>
          <dgm:dir/>
          <dgm:resizeHandles val="exact"/>
        </dgm:presLayoutVars>
      </dgm:prSet>
      <dgm:spPr/>
    </dgm:pt>
    <dgm:pt modelId="{2BDA7B93-2A58-4140-B949-AB5C6FE5F400}" type="pres">
      <dgm:prSet presAssocID="{F33E5CB8-6A46-4309-98C3-EA7F2FB2C46F}" presName="arrow" presStyleLbl="bgShp" presStyleIdx="0" presStyleCnt="1" custLinFactNeighborX="-16871" custLinFactNeighborY="-321"/>
      <dgm:spPr/>
    </dgm:pt>
    <dgm:pt modelId="{CFE48D29-6C50-4580-B77A-2D283E863819}" type="pres">
      <dgm:prSet presAssocID="{F33E5CB8-6A46-4309-98C3-EA7F2FB2C46F}" presName="linearProcess" presStyleCnt="0"/>
      <dgm:spPr/>
    </dgm:pt>
    <dgm:pt modelId="{46BAE851-B48E-40E4-B1DD-2F30020A072F}" type="pres">
      <dgm:prSet presAssocID="{79624A8F-F95F-4451-B5ED-2E1D727AD26A}" presName="textNode" presStyleLbl="node1" presStyleIdx="0" presStyleCnt="6">
        <dgm:presLayoutVars>
          <dgm:bulletEnabled val="1"/>
        </dgm:presLayoutVars>
      </dgm:prSet>
      <dgm:spPr/>
    </dgm:pt>
    <dgm:pt modelId="{B71FC9FC-8B91-45E9-B4E9-CDCBAC4E9B3A}" type="pres">
      <dgm:prSet presAssocID="{36002CF7-DFB6-4802-B2C8-72B1A3F232DA}" presName="sibTrans" presStyleCnt="0"/>
      <dgm:spPr/>
    </dgm:pt>
    <dgm:pt modelId="{0B1ABA39-39D8-4514-BC8E-076DDEA00517}" type="pres">
      <dgm:prSet presAssocID="{EABA61F1-045B-4EF9-9145-83A1D35C2E8F}" presName="textNode" presStyleLbl="node1" presStyleIdx="1" presStyleCnt="6">
        <dgm:presLayoutVars>
          <dgm:bulletEnabled val="1"/>
        </dgm:presLayoutVars>
      </dgm:prSet>
      <dgm:spPr/>
    </dgm:pt>
    <dgm:pt modelId="{DA323CDA-F924-48FD-8F5C-C23AAA0C751B}" type="pres">
      <dgm:prSet presAssocID="{D0EA07F4-ED3B-4F2D-933A-7BBDC2F70A49}" presName="sibTrans" presStyleCnt="0"/>
      <dgm:spPr/>
    </dgm:pt>
    <dgm:pt modelId="{EE9BC7CF-DEB1-455E-8976-BF8AFFF8255D}" type="pres">
      <dgm:prSet presAssocID="{4F5162B0-A5E1-45FB-B836-6A9A0AD8E350}" presName="textNode" presStyleLbl="node1" presStyleIdx="2" presStyleCnt="6">
        <dgm:presLayoutVars>
          <dgm:bulletEnabled val="1"/>
        </dgm:presLayoutVars>
      </dgm:prSet>
      <dgm:spPr/>
    </dgm:pt>
    <dgm:pt modelId="{04F5D3BC-AFBF-4CB1-ABFB-C9D0608E584B}" type="pres">
      <dgm:prSet presAssocID="{3EDF70A8-F6BE-4EDE-84BF-32F45710FF4B}" presName="sibTrans" presStyleCnt="0"/>
      <dgm:spPr/>
    </dgm:pt>
    <dgm:pt modelId="{8963EE32-498E-43B1-81DB-B45738D96AF9}" type="pres">
      <dgm:prSet presAssocID="{E04DC6D6-B59C-455E-8D2D-4DFB5F1F4AE3}" presName="textNode" presStyleLbl="node1" presStyleIdx="3" presStyleCnt="6">
        <dgm:presLayoutVars>
          <dgm:bulletEnabled val="1"/>
        </dgm:presLayoutVars>
      </dgm:prSet>
      <dgm:spPr/>
    </dgm:pt>
    <dgm:pt modelId="{9FCC72CE-7458-46DF-947F-94F00FA8CC36}" type="pres">
      <dgm:prSet presAssocID="{BCB1D65B-7D18-45A9-A5C0-91BC059E5EC3}" presName="sibTrans" presStyleCnt="0"/>
      <dgm:spPr/>
    </dgm:pt>
    <dgm:pt modelId="{9B1D6EB6-525C-46A6-989B-13E4264D6334}" type="pres">
      <dgm:prSet presAssocID="{CBD99AAB-E824-4559-8C01-EB13600196F1}" presName="textNode" presStyleLbl="node1" presStyleIdx="4" presStyleCnt="6">
        <dgm:presLayoutVars>
          <dgm:bulletEnabled val="1"/>
        </dgm:presLayoutVars>
      </dgm:prSet>
      <dgm:spPr/>
    </dgm:pt>
    <dgm:pt modelId="{F0D39D5C-9ACC-4FFB-83FE-559820197F17}" type="pres">
      <dgm:prSet presAssocID="{4D6E55B3-3FB1-4675-91EE-B48B9269021C}" presName="sibTrans" presStyleCnt="0"/>
      <dgm:spPr/>
    </dgm:pt>
    <dgm:pt modelId="{1F39E0E1-8D54-4D48-93B3-BCAAD1AF6DCA}" type="pres">
      <dgm:prSet presAssocID="{76757520-1358-4548-983E-92EF7C98393E}" presName="textNode" presStyleLbl="node1" presStyleIdx="5" presStyleCnt="6">
        <dgm:presLayoutVars>
          <dgm:bulletEnabled val="1"/>
        </dgm:presLayoutVars>
      </dgm:prSet>
      <dgm:spPr/>
    </dgm:pt>
  </dgm:ptLst>
  <dgm:cxnLst>
    <dgm:cxn modelId="{5ABCD804-E26A-45D1-8571-2D9707A01716}" srcId="{F33E5CB8-6A46-4309-98C3-EA7F2FB2C46F}" destId="{79624A8F-F95F-4451-B5ED-2E1D727AD26A}" srcOrd="0" destOrd="0" parTransId="{DA53EA8E-15A3-4CE3-90C4-4535E606005C}" sibTransId="{36002CF7-DFB6-4802-B2C8-72B1A3F232DA}"/>
    <dgm:cxn modelId="{C8323A0D-AB61-48D6-9A87-83371FDB05C5}" srcId="{F33E5CB8-6A46-4309-98C3-EA7F2FB2C46F}" destId="{4F5162B0-A5E1-45FB-B836-6A9A0AD8E350}" srcOrd="2" destOrd="0" parTransId="{D0871DE3-2B03-405D-847E-FBB1FC4AF15F}" sibTransId="{3EDF70A8-F6BE-4EDE-84BF-32F45710FF4B}"/>
    <dgm:cxn modelId="{70AEB96B-1E3E-411F-86A8-54F30D96E27F}" srcId="{F33E5CB8-6A46-4309-98C3-EA7F2FB2C46F}" destId="{EABA61F1-045B-4EF9-9145-83A1D35C2E8F}" srcOrd="1" destOrd="0" parTransId="{D664845B-489C-4248-837E-52DCC3D03CF7}" sibTransId="{D0EA07F4-ED3B-4F2D-933A-7BBDC2F70A49}"/>
    <dgm:cxn modelId="{6F8DF44B-0CFB-437D-87F3-A48983DC7FC5}" srcId="{F33E5CB8-6A46-4309-98C3-EA7F2FB2C46F}" destId="{76757520-1358-4548-983E-92EF7C98393E}" srcOrd="5" destOrd="0" parTransId="{509C0EB5-F133-45F7-98F5-A508230814A8}" sibTransId="{8B84783D-EF03-4207-BEAA-E43856E3C31E}"/>
    <dgm:cxn modelId="{703B586F-D3E8-4C0D-B103-6CD7D3DDC167}" type="presOf" srcId="{F33E5CB8-6A46-4309-98C3-EA7F2FB2C46F}" destId="{47AF78A9-1A63-4AE5-9592-EABC3326F80C}" srcOrd="0" destOrd="0" presId="urn:microsoft.com/office/officeart/2005/8/layout/hProcess9"/>
    <dgm:cxn modelId="{5F34C04F-B365-46FE-A5B9-350C74CFD785}" type="presOf" srcId="{E04DC6D6-B59C-455E-8D2D-4DFB5F1F4AE3}" destId="{8963EE32-498E-43B1-81DB-B45738D96AF9}" srcOrd="0" destOrd="0" presId="urn:microsoft.com/office/officeart/2005/8/layout/hProcess9"/>
    <dgm:cxn modelId="{A4422697-3919-4093-9C0F-94BAEF74108C}" type="presOf" srcId="{76757520-1358-4548-983E-92EF7C98393E}" destId="{1F39E0E1-8D54-4D48-93B3-BCAAD1AF6DCA}" srcOrd="0" destOrd="0" presId="urn:microsoft.com/office/officeart/2005/8/layout/hProcess9"/>
    <dgm:cxn modelId="{45BBF297-3877-43AD-8FB2-1F404F20F519}" srcId="{F33E5CB8-6A46-4309-98C3-EA7F2FB2C46F}" destId="{E04DC6D6-B59C-455E-8D2D-4DFB5F1F4AE3}" srcOrd="3" destOrd="0" parTransId="{5ABD806C-5331-4349-855C-8AC0E113B3FB}" sibTransId="{BCB1D65B-7D18-45A9-A5C0-91BC059E5EC3}"/>
    <dgm:cxn modelId="{9734BA9A-F3A3-4109-94EE-B82D61641F0B}" type="presOf" srcId="{79624A8F-F95F-4451-B5ED-2E1D727AD26A}" destId="{46BAE851-B48E-40E4-B1DD-2F30020A072F}" srcOrd="0" destOrd="0" presId="urn:microsoft.com/office/officeart/2005/8/layout/hProcess9"/>
    <dgm:cxn modelId="{B5DEA79D-DBE4-407B-B932-81D7641F1B2F}" type="presOf" srcId="{EABA61F1-045B-4EF9-9145-83A1D35C2E8F}" destId="{0B1ABA39-39D8-4514-BC8E-076DDEA00517}" srcOrd="0" destOrd="0" presId="urn:microsoft.com/office/officeart/2005/8/layout/hProcess9"/>
    <dgm:cxn modelId="{B4D431B9-C05C-46F8-A0F4-AEE2E0EDE8AE}" srcId="{F33E5CB8-6A46-4309-98C3-EA7F2FB2C46F}" destId="{CBD99AAB-E824-4559-8C01-EB13600196F1}" srcOrd="4" destOrd="0" parTransId="{25A11340-C53F-4EF3-9833-6F1AB7BE5F4D}" sibTransId="{4D6E55B3-3FB1-4675-91EE-B48B9269021C}"/>
    <dgm:cxn modelId="{CE4F2BC4-2271-4538-ABB9-2BA8BF818074}" type="presOf" srcId="{CBD99AAB-E824-4559-8C01-EB13600196F1}" destId="{9B1D6EB6-525C-46A6-989B-13E4264D6334}" srcOrd="0" destOrd="0" presId="urn:microsoft.com/office/officeart/2005/8/layout/hProcess9"/>
    <dgm:cxn modelId="{17A703F5-7CC2-497C-9274-F0083BC16A58}" type="presOf" srcId="{4F5162B0-A5E1-45FB-B836-6A9A0AD8E350}" destId="{EE9BC7CF-DEB1-455E-8976-BF8AFFF8255D}" srcOrd="0" destOrd="0" presId="urn:microsoft.com/office/officeart/2005/8/layout/hProcess9"/>
    <dgm:cxn modelId="{DC89DEAC-A5E9-4FD2-9316-04393F1BEE0F}" type="presParOf" srcId="{47AF78A9-1A63-4AE5-9592-EABC3326F80C}" destId="{2BDA7B93-2A58-4140-B949-AB5C6FE5F400}" srcOrd="0" destOrd="0" presId="urn:microsoft.com/office/officeart/2005/8/layout/hProcess9"/>
    <dgm:cxn modelId="{6A59F98F-B64D-4D10-9E93-3E522233C124}" type="presParOf" srcId="{47AF78A9-1A63-4AE5-9592-EABC3326F80C}" destId="{CFE48D29-6C50-4580-B77A-2D283E863819}" srcOrd="1" destOrd="0" presId="urn:microsoft.com/office/officeart/2005/8/layout/hProcess9"/>
    <dgm:cxn modelId="{DC2BC10B-6A96-4F5E-9103-C0393E8B9D39}" type="presParOf" srcId="{CFE48D29-6C50-4580-B77A-2D283E863819}" destId="{46BAE851-B48E-40E4-B1DD-2F30020A072F}" srcOrd="0" destOrd="0" presId="urn:microsoft.com/office/officeart/2005/8/layout/hProcess9"/>
    <dgm:cxn modelId="{89A7822C-FA2D-4CA1-822A-6C2E7C8DDFB4}" type="presParOf" srcId="{CFE48D29-6C50-4580-B77A-2D283E863819}" destId="{B71FC9FC-8B91-45E9-B4E9-CDCBAC4E9B3A}" srcOrd="1" destOrd="0" presId="urn:microsoft.com/office/officeart/2005/8/layout/hProcess9"/>
    <dgm:cxn modelId="{518431A4-B905-4B20-8729-945020C46B4E}" type="presParOf" srcId="{CFE48D29-6C50-4580-B77A-2D283E863819}" destId="{0B1ABA39-39D8-4514-BC8E-076DDEA00517}" srcOrd="2" destOrd="0" presId="urn:microsoft.com/office/officeart/2005/8/layout/hProcess9"/>
    <dgm:cxn modelId="{CEC843B8-BCB7-4AD7-B10B-E0802CA89FC3}" type="presParOf" srcId="{CFE48D29-6C50-4580-B77A-2D283E863819}" destId="{DA323CDA-F924-48FD-8F5C-C23AAA0C751B}" srcOrd="3" destOrd="0" presId="urn:microsoft.com/office/officeart/2005/8/layout/hProcess9"/>
    <dgm:cxn modelId="{ED7DEA42-1EC3-4EAB-8663-66B80F8442D1}" type="presParOf" srcId="{CFE48D29-6C50-4580-B77A-2D283E863819}" destId="{EE9BC7CF-DEB1-455E-8976-BF8AFFF8255D}" srcOrd="4" destOrd="0" presId="urn:microsoft.com/office/officeart/2005/8/layout/hProcess9"/>
    <dgm:cxn modelId="{82D3FAC5-5D2D-450D-A04E-6FE5890E7E58}" type="presParOf" srcId="{CFE48D29-6C50-4580-B77A-2D283E863819}" destId="{04F5D3BC-AFBF-4CB1-ABFB-C9D0608E584B}" srcOrd="5" destOrd="0" presId="urn:microsoft.com/office/officeart/2005/8/layout/hProcess9"/>
    <dgm:cxn modelId="{DFC82835-B2F5-432E-B36B-FBD558CCBCA5}" type="presParOf" srcId="{CFE48D29-6C50-4580-B77A-2D283E863819}" destId="{8963EE32-498E-43B1-81DB-B45738D96AF9}" srcOrd="6" destOrd="0" presId="urn:microsoft.com/office/officeart/2005/8/layout/hProcess9"/>
    <dgm:cxn modelId="{DE255EAA-8B68-4BD5-AEEF-EEDD181D9D4C}" type="presParOf" srcId="{CFE48D29-6C50-4580-B77A-2D283E863819}" destId="{9FCC72CE-7458-46DF-947F-94F00FA8CC36}" srcOrd="7" destOrd="0" presId="urn:microsoft.com/office/officeart/2005/8/layout/hProcess9"/>
    <dgm:cxn modelId="{6DA7E7E5-D852-4E74-916B-4E8042174451}" type="presParOf" srcId="{CFE48D29-6C50-4580-B77A-2D283E863819}" destId="{9B1D6EB6-525C-46A6-989B-13E4264D6334}" srcOrd="8" destOrd="0" presId="urn:microsoft.com/office/officeart/2005/8/layout/hProcess9"/>
    <dgm:cxn modelId="{1EA31E55-E743-4588-A2F8-7FBE7821BAAF}" type="presParOf" srcId="{CFE48D29-6C50-4580-B77A-2D283E863819}" destId="{F0D39D5C-9ACC-4FFB-83FE-559820197F17}" srcOrd="9" destOrd="0" presId="urn:microsoft.com/office/officeart/2005/8/layout/hProcess9"/>
    <dgm:cxn modelId="{9C0B5001-02DA-41DB-83DC-DBF824AA1E1C}" type="presParOf" srcId="{CFE48D29-6C50-4580-B77A-2D283E863819}" destId="{1F39E0E1-8D54-4D48-93B3-BCAAD1AF6DCA}" srcOrd="10" destOrd="0" presId="urn:microsoft.com/office/officeart/2005/8/layout/hProcess9"/>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228D93-2085-4A23-8141-3AC0CA66F763}" type="doc">
      <dgm:prSet loTypeId="urn:microsoft.com/office/officeart/2005/8/layout/process4" loCatId="list" qsTypeId="urn:microsoft.com/office/officeart/2005/8/quickstyle/simple5" qsCatId="simple" csTypeId="urn:microsoft.com/office/officeart/2005/8/colors/accent1_2" csCatId="accent1" phldr="1"/>
      <dgm:spPr/>
      <dgm:t>
        <a:bodyPr/>
        <a:lstStyle/>
        <a:p>
          <a:endParaRPr lang="en-IN"/>
        </a:p>
      </dgm:t>
    </dgm:pt>
    <dgm:pt modelId="{0066342E-B3BC-4739-8F5E-080E50D52789}">
      <dgm:prSet phldrT="[Text]" custT="1"/>
      <dgm:spPr/>
      <dgm:t>
        <a:bodyPr/>
        <a:lstStyle/>
        <a:p>
          <a:r>
            <a:rPr lang="en-IN" sz="2000"/>
            <a:t>Population Growth </a:t>
          </a:r>
          <a:endParaRPr lang="en-IN" sz="2000" dirty="0"/>
        </a:p>
      </dgm:t>
    </dgm:pt>
    <dgm:pt modelId="{61166E11-D585-430E-BFBB-E4DA9809547B}" type="parTrans" cxnId="{581C7A10-3B79-4405-8FB4-6018F6E1B184}">
      <dgm:prSet/>
      <dgm:spPr/>
      <dgm:t>
        <a:bodyPr/>
        <a:lstStyle/>
        <a:p>
          <a:endParaRPr lang="en-IN" sz="2000"/>
        </a:p>
      </dgm:t>
    </dgm:pt>
    <dgm:pt modelId="{F4094B94-18F9-4B0C-8FF6-EFE5B3259B6B}" type="sibTrans" cxnId="{581C7A10-3B79-4405-8FB4-6018F6E1B184}">
      <dgm:prSet/>
      <dgm:spPr/>
      <dgm:t>
        <a:bodyPr/>
        <a:lstStyle/>
        <a:p>
          <a:endParaRPr lang="en-IN" sz="2000"/>
        </a:p>
      </dgm:t>
    </dgm:pt>
    <dgm:pt modelId="{7F0A5292-796D-44F5-82FD-6822D306F66F}">
      <dgm:prSet phldrT="[Text]" custT="1"/>
      <dgm:spPr/>
      <dgm:t>
        <a:bodyPr/>
        <a:lstStyle/>
        <a:p>
          <a:r>
            <a:rPr lang="en-IN" sz="2000" dirty="0"/>
            <a:t>Pollution</a:t>
          </a:r>
        </a:p>
      </dgm:t>
    </dgm:pt>
    <dgm:pt modelId="{51481064-682C-4067-81BB-2E856A2467D2}" type="parTrans" cxnId="{3A6DF29B-74BF-470D-AD26-E0D1C33FE69E}">
      <dgm:prSet/>
      <dgm:spPr/>
      <dgm:t>
        <a:bodyPr/>
        <a:lstStyle/>
        <a:p>
          <a:endParaRPr lang="en-IN" sz="2000"/>
        </a:p>
      </dgm:t>
    </dgm:pt>
    <dgm:pt modelId="{36C5B2C7-7720-4F07-9F55-C7203EDCED21}" type="sibTrans" cxnId="{3A6DF29B-74BF-470D-AD26-E0D1C33FE69E}">
      <dgm:prSet/>
      <dgm:spPr/>
      <dgm:t>
        <a:bodyPr/>
        <a:lstStyle/>
        <a:p>
          <a:endParaRPr lang="en-IN" sz="2000"/>
        </a:p>
      </dgm:t>
    </dgm:pt>
    <dgm:pt modelId="{5CEC9F34-C2C2-42AB-9CF0-98F9C37985F2}">
      <dgm:prSet phldrT="[Text]" custT="1"/>
      <dgm:spPr/>
      <dgm:t>
        <a:bodyPr/>
        <a:lstStyle/>
        <a:p>
          <a:r>
            <a:rPr lang="en-IN" sz="2000" dirty="0"/>
            <a:t>Resource Consumption</a:t>
          </a:r>
        </a:p>
      </dgm:t>
    </dgm:pt>
    <dgm:pt modelId="{600AE2FD-A6E7-4DB5-8372-731585533707}" type="sibTrans" cxnId="{79F9C770-847D-41FF-BA58-F297BEC297DC}">
      <dgm:prSet/>
      <dgm:spPr/>
      <dgm:t>
        <a:bodyPr/>
        <a:lstStyle/>
        <a:p>
          <a:endParaRPr lang="en-IN" sz="2000"/>
        </a:p>
      </dgm:t>
    </dgm:pt>
    <dgm:pt modelId="{BCC9FF9D-9168-4038-92C4-532EE1D02B33}" type="parTrans" cxnId="{79F9C770-847D-41FF-BA58-F297BEC297DC}">
      <dgm:prSet/>
      <dgm:spPr/>
      <dgm:t>
        <a:bodyPr/>
        <a:lstStyle/>
        <a:p>
          <a:endParaRPr lang="en-IN" sz="2000"/>
        </a:p>
      </dgm:t>
    </dgm:pt>
    <dgm:pt modelId="{F8DDC3B1-4F51-407D-87E8-BE8E38B87ADB}">
      <dgm:prSet phldrT="[Text]" custT="1"/>
      <dgm:spPr/>
      <dgm:t>
        <a:bodyPr/>
        <a:lstStyle/>
        <a:p>
          <a:r>
            <a:rPr lang="en-IN" sz="2000" dirty="0"/>
            <a:t>More waste generated</a:t>
          </a:r>
        </a:p>
      </dgm:t>
    </dgm:pt>
    <dgm:pt modelId="{F2F12D09-313D-4CCD-94BB-C83DF953FD07}" type="sibTrans" cxnId="{7D43B38A-C0A8-4829-A59D-6115131ADAD5}">
      <dgm:prSet/>
      <dgm:spPr/>
      <dgm:t>
        <a:bodyPr/>
        <a:lstStyle/>
        <a:p>
          <a:endParaRPr lang="en-IN" sz="2000"/>
        </a:p>
      </dgm:t>
    </dgm:pt>
    <dgm:pt modelId="{040ADA04-2F4D-4BAD-8B81-E135A9163B7B}" type="parTrans" cxnId="{7D43B38A-C0A8-4829-A59D-6115131ADAD5}">
      <dgm:prSet/>
      <dgm:spPr/>
      <dgm:t>
        <a:bodyPr/>
        <a:lstStyle/>
        <a:p>
          <a:endParaRPr lang="en-IN" sz="2000"/>
        </a:p>
      </dgm:t>
    </dgm:pt>
    <dgm:pt modelId="{A04376EB-7B1C-4129-8CB4-BC1510C9719F}">
      <dgm:prSet phldrT="[Text]" custT="1"/>
      <dgm:spPr/>
      <dgm:t>
        <a:bodyPr/>
        <a:lstStyle/>
        <a:p>
          <a:r>
            <a:rPr lang="en-IN" sz="2000" dirty="0"/>
            <a:t>More resources consumed</a:t>
          </a:r>
        </a:p>
      </dgm:t>
    </dgm:pt>
    <dgm:pt modelId="{A915E556-1C77-4BF5-A8B1-855977F49E6E}" type="sibTrans" cxnId="{6C356325-F87B-4DF3-816B-625B4409B378}">
      <dgm:prSet/>
      <dgm:spPr/>
      <dgm:t>
        <a:bodyPr/>
        <a:lstStyle/>
        <a:p>
          <a:endParaRPr lang="en-IN" sz="2000"/>
        </a:p>
      </dgm:t>
    </dgm:pt>
    <dgm:pt modelId="{8F813D14-3436-486F-9E6E-9EBA5E999B02}" type="parTrans" cxnId="{6C356325-F87B-4DF3-816B-625B4409B378}">
      <dgm:prSet/>
      <dgm:spPr/>
      <dgm:t>
        <a:bodyPr/>
        <a:lstStyle/>
        <a:p>
          <a:endParaRPr lang="en-IN" sz="2000"/>
        </a:p>
      </dgm:t>
    </dgm:pt>
    <dgm:pt modelId="{3C77BFF8-43E6-4A65-9DB0-4F9C4A5ADBE8}">
      <dgm:prSet phldrT="[Text]" custT="1"/>
      <dgm:spPr/>
      <dgm:t>
        <a:bodyPr/>
        <a:lstStyle/>
        <a:p>
          <a:r>
            <a:rPr lang="en-IN" sz="2000" dirty="0"/>
            <a:t> Higher standard of living</a:t>
          </a:r>
        </a:p>
      </dgm:t>
    </dgm:pt>
    <dgm:pt modelId="{1B6236A7-48DB-48CE-8C3D-CF6E67DDDD9B}" type="sibTrans" cxnId="{391454A8-228F-4538-B6C7-D5E0F3127A27}">
      <dgm:prSet/>
      <dgm:spPr/>
      <dgm:t>
        <a:bodyPr/>
        <a:lstStyle/>
        <a:p>
          <a:endParaRPr lang="en-IN" sz="2000"/>
        </a:p>
      </dgm:t>
    </dgm:pt>
    <dgm:pt modelId="{6179A3DF-BE23-4531-BBEE-37703A3CA8CD}" type="parTrans" cxnId="{391454A8-228F-4538-B6C7-D5E0F3127A27}">
      <dgm:prSet/>
      <dgm:spPr/>
      <dgm:t>
        <a:bodyPr/>
        <a:lstStyle/>
        <a:p>
          <a:endParaRPr lang="en-IN" sz="2000"/>
        </a:p>
      </dgm:t>
    </dgm:pt>
    <dgm:pt modelId="{580CE2DA-307B-41CD-AEC0-75D157FF3C7C}">
      <dgm:prSet phldrT="[Text]" custT="1"/>
      <dgm:spPr/>
      <dgm:t>
        <a:bodyPr/>
        <a:lstStyle/>
        <a:p>
          <a:r>
            <a:rPr lang="en-IN" sz="2000" dirty="0"/>
            <a:t>Increase in population</a:t>
          </a:r>
        </a:p>
      </dgm:t>
    </dgm:pt>
    <dgm:pt modelId="{854E07DC-42A6-4BAA-8FBD-ACDD6CAD28FC}" type="sibTrans" cxnId="{C1ABF65E-7A51-4AD1-B668-9C4AB11327B6}">
      <dgm:prSet/>
      <dgm:spPr/>
      <dgm:t>
        <a:bodyPr/>
        <a:lstStyle/>
        <a:p>
          <a:endParaRPr lang="en-IN" sz="2000"/>
        </a:p>
      </dgm:t>
    </dgm:pt>
    <dgm:pt modelId="{ED81AAB4-6C3F-461D-A4C3-92109F0CCD8A}" type="parTrans" cxnId="{C1ABF65E-7A51-4AD1-B668-9C4AB11327B6}">
      <dgm:prSet/>
      <dgm:spPr/>
      <dgm:t>
        <a:bodyPr/>
        <a:lstStyle/>
        <a:p>
          <a:endParaRPr lang="en-IN" sz="2000"/>
        </a:p>
      </dgm:t>
    </dgm:pt>
    <dgm:pt modelId="{58F0864E-236C-4E7F-9F7B-10C7DDDD4EA7}" type="pres">
      <dgm:prSet presAssocID="{A4228D93-2085-4A23-8141-3AC0CA66F763}" presName="Name0" presStyleCnt="0">
        <dgm:presLayoutVars>
          <dgm:dir/>
          <dgm:animLvl val="lvl"/>
          <dgm:resizeHandles val="exact"/>
        </dgm:presLayoutVars>
      </dgm:prSet>
      <dgm:spPr/>
    </dgm:pt>
    <dgm:pt modelId="{20F0B655-5D13-4C2B-BC1B-0E0094559565}" type="pres">
      <dgm:prSet presAssocID="{7F0A5292-796D-44F5-82FD-6822D306F66F}" presName="boxAndChildren" presStyleCnt="0"/>
      <dgm:spPr/>
    </dgm:pt>
    <dgm:pt modelId="{28884AE0-B446-4A3E-A4B0-C8E8B134CA7B}" type="pres">
      <dgm:prSet presAssocID="{7F0A5292-796D-44F5-82FD-6822D306F66F}" presName="parentTextBox" presStyleLbl="node1" presStyleIdx="0" presStyleCnt="3"/>
      <dgm:spPr/>
    </dgm:pt>
    <dgm:pt modelId="{87E4E23B-1AF9-4675-AD7F-8E98D62F0732}" type="pres">
      <dgm:prSet presAssocID="{7F0A5292-796D-44F5-82FD-6822D306F66F}" presName="entireBox" presStyleLbl="node1" presStyleIdx="0" presStyleCnt="3"/>
      <dgm:spPr/>
    </dgm:pt>
    <dgm:pt modelId="{030C6F74-19C9-43FE-9D9D-301D98ED5F20}" type="pres">
      <dgm:prSet presAssocID="{7F0A5292-796D-44F5-82FD-6822D306F66F}" presName="descendantBox" presStyleCnt="0"/>
      <dgm:spPr/>
    </dgm:pt>
    <dgm:pt modelId="{1F521482-574A-42EE-97AA-614059A1F9A7}" type="pres">
      <dgm:prSet presAssocID="{A04376EB-7B1C-4129-8CB4-BC1510C9719F}" presName="childTextBox" presStyleLbl="fgAccFollowNode1" presStyleIdx="0" presStyleCnt="4">
        <dgm:presLayoutVars>
          <dgm:bulletEnabled val="1"/>
        </dgm:presLayoutVars>
      </dgm:prSet>
      <dgm:spPr/>
    </dgm:pt>
    <dgm:pt modelId="{E7BB1272-6F15-4DD2-A483-D7B943BC8412}" type="pres">
      <dgm:prSet presAssocID="{F8DDC3B1-4F51-407D-87E8-BE8E38B87ADB}" presName="childTextBox" presStyleLbl="fgAccFollowNode1" presStyleIdx="1" presStyleCnt="4">
        <dgm:presLayoutVars>
          <dgm:bulletEnabled val="1"/>
        </dgm:presLayoutVars>
      </dgm:prSet>
      <dgm:spPr/>
    </dgm:pt>
    <dgm:pt modelId="{B56FA64A-7838-4410-AB6F-19D070ECD6AA}" type="pres">
      <dgm:prSet presAssocID="{600AE2FD-A6E7-4DB5-8372-731585533707}" presName="sp" presStyleCnt="0"/>
      <dgm:spPr/>
    </dgm:pt>
    <dgm:pt modelId="{158AD3A9-50D4-43CC-8669-E686A0A0FD6D}" type="pres">
      <dgm:prSet presAssocID="{5CEC9F34-C2C2-42AB-9CF0-98F9C37985F2}" presName="arrowAndChildren" presStyleCnt="0"/>
      <dgm:spPr/>
    </dgm:pt>
    <dgm:pt modelId="{11160751-4CA9-4131-AC24-53A5591594A9}" type="pres">
      <dgm:prSet presAssocID="{5CEC9F34-C2C2-42AB-9CF0-98F9C37985F2}" presName="parentTextArrow" presStyleLbl="node1" presStyleIdx="0" presStyleCnt="3"/>
      <dgm:spPr/>
    </dgm:pt>
    <dgm:pt modelId="{658F1E01-3894-467D-8DBC-094019EF3C38}" type="pres">
      <dgm:prSet presAssocID="{5CEC9F34-C2C2-42AB-9CF0-98F9C37985F2}" presName="arrow" presStyleLbl="node1" presStyleIdx="1" presStyleCnt="3"/>
      <dgm:spPr/>
    </dgm:pt>
    <dgm:pt modelId="{FE45DB48-A8B2-4EB0-95B7-1A78102F8E82}" type="pres">
      <dgm:prSet presAssocID="{5CEC9F34-C2C2-42AB-9CF0-98F9C37985F2}" presName="descendantArrow" presStyleCnt="0"/>
      <dgm:spPr/>
    </dgm:pt>
    <dgm:pt modelId="{8F8091CD-50B2-413F-9CF2-17F70D420B55}" type="pres">
      <dgm:prSet presAssocID="{580CE2DA-307B-41CD-AEC0-75D157FF3C7C}" presName="childTextArrow" presStyleLbl="fgAccFollowNode1" presStyleIdx="2" presStyleCnt="4">
        <dgm:presLayoutVars>
          <dgm:bulletEnabled val="1"/>
        </dgm:presLayoutVars>
      </dgm:prSet>
      <dgm:spPr/>
    </dgm:pt>
    <dgm:pt modelId="{E78AEF11-AEFF-4626-B59F-29DB86033AED}" type="pres">
      <dgm:prSet presAssocID="{3C77BFF8-43E6-4A65-9DB0-4F9C4A5ADBE8}" presName="childTextArrow" presStyleLbl="fgAccFollowNode1" presStyleIdx="3" presStyleCnt="4">
        <dgm:presLayoutVars>
          <dgm:bulletEnabled val="1"/>
        </dgm:presLayoutVars>
      </dgm:prSet>
      <dgm:spPr/>
    </dgm:pt>
    <dgm:pt modelId="{95B1945F-3ACF-4ED4-AD86-67521838F97D}" type="pres">
      <dgm:prSet presAssocID="{F4094B94-18F9-4B0C-8FF6-EFE5B3259B6B}" presName="sp" presStyleCnt="0"/>
      <dgm:spPr/>
    </dgm:pt>
    <dgm:pt modelId="{B1EA108C-33E1-45AC-A8B2-BBF943984455}" type="pres">
      <dgm:prSet presAssocID="{0066342E-B3BC-4739-8F5E-080E50D52789}" presName="arrowAndChildren" presStyleCnt="0"/>
      <dgm:spPr/>
    </dgm:pt>
    <dgm:pt modelId="{0AD238EB-52DE-4689-8A0E-304F487EBF74}" type="pres">
      <dgm:prSet presAssocID="{0066342E-B3BC-4739-8F5E-080E50D52789}" presName="parentTextArrow" presStyleLbl="node1" presStyleIdx="2" presStyleCnt="3"/>
      <dgm:spPr/>
    </dgm:pt>
  </dgm:ptLst>
  <dgm:cxnLst>
    <dgm:cxn modelId="{581C7A10-3B79-4405-8FB4-6018F6E1B184}" srcId="{A4228D93-2085-4A23-8141-3AC0CA66F763}" destId="{0066342E-B3BC-4739-8F5E-080E50D52789}" srcOrd="0" destOrd="0" parTransId="{61166E11-D585-430E-BFBB-E4DA9809547B}" sibTransId="{F4094B94-18F9-4B0C-8FF6-EFE5B3259B6B}"/>
    <dgm:cxn modelId="{6C356325-F87B-4DF3-816B-625B4409B378}" srcId="{7F0A5292-796D-44F5-82FD-6822D306F66F}" destId="{A04376EB-7B1C-4129-8CB4-BC1510C9719F}" srcOrd="0" destOrd="0" parTransId="{8F813D14-3436-486F-9E6E-9EBA5E999B02}" sibTransId="{A915E556-1C77-4BF5-A8B1-855977F49E6E}"/>
    <dgm:cxn modelId="{C1ABF65E-7A51-4AD1-B668-9C4AB11327B6}" srcId="{5CEC9F34-C2C2-42AB-9CF0-98F9C37985F2}" destId="{580CE2DA-307B-41CD-AEC0-75D157FF3C7C}" srcOrd="0" destOrd="0" parTransId="{ED81AAB4-6C3F-461D-A4C3-92109F0CCD8A}" sibTransId="{854E07DC-42A6-4BAA-8FBD-ACDD6CAD28FC}"/>
    <dgm:cxn modelId="{9ED28065-22FE-47EF-9C15-159A7CF343DD}" type="presOf" srcId="{A4228D93-2085-4A23-8141-3AC0CA66F763}" destId="{58F0864E-236C-4E7F-9F7B-10C7DDDD4EA7}" srcOrd="0" destOrd="0" presId="urn:microsoft.com/office/officeart/2005/8/layout/process4"/>
    <dgm:cxn modelId="{E606CA65-530A-44BC-9293-68C56391BDBF}" type="presOf" srcId="{F8DDC3B1-4F51-407D-87E8-BE8E38B87ADB}" destId="{E7BB1272-6F15-4DD2-A483-D7B943BC8412}" srcOrd="0" destOrd="0" presId="urn:microsoft.com/office/officeart/2005/8/layout/process4"/>
    <dgm:cxn modelId="{79F9C770-847D-41FF-BA58-F297BEC297DC}" srcId="{A4228D93-2085-4A23-8141-3AC0CA66F763}" destId="{5CEC9F34-C2C2-42AB-9CF0-98F9C37985F2}" srcOrd="1" destOrd="0" parTransId="{BCC9FF9D-9168-4038-92C4-532EE1D02B33}" sibTransId="{600AE2FD-A6E7-4DB5-8372-731585533707}"/>
    <dgm:cxn modelId="{B5540359-40BC-45D9-A7D5-51702FA5E531}" type="presOf" srcId="{7F0A5292-796D-44F5-82FD-6822D306F66F}" destId="{28884AE0-B446-4A3E-A4B0-C8E8B134CA7B}" srcOrd="0" destOrd="0" presId="urn:microsoft.com/office/officeart/2005/8/layout/process4"/>
    <dgm:cxn modelId="{7D43B38A-C0A8-4829-A59D-6115131ADAD5}" srcId="{7F0A5292-796D-44F5-82FD-6822D306F66F}" destId="{F8DDC3B1-4F51-407D-87E8-BE8E38B87ADB}" srcOrd="1" destOrd="0" parTransId="{040ADA04-2F4D-4BAD-8B81-E135A9163B7B}" sibTransId="{F2F12D09-313D-4CCD-94BB-C83DF953FD07}"/>
    <dgm:cxn modelId="{3A6DF29B-74BF-470D-AD26-E0D1C33FE69E}" srcId="{A4228D93-2085-4A23-8141-3AC0CA66F763}" destId="{7F0A5292-796D-44F5-82FD-6822D306F66F}" srcOrd="2" destOrd="0" parTransId="{51481064-682C-4067-81BB-2E856A2467D2}" sibTransId="{36C5B2C7-7720-4F07-9F55-C7203EDCED21}"/>
    <dgm:cxn modelId="{46691C9D-90F2-412A-B0DA-8E3C5AD6ABFB}" type="presOf" srcId="{A04376EB-7B1C-4129-8CB4-BC1510C9719F}" destId="{1F521482-574A-42EE-97AA-614059A1F9A7}" srcOrd="0" destOrd="0" presId="urn:microsoft.com/office/officeart/2005/8/layout/process4"/>
    <dgm:cxn modelId="{99FCFFA7-3F34-4451-9D9B-27CAF3DC09B6}" type="presOf" srcId="{7F0A5292-796D-44F5-82FD-6822D306F66F}" destId="{87E4E23B-1AF9-4675-AD7F-8E98D62F0732}" srcOrd="1" destOrd="0" presId="urn:microsoft.com/office/officeart/2005/8/layout/process4"/>
    <dgm:cxn modelId="{391454A8-228F-4538-B6C7-D5E0F3127A27}" srcId="{5CEC9F34-C2C2-42AB-9CF0-98F9C37985F2}" destId="{3C77BFF8-43E6-4A65-9DB0-4F9C4A5ADBE8}" srcOrd="1" destOrd="0" parTransId="{6179A3DF-BE23-4531-BBEE-37703A3CA8CD}" sibTransId="{1B6236A7-48DB-48CE-8C3D-CF6E67DDDD9B}"/>
    <dgm:cxn modelId="{262A84B4-AF6E-499B-B182-771D4275FCC5}" type="presOf" srcId="{5CEC9F34-C2C2-42AB-9CF0-98F9C37985F2}" destId="{658F1E01-3894-467D-8DBC-094019EF3C38}" srcOrd="1" destOrd="0" presId="urn:microsoft.com/office/officeart/2005/8/layout/process4"/>
    <dgm:cxn modelId="{C31053D8-496A-4546-A9C1-031E766C87BC}" type="presOf" srcId="{5CEC9F34-C2C2-42AB-9CF0-98F9C37985F2}" destId="{11160751-4CA9-4131-AC24-53A5591594A9}" srcOrd="0" destOrd="0" presId="urn:microsoft.com/office/officeart/2005/8/layout/process4"/>
    <dgm:cxn modelId="{535AAAE0-135E-4FA3-BA44-EE8927F4E582}" type="presOf" srcId="{0066342E-B3BC-4739-8F5E-080E50D52789}" destId="{0AD238EB-52DE-4689-8A0E-304F487EBF74}" srcOrd="0" destOrd="0" presId="urn:microsoft.com/office/officeart/2005/8/layout/process4"/>
    <dgm:cxn modelId="{C70A9EE3-6AE8-48F5-AD2F-B3312E8C53EA}" type="presOf" srcId="{3C77BFF8-43E6-4A65-9DB0-4F9C4A5ADBE8}" destId="{E78AEF11-AEFF-4626-B59F-29DB86033AED}" srcOrd="0" destOrd="0" presId="urn:microsoft.com/office/officeart/2005/8/layout/process4"/>
    <dgm:cxn modelId="{69A973EA-63B9-47AC-9545-2C76C4D21748}" type="presOf" srcId="{580CE2DA-307B-41CD-AEC0-75D157FF3C7C}" destId="{8F8091CD-50B2-413F-9CF2-17F70D420B55}" srcOrd="0" destOrd="0" presId="urn:microsoft.com/office/officeart/2005/8/layout/process4"/>
    <dgm:cxn modelId="{AF2C8864-A87D-4EBF-91B3-E4D614E0FC76}" type="presParOf" srcId="{58F0864E-236C-4E7F-9F7B-10C7DDDD4EA7}" destId="{20F0B655-5D13-4C2B-BC1B-0E0094559565}" srcOrd="0" destOrd="0" presId="urn:microsoft.com/office/officeart/2005/8/layout/process4"/>
    <dgm:cxn modelId="{84AD589C-AFB5-46D4-BF2A-109BDB064DB0}" type="presParOf" srcId="{20F0B655-5D13-4C2B-BC1B-0E0094559565}" destId="{28884AE0-B446-4A3E-A4B0-C8E8B134CA7B}" srcOrd="0" destOrd="0" presId="urn:microsoft.com/office/officeart/2005/8/layout/process4"/>
    <dgm:cxn modelId="{E78CCB87-7C51-4470-9446-557087A6A733}" type="presParOf" srcId="{20F0B655-5D13-4C2B-BC1B-0E0094559565}" destId="{87E4E23B-1AF9-4675-AD7F-8E98D62F0732}" srcOrd="1" destOrd="0" presId="urn:microsoft.com/office/officeart/2005/8/layout/process4"/>
    <dgm:cxn modelId="{96F4AF3A-BA04-4B0E-863F-05269B6EC600}" type="presParOf" srcId="{20F0B655-5D13-4C2B-BC1B-0E0094559565}" destId="{030C6F74-19C9-43FE-9D9D-301D98ED5F20}" srcOrd="2" destOrd="0" presId="urn:microsoft.com/office/officeart/2005/8/layout/process4"/>
    <dgm:cxn modelId="{4CD89F4E-4BD4-43A4-B087-F7C59CE7C95D}" type="presParOf" srcId="{030C6F74-19C9-43FE-9D9D-301D98ED5F20}" destId="{1F521482-574A-42EE-97AA-614059A1F9A7}" srcOrd="0" destOrd="0" presId="urn:microsoft.com/office/officeart/2005/8/layout/process4"/>
    <dgm:cxn modelId="{24DE2FA1-96BB-443D-A1AB-3C4E0B696753}" type="presParOf" srcId="{030C6F74-19C9-43FE-9D9D-301D98ED5F20}" destId="{E7BB1272-6F15-4DD2-A483-D7B943BC8412}" srcOrd="1" destOrd="0" presId="urn:microsoft.com/office/officeart/2005/8/layout/process4"/>
    <dgm:cxn modelId="{1E08BF10-2D3B-4CC1-89BE-797F8C1624BC}" type="presParOf" srcId="{58F0864E-236C-4E7F-9F7B-10C7DDDD4EA7}" destId="{B56FA64A-7838-4410-AB6F-19D070ECD6AA}" srcOrd="1" destOrd="0" presId="urn:microsoft.com/office/officeart/2005/8/layout/process4"/>
    <dgm:cxn modelId="{1819C8B3-84B0-4DEC-8BC0-FDB0ABEDC794}" type="presParOf" srcId="{58F0864E-236C-4E7F-9F7B-10C7DDDD4EA7}" destId="{158AD3A9-50D4-43CC-8669-E686A0A0FD6D}" srcOrd="2" destOrd="0" presId="urn:microsoft.com/office/officeart/2005/8/layout/process4"/>
    <dgm:cxn modelId="{F301F366-889D-4A01-A014-5671148CC85A}" type="presParOf" srcId="{158AD3A9-50D4-43CC-8669-E686A0A0FD6D}" destId="{11160751-4CA9-4131-AC24-53A5591594A9}" srcOrd="0" destOrd="0" presId="urn:microsoft.com/office/officeart/2005/8/layout/process4"/>
    <dgm:cxn modelId="{BB5BD19C-1DD2-4BB3-9AB9-1392CDD172CD}" type="presParOf" srcId="{158AD3A9-50D4-43CC-8669-E686A0A0FD6D}" destId="{658F1E01-3894-467D-8DBC-094019EF3C38}" srcOrd="1" destOrd="0" presId="urn:microsoft.com/office/officeart/2005/8/layout/process4"/>
    <dgm:cxn modelId="{7DCB486F-76E6-4F5E-A59E-597833E78947}" type="presParOf" srcId="{158AD3A9-50D4-43CC-8669-E686A0A0FD6D}" destId="{FE45DB48-A8B2-4EB0-95B7-1A78102F8E82}" srcOrd="2" destOrd="0" presId="urn:microsoft.com/office/officeart/2005/8/layout/process4"/>
    <dgm:cxn modelId="{E842F2EB-A029-429D-9710-AD77C31E1444}" type="presParOf" srcId="{FE45DB48-A8B2-4EB0-95B7-1A78102F8E82}" destId="{8F8091CD-50B2-413F-9CF2-17F70D420B55}" srcOrd="0" destOrd="0" presId="urn:microsoft.com/office/officeart/2005/8/layout/process4"/>
    <dgm:cxn modelId="{33CFC5DE-ACB4-46DE-BEF9-1E9E0910AE09}" type="presParOf" srcId="{FE45DB48-A8B2-4EB0-95B7-1A78102F8E82}" destId="{E78AEF11-AEFF-4626-B59F-29DB86033AED}" srcOrd="1" destOrd="0" presId="urn:microsoft.com/office/officeart/2005/8/layout/process4"/>
    <dgm:cxn modelId="{5B9D8635-6739-4A52-9D7C-BF6C506FD880}" type="presParOf" srcId="{58F0864E-236C-4E7F-9F7B-10C7DDDD4EA7}" destId="{95B1945F-3ACF-4ED4-AD86-67521838F97D}" srcOrd="3" destOrd="0" presId="urn:microsoft.com/office/officeart/2005/8/layout/process4"/>
    <dgm:cxn modelId="{A42237CD-FD34-45DC-961B-7687CF07B3F2}" type="presParOf" srcId="{58F0864E-236C-4E7F-9F7B-10C7DDDD4EA7}" destId="{B1EA108C-33E1-45AC-A8B2-BBF943984455}" srcOrd="4" destOrd="0" presId="urn:microsoft.com/office/officeart/2005/8/layout/process4"/>
    <dgm:cxn modelId="{C72786CF-7C52-43CA-BADB-801C729667F6}" type="presParOf" srcId="{B1EA108C-33E1-45AC-A8B2-BBF943984455}" destId="{0AD238EB-52DE-4689-8A0E-304F487EBF74}"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68DC97-6EB5-45B8-8AD1-F9306A686D79}">
      <dsp:nvSpPr>
        <dsp:cNvPr id="0" name=""/>
        <dsp:cNvSpPr/>
      </dsp:nvSpPr>
      <dsp:spPr>
        <a:xfrm>
          <a:off x="1090460" y="296894"/>
          <a:ext cx="4013829" cy="4013829"/>
        </a:xfrm>
        <a:prstGeom prst="pie">
          <a:avLst>
            <a:gd name="adj1" fmla="val 16200000"/>
            <a:gd name="adj2" fmla="val 0"/>
          </a:avLst>
        </a:prstGeom>
        <a:solidFill>
          <a:schemeClr val="accent3">
            <a:lumMod val="75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Arial" pitchFamily="34" charset="0"/>
              <a:cs typeface="Arial" pitchFamily="34" charset="0"/>
            </a:rPr>
            <a:t>Lithosphere</a:t>
          </a:r>
          <a:endParaRPr lang="en-IN" sz="1800" b="1" kern="1200" dirty="0">
            <a:latin typeface="Arial" pitchFamily="34" charset="0"/>
            <a:cs typeface="Arial" pitchFamily="34" charset="0"/>
          </a:endParaRPr>
        </a:p>
      </dsp:txBody>
      <dsp:txXfrm>
        <a:off x="3221134" y="1128808"/>
        <a:ext cx="1481294" cy="1099024"/>
      </dsp:txXfrm>
    </dsp:sp>
    <dsp:sp modelId="{25EB6A6C-302D-485A-8E59-211702A46C83}">
      <dsp:nvSpPr>
        <dsp:cNvPr id="0" name=""/>
        <dsp:cNvSpPr/>
      </dsp:nvSpPr>
      <dsp:spPr>
        <a:xfrm>
          <a:off x="1090460" y="431644"/>
          <a:ext cx="4013829" cy="4013829"/>
        </a:xfrm>
        <a:prstGeom prst="pie">
          <a:avLst>
            <a:gd name="adj1" fmla="val 0"/>
            <a:gd name="adj2" fmla="val 5400000"/>
          </a:avLst>
        </a:prstGeom>
        <a:solidFill>
          <a:srgbClr val="92D050"/>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Arial" pitchFamily="34" charset="0"/>
              <a:cs typeface="Arial" pitchFamily="34" charset="0"/>
            </a:rPr>
            <a:t>Biosphere</a:t>
          </a:r>
          <a:endParaRPr lang="en-IN" sz="1800" b="1" kern="1200" dirty="0">
            <a:latin typeface="Arial" pitchFamily="34" charset="0"/>
            <a:cs typeface="Arial" pitchFamily="34" charset="0"/>
          </a:endParaRPr>
        </a:p>
      </dsp:txBody>
      <dsp:txXfrm>
        <a:off x="3221134" y="2514535"/>
        <a:ext cx="1481294" cy="1099024"/>
      </dsp:txXfrm>
    </dsp:sp>
    <dsp:sp modelId="{4CD7194A-7EFD-46C7-96A9-EDD926380FEC}">
      <dsp:nvSpPr>
        <dsp:cNvPr id="0" name=""/>
        <dsp:cNvSpPr/>
      </dsp:nvSpPr>
      <dsp:spPr>
        <a:xfrm>
          <a:off x="979311" y="423135"/>
          <a:ext cx="4013829" cy="4013829"/>
        </a:xfrm>
        <a:prstGeom prst="pie">
          <a:avLst>
            <a:gd name="adj1" fmla="val 5400000"/>
            <a:gd name="adj2" fmla="val 10800000"/>
          </a:avLst>
        </a:prstGeom>
        <a:solidFill>
          <a:srgbClr val="0070C0"/>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Arial" pitchFamily="34" charset="0"/>
              <a:cs typeface="Arial" pitchFamily="34" charset="0"/>
            </a:rPr>
            <a:t>Hydrosphere</a:t>
          </a:r>
          <a:endParaRPr lang="en-IN" sz="1800" b="1" kern="1200" dirty="0">
            <a:latin typeface="Arial" pitchFamily="34" charset="0"/>
            <a:cs typeface="Arial" pitchFamily="34" charset="0"/>
          </a:endParaRPr>
        </a:p>
      </dsp:txBody>
      <dsp:txXfrm>
        <a:off x="1381172" y="2506025"/>
        <a:ext cx="1481294" cy="1099024"/>
      </dsp:txXfrm>
    </dsp:sp>
    <dsp:sp modelId="{9B75A151-147E-435A-89F5-A4E569E1BF11}">
      <dsp:nvSpPr>
        <dsp:cNvPr id="0" name=""/>
        <dsp:cNvSpPr/>
      </dsp:nvSpPr>
      <dsp:spPr>
        <a:xfrm>
          <a:off x="955710" y="296894"/>
          <a:ext cx="4013829" cy="4013829"/>
        </a:xfrm>
        <a:prstGeom prst="pie">
          <a:avLst>
            <a:gd name="adj1" fmla="val 10800000"/>
            <a:gd name="adj2" fmla="val 16200000"/>
          </a:avLst>
        </a:prstGeom>
        <a:solidFill>
          <a:schemeClr val="accent1">
            <a:lumMod val="20000"/>
            <a:lumOff val="8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0070C0"/>
              </a:solidFill>
              <a:latin typeface="Arial" pitchFamily="34" charset="0"/>
              <a:cs typeface="Arial" pitchFamily="34" charset="0"/>
            </a:rPr>
            <a:t>Atmosphere</a:t>
          </a:r>
          <a:endParaRPr lang="en-IN" sz="1600" b="1" kern="1200" dirty="0">
            <a:solidFill>
              <a:srgbClr val="0070C0"/>
            </a:solidFill>
            <a:latin typeface="Arial" pitchFamily="34" charset="0"/>
            <a:cs typeface="Arial" pitchFamily="34" charset="0"/>
          </a:endParaRPr>
        </a:p>
      </dsp:txBody>
      <dsp:txXfrm>
        <a:off x="1357571" y="1128808"/>
        <a:ext cx="1481294" cy="1099024"/>
      </dsp:txXfrm>
    </dsp:sp>
    <dsp:sp modelId="{E6713C53-7AA9-4CFA-9645-E6109B2FC57D}">
      <dsp:nvSpPr>
        <dsp:cNvPr id="0" name=""/>
        <dsp:cNvSpPr/>
      </dsp:nvSpPr>
      <dsp:spPr>
        <a:xfrm>
          <a:off x="841985" y="48419"/>
          <a:ext cx="4510779" cy="4510779"/>
        </a:xfrm>
        <a:prstGeom prst="circularArrow">
          <a:avLst>
            <a:gd name="adj1" fmla="val 5085"/>
            <a:gd name="adj2" fmla="val 327528"/>
            <a:gd name="adj3" fmla="val 21272472"/>
            <a:gd name="adj4" fmla="val 162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4A8F430-676B-4DD2-949C-28158FF77977}">
      <dsp:nvSpPr>
        <dsp:cNvPr id="0" name=""/>
        <dsp:cNvSpPr/>
      </dsp:nvSpPr>
      <dsp:spPr>
        <a:xfrm>
          <a:off x="841985" y="183169"/>
          <a:ext cx="4510779" cy="4510779"/>
        </a:xfrm>
        <a:prstGeom prst="circularArrow">
          <a:avLst>
            <a:gd name="adj1" fmla="val 5085"/>
            <a:gd name="adj2" fmla="val 327528"/>
            <a:gd name="adj3" fmla="val 5072472"/>
            <a:gd name="adj4" fmla="val 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029C32A-735D-4419-A491-35FAF78962A7}">
      <dsp:nvSpPr>
        <dsp:cNvPr id="0" name=""/>
        <dsp:cNvSpPr/>
      </dsp:nvSpPr>
      <dsp:spPr>
        <a:xfrm>
          <a:off x="730836" y="174659"/>
          <a:ext cx="4510779" cy="4510779"/>
        </a:xfrm>
        <a:prstGeom prst="circularArrow">
          <a:avLst>
            <a:gd name="adj1" fmla="val 5085"/>
            <a:gd name="adj2" fmla="val 327528"/>
            <a:gd name="adj3" fmla="val 10472472"/>
            <a:gd name="adj4" fmla="val 54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3A8E608-AA13-4985-891B-6AC644B20E49}">
      <dsp:nvSpPr>
        <dsp:cNvPr id="0" name=""/>
        <dsp:cNvSpPr/>
      </dsp:nvSpPr>
      <dsp:spPr>
        <a:xfrm>
          <a:off x="707235" y="48419"/>
          <a:ext cx="4510779" cy="4510779"/>
        </a:xfrm>
        <a:prstGeom prst="circularArrow">
          <a:avLst>
            <a:gd name="adj1" fmla="val 5085"/>
            <a:gd name="adj2" fmla="val 327528"/>
            <a:gd name="adj3" fmla="val 15872472"/>
            <a:gd name="adj4" fmla="val 108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A7B93-2A58-4140-B949-AB5C6FE5F400}">
      <dsp:nvSpPr>
        <dsp:cNvPr id="0" name=""/>
        <dsp:cNvSpPr/>
      </dsp:nvSpPr>
      <dsp:spPr>
        <a:xfrm>
          <a:off x="0" y="0"/>
          <a:ext cx="7590260" cy="5143512"/>
        </a:xfrm>
        <a:prstGeom prst="rightArrow">
          <a:avLst/>
        </a:prstGeom>
        <a:solidFill>
          <a:schemeClr val="accent5">
            <a:tint val="40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46BAE851-B48E-40E4-B1DD-2F30020A072F}">
      <dsp:nvSpPr>
        <dsp:cNvPr id="0" name=""/>
        <dsp:cNvSpPr/>
      </dsp:nvSpPr>
      <dsp:spPr>
        <a:xfrm>
          <a:off x="109" y="1543053"/>
          <a:ext cx="1306756" cy="2057404"/>
        </a:xfrm>
        <a:prstGeom prst="roundRect">
          <a:avLst/>
        </a:prstGeom>
        <a:solidFill>
          <a:schemeClr val="accent5">
            <a:hueOff val="0"/>
            <a:satOff val="0"/>
            <a:lumOff val="0"/>
            <a:alphaOff val="0"/>
          </a:schemeClr>
        </a:solidFill>
        <a:ln>
          <a:noFill/>
        </a:ln>
        <a:effectLst>
          <a:outerShdw blurRad="50800" dist="38100" dir="5400000" rotWithShape="0">
            <a:srgbClr val="000000">
              <a:alpha val="35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rPr>
            <a:t>Water (Prevention and Control of Pollution) Act- 1974, amended 1988</a:t>
          </a:r>
          <a:endParaRPr lang="en-IN" sz="1400" b="1" kern="1200" dirty="0">
            <a:effectLst/>
          </a:endParaRPr>
        </a:p>
      </dsp:txBody>
      <dsp:txXfrm>
        <a:off x="63900" y="1606844"/>
        <a:ext cx="1179174" cy="1929822"/>
      </dsp:txXfrm>
    </dsp:sp>
    <dsp:sp modelId="{0B1ABA39-39D8-4514-BC8E-076DDEA00517}">
      <dsp:nvSpPr>
        <dsp:cNvPr id="0" name=""/>
        <dsp:cNvSpPr/>
      </dsp:nvSpPr>
      <dsp:spPr>
        <a:xfrm>
          <a:off x="1524657" y="1543053"/>
          <a:ext cx="1306756" cy="2057404"/>
        </a:xfrm>
        <a:prstGeom prst="roundRect">
          <a:avLst/>
        </a:prstGeom>
        <a:solidFill>
          <a:schemeClr val="accent5">
            <a:hueOff val="1343711"/>
            <a:satOff val="1896"/>
            <a:lumOff val="-235"/>
            <a:alphaOff val="0"/>
          </a:schemeClr>
        </a:solidFill>
        <a:ln>
          <a:noFill/>
        </a:ln>
        <a:effectLst>
          <a:outerShdw blurRad="50800" dist="38100" dir="5400000" rotWithShape="0">
            <a:srgbClr val="000000">
              <a:alpha val="35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effectLst/>
            </a:rPr>
            <a:t>Air (Prevention and Control of Pollution) Act- 1981, amended 1987</a:t>
          </a:r>
          <a:endParaRPr lang="en-IN" sz="1400" b="1" kern="1200" dirty="0">
            <a:effectLst/>
          </a:endParaRPr>
        </a:p>
      </dsp:txBody>
      <dsp:txXfrm>
        <a:off x="1588448" y="1606844"/>
        <a:ext cx="1179174" cy="1929822"/>
      </dsp:txXfrm>
    </dsp:sp>
    <dsp:sp modelId="{EE9BC7CF-DEB1-455E-8976-BF8AFFF8255D}">
      <dsp:nvSpPr>
        <dsp:cNvPr id="0" name=""/>
        <dsp:cNvSpPr/>
      </dsp:nvSpPr>
      <dsp:spPr>
        <a:xfrm>
          <a:off x="3049206" y="1543053"/>
          <a:ext cx="1306756" cy="2057404"/>
        </a:xfrm>
        <a:prstGeom prst="roundRect">
          <a:avLst/>
        </a:prstGeom>
        <a:solidFill>
          <a:schemeClr val="accent5">
            <a:hueOff val="2687422"/>
            <a:satOff val="3792"/>
            <a:lumOff val="-470"/>
            <a:alphaOff val="0"/>
          </a:schemeClr>
        </a:solidFill>
        <a:ln>
          <a:noFill/>
        </a:ln>
        <a:effectLst>
          <a:outerShdw blurRad="50800" dist="38100" dir="5400000" rotWithShape="0">
            <a:srgbClr val="000000">
              <a:alpha val="35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rPr>
            <a:t>Environment Protection Act – 1986, amended 1991</a:t>
          </a:r>
          <a:endParaRPr lang="en-IN" sz="1400" b="1" kern="1200" dirty="0">
            <a:effectLst/>
          </a:endParaRPr>
        </a:p>
      </dsp:txBody>
      <dsp:txXfrm>
        <a:off x="3112997" y="1606844"/>
        <a:ext cx="1179174" cy="1929822"/>
      </dsp:txXfrm>
    </dsp:sp>
    <dsp:sp modelId="{8963EE32-498E-43B1-81DB-B45738D96AF9}">
      <dsp:nvSpPr>
        <dsp:cNvPr id="0" name=""/>
        <dsp:cNvSpPr/>
      </dsp:nvSpPr>
      <dsp:spPr>
        <a:xfrm>
          <a:off x="4573755" y="1543053"/>
          <a:ext cx="1306756" cy="2057404"/>
        </a:xfrm>
        <a:prstGeom prst="roundRect">
          <a:avLst/>
        </a:prstGeom>
        <a:solidFill>
          <a:schemeClr val="accent5">
            <a:hueOff val="4031133"/>
            <a:satOff val="5687"/>
            <a:lumOff val="-706"/>
            <a:alphaOff val="0"/>
          </a:schemeClr>
        </a:solidFill>
        <a:ln>
          <a:noFill/>
        </a:ln>
        <a:effectLst>
          <a:outerShdw blurRad="50800" dist="38100" dir="5400000" rotWithShape="0">
            <a:srgbClr val="000000">
              <a:alpha val="35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rPr>
            <a:t>Hazardous Waste (Management and Handling) Rules - 1989</a:t>
          </a:r>
          <a:endParaRPr lang="en-IN" sz="1400" b="1" kern="1200" dirty="0">
            <a:effectLst/>
          </a:endParaRPr>
        </a:p>
      </dsp:txBody>
      <dsp:txXfrm>
        <a:off x="4637546" y="1606844"/>
        <a:ext cx="1179174" cy="1929822"/>
      </dsp:txXfrm>
    </dsp:sp>
    <dsp:sp modelId="{9B1D6EB6-525C-46A6-989B-13E4264D6334}">
      <dsp:nvSpPr>
        <dsp:cNvPr id="0" name=""/>
        <dsp:cNvSpPr/>
      </dsp:nvSpPr>
      <dsp:spPr>
        <a:xfrm>
          <a:off x="6098304" y="1543053"/>
          <a:ext cx="1306756" cy="2057404"/>
        </a:xfrm>
        <a:prstGeom prst="roundRect">
          <a:avLst/>
        </a:prstGeom>
        <a:solidFill>
          <a:schemeClr val="accent5">
            <a:hueOff val="5374845"/>
            <a:satOff val="7583"/>
            <a:lumOff val="-941"/>
            <a:alphaOff val="0"/>
          </a:schemeClr>
        </a:solidFill>
        <a:ln>
          <a:noFill/>
        </a:ln>
        <a:effectLst>
          <a:outerShdw blurRad="50800" dist="38100" dir="5400000" rotWithShape="0">
            <a:srgbClr val="000000">
              <a:alpha val="35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rPr>
            <a:t>Biomedical Waste Handling rules - 1998</a:t>
          </a:r>
          <a:endParaRPr lang="en-IN" sz="1400" b="1" kern="1200" dirty="0">
            <a:effectLst/>
          </a:endParaRPr>
        </a:p>
      </dsp:txBody>
      <dsp:txXfrm>
        <a:off x="6162095" y="1606844"/>
        <a:ext cx="1179174" cy="1929822"/>
      </dsp:txXfrm>
    </dsp:sp>
    <dsp:sp modelId="{1F39E0E1-8D54-4D48-93B3-BCAAD1AF6DCA}">
      <dsp:nvSpPr>
        <dsp:cNvPr id="0" name=""/>
        <dsp:cNvSpPr/>
      </dsp:nvSpPr>
      <dsp:spPr>
        <a:xfrm>
          <a:off x="7622852" y="1543053"/>
          <a:ext cx="1306756" cy="2057404"/>
        </a:xfrm>
        <a:prstGeom prst="roundRect">
          <a:avLst/>
        </a:prstGeom>
        <a:solidFill>
          <a:schemeClr val="accent5">
            <a:hueOff val="6718555"/>
            <a:satOff val="9479"/>
            <a:lumOff val="-1176"/>
            <a:alphaOff val="0"/>
          </a:schemeClr>
        </a:solidFill>
        <a:ln>
          <a:noFill/>
        </a:ln>
        <a:effectLst>
          <a:outerShdw blurRad="50800" dist="38100" dir="5400000" rotWithShape="0">
            <a:srgbClr val="000000">
              <a:alpha val="35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rPr>
            <a:t>Municipal Solid Waste (Management and Handling) Rules – 2000 and more…..</a:t>
          </a:r>
          <a:endParaRPr lang="en-IN" sz="1400" b="1" kern="1200" dirty="0">
            <a:effectLst/>
          </a:endParaRPr>
        </a:p>
      </dsp:txBody>
      <dsp:txXfrm>
        <a:off x="7686643" y="1606844"/>
        <a:ext cx="1179174" cy="19298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E4E23B-1AF9-4675-AD7F-8E98D62F0732}">
      <dsp:nvSpPr>
        <dsp:cNvPr id="0" name=""/>
        <dsp:cNvSpPr/>
      </dsp:nvSpPr>
      <dsp:spPr>
        <a:xfrm>
          <a:off x="0" y="3059187"/>
          <a:ext cx="7920880" cy="1004093"/>
        </a:xfrm>
        <a:prstGeom prst="rec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dirty="0"/>
            <a:t>Pollution</a:t>
          </a:r>
        </a:p>
      </dsp:txBody>
      <dsp:txXfrm>
        <a:off x="0" y="3059187"/>
        <a:ext cx="7920880" cy="542210"/>
      </dsp:txXfrm>
    </dsp:sp>
    <dsp:sp modelId="{1F521482-574A-42EE-97AA-614059A1F9A7}">
      <dsp:nvSpPr>
        <dsp:cNvPr id="0" name=""/>
        <dsp:cNvSpPr/>
      </dsp:nvSpPr>
      <dsp:spPr>
        <a:xfrm>
          <a:off x="0" y="3581316"/>
          <a:ext cx="3960439" cy="461883"/>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IN" sz="2000" kern="1200" dirty="0"/>
            <a:t>More resources consumed</a:t>
          </a:r>
        </a:p>
      </dsp:txBody>
      <dsp:txXfrm>
        <a:off x="0" y="3581316"/>
        <a:ext cx="3960439" cy="461883"/>
      </dsp:txXfrm>
    </dsp:sp>
    <dsp:sp modelId="{E7BB1272-6F15-4DD2-A483-D7B943BC8412}">
      <dsp:nvSpPr>
        <dsp:cNvPr id="0" name=""/>
        <dsp:cNvSpPr/>
      </dsp:nvSpPr>
      <dsp:spPr>
        <a:xfrm>
          <a:off x="3960440" y="3581316"/>
          <a:ext cx="3960439" cy="461883"/>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IN" sz="2000" kern="1200" dirty="0"/>
            <a:t>More waste generated</a:t>
          </a:r>
        </a:p>
      </dsp:txBody>
      <dsp:txXfrm>
        <a:off x="3960440" y="3581316"/>
        <a:ext cx="3960439" cy="461883"/>
      </dsp:txXfrm>
    </dsp:sp>
    <dsp:sp modelId="{658F1E01-3894-467D-8DBC-094019EF3C38}">
      <dsp:nvSpPr>
        <dsp:cNvPr id="0" name=""/>
        <dsp:cNvSpPr/>
      </dsp:nvSpPr>
      <dsp:spPr>
        <a:xfrm rot="10800000">
          <a:off x="0" y="1529953"/>
          <a:ext cx="7920880" cy="1544296"/>
        </a:xfrm>
        <a:prstGeom prst="upArrowCallou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dirty="0"/>
            <a:t>Resource Consumption</a:t>
          </a:r>
        </a:p>
      </dsp:txBody>
      <dsp:txXfrm rot="-10800000">
        <a:off x="0" y="1529953"/>
        <a:ext cx="7920880" cy="542047"/>
      </dsp:txXfrm>
    </dsp:sp>
    <dsp:sp modelId="{8F8091CD-50B2-413F-9CF2-17F70D420B55}">
      <dsp:nvSpPr>
        <dsp:cNvPr id="0" name=""/>
        <dsp:cNvSpPr/>
      </dsp:nvSpPr>
      <dsp:spPr>
        <a:xfrm>
          <a:off x="0" y="2072001"/>
          <a:ext cx="3960439" cy="461744"/>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IN" sz="2000" kern="1200" dirty="0"/>
            <a:t>Increase in population</a:t>
          </a:r>
        </a:p>
      </dsp:txBody>
      <dsp:txXfrm>
        <a:off x="0" y="2072001"/>
        <a:ext cx="3960439" cy="461744"/>
      </dsp:txXfrm>
    </dsp:sp>
    <dsp:sp modelId="{E78AEF11-AEFF-4626-B59F-29DB86033AED}">
      <dsp:nvSpPr>
        <dsp:cNvPr id="0" name=""/>
        <dsp:cNvSpPr/>
      </dsp:nvSpPr>
      <dsp:spPr>
        <a:xfrm>
          <a:off x="3960440" y="2072001"/>
          <a:ext cx="3960439" cy="461744"/>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IN" sz="2000" kern="1200" dirty="0"/>
            <a:t> Higher standard of living</a:t>
          </a:r>
        </a:p>
      </dsp:txBody>
      <dsp:txXfrm>
        <a:off x="3960440" y="2072001"/>
        <a:ext cx="3960439" cy="461744"/>
      </dsp:txXfrm>
    </dsp:sp>
    <dsp:sp modelId="{0AD238EB-52DE-4689-8A0E-304F487EBF74}">
      <dsp:nvSpPr>
        <dsp:cNvPr id="0" name=""/>
        <dsp:cNvSpPr/>
      </dsp:nvSpPr>
      <dsp:spPr>
        <a:xfrm rot="10800000">
          <a:off x="0" y="718"/>
          <a:ext cx="7920880" cy="1544296"/>
        </a:xfrm>
        <a:prstGeom prst="upArrowCallou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a:t>Population Growth </a:t>
          </a:r>
          <a:endParaRPr lang="en-IN" sz="2000" kern="1200" dirty="0"/>
        </a:p>
      </dsp:txBody>
      <dsp:txXfrm rot="10800000">
        <a:off x="0" y="718"/>
        <a:ext cx="7920880" cy="1003437"/>
      </dsp:txXfrm>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IN"/>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086AF4AC-80CD-4ABA-8474-F36416F9A739}" type="datetimeFigureOut">
              <a:rPr lang="en-IN" smtClean="0"/>
              <a:t>16-07-2019</a:t>
            </a:fld>
            <a:endParaRPr lang="en-IN"/>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IN"/>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IN"/>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971FAA56-4E11-424B-9C49-641FD1F92359}" type="slidenum">
              <a:rPr lang="en-IN" smtClean="0"/>
              <a:t>‹#›</a:t>
            </a:fld>
            <a:endParaRPr lang="en-IN"/>
          </a:p>
        </p:txBody>
      </p:sp>
    </p:spTree>
    <p:extLst>
      <p:ext uri="{BB962C8B-B14F-4D97-AF65-F5344CB8AC3E}">
        <p14:creationId xmlns:p14="http://schemas.microsoft.com/office/powerpoint/2010/main" val="597100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Coal" TargetMode="External"/><Relationship Id="rId13" Type="http://schemas.openxmlformats.org/officeDocument/2006/relationships/hyperlink" Target="https://en.wikipedia.org/wiki/Sun" TargetMode="External"/><Relationship Id="rId18" Type="http://schemas.openxmlformats.org/officeDocument/2006/relationships/hyperlink" Target="https://en.wikipedia.org/wiki/Water" TargetMode="External"/><Relationship Id="rId3" Type="http://schemas.openxmlformats.org/officeDocument/2006/relationships/hyperlink" Target="https://en.wikipedia.org/wiki/Earth" TargetMode="External"/><Relationship Id="rId21" Type="http://schemas.openxmlformats.org/officeDocument/2006/relationships/hyperlink" Target="https://en.wikipedia.org/wiki/Wave_power" TargetMode="External"/><Relationship Id="rId7" Type="http://schemas.openxmlformats.org/officeDocument/2006/relationships/hyperlink" Target="https://en.wikipedia.org/wiki/Fossil_fuel" TargetMode="External"/><Relationship Id="rId12" Type="http://schemas.openxmlformats.org/officeDocument/2006/relationships/hyperlink" Target="https://en.wikipedia.org/wiki/Aquifer" TargetMode="External"/><Relationship Id="rId17" Type="http://schemas.openxmlformats.org/officeDocument/2006/relationships/hyperlink" Target="https://en.wikipedia.org/wiki/Geothermal_gradient" TargetMode="External"/><Relationship Id="rId25" Type="http://schemas.openxmlformats.org/officeDocument/2006/relationships/hyperlink" Target="https://en.wikipedia.org/wiki/Solar_energy" TargetMode="External"/><Relationship Id="rId2" Type="http://schemas.openxmlformats.org/officeDocument/2006/relationships/slide" Target="../slides/slide15.xml"/><Relationship Id="rId16" Type="http://schemas.openxmlformats.org/officeDocument/2006/relationships/hyperlink" Target="https://en.wikipedia.org/wiki/Biomass" TargetMode="External"/><Relationship Id="rId20" Type="http://schemas.openxmlformats.org/officeDocument/2006/relationships/hyperlink" Target="https://en.wikipedia.org/wiki/Tidal_power" TargetMode="External"/><Relationship Id="rId1" Type="http://schemas.openxmlformats.org/officeDocument/2006/relationships/notesMaster" Target="../notesMasters/notesMaster1.xml"/><Relationship Id="rId6" Type="http://schemas.openxmlformats.org/officeDocument/2006/relationships/hyperlink" Target="https://en.wikipedia.org/wiki/Ore" TargetMode="External"/><Relationship Id="rId11" Type="http://schemas.openxmlformats.org/officeDocument/2006/relationships/hyperlink" Target="https://en.wikipedia.org/wiki/Groundwater" TargetMode="External"/><Relationship Id="rId24" Type="http://schemas.openxmlformats.org/officeDocument/2006/relationships/hyperlink" Target="https://en.wikipedia.org/wiki/Geothermal_power" TargetMode="External"/><Relationship Id="rId5" Type="http://schemas.openxmlformats.org/officeDocument/2006/relationships/hyperlink" Target="https://en.wikipedia.org/wiki/Metal" TargetMode="External"/><Relationship Id="rId15" Type="http://schemas.openxmlformats.org/officeDocument/2006/relationships/hyperlink" Target="https://en.wikipedia.org/wiki/Surface_wave" TargetMode="External"/><Relationship Id="rId23" Type="http://schemas.openxmlformats.org/officeDocument/2006/relationships/hyperlink" Target="https://en.wikipedia.org/wiki/Radiant_energy" TargetMode="External"/><Relationship Id="rId10" Type="http://schemas.openxmlformats.org/officeDocument/2006/relationships/hyperlink" Target="https://en.wikipedia.org/wiki/Natural_gas" TargetMode="External"/><Relationship Id="rId19" Type="http://schemas.openxmlformats.org/officeDocument/2006/relationships/hyperlink" Target="https://en.wikipedia.org/wiki/Hydropower" TargetMode="External"/><Relationship Id="rId4" Type="http://schemas.openxmlformats.org/officeDocument/2006/relationships/hyperlink" Target="https://en.wikipedia.org/wiki/Mineral" TargetMode="External"/><Relationship Id="rId9" Type="http://schemas.openxmlformats.org/officeDocument/2006/relationships/hyperlink" Target="https://en.wikipedia.org/wiki/Petroleum" TargetMode="External"/><Relationship Id="rId14" Type="http://schemas.openxmlformats.org/officeDocument/2006/relationships/hyperlink" Target="https://en.wikipedia.org/wiki/Wind" TargetMode="External"/><Relationship Id="rId22" Type="http://schemas.openxmlformats.org/officeDocument/2006/relationships/hyperlink" Target="https://en.wikipedia.org/wiki/Wind_power"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Examples of this phenomena:</a:t>
            </a:r>
            <a:r>
              <a:rPr lang="en-IN" baseline="0" dirty="0"/>
              <a:t> Pollution due to use of fossil fuels in vehicles, thermal power plants; untreated or partially treated wastewater discharges to rivers……</a:t>
            </a:r>
            <a:endParaRPr lang="en-IN" dirty="0"/>
          </a:p>
        </p:txBody>
      </p:sp>
      <p:sp>
        <p:nvSpPr>
          <p:cNvPr id="4" name="Slide Number Placeholder 3"/>
          <p:cNvSpPr>
            <a:spLocks noGrp="1"/>
          </p:cNvSpPr>
          <p:nvPr>
            <p:ph type="sldNum" sz="quarter" idx="10"/>
          </p:nvPr>
        </p:nvSpPr>
        <p:spPr/>
        <p:txBody>
          <a:bodyPr/>
          <a:lstStyle/>
          <a:p>
            <a:fld id="{971FAA56-4E11-424B-9C49-641FD1F92359}" type="slidenum">
              <a:rPr lang="en-IN" smtClean="0"/>
              <a:t>11</a:t>
            </a:fld>
            <a:endParaRPr lang="en-IN"/>
          </a:p>
        </p:txBody>
      </p:sp>
    </p:spTree>
    <p:extLst>
      <p:ext uri="{BB962C8B-B14F-4D97-AF65-F5344CB8AC3E}">
        <p14:creationId xmlns:p14="http://schemas.microsoft.com/office/powerpoint/2010/main" val="2315359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300" dirty="0"/>
              <a:t>Wikipedia, 2015</a:t>
            </a:r>
          </a:p>
          <a:p>
            <a:r>
              <a:rPr lang="en-IN" sz="1300" dirty="0"/>
              <a:t>A </a:t>
            </a:r>
            <a:r>
              <a:rPr lang="en-IN" sz="1300" b="1" dirty="0"/>
              <a:t>non-renewable resource</a:t>
            </a:r>
            <a:r>
              <a:rPr lang="en-IN" sz="1300" dirty="0"/>
              <a:t> (also called a finite resource) is a resource that does not renew itself at a sufficient rate for sustainable economic extraction in meaningful human time-frames. An example is carbon-based, organically-derived fuel. The original organic material, with the aid of heat and pressure, becomes a fuel such as oil or gas. </a:t>
            </a:r>
            <a:r>
              <a:rPr lang="en-IN" sz="1300" dirty="0">
                <a:hlinkClick r:id="rId3" tooltip="Earth"/>
              </a:rPr>
              <a:t>Earth</a:t>
            </a:r>
            <a:r>
              <a:rPr lang="en-IN" sz="1300" dirty="0"/>
              <a:t> </a:t>
            </a:r>
            <a:r>
              <a:rPr lang="en-IN" sz="1300" dirty="0">
                <a:hlinkClick r:id="rId4" tooltip="Mineral"/>
              </a:rPr>
              <a:t>minerals</a:t>
            </a:r>
            <a:r>
              <a:rPr lang="en-IN" sz="1300" dirty="0"/>
              <a:t> and </a:t>
            </a:r>
            <a:r>
              <a:rPr lang="en-IN" sz="1300" dirty="0">
                <a:hlinkClick r:id="rId5" tooltip="Metal"/>
              </a:rPr>
              <a:t>metal</a:t>
            </a:r>
            <a:r>
              <a:rPr lang="en-IN" sz="1300" dirty="0"/>
              <a:t> </a:t>
            </a:r>
            <a:r>
              <a:rPr lang="en-IN" sz="1300" dirty="0">
                <a:hlinkClick r:id="rId6" tooltip="Ore"/>
              </a:rPr>
              <a:t>ores</a:t>
            </a:r>
            <a:r>
              <a:rPr lang="en-IN" sz="1300" dirty="0"/>
              <a:t>, </a:t>
            </a:r>
            <a:r>
              <a:rPr lang="en-IN" sz="1300" dirty="0">
                <a:hlinkClick r:id="rId7" tooltip="Fossil fuel"/>
              </a:rPr>
              <a:t>fossil fuels</a:t>
            </a:r>
            <a:r>
              <a:rPr lang="en-IN" sz="1300" dirty="0"/>
              <a:t> (</a:t>
            </a:r>
            <a:r>
              <a:rPr lang="en-IN" sz="1300" dirty="0">
                <a:hlinkClick r:id="rId8" tooltip="Coal"/>
              </a:rPr>
              <a:t>coal</a:t>
            </a:r>
            <a:r>
              <a:rPr lang="en-IN" sz="1300" dirty="0"/>
              <a:t>, </a:t>
            </a:r>
            <a:r>
              <a:rPr lang="en-IN" sz="1300" dirty="0">
                <a:hlinkClick r:id="rId9" tooltip="Petroleum"/>
              </a:rPr>
              <a:t>petroleum</a:t>
            </a:r>
            <a:r>
              <a:rPr lang="en-IN" sz="1300" dirty="0"/>
              <a:t>, </a:t>
            </a:r>
            <a:r>
              <a:rPr lang="en-IN" sz="1300" dirty="0">
                <a:hlinkClick r:id="rId10" tooltip="Natural gas"/>
              </a:rPr>
              <a:t>natural gas</a:t>
            </a:r>
            <a:r>
              <a:rPr lang="en-IN" sz="1300" dirty="0"/>
              <a:t>) and </a:t>
            </a:r>
            <a:r>
              <a:rPr lang="en-IN" sz="1300" dirty="0">
                <a:hlinkClick r:id="rId11" tooltip="Groundwater"/>
              </a:rPr>
              <a:t>groundwater</a:t>
            </a:r>
            <a:r>
              <a:rPr lang="en-IN" sz="1300" dirty="0"/>
              <a:t> in certain </a:t>
            </a:r>
            <a:r>
              <a:rPr lang="en-IN" sz="1300" dirty="0">
                <a:hlinkClick r:id="rId12" tooltip="Aquifer"/>
              </a:rPr>
              <a:t>aquifers</a:t>
            </a:r>
            <a:r>
              <a:rPr lang="en-IN" sz="1300" dirty="0"/>
              <a:t> are all non-renewable resources.</a:t>
            </a:r>
          </a:p>
          <a:p>
            <a:endParaRPr lang="en-IN" sz="1300" dirty="0"/>
          </a:p>
          <a:p>
            <a:r>
              <a:rPr lang="en-IN" sz="1300" dirty="0"/>
              <a:t>The renewable energy from the </a:t>
            </a:r>
            <a:r>
              <a:rPr lang="en-IN" sz="1300" dirty="0">
                <a:hlinkClick r:id="rId13" tooltip="Sun"/>
              </a:rPr>
              <a:t>sun</a:t>
            </a:r>
            <a:r>
              <a:rPr lang="en-IN" sz="1300" dirty="0"/>
              <a:t>, </a:t>
            </a:r>
            <a:r>
              <a:rPr lang="en-IN" sz="1300" dirty="0">
                <a:hlinkClick r:id="rId14" tooltip="Wind"/>
              </a:rPr>
              <a:t>wind</a:t>
            </a:r>
            <a:r>
              <a:rPr lang="en-IN" sz="1300" dirty="0"/>
              <a:t>, </a:t>
            </a:r>
            <a:r>
              <a:rPr lang="en-IN" sz="1300" dirty="0">
                <a:hlinkClick r:id="rId15" tooltip="Surface wave"/>
              </a:rPr>
              <a:t>wave</a:t>
            </a:r>
            <a:r>
              <a:rPr lang="en-IN" sz="1300" dirty="0"/>
              <a:t>, </a:t>
            </a:r>
            <a:r>
              <a:rPr lang="en-IN" sz="1300" dirty="0">
                <a:hlinkClick r:id="rId16" tooltip="Biomass"/>
              </a:rPr>
              <a:t>biomass</a:t>
            </a:r>
            <a:r>
              <a:rPr lang="en-IN" sz="1300" dirty="0"/>
              <a:t> and </a:t>
            </a:r>
            <a:r>
              <a:rPr lang="en-IN" sz="1300" dirty="0">
                <a:hlinkClick r:id="rId17" tooltip="Geothermal gradient"/>
              </a:rPr>
              <a:t>geothermal</a:t>
            </a:r>
            <a:r>
              <a:rPr lang="en-IN" sz="1300" dirty="0"/>
              <a:t> energies are based on renewable resources. Renewable resources such as the movement of </a:t>
            </a:r>
            <a:r>
              <a:rPr lang="en-IN" sz="1300" dirty="0">
                <a:hlinkClick r:id="rId18" tooltip="Water"/>
              </a:rPr>
              <a:t>water</a:t>
            </a:r>
            <a:r>
              <a:rPr lang="en-IN" sz="1300" dirty="0"/>
              <a:t> (</a:t>
            </a:r>
            <a:r>
              <a:rPr lang="en-IN" sz="1300" dirty="0">
                <a:hlinkClick r:id="rId19" tooltip="Hydropower"/>
              </a:rPr>
              <a:t>hydropower</a:t>
            </a:r>
            <a:r>
              <a:rPr lang="en-IN" sz="1300" dirty="0"/>
              <a:t>, </a:t>
            </a:r>
            <a:r>
              <a:rPr lang="en-IN" sz="1300" dirty="0">
                <a:hlinkClick r:id="rId20" tooltip="Tidal power"/>
              </a:rPr>
              <a:t>tidal power</a:t>
            </a:r>
            <a:r>
              <a:rPr lang="en-IN" sz="1300" dirty="0"/>
              <a:t> and </a:t>
            </a:r>
            <a:r>
              <a:rPr lang="en-IN" sz="1300" dirty="0">
                <a:hlinkClick r:id="rId21" tooltip="Wave power"/>
              </a:rPr>
              <a:t>wave power</a:t>
            </a:r>
            <a:r>
              <a:rPr lang="en-IN" sz="1300" dirty="0"/>
              <a:t>), </a:t>
            </a:r>
            <a:r>
              <a:rPr lang="en-IN" sz="1300" dirty="0">
                <a:hlinkClick r:id="rId22" tooltip="Wind power"/>
              </a:rPr>
              <a:t>wind</a:t>
            </a:r>
            <a:r>
              <a:rPr lang="en-IN" sz="1300" dirty="0"/>
              <a:t> and </a:t>
            </a:r>
            <a:r>
              <a:rPr lang="en-IN" sz="1300" dirty="0">
                <a:hlinkClick r:id="rId23" tooltip="Radiant energy"/>
              </a:rPr>
              <a:t>radiant energy</a:t>
            </a:r>
            <a:r>
              <a:rPr lang="en-IN" sz="1300" dirty="0"/>
              <a:t> from geothermal heat (used for </a:t>
            </a:r>
            <a:r>
              <a:rPr lang="en-IN" sz="1300" dirty="0">
                <a:hlinkClick r:id="rId24" tooltip="Geothermal power"/>
              </a:rPr>
              <a:t>geothermal power</a:t>
            </a:r>
            <a:r>
              <a:rPr lang="en-IN" sz="1300" dirty="0"/>
              <a:t>) and solar energy (used for </a:t>
            </a:r>
            <a:r>
              <a:rPr lang="en-IN" sz="1300" dirty="0">
                <a:hlinkClick r:id="rId25" tooltip="Solar energy"/>
              </a:rPr>
              <a:t>solar power</a:t>
            </a:r>
            <a:r>
              <a:rPr lang="en-IN" sz="1300" dirty="0"/>
              <a:t>) are practically infinite and cannot be depleted, unlike their non-renewable counterparts, which are likely to run out if not used sparingly.</a:t>
            </a:r>
          </a:p>
          <a:p>
            <a:endParaRPr lang="en-IN" dirty="0"/>
          </a:p>
        </p:txBody>
      </p:sp>
      <p:sp>
        <p:nvSpPr>
          <p:cNvPr id="4" name="Slide Number Placeholder 3"/>
          <p:cNvSpPr>
            <a:spLocks noGrp="1"/>
          </p:cNvSpPr>
          <p:nvPr>
            <p:ph type="sldNum" sz="quarter" idx="10"/>
          </p:nvPr>
        </p:nvSpPr>
        <p:spPr/>
        <p:txBody>
          <a:bodyPr/>
          <a:lstStyle/>
          <a:p>
            <a:fld id="{971FAA56-4E11-424B-9C49-641FD1F92359}" type="slidenum">
              <a:rPr lang="en-IN" smtClean="0"/>
              <a:t>15</a:t>
            </a:fld>
            <a:endParaRPr lang="en-IN"/>
          </a:p>
        </p:txBody>
      </p:sp>
    </p:spTree>
    <p:extLst>
      <p:ext uri="{BB962C8B-B14F-4D97-AF65-F5344CB8AC3E}">
        <p14:creationId xmlns:p14="http://schemas.microsoft.com/office/powerpoint/2010/main" val="31371941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4C209CB-FA7E-49D0-911B-468D2EB9027A}" type="datetime1">
              <a:rPr lang="en-IN" smtClean="0"/>
              <a:t>16-07-2019</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8E1506A-F993-4515-85E8-42D672813F1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B76DA53-712B-488F-A62E-A9385E70665E}" type="datetime1">
              <a:rPr lang="en-IN" smtClean="0"/>
              <a:t>16-07-2019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E1506A-F993-4515-85E8-42D672813F1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8CFB6A8-F640-42B8-B2CF-DBB8F7872DCD}" type="datetime1">
              <a:rPr lang="en-IN" smtClean="0"/>
              <a:t>16-07-2019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E1506A-F993-4515-85E8-42D672813F1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6E318B9-5CA1-4602-BF51-2157772D8761}" type="datetime1">
              <a:rPr lang="en-IN" smtClean="0"/>
              <a:t>16-07-2019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E1506A-F993-4515-85E8-42D672813F1E}" type="slidenum">
              <a:rPr lang="en-IN" smtClean="0"/>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4762978-3FD4-4482-8317-608C61E48F67}" type="datetime1">
              <a:rPr lang="en-IN" smtClean="0"/>
              <a:t>16-07-2019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E1506A-F993-4515-85E8-42D672813F1E}"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75614DD-5A0D-4080-B676-7E96CF6F4F44}" type="datetime1">
              <a:rPr lang="en-IN" smtClean="0"/>
              <a:t>16-07-2019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E1506A-F993-4515-85E8-42D672813F1E}"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47924F9-F7BF-4966-BE9F-441EB5BBD202}" type="datetime1">
              <a:rPr lang="en-IN" smtClean="0"/>
              <a:t>16-07-2019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E1506A-F993-4515-85E8-42D672813F1E}"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0224918-D093-4C64-94FB-21F00F82E1C0}" type="datetime1">
              <a:rPr lang="en-IN" smtClean="0"/>
              <a:t>16-07-2019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E1506A-F993-4515-85E8-42D672813F1E}"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7924E7-202B-4F64-900A-954FA087A5C6}" type="datetime1">
              <a:rPr lang="en-IN" smtClean="0"/>
              <a:t>16-07-2019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E1506A-F993-4515-85E8-42D672813F1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40A95AF8-FEC1-411D-8E08-34DE5D03FE48}" type="datetime1">
              <a:rPr lang="en-IN" smtClean="0"/>
              <a:t>16-07-2019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E1506A-F993-4515-85E8-42D672813F1E}"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13274F9-0235-496F-A09F-61A35ACCD773}" type="datetime1">
              <a:rPr lang="en-IN" smtClean="0"/>
              <a:t>16-07-2019</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8E1506A-F993-4515-85E8-42D672813F1E}"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08F9FB7-C8D5-414A-A571-3B3311AC02BD}" type="datetime1">
              <a:rPr lang="en-IN" smtClean="0"/>
              <a:t>16-07-2019</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8E1506A-F993-4515-85E8-42D672813F1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268761"/>
            <a:ext cx="8712968" cy="1800200"/>
          </a:xfrm>
        </p:spPr>
        <p:txBody>
          <a:bodyPr>
            <a:normAutofit/>
          </a:bodyPr>
          <a:lstStyle/>
          <a:p>
            <a:pPr algn="ctr"/>
            <a:r>
              <a:rPr lang="en-IN" sz="3600" dirty="0"/>
              <a:t>ENVIRONMENTAL SCIENCE </a:t>
            </a:r>
            <a:br>
              <a:rPr lang="en-IN" sz="3600" dirty="0"/>
            </a:br>
            <a:r>
              <a:rPr lang="en-IN" sz="3600" dirty="0"/>
              <a:t>[EV20001]</a:t>
            </a:r>
          </a:p>
        </p:txBody>
      </p:sp>
      <p:sp>
        <p:nvSpPr>
          <p:cNvPr id="3" name="Subtitle 2"/>
          <p:cNvSpPr>
            <a:spLocks noGrp="1"/>
          </p:cNvSpPr>
          <p:nvPr>
            <p:ph type="subTitle" idx="1"/>
          </p:nvPr>
        </p:nvSpPr>
        <p:spPr>
          <a:xfrm>
            <a:off x="683568" y="3284984"/>
            <a:ext cx="7772400" cy="1199704"/>
          </a:xfrm>
        </p:spPr>
        <p:txBody>
          <a:bodyPr>
            <a:normAutofit fontScale="70000" lnSpcReduction="20000"/>
          </a:bodyPr>
          <a:lstStyle/>
          <a:p>
            <a:pPr algn="ctr"/>
            <a:r>
              <a:rPr lang="en-US" b="1" i="1" dirty="0" err="1">
                <a:solidFill>
                  <a:srgbClr val="CC3300"/>
                </a:solidFill>
              </a:rPr>
              <a:t>Sudha</a:t>
            </a:r>
            <a:r>
              <a:rPr lang="en-US" b="1" i="1" dirty="0">
                <a:solidFill>
                  <a:srgbClr val="CC3300"/>
                </a:solidFill>
              </a:rPr>
              <a:t> </a:t>
            </a:r>
            <a:r>
              <a:rPr lang="en-US" b="1" i="1" dirty="0" err="1">
                <a:solidFill>
                  <a:srgbClr val="CC3300"/>
                </a:solidFill>
              </a:rPr>
              <a:t>Goel</a:t>
            </a:r>
            <a:r>
              <a:rPr lang="en-US" b="1" i="1" dirty="0">
                <a:solidFill>
                  <a:srgbClr val="CC3300"/>
                </a:solidFill>
              </a:rPr>
              <a:t>, Ph.D.</a:t>
            </a:r>
          </a:p>
          <a:p>
            <a:pPr algn="ctr"/>
            <a:r>
              <a:rPr lang="en-US" b="1" i="1" dirty="0">
                <a:solidFill>
                  <a:srgbClr val="CC3300"/>
                </a:solidFill>
              </a:rPr>
              <a:t>Associate Professor, </a:t>
            </a:r>
            <a:r>
              <a:rPr lang="en-US" b="1" i="1" dirty="0" err="1">
                <a:solidFill>
                  <a:srgbClr val="CC3300"/>
                </a:solidFill>
              </a:rPr>
              <a:t>Env</a:t>
            </a:r>
            <a:r>
              <a:rPr lang="en-US" b="1" i="1" dirty="0">
                <a:solidFill>
                  <a:srgbClr val="CC3300"/>
                </a:solidFill>
              </a:rPr>
              <a:t> </a:t>
            </a:r>
            <a:r>
              <a:rPr lang="en-US" b="1" i="1" dirty="0" err="1">
                <a:solidFill>
                  <a:srgbClr val="CC3300"/>
                </a:solidFill>
              </a:rPr>
              <a:t>Eng</a:t>
            </a:r>
            <a:r>
              <a:rPr lang="en-US" b="1" i="1" dirty="0">
                <a:solidFill>
                  <a:srgbClr val="CC3300"/>
                </a:solidFill>
              </a:rPr>
              <a:t> and Management</a:t>
            </a:r>
            <a:br>
              <a:rPr lang="en-US" b="1" i="1" dirty="0">
                <a:solidFill>
                  <a:srgbClr val="CC3300"/>
                </a:solidFill>
              </a:rPr>
            </a:br>
            <a:r>
              <a:rPr lang="en-US" b="1" i="1" dirty="0">
                <a:solidFill>
                  <a:srgbClr val="CC3300"/>
                </a:solidFill>
              </a:rPr>
              <a:t>Civil Eng. Dept., </a:t>
            </a:r>
            <a:r>
              <a:rPr lang="en-US" b="1" i="1" dirty="0" err="1">
                <a:solidFill>
                  <a:srgbClr val="CC3300"/>
                </a:solidFill>
              </a:rPr>
              <a:t>IITKgp</a:t>
            </a:r>
            <a:endParaRPr lang="en-US" b="1" i="1" dirty="0">
              <a:solidFill>
                <a:srgbClr val="CC3300"/>
              </a:solidFill>
            </a:endParaRPr>
          </a:p>
          <a:p>
            <a:pPr algn="ctr"/>
            <a:r>
              <a:rPr lang="en-US" b="1" i="1" dirty="0" err="1">
                <a:solidFill>
                  <a:srgbClr val="CC3300"/>
                </a:solidFill>
              </a:rPr>
              <a:t>Kharagpur</a:t>
            </a:r>
            <a:r>
              <a:rPr lang="en-US" b="1" i="1" dirty="0">
                <a:solidFill>
                  <a:srgbClr val="CC3300"/>
                </a:solidFill>
              </a:rPr>
              <a:t> 721 302</a:t>
            </a:r>
          </a:p>
          <a:p>
            <a:endParaRPr lang="en-IN" dirty="0"/>
          </a:p>
        </p:txBody>
      </p:sp>
      <p:sp>
        <p:nvSpPr>
          <p:cNvPr id="4" name="Slide Number Placeholder 3"/>
          <p:cNvSpPr>
            <a:spLocks noGrp="1"/>
          </p:cNvSpPr>
          <p:nvPr>
            <p:ph type="sldNum" sz="quarter" idx="12"/>
          </p:nvPr>
        </p:nvSpPr>
        <p:spPr/>
        <p:txBody>
          <a:bodyPr/>
          <a:lstStyle/>
          <a:p>
            <a:fld id="{A8E1506A-F993-4515-85E8-42D672813F1E}" type="slidenum">
              <a:rPr lang="en-IN" smtClean="0"/>
              <a:t>1</a:t>
            </a:fld>
            <a:endParaRPr lang="en-IN"/>
          </a:p>
        </p:txBody>
      </p:sp>
    </p:spTree>
    <p:extLst>
      <p:ext uri="{BB962C8B-B14F-4D97-AF65-F5344CB8AC3E}">
        <p14:creationId xmlns:p14="http://schemas.microsoft.com/office/powerpoint/2010/main" val="4092760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404" y="0"/>
            <a:ext cx="7315200" cy="725487"/>
          </a:xfrm>
        </p:spPr>
        <p:txBody>
          <a:bodyPr/>
          <a:lstStyle/>
          <a:p>
            <a:pPr>
              <a:defRPr/>
            </a:pPr>
            <a:r>
              <a:rPr lang="en-US" sz="3200"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rPr>
              <a:t>What is a pollutant or contaminant?</a:t>
            </a:r>
          </a:p>
        </p:txBody>
      </p:sp>
      <p:sp>
        <p:nvSpPr>
          <p:cNvPr id="3" name="Content Placeholder 2"/>
          <p:cNvSpPr>
            <a:spLocks noGrp="1"/>
          </p:cNvSpPr>
          <p:nvPr>
            <p:ph idx="1"/>
          </p:nvPr>
        </p:nvSpPr>
        <p:spPr>
          <a:xfrm>
            <a:off x="304924" y="908720"/>
            <a:ext cx="8606160" cy="4525963"/>
          </a:xfrm>
        </p:spPr>
        <p:txBody>
          <a:bodyPr/>
          <a:lstStyle/>
          <a:p>
            <a:pPr lvl="1">
              <a:defRPr/>
            </a:pPr>
            <a:r>
              <a:rPr lang="en-US" dirty="0">
                <a:solidFill>
                  <a:srgbClr val="000099"/>
                </a:solidFill>
                <a:effectLst>
                  <a:outerShdw blurRad="38100" dist="38100" dir="2700000" algn="tl">
                    <a:srgbClr val="000000">
                      <a:alpha val="43137"/>
                    </a:srgbClr>
                  </a:outerShdw>
                </a:effectLst>
                <a:latin typeface="Arial" pitchFamily="34" charset="0"/>
                <a:cs typeface="Arial" pitchFamily="34" charset="0"/>
              </a:rPr>
              <a:t>A pollutant is a chemical species in the environment that causes </a:t>
            </a:r>
            <a:r>
              <a:rPr lang="en-US" b="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rPr>
              <a:t>undesirable effects </a:t>
            </a:r>
            <a:r>
              <a:rPr lang="en-US" dirty="0">
                <a:solidFill>
                  <a:srgbClr val="000099"/>
                </a:solidFill>
                <a:effectLst>
                  <a:outerShdw blurRad="38100" dist="38100" dir="2700000" algn="tl">
                    <a:srgbClr val="000000">
                      <a:alpha val="43137"/>
                    </a:srgbClr>
                  </a:outerShdw>
                </a:effectLst>
                <a:latin typeface="Arial" pitchFamily="34" charset="0"/>
                <a:cs typeface="Arial" pitchFamily="34" charset="0"/>
              </a:rPr>
              <a:t>on the environment or any of its components. </a:t>
            </a:r>
          </a:p>
          <a:p>
            <a:pPr lvl="1">
              <a:defRPr/>
            </a:pPr>
            <a:r>
              <a:rPr lang="en-US" dirty="0">
                <a:solidFill>
                  <a:srgbClr val="000099"/>
                </a:solidFill>
                <a:effectLst>
                  <a:outerShdw blurRad="38100" dist="38100" dir="2700000" algn="tl">
                    <a:srgbClr val="000000">
                      <a:alpha val="43137"/>
                    </a:srgbClr>
                  </a:outerShdw>
                </a:effectLst>
                <a:latin typeface="Arial" pitchFamily="34" charset="0"/>
                <a:cs typeface="Arial" pitchFamily="34" charset="0"/>
              </a:rPr>
              <a:t>Can be natural or anthropogenic</a:t>
            </a:r>
          </a:p>
          <a:p>
            <a:pPr lvl="1">
              <a:defRPr/>
            </a:pPr>
            <a:r>
              <a:rPr lang="en-US" dirty="0">
                <a:solidFill>
                  <a:srgbClr val="000099"/>
                </a:solidFill>
                <a:effectLst>
                  <a:outerShdw blurRad="38100" dist="38100" dir="2700000" algn="tl">
                    <a:srgbClr val="000000">
                      <a:alpha val="43137"/>
                    </a:srgbClr>
                  </a:outerShdw>
                </a:effectLst>
                <a:latin typeface="Arial" pitchFamily="34" charset="0"/>
                <a:cs typeface="Arial" pitchFamily="34" charset="0"/>
              </a:rPr>
              <a:t>Undesirable effects</a:t>
            </a:r>
          </a:p>
          <a:p>
            <a:pPr lvl="2">
              <a:defRPr/>
            </a:pPr>
            <a:r>
              <a:rPr lang="en-US" dirty="0">
                <a:solidFill>
                  <a:srgbClr val="000099"/>
                </a:solidFill>
                <a:effectLst>
                  <a:outerShdw blurRad="38100" dist="38100" dir="2700000" algn="tl">
                    <a:srgbClr val="000000">
                      <a:alpha val="43137"/>
                    </a:srgbClr>
                  </a:outerShdw>
                </a:effectLst>
                <a:latin typeface="Arial" pitchFamily="34" charset="0"/>
                <a:cs typeface="Arial" pitchFamily="34" charset="0"/>
              </a:rPr>
              <a:t>Endangers health of humans and other organisms</a:t>
            </a:r>
          </a:p>
          <a:p>
            <a:pPr lvl="2">
              <a:defRPr/>
            </a:pPr>
            <a:r>
              <a:rPr lang="en-US" dirty="0">
                <a:solidFill>
                  <a:srgbClr val="000099"/>
                </a:solidFill>
                <a:effectLst>
                  <a:outerShdw blurRad="38100" dist="38100" dir="2700000" algn="tl">
                    <a:srgbClr val="000000">
                      <a:alpha val="43137"/>
                    </a:srgbClr>
                  </a:outerShdw>
                </a:effectLst>
                <a:latin typeface="Arial" pitchFamily="34" charset="0"/>
                <a:cs typeface="Arial" pitchFamily="34" charset="0"/>
              </a:rPr>
              <a:t>Endangers safety</a:t>
            </a:r>
          </a:p>
          <a:p>
            <a:pPr lvl="2">
              <a:defRPr/>
            </a:pPr>
            <a:r>
              <a:rPr lang="en-US" dirty="0">
                <a:solidFill>
                  <a:srgbClr val="000099"/>
                </a:solidFill>
                <a:effectLst>
                  <a:outerShdw blurRad="38100" dist="38100" dir="2700000" algn="tl">
                    <a:srgbClr val="000000">
                      <a:alpha val="43137"/>
                    </a:srgbClr>
                  </a:outerShdw>
                </a:effectLst>
                <a:latin typeface="Arial" pitchFamily="34" charset="0"/>
                <a:cs typeface="Arial" pitchFamily="34" charset="0"/>
              </a:rPr>
              <a:t>Causes financial and aesthetic losses</a:t>
            </a:r>
            <a:endParaRPr lang="en-US" sz="2400" dirty="0">
              <a:solidFill>
                <a:srgbClr val="000099"/>
              </a:solidFill>
              <a:effectLst>
                <a:outerShdw blurRad="38100" dist="38100" dir="2700000" algn="tl">
                  <a:srgbClr val="000000">
                    <a:alpha val="43137"/>
                  </a:srgbClr>
                </a:outerShdw>
              </a:effectLst>
              <a:latin typeface="Arial" pitchFamily="34" charset="0"/>
              <a:cs typeface="Arial" pitchFamily="34" charset="0"/>
            </a:endParaRPr>
          </a:p>
          <a:p>
            <a:pPr>
              <a:defRPr/>
            </a:pPr>
            <a:endParaRPr lang="en-IN" sz="2800" dirty="0">
              <a:solidFill>
                <a:srgbClr val="000099"/>
              </a:solidFill>
              <a:effectLst>
                <a:outerShdw blurRad="38100" dist="38100" dir="2700000" algn="tl">
                  <a:srgbClr val="000000">
                    <a:alpha val="43137"/>
                  </a:srgbClr>
                </a:outerShdw>
              </a:effectLst>
              <a:latin typeface="Arial" pitchFamily="34" charset="0"/>
              <a:cs typeface="Arial" pitchFamily="34" charset="0"/>
            </a:endParaRPr>
          </a:p>
        </p:txBody>
      </p:sp>
      <p:pic>
        <p:nvPicPr>
          <p:cNvPr id="13316" name="Picture 2" descr="C:\Users\user\AppData\Local\Microsoft\Windows\Temporary Internet Files\Content.IE5\YF9SHK35\MC900056248[1].wmf"/>
          <p:cNvPicPr>
            <a:picLocks noChangeAspect="1" noChangeArrowheads="1"/>
          </p:cNvPicPr>
          <p:nvPr/>
        </p:nvPicPr>
        <p:blipFill>
          <a:blip r:embed="rId2"/>
          <a:srcRect/>
          <a:stretch>
            <a:fillRect/>
          </a:stretch>
        </p:blipFill>
        <p:spPr bwMode="auto">
          <a:xfrm>
            <a:off x="7342188" y="5989638"/>
            <a:ext cx="1801812" cy="868362"/>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60C887DE-EDAA-404F-B55D-193908176D83}" type="slidenum">
              <a:rPr lang="en-IN" smtClean="0"/>
              <a:pPr>
                <a:defRPr/>
              </a:pPr>
              <a:t>10</a:t>
            </a:fld>
            <a:endParaRPr lang="en-IN"/>
          </a:p>
        </p:txBody>
      </p:sp>
      <p:sp>
        <p:nvSpPr>
          <p:cNvPr id="4" name="Rectangle 3"/>
          <p:cNvSpPr/>
          <p:nvPr/>
        </p:nvSpPr>
        <p:spPr>
          <a:xfrm>
            <a:off x="395536" y="4293096"/>
            <a:ext cx="8424936" cy="1200329"/>
          </a:xfrm>
          <a:prstGeom prst="rect">
            <a:avLst/>
          </a:prstGeom>
        </p:spPr>
        <p:txBody>
          <a:bodyPr wrap="square">
            <a:spAutoFit/>
          </a:bodyPr>
          <a:lstStyle/>
          <a:p>
            <a:r>
              <a:rPr lang="en-IN" dirty="0"/>
              <a:t>Contamination is simply the presence of a substance where it should not be or at concentrations above background. Pollution is contamination</a:t>
            </a:r>
          </a:p>
          <a:p>
            <a:r>
              <a:rPr lang="en-IN" dirty="0"/>
              <a:t>that results in or can result in adverse biological effects to resident communities. </a:t>
            </a:r>
          </a:p>
        </p:txBody>
      </p:sp>
    </p:spTree>
    <p:extLst>
      <p:ext uri="{BB962C8B-B14F-4D97-AF65-F5344CB8AC3E}">
        <p14:creationId xmlns:p14="http://schemas.microsoft.com/office/powerpoint/2010/main" val="2508948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504020940"/>
              </p:ext>
            </p:extLst>
          </p:nvPr>
        </p:nvGraphicFramePr>
        <p:xfrm>
          <a:off x="611560" y="1397000"/>
          <a:ext cx="792088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1691680" y="404662"/>
            <a:ext cx="5724644" cy="584775"/>
          </a:xfrm>
          <a:prstGeom prst="rect">
            <a:avLst/>
          </a:prstGeom>
          <a:noFill/>
        </p:spPr>
        <p:txBody>
          <a:bodyPr wrap="none" rtlCol="0">
            <a:spAutoFit/>
          </a:bodyPr>
          <a:lstStyle/>
          <a:p>
            <a:r>
              <a:rPr lang="en-IN" sz="3200" b="1" i="1" dirty="0">
                <a:solidFill>
                  <a:schemeClr val="accent2">
                    <a:lumMod val="75000"/>
                  </a:schemeClr>
                </a:solidFill>
                <a:effectLst>
                  <a:outerShdw blurRad="38100" dist="38100" dir="2700000" algn="tl">
                    <a:srgbClr val="000000">
                      <a:alpha val="43137"/>
                    </a:srgbClr>
                  </a:outerShdw>
                </a:effectLst>
              </a:rPr>
              <a:t>Why is pollution increasing?</a:t>
            </a:r>
          </a:p>
        </p:txBody>
      </p:sp>
      <p:sp>
        <p:nvSpPr>
          <p:cNvPr id="4" name="Slide Number Placeholder 3"/>
          <p:cNvSpPr>
            <a:spLocks noGrp="1"/>
          </p:cNvSpPr>
          <p:nvPr>
            <p:ph type="sldNum" sz="quarter" idx="12"/>
          </p:nvPr>
        </p:nvSpPr>
        <p:spPr/>
        <p:txBody>
          <a:bodyPr/>
          <a:lstStyle/>
          <a:p>
            <a:fld id="{A8E1506A-F993-4515-85E8-42D672813F1E}" type="slidenum">
              <a:rPr lang="en-IN" smtClean="0"/>
              <a:t>11</a:t>
            </a:fld>
            <a:endParaRPr lang="en-IN"/>
          </a:p>
        </p:txBody>
      </p:sp>
    </p:spTree>
    <p:extLst>
      <p:ext uri="{BB962C8B-B14F-4D97-AF65-F5344CB8AC3E}">
        <p14:creationId xmlns:p14="http://schemas.microsoft.com/office/powerpoint/2010/main" val="3122696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0" y="0"/>
            <a:ext cx="7315200" cy="1143000"/>
          </a:xfrm>
        </p:spPr>
        <p:txBody>
          <a:bodyPr/>
          <a:lstStyle/>
          <a:p>
            <a:pPr>
              <a:defRPr/>
            </a:pPr>
            <a:r>
              <a:rPr lang="en-US" sz="4000" b="1" dirty="0">
                <a:solidFill>
                  <a:srgbClr val="006600"/>
                </a:solidFill>
                <a:effectLst>
                  <a:outerShdw blurRad="38100" dist="38100" dir="2700000" algn="tl">
                    <a:srgbClr val="000000">
                      <a:alpha val="43137"/>
                    </a:srgbClr>
                  </a:outerShdw>
                </a:effectLst>
                <a:latin typeface="Arial" pitchFamily="34" charset="0"/>
                <a:cs typeface="Arial" pitchFamily="34" charset="0"/>
              </a:rPr>
              <a:t>Population growth </a:t>
            </a:r>
            <a:endParaRPr lang="en-IN" sz="4000" b="1" dirty="0">
              <a:solidFill>
                <a:srgbClr val="006600"/>
              </a:solidFill>
              <a:effectLst>
                <a:outerShdw blurRad="38100" dist="38100" dir="2700000" algn="tl">
                  <a:srgbClr val="000000">
                    <a:alpha val="43137"/>
                  </a:srgbClr>
                </a:outerShdw>
              </a:effectLst>
              <a:latin typeface="Arial" pitchFamily="34" charset="0"/>
              <a:cs typeface="Arial" pitchFamily="34" charset="0"/>
            </a:endParaRPr>
          </a:p>
        </p:txBody>
      </p:sp>
      <p:sp>
        <p:nvSpPr>
          <p:cNvPr id="14339" name="Content Placeholder 2"/>
          <p:cNvSpPr>
            <a:spLocks noGrp="1"/>
          </p:cNvSpPr>
          <p:nvPr>
            <p:ph idx="1"/>
          </p:nvPr>
        </p:nvSpPr>
        <p:spPr>
          <a:xfrm>
            <a:off x="539552" y="1124744"/>
            <a:ext cx="8028383" cy="4525963"/>
          </a:xfrm>
        </p:spPr>
        <p:txBody>
          <a:bodyPr/>
          <a:lstStyle/>
          <a:p>
            <a:r>
              <a:rPr lang="en-US" sz="2400" dirty="0">
                <a:latin typeface="Arial" charset="0"/>
                <a:cs typeface="Arial" charset="0"/>
              </a:rPr>
              <a:t>World Population = 7.44 billion</a:t>
            </a:r>
          </a:p>
          <a:p>
            <a:r>
              <a:rPr lang="en-US" sz="2400" dirty="0">
                <a:latin typeface="Arial" charset="0"/>
                <a:cs typeface="Arial" charset="0"/>
              </a:rPr>
              <a:t>India’s population = 1.33 billion</a:t>
            </a:r>
          </a:p>
          <a:p>
            <a:r>
              <a:rPr lang="en-US" sz="2400" dirty="0">
                <a:latin typeface="Arial" charset="0"/>
                <a:cs typeface="Arial" charset="0"/>
              </a:rPr>
              <a:t>West Bengal’s population = 90.3 million</a:t>
            </a:r>
          </a:p>
          <a:p>
            <a:r>
              <a:rPr lang="en-US" sz="2400" dirty="0" err="1">
                <a:latin typeface="Arial" charset="0"/>
                <a:cs typeface="Arial" charset="0"/>
              </a:rPr>
              <a:t>Kharagpur’s</a:t>
            </a:r>
            <a:r>
              <a:rPr lang="en-US" sz="2400" dirty="0">
                <a:latin typeface="Arial" charset="0"/>
                <a:cs typeface="Arial" charset="0"/>
              </a:rPr>
              <a:t> population = 4.0 lakhs</a:t>
            </a:r>
          </a:p>
          <a:p>
            <a:pPr>
              <a:buFontTx/>
              <a:buNone/>
            </a:pPr>
            <a:endParaRPr lang="en-US" sz="2400" dirty="0">
              <a:latin typeface="Arial" charset="0"/>
              <a:cs typeface="Arial" charset="0"/>
            </a:endParaRPr>
          </a:p>
          <a:p>
            <a:pPr>
              <a:buFontTx/>
              <a:buNone/>
            </a:pPr>
            <a:r>
              <a:rPr lang="en-US" sz="2400" dirty="0">
                <a:latin typeface="Arial" charset="0"/>
                <a:cs typeface="Arial" charset="0"/>
              </a:rPr>
              <a:t>If data from 1911 to 2011 are used</a:t>
            </a:r>
          </a:p>
          <a:p>
            <a:r>
              <a:rPr lang="en-US" sz="2400" dirty="0">
                <a:latin typeface="Arial" charset="0"/>
                <a:cs typeface="Arial" charset="0"/>
              </a:rPr>
              <a:t>Average annual </a:t>
            </a:r>
            <a:r>
              <a:rPr lang="en-US" sz="2400" b="1" dirty="0">
                <a:latin typeface="Arial" charset="0"/>
                <a:cs typeface="Arial" charset="0"/>
              </a:rPr>
              <a:t>total</a:t>
            </a:r>
            <a:r>
              <a:rPr lang="en-US" sz="2400" dirty="0">
                <a:latin typeface="Arial" charset="0"/>
                <a:cs typeface="Arial" charset="0"/>
              </a:rPr>
              <a:t> population growth rate = 1.75%</a:t>
            </a:r>
          </a:p>
          <a:p>
            <a:r>
              <a:rPr lang="en-US" sz="2400" dirty="0">
                <a:latin typeface="Arial" charset="0"/>
                <a:cs typeface="Arial" charset="0"/>
              </a:rPr>
              <a:t>Average annual </a:t>
            </a:r>
            <a:r>
              <a:rPr lang="en-US" sz="2400" b="1" dirty="0">
                <a:latin typeface="Arial" charset="0"/>
                <a:cs typeface="Arial" charset="0"/>
              </a:rPr>
              <a:t>urban</a:t>
            </a:r>
            <a:r>
              <a:rPr lang="en-US" sz="2400" dirty="0">
                <a:latin typeface="Arial" charset="0"/>
                <a:cs typeface="Arial" charset="0"/>
              </a:rPr>
              <a:t> population growth rate = 2.85%</a:t>
            </a:r>
          </a:p>
          <a:p>
            <a:pPr>
              <a:buFontTx/>
              <a:buNone/>
            </a:pPr>
            <a:endParaRPr lang="en-US" sz="2400" dirty="0">
              <a:latin typeface="Arial" charset="0"/>
              <a:cs typeface="Arial" charset="0"/>
            </a:endParaRPr>
          </a:p>
          <a:p>
            <a:endParaRPr lang="en-IN" sz="2400" dirty="0">
              <a:latin typeface="Arial" charset="0"/>
              <a:cs typeface="Arial" charset="0"/>
            </a:endParaRPr>
          </a:p>
        </p:txBody>
      </p:sp>
      <p:sp>
        <p:nvSpPr>
          <p:cNvPr id="14340" name="Rectangle 3"/>
          <p:cNvSpPr>
            <a:spLocks noChangeArrowheads="1"/>
          </p:cNvSpPr>
          <p:nvPr/>
        </p:nvSpPr>
        <p:spPr bwMode="auto">
          <a:xfrm>
            <a:off x="5508104" y="6472556"/>
            <a:ext cx="3223959" cy="369332"/>
          </a:xfrm>
          <a:prstGeom prst="rect">
            <a:avLst/>
          </a:prstGeom>
          <a:noFill/>
          <a:ln w="9525">
            <a:noFill/>
            <a:miter lim="800000"/>
            <a:headEnd/>
            <a:tailEnd/>
          </a:ln>
        </p:spPr>
        <p:txBody>
          <a:bodyPr wrap="none">
            <a:spAutoFit/>
          </a:bodyPr>
          <a:lstStyle/>
          <a:p>
            <a:r>
              <a:rPr lang="en-US" dirty="0"/>
              <a:t>All figures for 19 July 2016</a:t>
            </a:r>
            <a:endParaRPr lang="en-IN" dirty="0"/>
          </a:p>
        </p:txBody>
      </p:sp>
      <p:sp>
        <p:nvSpPr>
          <p:cNvPr id="5" name="Slide Number Placeholder 4"/>
          <p:cNvSpPr>
            <a:spLocks noGrp="1"/>
          </p:cNvSpPr>
          <p:nvPr>
            <p:ph type="sldNum" sz="quarter" idx="12"/>
          </p:nvPr>
        </p:nvSpPr>
        <p:spPr/>
        <p:txBody>
          <a:bodyPr/>
          <a:lstStyle/>
          <a:p>
            <a:pPr>
              <a:defRPr/>
            </a:pPr>
            <a:fld id="{60C887DE-EDAA-404F-B55D-193908176D83}" type="slidenum">
              <a:rPr lang="en-IN" smtClean="0"/>
              <a:pPr>
                <a:defRPr/>
              </a:pPr>
              <a:t>12</a:t>
            </a:fld>
            <a:endParaRPr lang="en-IN"/>
          </a:p>
        </p:txBody>
      </p:sp>
      <p:sp>
        <p:nvSpPr>
          <p:cNvPr id="3" name="Rectangle 2"/>
          <p:cNvSpPr/>
          <p:nvPr/>
        </p:nvSpPr>
        <p:spPr>
          <a:xfrm>
            <a:off x="-4754" y="6596488"/>
            <a:ext cx="6242050" cy="276999"/>
          </a:xfrm>
          <a:prstGeom prst="rect">
            <a:avLst/>
          </a:prstGeom>
        </p:spPr>
        <p:txBody>
          <a:bodyPr wrap="square">
            <a:spAutoFit/>
          </a:bodyPr>
          <a:lstStyle/>
          <a:p>
            <a:pPr marL="342900" lvl="0" indent="-342900">
              <a:spcBef>
                <a:spcPct val="20000"/>
              </a:spcBef>
            </a:pPr>
            <a:r>
              <a:rPr lang="en-US" sz="1200" kern="0" dirty="0">
                <a:solidFill>
                  <a:srgbClr val="4F261E"/>
                </a:solidFill>
              </a:rPr>
              <a:t>http://www.census.gov/popclock/</a:t>
            </a:r>
          </a:p>
        </p:txBody>
      </p:sp>
    </p:spTree>
    <p:extLst>
      <p:ext uri="{BB962C8B-B14F-4D97-AF65-F5344CB8AC3E}">
        <p14:creationId xmlns:p14="http://schemas.microsoft.com/office/powerpoint/2010/main" val="4164050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FA62A39-A4D8-44D4-BFA2-5CF1EF5F2119}" type="slidenum">
              <a:rPr lang="en-IN" smtClean="0"/>
              <a:pPr>
                <a:defRPr/>
              </a:pPr>
              <a:t>13</a:t>
            </a:fld>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04664"/>
            <a:ext cx="8372180"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9595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0"/>
            <a:ext cx="7315200" cy="796925"/>
          </a:xfrm>
        </p:spPr>
        <p:txBody>
          <a:bodyPr/>
          <a:lstStyle/>
          <a:p>
            <a:pPr algn="ctr">
              <a:defRPr/>
            </a:pPr>
            <a:r>
              <a:rPr lang="en-US" b="1" dirty="0">
                <a:solidFill>
                  <a:srgbClr val="006600"/>
                </a:solidFill>
                <a:effectLst>
                  <a:outerShdw blurRad="38100" dist="38100" dir="2700000" algn="tl">
                    <a:srgbClr val="000000">
                      <a:alpha val="43137"/>
                    </a:srgbClr>
                  </a:outerShdw>
                </a:effectLst>
                <a:latin typeface="Arial" pitchFamily="34" charset="0"/>
                <a:cs typeface="Arial" pitchFamily="34" charset="0"/>
              </a:rPr>
              <a:t>Resource consumption</a:t>
            </a:r>
            <a:endParaRPr lang="en-IN" b="1" dirty="0">
              <a:solidFill>
                <a:srgbClr val="006600"/>
              </a:solidFill>
              <a:effectLst>
                <a:outerShdw blurRad="38100" dist="38100" dir="2700000" algn="tl">
                  <a:srgbClr val="000000">
                    <a:alpha val="43137"/>
                  </a:srgbClr>
                </a:outerShdw>
              </a:effectLst>
              <a:latin typeface="Arial" pitchFamily="34" charset="0"/>
              <a:cs typeface="Arial" pitchFamily="34" charset="0"/>
            </a:endParaRPr>
          </a:p>
        </p:txBody>
      </p:sp>
      <p:pic>
        <p:nvPicPr>
          <p:cNvPr id="16387" name="Picture 2"/>
          <p:cNvPicPr>
            <a:picLocks noChangeAspect="1" noChangeArrowheads="1"/>
          </p:cNvPicPr>
          <p:nvPr/>
        </p:nvPicPr>
        <p:blipFill>
          <a:blip r:embed="rId2"/>
          <a:srcRect/>
          <a:stretch>
            <a:fillRect/>
          </a:stretch>
        </p:blipFill>
        <p:spPr bwMode="auto">
          <a:xfrm>
            <a:off x="474549" y="710344"/>
            <a:ext cx="8166348" cy="5110672"/>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60C887DE-EDAA-404F-B55D-193908176D83}" type="slidenum">
              <a:rPr lang="en-IN" smtClean="0"/>
              <a:pPr>
                <a:defRPr/>
              </a:pPr>
              <a:t>14</a:t>
            </a:fld>
            <a:endParaRPr lang="en-IN"/>
          </a:p>
        </p:txBody>
      </p:sp>
      <p:sp>
        <p:nvSpPr>
          <p:cNvPr id="5" name="Rectangle 4"/>
          <p:cNvSpPr/>
          <p:nvPr/>
        </p:nvSpPr>
        <p:spPr>
          <a:xfrm>
            <a:off x="0" y="6481524"/>
            <a:ext cx="4557723" cy="369332"/>
          </a:xfrm>
          <a:prstGeom prst="rect">
            <a:avLst/>
          </a:prstGeom>
        </p:spPr>
        <p:txBody>
          <a:bodyPr wrap="none">
            <a:spAutoFit/>
          </a:bodyPr>
          <a:lstStyle/>
          <a:p>
            <a:r>
              <a:rPr lang="en-IN" dirty="0"/>
              <a:t>http://www.eia.doe.gov/cabs/India/Full.html</a:t>
            </a:r>
          </a:p>
        </p:txBody>
      </p:sp>
    </p:spTree>
    <p:extLst>
      <p:ext uri="{BB962C8B-B14F-4D97-AF65-F5344CB8AC3E}">
        <p14:creationId xmlns:p14="http://schemas.microsoft.com/office/powerpoint/2010/main" val="154010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4511" y="1001336"/>
            <a:ext cx="6840760"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55576" y="5719206"/>
            <a:ext cx="7638630" cy="369332"/>
          </a:xfrm>
          <a:prstGeom prst="rect">
            <a:avLst/>
          </a:prstGeom>
          <a:noFill/>
          <a:ln>
            <a:noFill/>
          </a:ln>
        </p:spPr>
        <p:txBody>
          <a:bodyPr wrap="none" rtlCol="0">
            <a:spAutoFit/>
          </a:bodyPr>
          <a:lstStyle/>
          <a:p>
            <a:r>
              <a:rPr lang="en-IN" dirty="0"/>
              <a:t>Annual increase in per capita power consumption in India = 4.61%</a:t>
            </a:r>
          </a:p>
        </p:txBody>
      </p:sp>
      <p:sp>
        <p:nvSpPr>
          <p:cNvPr id="6" name="Title 1"/>
          <p:cNvSpPr>
            <a:spLocks noGrp="1"/>
          </p:cNvSpPr>
          <p:nvPr>
            <p:ph type="title"/>
          </p:nvPr>
        </p:nvSpPr>
        <p:spPr>
          <a:xfrm>
            <a:off x="460091" y="20618"/>
            <a:ext cx="8229600" cy="888102"/>
          </a:xfrm>
          <a:ln>
            <a:noFill/>
          </a:ln>
        </p:spPr>
        <p:txBody>
          <a:bodyPr/>
          <a:lstStyle/>
          <a:p>
            <a:pPr algn="ctr"/>
            <a:r>
              <a:rPr lang="en-US" b="1" dirty="0">
                <a:solidFill>
                  <a:srgbClr val="C00000"/>
                </a:solidFill>
                <a:effectLst>
                  <a:outerShdw blurRad="38100" dist="38100" dir="2700000" algn="tl">
                    <a:srgbClr val="000000">
                      <a:alpha val="43137"/>
                    </a:srgbClr>
                  </a:outerShdw>
                </a:effectLst>
                <a:latin typeface="Arial" pitchFamily="34" charset="0"/>
                <a:cs typeface="Arial" pitchFamily="34" charset="0"/>
              </a:rPr>
              <a:t>Power generation in India</a:t>
            </a:r>
            <a:endParaRPr lang="en-IN" b="1" dirty="0">
              <a:solidFill>
                <a:srgbClr val="C00000"/>
              </a:solidFill>
              <a:effectLst>
                <a:outerShdw blurRad="38100" dist="38100" dir="2700000" algn="tl">
                  <a:srgbClr val="000000">
                    <a:alpha val="43137"/>
                  </a:srgbClr>
                </a:outerShdw>
              </a:effectLst>
              <a:latin typeface="Arial" pitchFamily="34" charset="0"/>
              <a:cs typeface="Arial" pitchFamily="34" charset="0"/>
            </a:endParaRPr>
          </a:p>
        </p:txBody>
      </p:sp>
      <p:sp>
        <p:nvSpPr>
          <p:cNvPr id="2" name="Slide Number Placeholder 1"/>
          <p:cNvSpPr>
            <a:spLocks noGrp="1"/>
          </p:cNvSpPr>
          <p:nvPr>
            <p:ph type="sldNum" sz="quarter" idx="12"/>
          </p:nvPr>
        </p:nvSpPr>
        <p:spPr/>
        <p:txBody>
          <a:bodyPr/>
          <a:lstStyle/>
          <a:p>
            <a:fld id="{A8E1506A-F993-4515-85E8-42D672813F1E}" type="slidenum">
              <a:rPr lang="en-IN" smtClean="0"/>
              <a:t>15</a:t>
            </a:fld>
            <a:endParaRPr lang="en-IN"/>
          </a:p>
        </p:txBody>
      </p:sp>
    </p:spTree>
    <p:extLst>
      <p:ext uri="{BB962C8B-B14F-4D97-AF65-F5344CB8AC3E}">
        <p14:creationId xmlns:p14="http://schemas.microsoft.com/office/powerpoint/2010/main" val="3789029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8E1506A-F993-4515-85E8-42D672813F1E}" type="slidenum">
              <a:rPr lang="en-IN" smtClean="0"/>
              <a:t>16</a:t>
            </a:fld>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782"/>
            <a:ext cx="6300192" cy="6850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305001" y="1772816"/>
            <a:ext cx="2843808" cy="1200329"/>
          </a:xfrm>
          <a:prstGeom prst="rect">
            <a:avLst/>
          </a:prstGeom>
          <a:noFill/>
        </p:spPr>
        <p:txBody>
          <a:bodyPr wrap="square" rtlCol="0">
            <a:spAutoFit/>
          </a:bodyPr>
          <a:lstStyle/>
          <a:p>
            <a:r>
              <a:rPr lang="en-IN" dirty="0" err="1"/>
              <a:t>Rockstrom</a:t>
            </a:r>
            <a:r>
              <a:rPr lang="en-IN" dirty="0"/>
              <a:t> et al., 2009. A safe operating space for humanity, </a:t>
            </a:r>
            <a:r>
              <a:rPr lang="en-IN" i="1" dirty="0"/>
              <a:t>Nature, </a:t>
            </a:r>
            <a:r>
              <a:rPr lang="en-IN" dirty="0"/>
              <a:t>461: 472-475</a:t>
            </a:r>
          </a:p>
        </p:txBody>
      </p:sp>
      <p:sp>
        <p:nvSpPr>
          <p:cNvPr id="4" name="TextBox 3"/>
          <p:cNvSpPr txBox="1"/>
          <p:nvPr/>
        </p:nvSpPr>
        <p:spPr>
          <a:xfrm>
            <a:off x="4572000" y="961736"/>
            <a:ext cx="622286" cy="369332"/>
          </a:xfrm>
          <a:prstGeom prst="rect">
            <a:avLst/>
          </a:prstGeom>
          <a:noFill/>
        </p:spPr>
        <p:txBody>
          <a:bodyPr wrap="none" rtlCol="0">
            <a:spAutoFit/>
          </a:bodyPr>
          <a:lstStyle/>
          <a:p>
            <a:r>
              <a:rPr lang="en-IN" b="1" dirty="0"/>
              <a:t>409</a:t>
            </a:r>
          </a:p>
        </p:txBody>
      </p:sp>
    </p:spTree>
    <p:extLst>
      <p:ext uri="{BB962C8B-B14F-4D97-AF65-F5344CB8AC3E}">
        <p14:creationId xmlns:p14="http://schemas.microsoft.com/office/powerpoint/2010/main" val="1429893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8E1506A-F993-4515-85E8-42D672813F1E}" type="slidenum">
              <a:rPr lang="en-IN" smtClean="0"/>
              <a:t>17</a:t>
            </a:fld>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08" y="683243"/>
            <a:ext cx="9075208"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38522" y="5336875"/>
            <a:ext cx="8039380" cy="369332"/>
          </a:xfrm>
          <a:prstGeom prst="rect">
            <a:avLst/>
          </a:prstGeom>
          <a:noFill/>
        </p:spPr>
        <p:txBody>
          <a:bodyPr wrap="none" rtlCol="0">
            <a:spAutoFit/>
          </a:bodyPr>
          <a:lstStyle/>
          <a:p>
            <a:r>
              <a:rPr lang="en-IN" dirty="0" err="1"/>
              <a:t>Girardet</a:t>
            </a:r>
            <a:r>
              <a:rPr lang="en-IN" dirty="0"/>
              <a:t>, H (2009) </a:t>
            </a:r>
            <a:r>
              <a:rPr lang="en-IN" i="1" dirty="0"/>
              <a:t>Regenerative cities</a:t>
            </a:r>
            <a:r>
              <a:rPr lang="en-IN" dirty="0"/>
              <a:t>, World Future Council, Germany</a:t>
            </a:r>
          </a:p>
        </p:txBody>
      </p:sp>
      <p:sp>
        <p:nvSpPr>
          <p:cNvPr id="2" name="TextBox 1"/>
          <p:cNvSpPr txBox="1"/>
          <p:nvPr/>
        </p:nvSpPr>
        <p:spPr>
          <a:xfrm>
            <a:off x="538522" y="292006"/>
            <a:ext cx="2863284" cy="369332"/>
          </a:xfrm>
          <a:prstGeom prst="rect">
            <a:avLst/>
          </a:prstGeom>
          <a:noFill/>
        </p:spPr>
        <p:txBody>
          <a:bodyPr wrap="none" rtlCol="0">
            <a:spAutoFit/>
          </a:bodyPr>
          <a:lstStyle/>
          <a:p>
            <a:r>
              <a:rPr lang="en-IN" b="1" dirty="0">
                <a:solidFill>
                  <a:srgbClr val="C00000"/>
                </a:solidFill>
              </a:rPr>
              <a:t>TAKE – MAKE - DISPOSE</a:t>
            </a:r>
          </a:p>
        </p:txBody>
      </p:sp>
      <p:sp>
        <p:nvSpPr>
          <p:cNvPr id="6" name="TextBox 5"/>
          <p:cNvSpPr txBox="1"/>
          <p:nvPr/>
        </p:nvSpPr>
        <p:spPr>
          <a:xfrm>
            <a:off x="5292080" y="286878"/>
            <a:ext cx="3073277" cy="369332"/>
          </a:xfrm>
          <a:prstGeom prst="rect">
            <a:avLst/>
          </a:prstGeom>
          <a:noFill/>
        </p:spPr>
        <p:txBody>
          <a:bodyPr wrap="none" rtlCol="0">
            <a:spAutoFit/>
          </a:bodyPr>
          <a:lstStyle/>
          <a:p>
            <a:r>
              <a:rPr lang="en-IN" b="1" dirty="0">
                <a:solidFill>
                  <a:srgbClr val="C00000"/>
                </a:solidFill>
              </a:rPr>
              <a:t>TAKE – MAKE - RECREATE</a:t>
            </a:r>
          </a:p>
        </p:txBody>
      </p:sp>
      <p:sp>
        <p:nvSpPr>
          <p:cNvPr id="4" name="TextBox 3"/>
          <p:cNvSpPr txBox="1"/>
          <p:nvPr/>
        </p:nvSpPr>
        <p:spPr>
          <a:xfrm>
            <a:off x="669278" y="4223103"/>
            <a:ext cx="2686954" cy="369332"/>
          </a:xfrm>
          <a:prstGeom prst="rect">
            <a:avLst/>
          </a:prstGeom>
          <a:noFill/>
        </p:spPr>
        <p:txBody>
          <a:bodyPr wrap="none" rtlCol="0">
            <a:spAutoFit/>
          </a:bodyPr>
          <a:lstStyle/>
          <a:p>
            <a:r>
              <a:rPr lang="en-IN" b="1" dirty="0">
                <a:solidFill>
                  <a:srgbClr val="C00000"/>
                </a:solidFill>
              </a:rPr>
              <a:t>CRADLE – TO - GRAVE</a:t>
            </a:r>
          </a:p>
        </p:txBody>
      </p:sp>
      <p:sp>
        <p:nvSpPr>
          <p:cNvPr id="8" name="TextBox 7"/>
          <p:cNvSpPr txBox="1"/>
          <p:nvPr/>
        </p:nvSpPr>
        <p:spPr>
          <a:xfrm>
            <a:off x="5485241" y="4211635"/>
            <a:ext cx="2826415" cy="369332"/>
          </a:xfrm>
          <a:prstGeom prst="rect">
            <a:avLst/>
          </a:prstGeom>
          <a:noFill/>
        </p:spPr>
        <p:txBody>
          <a:bodyPr wrap="none" rtlCol="0">
            <a:spAutoFit/>
          </a:bodyPr>
          <a:lstStyle/>
          <a:p>
            <a:r>
              <a:rPr lang="en-IN" b="1" dirty="0">
                <a:solidFill>
                  <a:srgbClr val="C00000"/>
                </a:solidFill>
              </a:rPr>
              <a:t>CRADLE – TO - CRADLE</a:t>
            </a:r>
          </a:p>
        </p:txBody>
      </p:sp>
    </p:spTree>
    <p:extLst>
      <p:ext uri="{BB962C8B-B14F-4D97-AF65-F5344CB8AC3E}">
        <p14:creationId xmlns:p14="http://schemas.microsoft.com/office/powerpoint/2010/main" val="4191638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p:txBody>
      </p:sp>
      <p:sp>
        <p:nvSpPr>
          <p:cNvPr id="3" name="Slide Number Placeholder 2"/>
          <p:cNvSpPr>
            <a:spLocks noGrp="1"/>
          </p:cNvSpPr>
          <p:nvPr>
            <p:ph type="sldNum" sz="quarter" idx="12"/>
          </p:nvPr>
        </p:nvSpPr>
        <p:spPr/>
        <p:txBody>
          <a:bodyPr/>
          <a:lstStyle/>
          <a:p>
            <a:fld id="{A8E1506A-F993-4515-85E8-42D672813F1E}" type="slidenum">
              <a:rPr lang="en-IN" smtClean="0"/>
              <a:t>18</a:t>
            </a:fld>
            <a:endParaRPr lang="en-IN"/>
          </a:p>
        </p:txBody>
      </p:sp>
      <p:sp>
        <p:nvSpPr>
          <p:cNvPr id="4" name="Title 3"/>
          <p:cNvSpPr>
            <a:spLocks noGrp="1"/>
          </p:cNvSpPr>
          <p:nvPr>
            <p:ph type="title"/>
          </p:nvPr>
        </p:nvSpPr>
        <p:spPr/>
        <p:txBody>
          <a:bodyPr/>
          <a:lstStyle/>
          <a:p>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5" y="0"/>
            <a:ext cx="7230152" cy="597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131840" y="6191065"/>
            <a:ext cx="5519100" cy="584775"/>
          </a:xfrm>
          <a:prstGeom prst="rect">
            <a:avLst/>
          </a:prstGeom>
          <a:noFill/>
        </p:spPr>
        <p:txBody>
          <a:bodyPr wrap="square" rtlCol="0">
            <a:spAutoFit/>
          </a:bodyPr>
          <a:lstStyle/>
          <a:p>
            <a:pPr algn="r"/>
            <a:r>
              <a:rPr lang="en-IN" sz="1600" dirty="0" err="1"/>
              <a:t>Girardet</a:t>
            </a:r>
            <a:r>
              <a:rPr lang="en-IN" sz="1600" dirty="0"/>
              <a:t>, H (2009) </a:t>
            </a:r>
            <a:r>
              <a:rPr lang="en-IN" sz="1600" i="1" dirty="0"/>
              <a:t>Regenerative cities</a:t>
            </a:r>
            <a:r>
              <a:rPr lang="en-IN" sz="1600" dirty="0"/>
              <a:t>, World Future Council, Germany</a:t>
            </a:r>
          </a:p>
        </p:txBody>
      </p:sp>
    </p:spTree>
    <p:extLst>
      <p:ext uri="{BB962C8B-B14F-4D97-AF65-F5344CB8AC3E}">
        <p14:creationId xmlns:p14="http://schemas.microsoft.com/office/powerpoint/2010/main" val="3449728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8E1506A-F993-4515-85E8-42D672813F1E}" type="slidenum">
              <a:rPr lang="en-IN" smtClean="0"/>
              <a:t>19</a:t>
            </a:fld>
            <a:endParaRPr lang="en-IN"/>
          </a:p>
        </p:txBody>
      </p:sp>
      <p:sp>
        <p:nvSpPr>
          <p:cNvPr id="5" name="Rectangle 1"/>
          <p:cNvSpPr>
            <a:spLocks noChangeArrowheads="1"/>
          </p:cNvSpPr>
          <p:nvPr/>
        </p:nvSpPr>
        <p:spPr bwMode="auto">
          <a:xfrm>
            <a:off x="0" y="13228"/>
            <a:ext cx="9115890" cy="600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0287" rIns="91440" bIns="160287"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495062"/>
                </a:solidFill>
                <a:effectLst/>
                <a:latin typeface="proxima-nova"/>
                <a:cs typeface="Arial" pitchFamily="34" charset="0"/>
              </a:rPr>
              <a:t>Circular Economy: A System Diagram</a:t>
            </a:r>
            <a:r>
              <a:rPr kumimoji="0" lang="en-US" b="0" i="0" u="none" strike="noStrike" cap="none" normalizeH="0" baseline="0" dirty="0">
                <a:ln>
                  <a:noFill/>
                </a:ln>
                <a:solidFill>
                  <a:srgbClr val="333333"/>
                </a:solidFill>
                <a:effectLst/>
                <a:latin typeface="proxima-nova"/>
                <a:cs typeface="Arial" pitchFamily="34" charset="0"/>
              </a:rPr>
              <a:t>  </a:t>
            </a:r>
          </a:p>
        </p:txBody>
      </p:sp>
      <p:pic>
        <p:nvPicPr>
          <p:cNvPr id="1026" name="Picture 2" descr="System diagram croppe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48" y="480405"/>
            <a:ext cx="7355998" cy="638132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2172" y="6581001"/>
            <a:ext cx="9136824" cy="276999"/>
          </a:xfrm>
          <a:prstGeom prst="rect">
            <a:avLst/>
          </a:prstGeom>
        </p:spPr>
        <p:txBody>
          <a:bodyPr wrap="square">
            <a:spAutoFit/>
          </a:bodyPr>
          <a:lstStyle/>
          <a:p>
            <a:r>
              <a:rPr lang="en-IN" sz="1200" dirty="0"/>
              <a:t>https://www.ellenmacarthurfoundation.org/circular-economy/interactive-diagram</a:t>
            </a:r>
          </a:p>
        </p:txBody>
      </p:sp>
    </p:spTree>
    <p:extLst>
      <p:ext uri="{BB962C8B-B14F-4D97-AF65-F5344CB8AC3E}">
        <p14:creationId xmlns:p14="http://schemas.microsoft.com/office/powerpoint/2010/main" val="2937039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80728"/>
            <a:ext cx="8229600" cy="5026563"/>
          </a:xfrm>
        </p:spPr>
        <p:txBody>
          <a:bodyPr>
            <a:normAutofit/>
          </a:bodyPr>
          <a:lstStyle/>
          <a:p>
            <a:pPr marL="109728" indent="0">
              <a:buNone/>
            </a:pPr>
            <a:r>
              <a:rPr lang="en-US" sz="2000" b="1" dirty="0"/>
              <a:t>Course objective </a:t>
            </a:r>
            <a:r>
              <a:rPr lang="en-US" sz="2000" dirty="0"/>
              <a:t>is to ensure that students incorporate the concept of ‘sustainable development’ in their daily lives and decision-making processes and are sensitive to various environmental issues and the impacts of pollution</a:t>
            </a:r>
          </a:p>
          <a:p>
            <a:pPr marL="109728" indent="0">
              <a:buNone/>
            </a:pPr>
            <a:endParaRPr lang="en-US" sz="2000" dirty="0"/>
          </a:p>
          <a:p>
            <a:pPr marL="109728" indent="0">
              <a:buNone/>
            </a:pPr>
            <a:r>
              <a:rPr lang="en-US" sz="2000" b="1" dirty="0"/>
              <a:t>Learning objectives</a:t>
            </a:r>
          </a:p>
          <a:p>
            <a:pPr marL="514350" indent="-514350">
              <a:buAutoNum type="arabicPeriod"/>
            </a:pPr>
            <a:r>
              <a:rPr lang="en-IN" sz="2000" i="1" dirty="0"/>
              <a:t>To understand the relationship between humans and their environment</a:t>
            </a:r>
          </a:p>
          <a:p>
            <a:pPr marL="514350" indent="-514350">
              <a:buFont typeface="Wingdings 3"/>
              <a:buAutoNum type="arabicPeriod"/>
            </a:pPr>
            <a:r>
              <a:rPr lang="en-IN" sz="2000" i="1" dirty="0"/>
              <a:t>To quantify the relationship between population growth, resource consumption and pollution</a:t>
            </a:r>
          </a:p>
          <a:p>
            <a:pPr marL="514350" indent="-514350">
              <a:buAutoNum type="arabicPeriod"/>
            </a:pPr>
            <a:r>
              <a:rPr lang="en-IN" sz="2000" i="1" dirty="0"/>
              <a:t>To identify sources of pollution in the environment, their impacts and remedial measures</a:t>
            </a:r>
          </a:p>
          <a:p>
            <a:pPr marL="514350" indent="-514350">
              <a:buFont typeface="Wingdings 3"/>
              <a:buAutoNum type="arabicPeriod"/>
            </a:pPr>
            <a:r>
              <a:rPr lang="en-IN" sz="2000" i="1" dirty="0"/>
              <a:t>To apply the laws of conservation of mass and energy in understanding and solving environmental problems</a:t>
            </a:r>
          </a:p>
          <a:p>
            <a:pPr marL="514350" indent="-514350">
              <a:buFont typeface="Wingdings 3"/>
              <a:buAutoNum type="arabicPeriod"/>
            </a:pPr>
            <a:endParaRPr lang="en-IN" sz="2000" i="1" dirty="0"/>
          </a:p>
          <a:p>
            <a:pPr marL="514350" indent="-514350">
              <a:buAutoNum type="arabicPeriod"/>
            </a:pPr>
            <a:endParaRPr lang="en-IN" sz="2000" i="1" dirty="0"/>
          </a:p>
          <a:p>
            <a:pPr marL="514350" indent="-514350">
              <a:buAutoNum type="arabicPeriod"/>
            </a:pPr>
            <a:endParaRPr lang="en-IN" sz="2000" i="1" dirty="0"/>
          </a:p>
          <a:p>
            <a:pPr marL="514350" indent="-514350">
              <a:buAutoNum type="arabicPeriod"/>
            </a:pPr>
            <a:endParaRPr lang="en-IN" sz="2000" dirty="0"/>
          </a:p>
        </p:txBody>
      </p:sp>
      <p:sp>
        <p:nvSpPr>
          <p:cNvPr id="3" name="Title 2"/>
          <p:cNvSpPr>
            <a:spLocks noGrp="1"/>
          </p:cNvSpPr>
          <p:nvPr>
            <p:ph type="title"/>
          </p:nvPr>
        </p:nvSpPr>
        <p:spPr>
          <a:xfrm>
            <a:off x="467544" y="116632"/>
            <a:ext cx="8229600" cy="778098"/>
          </a:xfrm>
        </p:spPr>
        <p:txBody>
          <a:bodyPr/>
          <a:lstStyle/>
          <a:p>
            <a:r>
              <a:rPr lang="en-IN" dirty="0">
                <a:effectLst>
                  <a:outerShdw blurRad="38100" dist="38100" dir="2700000" algn="tl">
                    <a:srgbClr val="000000">
                      <a:alpha val="43137"/>
                    </a:srgbClr>
                  </a:outerShdw>
                </a:effectLst>
                <a:latin typeface="Arial" pitchFamily="34" charset="0"/>
                <a:cs typeface="Arial" pitchFamily="34" charset="0"/>
              </a:rPr>
              <a:t>Course objectives</a:t>
            </a:r>
          </a:p>
        </p:txBody>
      </p:sp>
      <p:sp>
        <p:nvSpPr>
          <p:cNvPr id="4" name="Slide Number Placeholder 3"/>
          <p:cNvSpPr>
            <a:spLocks noGrp="1"/>
          </p:cNvSpPr>
          <p:nvPr>
            <p:ph type="sldNum" sz="quarter" idx="12"/>
          </p:nvPr>
        </p:nvSpPr>
        <p:spPr/>
        <p:txBody>
          <a:bodyPr/>
          <a:lstStyle/>
          <a:p>
            <a:fld id="{A8E1506A-F993-4515-85E8-42D672813F1E}" type="slidenum">
              <a:rPr lang="en-IN" smtClean="0"/>
              <a:t>2</a:t>
            </a:fld>
            <a:endParaRPr lang="en-IN"/>
          </a:p>
        </p:txBody>
      </p:sp>
    </p:spTree>
    <p:extLst>
      <p:ext uri="{BB962C8B-B14F-4D97-AF65-F5344CB8AC3E}">
        <p14:creationId xmlns:p14="http://schemas.microsoft.com/office/powerpoint/2010/main" val="1035529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022" y="908720"/>
            <a:ext cx="9003474" cy="5170579"/>
          </a:xfrm>
        </p:spPr>
        <p:txBody>
          <a:bodyPr>
            <a:normAutofit fontScale="85000" lnSpcReduction="10000"/>
          </a:bodyPr>
          <a:lstStyle/>
          <a:p>
            <a:r>
              <a:rPr lang="en-IN" sz="2000" dirty="0">
                <a:latin typeface="Comic Sans MS" pitchFamily="66" charset="0"/>
              </a:rPr>
              <a:t>World population in 1975 was 4 billion and in 2015 it was 7 billion. Determine the annual exponential population growth rate and predict the world’s population in 2030. </a:t>
            </a:r>
          </a:p>
          <a:p>
            <a:r>
              <a:rPr lang="en-IN" sz="2000" dirty="0">
                <a:latin typeface="Comic Sans MS" pitchFamily="66" charset="0"/>
              </a:rPr>
              <a:t>The average annual exponential population growth rate for India is 1.84% and the urban population growth rate is 3%. The total population in India in 2011 was 1.21 billion and the urban population was 0.38 billion. If these growth rates continue in future, determine the year in which the urban population will be 50% of the total population in India. </a:t>
            </a:r>
          </a:p>
          <a:p>
            <a:pPr lvl="1"/>
            <a:r>
              <a:rPr lang="en-IN" sz="1600" dirty="0">
                <a:latin typeface="Comic Sans MS" pitchFamily="66" charset="0"/>
              </a:rPr>
              <a:t>Why is the urban population growth rate higher than the total population growth rate?</a:t>
            </a:r>
          </a:p>
          <a:p>
            <a:pPr lvl="1"/>
            <a:r>
              <a:rPr lang="en-IN" sz="1600" dirty="0">
                <a:latin typeface="Comic Sans MS" pitchFamily="66" charset="0"/>
              </a:rPr>
              <a:t>What can be done to slow this growth?</a:t>
            </a:r>
          </a:p>
          <a:p>
            <a:r>
              <a:rPr lang="en-IN" sz="2000" dirty="0">
                <a:latin typeface="Comic Sans MS" pitchFamily="66" charset="0"/>
              </a:rPr>
              <a:t>In 2010, the total installed electricity generating capacity of thermal power plants in India was 125 GW. The current annual exponential per capita growth in electricity consumption is 4.6%. Assuming ‘business-as-usual’, what is the thermal power plant capacity requirement for 2030 and 2050?</a:t>
            </a:r>
          </a:p>
          <a:p>
            <a:r>
              <a:rPr lang="en-IN" sz="2000" dirty="0">
                <a:latin typeface="Comic Sans MS" pitchFamily="66" charset="0"/>
              </a:rPr>
              <a:t>The current (2017) carbon dioxide concentration is 408.84 </a:t>
            </a:r>
            <a:r>
              <a:rPr lang="en-IN" sz="2000" dirty="0" err="1">
                <a:latin typeface="Comic Sans MS" pitchFamily="66" charset="0"/>
              </a:rPr>
              <a:t>ppmv</a:t>
            </a:r>
            <a:r>
              <a:rPr lang="en-IN" sz="2000" dirty="0">
                <a:latin typeface="Comic Sans MS" pitchFamily="66" charset="0"/>
              </a:rPr>
              <a:t> and the following data are available for the past:</a:t>
            </a:r>
          </a:p>
          <a:p>
            <a:pPr marL="357188" indent="0">
              <a:buNone/>
            </a:pPr>
            <a:r>
              <a:rPr lang="en-IN" sz="2000" dirty="0">
                <a:latin typeface="Comic Sans MS" pitchFamily="66" charset="0"/>
              </a:rPr>
              <a:t>1965 – 320 </a:t>
            </a:r>
            <a:r>
              <a:rPr lang="en-IN" sz="2000" dirty="0" err="1">
                <a:latin typeface="Comic Sans MS" pitchFamily="66" charset="0"/>
              </a:rPr>
              <a:t>ppmv</a:t>
            </a:r>
            <a:r>
              <a:rPr lang="en-IN" sz="2000" dirty="0">
                <a:latin typeface="Comic Sans MS" pitchFamily="66" charset="0"/>
              </a:rPr>
              <a:t>, 1975 – 331 </a:t>
            </a:r>
            <a:r>
              <a:rPr lang="en-IN" sz="2000" dirty="0" err="1">
                <a:latin typeface="Comic Sans MS" pitchFamily="66" charset="0"/>
              </a:rPr>
              <a:t>ppmv</a:t>
            </a:r>
            <a:r>
              <a:rPr lang="en-IN" sz="2000" dirty="0">
                <a:latin typeface="Comic Sans MS" pitchFamily="66" charset="0"/>
              </a:rPr>
              <a:t>, 1985 – 346 </a:t>
            </a:r>
            <a:r>
              <a:rPr lang="en-IN" sz="2000" dirty="0" err="1">
                <a:latin typeface="Comic Sans MS" pitchFamily="66" charset="0"/>
              </a:rPr>
              <a:t>ppmv</a:t>
            </a:r>
            <a:r>
              <a:rPr lang="en-IN" sz="2000" dirty="0">
                <a:latin typeface="Comic Sans MS" pitchFamily="66" charset="0"/>
              </a:rPr>
              <a:t>, 1995 – 361 </a:t>
            </a:r>
            <a:r>
              <a:rPr lang="en-IN" sz="2000" dirty="0" err="1">
                <a:latin typeface="Comic Sans MS" pitchFamily="66" charset="0"/>
              </a:rPr>
              <a:t>ppmv</a:t>
            </a:r>
            <a:r>
              <a:rPr lang="en-IN" sz="2000" dirty="0">
                <a:latin typeface="Comic Sans MS" pitchFamily="66" charset="0"/>
              </a:rPr>
              <a:t>; 2005 – 384 </a:t>
            </a:r>
            <a:r>
              <a:rPr lang="en-IN" sz="2000" dirty="0" err="1">
                <a:latin typeface="Comic Sans MS" pitchFamily="66" charset="0"/>
              </a:rPr>
              <a:t>ppmv</a:t>
            </a:r>
            <a:r>
              <a:rPr lang="en-IN" sz="2000" dirty="0">
                <a:latin typeface="Comic Sans MS" pitchFamily="66" charset="0"/>
              </a:rPr>
              <a:t>. Based on these data, estimate concentrations for 2018; how close is your estimate to the concentration measured today. </a:t>
            </a:r>
          </a:p>
          <a:p>
            <a:pPr marL="357188" indent="0">
              <a:buNone/>
            </a:pPr>
            <a:r>
              <a:rPr lang="en-IN" sz="2000" dirty="0">
                <a:latin typeface="Comic Sans MS" pitchFamily="66" charset="0"/>
              </a:rPr>
              <a:t>Predict the concentration in 2030 and 2050 at current growth rates. </a:t>
            </a:r>
          </a:p>
          <a:p>
            <a:pPr marL="109728" indent="0">
              <a:buNone/>
            </a:pPr>
            <a:endParaRPr lang="en-IN" sz="2000" dirty="0">
              <a:latin typeface="Comic Sans MS" pitchFamily="66" charset="0"/>
            </a:endParaRPr>
          </a:p>
          <a:p>
            <a:endParaRPr lang="en-IN" sz="2000" dirty="0">
              <a:latin typeface="Comic Sans MS" pitchFamily="66" charset="0"/>
            </a:endParaRPr>
          </a:p>
          <a:p>
            <a:endParaRPr lang="en-IN" sz="2000" dirty="0">
              <a:latin typeface="Comic Sans MS" pitchFamily="66" charset="0"/>
            </a:endParaRPr>
          </a:p>
        </p:txBody>
      </p:sp>
      <p:sp>
        <p:nvSpPr>
          <p:cNvPr id="3" name="Slide Number Placeholder 2"/>
          <p:cNvSpPr>
            <a:spLocks noGrp="1"/>
          </p:cNvSpPr>
          <p:nvPr>
            <p:ph type="sldNum" sz="quarter" idx="12"/>
          </p:nvPr>
        </p:nvSpPr>
        <p:spPr/>
        <p:txBody>
          <a:bodyPr/>
          <a:lstStyle/>
          <a:p>
            <a:fld id="{A8E1506A-F993-4515-85E8-42D672813F1E}" type="slidenum">
              <a:rPr lang="en-IN" smtClean="0"/>
              <a:t>20</a:t>
            </a:fld>
            <a:endParaRPr lang="en-IN"/>
          </a:p>
        </p:txBody>
      </p:sp>
      <p:sp>
        <p:nvSpPr>
          <p:cNvPr id="4" name="Title 3"/>
          <p:cNvSpPr>
            <a:spLocks noGrp="1"/>
          </p:cNvSpPr>
          <p:nvPr>
            <p:ph type="title"/>
          </p:nvPr>
        </p:nvSpPr>
        <p:spPr>
          <a:xfrm>
            <a:off x="539552" y="0"/>
            <a:ext cx="8229600" cy="836712"/>
          </a:xfrm>
        </p:spPr>
        <p:txBody>
          <a:bodyPr>
            <a:normAutofit/>
          </a:bodyPr>
          <a:lstStyle/>
          <a:p>
            <a:pPr algn="ctr"/>
            <a:r>
              <a:rPr lang="en-IN" sz="3600" dirty="0"/>
              <a:t>Problems</a:t>
            </a:r>
          </a:p>
        </p:txBody>
      </p:sp>
    </p:spTree>
    <p:extLst>
      <p:ext uri="{BB962C8B-B14F-4D97-AF65-F5344CB8AC3E}">
        <p14:creationId xmlns:p14="http://schemas.microsoft.com/office/powerpoint/2010/main" val="1529639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3688" y="2781280"/>
            <a:ext cx="5142755" cy="1107996"/>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IN" sz="6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p>
        </p:txBody>
      </p:sp>
      <p:sp>
        <p:nvSpPr>
          <p:cNvPr id="2" name="Slide Number Placeholder 1"/>
          <p:cNvSpPr>
            <a:spLocks noGrp="1"/>
          </p:cNvSpPr>
          <p:nvPr>
            <p:ph type="sldNum" sz="quarter" idx="12"/>
          </p:nvPr>
        </p:nvSpPr>
        <p:spPr/>
        <p:txBody>
          <a:bodyPr/>
          <a:lstStyle/>
          <a:p>
            <a:fld id="{A8E1506A-F993-4515-85E8-42D672813F1E}" type="slidenum">
              <a:rPr lang="en-IN" smtClean="0"/>
              <a:t>21</a:t>
            </a:fld>
            <a:endParaRPr lang="en-IN"/>
          </a:p>
        </p:txBody>
      </p:sp>
    </p:spTree>
    <p:extLst>
      <p:ext uri="{BB962C8B-B14F-4D97-AF65-F5344CB8AC3E}">
        <p14:creationId xmlns:p14="http://schemas.microsoft.com/office/powerpoint/2010/main" val="2608531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268760"/>
            <a:ext cx="8229600" cy="4378491"/>
          </a:xfrm>
        </p:spPr>
        <p:txBody>
          <a:bodyPr>
            <a:normAutofit fontScale="92500" lnSpcReduction="20000"/>
          </a:bodyPr>
          <a:lstStyle/>
          <a:p>
            <a:r>
              <a:rPr lang="en-US" sz="2400" dirty="0">
                <a:latin typeface="Arial" pitchFamily="34" charset="0"/>
                <a:cs typeface="Arial" pitchFamily="34" charset="0"/>
              </a:rPr>
              <a:t>Masters G and </a:t>
            </a:r>
            <a:r>
              <a:rPr lang="en-US" sz="2400" dirty="0" err="1">
                <a:latin typeface="Arial" pitchFamily="34" charset="0"/>
                <a:cs typeface="Arial" pitchFamily="34" charset="0"/>
              </a:rPr>
              <a:t>Ela</a:t>
            </a:r>
            <a:r>
              <a:rPr lang="en-US" sz="2400" dirty="0">
                <a:latin typeface="Arial" pitchFamily="34" charset="0"/>
                <a:cs typeface="Arial" pitchFamily="34" charset="0"/>
              </a:rPr>
              <a:t> WP (2012). </a:t>
            </a:r>
            <a:r>
              <a:rPr lang="en-US" sz="2400" i="1" dirty="0">
                <a:latin typeface="Arial" pitchFamily="34" charset="0"/>
                <a:cs typeface="Arial" pitchFamily="34" charset="0"/>
              </a:rPr>
              <a:t>Introduction to Environmental Engineering and Science.</a:t>
            </a:r>
            <a:r>
              <a:rPr lang="en-US" sz="2400" dirty="0">
                <a:latin typeface="Arial" pitchFamily="34" charset="0"/>
                <a:cs typeface="Arial" pitchFamily="34" charset="0"/>
              </a:rPr>
              <a:t> Prentice Hall, NJ, US.</a:t>
            </a:r>
            <a:endParaRPr lang="en-IN" sz="2400" dirty="0">
              <a:latin typeface="Arial" pitchFamily="34" charset="0"/>
              <a:cs typeface="Arial" pitchFamily="34" charset="0"/>
            </a:endParaRPr>
          </a:p>
          <a:p>
            <a:r>
              <a:rPr lang="en-IN" sz="2400" dirty="0" err="1">
                <a:latin typeface="Arial" pitchFamily="34" charset="0"/>
                <a:cs typeface="Arial" pitchFamily="34" charset="0"/>
              </a:rPr>
              <a:t>Kormandy</a:t>
            </a:r>
            <a:r>
              <a:rPr lang="en-IN" sz="2400" dirty="0">
                <a:latin typeface="Arial" pitchFamily="34" charset="0"/>
                <a:cs typeface="Arial" pitchFamily="34" charset="0"/>
              </a:rPr>
              <a:t> EJ (1995) </a:t>
            </a:r>
            <a:r>
              <a:rPr lang="en-IN" sz="2400" i="1" dirty="0">
                <a:latin typeface="Arial" pitchFamily="34" charset="0"/>
                <a:cs typeface="Arial" pitchFamily="34" charset="0"/>
              </a:rPr>
              <a:t>Concepts of ecology</a:t>
            </a:r>
            <a:r>
              <a:rPr lang="en-IN" sz="2400" dirty="0">
                <a:latin typeface="Arial" pitchFamily="34" charset="0"/>
                <a:cs typeface="Arial" pitchFamily="34" charset="0"/>
              </a:rPr>
              <a:t>, Prentice Hall of India, New Delhi. </a:t>
            </a:r>
          </a:p>
          <a:p>
            <a:r>
              <a:rPr lang="en-IN" sz="2400" dirty="0">
                <a:latin typeface="Arial" pitchFamily="34" charset="0"/>
                <a:cs typeface="Arial" pitchFamily="34" charset="0"/>
              </a:rPr>
              <a:t>Pepper IL, </a:t>
            </a:r>
            <a:r>
              <a:rPr lang="en-IN" sz="2400" dirty="0" err="1">
                <a:latin typeface="Arial" pitchFamily="34" charset="0"/>
                <a:cs typeface="Arial" pitchFamily="34" charset="0"/>
              </a:rPr>
              <a:t>Gerba</a:t>
            </a:r>
            <a:r>
              <a:rPr lang="en-IN" sz="2400" dirty="0">
                <a:latin typeface="Arial" pitchFamily="34" charset="0"/>
                <a:cs typeface="Arial" pitchFamily="34" charset="0"/>
              </a:rPr>
              <a:t> CP and </a:t>
            </a:r>
            <a:r>
              <a:rPr lang="en-IN" sz="2400" dirty="0" err="1">
                <a:latin typeface="Arial" pitchFamily="34" charset="0"/>
                <a:cs typeface="Arial" pitchFamily="34" charset="0"/>
              </a:rPr>
              <a:t>Brusseau</a:t>
            </a:r>
            <a:r>
              <a:rPr lang="en-IN" sz="2400" dirty="0">
                <a:latin typeface="Arial" pitchFamily="34" charset="0"/>
                <a:cs typeface="Arial" pitchFamily="34" charset="0"/>
              </a:rPr>
              <a:t> ML (2006) </a:t>
            </a:r>
            <a:r>
              <a:rPr lang="en-IN" sz="2400" i="1" dirty="0">
                <a:latin typeface="Arial" pitchFamily="34" charset="0"/>
                <a:cs typeface="Arial" pitchFamily="34" charset="0"/>
              </a:rPr>
              <a:t>Environmental and Pollution Science</a:t>
            </a:r>
            <a:r>
              <a:rPr lang="en-IN" sz="2400" dirty="0">
                <a:latin typeface="Arial" pitchFamily="34" charset="0"/>
                <a:cs typeface="Arial" pitchFamily="34" charset="0"/>
              </a:rPr>
              <a:t>, Academic Press, Elsevier. </a:t>
            </a:r>
          </a:p>
          <a:p>
            <a:r>
              <a:rPr lang="en-IN" sz="2400" dirty="0" err="1">
                <a:latin typeface="Arial" pitchFamily="34" charset="0"/>
                <a:cs typeface="Arial" pitchFamily="34" charset="0"/>
              </a:rPr>
              <a:t>Khoiyangbam</a:t>
            </a:r>
            <a:r>
              <a:rPr lang="en-IN" sz="2400" dirty="0">
                <a:latin typeface="Arial" pitchFamily="34" charset="0"/>
                <a:cs typeface="Arial" pitchFamily="34" charset="0"/>
              </a:rPr>
              <a:t> RS and Gupta N (2015) Introduction to Environmental Sciences, TERI Press, Delhi</a:t>
            </a:r>
          </a:p>
          <a:p>
            <a:r>
              <a:rPr lang="en-IN" sz="2400" dirty="0">
                <a:latin typeface="Arial" pitchFamily="34" charset="0"/>
                <a:cs typeface="Arial" pitchFamily="34" charset="0"/>
              </a:rPr>
              <a:t>Davis ML and </a:t>
            </a:r>
            <a:r>
              <a:rPr lang="en-IN" sz="2400" dirty="0" err="1">
                <a:latin typeface="Arial" pitchFamily="34" charset="0"/>
                <a:cs typeface="Arial" pitchFamily="34" charset="0"/>
              </a:rPr>
              <a:t>Masten</a:t>
            </a:r>
            <a:r>
              <a:rPr lang="en-IN" sz="2400" dirty="0">
                <a:latin typeface="Arial" pitchFamily="34" charset="0"/>
                <a:cs typeface="Arial" pitchFamily="34" charset="0"/>
              </a:rPr>
              <a:t> SJ (2009) Principles of Environmental Engineering and Science, McGraw Hill Education, Indian edition. </a:t>
            </a:r>
          </a:p>
          <a:p>
            <a:r>
              <a:rPr lang="en-IN" sz="2400" dirty="0" err="1">
                <a:latin typeface="Arial" pitchFamily="34" charset="0"/>
                <a:cs typeface="Arial" pitchFamily="34" charset="0"/>
              </a:rPr>
              <a:t>Garg</a:t>
            </a:r>
            <a:r>
              <a:rPr lang="en-IN" sz="2400" dirty="0">
                <a:latin typeface="Arial" pitchFamily="34" charset="0"/>
                <a:cs typeface="Arial" pitchFamily="34" charset="0"/>
              </a:rPr>
              <a:t>, SK (2006) Ecology and Environmental Studies, </a:t>
            </a:r>
            <a:r>
              <a:rPr lang="en-IN" sz="2400" dirty="0" err="1">
                <a:latin typeface="Arial" pitchFamily="34" charset="0"/>
                <a:cs typeface="Arial" pitchFamily="34" charset="0"/>
              </a:rPr>
              <a:t>Khanna</a:t>
            </a:r>
            <a:r>
              <a:rPr lang="en-IN" sz="2400" dirty="0">
                <a:latin typeface="Arial" pitchFamily="34" charset="0"/>
                <a:cs typeface="Arial" pitchFamily="34" charset="0"/>
              </a:rPr>
              <a:t> Publishers, New Delhi.</a:t>
            </a:r>
          </a:p>
          <a:p>
            <a:r>
              <a:rPr lang="en-IN" sz="2400" dirty="0">
                <a:latin typeface="Arial" pitchFamily="34" charset="0"/>
                <a:cs typeface="Arial" pitchFamily="34" charset="0"/>
              </a:rPr>
              <a:t>Slides and other uploaded materials</a:t>
            </a:r>
          </a:p>
        </p:txBody>
      </p:sp>
      <p:sp>
        <p:nvSpPr>
          <p:cNvPr id="3" name="Title 2"/>
          <p:cNvSpPr>
            <a:spLocks noGrp="1"/>
          </p:cNvSpPr>
          <p:nvPr>
            <p:ph type="title"/>
          </p:nvPr>
        </p:nvSpPr>
        <p:spPr>
          <a:xfrm>
            <a:off x="467544" y="404664"/>
            <a:ext cx="8229600" cy="706090"/>
          </a:xfrm>
        </p:spPr>
        <p:txBody>
          <a:bodyPr>
            <a:normAutofit fontScale="90000"/>
          </a:bodyPr>
          <a:lstStyle/>
          <a:p>
            <a:r>
              <a:rPr lang="en-IN" dirty="0">
                <a:effectLst>
                  <a:outerShdw blurRad="38100" dist="38100" dir="2700000" algn="tl">
                    <a:srgbClr val="000000">
                      <a:alpha val="43137"/>
                    </a:srgbClr>
                  </a:outerShdw>
                </a:effectLst>
              </a:rPr>
              <a:t>Textbook and reference materials</a:t>
            </a:r>
          </a:p>
        </p:txBody>
      </p:sp>
      <p:sp>
        <p:nvSpPr>
          <p:cNvPr id="4" name="Slide Number Placeholder 3"/>
          <p:cNvSpPr>
            <a:spLocks noGrp="1"/>
          </p:cNvSpPr>
          <p:nvPr>
            <p:ph type="sldNum" sz="quarter" idx="12"/>
          </p:nvPr>
        </p:nvSpPr>
        <p:spPr/>
        <p:txBody>
          <a:bodyPr/>
          <a:lstStyle/>
          <a:p>
            <a:fld id="{A8E1506A-F993-4515-85E8-42D672813F1E}" type="slidenum">
              <a:rPr lang="en-IN" smtClean="0"/>
              <a:t>3</a:t>
            </a:fld>
            <a:endParaRPr lang="en-IN"/>
          </a:p>
        </p:txBody>
      </p:sp>
    </p:spTree>
    <p:extLst>
      <p:ext uri="{BB962C8B-B14F-4D97-AF65-F5344CB8AC3E}">
        <p14:creationId xmlns:p14="http://schemas.microsoft.com/office/powerpoint/2010/main" val="1541448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473955761"/>
              </p:ext>
            </p:extLst>
          </p:nvPr>
        </p:nvGraphicFramePr>
        <p:xfrm>
          <a:off x="755576" y="1481138"/>
          <a:ext cx="7560840" cy="333756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370840">
                <a:tc>
                  <a:txBody>
                    <a:bodyPr/>
                    <a:lstStyle/>
                    <a:p>
                      <a:r>
                        <a:rPr lang="en-IN" dirty="0"/>
                        <a:t>Week</a:t>
                      </a:r>
                    </a:p>
                  </a:txBody>
                  <a:tcPr/>
                </a:tc>
                <a:tc>
                  <a:txBody>
                    <a:bodyPr/>
                    <a:lstStyle/>
                    <a:p>
                      <a:r>
                        <a:rPr lang="en-IN" dirty="0"/>
                        <a:t>Topics</a:t>
                      </a:r>
                    </a:p>
                  </a:txBody>
                  <a:tcPr/>
                </a:tc>
                <a:extLst>
                  <a:ext uri="{0D108BD9-81ED-4DB2-BD59-A6C34878D82A}">
                    <a16:rowId xmlns:a16="http://schemas.microsoft.com/office/drawing/2014/main" val="10000"/>
                  </a:ext>
                </a:extLst>
              </a:tr>
              <a:tr h="370840">
                <a:tc>
                  <a:txBody>
                    <a:bodyPr/>
                    <a:lstStyle/>
                    <a:p>
                      <a:r>
                        <a:rPr lang="en-IN" dirty="0"/>
                        <a:t>1</a:t>
                      </a:r>
                    </a:p>
                  </a:txBody>
                  <a:tcPr/>
                </a:tc>
                <a:tc>
                  <a:txBody>
                    <a:bodyPr/>
                    <a:lstStyle/>
                    <a:p>
                      <a:r>
                        <a:rPr lang="en-IN" dirty="0"/>
                        <a:t>Population</a:t>
                      </a:r>
                      <a:r>
                        <a:rPr lang="en-IN" baseline="0" dirty="0"/>
                        <a:t> growth and resource consumption</a:t>
                      </a:r>
                      <a:endParaRPr lang="en-IN" dirty="0"/>
                    </a:p>
                  </a:txBody>
                  <a:tcPr/>
                </a:tc>
                <a:extLst>
                  <a:ext uri="{0D108BD9-81ED-4DB2-BD59-A6C34878D82A}">
                    <a16:rowId xmlns:a16="http://schemas.microsoft.com/office/drawing/2014/main" val="10001"/>
                  </a:ext>
                </a:extLst>
              </a:tr>
              <a:tr h="370840">
                <a:tc>
                  <a:txBody>
                    <a:bodyPr/>
                    <a:lstStyle/>
                    <a:p>
                      <a:r>
                        <a:rPr lang="en-IN" dirty="0"/>
                        <a:t>2</a:t>
                      </a:r>
                    </a:p>
                  </a:txBody>
                  <a:tcPr/>
                </a:tc>
                <a:tc>
                  <a:txBody>
                    <a:bodyPr/>
                    <a:lstStyle/>
                    <a:p>
                      <a:r>
                        <a:rPr lang="en-IN" dirty="0"/>
                        <a:t>Ecology</a:t>
                      </a:r>
                    </a:p>
                  </a:txBody>
                  <a:tcPr/>
                </a:tc>
                <a:extLst>
                  <a:ext uri="{0D108BD9-81ED-4DB2-BD59-A6C34878D82A}">
                    <a16:rowId xmlns:a16="http://schemas.microsoft.com/office/drawing/2014/main" val="10002"/>
                  </a:ext>
                </a:extLst>
              </a:tr>
              <a:tr h="370840">
                <a:tc>
                  <a:txBody>
                    <a:bodyPr/>
                    <a:lstStyle/>
                    <a:p>
                      <a:r>
                        <a:rPr lang="en-IN" dirty="0"/>
                        <a:t>3</a:t>
                      </a:r>
                    </a:p>
                  </a:txBody>
                  <a:tcPr/>
                </a:tc>
                <a:tc>
                  <a:txBody>
                    <a:bodyPr/>
                    <a:lstStyle/>
                    <a:p>
                      <a:r>
                        <a:rPr lang="en-IN" dirty="0"/>
                        <a:t>Hazardous</a:t>
                      </a:r>
                      <a:r>
                        <a:rPr lang="en-IN" baseline="0" dirty="0"/>
                        <a:t> waste management</a:t>
                      </a:r>
                      <a:endParaRPr lang="en-IN" dirty="0"/>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Solid waste management</a:t>
                      </a:r>
                    </a:p>
                  </a:txBody>
                  <a:tcPr/>
                </a:tc>
                <a:extLst>
                  <a:ext uri="{0D108BD9-81ED-4DB2-BD59-A6C34878D82A}">
                    <a16:rowId xmlns:a16="http://schemas.microsoft.com/office/drawing/2014/main" val="10004"/>
                  </a:ext>
                </a:extLst>
              </a:tr>
              <a:tr h="370840">
                <a:tc>
                  <a:txBody>
                    <a:bodyPr/>
                    <a:lstStyle/>
                    <a:p>
                      <a:r>
                        <a:rPr lang="en-IN" dirty="0"/>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Solid waste management</a:t>
                      </a:r>
                    </a:p>
                  </a:txBody>
                  <a:tcPr/>
                </a:tc>
                <a:extLst>
                  <a:ext uri="{0D108BD9-81ED-4DB2-BD59-A6C34878D82A}">
                    <a16:rowId xmlns:a16="http://schemas.microsoft.com/office/drawing/2014/main" val="10005"/>
                  </a:ext>
                </a:extLst>
              </a:tr>
              <a:tr h="370840">
                <a:tc>
                  <a:txBody>
                    <a:bodyPr/>
                    <a:lstStyle/>
                    <a:p>
                      <a:r>
                        <a:rPr lang="en-IN" dirty="0"/>
                        <a:t>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Soil and noise pollution </a:t>
                      </a:r>
                    </a:p>
                  </a:txBody>
                  <a:tcPr/>
                </a:tc>
                <a:extLst>
                  <a:ext uri="{0D108BD9-81ED-4DB2-BD59-A6C34878D82A}">
                    <a16:rowId xmlns:a16="http://schemas.microsoft.com/office/drawing/2014/main" val="10006"/>
                  </a:ext>
                </a:extLst>
              </a:tr>
              <a:tr h="370840">
                <a:tc>
                  <a:txBody>
                    <a:bodyPr/>
                    <a:lstStyle/>
                    <a:p>
                      <a:r>
                        <a:rPr lang="en-IN" dirty="0"/>
                        <a:t>7</a:t>
                      </a:r>
                    </a:p>
                  </a:txBody>
                  <a:tcPr/>
                </a:tc>
                <a:tc>
                  <a:txBody>
                    <a:bodyPr/>
                    <a:lstStyle/>
                    <a:p>
                      <a:r>
                        <a:rPr lang="en-IN" dirty="0"/>
                        <a:t>Environmental Impact Assessment</a:t>
                      </a:r>
                      <a:r>
                        <a:rPr lang="en-IN" baseline="0" dirty="0"/>
                        <a:t> </a:t>
                      </a:r>
                      <a:endParaRPr lang="en-IN" dirty="0"/>
                    </a:p>
                  </a:txBody>
                  <a:tcPr/>
                </a:tc>
                <a:extLst>
                  <a:ext uri="{0D108BD9-81ED-4DB2-BD59-A6C34878D82A}">
                    <a16:rowId xmlns:a16="http://schemas.microsoft.com/office/drawing/2014/main" val="10007"/>
                  </a:ext>
                </a:extLst>
              </a:tr>
              <a:tr h="370840">
                <a:tc>
                  <a:txBody>
                    <a:bodyPr/>
                    <a:lstStyle/>
                    <a:p>
                      <a:r>
                        <a:rPr lang="en-IN" dirty="0"/>
                        <a:t>8</a:t>
                      </a:r>
                    </a:p>
                  </a:txBody>
                  <a:tcPr/>
                </a:tc>
                <a:tc>
                  <a:txBody>
                    <a:bodyPr/>
                    <a:lstStyle/>
                    <a:p>
                      <a:r>
                        <a:rPr lang="en-IN" dirty="0"/>
                        <a:t>Class test </a:t>
                      </a:r>
                    </a:p>
                  </a:txBody>
                  <a:tcPr/>
                </a:tc>
                <a:extLst>
                  <a:ext uri="{0D108BD9-81ED-4DB2-BD59-A6C34878D82A}">
                    <a16:rowId xmlns:a16="http://schemas.microsoft.com/office/drawing/2014/main" val="10008"/>
                  </a:ext>
                </a:extLst>
              </a:tr>
            </a:tbl>
          </a:graphicData>
        </a:graphic>
      </p:graphicFrame>
      <p:sp>
        <p:nvSpPr>
          <p:cNvPr id="3" name="Slide Number Placeholder 2"/>
          <p:cNvSpPr>
            <a:spLocks noGrp="1"/>
          </p:cNvSpPr>
          <p:nvPr>
            <p:ph type="sldNum" sz="quarter" idx="12"/>
          </p:nvPr>
        </p:nvSpPr>
        <p:spPr/>
        <p:txBody>
          <a:bodyPr/>
          <a:lstStyle/>
          <a:p>
            <a:fld id="{A8E1506A-F993-4515-85E8-42D672813F1E}" type="slidenum">
              <a:rPr lang="en-IN" smtClean="0"/>
              <a:t>4</a:t>
            </a:fld>
            <a:endParaRPr lang="en-IN"/>
          </a:p>
        </p:txBody>
      </p:sp>
      <p:sp>
        <p:nvSpPr>
          <p:cNvPr id="4" name="Title 3"/>
          <p:cNvSpPr>
            <a:spLocks noGrp="1"/>
          </p:cNvSpPr>
          <p:nvPr>
            <p:ph type="title"/>
          </p:nvPr>
        </p:nvSpPr>
        <p:spPr/>
        <p:txBody>
          <a:bodyPr>
            <a:normAutofit/>
          </a:bodyPr>
          <a:lstStyle/>
          <a:p>
            <a:r>
              <a:rPr lang="en-IN" sz="3200" dirty="0"/>
              <a:t>Syllabus (post-</a:t>
            </a:r>
            <a:r>
              <a:rPr lang="en-IN" sz="3200" dirty="0" err="1"/>
              <a:t>midsem</a:t>
            </a:r>
            <a:r>
              <a:rPr lang="en-IN" sz="3200" dirty="0"/>
              <a:t>, </a:t>
            </a:r>
            <a:r>
              <a:rPr lang="en-IN" sz="3200" dirty="0" err="1"/>
              <a:t>Spr</a:t>
            </a:r>
            <a:r>
              <a:rPr lang="en-IN" sz="3200" dirty="0"/>
              <a:t> 2018)</a:t>
            </a:r>
          </a:p>
        </p:txBody>
      </p:sp>
    </p:spTree>
    <p:extLst>
      <p:ext uri="{BB962C8B-B14F-4D97-AF65-F5344CB8AC3E}">
        <p14:creationId xmlns:p14="http://schemas.microsoft.com/office/powerpoint/2010/main" val="1670864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Slide Number Placeholder 11"/>
          <p:cNvSpPr>
            <a:spLocks noGrp="1"/>
          </p:cNvSpPr>
          <p:nvPr>
            <p:ph type="sldNum" sz="quarter" idx="12"/>
          </p:nvPr>
        </p:nvSpPr>
        <p:spPr/>
        <p:txBody>
          <a:bodyPr/>
          <a:lstStyle/>
          <a:p>
            <a:pPr>
              <a:defRPr/>
            </a:pPr>
            <a:fld id="{EFA62A39-A4D8-44D4-BFA2-5CF1EF5F2119}" type="slidenum">
              <a:rPr lang="en-IN" smtClean="0"/>
              <a:pPr>
                <a:defRPr/>
              </a:pPr>
              <a:t>5</a:t>
            </a:fld>
            <a:endParaRPr lang="en-IN"/>
          </a:p>
        </p:txBody>
      </p:sp>
      <p:sp>
        <p:nvSpPr>
          <p:cNvPr id="2" name="Title 1"/>
          <p:cNvSpPr>
            <a:spLocks noGrp="1"/>
          </p:cNvSpPr>
          <p:nvPr>
            <p:ph type="title"/>
          </p:nvPr>
        </p:nvSpPr>
        <p:spPr>
          <a:xfrm>
            <a:off x="695325" y="-5409"/>
            <a:ext cx="7715250" cy="1143000"/>
          </a:xfrm>
        </p:spPr>
        <p:txBody>
          <a:bodyPr>
            <a:noAutofit/>
          </a:bodyPr>
          <a:lstStyle/>
          <a:p>
            <a:pPr algn="ctr">
              <a:defRPr/>
            </a:pPr>
            <a:r>
              <a:rPr lang="en-US" sz="3600" b="1" i="1" dirty="0">
                <a:solidFill>
                  <a:srgbClr val="00B050"/>
                </a:solidFill>
                <a:effectLst>
                  <a:outerShdw blurRad="38100" dist="38100" dir="2700000" algn="tl">
                    <a:srgbClr val="000000">
                      <a:alpha val="43137"/>
                    </a:srgbClr>
                  </a:outerShdw>
                </a:effectLst>
                <a:latin typeface="Arial" pitchFamily="34" charset="0"/>
                <a:cs typeface="Arial" pitchFamily="34" charset="0"/>
              </a:rPr>
              <a:t>The Environment and its domains</a:t>
            </a:r>
            <a:endParaRPr lang="en-IN" sz="3600" b="1" i="1" dirty="0">
              <a:solidFill>
                <a:srgbClr val="00B050"/>
              </a:solidFill>
              <a:effectLst>
                <a:outerShdw blurRad="38100" dist="38100" dir="2700000" algn="tl">
                  <a:srgbClr val="000000">
                    <a:alpha val="43137"/>
                  </a:srgbClr>
                </a:outerShdw>
              </a:effectLst>
              <a:latin typeface="Arial" pitchFamily="34" charset="0"/>
              <a:cs typeface="Arial" pitchFamily="34" charset="0"/>
            </a:endParaRPr>
          </a:p>
        </p:txBody>
      </p:sp>
      <p:graphicFrame>
        <p:nvGraphicFramePr>
          <p:cNvPr id="13" name="Diagram 12"/>
          <p:cNvGraphicFramePr/>
          <p:nvPr>
            <p:extLst>
              <p:ext uri="{D42A27DB-BD31-4B8C-83A1-F6EECF244321}">
                <p14:modId xmlns:p14="http://schemas.microsoft.com/office/powerpoint/2010/main" val="1174447439"/>
              </p:ext>
            </p:extLst>
          </p:nvPr>
        </p:nvGraphicFramePr>
        <p:xfrm>
          <a:off x="1571625" y="1786858"/>
          <a:ext cx="6096000" cy="4778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Oval Callout 13"/>
          <p:cNvSpPr/>
          <p:nvPr/>
        </p:nvSpPr>
        <p:spPr>
          <a:xfrm>
            <a:off x="1043608" y="980728"/>
            <a:ext cx="2242517" cy="2019648"/>
          </a:xfrm>
          <a:prstGeom prst="wedgeEllipseCallout">
            <a:avLst>
              <a:gd name="adj1" fmla="val 70868"/>
              <a:gd name="adj2" fmla="val 6523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6" name="Oval Callout 15"/>
          <p:cNvSpPr/>
          <p:nvPr/>
        </p:nvSpPr>
        <p:spPr>
          <a:xfrm>
            <a:off x="669265" y="4534062"/>
            <a:ext cx="1857375" cy="1427911"/>
          </a:xfrm>
          <a:prstGeom prst="wedgeEllipseCallout">
            <a:avLst>
              <a:gd name="adj1" fmla="val 78509"/>
              <a:gd name="adj2" fmla="val -9824"/>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7" name="Oval Callout 16"/>
          <p:cNvSpPr/>
          <p:nvPr/>
        </p:nvSpPr>
        <p:spPr>
          <a:xfrm>
            <a:off x="6357938" y="1165048"/>
            <a:ext cx="2052637" cy="1763890"/>
          </a:xfrm>
          <a:prstGeom prst="wedgeEllipseCallout">
            <a:avLst>
              <a:gd name="adj1" fmla="val -51180"/>
              <a:gd name="adj2" fmla="val 65203"/>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8" name="Oval Callout 17"/>
          <p:cNvSpPr/>
          <p:nvPr/>
        </p:nvSpPr>
        <p:spPr>
          <a:xfrm>
            <a:off x="6429375" y="4978854"/>
            <a:ext cx="1785937" cy="1259922"/>
          </a:xfrm>
          <a:prstGeom prst="wedgeEllipseCallout">
            <a:avLst>
              <a:gd name="adj1" fmla="val -81156"/>
              <a:gd name="adj2" fmla="val -37652"/>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9" name="TextBox 18"/>
          <p:cNvSpPr txBox="1"/>
          <p:nvPr/>
        </p:nvSpPr>
        <p:spPr>
          <a:xfrm>
            <a:off x="6462831" y="1385273"/>
            <a:ext cx="1857375" cy="1323439"/>
          </a:xfrm>
          <a:prstGeom prst="rect">
            <a:avLst/>
          </a:prstGeom>
          <a:noFill/>
          <a:ln>
            <a:noFill/>
          </a:ln>
        </p:spPr>
        <p:txBody>
          <a:bodyPr>
            <a:spAutoFit/>
          </a:bodyPr>
          <a:lstStyle/>
          <a:p>
            <a:pPr algn="ctr">
              <a:defRPr/>
            </a:pPr>
            <a:r>
              <a:rPr lang="en-US" sz="1600" b="1" dirty="0">
                <a:solidFill>
                  <a:schemeClr val="bg1">
                    <a:lumMod val="25000"/>
                  </a:schemeClr>
                </a:solidFill>
                <a:effectLst>
                  <a:outerShdw blurRad="38100" dist="38100" dir="2700000" algn="tl">
                    <a:srgbClr val="000000">
                      <a:alpha val="43137"/>
                    </a:srgbClr>
                  </a:outerShdw>
                </a:effectLst>
              </a:rPr>
              <a:t>Solid and Hazardous Waste Management; soil pollution</a:t>
            </a:r>
            <a:endParaRPr lang="en-IN" sz="1600" b="1" dirty="0">
              <a:solidFill>
                <a:schemeClr val="bg1">
                  <a:lumMod val="25000"/>
                </a:schemeClr>
              </a:solidFill>
              <a:effectLst>
                <a:outerShdw blurRad="38100" dist="38100" dir="2700000" algn="tl">
                  <a:srgbClr val="000000">
                    <a:alpha val="43137"/>
                  </a:srgbClr>
                </a:outerShdw>
              </a:effectLst>
            </a:endParaRPr>
          </a:p>
        </p:txBody>
      </p:sp>
      <p:sp>
        <p:nvSpPr>
          <p:cNvPr id="20" name="TextBox 19"/>
          <p:cNvSpPr txBox="1"/>
          <p:nvPr/>
        </p:nvSpPr>
        <p:spPr>
          <a:xfrm>
            <a:off x="1286294" y="1262163"/>
            <a:ext cx="1757144" cy="1569660"/>
          </a:xfrm>
          <a:prstGeom prst="rect">
            <a:avLst/>
          </a:prstGeom>
          <a:noFill/>
          <a:ln>
            <a:noFill/>
          </a:ln>
        </p:spPr>
        <p:txBody>
          <a:bodyPr wrap="square">
            <a:spAutoFit/>
          </a:bodyPr>
          <a:lstStyle/>
          <a:p>
            <a:pPr algn="ctr">
              <a:defRPr/>
            </a:pPr>
            <a:r>
              <a:rPr lang="en-US" sz="1600" b="1" dirty="0">
                <a:solidFill>
                  <a:srgbClr val="0070C0"/>
                </a:solidFill>
                <a:effectLst>
                  <a:outerShdw blurRad="38100" dist="38100" dir="2700000" algn="tl">
                    <a:srgbClr val="000000">
                      <a:alpha val="43137"/>
                    </a:srgbClr>
                  </a:outerShdw>
                </a:effectLst>
              </a:rPr>
              <a:t>Air Pollution and Control; Climate Change, light and noise pollution</a:t>
            </a:r>
            <a:endParaRPr lang="en-IN" sz="1600" b="1" dirty="0">
              <a:solidFill>
                <a:srgbClr val="0070C0"/>
              </a:solidFill>
              <a:effectLst>
                <a:outerShdw blurRad="38100" dist="38100" dir="2700000" algn="tl">
                  <a:srgbClr val="000000">
                    <a:alpha val="43137"/>
                  </a:srgbClr>
                </a:outerShdw>
              </a:effectLst>
            </a:endParaRPr>
          </a:p>
        </p:txBody>
      </p:sp>
      <p:sp>
        <p:nvSpPr>
          <p:cNvPr id="21" name="TextBox 20"/>
          <p:cNvSpPr txBox="1"/>
          <p:nvPr/>
        </p:nvSpPr>
        <p:spPr>
          <a:xfrm>
            <a:off x="669265" y="4783673"/>
            <a:ext cx="1857375" cy="928688"/>
          </a:xfrm>
          <a:prstGeom prst="rect">
            <a:avLst/>
          </a:prstGeom>
          <a:noFill/>
          <a:ln>
            <a:noFill/>
          </a:ln>
        </p:spPr>
        <p:txBody>
          <a:bodyPr>
            <a:spAutoFit/>
          </a:bodyPr>
          <a:lstStyle/>
          <a:p>
            <a:pPr algn="ctr">
              <a:defRPr/>
            </a:pPr>
            <a:r>
              <a:rPr lang="en-US" b="1" dirty="0">
                <a:solidFill>
                  <a:srgbClr val="000099"/>
                </a:solidFill>
                <a:effectLst>
                  <a:outerShdw blurRad="38100" dist="38100" dir="2700000" algn="tl">
                    <a:srgbClr val="000000">
                      <a:alpha val="43137"/>
                    </a:srgbClr>
                  </a:outerShdw>
                </a:effectLst>
              </a:rPr>
              <a:t>Water and wastewater treatment</a:t>
            </a:r>
            <a:endParaRPr lang="en-IN" b="1" dirty="0">
              <a:solidFill>
                <a:srgbClr val="000099"/>
              </a:solidFill>
              <a:effectLst>
                <a:outerShdw blurRad="38100" dist="38100" dir="2700000" algn="tl">
                  <a:srgbClr val="000000">
                    <a:alpha val="43137"/>
                  </a:srgbClr>
                </a:outerShdw>
              </a:effectLst>
            </a:endParaRPr>
          </a:p>
        </p:txBody>
      </p:sp>
      <p:sp>
        <p:nvSpPr>
          <p:cNvPr id="22" name="TextBox 21"/>
          <p:cNvSpPr txBox="1"/>
          <p:nvPr/>
        </p:nvSpPr>
        <p:spPr>
          <a:xfrm>
            <a:off x="6643687" y="5146852"/>
            <a:ext cx="1571625" cy="923925"/>
          </a:xfrm>
          <a:prstGeom prst="rect">
            <a:avLst/>
          </a:prstGeom>
          <a:noFill/>
          <a:ln>
            <a:noFill/>
          </a:ln>
        </p:spPr>
        <p:txBody>
          <a:bodyPr wrap="square">
            <a:spAutoFit/>
          </a:bodyPr>
          <a:lstStyle/>
          <a:p>
            <a:pPr algn="ctr">
              <a:defRPr/>
            </a:pPr>
            <a:r>
              <a:rPr lang="en-US" b="1" dirty="0">
                <a:solidFill>
                  <a:srgbClr val="006600"/>
                </a:solidFill>
                <a:effectLst>
                  <a:outerShdw blurRad="38100" dist="38100" dir="2700000" algn="tl">
                    <a:srgbClr val="000000">
                      <a:alpha val="43137"/>
                    </a:srgbClr>
                  </a:outerShdw>
                </a:effectLst>
              </a:rPr>
              <a:t>Public Health and Ecology</a:t>
            </a:r>
            <a:endParaRPr lang="en-IN" b="1" dirty="0">
              <a:solidFill>
                <a:srgbClr val="0066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7396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052736"/>
            <a:ext cx="8896622" cy="5073441"/>
          </a:xfrm>
        </p:spPr>
        <p:txBody>
          <a:bodyPr>
            <a:noAutofit/>
          </a:bodyPr>
          <a:lstStyle/>
          <a:p>
            <a:pPr marL="0" lvl="1" indent="0">
              <a:buNone/>
              <a:defRPr/>
            </a:pPr>
            <a:r>
              <a:rPr lang="en-US" sz="2000" b="1" i="1" dirty="0">
                <a:solidFill>
                  <a:srgbClr val="000099"/>
                </a:solidFill>
                <a:effectLst>
                  <a:outerShdw blurRad="38100" dist="38100" dir="2700000" algn="tl">
                    <a:srgbClr val="000000">
                      <a:alpha val="43137"/>
                    </a:srgbClr>
                  </a:outerShdw>
                </a:effectLst>
                <a:latin typeface="Arial" pitchFamily="34" charset="0"/>
                <a:cs typeface="Arial" pitchFamily="34" charset="0"/>
              </a:rPr>
              <a:t>Development that meets the needs of the present without compromising the ability of future generations to meet their own needs (</a:t>
            </a:r>
            <a:r>
              <a:rPr lang="en-US" sz="2000" b="1" i="1" dirty="0" err="1">
                <a:solidFill>
                  <a:srgbClr val="000099"/>
                </a:solidFill>
                <a:effectLst>
                  <a:outerShdw blurRad="38100" dist="38100" dir="2700000" algn="tl">
                    <a:srgbClr val="000000">
                      <a:alpha val="43137"/>
                    </a:srgbClr>
                  </a:outerShdw>
                </a:effectLst>
                <a:latin typeface="Arial" pitchFamily="34" charset="0"/>
                <a:cs typeface="Arial" pitchFamily="34" charset="0"/>
              </a:rPr>
              <a:t>Brundtland</a:t>
            </a:r>
            <a:r>
              <a:rPr lang="en-US" sz="2000" b="1" i="1" dirty="0">
                <a:solidFill>
                  <a:srgbClr val="000099"/>
                </a:solidFill>
                <a:effectLst>
                  <a:outerShdw blurRad="38100" dist="38100" dir="2700000" algn="tl">
                    <a:srgbClr val="000000">
                      <a:alpha val="43137"/>
                    </a:srgbClr>
                  </a:outerShdw>
                </a:effectLst>
                <a:latin typeface="Arial" pitchFamily="34" charset="0"/>
                <a:cs typeface="Arial" pitchFamily="34" charset="0"/>
              </a:rPr>
              <a:t> Report – Our Common Future, 1987)</a:t>
            </a:r>
          </a:p>
          <a:p>
            <a:pPr marL="0" lvl="1" indent="0">
              <a:buNone/>
              <a:defRPr/>
            </a:pPr>
            <a:endParaRPr lang="en-US" sz="2400" dirty="0">
              <a:solidFill>
                <a:srgbClr val="000099"/>
              </a:solidFill>
              <a:effectLst>
                <a:outerShdw blurRad="38100" dist="38100" dir="2700000" algn="tl">
                  <a:srgbClr val="000000">
                    <a:alpha val="43137"/>
                  </a:srgbClr>
                </a:outerShdw>
              </a:effectLst>
              <a:latin typeface="Arial" pitchFamily="34" charset="0"/>
              <a:cs typeface="Arial" pitchFamily="34" charset="0"/>
            </a:endParaRPr>
          </a:p>
          <a:p>
            <a:pPr marL="342900" lvl="1" indent="-342900">
              <a:buFontTx/>
              <a:buChar char="•"/>
              <a:defRPr/>
            </a:pPr>
            <a:r>
              <a:rPr lang="en-US" sz="2400" b="1" dirty="0">
                <a:latin typeface="Arial" pitchFamily="34" charset="0"/>
                <a:cs typeface="Arial" pitchFamily="34" charset="0"/>
              </a:rPr>
              <a:t>Implications: </a:t>
            </a:r>
          </a:p>
          <a:p>
            <a:pPr marL="742950" lvl="2" indent="-342900">
              <a:defRPr/>
            </a:pPr>
            <a:r>
              <a:rPr lang="en-US" sz="2400" dirty="0">
                <a:latin typeface="Arial" pitchFamily="34" charset="0"/>
                <a:cs typeface="Arial" pitchFamily="34" charset="0"/>
              </a:rPr>
              <a:t>Societal emphasis has to shift from a </a:t>
            </a:r>
            <a:r>
              <a:rPr lang="en-US" sz="2400" b="1" dirty="0">
                <a:solidFill>
                  <a:schemeClr val="bg1">
                    <a:lumMod val="25000"/>
                  </a:schemeClr>
                </a:solidFill>
                <a:effectLst>
                  <a:outerShdw blurRad="38100" dist="38100" dir="2700000" algn="tl">
                    <a:srgbClr val="000000">
                      <a:alpha val="43137"/>
                    </a:srgbClr>
                  </a:outerShdw>
                </a:effectLst>
                <a:latin typeface="Arial" pitchFamily="34" charset="0"/>
                <a:cs typeface="Arial" pitchFamily="34" charset="0"/>
              </a:rPr>
              <a:t>destructive, exploitative philosophy (The Tragedy of the Commons*) </a:t>
            </a:r>
            <a:r>
              <a:rPr lang="en-US" sz="2400" dirty="0">
                <a:latin typeface="Arial" pitchFamily="34" charset="0"/>
                <a:cs typeface="Arial" pitchFamily="34" charset="0"/>
              </a:rPr>
              <a:t>to one that </a:t>
            </a:r>
            <a:r>
              <a:rPr lang="en-US" sz="2400" b="1" dirty="0">
                <a:solidFill>
                  <a:srgbClr val="006600"/>
                </a:solidFill>
                <a:effectLst>
                  <a:outerShdw blurRad="38100" dist="38100" dir="2700000" algn="tl">
                    <a:srgbClr val="000000">
                      <a:alpha val="43137"/>
                    </a:srgbClr>
                  </a:outerShdw>
                </a:effectLst>
                <a:latin typeface="Arial" pitchFamily="34" charset="0"/>
                <a:cs typeface="Arial" pitchFamily="34" charset="0"/>
              </a:rPr>
              <a:t>fosters long-term protection of the environment and its inhabitants (we have to protect The Golden Goose!)</a:t>
            </a:r>
            <a:endParaRPr lang="en-US" sz="2400" dirty="0">
              <a:latin typeface="Arial" pitchFamily="34" charset="0"/>
              <a:cs typeface="Arial" pitchFamily="34" charset="0"/>
            </a:endParaRPr>
          </a:p>
          <a:p>
            <a:pPr marL="742950" lvl="2" indent="-342900">
              <a:defRPr/>
            </a:pPr>
            <a:r>
              <a:rPr lang="en-US" sz="2400" dirty="0">
                <a:latin typeface="Arial" pitchFamily="34" charset="0"/>
                <a:cs typeface="Arial" pitchFamily="34" charset="0"/>
              </a:rPr>
              <a:t>Two conflicting objectives have to be reconciled</a:t>
            </a:r>
          </a:p>
          <a:p>
            <a:pPr marL="1200150" lvl="3" indent="-342900">
              <a:defRPr/>
            </a:pPr>
            <a:r>
              <a:rPr lang="en-US" sz="2400" dirty="0">
                <a:latin typeface="Arial" pitchFamily="34" charset="0"/>
                <a:cs typeface="Arial" pitchFamily="34" charset="0"/>
              </a:rPr>
              <a:t>improving quality of life vs. protecting the environment</a:t>
            </a:r>
          </a:p>
        </p:txBody>
      </p:sp>
      <p:sp>
        <p:nvSpPr>
          <p:cNvPr id="5" name="Slide Number Placeholder 4"/>
          <p:cNvSpPr>
            <a:spLocks noGrp="1"/>
          </p:cNvSpPr>
          <p:nvPr>
            <p:ph type="sldNum" sz="quarter" idx="12"/>
          </p:nvPr>
        </p:nvSpPr>
        <p:spPr/>
        <p:txBody>
          <a:bodyPr/>
          <a:lstStyle/>
          <a:p>
            <a:pPr>
              <a:defRPr/>
            </a:pPr>
            <a:fld id="{60C887DE-EDAA-404F-B55D-193908176D83}" type="slidenum">
              <a:rPr lang="en-IN" smtClean="0"/>
              <a:pPr>
                <a:defRPr/>
              </a:pPr>
              <a:t>6</a:t>
            </a:fld>
            <a:endParaRPr lang="en-IN"/>
          </a:p>
        </p:txBody>
      </p:sp>
      <p:sp>
        <p:nvSpPr>
          <p:cNvPr id="2" name="Title 1"/>
          <p:cNvSpPr>
            <a:spLocks noGrp="1"/>
          </p:cNvSpPr>
          <p:nvPr>
            <p:ph type="title"/>
          </p:nvPr>
        </p:nvSpPr>
        <p:spPr>
          <a:xfrm>
            <a:off x="539552" y="0"/>
            <a:ext cx="7675737" cy="908720"/>
          </a:xfrm>
        </p:spPr>
        <p:txBody>
          <a:bodyPr/>
          <a:lstStyle/>
          <a:p>
            <a:pPr>
              <a:defRPr/>
            </a:pPr>
            <a:r>
              <a:rPr lang="en-US" b="1" dirty="0">
                <a:solidFill>
                  <a:srgbClr val="00B050"/>
                </a:solidFill>
                <a:effectLst>
                  <a:outerShdw blurRad="38100" dist="38100" dir="2700000" algn="tl">
                    <a:srgbClr val="000000">
                      <a:alpha val="43137"/>
                    </a:srgbClr>
                  </a:outerShdw>
                </a:effectLst>
                <a:latin typeface="Microsoft Sans Serif" pitchFamily="34" charset="0"/>
                <a:cs typeface="Microsoft Sans Serif" pitchFamily="34" charset="0"/>
              </a:rPr>
              <a:t>Sustainable development</a:t>
            </a:r>
            <a:endParaRPr lang="en-IN" b="1" dirty="0">
              <a:solidFill>
                <a:srgbClr val="00B050"/>
              </a:solidFill>
              <a:latin typeface="Microsoft Sans Serif" pitchFamily="34" charset="0"/>
              <a:cs typeface="Microsoft Sans Serif" pitchFamily="34" charset="0"/>
            </a:endParaRPr>
          </a:p>
        </p:txBody>
      </p:sp>
      <p:pic>
        <p:nvPicPr>
          <p:cNvPr id="7172" name="Picture 2" descr="C:\Users\user\AppData\Local\Microsoft\Windows\Temporary Internet Files\Content.IE5\MNIY65NH\MP900430847[1].jpg"/>
          <p:cNvPicPr>
            <a:picLocks noChangeAspect="1" noChangeArrowheads="1"/>
          </p:cNvPicPr>
          <p:nvPr/>
        </p:nvPicPr>
        <p:blipFill>
          <a:blip r:embed="rId2"/>
          <a:srcRect/>
          <a:stretch>
            <a:fillRect/>
          </a:stretch>
        </p:blipFill>
        <p:spPr bwMode="auto">
          <a:xfrm>
            <a:off x="7956376" y="0"/>
            <a:ext cx="1047750" cy="1428750"/>
          </a:xfrm>
          <a:prstGeom prst="rect">
            <a:avLst/>
          </a:prstGeom>
          <a:noFill/>
          <a:ln w="9525">
            <a:noFill/>
            <a:miter lim="800000"/>
            <a:headEnd/>
            <a:tailEnd/>
          </a:ln>
        </p:spPr>
      </p:pic>
      <p:sp>
        <p:nvSpPr>
          <p:cNvPr id="4" name="Rectangle 3"/>
          <p:cNvSpPr/>
          <p:nvPr/>
        </p:nvSpPr>
        <p:spPr>
          <a:xfrm>
            <a:off x="2555776" y="6273225"/>
            <a:ext cx="6300192" cy="584775"/>
          </a:xfrm>
          <a:prstGeom prst="rect">
            <a:avLst/>
          </a:prstGeom>
        </p:spPr>
        <p:txBody>
          <a:bodyPr wrap="square">
            <a:spAutoFit/>
          </a:bodyPr>
          <a:lstStyle/>
          <a:p>
            <a:pPr algn="r"/>
            <a:r>
              <a:rPr lang="en-IN" sz="1600" dirty="0"/>
              <a:t>*Hardin, Garrett [1968] The Tragedy of the Commons, </a:t>
            </a:r>
            <a:r>
              <a:rPr lang="en-IN" sz="1600" i="1" dirty="0"/>
              <a:t>Science</a:t>
            </a:r>
            <a:r>
              <a:rPr lang="en-IN" sz="1600" dirty="0"/>
              <a:t>, 162:1243-1248.</a:t>
            </a:r>
          </a:p>
        </p:txBody>
      </p:sp>
    </p:spTree>
    <p:extLst>
      <p:ext uri="{BB962C8B-B14F-4D97-AF65-F5344CB8AC3E}">
        <p14:creationId xmlns:p14="http://schemas.microsoft.com/office/powerpoint/2010/main" val="2300757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179512" y="1052736"/>
            <a:ext cx="8712968" cy="4525963"/>
          </a:xfrm>
        </p:spPr>
        <p:txBody>
          <a:bodyPr/>
          <a:lstStyle/>
          <a:p>
            <a:r>
              <a:rPr lang="en-US" sz="2400" b="1" dirty="0">
                <a:latin typeface="Arial" charset="0"/>
                <a:cs typeface="Arial" charset="0"/>
                <a:sym typeface="Wingdings" pitchFamily="2" charset="2"/>
              </a:rPr>
              <a:t>Health and safety: human and other organisms</a:t>
            </a:r>
          </a:p>
          <a:p>
            <a:r>
              <a:rPr lang="en-US" sz="2400" b="1" dirty="0">
                <a:latin typeface="Arial" charset="0"/>
                <a:cs typeface="Arial" charset="0"/>
                <a:sym typeface="Wingdings" pitchFamily="2" charset="2"/>
              </a:rPr>
              <a:t>Financial: property values, profits, taxes</a:t>
            </a:r>
          </a:p>
          <a:p>
            <a:r>
              <a:rPr lang="en-US" sz="2400" b="1" dirty="0">
                <a:latin typeface="Arial" charset="0"/>
                <a:cs typeface="Arial" charset="0"/>
                <a:sym typeface="Wingdings" pitchFamily="2" charset="2"/>
              </a:rPr>
              <a:t>Aesthetics</a:t>
            </a:r>
          </a:p>
          <a:p>
            <a:r>
              <a:rPr lang="en-US" sz="2400" b="1" dirty="0">
                <a:latin typeface="Arial" charset="0"/>
                <a:cs typeface="Arial" charset="0"/>
                <a:sym typeface="Wingdings" pitchFamily="2" charset="2"/>
              </a:rPr>
              <a:t>Civic pride and values</a:t>
            </a:r>
          </a:p>
          <a:p>
            <a:r>
              <a:rPr lang="en-US" sz="2400" b="1" dirty="0">
                <a:latin typeface="Arial" charset="0"/>
                <a:cs typeface="Arial" charset="0"/>
              </a:rPr>
              <a:t>THE LAW </a:t>
            </a:r>
          </a:p>
          <a:p>
            <a:pPr marL="457200" lvl="1" indent="0">
              <a:buNone/>
            </a:pPr>
            <a:r>
              <a:rPr lang="en-US" sz="2400" b="1" dirty="0">
                <a:latin typeface="Arial" charset="0"/>
                <a:cs typeface="Arial" charset="0"/>
              </a:rPr>
              <a:t>All the good intentions in the world are not equal to the arm of law</a:t>
            </a:r>
          </a:p>
          <a:p>
            <a:pPr marL="457200" lvl="1" indent="0">
              <a:buNone/>
            </a:pPr>
            <a:endParaRPr lang="en-US" sz="2400" b="1" dirty="0">
              <a:latin typeface="Arial" charset="0"/>
              <a:cs typeface="Arial" charset="0"/>
            </a:endParaRPr>
          </a:p>
          <a:p>
            <a:pPr marL="0" lvl="1" indent="0">
              <a:buNone/>
            </a:pPr>
            <a:r>
              <a:rPr lang="en-US" sz="2400" b="1" i="1" dirty="0">
                <a:latin typeface="Arial" charset="0"/>
                <a:cs typeface="Arial" charset="0"/>
              </a:rPr>
              <a:t>Our biggest challenge in this new century is to take an abstract idea like sustainable development and turn it into reality for all the world’s people – Kofi Annan, 2001</a:t>
            </a:r>
          </a:p>
        </p:txBody>
      </p:sp>
      <p:sp>
        <p:nvSpPr>
          <p:cNvPr id="5" name="Slide Number Placeholder 4"/>
          <p:cNvSpPr>
            <a:spLocks noGrp="1"/>
          </p:cNvSpPr>
          <p:nvPr>
            <p:ph type="sldNum" sz="quarter" idx="12"/>
          </p:nvPr>
        </p:nvSpPr>
        <p:spPr/>
        <p:txBody>
          <a:bodyPr/>
          <a:lstStyle/>
          <a:p>
            <a:pPr>
              <a:defRPr/>
            </a:pPr>
            <a:fld id="{60C887DE-EDAA-404F-B55D-193908176D83}" type="slidenum">
              <a:rPr lang="en-IN" smtClean="0"/>
              <a:pPr>
                <a:defRPr/>
              </a:pPr>
              <a:t>7</a:t>
            </a:fld>
            <a:endParaRPr lang="en-IN"/>
          </a:p>
        </p:txBody>
      </p:sp>
      <p:sp>
        <p:nvSpPr>
          <p:cNvPr id="2" name="Title 1"/>
          <p:cNvSpPr>
            <a:spLocks noGrp="1"/>
          </p:cNvSpPr>
          <p:nvPr>
            <p:ph type="title"/>
          </p:nvPr>
        </p:nvSpPr>
        <p:spPr>
          <a:xfrm>
            <a:off x="675204" y="0"/>
            <a:ext cx="7929586" cy="868362"/>
          </a:xfrm>
        </p:spPr>
        <p:txBody>
          <a:bodyPr/>
          <a:lstStyle/>
          <a:p>
            <a:pPr>
              <a:defRPr/>
            </a:pPr>
            <a:r>
              <a:rPr lang="en-US" sz="4000" b="1" i="1" dirty="0">
                <a:solidFill>
                  <a:srgbClr val="006600"/>
                </a:solidFill>
                <a:effectLst>
                  <a:outerShdw blurRad="38100" dist="38100" dir="2700000" algn="tl">
                    <a:srgbClr val="000000">
                      <a:alpha val="43137"/>
                    </a:srgbClr>
                  </a:outerShdw>
                </a:effectLst>
                <a:latin typeface="Arial" pitchFamily="34" charset="0"/>
                <a:cs typeface="Arial" pitchFamily="34" charset="0"/>
              </a:rPr>
              <a:t>Driving forces for sustainability</a:t>
            </a:r>
            <a:endParaRPr lang="en-IN" sz="4000" b="1" i="1" dirty="0">
              <a:solidFill>
                <a:srgbClr val="006600"/>
              </a:solidFill>
              <a:effectLst>
                <a:outerShdw blurRad="38100" dist="38100" dir="2700000" algn="tl">
                  <a:srgbClr val="000000">
                    <a:alpha val="43137"/>
                  </a:srgbClr>
                </a:outerShdw>
              </a:effectLst>
              <a:latin typeface="Arial" pitchFamily="34" charset="0"/>
              <a:cs typeface="Arial" pitchFamily="34" charset="0"/>
            </a:endParaRPr>
          </a:p>
        </p:txBody>
      </p:sp>
      <p:pic>
        <p:nvPicPr>
          <p:cNvPr id="4" name="Picture 2" descr="C:\Users\user\AppData\Local\Microsoft\Windows\Temporary Internet Files\Content.IE5\MNIY65NH\MP900430847[1].jpg"/>
          <p:cNvPicPr>
            <a:picLocks noChangeAspect="1" noChangeArrowheads="1"/>
          </p:cNvPicPr>
          <p:nvPr/>
        </p:nvPicPr>
        <p:blipFill>
          <a:blip r:embed="rId2"/>
          <a:srcRect/>
          <a:stretch>
            <a:fillRect/>
          </a:stretch>
        </p:blipFill>
        <p:spPr bwMode="auto">
          <a:xfrm>
            <a:off x="8096250" y="5429250"/>
            <a:ext cx="1047750" cy="1428750"/>
          </a:xfrm>
          <a:prstGeom prst="rect">
            <a:avLst/>
          </a:prstGeom>
          <a:noFill/>
          <a:ln w="9525">
            <a:noFill/>
            <a:miter lim="800000"/>
            <a:headEnd/>
            <a:tailEnd/>
          </a:ln>
        </p:spPr>
      </p:pic>
    </p:spTree>
    <p:extLst>
      <p:ext uri="{BB962C8B-B14F-4D97-AF65-F5344CB8AC3E}">
        <p14:creationId xmlns:p14="http://schemas.microsoft.com/office/powerpoint/2010/main" val="379955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188" y="0"/>
            <a:ext cx="7315200" cy="1143000"/>
          </a:xfrm>
        </p:spPr>
        <p:txBody>
          <a:bodyPr/>
          <a:lstStyle/>
          <a:p>
            <a:pPr>
              <a:defRPr/>
            </a:pPr>
            <a:r>
              <a:rPr lang="en-US" sz="4000" b="1" dirty="0">
                <a:solidFill>
                  <a:srgbClr val="000099"/>
                </a:solidFill>
                <a:effectLst>
                  <a:outerShdw blurRad="38100" dist="38100" dir="2700000" algn="tl">
                    <a:srgbClr val="000000">
                      <a:alpha val="43137"/>
                    </a:srgbClr>
                  </a:outerShdw>
                </a:effectLst>
                <a:latin typeface="Arial" pitchFamily="34" charset="0"/>
                <a:cs typeface="Arial" pitchFamily="34" charset="0"/>
              </a:rPr>
              <a:t>The Law and its course</a:t>
            </a:r>
            <a:endParaRPr lang="en-IN" sz="4000" b="1" dirty="0">
              <a:solidFill>
                <a:srgbClr val="000099"/>
              </a:solidFill>
              <a:effectLst>
                <a:outerShdw blurRad="38100" dist="38100" dir="2700000" algn="tl">
                  <a:srgbClr val="000000">
                    <a:alpha val="43137"/>
                  </a:srgbClr>
                </a:outerShdw>
              </a:effectLst>
              <a:latin typeface="Arial" pitchFamily="34" charset="0"/>
              <a:cs typeface="Arial"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0229922"/>
              </p:ext>
            </p:extLst>
          </p:nvPr>
        </p:nvGraphicFramePr>
        <p:xfrm>
          <a:off x="214282" y="1357298"/>
          <a:ext cx="8929718" cy="5143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pPr>
              <a:defRPr/>
            </a:pPr>
            <a:fld id="{60C887DE-EDAA-404F-B55D-193908176D83}" type="slidenum">
              <a:rPr lang="en-IN" smtClean="0"/>
              <a:pPr>
                <a:defRPr/>
              </a:pPr>
              <a:t>8</a:t>
            </a:fld>
            <a:endParaRPr lang="en-IN"/>
          </a:p>
        </p:txBody>
      </p:sp>
    </p:spTree>
    <p:extLst>
      <p:ext uri="{BB962C8B-B14F-4D97-AF65-F5344CB8AC3E}">
        <p14:creationId xmlns:p14="http://schemas.microsoft.com/office/powerpoint/2010/main" val="1066126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alpha val="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99592" y="-13672"/>
            <a:ext cx="7315200" cy="634360"/>
          </a:xfrm>
        </p:spPr>
        <p:txBody>
          <a:bodyPr>
            <a:normAutofit fontScale="90000"/>
          </a:bodyPr>
          <a:lstStyle/>
          <a:p>
            <a:r>
              <a:rPr lang="en-US" sz="3600" b="1" dirty="0">
                <a:solidFill>
                  <a:srgbClr val="006600"/>
                </a:solidFill>
                <a:effectLst>
                  <a:outerShdw blurRad="38100" dist="38100" dir="2700000" algn="tl">
                    <a:srgbClr val="000000">
                      <a:alpha val="43137"/>
                    </a:srgbClr>
                  </a:outerShdw>
                </a:effectLst>
                <a:latin typeface="Arial" pitchFamily="34" charset="0"/>
                <a:cs typeface="Arial" pitchFamily="34" charset="0"/>
              </a:rPr>
              <a:t>More about the law</a:t>
            </a:r>
            <a:r>
              <a:rPr lang="en-US" sz="2400" b="1" dirty="0">
                <a:solidFill>
                  <a:srgbClr val="006600"/>
                </a:solidFill>
                <a:effectLst>
                  <a:outerShdw blurRad="38100" dist="38100" dir="2700000" algn="tl">
                    <a:srgbClr val="000000">
                      <a:alpha val="43137"/>
                    </a:srgbClr>
                  </a:outerShdw>
                </a:effectLst>
                <a:latin typeface="Arial" pitchFamily="34" charset="0"/>
                <a:cs typeface="Arial" pitchFamily="34" charset="0"/>
              </a:rPr>
              <a:t>……..</a:t>
            </a:r>
            <a:endParaRPr lang="en-IN" sz="2400" b="1" dirty="0">
              <a:solidFill>
                <a:srgbClr val="006600"/>
              </a:solidFill>
              <a:effectLst>
                <a:outerShdw blurRad="38100" dist="38100" dir="2700000" algn="tl">
                  <a:srgbClr val="000000">
                    <a:alpha val="43137"/>
                  </a:srgbClr>
                </a:outerShdw>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pPr>
              <a:defRPr/>
            </a:pPr>
            <a:fld id="{EFA62A39-A4D8-44D4-BFA2-5CF1EF5F2119}" type="slidenum">
              <a:rPr lang="en-IN" smtClean="0"/>
              <a:pPr>
                <a:defRPr/>
              </a:pPr>
              <a:t>9</a:t>
            </a:fld>
            <a:endParaRPr lang="en-IN"/>
          </a:p>
        </p:txBody>
      </p:sp>
      <p:graphicFrame>
        <p:nvGraphicFramePr>
          <p:cNvPr id="5" name="Table 4"/>
          <p:cNvGraphicFramePr>
            <a:graphicFrameLocks noGrp="1"/>
          </p:cNvGraphicFramePr>
          <p:nvPr>
            <p:extLst>
              <p:ext uri="{D42A27DB-BD31-4B8C-83A1-F6EECF244321}">
                <p14:modId xmlns:p14="http://schemas.microsoft.com/office/powerpoint/2010/main" val="3953058211"/>
              </p:ext>
            </p:extLst>
          </p:nvPr>
        </p:nvGraphicFramePr>
        <p:xfrm>
          <a:off x="0" y="812840"/>
          <a:ext cx="9144000" cy="6029960"/>
        </p:xfrm>
        <a:graphic>
          <a:graphicData uri="http://schemas.openxmlformats.org/drawingml/2006/table">
            <a:tbl>
              <a:tblPr firstRow="1" bandRow="1">
                <a:tableStyleId>{3C2FFA5D-87B4-456A-9821-1D502468CF0F}</a:tableStyleId>
              </a:tblPr>
              <a:tblGrid>
                <a:gridCol w="5927208">
                  <a:extLst>
                    <a:ext uri="{9D8B030D-6E8A-4147-A177-3AD203B41FA5}">
                      <a16:colId xmlns:a16="http://schemas.microsoft.com/office/drawing/2014/main" val="20000"/>
                    </a:ext>
                  </a:extLst>
                </a:gridCol>
                <a:gridCol w="1554153">
                  <a:extLst>
                    <a:ext uri="{9D8B030D-6E8A-4147-A177-3AD203B41FA5}">
                      <a16:colId xmlns:a16="http://schemas.microsoft.com/office/drawing/2014/main" val="20001"/>
                    </a:ext>
                  </a:extLst>
                </a:gridCol>
                <a:gridCol w="1662639">
                  <a:extLst>
                    <a:ext uri="{9D8B030D-6E8A-4147-A177-3AD203B41FA5}">
                      <a16:colId xmlns:a16="http://schemas.microsoft.com/office/drawing/2014/main" val="20002"/>
                    </a:ext>
                  </a:extLst>
                </a:gridCol>
              </a:tblGrid>
              <a:tr h="685800">
                <a:tc>
                  <a:txBody>
                    <a:bodyPr/>
                    <a:lstStyle/>
                    <a:p>
                      <a:r>
                        <a:rPr lang="en-US" dirty="0"/>
                        <a:t>Regulations </a:t>
                      </a:r>
                      <a:endParaRPr lang="en-IN" b="1" dirty="0"/>
                    </a:p>
                  </a:txBody>
                  <a:tcPr/>
                </a:tc>
                <a:tc>
                  <a:txBody>
                    <a:bodyPr/>
                    <a:lstStyle/>
                    <a:p>
                      <a:pPr algn="ctr"/>
                      <a:r>
                        <a:rPr lang="en-US" dirty="0"/>
                        <a:t>Year of notification</a:t>
                      </a:r>
                      <a:endParaRPr lang="en-IN"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Year</a:t>
                      </a:r>
                      <a:r>
                        <a:rPr lang="en-US" baseline="0" dirty="0"/>
                        <a:t> of last amendment</a:t>
                      </a:r>
                      <a:endParaRPr lang="en-IN" b="1" dirty="0"/>
                    </a:p>
                  </a:txBody>
                  <a:tcPr/>
                </a:tc>
                <a:extLst>
                  <a:ext uri="{0D108BD9-81ED-4DB2-BD59-A6C34878D82A}">
                    <a16:rowId xmlns:a16="http://schemas.microsoft.com/office/drawing/2014/main" val="10000"/>
                  </a:ext>
                </a:extLst>
              </a:tr>
              <a:tr h="411480">
                <a:tc>
                  <a:txBody>
                    <a:bodyPr/>
                    <a:lstStyle/>
                    <a:p>
                      <a:r>
                        <a:rPr lang="en-IN" sz="1800" kern="1200" baseline="0" dirty="0"/>
                        <a:t>Water (Prevention and Control of Pollution) Act</a:t>
                      </a:r>
                      <a:endParaRPr lang="en-IN" sz="1800" b="1" kern="1200" baseline="0" dirty="0">
                        <a:solidFill>
                          <a:schemeClr val="dk1"/>
                        </a:solidFill>
                        <a:latin typeface="+mn-lt"/>
                        <a:ea typeface="+mn-ea"/>
                        <a:cs typeface="+mn-cs"/>
                      </a:endParaRPr>
                    </a:p>
                  </a:txBody>
                  <a:tcPr/>
                </a:tc>
                <a:tc>
                  <a:txBody>
                    <a:bodyPr/>
                    <a:lstStyle/>
                    <a:p>
                      <a:pPr algn="ctr"/>
                      <a:r>
                        <a:rPr lang="en-IN" sz="1800" kern="1200" baseline="0" dirty="0"/>
                        <a:t>1974	</a:t>
                      </a:r>
                      <a:endParaRPr lang="en-IN" sz="18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kern="1200" baseline="0" dirty="0"/>
                        <a:t>1988	</a:t>
                      </a:r>
                      <a:endParaRPr lang="en-IN" sz="1800" b="1" dirty="0"/>
                    </a:p>
                  </a:txBody>
                  <a:tcPr/>
                </a:tc>
                <a:extLst>
                  <a:ext uri="{0D108BD9-81ED-4DB2-BD59-A6C34878D82A}">
                    <a16:rowId xmlns:a16="http://schemas.microsoft.com/office/drawing/2014/main" val="10001"/>
                  </a:ext>
                </a:extLst>
              </a:tr>
              <a:tr h="360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baseline="0" dirty="0"/>
                        <a:t>Air (Prevention and Control of Pollution) Act</a:t>
                      </a:r>
                      <a:endParaRPr lang="en-IN" sz="18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kern="1200" baseline="0" dirty="0"/>
                        <a:t>1981	</a:t>
                      </a:r>
                      <a:endParaRPr lang="en-IN" sz="1800" b="1" kern="1200" baseline="0" dirty="0">
                        <a:solidFill>
                          <a:schemeClr val="dk1"/>
                        </a:solidFill>
                        <a:latin typeface="+mn-lt"/>
                        <a:ea typeface="+mn-ea"/>
                        <a:cs typeface="+mn-cs"/>
                      </a:endParaRPr>
                    </a:p>
                  </a:txBody>
                  <a:tcPr/>
                </a:tc>
                <a:tc>
                  <a:txBody>
                    <a:bodyPr/>
                    <a:lstStyle/>
                    <a:p>
                      <a:pPr algn="ctr"/>
                      <a:r>
                        <a:rPr lang="en-IN" sz="1800" kern="1200" baseline="0" dirty="0"/>
                        <a:t>1987	</a:t>
                      </a:r>
                      <a:endParaRPr lang="en-IN" sz="1800" b="1"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baseline="0" dirty="0"/>
                        <a:t>Environment Protection Act</a:t>
                      </a:r>
                      <a:endParaRPr lang="en-IN" sz="1800" b="1" kern="1200" baseline="0" dirty="0">
                        <a:solidFill>
                          <a:schemeClr val="dk1"/>
                        </a:solidFill>
                        <a:latin typeface="+mn-lt"/>
                        <a:ea typeface="+mn-ea"/>
                        <a:cs typeface="+mn-cs"/>
                      </a:endParaRPr>
                    </a:p>
                  </a:txBody>
                  <a:tcPr/>
                </a:tc>
                <a:tc>
                  <a:txBody>
                    <a:bodyPr/>
                    <a:lstStyle/>
                    <a:p>
                      <a:pPr algn="ctr"/>
                      <a:r>
                        <a:rPr lang="en-IN" sz="1800" kern="1200" baseline="0" dirty="0"/>
                        <a:t>1986	</a:t>
                      </a:r>
                      <a:endParaRPr lang="en-IN" sz="1800" b="1" dirty="0"/>
                    </a:p>
                  </a:txBody>
                  <a:tcPr/>
                </a:tc>
                <a:tc>
                  <a:txBody>
                    <a:bodyPr/>
                    <a:lstStyle/>
                    <a:p>
                      <a:pPr algn="ctr"/>
                      <a:r>
                        <a:rPr lang="en-IN" sz="1800" kern="1200" baseline="0" dirty="0"/>
                        <a:t>1991	</a:t>
                      </a:r>
                      <a:endParaRPr lang="en-IN" sz="1800" b="1" dirty="0"/>
                    </a:p>
                  </a:txBody>
                  <a:tcPr/>
                </a:tc>
                <a:extLst>
                  <a:ext uri="{0D108BD9-81ED-4DB2-BD59-A6C34878D82A}">
                    <a16:rowId xmlns:a16="http://schemas.microsoft.com/office/drawing/2014/main" val="10003"/>
                  </a:ext>
                </a:extLst>
              </a:tr>
              <a:tr h="370840">
                <a:tc>
                  <a:txBody>
                    <a:bodyPr/>
                    <a:lstStyle/>
                    <a:p>
                      <a:r>
                        <a:rPr lang="en-IN" sz="1800" kern="1200" baseline="0" dirty="0"/>
                        <a:t>Hazardous Waste (Management and Handling) Rules</a:t>
                      </a:r>
                      <a:endParaRPr lang="en-IN" sz="1800" b="1" dirty="0"/>
                    </a:p>
                  </a:txBody>
                  <a:tcPr/>
                </a:tc>
                <a:tc>
                  <a:txBody>
                    <a:bodyPr/>
                    <a:lstStyle/>
                    <a:p>
                      <a:pPr algn="ctr"/>
                      <a:r>
                        <a:rPr lang="en-IN" sz="1800" kern="1200" baseline="0" dirty="0"/>
                        <a:t>1989</a:t>
                      </a:r>
                      <a:endParaRPr lang="en-IN" sz="1800" b="1" dirty="0"/>
                    </a:p>
                  </a:txBody>
                  <a:tcPr/>
                </a:tc>
                <a:tc>
                  <a:txBody>
                    <a:bodyPr/>
                    <a:lstStyle/>
                    <a:p>
                      <a:pPr algn="ctr"/>
                      <a:r>
                        <a:rPr lang="en-US" sz="1800" dirty="0"/>
                        <a:t>2009</a:t>
                      </a:r>
                      <a:endParaRPr lang="en-IN" sz="1800" b="1" dirty="0"/>
                    </a:p>
                  </a:txBody>
                  <a:tcPr/>
                </a:tc>
                <a:extLst>
                  <a:ext uri="{0D108BD9-81ED-4DB2-BD59-A6C34878D82A}">
                    <a16:rowId xmlns:a16="http://schemas.microsoft.com/office/drawing/2014/main" val="10004"/>
                  </a:ext>
                </a:extLst>
              </a:tr>
              <a:tr h="421640">
                <a:tc>
                  <a:txBody>
                    <a:bodyPr/>
                    <a:lstStyle/>
                    <a:p>
                      <a:r>
                        <a:rPr lang="en-IN" sz="1800" kern="1200" baseline="0" dirty="0"/>
                        <a:t>Biomedical Waste Handling Rules</a:t>
                      </a:r>
                      <a:endParaRPr lang="en-IN" sz="1800" b="1" dirty="0"/>
                    </a:p>
                  </a:txBody>
                  <a:tcPr/>
                </a:tc>
                <a:tc>
                  <a:txBody>
                    <a:bodyPr/>
                    <a:lstStyle/>
                    <a:p>
                      <a:pPr algn="ctr"/>
                      <a:r>
                        <a:rPr lang="en-IN" sz="1800" kern="1200" baseline="0" dirty="0"/>
                        <a:t>1998	</a:t>
                      </a:r>
                      <a:endParaRPr lang="en-IN" sz="1800" b="1" dirty="0"/>
                    </a:p>
                  </a:txBody>
                  <a:tcPr/>
                </a:tc>
                <a:tc>
                  <a:txBody>
                    <a:bodyPr/>
                    <a:lstStyle/>
                    <a:p>
                      <a:pPr algn="ctr"/>
                      <a:r>
                        <a:rPr lang="en-US" sz="1800" dirty="0"/>
                        <a:t>2003</a:t>
                      </a:r>
                      <a:endParaRPr lang="en-IN" sz="1800" b="1" dirty="0"/>
                    </a:p>
                  </a:txBody>
                  <a:tcPr/>
                </a:tc>
                <a:extLst>
                  <a:ext uri="{0D108BD9-81ED-4DB2-BD59-A6C34878D82A}">
                    <a16:rowId xmlns:a16="http://schemas.microsoft.com/office/drawing/2014/main" val="10005"/>
                  </a:ext>
                </a:extLst>
              </a:tr>
              <a:tr h="370840">
                <a:tc>
                  <a:txBody>
                    <a:bodyPr/>
                    <a:lstStyle/>
                    <a:p>
                      <a:r>
                        <a:rPr lang="en-IN" sz="1800" kern="1200" baseline="0" dirty="0" err="1"/>
                        <a:t>Flyash</a:t>
                      </a:r>
                      <a:r>
                        <a:rPr lang="en-IN" sz="1800" kern="1200" baseline="0" dirty="0"/>
                        <a:t> Rules	</a:t>
                      </a:r>
                      <a:endParaRPr lang="en-IN" sz="1800" b="1" dirty="0"/>
                    </a:p>
                  </a:txBody>
                  <a:tcPr/>
                </a:tc>
                <a:tc>
                  <a:txBody>
                    <a:bodyPr/>
                    <a:lstStyle/>
                    <a:p>
                      <a:pPr algn="ctr"/>
                      <a:r>
                        <a:rPr lang="en-IN" sz="1800" kern="1200" baseline="0" dirty="0"/>
                        <a:t>1999	</a:t>
                      </a:r>
                      <a:endParaRPr lang="en-IN" sz="1800" b="1" dirty="0"/>
                    </a:p>
                  </a:txBody>
                  <a:tcPr/>
                </a:tc>
                <a:tc>
                  <a:txBody>
                    <a:bodyPr/>
                    <a:lstStyle/>
                    <a:p>
                      <a:pPr algn="ctr"/>
                      <a:r>
                        <a:rPr lang="en-US" sz="1800" dirty="0"/>
                        <a:t>2007</a:t>
                      </a:r>
                      <a:endParaRPr lang="en-IN" sz="1800" b="1" dirty="0"/>
                    </a:p>
                  </a:txBody>
                  <a:tcPr/>
                </a:tc>
                <a:extLst>
                  <a:ext uri="{0D108BD9-81ED-4DB2-BD59-A6C34878D82A}">
                    <a16:rowId xmlns:a16="http://schemas.microsoft.com/office/drawing/2014/main" val="10006"/>
                  </a:ext>
                </a:extLst>
              </a:tr>
              <a:tr h="370840">
                <a:tc>
                  <a:txBody>
                    <a:bodyPr/>
                    <a:lstStyle/>
                    <a:p>
                      <a:r>
                        <a:rPr lang="en-IN" sz="1800" kern="1200" baseline="0" dirty="0"/>
                        <a:t>Recycled Plastics Usage Rules	</a:t>
                      </a:r>
                      <a:endParaRPr lang="en-IN" sz="1800" b="1" dirty="0"/>
                    </a:p>
                  </a:txBody>
                  <a:tcPr/>
                </a:tc>
                <a:tc>
                  <a:txBody>
                    <a:bodyPr/>
                    <a:lstStyle/>
                    <a:p>
                      <a:pPr algn="ctr"/>
                      <a:r>
                        <a:rPr lang="en-IN" sz="1800" kern="1200" baseline="0" dirty="0"/>
                        <a:t>1999	</a:t>
                      </a:r>
                      <a:endParaRPr lang="en-IN" sz="1800" b="1" dirty="0"/>
                    </a:p>
                  </a:txBody>
                  <a:tcPr/>
                </a:tc>
                <a:tc>
                  <a:txBody>
                    <a:bodyPr/>
                    <a:lstStyle/>
                    <a:p>
                      <a:pPr algn="ctr"/>
                      <a:r>
                        <a:rPr lang="en-IN" sz="1800" kern="1200" baseline="0" dirty="0"/>
                        <a:t>2003</a:t>
                      </a:r>
                      <a:endParaRPr lang="en-IN" sz="1800" b="1" dirty="0"/>
                    </a:p>
                  </a:txBody>
                  <a:tcPr/>
                </a:tc>
                <a:extLst>
                  <a:ext uri="{0D108BD9-81ED-4DB2-BD59-A6C34878D82A}">
                    <a16:rowId xmlns:a16="http://schemas.microsoft.com/office/drawing/2014/main" val="10007"/>
                  </a:ext>
                </a:extLst>
              </a:tr>
              <a:tr h="629920">
                <a:tc>
                  <a:txBody>
                    <a:bodyPr/>
                    <a:lstStyle/>
                    <a:p>
                      <a:r>
                        <a:rPr lang="en-IN" sz="1800" kern="1200" baseline="0" dirty="0"/>
                        <a:t>Municipal Solid Waste (Management and Handling) Rules	</a:t>
                      </a:r>
                      <a:endParaRPr lang="en-IN" sz="1800" b="1" dirty="0"/>
                    </a:p>
                  </a:txBody>
                  <a:tcPr/>
                </a:tc>
                <a:tc>
                  <a:txBody>
                    <a:bodyPr/>
                    <a:lstStyle/>
                    <a:p>
                      <a:pPr algn="ctr"/>
                      <a:r>
                        <a:rPr lang="en-IN" sz="1800" kern="1200" baseline="0" dirty="0"/>
                        <a:t>2000	</a:t>
                      </a:r>
                      <a:endParaRPr lang="en-IN" sz="1800" b="1" kern="1200" baseline="0" dirty="0">
                        <a:solidFill>
                          <a:schemeClr val="dk1"/>
                        </a:solidFill>
                        <a:latin typeface="+mn-lt"/>
                        <a:ea typeface="+mn-ea"/>
                        <a:cs typeface="+mn-cs"/>
                      </a:endParaRPr>
                    </a:p>
                  </a:txBody>
                  <a:tcPr/>
                </a:tc>
                <a:tc>
                  <a:txBody>
                    <a:bodyPr/>
                    <a:lstStyle/>
                    <a:p>
                      <a:pPr algn="ctr"/>
                      <a:r>
                        <a:rPr lang="en-IN" sz="1800" kern="1200" baseline="0" dirty="0"/>
                        <a:t>2001/ 2016	</a:t>
                      </a:r>
                      <a:endParaRPr lang="en-IN" sz="1800" b="1" dirty="0"/>
                    </a:p>
                  </a:txBody>
                  <a:tcPr/>
                </a:tc>
                <a:extLst>
                  <a:ext uri="{0D108BD9-81ED-4DB2-BD59-A6C34878D82A}">
                    <a16:rowId xmlns:a16="http://schemas.microsoft.com/office/drawing/2014/main" val="10008"/>
                  </a:ext>
                </a:extLst>
              </a:tr>
              <a:tr h="370840">
                <a:tc>
                  <a:txBody>
                    <a:bodyPr/>
                    <a:lstStyle/>
                    <a:p>
                      <a:r>
                        <a:rPr lang="en-IN" sz="1800" kern="1200" baseline="0" dirty="0"/>
                        <a:t>Batteries (Management and Handling) Rules</a:t>
                      </a:r>
                      <a:endParaRPr lang="en-IN" sz="1800" b="1" dirty="0"/>
                    </a:p>
                  </a:txBody>
                  <a:tcPr/>
                </a:tc>
                <a:tc>
                  <a:txBody>
                    <a:bodyPr/>
                    <a:lstStyle/>
                    <a:p>
                      <a:pPr algn="ctr"/>
                      <a:r>
                        <a:rPr lang="en-US" sz="1800" dirty="0"/>
                        <a:t>2001</a:t>
                      </a:r>
                      <a:endParaRPr lang="en-IN" sz="1800" b="1" dirty="0"/>
                    </a:p>
                  </a:txBody>
                  <a:tcPr/>
                </a:tc>
                <a:tc>
                  <a:txBody>
                    <a:bodyPr/>
                    <a:lstStyle/>
                    <a:p>
                      <a:pPr algn="ctr"/>
                      <a:endParaRPr lang="en-IN" sz="1800" b="1" dirty="0"/>
                    </a:p>
                  </a:txBody>
                  <a:tcPr/>
                </a:tc>
                <a:extLst>
                  <a:ext uri="{0D108BD9-81ED-4DB2-BD59-A6C34878D82A}">
                    <a16:rowId xmlns:a16="http://schemas.microsoft.com/office/drawing/2014/main" val="10009"/>
                  </a:ext>
                </a:extLst>
              </a:tr>
              <a:tr h="370840">
                <a:tc>
                  <a:txBody>
                    <a:bodyPr/>
                    <a:lstStyle/>
                    <a:p>
                      <a:r>
                        <a:rPr lang="en-IN" sz="1800" kern="1200" baseline="0" dirty="0"/>
                        <a:t>Plastic Waste (Management and Handling) Rules</a:t>
                      </a:r>
                      <a:endParaRPr lang="en-IN" sz="1800" b="1" dirty="0"/>
                    </a:p>
                  </a:txBody>
                  <a:tcPr/>
                </a:tc>
                <a:tc>
                  <a:txBody>
                    <a:bodyPr/>
                    <a:lstStyle/>
                    <a:p>
                      <a:pPr algn="ctr"/>
                      <a:r>
                        <a:rPr lang="en-US" sz="1800" dirty="0"/>
                        <a:t>2011</a:t>
                      </a:r>
                      <a:endParaRPr lang="en-IN" sz="1800" b="1" dirty="0"/>
                    </a:p>
                  </a:txBody>
                  <a:tcPr/>
                </a:tc>
                <a:tc>
                  <a:txBody>
                    <a:bodyPr/>
                    <a:lstStyle/>
                    <a:p>
                      <a:pPr algn="ctr"/>
                      <a:endParaRPr lang="en-IN" sz="1800" b="1" dirty="0"/>
                    </a:p>
                  </a:txBody>
                  <a:tcPr/>
                </a:tc>
                <a:extLst>
                  <a:ext uri="{0D108BD9-81ED-4DB2-BD59-A6C34878D82A}">
                    <a16:rowId xmlns:a16="http://schemas.microsoft.com/office/drawing/2014/main" val="1001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baseline="0" dirty="0"/>
                        <a:t>E-waste (Management and Handling) Rules</a:t>
                      </a:r>
                      <a:endParaRPr lang="en-IN" sz="1800" b="1" dirty="0"/>
                    </a:p>
                  </a:txBody>
                  <a:tcPr/>
                </a:tc>
                <a:tc>
                  <a:txBody>
                    <a:bodyPr/>
                    <a:lstStyle/>
                    <a:p>
                      <a:pPr algn="ctr"/>
                      <a:r>
                        <a:rPr lang="en-US" sz="1800" dirty="0"/>
                        <a:t>2011</a:t>
                      </a:r>
                      <a:endParaRPr lang="en-IN" sz="1800" b="1" dirty="0"/>
                    </a:p>
                  </a:txBody>
                  <a:tcPr/>
                </a:tc>
                <a:tc>
                  <a:txBody>
                    <a:bodyPr/>
                    <a:lstStyle/>
                    <a:p>
                      <a:pPr algn="ctr"/>
                      <a:r>
                        <a:rPr lang="en-IN" sz="1800" b="0" dirty="0"/>
                        <a:t>2015</a:t>
                      </a:r>
                    </a:p>
                  </a:txBody>
                  <a:tcPr/>
                </a:tc>
                <a:extLst>
                  <a:ext uri="{0D108BD9-81ED-4DB2-BD59-A6C34878D82A}">
                    <a16:rowId xmlns:a16="http://schemas.microsoft.com/office/drawing/2014/main" val="1001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a:t>Construction</a:t>
                      </a:r>
                      <a:r>
                        <a:rPr lang="en-IN" sz="1800" b="0" baseline="0" dirty="0"/>
                        <a:t> and demolition waste management rules </a:t>
                      </a:r>
                      <a:endParaRPr lang="en-IN" sz="1800" b="0" dirty="0"/>
                    </a:p>
                  </a:txBody>
                  <a:tcPr/>
                </a:tc>
                <a:tc>
                  <a:txBody>
                    <a:bodyPr/>
                    <a:lstStyle/>
                    <a:p>
                      <a:pPr algn="ctr"/>
                      <a:r>
                        <a:rPr lang="en-IN" sz="1800" b="1" dirty="0"/>
                        <a:t>2016</a:t>
                      </a:r>
                    </a:p>
                  </a:txBody>
                  <a:tcPr/>
                </a:tc>
                <a:tc>
                  <a:txBody>
                    <a:bodyPr/>
                    <a:lstStyle/>
                    <a:p>
                      <a:pPr algn="ctr"/>
                      <a:endParaRPr lang="en-IN" sz="1800" b="0" dirty="0"/>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6534489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1299</TotalTime>
  <Words>1268</Words>
  <Application>Microsoft Office PowerPoint</Application>
  <PresentationFormat>On-screen Show (4:3)</PresentationFormat>
  <Paragraphs>192</Paragraphs>
  <Slides>21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Calibri</vt:lpstr>
      <vt:lpstr>Comic Sans MS</vt:lpstr>
      <vt:lpstr>Lucida Sans Unicode</vt:lpstr>
      <vt:lpstr>Microsoft Sans Serif</vt:lpstr>
      <vt:lpstr>proxima-nova</vt:lpstr>
      <vt:lpstr>Verdana</vt:lpstr>
      <vt:lpstr>Wingdings 2</vt:lpstr>
      <vt:lpstr>Wingdings 3</vt:lpstr>
      <vt:lpstr>Concourse</vt:lpstr>
      <vt:lpstr>ENVIRONMENTAL SCIENCE  [EV20001]</vt:lpstr>
      <vt:lpstr>Course objectives</vt:lpstr>
      <vt:lpstr>Textbook and reference materials</vt:lpstr>
      <vt:lpstr>Syllabus (post-midsem, Spr 2018)</vt:lpstr>
      <vt:lpstr>The Environment and its domains</vt:lpstr>
      <vt:lpstr>Sustainable development</vt:lpstr>
      <vt:lpstr>Driving forces for sustainability</vt:lpstr>
      <vt:lpstr>The Law and its course</vt:lpstr>
      <vt:lpstr>More about the law……..</vt:lpstr>
      <vt:lpstr>What is a pollutant or contaminant?</vt:lpstr>
      <vt:lpstr>PowerPoint Presentation</vt:lpstr>
      <vt:lpstr>Population growth </vt:lpstr>
      <vt:lpstr>PowerPoint Presentation</vt:lpstr>
      <vt:lpstr>Resource consumption</vt:lpstr>
      <vt:lpstr>Power generation in India</vt:lpstr>
      <vt:lpstr>PowerPoint Presentation</vt:lpstr>
      <vt:lpstr>PowerPoint Presentation</vt:lpstr>
      <vt:lpstr>PowerPoint Presentation</vt:lpstr>
      <vt:lpstr>PowerPoint Presentation</vt:lpstr>
      <vt:lpstr>Problems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SCIENCE [EV20001]</dc:title>
  <dc:creator>Sudha Goel</dc:creator>
  <cp:lastModifiedBy>Binay</cp:lastModifiedBy>
  <cp:revision>71</cp:revision>
  <cp:lastPrinted>2017-07-27T07:03:46Z</cp:lastPrinted>
  <dcterms:created xsi:type="dcterms:W3CDTF">2015-07-21T09:04:26Z</dcterms:created>
  <dcterms:modified xsi:type="dcterms:W3CDTF">2019-07-16T07:16:28Z</dcterms:modified>
</cp:coreProperties>
</file>