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9.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31" r:id="rId2"/>
    <p:sldId id="392" r:id="rId3"/>
    <p:sldId id="393" r:id="rId4"/>
    <p:sldId id="394" r:id="rId5"/>
    <p:sldId id="395" r:id="rId6"/>
    <p:sldId id="396" r:id="rId7"/>
    <p:sldId id="397" r:id="rId8"/>
    <p:sldId id="398" r:id="rId9"/>
    <p:sldId id="399" r:id="rId10"/>
    <p:sldId id="400" r:id="rId11"/>
    <p:sldId id="401" r:id="rId12"/>
    <p:sldId id="402" r:id="rId13"/>
    <p:sldId id="403" r:id="rId14"/>
    <p:sldId id="404" r:id="rId15"/>
    <p:sldId id="434" r:id="rId16"/>
    <p:sldId id="405"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39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A23"/>
    <a:srgbClr val="262B25"/>
    <a:srgbClr val="FFF2D5"/>
    <a:srgbClr val="FFF5E1"/>
    <a:srgbClr val="FFE9C1"/>
    <a:srgbClr val="7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00" autoAdjust="0"/>
    <p:restoredTop sz="89340" autoAdjust="0"/>
  </p:normalViewPr>
  <p:slideViewPr>
    <p:cSldViewPr snapToGrid="0">
      <p:cViewPr varScale="1">
        <p:scale>
          <a:sx n="80" d="100"/>
          <a:sy n="80" d="100"/>
        </p:scale>
        <p:origin x="115"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7A32B-7FA5-4BCA-B53D-10700E25E1DE}" type="datetimeFigureOut">
              <a:rPr lang="en-IN" smtClean="0"/>
              <a:t>05-02-2021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10432-7677-4265-BD77-294D2C306509}" type="slidenum">
              <a:rPr lang="en-IN" smtClean="0"/>
              <a:t>‹#›</a:t>
            </a:fld>
            <a:endParaRPr lang="en-IN"/>
          </a:p>
        </p:txBody>
      </p:sp>
    </p:spTree>
    <p:extLst>
      <p:ext uri="{BB962C8B-B14F-4D97-AF65-F5344CB8AC3E}">
        <p14:creationId xmlns:p14="http://schemas.microsoft.com/office/powerpoint/2010/main" val="298697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usiness.gov.in/outerwin.php?id=http://indiacode.nic.in/rspaging.asp?tfnm=193209"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93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sz="1200" dirty="0"/>
              <a:t>A partnership is formed by an agreement, which may be either written or oral. When the written agreement is duly stamped and registered, it is known as "Partnership Deed". Ordinarily, the rights, duties and liabilities of partners are laid down in the deed. But in the case where the deed does not specify the rights and obligations, the provisions of the </a:t>
            </a:r>
            <a:r>
              <a:rPr lang="en-IN" sz="1200" b="1" dirty="0" err="1">
                <a:hlinkClick r:id="rId3"/>
              </a:rPr>
              <a:t>THE</a:t>
            </a:r>
            <a:r>
              <a:rPr lang="en-IN" sz="1200" b="1" dirty="0">
                <a:hlinkClick r:id="rId3"/>
              </a:rPr>
              <a:t> INDIAN PARTNERSHIP ACT, 1932 </a:t>
            </a:r>
            <a:r>
              <a:rPr lang="en-IN" sz="1200" dirty="0"/>
              <a:t>will apply. </a:t>
            </a:r>
            <a:endParaRPr lang="en-US" dirty="0"/>
          </a:p>
        </p:txBody>
      </p:sp>
      <p:sp>
        <p:nvSpPr>
          <p:cNvPr id="4" name="Slide Number Placeholder 3"/>
          <p:cNvSpPr>
            <a:spLocks noGrp="1"/>
          </p:cNvSpPr>
          <p:nvPr>
            <p:ph type="sldNum" sz="quarter" idx="10"/>
          </p:nvPr>
        </p:nvSpPr>
        <p:spPr/>
        <p:txBody>
          <a:bodyPr/>
          <a:lstStyle/>
          <a:p>
            <a:fld id="{DA78D00B-F4C2-49F9-8973-D6DE23CC5DEA}" type="slidenum">
              <a:rPr lang="en-US" smtClean="0"/>
              <a:t>16</a:t>
            </a:fld>
            <a:endParaRPr lang="en-US"/>
          </a:p>
        </p:txBody>
      </p:sp>
    </p:spTree>
    <p:extLst>
      <p:ext uri="{BB962C8B-B14F-4D97-AF65-F5344CB8AC3E}">
        <p14:creationId xmlns:p14="http://schemas.microsoft.com/office/powerpoint/2010/main" val="88245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The power of using varying hues of the same color</a:t>
            </a:r>
          </a:p>
        </p:txBody>
      </p:sp>
      <p:sp>
        <p:nvSpPr>
          <p:cNvPr id="4" name="Slide Number Placeholder 3"/>
          <p:cNvSpPr>
            <a:spLocks noGrp="1"/>
          </p:cNvSpPr>
          <p:nvPr>
            <p:ph type="sldNum" sz="quarter" idx="10"/>
          </p:nvPr>
        </p:nvSpPr>
        <p:spPr/>
        <p:txBody>
          <a:bodyPr/>
          <a:lstStyle/>
          <a:p>
            <a:fld id="{515D1903-C082-4EB8-959B-41F15729BB8A}" type="slidenum">
              <a:rPr lang="en-US" smtClean="0"/>
              <a:t>25</a:t>
            </a:fld>
            <a:endParaRPr lang="en-US"/>
          </a:p>
        </p:txBody>
      </p:sp>
    </p:spTree>
    <p:extLst>
      <p:ext uri="{BB962C8B-B14F-4D97-AF65-F5344CB8AC3E}">
        <p14:creationId xmlns:p14="http://schemas.microsoft.com/office/powerpoint/2010/main" val="292163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382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83013471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69946794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97656255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5">
                    <a:lumMod val="75000"/>
                  </a:schemeClr>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22125002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19746212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214B1C-8979-447F-804F-729F00EB3D65}"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03899933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214B1C-8979-447F-804F-729F00EB3D65}" type="datetimeFigureOut">
              <a:rPr lang="en-US" smtClean="0"/>
              <a:pPr/>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88979346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214B1C-8979-447F-804F-729F00EB3D65}" type="datetimeFigureOut">
              <a:rPr lang="en-US" smtClean="0"/>
              <a:pPr/>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31157760"/>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pPr/>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40279509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53089576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88188092"/>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pPr/>
              <a:t>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pPr/>
              <a:t>‹#›</a:t>
            </a:fld>
            <a:endParaRPr lang="en-US"/>
          </a:p>
        </p:txBody>
      </p:sp>
      <p:pic>
        <p:nvPicPr>
          <p:cNvPr id="7"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098" y="-93364"/>
            <a:ext cx="1224209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713934"/>
            <a:ext cx="12185138"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a:off x="0" y="228600"/>
            <a:ext cx="12151384" cy="20985"/>
          </a:xfrm>
          <a:prstGeom prst="line">
            <a:avLst/>
          </a:prstGeom>
          <a:ln w="349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978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defTabSz="914400" rtl="0" eaLnBrk="1" latinLnBrk="0" hangingPunct="1">
        <a:lnSpc>
          <a:spcPct val="90000"/>
        </a:lnSpc>
        <a:spcBef>
          <a:spcPct val="0"/>
        </a:spcBef>
        <a:buNone/>
        <a:defRPr sz="3600" b="1" kern="1200">
          <a:solidFill>
            <a:schemeClr val="accent5">
              <a:lumMod val="50000"/>
            </a:schemeClr>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business.gov.in/outerwin.php?id=http://indiacode.nic.in/rspaging.asp?tfnm=191202"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mca.gov.in/" TargetMode="External"/><Relationship Id="rId7" Type="http://schemas.openxmlformats.org/officeDocument/2006/relationships/hyperlink" Target="https://www.flaticon.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mca.gov.in/MinistryV2/classification+and+registration+of+companies.html" TargetMode="External"/><Relationship Id="rId5" Type="http://schemas.openxmlformats.org/officeDocument/2006/relationships/hyperlink" Target="https://yourstory.com/2015/03/business-legal-entity" TargetMode="External"/><Relationship Id="rId4" Type="http://schemas.openxmlformats.org/officeDocument/2006/relationships/hyperlink" Target="https://en.wikipedia.org/wiki/List_of_legal_entity_types_by_countr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6958"/>
            <a:ext cx="9144000" cy="2387600"/>
          </a:xfrm>
        </p:spPr>
        <p:txBody>
          <a:bodyPr/>
          <a:lstStyle/>
          <a:p>
            <a:r>
              <a:rPr lang="en-US" dirty="0" smtClean="0"/>
              <a:t>Foundations of Entrepreneurship</a:t>
            </a:r>
            <a:endParaRPr lang="en-IN" dirty="0"/>
          </a:p>
        </p:txBody>
      </p:sp>
      <p:sp>
        <p:nvSpPr>
          <p:cNvPr id="3" name="Subtitle 2"/>
          <p:cNvSpPr>
            <a:spLocks noGrp="1"/>
          </p:cNvSpPr>
          <p:nvPr>
            <p:ph type="subTitle" idx="1"/>
          </p:nvPr>
        </p:nvSpPr>
        <p:spPr>
          <a:xfrm>
            <a:off x="0" y="3885502"/>
            <a:ext cx="9144000" cy="1161986"/>
          </a:xfrm>
        </p:spPr>
        <p:txBody>
          <a:bodyPr>
            <a:normAutofit/>
          </a:bodyPr>
          <a:lstStyle/>
          <a:p>
            <a:r>
              <a:rPr lang="en-US" sz="3200" dirty="0">
                <a:solidFill>
                  <a:schemeClr val="dk1"/>
                </a:solidFill>
                <a:ea typeface="Calibri"/>
                <a:cs typeface="Calibri"/>
                <a:sym typeface="Calibri"/>
              </a:rPr>
              <a:t>Forms of Legal Entities</a:t>
            </a:r>
            <a:endParaRPr lang="en-US" sz="3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591" r="25809"/>
          <a:stretch/>
        </p:blipFill>
        <p:spPr>
          <a:xfrm>
            <a:off x="8205216" y="0"/>
            <a:ext cx="3986784" cy="6858000"/>
          </a:xfrm>
          <a:prstGeom prst="rect">
            <a:avLst/>
          </a:prstGeom>
          <a:solidFill>
            <a:srgbClr val="262B25"/>
          </a:solidFill>
          <a:ln>
            <a:noFill/>
          </a:ln>
        </p:spPr>
      </p:pic>
      <p:sp>
        <p:nvSpPr>
          <p:cNvPr id="5" name="Rectangle 4"/>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sp>
        <p:nvSpPr>
          <p:cNvPr id="6" name="Rectangle 5"/>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sp>
        <p:nvSpPr>
          <p:cNvPr id="7" name="Rectangle 6"/>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3335974985"/>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5" y="374650"/>
            <a:ext cx="10515600"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Sole Proprietorship Firm – other features</a:t>
            </a:r>
          </a:p>
        </p:txBody>
      </p:sp>
      <p:sp>
        <p:nvSpPr>
          <p:cNvPr id="3" name="Content Placeholder 2"/>
          <p:cNvSpPr>
            <a:spLocks noGrp="1"/>
          </p:cNvSpPr>
          <p:nvPr>
            <p:ph idx="1"/>
          </p:nvPr>
        </p:nvSpPr>
        <p:spPr>
          <a:xfrm>
            <a:off x="503846" y="1589992"/>
            <a:ext cx="10515600" cy="4351338"/>
          </a:xfrm>
        </p:spPr>
        <p:txBody>
          <a:bodyPr>
            <a:normAutofit fontScale="77500" lnSpcReduction="20000"/>
          </a:bodyPr>
          <a:lstStyle/>
          <a:p>
            <a:pPr lvl="0"/>
            <a:r>
              <a:rPr lang="en-IN" sz="3600" b="1" dirty="0"/>
              <a:t>The primary legal formality is to obtain a trade </a:t>
            </a:r>
            <a:r>
              <a:rPr lang="en-IN" sz="3600" b="1" dirty="0" smtClean="0"/>
              <a:t>license, PAN (for the proprietor) </a:t>
            </a:r>
            <a:r>
              <a:rPr lang="en-IN" sz="3600" b="1" dirty="0"/>
              <a:t>and GST.</a:t>
            </a:r>
            <a:endParaRPr lang="en-IN" sz="3600" dirty="0"/>
          </a:p>
          <a:p>
            <a:pPr lvl="0"/>
            <a:r>
              <a:rPr lang="en-US" sz="3600" b="1" dirty="0"/>
              <a:t>Trade license is issued by the </a:t>
            </a:r>
            <a:r>
              <a:rPr lang="en-US" sz="3600" b="1" dirty="0" smtClean="0"/>
              <a:t>panchayat </a:t>
            </a:r>
            <a:r>
              <a:rPr lang="en-US" sz="3600" b="1" dirty="0"/>
              <a:t>within the </a:t>
            </a:r>
            <a:r>
              <a:rPr lang="en-US" sz="3600" b="1" dirty="0" smtClean="0"/>
              <a:t>panchayat </a:t>
            </a:r>
            <a:r>
              <a:rPr lang="en-US" sz="3600" b="1" dirty="0"/>
              <a:t>area and by Municipal Corporation in corporation area.</a:t>
            </a:r>
            <a:endParaRPr lang="en-IN" sz="3600" dirty="0"/>
          </a:p>
          <a:p>
            <a:pPr lvl="0"/>
            <a:r>
              <a:rPr lang="en-IN" sz="3600" b="1" dirty="0"/>
              <a:t>For obtaining a trade license one needs the proof of an address for the business.</a:t>
            </a:r>
            <a:endParaRPr lang="en-IN" sz="3600" dirty="0"/>
          </a:p>
          <a:p>
            <a:pPr lvl="0"/>
            <a:r>
              <a:rPr lang="en-IN" sz="3600" b="1" dirty="0"/>
              <a:t>For own premises for the business, a copy of the title deed of the premises can be submitted as proof of business premises.</a:t>
            </a:r>
            <a:endParaRPr lang="en-IN" sz="3600" dirty="0"/>
          </a:p>
          <a:p>
            <a:pPr lvl="0"/>
            <a:r>
              <a:rPr lang="en-US" sz="3600" b="1" dirty="0"/>
              <a:t>For rented premises, the rent agreement is to be provided.</a:t>
            </a:r>
            <a:endParaRPr lang="en-IN" sz="3600" dirty="0"/>
          </a:p>
          <a:p>
            <a:pPr lvl="0"/>
            <a:r>
              <a:rPr lang="en-US" sz="3600" b="1" dirty="0"/>
              <a:t>GST registration has now become simple. One can initiate the process online at </a:t>
            </a:r>
            <a:r>
              <a:rPr lang="en-IN" sz="3600" b="1" u="sng" dirty="0"/>
              <a:t>www.gst.gov.in</a:t>
            </a:r>
            <a:r>
              <a:rPr lang="en-IN" sz="3600" b="1" dirty="0"/>
              <a:t>.</a:t>
            </a:r>
            <a:endParaRPr lang="en-IN" sz="3600" dirty="0"/>
          </a:p>
          <a:p>
            <a:endParaRPr lang="en-IN" b="1" dirty="0"/>
          </a:p>
          <a:p>
            <a:endParaRPr lang="en-IN" b="1" dirty="0"/>
          </a:p>
        </p:txBody>
      </p:sp>
    </p:spTree>
    <p:extLst>
      <p:ext uri="{BB962C8B-B14F-4D97-AF65-F5344CB8AC3E}">
        <p14:creationId xmlns:p14="http://schemas.microsoft.com/office/powerpoint/2010/main" val="22624093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002060"/>
                </a:solidFill>
                <a:latin typeface="Georgia" panose="02040502050405020303" pitchFamily="18" charset="0"/>
              </a:rPr>
              <a:t>Sole Proprietorship – other features</a:t>
            </a:r>
            <a:endParaRPr lang="en-IN" sz="3600" dirty="0"/>
          </a:p>
        </p:txBody>
      </p:sp>
      <p:sp>
        <p:nvSpPr>
          <p:cNvPr id="3" name="Content Placeholder 2"/>
          <p:cNvSpPr>
            <a:spLocks noGrp="1"/>
          </p:cNvSpPr>
          <p:nvPr>
            <p:ph idx="1"/>
          </p:nvPr>
        </p:nvSpPr>
        <p:spPr>
          <a:xfrm>
            <a:off x="838200" y="1419225"/>
            <a:ext cx="10515600" cy="4757738"/>
          </a:xfrm>
        </p:spPr>
        <p:txBody>
          <a:bodyPr>
            <a:normAutofit/>
          </a:bodyPr>
          <a:lstStyle/>
          <a:p>
            <a:pPr lvl="0"/>
            <a:r>
              <a:rPr lang="en-IN" b="1" dirty="0"/>
              <a:t>For special businesses, specific licenses may be necessary. </a:t>
            </a:r>
            <a:endParaRPr lang="en-IN" dirty="0"/>
          </a:p>
          <a:p>
            <a:pPr lvl="0"/>
            <a:r>
              <a:rPr lang="en-IN" b="1" dirty="0"/>
              <a:t>For example, for restaurant ‘</a:t>
            </a:r>
            <a:r>
              <a:rPr lang="en-US" b="1" dirty="0"/>
              <a:t>Food Safety and Standards Authority of India license (FSSAI)’ is required.</a:t>
            </a:r>
            <a:endParaRPr lang="en-IN" dirty="0"/>
          </a:p>
          <a:p>
            <a:pPr lvl="0"/>
            <a:r>
              <a:rPr lang="en-IN" b="1" dirty="0"/>
              <a:t>For running a shop, one should register under </a:t>
            </a:r>
            <a:r>
              <a:rPr lang="en-US" b="1" dirty="0"/>
              <a:t>the Shops &amp; Establishments Act. This process can also be done online</a:t>
            </a:r>
            <a:r>
              <a:rPr lang="en-IN" b="1" dirty="0"/>
              <a:t>.</a:t>
            </a:r>
            <a:endParaRPr lang="en-IN" dirty="0"/>
          </a:p>
          <a:p>
            <a:endParaRPr lang="en-IN" sz="2400" b="1" dirty="0"/>
          </a:p>
        </p:txBody>
      </p:sp>
    </p:spTree>
    <p:extLst>
      <p:ext uri="{BB962C8B-B14F-4D97-AF65-F5344CB8AC3E}">
        <p14:creationId xmlns:p14="http://schemas.microsoft.com/office/powerpoint/2010/main" val="11376414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Proprietorship </a:t>
            </a:r>
          </a:p>
        </p:txBody>
      </p:sp>
      <p:sp>
        <p:nvSpPr>
          <p:cNvPr id="3" name="Content Placeholder 2"/>
          <p:cNvSpPr>
            <a:spLocks noGrp="1"/>
          </p:cNvSpPr>
          <p:nvPr>
            <p:ph idx="1"/>
          </p:nvPr>
        </p:nvSpPr>
        <p:spPr/>
        <p:txBody>
          <a:bodyPr/>
          <a:lstStyle/>
          <a:p>
            <a:pPr marL="0" indent="0">
              <a:buNone/>
            </a:pPr>
            <a:r>
              <a:rPr lang="en-IN" sz="2600" b="1" dirty="0">
                <a:solidFill>
                  <a:srgbClr val="002060"/>
                </a:solidFill>
              </a:rPr>
              <a:t>Advantages</a:t>
            </a:r>
          </a:p>
          <a:p>
            <a:pPr>
              <a:buFont typeface="Wingdings" pitchFamily="2" charset="2"/>
              <a:buChar char="Ø"/>
            </a:pPr>
            <a:r>
              <a:rPr lang="en-IN" sz="2600" b="1" dirty="0">
                <a:solidFill>
                  <a:srgbClr val="002060"/>
                </a:solidFill>
              </a:rPr>
              <a:t>Ease of formation: trade license, business premises, GST registration </a:t>
            </a:r>
          </a:p>
          <a:p>
            <a:pPr>
              <a:buFont typeface="Wingdings" pitchFamily="2" charset="2"/>
              <a:buChar char="Ø"/>
            </a:pPr>
            <a:r>
              <a:rPr lang="en-IN" sz="2600" b="1" dirty="0">
                <a:solidFill>
                  <a:srgbClr val="002060"/>
                </a:solidFill>
              </a:rPr>
              <a:t>Maximum incentive for hard work.</a:t>
            </a:r>
          </a:p>
          <a:p>
            <a:pPr>
              <a:buFont typeface="Wingdings" pitchFamily="2" charset="2"/>
              <a:buChar char="Ø"/>
            </a:pPr>
            <a:r>
              <a:rPr lang="en-IN" sz="2600" b="1" dirty="0">
                <a:solidFill>
                  <a:srgbClr val="002060"/>
                </a:solidFill>
              </a:rPr>
              <a:t>Secrecy of business.</a:t>
            </a:r>
          </a:p>
          <a:p>
            <a:pPr>
              <a:buFont typeface="Wingdings" pitchFamily="2" charset="2"/>
              <a:buChar char="Ø"/>
            </a:pPr>
            <a:r>
              <a:rPr lang="en-IN" sz="2600" b="1" dirty="0">
                <a:solidFill>
                  <a:srgbClr val="002060"/>
                </a:solidFill>
              </a:rPr>
              <a:t>Quick decisions and flexibility of operations.</a:t>
            </a:r>
          </a:p>
          <a:p>
            <a:endParaRPr lang="en-IN" sz="2600" b="1" dirty="0">
              <a:solidFill>
                <a:srgbClr val="002060"/>
              </a:solidFill>
            </a:endParaRPr>
          </a:p>
        </p:txBody>
      </p:sp>
    </p:spTree>
    <p:extLst>
      <p:ext uri="{BB962C8B-B14F-4D97-AF65-F5344CB8AC3E}">
        <p14:creationId xmlns:p14="http://schemas.microsoft.com/office/powerpoint/2010/main" val="28439642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Proprietorship </a:t>
            </a:r>
          </a:p>
        </p:txBody>
      </p:sp>
      <p:sp>
        <p:nvSpPr>
          <p:cNvPr id="3" name="Content Placeholder 2"/>
          <p:cNvSpPr>
            <a:spLocks noGrp="1"/>
          </p:cNvSpPr>
          <p:nvPr>
            <p:ph idx="1"/>
          </p:nvPr>
        </p:nvSpPr>
        <p:spPr>
          <a:xfrm>
            <a:off x="838200" y="1343035"/>
            <a:ext cx="10426831" cy="5029485"/>
          </a:xfrm>
        </p:spPr>
        <p:txBody>
          <a:bodyPr>
            <a:normAutofit/>
          </a:bodyPr>
          <a:lstStyle/>
          <a:p>
            <a:pPr marL="0" indent="0">
              <a:buNone/>
            </a:pPr>
            <a:r>
              <a:rPr lang="en-IN" b="1" dirty="0">
                <a:solidFill>
                  <a:srgbClr val="002060"/>
                </a:solidFill>
              </a:rPr>
              <a:t>Disadvantages</a:t>
            </a:r>
            <a:endParaRPr lang="en-IN" dirty="0">
              <a:solidFill>
                <a:srgbClr val="002060"/>
              </a:solidFill>
            </a:endParaRPr>
          </a:p>
          <a:p>
            <a:r>
              <a:rPr lang="en-IN" sz="2400" b="1" dirty="0">
                <a:solidFill>
                  <a:srgbClr val="002060"/>
                </a:solidFill>
              </a:rPr>
              <a:t>Limited capital depending on the capability of the owner.</a:t>
            </a:r>
          </a:p>
          <a:p>
            <a:r>
              <a:rPr lang="en-IN" sz="2400" b="1" dirty="0">
                <a:solidFill>
                  <a:srgbClr val="002060"/>
                </a:solidFill>
              </a:rPr>
              <a:t>Managerial ability limited to sole proprietor. [</a:t>
            </a:r>
            <a:r>
              <a:rPr lang="en-US" sz="2400" b="1" dirty="0">
                <a:solidFill>
                  <a:srgbClr val="002060"/>
                </a:solidFill>
              </a:rPr>
              <a:t>Of course, they can engage professionals to manage the activities.]</a:t>
            </a:r>
          </a:p>
          <a:p>
            <a:r>
              <a:rPr lang="en-IN" sz="2400" b="1" dirty="0">
                <a:solidFill>
                  <a:schemeClr val="accent5">
                    <a:lumMod val="75000"/>
                  </a:schemeClr>
                </a:solidFill>
              </a:rPr>
              <a:t>Limited life </a:t>
            </a:r>
            <a:r>
              <a:rPr lang="en-IN" sz="2400" b="1" dirty="0">
                <a:solidFill>
                  <a:srgbClr val="002060"/>
                </a:solidFill>
              </a:rPr>
              <a:t>– the business is automatically dissolved on death of the proprietor.</a:t>
            </a:r>
          </a:p>
          <a:p>
            <a:r>
              <a:rPr lang="en-IN" sz="2400" b="1" dirty="0">
                <a:solidFill>
                  <a:schemeClr val="accent5">
                    <a:lumMod val="75000"/>
                  </a:schemeClr>
                </a:solidFill>
              </a:rPr>
              <a:t>Unlimited liability.</a:t>
            </a:r>
          </a:p>
          <a:p>
            <a:r>
              <a:rPr lang="en-IN" sz="2400" b="1" dirty="0">
                <a:solidFill>
                  <a:srgbClr val="002060"/>
                </a:solidFill>
              </a:rPr>
              <a:t>Clubbing of income may lead to higher income tax. (Above </a:t>
            </a:r>
            <a:r>
              <a:rPr lang="en-IN" sz="2400" b="1" dirty="0" err="1">
                <a:solidFill>
                  <a:srgbClr val="002060"/>
                </a:solidFill>
              </a:rPr>
              <a:t>Rs</a:t>
            </a:r>
            <a:r>
              <a:rPr lang="en-IN" sz="2400" b="1" dirty="0">
                <a:solidFill>
                  <a:srgbClr val="002060"/>
                </a:solidFill>
              </a:rPr>
              <a:t>. 10 lakh, LLP or company income tax rate is lower than that of proprietor</a:t>
            </a:r>
            <a:r>
              <a:rPr lang="en-IN" sz="2400" b="1" dirty="0" smtClean="0">
                <a:solidFill>
                  <a:srgbClr val="002060"/>
                </a:solidFill>
              </a:rPr>
              <a:t>)</a:t>
            </a:r>
          </a:p>
          <a:p>
            <a:r>
              <a:rPr lang="en-US" sz="2400" dirty="0" smtClean="0"/>
              <a:t>In the present context, proprietorship business is disadvantaged as the personal tax rate is much higher at 30% compared to corporate tax of 17 to 22%.</a:t>
            </a:r>
            <a:endParaRPr lang="en-IN" sz="2400" b="1" dirty="0">
              <a:solidFill>
                <a:srgbClr val="002060"/>
              </a:solidFill>
            </a:endParaRPr>
          </a:p>
          <a:p>
            <a:endParaRPr lang="en-IN" dirty="0">
              <a:solidFill>
                <a:srgbClr val="002060"/>
              </a:solidFill>
            </a:endParaRPr>
          </a:p>
          <a:p>
            <a:endParaRPr lang="en-IN" dirty="0">
              <a:solidFill>
                <a:srgbClr val="002060"/>
              </a:solidFill>
            </a:endParaRPr>
          </a:p>
        </p:txBody>
      </p:sp>
    </p:spTree>
    <p:extLst>
      <p:ext uri="{BB962C8B-B14F-4D97-AF65-F5344CB8AC3E}">
        <p14:creationId xmlns:p14="http://schemas.microsoft.com/office/powerpoint/2010/main" val="7089097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358638" y="2230487"/>
            <a:ext cx="9474724" cy="2067645"/>
          </a:xfrm>
        </p:spPr>
        <p:txBody>
          <a:bodyPr/>
          <a:lstStyle/>
          <a:p>
            <a:r>
              <a:rPr lang="en-US" b="1" dirty="0"/>
              <a:t>Many of the small businesses such as retailer, grocers, stationary shops, small manufacturing units are proprietorship firms.</a:t>
            </a:r>
            <a:endParaRPr lang="en-IN" b="1" dirty="0"/>
          </a:p>
        </p:txBody>
      </p:sp>
    </p:spTree>
    <p:extLst>
      <p:ext uri="{BB962C8B-B14F-4D97-AF65-F5344CB8AC3E}">
        <p14:creationId xmlns:p14="http://schemas.microsoft.com/office/powerpoint/2010/main" val="6413618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a:t>Ankur</a:t>
            </a:r>
            <a:r>
              <a:rPr lang="en-US" dirty="0"/>
              <a:t> is a Senior Vice President at Nirvana Venture Advisors</a:t>
            </a:r>
            <a:r>
              <a:rPr lang="en-US" dirty="0" smtClean="0"/>
              <a:t>.</a:t>
            </a:r>
          </a:p>
          <a:p>
            <a:r>
              <a:rPr lang="en-US" dirty="0" err="1"/>
              <a:t>Abishek</a:t>
            </a:r>
            <a:r>
              <a:rPr lang="en-US" dirty="0"/>
              <a:t> is an Associate Vice President at Nirvana Venture Advisors. </a:t>
            </a:r>
            <a:endParaRPr lang="en-US" dirty="0" smtClean="0"/>
          </a:p>
          <a:p>
            <a:r>
              <a:rPr lang="en-US" dirty="0" smtClean="0"/>
              <a:t>The session is scheduled at 9.00 p.m. tomorrow (06.02.2021)</a:t>
            </a:r>
            <a:endParaRPr lang="en-IN" dirty="0"/>
          </a:p>
        </p:txBody>
      </p:sp>
    </p:spTree>
    <p:extLst>
      <p:ext uri="{BB962C8B-B14F-4D97-AF65-F5344CB8AC3E}">
        <p14:creationId xmlns:p14="http://schemas.microsoft.com/office/powerpoint/2010/main" val="186084694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981" y="625446"/>
            <a:ext cx="9144000" cy="1134987"/>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Partnership – multiple owners</a:t>
            </a:r>
            <a:br>
              <a:rPr lang="en-US" sz="3600" b="1" dirty="0">
                <a:solidFill>
                  <a:srgbClr val="002060"/>
                </a:solidFill>
                <a:latin typeface="Georgia" panose="02040502050405020303" pitchFamily="18" charset="0"/>
              </a:rPr>
            </a:b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532688" y="1375874"/>
            <a:ext cx="10572087" cy="4487598"/>
          </a:xfrm>
        </p:spPr>
        <p:txBody>
          <a:bodyPr>
            <a:noAutofit/>
          </a:bodyPr>
          <a:lstStyle/>
          <a:p>
            <a:r>
              <a:rPr lang="en-IN" sz="2400" b="1" dirty="0"/>
              <a:t>A partnership is formed between two or more persons.</a:t>
            </a:r>
          </a:p>
          <a:p>
            <a:r>
              <a:rPr lang="en-IN" sz="2400" b="1" dirty="0"/>
              <a:t>Partnership is formed by an agreement – either written or oral. </a:t>
            </a:r>
          </a:p>
          <a:p>
            <a:r>
              <a:rPr lang="en-IN" sz="2400" b="1" dirty="0"/>
              <a:t>Partnership is formed to carry on business by all partners or by any of them on others’ behalf.</a:t>
            </a:r>
          </a:p>
          <a:p>
            <a:r>
              <a:rPr lang="en-IN" sz="2400" b="1" dirty="0"/>
              <a:t>When the written agreement is duly stamped and registered, the document is called "Partnership Deed". </a:t>
            </a:r>
          </a:p>
          <a:p>
            <a:r>
              <a:rPr lang="en-IN" sz="2400" b="1" dirty="0"/>
              <a:t>Ordinarily, the rights, duties, contribution to equity capital and liabilities of partners are laid down in the deed. But if there is no such deed or where the deed does not specify the rights and obligations, the provisions of the Indian Partnership Act, 1932 apply. </a:t>
            </a:r>
            <a:br>
              <a:rPr lang="en-IN" sz="2400" b="1" dirty="0"/>
            </a:br>
            <a:endParaRPr lang="en-IN" sz="2400" b="1" dirty="0"/>
          </a:p>
        </p:txBody>
      </p:sp>
    </p:spTree>
    <p:extLst>
      <p:ext uri="{BB962C8B-B14F-4D97-AF65-F5344CB8AC3E}">
        <p14:creationId xmlns:p14="http://schemas.microsoft.com/office/powerpoint/2010/main" val="4331342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91440" tIns="45720" rIns="91440" bIns="45720" rtlCol="0" anchor="ctr" anchorCtr="0">
            <a:normAutofit/>
          </a:bodyPr>
          <a:lstStyle/>
          <a:p>
            <a:r>
              <a:rPr lang="en-IN" sz="3200" b="1" dirty="0">
                <a:solidFill>
                  <a:schemeClr val="accent5">
                    <a:lumMod val="75000"/>
                  </a:schemeClr>
                </a:solidFill>
                <a:latin typeface="Georgia" panose="02040502050405020303" pitchFamily="18" charset="0"/>
              </a:rPr>
              <a:t>Registration of Partnership Deed</a:t>
            </a:r>
            <a:endParaRPr lang="en-US" sz="3200" b="1" dirty="0">
              <a:solidFill>
                <a:schemeClr val="accent5">
                  <a:lumMod val="75000"/>
                </a:schemeClr>
              </a:solidFill>
              <a:latin typeface="Georgia" panose="02040502050405020303" pitchFamily="18" charset="0"/>
            </a:endParaRPr>
          </a:p>
        </p:txBody>
      </p:sp>
      <p:sp>
        <p:nvSpPr>
          <p:cNvPr id="3" name="Text Placeholder 2"/>
          <p:cNvSpPr>
            <a:spLocks noGrp="1"/>
          </p:cNvSpPr>
          <p:nvPr>
            <p:ph type="body" idx="1"/>
          </p:nvPr>
        </p:nvSpPr>
        <p:spPr>
          <a:xfrm>
            <a:off x="838200" y="1825625"/>
            <a:ext cx="10763250" cy="4351338"/>
          </a:xfrm>
        </p:spPr>
        <p:txBody>
          <a:bodyPr/>
          <a:lstStyle/>
          <a:p>
            <a:r>
              <a:rPr lang="en-IN" b="1" dirty="0" smtClean="0">
                <a:solidFill>
                  <a:schemeClr val="accent5">
                    <a:lumMod val="50000"/>
                  </a:schemeClr>
                </a:solidFill>
              </a:rPr>
              <a:t>One may decide to get the partnership deed registered. </a:t>
            </a:r>
          </a:p>
          <a:p>
            <a:r>
              <a:rPr lang="en-IN" b="1" dirty="0" smtClean="0">
                <a:solidFill>
                  <a:schemeClr val="accent5">
                    <a:lumMod val="50000"/>
                  </a:schemeClr>
                </a:solidFill>
              </a:rPr>
              <a:t>Done at the Office of the Registrar of Firms.</a:t>
            </a:r>
          </a:p>
          <a:p>
            <a:r>
              <a:rPr lang="en-IN" b="1" dirty="0" smtClean="0">
                <a:solidFill>
                  <a:schemeClr val="accent5">
                    <a:lumMod val="50000"/>
                  </a:schemeClr>
                </a:solidFill>
              </a:rPr>
              <a:t>Every state has an office</a:t>
            </a:r>
          </a:p>
          <a:p>
            <a:pPr marL="114300" indent="0">
              <a:buNone/>
            </a:pPr>
            <a:endParaRPr lang="en-US" b="1" dirty="0">
              <a:solidFill>
                <a:schemeClr val="accent5">
                  <a:lumMod val="50000"/>
                </a:schemeClr>
              </a:solidFill>
            </a:endParaRPr>
          </a:p>
        </p:txBody>
      </p:sp>
    </p:spTree>
    <p:extLst>
      <p:ext uri="{BB962C8B-B14F-4D97-AF65-F5344CB8AC3E}">
        <p14:creationId xmlns:p14="http://schemas.microsoft.com/office/powerpoint/2010/main" val="3428581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Advantages of Partnership Form </a:t>
            </a:r>
          </a:p>
        </p:txBody>
      </p:sp>
      <p:sp>
        <p:nvSpPr>
          <p:cNvPr id="3" name="Content Placeholder 2"/>
          <p:cNvSpPr>
            <a:spLocks noGrp="1"/>
          </p:cNvSpPr>
          <p:nvPr>
            <p:ph idx="1"/>
          </p:nvPr>
        </p:nvSpPr>
        <p:spPr>
          <a:xfrm>
            <a:off x="545969" y="1836737"/>
            <a:ext cx="10807831" cy="3184525"/>
          </a:xfrm>
        </p:spPr>
        <p:txBody>
          <a:bodyPr/>
          <a:lstStyle/>
          <a:p>
            <a:pPr>
              <a:buFont typeface="Wingdings" panose="05000000000000000000" pitchFamily="2" charset="2"/>
              <a:buChar char="q"/>
            </a:pPr>
            <a:r>
              <a:rPr lang="en-IN" sz="2400" b="1" dirty="0">
                <a:solidFill>
                  <a:srgbClr val="002060"/>
                </a:solidFill>
              </a:rPr>
              <a:t>  Ease of formation compared to limited liability companies.  </a:t>
            </a:r>
            <a:br>
              <a:rPr lang="en-IN" sz="2400" b="1" dirty="0">
                <a:solidFill>
                  <a:srgbClr val="002060"/>
                </a:solidFill>
              </a:rPr>
            </a:br>
            <a:endParaRPr lang="en-IN" sz="2400" b="1" dirty="0">
              <a:solidFill>
                <a:srgbClr val="002060"/>
              </a:solidFill>
            </a:endParaRPr>
          </a:p>
          <a:p>
            <a:pPr>
              <a:buFont typeface="Wingdings" panose="05000000000000000000" pitchFamily="2" charset="2"/>
              <a:buChar char="q"/>
            </a:pPr>
            <a:r>
              <a:rPr lang="en-IN" sz="2400" b="1" dirty="0">
                <a:solidFill>
                  <a:srgbClr val="002060"/>
                </a:solidFill>
              </a:rPr>
              <a:t>  Greater capital and credit resources compared to proprietorship.</a:t>
            </a:r>
            <a:br>
              <a:rPr lang="en-IN" sz="2400" b="1" dirty="0">
                <a:solidFill>
                  <a:srgbClr val="002060"/>
                </a:solidFill>
              </a:rPr>
            </a:br>
            <a:endParaRPr lang="en-IN" sz="2400" b="1" dirty="0">
              <a:solidFill>
                <a:srgbClr val="002060"/>
              </a:solidFill>
            </a:endParaRPr>
          </a:p>
          <a:p>
            <a:pPr>
              <a:buFont typeface="Wingdings" panose="05000000000000000000" pitchFamily="2" charset="2"/>
              <a:buChar char="q"/>
            </a:pPr>
            <a:r>
              <a:rPr lang="en-IN" sz="2400" b="1" dirty="0">
                <a:solidFill>
                  <a:srgbClr val="002060"/>
                </a:solidFill>
              </a:rPr>
              <a:t>  Better judgement and more managerial abilities. </a:t>
            </a:r>
            <a:endParaRPr lang="en-IN" sz="2400" b="1" dirty="0" smtClean="0">
              <a:solidFill>
                <a:srgbClr val="002060"/>
              </a:solidFill>
            </a:endParaRPr>
          </a:p>
          <a:p>
            <a:pPr>
              <a:buFont typeface="Wingdings" panose="05000000000000000000" pitchFamily="2" charset="2"/>
              <a:buChar char="q"/>
            </a:pPr>
            <a:r>
              <a:rPr lang="en-IN" sz="2400" dirty="0"/>
              <a:t> </a:t>
            </a:r>
            <a:r>
              <a:rPr lang="en-IN" sz="2400" dirty="0" smtClean="0"/>
              <a:t>Income tax </a:t>
            </a:r>
            <a:r>
              <a:rPr lang="en-IN" sz="2400" dirty="0" smtClean="0"/>
              <a:t>of the firm is treated independent of the partners.</a:t>
            </a:r>
            <a:r>
              <a:rPr lang="en-IN" sz="2400" b="1" dirty="0">
                <a:solidFill>
                  <a:srgbClr val="002060"/>
                </a:solidFill>
              </a:rPr>
              <a:t/>
            </a:r>
            <a:br>
              <a:rPr lang="en-IN" sz="2400" b="1" dirty="0">
                <a:solidFill>
                  <a:srgbClr val="002060"/>
                </a:solidFill>
              </a:rPr>
            </a:br>
            <a:endParaRPr lang="en-IN" sz="2400" b="1" dirty="0">
              <a:solidFill>
                <a:srgbClr val="002060"/>
              </a:solidFill>
            </a:endParaRPr>
          </a:p>
          <a:p>
            <a:endParaRPr lang="en-IN" sz="2400" b="1" dirty="0"/>
          </a:p>
        </p:txBody>
      </p:sp>
    </p:spTree>
    <p:extLst>
      <p:ext uri="{BB962C8B-B14F-4D97-AF65-F5344CB8AC3E}">
        <p14:creationId xmlns:p14="http://schemas.microsoft.com/office/powerpoint/2010/main" val="38663077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Disadvantages of Partnership Form </a:t>
            </a:r>
          </a:p>
        </p:txBody>
      </p:sp>
      <p:sp>
        <p:nvSpPr>
          <p:cNvPr id="3" name="Content Placeholder 2"/>
          <p:cNvSpPr>
            <a:spLocks noGrp="1"/>
          </p:cNvSpPr>
          <p:nvPr>
            <p:ph idx="1"/>
          </p:nvPr>
        </p:nvSpPr>
        <p:spPr>
          <a:xfrm>
            <a:off x="838200" y="1825625"/>
            <a:ext cx="10401300" cy="4351338"/>
          </a:xfrm>
        </p:spPr>
        <p:txBody>
          <a:bodyPr/>
          <a:lstStyle/>
          <a:p>
            <a:pPr>
              <a:buFont typeface="Wingdings" panose="05000000000000000000" pitchFamily="2" charset="2"/>
              <a:buChar char="q"/>
            </a:pPr>
            <a:r>
              <a:rPr lang="en-IN" b="1" dirty="0">
                <a:solidFill>
                  <a:srgbClr val="002060"/>
                </a:solidFill>
              </a:rPr>
              <a:t>  Absence of ultimate authority </a:t>
            </a:r>
            <a:br>
              <a:rPr lang="en-IN" b="1" dirty="0">
                <a:solidFill>
                  <a:srgbClr val="002060"/>
                </a:solidFill>
              </a:rPr>
            </a:br>
            <a:endParaRPr lang="en-IN" b="1" dirty="0">
              <a:solidFill>
                <a:srgbClr val="002060"/>
              </a:solidFill>
            </a:endParaRPr>
          </a:p>
          <a:p>
            <a:pPr>
              <a:buFont typeface="Wingdings" panose="05000000000000000000" pitchFamily="2" charset="2"/>
              <a:buChar char="q"/>
            </a:pPr>
            <a:r>
              <a:rPr lang="en-IN" b="1" dirty="0">
                <a:solidFill>
                  <a:srgbClr val="002060"/>
                </a:solidFill>
              </a:rPr>
              <a:t>  Liability for the actions of other partners </a:t>
            </a:r>
            <a:br>
              <a:rPr lang="en-IN" b="1" dirty="0">
                <a:solidFill>
                  <a:srgbClr val="002060"/>
                </a:solidFill>
              </a:rPr>
            </a:br>
            <a:endParaRPr lang="en-IN" b="1" dirty="0">
              <a:solidFill>
                <a:srgbClr val="002060"/>
              </a:solidFill>
            </a:endParaRPr>
          </a:p>
          <a:p>
            <a:pPr>
              <a:buFont typeface="Wingdings" panose="05000000000000000000" pitchFamily="2" charset="2"/>
              <a:buChar char="q"/>
            </a:pPr>
            <a:r>
              <a:rPr lang="en-IN" b="1" dirty="0">
                <a:solidFill>
                  <a:srgbClr val="002060"/>
                </a:solidFill>
              </a:rPr>
              <a:t>  Limited life. Usually the firm is dissolved when any of the partners expires. </a:t>
            </a:r>
            <a:br>
              <a:rPr lang="en-IN" b="1" dirty="0">
                <a:solidFill>
                  <a:srgbClr val="002060"/>
                </a:solidFill>
              </a:rPr>
            </a:br>
            <a:endParaRPr lang="en-IN" b="1" dirty="0">
              <a:solidFill>
                <a:srgbClr val="002060"/>
              </a:solidFill>
            </a:endParaRPr>
          </a:p>
          <a:p>
            <a:pPr>
              <a:buFont typeface="Wingdings" panose="05000000000000000000" pitchFamily="2" charset="2"/>
              <a:buChar char="q"/>
            </a:pPr>
            <a:r>
              <a:rPr lang="en-IN" b="1" dirty="0">
                <a:solidFill>
                  <a:srgbClr val="002060"/>
                </a:solidFill>
              </a:rPr>
              <a:t>  Unlimited liability </a:t>
            </a:r>
            <a:br>
              <a:rPr lang="en-IN" b="1" dirty="0">
                <a:solidFill>
                  <a:srgbClr val="002060"/>
                </a:solidFill>
              </a:rPr>
            </a:br>
            <a:endParaRPr lang="en-IN" b="1" dirty="0">
              <a:solidFill>
                <a:srgbClr val="002060"/>
              </a:solidFill>
            </a:endParaRPr>
          </a:p>
          <a:p>
            <a:endParaRPr lang="en-IN" b="1" dirty="0"/>
          </a:p>
        </p:txBody>
      </p:sp>
    </p:spTree>
    <p:extLst>
      <p:ext uri="{BB962C8B-B14F-4D97-AF65-F5344CB8AC3E}">
        <p14:creationId xmlns:p14="http://schemas.microsoft.com/office/powerpoint/2010/main" val="33423123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2430381" y="3188101"/>
            <a:ext cx="6832483" cy="2862322"/>
          </a:xfrm>
          <a:prstGeom prst="rect">
            <a:avLst/>
          </a:prstGeom>
          <a:noFill/>
          <a:ln>
            <a:noFill/>
          </a:ln>
        </p:spPr>
        <p:txBody>
          <a:bodyPr spcFirstLastPara="1" wrap="square" lIns="91425" tIns="45700" rIns="91425" bIns="45700" anchor="t" anchorCtr="0">
            <a:noAutofit/>
          </a:bodyPr>
          <a:lstStyle/>
          <a:p>
            <a:pPr marL="342900" lvl="0" indent="-342900">
              <a:lnSpc>
                <a:spcPct val="150000"/>
              </a:lnSpc>
              <a:buClr>
                <a:schemeClr val="dk1"/>
              </a:buClr>
              <a:buSzPts val="2400"/>
              <a:buFont typeface="Noto Sans Symbols"/>
              <a:buChar char="⮚"/>
            </a:pPr>
            <a:r>
              <a:rPr lang="en-US" sz="2400" b="1" dirty="0">
                <a:solidFill>
                  <a:schemeClr val="dk1"/>
                </a:solidFill>
                <a:latin typeface="Calibri"/>
                <a:ea typeface="Calibri"/>
                <a:cs typeface="Calibri"/>
                <a:sym typeface="Calibri"/>
              </a:rPr>
              <a:t>Different legal forms of ownership</a:t>
            </a:r>
          </a:p>
          <a:p>
            <a:pPr marL="342900" marR="0" lvl="0" indent="-342900" algn="l" rtl="0">
              <a:lnSpc>
                <a:spcPct val="150000"/>
              </a:lnSpc>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Comparative analysis of their types and features.</a:t>
            </a:r>
            <a:endParaRPr dirty="0"/>
          </a:p>
          <a:p>
            <a:pPr marL="342900" marR="0" lvl="0" indent="-342900" algn="l" rtl="0">
              <a:lnSpc>
                <a:spcPct val="150000"/>
              </a:lnSpc>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Which legal form is suitable to your business? </a:t>
            </a:r>
            <a:endParaRPr dirty="0"/>
          </a:p>
        </p:txBody>
      </p:sp>
      <p:pic>
        <p:nvPicPr>
          <p:cNvPr id="2" name="Graphic 1">
            <a:extLst>
              <a:ext uri="{FF2B5EF4-FFF2-40B4-BE49-F238E27FC236}">
                <a16:creationId xmlns:a16="http://schemas.microsoft.com/office/drawing/2014/main" id="{FD1A8012-11EE-47DC-A3C3-B3B0184565C2}"/>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290497" y="2679570"/>
            <a:ext cx="2139884" cy="2139884"/>
          </a:xfrm>
          <a:prstGeom prst="rect">
            <a:avLst/>
          </a:prstGeom>
        </p:spPr>
      </p:pic>
    </p:spTree>
    <p:extLst>
      <p:ext uri="{BB962C8B-B14F-4D97-AF65-F5344CB8AC3E}">
        <p14:creationId xmlns:p14="http://schemas.microsoft.com/office/powerpoint/2010/main" val="1078713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endParaRPr lang="en-IN" sz="3600" b="1">
              <a:solidFill>
                <a:srgbClr val="002060"/>
              </a:solidFill>
              <a:latin typeface="Georgia" panose="02040502050405020303" pitchFamily="18" charset="0"/>
            </a:endParaRPr>
          </a:p>
        </p:txBody>
      </p:sp>
      <p:sp>
        <p:nvSpPr>
          <p:cNvPr id="3" name="Content Placeholder 2"/>
          <p:cNvSpPr>
            <a:spLocks noGrp="1"/>
          </p:cNvSpPr>
          <p:nvPr>
            <p:ph idx="1"/>
          </p:nvPr>
        </p:nvSpPr>
        <p:spPr>
          <a:xfrm>
            <a:off x="1625731" y="1690688"/>
            <a:ext cx="9342748" cy="4351338"/>
          </a:xfrm>
        </p:spPr>
        <p:txBody>
          <a:bodyPr/>
          <a:lstStyle/>
          <a:p>
            <a:r>
              <a:rPr lang="en-IN" b="1" dirty="0"/>
              <a:t>Partnership is an appropriate form of ownership for small and medium sized businesses owned by more than one persons involving limited </a:t>
            </a:r>
            <a:r>
              <a:rPr lang="en-IN" b="1" dirty="0" smtClean="0"/>
              <a:t>own capital</a:t>
            </a:r>
            <a:r>
              <a:rPr lang="en-IN" b="1" dirty="0"/>
              <a:t>. </a:t>
            </a:r>
          </a:p>
          <a:p>
            <a:r>
              <a:rPr lang="en-IN" b="1" dirty="0"/>
              <a:t>This may include small scale industries, wholesale and retail trade, small services firms like transport agencies, real estate brokers, professional firms like chartered accountants, doctors' clinic, attorney or law firms.</a:t>
            </a:r>
          </a:p>
          <a:p>
            <a:endParaRPr lang="en-IN" b="1" dirty="0"/>
          </a:p>
        </p:txBody>
      </p:sp>
    </p:spTree>
    <p:extLst>
      <p:ext uri="{BB962C8B-B14F-4D97-AF65-F5344CB8AC3E}">
        <p14:creationId xmlns:p14="http://schemas.microsoft.com/office/powerpoint/2010/main" val="35943309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002060"/>
                </a:solidFill>
                <a:latin typeface="Georgia" panose="02040502050405020303" pitchFamily="18" charset="0"/>
              </a:rPr>
              <a:t>Partnership - Unlimited Liabilities</a:t>
            </a:r>
            <a:endParaRPr lang="en-IN" sz="3600" dirty="0"/>
          </a:p>
        </p:txBody>
      </p:sp>
      <p:sp>
        <p:nvSpPr>
          <p:cNvPr id="3" name="Content Placeholder 2"/>
          <p:cNvSpPr>
            <a:spLocks noGrp="1"/>
          </p:cNvSpPr>
          <p:nvPr>
            <p:ph idx="1"/>
          </p:nvPr>
        </p:nvSpPr>
        <p:spPr>
          <a:xfrm>
            <a:off x="761288" y="1354227"/>
            <a:ext cx="9608197" cy="1406154"/>
          </a:xfrm>
          <a:ln>
            <a:noFill/>
          </a:ln>
        </p:spPr>
        <p:txBody>
          <a:bodyPr/>
          <a:lstStyle/>
          <a:p>
            <a:pPr marL="0" lvl="0" indent="0">
              <a:buNone/>
            </a:pPr>
            <a:r>
              <a:rPr lang="en-US" sz="2400" b="1" dirty="0"/>
              <a:t>Legal claimant such as banks and creditors can recover dues from the personal assets of the owners. </a:t>
            </a:r>
            <a:r>
              <a:rPr lang="en-IN" sz="2400" b="1" dirty="0"/>
              <a:t>The liability of the partners are unlimited.</a:t>
            </a:r>
            <a:endParaRPr lang="en-IN" sz="2400" dirty="0"/>
          </a:p>
        </p:txBody>
      </p:sp>
      <p:sp>
        <p:nvSpPr>
          <p:cNvPr id="4" name="Content Placeholder 2"/>
          <p:cNvSpPr txBox="1">
            <a:spLocks/>
          </p:cNvSpPr>
          <p:nvPr/>
        </p:nvSpPr>
        <p:spPr>
          <a:xfrm>
            <a:off x="838200" y="2215171"/>
            <a:ext cx="10201987" cy="34090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lnSpc>
                <a:spcPct val="90000"/>
              </a:lnSpc>
              <a:spcBef>
                <a:spcPts val="1000"/>
              </a:spcBef>
              <a:buClr>
                <a:schemeClr val="dk1"/>
              </a:buClr>
              <a:buSzPts val="1800"/>
              <a:buNone/>
              <a:defRPr sz="2400" b="1">
                <a:solidFill>
                  <a:schemeClr val="dk1"/>
                </a:solidFill>
                <a:latin typeface="Calibri"/>
                <a:ea typeface="Calibri"/>
                <a:cs typeface="Calibri"/>
                <a:sym typeface="Calibri"/>
              </a:defRPr>
            </a:lvl1pPr>
            <a:lvl2pPr marL="914400" indent="-342900">
              <a:lnSpc>
                <a:spcPct val="90000"/>
              </a:lnSpc>
              <a:spcBef>
                <a:spcPts val="500"/>
              </a:spcBef>
              <a:buClr>
                <a:schemeClr val="dk1"/>
              </a:buClr>
              <a:buSzPts val="1800"/>
              <a:buChar char="•"/>
              <a:defRPr sz="2400">
                <a:solidFill>
                  <a:schemeClr val="dk1"/>
                </a:solidFill>
                <a:latin typeface="Calibri"/>
                <a:ea typeface="Calibri"/>
                <a:cs typeface="Calibri"/>
                <a:sym typeface="Calibri"/>
              </a:defRPr>
            </a:lvl2pPr>
            <a:lvl3pPr marL="1371600" indent="-342900">
              <a:lnSpc>
                <a:spcPct val="90000"/>
              </a:lnSpc>
              <a:spcBef>
                <a:spcPts val="500"/>
              </a:spcBef>
              <a:buClr>
                <a:schemeClr val="dk1"/>
              </a:buClr>
              <a:buSzPts val="1800"/>
              <a:buChar char="•"/>
              <a:defRPr sz="2000">
                <a:solidFill>
                  <a:schemeClr val="dk1"/>
                </a:solidFill>
                <a:latin typeface="Calibri"/>
                <a:ea typeface="Calibri"/>
                <a:cs typeface="Calibri"/>
                <a:sym typeface="Calibri"/>
              </a:defRPr>
            </a:lvl3pPr>
            <a:lvl4pPr marL="1828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4pPr>
            <a:lvl5pPr marL="22860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9pPr>
          </a:lstStyle>
          <a:p>
            <a:r>
              <a:rPr lang="en-US" dirty="0"/>
              <a:t>Suppose the firm borrows  ₹</a:t>
            </a:r>
            <a:r>
              <a:rPr lang="en-US" dirty="0" smtClean="0"/>
              <a:t>1.0 M </a:t>
            </a:r>
            <a:r>
              <a:rPr lang="en-US" dirty="0"/>
              <a:t>from a bank and defaults in repayment. The bank can recover the dues by liquidating the business as also by selling personal assets of the partners.</a:t>
            </a:r>
          </a:p>
          <a:p>
            <a:r>
              <a:rPr lang="en-US" dirty="0"/>
              <a:t>Now suppose that by selling all the assets of the business the bank can recover only </a:t>
            </a:r>
            <a:r>
              <a:rPr lang="en-US" dirty="0" smtClean="0"/>
              <a:t>₹0.6 M. </a:t>
            </a:r>
            <a:r>
              <a:rPr lang="en-US" dirty="0"/>
              <a:t>The bank will now recover the remaining </a:t>
            </a:r>
            <a:br>
              <a:rPr lang="en-US" dirty="0"/>
            </a:br>
            <a:r>
              <a:rPr lang="en-US" dirty="0" smtClean="0"/>
              <a:t>₹0.4 M by </a:t>
            </a:r>
            <a:r>
              <a:rPr lang="en-US" dirty="0"/>
              <a:t>selling the personal assets of the partners. Assets of </a:t>
            </a:r>
            <a:r>
              <a:rPr lang="en-US" dirty="0" smtClean="0"/>
              <a:t>which </a:t>
            </a:r>
            <a:r>
              <a:rPr lang="en-US" dirty="0"/>
              <a:t>partners would be liquidated first would be decided as per </a:t>
            </a:r>
            <a:r>
              <a:rPr lang="en-US" dirty="0" smtClean="0"/>
              <a:t>the </a:t>
            </a:r>
            <a:r>
              <a:rPr lang="en-US" dirty="0"/>
              <a:t>terms in the partnership deed or mutually decided later.</a:t>
            </a:r>
          </a:p>
        </p:txBody>
      </p:sp>
      <p:sp>
        <p:nvSpPr>
          <p:cNvPr id="6" name="TextBox 5"/>
          <p:cNvSpPr txBox="1"/>
          <p:nvPr/>
        </p:nvSpPr>
        <p:spPr>
          <a:xfrm>
            <a:off x="154599" y="2679790"/>
            <a:ext cx="461665" cy="2917705"/>
          </a:xfrm>
          <a:prstGeom prst="rect">
            <a:avLst/>
          </a:prstGeom>
          <a:noFill/>
          <a:ln>
            <a:solidFill>
              <a:schemeClr val="accent2">
                <a:lumMod val="50000"/>
              </a:schemeClr>
            </a:solidFill>
          </a:ln>
        </p:spPr>
        <p:txBody>
          <a:bodyPr vert="vert270" wrap="square" rtlCol="0">
            <a:spAutoFit/>
          </a:bodyPr>
          <a:lstStyle/>
          <a:p>
            <a:r>
              <a:rPr lang="en-US" b="1" dirty="0"/>
              <a:t>Unlimited liability - Example</a:t>
            </a:r>
            <a:endParaRPr lang="en-IN" b="1" dirty="0"/>
          </a:p>
        </p:txBody>
      </p:sp>
    </p:spTree>
    <p:extLst>
      <p:ext uri="{BB962C8B-B14F-4D97-AF65-F5344CB8AC3E}">
        <p14:creationId xmlns:p14="http://schemas.microsoft.com/office/powerpoint/2010/main" val="22903683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bg/>
                                          </p:spTgt>
                                        </p:tgtEl>
                                        <p:attrNameLst>
                                          <p:attrName>style.visibility</p:attrName>
                                        </p:attrNameLst>
                                      </p:cBhvr>
                                      <p:to>
                                        <p:strVal val="visible"/>
                                      </p:to>
                                    </p:set>
                                    <p:animEffect transition="in" filter="fade">
                                      <p:cBhvr>
                                        <p:cTn id="26" dur="1000"/>
                                        <p:tgtEl>
                                          <p:spTgt spid="4">
                                            <p:bg/>
                                          </p:spTgt>
                                        </p:tgtEl>
                                      </p:cBhvr>
                                    </p:animEffect>
                                    <p:anim calcmode="lin" valueType="num">
                                      <p:cBhvr>
                                        <p:cTn id="27" dur="1000" fill="hold"/>
                                        <p:tgtEl>
                                          <p:spTgt spid="4">
                                            <p:bg/>
                                          </p:spTgt>
                                        </p:tgtEl>
                                        <p:attrNameLst>
                                          <p:attrName>ppt_x</p:attrName>
                                        </p:attrNameLst>
                                      </p:cBhvr>
                                      <p:tavLst>
                                        <p:tav tm="0">
                                          <p:val>
                                            <p:strVal val="#ppt_x"/>
                                          </p:val>
                                        </p:tav>
                                        <p:tav tm="100000">
                                          <p:val>
                                            <p:strVal val="#ppt_x"/>
                                          </p:val>
                                        </p:tav>
                                      </p:tavLst>
                                    </p:anim>
                                    <p:anim calcmode="lin" valueType="num">
                                      <p:cBhvr>
                                        <p:cTn id="28"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1000"/>
                                        <p:tgtEl>
                                          <p:spTgt spid="4">
                                            <p:txEl>
                                              <p:pRg st="0" end="0"/>
                                            </p:txEl>
                                          </p:spTgt>
                                        </p:tgtEl>
                                      </p:cBhvr>
                                    </p:animEffect>
                                    <p:anim calcmode="lin" valueType="num">
                                      <p:cBhvr>
                                        <p:cTn id="3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fade">
                                      <p:cBhvr>
                                        <p:cTn id="40" dur="1000"/>
                                        <p:tgtEl>
                                          <p:spTgt spid="4">
                                            <p:txEl>
                                              <p:pRg st="1" end="1"/>
                                            </p:txEl>
                                          </p:spTgt>
                                        </p:tgtEl>
                                      </p:cBhvr>
                                    </p:animEffect>
                                    <p:anim calcmode="lin" valueType="num">
                                      <p:cBhvr>
                                        <p:cTn id="4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Income Tax</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a:t>Partnership firms are not separate legal entities.</a:t>
            </a:r>
          </a:p>
          <a:p>
            <a:r>
              <a:rPr lang="en-US" b="1" dirty="0"/>
              <a:t>However, for the purpose of income tax, firm is different from the partners and the </a:t>
            </a:r>
            <a:r>
              <a:rPr lang="en-US" b="1" dirty="0">
                <a:solidFill>
                  <a:srgbClr val="0070C0"/>
                </a:solidFill>
              </a:rPr>
              <a:t>firm has separate PAN number</a:t>
            </a:r>
            <a:r>
              <a:rPr lang="en-US" b="1" dirty="0"/>
              <a:t>.</a:t>
            </a:r>
          </a:p>
          <a:p>
            <a:r>
              <a:rPr lang="en-US" b="1" dirty="0"/>
              <a:t>The firm pays income tax independently of the partners and the present income tax rate is </a:t>
            </a:r>
            <a:r>
              <a:rPr lang="en-US" b="1" dirty="0" smtClean="0"/>
              <a:t>approximately @ </a:t>
            </a:r>
            <a:r>
              <a:rPr lang="en-US" b="1" dirty="0" smtClean="0"/>
              <a:t>20</a:t>
            </a:r>
            <a:r>
              <a:rPr lang="en-US" b="1" dirty="0"/>
              <a:t>% of profit.</a:t>
            </a:r>
          </a:p>
          <a:p>
            <a:r>
              <a:rPr lang="en-US" b="1" dirty="0"/>
              <a:t>The firm can pay salary to partners and interest on borrowing from partners, which are deductible expenses </a:t>
            </a:r>
            <a:r>
              <a:rPr lang="en-US" b="1" dirty="0" smtClean="0"/>
              <a:t>in profit &amp; loss account.</a:t>
            </a:r>
            <a:endParaRPr lang="en-IN" b="1" dirty="0"/>
          </a:p>
        </p:txBody>
      </p:sp>
    </p:spTree>
    <p:extLst>
      <p:ext uri="{BB962C8B-B14F-4D97-AF65-F5344CB8AC3E}">
        <p14:creationId xmlns:p14="http://schemas.microsoft.com/office/powerpoint/2010/main" val="32422262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Limited Liability Company</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381243"/>
            <a:ext cx="10515600" cy="1985800"/>
          </a:xfrm>
          <a:ln>
            <a:solidFill>
              <a:schemeClr val="accent2">
                <a:lumMod val="50000"/>
              </a:schemeClr>
            </a:solidFill>
          </a:ln>
        </p:spPr>
        <p:txBody>
          <a:bodyPr>
            <a:normAutofit/>
          </a:bodyPr>
          <a:lstStyle/>
          <a:p>
            <a:r>
              <a:rPr lang="en-US" sz="2400" b="1" dirty="0"/>
              <a:t>Limited liability form of legal entities are those where the members or owners of the company are not PERSONALLY liable for the liabilities of the company.</a:t>
            </a:r>
          </a:p>
          <a:p>
            <a:r>
              <a:rPr lang="en-US" sz="2400" b="1" dirty="0"/>
              <a:t>The creditors and lenders to such companies can recover their dues only to the extent possible by liquidating the company and they can not claim anything from the personal assets of the owners.</a:t>
            </a:r>
            <a:endParaRPr lang="en-IN" sz="2400" b="1" dirty="0"/>
          </a:p>
        </p:txBody>
      </p:sp>
      <p:sp>
        <p:nvSpPr>
          <p:cNvPr id="4" name="Content Placeholder 2"/>
          <p:cNvSpPr txBox="1">
            <a:spLocks/>
          </p:cNvSpPr>
          <p:nvPr/>
        </p:nvSpPr>
        <p:spPr>
          <a:xfrm>
            <a:off x="764302" y="3559887"/>
            <a:ext cx="10515600" cy="2319620"/>
          </a:xfrm>
          <a:prstGeom prst="rect">
            <a:avLst/>
          </a:prstGeom>
          <a:ln>
            <a:solidFill>
              <a:srgbClr val="FFC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Suppose the company borrows  ₹</a:t>
            </a:r>
            <a:r>
              <a:rPr lang="en-US" sz="2400" b="1" dirty="0" smtClean="0"/>
              <a:t>1.0 M </a:t>
            </a:r>
            <a:r>
              <a:rPr lang="en-US" sz="2400" b="1" dirty="0"/>
              <a:t>from a bank and defaults in repayment. The bank can recover the dues by liquidating the business as also by selling personal assets of the partners.</a:t>
            </a:r>
          </a:p>
          <a:p>
            <a:r>
              <a:rPr lang="en-US" sz="2400" b="1" dirty="0"/>
              <a:t>Now suppose bank can recover only </a:t>
            </a:r>
            <a:r>
              <a:rPr lang="en-US" sz="2400" b="1" dirty="0" smtClean="0"/>
              <a:t>₹0.6 M </a:t>
            </a:r>
            <a:r>
              <a:rPr lang="en-US" sz="2400" b="1" dirty="0"/>
              <a:t>by liquidating the company. They will not be able to recover the remaining amount by selling any </a:t>
            </a:r>
            <a:br>
              <a:rPr lang="en-US" sz="2400" b="1" dirty="0"/>
            </a:br>
            <a:r>
              <a:rPr lang="en-US" sz="2400" b="1" dirty="0"/>
              <a:t>personal asset of the members. </a:t>
            </a:r>
          </a:p>
        </p:txBody>
      </p:sp>
      <p:sp>
        <p:nvSpPr>
          <p:cNvPr id="5" name="TextBox 4"/>
          <p:cNvSpPr txBox="1"/>
          <p:nvPr/>
        </p:nvSpPr>
        <p:spPr>
          <a:xfrm>
            <a:off x="0" y="2876343"/>
            <a:ext cx="461665" cy="2917705"/>
          </a:xfrm>
          <a:prstGeom prst="rect">
            <a:avLst/>
          </a:prstGeom>
          <a:noFill/>
          <a:ln>
            <a:solidFill>
              <a:schemeClr val="accent2">
                <a:lumMod val="50000"/>
              </a:schemeClr>
            </a:solidFill>
          </a:ln>
        </p:spPr>
        <p:txBody>
          <a:bodyPr vert="vert270" wrap="square" rtlCol="0">
            <a:spAutoFit/>
          </a:bodyPr>
          <a:lstStyle/>
          <a:p>
            <a:r>
              <a:rPr lang="en-US" b="1" dirty="0"/>
              <a:t>Limited liability - Example</a:t>
            </a:r>
            <a:endParaRPr lang="en-IN" b="1" dirty="0"/>
          </a:p>
        </p:txBody>
      </p:sp>
    </p:spTree>
    <p:extLst>
      <p:ext uri="{BB962C8B-B14F-4D97-AF65-F5344CB8AC3E}">
        <p14:creationId xmlns:p14="http://schemas.microsoft.com/office/powerpoint/2010/main" val="17657232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200" b="1" dirty="0">
                <a:solidFill>
                  <a:schemeClr val="accent5">
                    <a:lumMod val="75000"/>
                  </a:schemeClr>
                </a:solidFill>
                <a:latin typeface="Georgia" panose="02040502050405020303" pitchFamily="18" charset="0"/>
              </a:rPr>
              <a:t>One Person Company (OPC)</a:t>
            </a:r>
            <a:br>
              <a:rPr lang="en-IN" sz="3200" b="1" dirty="0">
                <a:solidFill>
                  <a:schemeClr val="accent5">
                    <a:lumMod val="75000"/>
                  </a:schemeClr>
                </a:solidFill>
                <a:latin typeface="Georgia" panose="02040502050405020303" pitchFamily="18" charset="0"/>
              </a:rPr>
            </a:br>
            <a:r>
              <a:rPr lang="en-IN" sz="2400" b="1" dirty="0">
                <a:solidFill>
                  <a:srgbClr val="0070C0"/>
                </a:solidFill>
                <a:latin typeface="Georgia" panose="02040502050405020303" pitchFamily="18" charset="0"/>
              </a:rPr>
              <a:t>Companies Act 2013</a:t>
            </a:r>
            <a:endParaRPr lang="en-US" sz="2400" b="1" dirty="0">
              <a:solidFill>
                <a:srgbClr val="0070C0"/>
              </a:solidFill>
              <a:latin typeface="Georgia" panose="02040502050405020303" pitchFamily="18" charset="0"/>
            </a:endParaRPr>
          </a:p>
        </p:txBody>
      </p:sp>
      <p:sp>
        <p:nvSpPr>
          <p:cNvPr id="3" name="Content Placeholder 2"/>
          <p:cNvSpPr>
            <a:spLocks noGrp="1"/>
          </p:cNvSpPr>
          <p:nvPr>
            <p:ph idx="1"/>
          </p:nvPr>
        </p:nvSpPr>
        <p:spPr>
          <a:xfrm>
            <a:off x="244311" y="1690688"/>
            <a:ext cx="11109489" cy="3550615"/>
          </a:xfrm>
        </p:spPr>
        <p:txBody>
          <a:bodyPr/>
          <a:lstStyle/>
          <a:p>
            <a:r>
              <a:rPr lang="en-IN" sz="2600" b="1" dirty="0">
                <a:solidFill>
                  <a:schemeClr val="accent5">
                    <a:lumMod val="50000"/>
                  </a:schemeClr>
                </a:solidFill>
              </a:rPr>
              <a:t>One person company or OPC is a </a:t>
            </a:r>
            <a:r>
              <a:rPr lang="en-IN" sz="2600" b="1" u="sng" dirty="0">
                <a:solidFill>
                  <a:schemeClr val="accent5">
                    <a:lumMod val="50000"/>
                  </a:schemeClr>
                </a:solidFill>
              </a:rPr>
              <a:t>single person </a:t>
            </a:r>
            <a:r>
              <a:rPr lang="en-IN" sz="2600" b="1" dirty="0">
                <a:solidFill>
                  <a:schemeClr val="accent5">
                    <a:lumMod val="50000"/>
                  </a:schemeClr>
                </a:solidFill>
              </a:rPr>
              <a:t>economic entity with features similar to a limited liability company.</a:t>
            </a:r>
          </a:p>
          <a:p>
            <a:pPr lvl="1"/>
            <a:r>
              <a:rPr lang="en-IN" sz="2200" b="1" dirty="0">
                <a:solidFill>
                  <a:schemeClr val="accent5">
                    <a:lumMod val="50000"/>
                  </a:schemeClr>
                </a:solidFill>
              </a:rPr>
              <a:t>One Person Company has only one member. </a:t>
            </a:r>
          </a:p>
          <a:p>
            <a:pPr lvl="1"/>
            <a:r>
              <a:rPr lang="en-IN" sz="2200" b="1" dirty="0">
                <a:solidFill>
                  <a:schemeClr val="accent5">
                    <a:lumMod val="50000"/>
                  </a:schemeClr>
                </a:solidFill>
              </a:rPr>
              <a:t>There may be a nominee besides the one member. </a:t>
            </a:r>
          </a:p>
          <a:p>
            <a:pPr lvl="1"/>
            <a:r>
              <a:rPr lang="en-IN" sz="2200" b="1" dirty="0">
                <a:solidFill>
                  <a:schemeClr val="accent5">
                    <a:lumMod val="50000"/>
                  </a:schemeClr>
                </a:solidFill>
              </a:rPr>
              <a:t>There can be outside directors without shareholding.</a:t>
            </a:r>
            <a:endParaRPr lang="en-US" sz="2200" b="1" dirty="0">
              <a:solidFill>
                <a:schemeClr val="accent5">
                  <a:lumMod val="50000"/>
                </a:schemeClr>
              </a:solidFill>
            </a:endParaRPr>
          </a:p>
          <a:p>
            <a:r>
              <a:rPr lang="en-US" sz="2600" b="1" dirty="0">
                <a:solidFill>
                  <a:schemeClr val="accent5">
                    <a:lumMod val="50000"/>
                  </a:schemeClr>
                </a:solidFill>
              </a:rPr>
              <a:t>The main advantage of a OPC is that a single individual can register and run a </a:t>
            </a:r>
            <a:r>
              <a:rPr lang="en-US" sz="2600" b="1" dirty="0" smtClean="0">
                <a:solidFill>
                  <a:schemeClr val="accent5">
                    <a:lumMod val="50000"/>
                  </a:schemeClr>
                </a:solidFill>
              </a:rPr>
              <a:t>(limited liability) company </a:t>
            </a:r>
            <a:r>
              <a:rPr lang="en-US" sz="2600" b="1" dirty="0">
                <a:solidFill>
                  <a:schemeClr val="accent5">
                    <a:lumMod val="50000"/>
                  </a:schemeClr>
                </a:solidFill>
              </a:rPr>
              <a:t>whereas a minimum of two persons are necessary for private limited company. </a:t>
            </a:r>
            <a:endParaRPr lang="en-IN" sz="2600" b="1" dirty="0">
              <a:solidFill>
                <a:schemeClr val="accent5">
                  <a:lumMod val="50000"/>
                </a:schemeClr>
              </a:solidFill>
            </a:endParaRPr>
          </a:p>
        </p:txBody>
      </p:sp>
    </p:spTree>
    <p:extLst>
      <p:ext uri="{BB962C8B-B14F-4D97-AF65-F5344CB8AC3E}">
        <p14:creationId xmlns:p14="http://schemas.microsoft.com/office/powerpoint/2010/main" val="17595676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accent1"/>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accent1"/>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accent1"/>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accent1"/>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FCEB92AD-60AD-4B5F-BDC4-146041FA79FE}"/>
              </a:ext>
            </a:extLst>
          </p:cNvPr>
          <p:cNvGrpSpPr/>
          <p:nvPr/>
        </p:nvGrpSpPr>
        <p:grpSpPr>
          <a:xfrm>
            <a:off x="0" y="547272"/>
            <a:ext cx="5228828" cy="961267"/>
            <a:chOff x="-838200" y="560941"/>
            <a:chExt cx="5228828" cy="961267"/>
          </a:xfrm>
          <a:solidFill>
            <a:srgbClr val="379BC7"/>
          </a:solidFill>
        </p:grpSpPr>
        <p:sp>
          <p:nvSpPr>
            <p:cNvPr id="48" name="Freeform: Shape 47">
              <a:extLst>
                <a:ext uri="{FF2B5EF4-FFF2-40B4-BE49-F238E27FC236}">
                  <a16:creationId xmlns:a16="http://schemas.microsoft.com/office/drawing/2014/main" id="{37E937B9-F5F2-4763-BD53-684316D97775}"/>
                </a:ext>
              </a:extLst>
            </p:cNvPr>
            <p:cNvSpPr/>
            <p:nvPr/>
          </p:nvSpPr>
          <p:spPr>
            <a:xfrm>
              <a:off x="4165222" y="572775"/>
              <a:ext cx="225406" cy="257765"/>
            </a:xfrm>
            <a:custGeom>
              <a:avLst/>
              <a:gdLst>
                <a:gd name="connsiteX0" fmla="*/ 112703 w 225406"/>
                <a:gd name="connsiteY0" fmla="*/ 0 h 257765"/>
                <a:gd name="connsiteX1" fmla="*/ 225406 w 225406"/>
                <a:gd name="connsiteY1" fmla="*/ 257765 h 257765"/>
                <a:gd name="connsiteX2" fmla="*/ 0 w 225406"/>
                <a:gd name="connsiteY2" fmla="*/ 257765 h 257765"/>
                <a:gd name="connsiteX3" fmla="*/ 112703 w 225406"/>
                <a:gd name="connsiteY3" fmla="*/ 0 h 257765"/>
              </a:gdLst>
              <a:ahLst/>
              <a:cxnLst>
                <a:cxn ang="0">
                  <a:pos x="connsiteX0" y="connsiteY0"/>
                </a:cxn>
                <a:cxn ang="0">
                  <a:pos x="connsiteX1" y="connsiteY1"/>
                </a:cxn>
                <a:cxn ang="0">
                  <a:pos x="connsiteX2" y="connsiteY2"/>
                </a:cxn>
                <a:cxn ang="0">
                  <a:pos x="connsiteX3" y="connsiteY3"/>
                </a:cxn>
              </a:cxnLst>
              <a:rect l="l" t="t" r="r" b="b"/>
              <a:pathLst>
                <a:path w="225406" h="257765">
                  <a:moveTo>
                    <a:pt x="112703" y="0"/>
                  </a:moveTo>
                  <a:lnTo>
                    <a:pt x="225406" y="257765"/>
                  </a:lnTo>
                  <a:lnTo>
                    <a:pt x="0" y="257765"/>
                  </a:lnTo>
                  <a:lnTo>
                    <a:pt x="11270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FBE74BD5-8410-487A-BBE0-3DC0AE6FE4AD}"/>
                </a:ext>
              </a:extLst>
            </p:cNvPr>
            <p:cNvSpPr/>
            <p:nvPr/>
          </p:nvSpPr>
          <p:spPr>
            <a:xfrm>
              <a:off x="519545" y="560941"/>
              <a:ext cx="3707062" cy="961267"/>
            </a:xfrm>
            <a:custGeom>
              <a:avLst/>
              <a:gdLst>
                <a:gd name="connsiteX0" fmla="*/ 0 w 3707062"/>
                <a:gd name="connsiteY0" fmla="*/ 0 h 961267"/>
                <a:gd name="connsiteX1" fmla="*/ 3707062 w 3707062"/>
                <a:gd name="connsiteY1" fmla="*/ 0 h 961267"/>
                <a:gd name="connsiteX2" fmla="*/ 3286766 w 3707062"/>
                <a:gd name="connsiteY2" fmla="*/ 961267 h 961267"/>
                <a:gd name="connsiteX3" fmla="*/ 0 w 3707062"/>
                <a:gd name="connsiteY3" fmla="*/ 961267 h 961267"/>
                <a:gd name="connsiteX4" fmla="*/ 0 w 3707062"/>
                <a:gd name="connsiteY4" fmla="*/ 0 h 9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62" h="961267">
                  <a:moveTo>
                    <a:pt x="0" y="0"/>
                  </a:moveTo>
                  <a:lnTo>
                    <a:pt x="3707062" y="0"/>
                  </a:lnTo>
                  <a:lnTo>
                    <a:pt x="3286766" y="961267"/>
                  </a:lnTo>
                  <a:lnTo>
                    <a:pt x="0" y="96126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8FD4E72-6672-447C-AE59-4DE0452B90E4}"/>
                </a:ext>
              </a:extLst>
            </p:cNvPr>
            <p:cNvSpPr/>
            <p:nvPr/>
          </p:nvSpPr>
          <p:spPr>
            <a:xfrm>
              <a:off x="-838200" y="560941"/>
              <a:ext cx="1512379" cy="9601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1E1F264-C56E-46B0-BA15-12BF5277386F}"/>
              </a:ext>
            </a:extLst>
          </p:cNvPr>
          <p:cNvSpPr>
            <a:spLocks noGrp="1"/>
          </p:cNvSpPr>
          <p:nvPr>
            <p:ph type="title"/>
          </p:nvPr>
        </p:nvSpPr>
        <p:spPr>
          <a:xfrm>
            <a:off x="161111" y="460353"/>
            <a:ext cx="10515600" cy="1325563"/>
          </a:xfrm>
        </p:spPr>
        <p:txBody>
          <a:bodyPr/>
          <a:lstStyle/>
          <a:p>
            <a:r>
              <a:rPr lang="en-US" b="1" dirty="0">
                <a:ln>
                  <a:solidFill>
                    <a:srgbClr val="FFFFFF"/>
                  </a:solidFill>
                </a:ln>
              </a:rPr>
              <a:t>Steps to Form OPC</a:t>
            </a:r>
          </a:p>
        </p:txBody>
      </p:sp>
      <p:grpSp>
        <p:nvGrpSpPr>
          <p:cNvPr id="55" name="Group 54">
            <a:extLst>
              <a:ext uri="{FF2B5EF4-FFF2-40B4-BE49-F238E27FC236}">
                <a16:creationId xmlns:a16="http://schemas.microsoft.com/office/drawing/2014/main" id="{58AD2649-5D37-4EA1-9B23-73A5D24AC1DC}"/>
              </a:ext>
            </a:extLst>
          </p:cNvPr>
          <p:cNvGrpSpPr/>
          <p:nvPr/>
        </p:nvGrpSpPr>
        <p:grpSpPr>
          <a:xfrm>
            <a:off x="8786960" y="1685251"/>
            <a:ext cx="2383804" cy="3104350"/>
            <a:chOff x="9335581" y="2618505"/>
            <a:chExt cx="2464375" cy="3264358"/>
          </a:xfrm>
        </p:grpSpPr>
        <p:sp>
          <p:nvSpPr>
            <p:cNvPr id="22" name="Freeform: Shape 21">
              <a:extLst>
                <a:ext uri="{FF2B5EF4-FFF2-40B4-BE49-F238E27FC236}">
                  <a16:creationId xmlns:a16="http://schemas.microsoft.com/office/drawing/2014/main" id="{D7363252-E041-41CA-A893-6844DBCE605A}"/>
                </a:ext>
              </a:extLst>
            </p:cNvPr>
            <p:cNvSpPr/>
            <p:nvPr/>
          </p:nvSpPr>
          <p:spPr>
            <a:xfrm>
              <a:off x="9335581" y="2618505"/>
              <a:ext cx="2464375" cy="1406469"/>
            </a:xfrm>
            <a:custGeom>
              <a:avLst/>
              <a:gdLst>
                <a:gd name="connsiteX0" fmla="*/ 0 w 2417622"/>
                <a:gd name="connsiteY0" fmla="*/ 0 h 1325563"/>
                <a:gd name="connsiteX1" fmla="*/ 2092036 w 2417622"/>
                <a:gd name="connsiteY1" fmla="*/ 0 h 1325563"/>
                <a:gd name="connsiteX2" fmla="*/ 2092036 w 2417622"/>
                <a:gd name="connsiteY2" fmla="*/ 473938 h 1325563"/>
                <a:gd name="connsiteX3" fmla="*/ 2417622 w 2417622"/>
                <a:gd name="connsiteY3" fmla="*/ 662778 h 1325563"/>
                <a:gd name="connsiteX4" fmla="*/ 2092036 w 2417622"/>
                <a:gd name="connsiteY4" fmla="*/ 851617 h 1325563"/>
                <a:gd name="connsiteX5" fmla="*/ 2092036 w 2417622"/>
                <a:gd name="connsiteY5" fmla="*/ 1325563 h 1325563"/>
                <a:gd name="connsiteX6" fmla="*/ 0 w 2417622"/>
                <a:gd name="connsiteY6" fmla="*/ 1325563 h 13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7622" h="1325563">
                  <a:moveTo>
                    <a:pt x="0" y="0"/>
                  </a:moveTo>
                  <a:lnTo>
                    <a:pt x="2092036" y="0"/>
                  </a:lnTo>
                  <a:lnTo>
                    <a:pt x="2092036" y="473938"/>
                  </a:lnTo>
                  <a:lnTo>
                    <a:pt x="2417622" y="662778"/>
                  </a:lnTo>
                  <a:lnTo>
                    <a:pt x="2092036" y="851617"/>
                  </a:lnTo>
                  <a:lnTo>
                    <a:pt x="2092036" y="1325563"/>
                  </a:lnTo>
                  <a:lnTo>
                    <a:pt x="0" y="1325563"/>
                  </a:lnTo>
                  <a:close/>
                </a:path>
              </a:pathLst>
            </a:custGeom>
            <a:solidFill>
              <a:srgbClr val="1F4A7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ADA6B-9AC0-4F0E-9334-73A6E9327112}"/>
                </a:ext>
              </a:extLst>
            </p:cNvPr>
            <p:cNvSpPr txBox="1"/>
            <p:nvPr/>
          </p:nvSpPr>
          <p:spPr>
            <a:xfrm>
              <a:off x="9634604" y="2954829"/>
              <a:ext cx="1834834" cy="741285"/>
            </a:xfrm>
            <a:prstGeom prst="rect">
              <a:avLst/>
            </a:prstGeom>
            <a:noFill/>
          </p:spPr>
          <p:txBody>
            <a:bodyPr wrap="none" rtlCol="0">
              <a:spAutoFit/>
            </a:bodyPr>
            <a:lstStyle/>
            <a:p>
              <a:r>
                <a:rPr lang="en-US" sz="3600" b="1" dirty="0">
                  <a:solidFill>
                    <a:schemeClr val="bg1"/>
                  </a:solidFill>
                  <a:latin typeface="+mj-lt"/>
                </a:rPr>
                <a:t>STEP 5</a:t>
              </a:r>
            </a:p>
          </p:txBody>
        </p:sp>
        <p:grpSp>
          <p:nvGrpSpPr>
            <p:cNvPr id="44" name="Group 43">
              <a:extLst>
                <a:ext uri="{FF2B5EF4-FFF2-40B4-BE49-F238E27FC236}">
                  <a16:creationId xmlns:a16="http://schemas.microsoft.com/office/drawing/2014/main" id="{E50BA7CD-06D9-47DB-92AE-EF47CC82D7C1}"/>
                </a:ext>
              </a:extLst>
            </p:cNvPr>
            <p:cNvGrpSpPr/>
            <p:nvPr/>
          </p:nvGrpSpPr>
          <p:grpSpPr>
            <a:xfrm>
              <a:off x="9405008" y="4109201"/>
              <a:ext cx="2165350" cy="1773662"/>
              <a:chOff x="740598" y="4361243"/>
              <a:chExt cx="2165350" cy="1773662"/>
            </a:xfrm>
          </p:grpSpPr>
          <p:sp>
            <p:nvSpPr>
              <p:cNvPr id="45" name="TextBox 44">
                <a:extLst>
                  <a:ext uri="{FF2B5EF4-FFF2-40B4-BE49-F238E27FC236}">
                    <a16:creationId xmlns:a16="http://schemas.microsoft.com/office/drawing/2014/main" id="{117BF85A-B31D-4E54-9ECB-FE05BCB7EB17}"/>
                  </a:ext>
                </a:extLst>
              </p:cNvPr>
              <p:cNvSpPr txBox="1"/>
              <p:nvPr/>
            </p:nvSpPr>
            <p:spPr>
              <a:xfrm>
                <a:off x="740598" y="4970028"/>
                <a:ext cx="2165350" cy="1164877"/>
              </a:xfrm>
              <a:prstGeom prst="rect">
                <a:avLst/>
              </a:prstGeom>
              <a:noFill/>
            </p:spPr>
            <p:txBody>
              <a:bodyPr wrap="square" rtlCol="0">
                <a:spAutoFit/>
              </a:bodyPr>
              <a:lstStyle/>
              <a:p>
                <a:pPr algn="ctr"/>
                <a:r>
                  <a:rPr lang="en-US" sz="2000" dirty="0"/>
                  <a:t>File forms and documents for approval</a:t>
                </a:r>
              </a:p>
            </p:txBody>
          </p:sp>
          <p:sp>
            <p:nvSpPr>
              <p:cNvPr id="46" name="TextBox 45">
                <a:extLst>
                  <a:ext uri="{FF2B5EF4-FFF2-40B4-BE49-F238E27FC236}">
                    <a16:creationId xmlns:a16="http://schemas.microsoft.com/office/drawing/2014/main" id="{9BA3B366-126A-4150-AE7E-CC5D80539BFA}"/>
                  </a:ext>
                </a:extLst>
              </p:cNvPr>
              <p:cNvSpPr txBox="1"/>
              <p:nvPr/>
            </p:nvSpPr>
            <p:spPr>
              <a:xfrm>
                <a:off x="792815" y="4361243"/>
                <a:ext cx="1953797" cy="529489"/>
              </a:xfrm>
              <a:prstGeom prst="rect">
                <a:avLst/>
              </a:prstGeom>
              <a:noFill/>
            </p:spPr>
            <p:txBody>
              <a:bodyPr wrap="square" rtlCol="0">
                <a:spAutoFit/>
              </a:bodyPr>
              <a:lstStyle/>
              <a:p>
                <a:pPr algn="ctr"/>
                <a:r>
                  <a:rPr lang="en-US" sz="2400" dirty="0">
                    <a:latin typeface="+mj-lt"/>
                  </a:rPr>
                  <a:t>MCA</a:t>
                </a:r>
              </a:p>
            </p:txBody>
          </p:sp>
        </p:grpSp>
      </p:grpSp>
      <p:grpSp>
        <p:nvGrpSpPr>
          <p:cNvPr id="54" name="Group 53">
            <a:extLst>
              <a:ext uri="{FF2B5EF4-FFF2-40B4-BE49-F238E27FC236}">
                <a16:creationId xmlns:a16="http://schemas.microsoft.com/office/drawing/2014/main" id="{9FD63915-958D-4BFB-99AB-8B19675C6FA2}"/>
              </a:ext>
            </a:extLst>
          </p:cNvPr>
          <p:cNvGrpSpPr/>
          <p:nvPr/>
        </p:nvGrpSpPr>
        <p:grpSpPr>
          <a:xfrm>
            <a:off x="6621607" y="1685251"/>
            <a:ext cx="2464375" cy="2894955"/>
            <a:chOff x="7170229" y="2618505"/>
            <a:chExt cx="2464375" cy="2894955"/>
          </a:xfrm>
        </p:grpSpPr>
        <p:sp>
          <p:nvSpPr>
            <p:cNvPr id="21" name="Freeform: Shape 20">
              <a:extLst>
                <a:ext uri="{FF2B5EF4-FFF2-40B4-BE49-F238E27FC236}">
                  <a16:creationId xmlns:a16="http://schemas.microsoft.com/office/drawing/2014/main" id="{383478AB-9B37-4F10-99D2-567B280E691E}"/>
                </a:ext>
              </a:extLst>
            </p:cNvPr>
            <p:cNvSpPr/>
            <p:nvPr/>
          </p:nvSpPr>
          <p:spPr>
            <a:xfrm>
              <a:off x="7170229" y="2618505"/>
              <a:ext cx="2464375" cy="1325563"/>
            </a:xfrm>
            <a:custGeom>
              <a:avLst/>
              <a:gdLst>
                <a:gd name="connsiteX0" fmla="*/ 0 w 2417622"/>
                <a:gd name="connsiteY0" fmla="*/ 0 h 1325563"/>
                <a:gd name="connsiteX1" fmla="*/ 2092036 w 2417622"/>
                <a:gd name="connsiteY1" fmla="*/ 0 h 1325563"/>
                <a:gd name="connsiteX2" fmla="*/ 2092036 w 2417622"/>
                <a:gd name="connsiteY2" fmla="*/ 473938 h 1325563"/>
                <a:gd name="connsiteX3" fmla="*/ 2417622 w 2417622"/>
                <a:gd name="connsiteY3" fmla="*/ 662778 h 1325563"/>
                <a:gd name="connsiteX4" fmla="*/ 2092036 w 2417622"/>
                <a:gd name="connsiteY4" fmla="*/ 851617 h 1325563"/>
                <a:gd name="connsiteX5" fmla="*/ 2092036 w 2417622"/>
                <a:gd name="connsiteY5" fmla="*/ 1325563 h 1325563"/>
                <a:gd name="connsiteX6" fmla="*/ 0 w 2417622"/>
                <a:gd name="connsiteY6" fmla="*/ 1325563 h 13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7622" h="1325563">
                  <a:moveTo>
                    <a:pt x="0" y="0"/>
                  </a:moveTo>
                  <a:lnTo>
                    <a:pt x="2092036" y="0"/>
                  </a:lnTo>
                  <a:lnTo>
                    <a:pt x="2092036" y="473938"/>
                  </a:lnTo>
                  <a:lnTo>
                    <a:pt x="2417622" y="662778"/>
                  </a:lnTo>
                  <a:lnTo>
                    <a:pt x="2092036" y="851617"/>
                  </a:lnTo>
                  <a:lnTo>
                    <a:pt x="2092036" y="1325563"/>
                  </a:lnTo>
                  <a:lnTo>
                    <a:pt x="0" y="1325563"/>
                  </a:lnTo>
                  <a:close/>
                </a:path>
              </a:pathLst>
            </a:custGeom>
            <a:solidFill>
              <a:srgbClr val="1F638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68A8AF5-8EC2-4C55-94B1-73A6AB48C5A2}"/>
                </a:ext>
              </a:extLst>
            </p:cNvPr>
            <p:cNvSpPr txBox="1"/>
            <p:nvPr/>
          </p:nvSpPr>
          <p:spPr>
            <a:xfrm>
              <a:off x="7502935" y="2972996"/>
              <a:ext cx="1774845" cy="646331"/>
            </a:xfrm>
            <a:prstGeom prst="rect">
              <a:avLst/>
            </a:prstGeom>
            <a:noFill/>
          </p:spPr>
          <p:txBody>
            <a:bodyPr wrap="none" rtlCol="0">
              <a:spAutoFit/>
            </a:bodyPr>
            <a:lstStyle/>
            <a:p>
              <a:r>
                <a:rPr lang="en-US" sz="3600" b="1" dirty="0">
                  <a:solidFill>
                    <a:schemeClr val="bg1"/>
                  </a:solidFill>
                  <a:latin typeface="+mj-lt"/>
                </a:rPr>
                <a:t>STEP 4</a:t>
              </a:r>
            </a:p>
          </p:txBody>
        </p:sp>
        <p:grpSp>
          <p:nvGrpSpPr>
            <p:cNvPr id="41" name="Group 40">
              <a:extLst>
                <a:ext uri="{FF2B5EF4-FFF2-40B4-BE49-F238E27FC236}">
                  <a16:creationId xmlns:a16="http://schemas.microsoft.com/office/drawing/2014/main" id="{9A6D0AC1-3338-4E72-9AA3-5A5D781B979E}"/>
                </a:ext>
              </a:extLst>
            </p:cNvPr>
            <p:cNvGrpSpPr/>
            <p:nvPr/>
          </p:nvGrpSpPr>
          <p:grpSpPr>
            <a:xfrm>
              <a:off x="7172635" y="4036132"/>
              <a:ext cx="2165350" cy="1477328"/>
              <a:chOff x="671171" y="4288174"/>
              <a:chExt cx="2165350" cy="1477328"/>
            </a:xfrm>
          </p:grpSpPr>
          <p:sp>
            <p:nvSpPr>
              <p:cNvPr id="42" name="TextBox 41">
                <a:extLst>
                  <a:ext uri="{FF2B5EF4-FFF2-40B4-BE49-F238E27FC236}">
                    <a16:creationId xmlns:a16="http://schemas.microsoft.com/office/drawing/2014/main" id="{73EC1092-D9CB-4963-8072-F4F3A75413E3}"/>
                  </a:ext>
                </a:extLst>
              </p:cNvPr>
              <p:cNvSpPr txBox="1"/>
              <p:nvPr/>
            </p:nvSpPr>
            <p:spPr>
              <a:xfrm>
                <a:off x="671171" y="4749839"/>
                <a:ext cx="2165350" cy="1015663"/>
              </a:xfrm>
              <a:prstGeom prst="rect">
                <a:avLst/>
              </a:prstGeom>
              <a:noFill/>
            </p:spPr>
            <p:txBody>
              <a:bodyPr wrap="square" rtlCol="0">
                <a:spAutoFit/>
              </a:bodyPr>
              <a:lstStyle/>
              <a:p>
                <a:pPr algn="ctr"/>
                <a:r>
                  <a:rPr lang="en-US" sz="2000" dirty="0" err="1"/>
                  <a:t>MoA</a:t>
                </a:r>
                <a:r>
                  <a:rPr lang="en-US" sz="2000" dirty="0"/>
                  <a:t>, </a:t>
                </a:r>
                <a:r>
                  <a:rPr lang="en-US" sz="2000" dirty="0" err="1"/>
                  <a:t>AoA</a:t>
                </a:r>
                <a:r>
                  <a:rPr lang="en-US" sz="2000" dirty="0"/>
                  <a:t> and other required documents</a:t>
                </a:r>
              </a:p>
            </p:txBody>
          </p:sp>
          <p:sp>
            <p:nvSpPr>
              <p:cNvPr id="43" name="TextBox 42">
                <a:extLst>
                  <a:ext uri="{FF2B5EF4-FFF2-40B4-BE49-F238E27FC236}">
                    <a16:creationId xmlns:a16="http://schemas.microsoft.com/office/drawing/2014/main" id="{A4DD6E5D-C744-49CD-8F5B-D7FF500B7472}"/>
                  </a:ext>
                </a:extLst>
              </p:cNvPr>
              <p:cNvSpPr txBox="1"/>
              <p:nvPr/>
            </p:nvSpPr>
            <p:spPr>
              <a:xfrm>
                <a:off x="791243" y="4288174"/>
                <a:ext cx="1975716" cy="461665"/>
              </a:xfrm>
              <a:prstGeom prst="rect">
                <a:avLst/>
              </a:prstGeom>
              <a:noFill/>
            </p:spPr>
            <p:txBody>
              <a:bodyPr wrap="square" rtlCol="0">
                <a:spAutoFit/>
              </a:bodyPr>
              <a:lstStyle/>
              <a:p>
                <a:pPr algn="ctr"/>
                <a:r>
                  <a:rPr lang="en-US" sz="2400" dirty="0">
                    <a:latin typeface="+mj-lt"/>
                  </a:rPr>
                  <a:t>Documents</a:t>
                </a:r>
              </a:p>
            </p:txBody>
          </p:sp>
        </p:grpSp>
      </p:grpSp>
      <p:grpSp>
        <p:nvGrpSpPr>
          <p:cNvPr id="53" name="Group 52">
            <a:extLst>
              <a:ext uri="{FF2B5EF4-FFF2-40B4-BE49-F238E27FC236}">
                <a16:creationId xmlns:a16="http://schemas.microsoft.com/office/drawing/2014/main" id="{3123020B-BE22-49EF-BBC3-EBE9630AFD73}"/>
              </a:ext>
            </a:extLst>
          </p:cNvPr>
          <p:cNvGrpSpPr/>
          <p:nvPr/>
        </p:nvGrpSpPr>
        <p:grpSpPr>
          <a:xfrm>
            <a:off x="4456257" y="1685251"/>
            <a:ext cx="2464375" cy="2894955"/>
            <a:chOff x="5004879" y="2618505"/>
            <a:chExt cx="2464375" cy="2894955"/>
          </a:xfrm>
        </p:grpSpPr>
        <p:sp>
          <p:nvSpPr>
            <p:cNvPr id="20" name="Freeform: Shape 19">
              <a:extLst>
                <a:ext uri="{FF2B5EF4-FFF2-40B4-BE49-F238E27FC236}">
                  <a16:creationId xmlns:a16="http://schemas.microsoft.com/office/drawing/2014/main" id="{F7AD206B-3DE0-422E-8003-A278EE292B6C}"/>
                </a:ext>
              </a:extLst>
            </p:cNvPr>
            <p:cNvSpPr/>
            <p:nvPr/>
          </p:nvSpPr>
          <p:spPr>
            <a:xfrm>
              <a:off x="5004879" y="2618505"/>
              <a:ext cx="2464375" cy="1325563"/>
            </a:xfrm>
            <a:custGeom>
              <a:avLst/>
              <a:gdLst>
                <a:gd name="connsiteX0" fmla="*/ 0 w 2417622"/>
                <a:gd name="connsiteY0" fmla="*/ 0 h 1325563"/>
                <a:gd name="connsiteX1" fmla="*/ 2092036 w 2417622"/>
                <a:gd name="connsiteY1" fmla="*/ 0 h 1325563"/>
                <a:gd name="connsiteX2" fmla="*/ 2092036 w 2417622"/>
                <a:gd name="connsiteY2" fmla="*/ 473938 h 1325563"/>
                <a:gd name="connsiteX3" fmla="*/ 2417622 w 2417622"/>
                <a:gd name="connsiteY3" fmla="*/ 662778 h 1325563"/>
                <a:gd name="connsiteX4" fmla="*/ 2092036 w 2417622"/>
                <a:gd name="connsiteY4" fmla="*/ 851617 h 1325563"/>
                <a:gd name="connsiteX5" fmla="*/ 2092036 w 2417622"/>
                <a:gd name="connsiteY5" fmla="*/ 1325563 h 1325563"/>
                <a:gd name="connsiteX6" fmla="*/ 0 w 2417622"/>
                <a:gd name="connsiteY6" fmla="*/ 1325563 h 13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7622" h="1325563">
                  <a:moveTo>
                    <a:pt x="0" y="0"/>
                  </a:moveTo>
                  <a:lnTo>
                    <a:pt x="2092036" y="0"/>
                  </a:lnTo>
                  <a:lnTo>
                    <a:pt x="2092036" y="473938"/>
                  </a:lnTo>
                  <a:lnTo>
                    <a:pt x="2417622" y="662778"/>
                  </a:lnTo>
                  <a:lnTo>
                    <a:pt x="2092036" y="851617"/>
                  </a:lnTo>
                  <a:lnTo>
                    <a:pt x="2092036" y="1325563"/>
                  </a:lnTo>
                  <a:lnTo>
                    <a:pt x="0" y="1325563"/>
                  </a:lnTo>
                  <a:close/>
                </a:path>
              </a:pathLst>
            </a:custGeom>
            <a:solidFill>
              <a:srgbClr val="1A85B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7C33164-30B4-45FF-914D-8455D1F4EAF8}"/>
                </a:ext>
              </a:extLst>
            </p:cNvPr>
            <p:cNvSpPr txBox="1"/>
            <p:nvPr/>
          </p:nvSpPr>
          <p:spPr>
            <a:xfrm>
              <a:off x="5268350" y="2963691"/>
              <a:ext cx="1774845" cy="646331"/>
            </a:xfrm>
            <a:prstGeom prst="rect">
              <a:avLst/>
            </a:prstGeom>
            <a:noFill/>
          </p:spPr>
          <p:txBody>
            <a:bodyPr wrap="none" rtlCol="0">
              <a:spAutoFit/>
            </a:bodyPr>
            <a:lstStyle/>
            <a:p>
              <a:r>
                <a:rPr lang="en-US" sz="3600" b="1" dirty="0">
                  <a:solidFill>
                    <a:schemeClr val="bg1"/>
                  </a:solidFill>
                  <a:latin typeface="+mj-lt"/>
                </a:rPr>
                <a:t>STEP 3</a:t>
              </a:r>
            </a:p>
          </p:txBody>
        </p:sp>
        <p:grpSp>
          <p:nvGrpSpPr>
            <p:cNvPr id="38" name="Group 37">
              <a:extLst>
                <a:ext uri="{FF2B5EF4-FFF2-40B4-BE49-F238E27FC236}">
                  <a16:creationId xmlns:a16="http://schemas.microsoft.com/office/drawing/2014/main" id="{789CFC4E-5EA5-421A-92AD-5D76682C8126}"/>
                </a:ext>
              </a:extLst>
            </p:cNvPr>
            <p:cNvGrpSpPr/>
            <p:nvPr/>
          </p:nvGrpSpPr>
          <p:grpSpPr>
            <a:xfrm>
              <a:off x="5009689" y="4036132"/>
              <a:ext cx="2165350" cy="1477328"/>
              <a:chOff x="671171" y="4288174"/>
              <a:chExt cx="2165350" cy="1477328"/>
            </a:xfrm>
          </p:grpSpPr>
          <p:sp>
            <p:nvSpPr>
              <p:cNvPr id="39" name="TextBox 38">
                <a:extLst>
                  <a:ext uri="{FF2B5EF4-FFF2-40B4-BE49-F238E27FC236}">
                    <a16:creationId xmlns:a16="http://schemas.microsoft.com/office/drawing/2014/main" id="{970500A2-7413-40D3-97A9-E059510591C8}"/>
                  </a:ext>
                </a:extLst>
              </p:cNvPr>
              <p:cNvSpPr txBox="1"/>
              <p:nvPr/>
            </p:nvSpPr>
            <p:spPr>
              <a:xfrm>
                <a:off x="671171" y="4749839"/>
                <a:ext cx="2165350" cy="1015663"/>
              </a:xfrm>
              <a:prstGeom prst="rect">
                <a:avLst/>
              </a:prstGeom>
              <a:noFill/>
            </p:spPr>
            <p:txBody>
              <a:bodyPr wrap="square" rtlCol="0">
                <a:spAutoFit/>
              </a:bodyPr>
              <a:lstStyle/>
              <a:p>
                <a:pPr algn="ctr"/>
                <a:r>
                  <a:rPr lang="en-US" sz="2000" dirty="0"/>
                  <a:t>Name approval</a:t>
                </a:r>
              </a:p>
              <a:p>
                <a:pPr algn="ctr"/>
                <a:r>
                  <a:rPr lang="en-US" sz="2000" dirty="0"/>
                  <a:t>Request for Unique Name</a:t>
                </a:r>
              </a:p>
            </p:txBody>
          </p:sp>
          <p:sp>
            <p:nvSpPr>
              <p:cNvPr id="40" name="TextBox 39">
                <a:extLst>
                  <a:ext uri="{FF2B5EF4-FFF2-40B4-BE49-F238E27FC236}">
                    <a16:creationId xmlns:a16="http://schemas.microsoft.com/office/drawing/2014/main" id="{175061B3-77A5-4EA7-8E49-F05076E84DE8}"/>
                  </a:ext>
                </a:extLst>
              </p:cNvPr>
              <p:cNvSpPr txBox="1"/>
              <p:nvPr/>
            </p:nvSpPr>
            <p:spPr>
              <a:xfrm>
                <a:off x="791243" y="4288174"/>
                <a:ext cx="1978120" cy="461665"/>
              </a:xfrm>
              <a:prstGeom prst="rect">
                <a:avLst/>
              </a:prstGeom>
              <a:noFill/>
            </p:spPr>
            <p:txBody>
              <a:bodyPr wrap="square" rtlCol="0">
                <a:spAutoFit/>
              </a:bodyPr>
              <a:lstStyle/>
              <a:p>
                <a:pPr algn="ctr"/>
                <a:r>
                  <a:rPr lang="en-US" sz="2400" dirty="0">
                    <a:latin typeface="+mj-lt"/>
                  </a:rPr>
                  <a:t>RUN </a:t>
                </a:r>
              </a:p>
            </p:txBody>
          </p:sp>
        </p:grpSp>
      </p:grpSp>
      <p:grpSp>
        <p:nvGrpSpPr>
          <p:cNvPr id="52" name="Group 51">
            <a:extLst>
              <a:ext uri="{FF2B5EF4-FFF2-40B4-BE49-F238E27FC236}">
                <a16:creationId xmlns:a16="http://schemas.microsoft.com/office/drawing/2014/main" id="{5A4EBC04-6414-4803-8BA3-15C91C578854}"/>
              </a:ext>
            </a:extLst>
          </p:cNvPr>
          <p:cNvGrpSpPr/>
          <p:nvPr/>
        </p:nvGrpSpPr>
        <p:grpSpPr>
          <a:xfrm>
            <a:off x="2290907" y="1685251"/>
            <a:ext cx="2464375" cy="2894955"/>
            <a:chOff x="2839529" y="2618505"/>
            <a:chExt cx="2464375" cy="2894955"/>
          </a:xfrm>
        </p:grpSpPr>
        <p:sp>
          <p:nvSpPr>
            <p:cNvPr id="19" name="Freeform: Shape 18">
              <a:extLst>
                <a:ext uri="{FF2B5EF4-FFF2-40B4-BE49-F238E27FC236}">
                  <a16:creationId xmlns:a16="http://schemas.microsoft.com/office/drawing/2014/main" id="{073ADA00-BE94-42B6-BD0B-81159D6C1693}"/>
                </a:ext>
              </a:extLst>
            </p:cNvPr>
            <p:cNvSpPr/>
            <p:nvPr/>
          </p:nvSpPr>
          <p:spPr>
            <a:xfrm>
              <a:off x="2839529" y="2618505"/>
              <a:ext cx="2464375" cy="1325563"/>
            </a:xfrm>
            <a:custGeom>
              <a:avLst/>
              <a:gdLst>
                <a:gd name="connsiteX0" fmla="*/ 0 w 2417622"/>
                <a:gd name="connsiteY0" fmla="*/ 0 h 1325563"/>
                <a:gd name="connsiteX1" fmla="*/ 2092036 w 2417622"/>
                <a:gd name="connsiteY1" fmla="*/ 0 h 1325563"/>
                <a:gd name="connsiteX2" fmla="*/ 2092036 w 2417622"/>
                <a:gd name="connsiteY2" fmla="*/ 473938 h 1325563"/>
                <a:gd name="connsiteX3" fmla="*/ 2417622 w 2417622"/>
                <a:gd name="connsiteY3" fmla="*/ 662778 h 1325563"/>
                <a:gd name="connsiteX4" fmla="*/ 2092036 w 2417622"/>
                <a:gd name="connsiteY4" fmla="*/ 851617 h 1325563"/>
                <a:gd name="connsiteX5" fmla="*/ 2092036 w 2417622"/>
                <a:gd name="connsiteY5" fmla="*/ 1325563 h 1325563"/>
                <a:gd name="connsiteX6" fmla="*/ 0 w 2417622"/>
                <a:gd name="connsiteY6" fmla="*/ 1325563 h 13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7622" h="1325563">
                  <a:moveTo>
                    <a:pt x="0" y="0"/>
                  </a:moveTo>
                  <a:lnTo>
                    <a:pt x="2092036" y="0"/>
                  </a:lnTo>
                  <a:lnTo>
                    <a:pt x="2092036" y="473938"/>
                  </a:lnTo>
                  <a:lnTo>
                    <a:pt x="2417622" y="662778"/>
                  </a:lnTo>
                  <a:lnTo>
                    <a:pt x="2092036" y="851617"/>
                  </a:lnTo>
                  <a:lnTo>
                    <a:pt x="2092036" y="1325563"/>
                  </a:lnTo>
                  <a:lnTo>
                    <a:pt x="0" y="1325563"/>
                  </a:lnTo>
                  <a:close/>
                </a:path>
              </a:pathLst>
            </a:custGeom>
            <a:solidFill>
              <a:srgbClr val="548DE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01191E4-749B-4025-A2AD-CB9B39CDDCCD}"/>
                </a:ext>
              </a:extLst>
            </p:cNvPr>
            <p:cNvSpPr txBox="1"/>
            <p:nvPr/>
          </p:nvSpPr>
          <p:spPr>
            <a:xfrm>
              <a:off x="3124392" y="2970916"/>
              <a:ext cx="1774845" cy="646331"/>
            </a:xfrm>
            <a:prstGeom prst="rect">
              <a:avLst/>
            </a:prstGeom>
            <a:noFill/>
          </p:spPr>
          <p:txBody>
            <a:bodyPr wrap="none" rtlCol="0">
              <a:spAutoFit/>
            </a:bodyPr>
            <a:lstStyle/>
            <a:p>
              <a:r>
                <a:rPr lang="en-US" sz="3600" b="1" dirty="0">
                  <a:solidFill>
                    <a:srgbClr val="002060"/>
                  </a:solidFill>
                  <a:latin typeface="+mj-lt"/>
                </a:rPr>
                <a:t>STEP 2</a:t>
              </a:r>
            </a:p>
          </p:txBody>
        </p:sp>
        <p:grpSp>
          <p:nvGrpSpPr>
            <p:cNvPr id="35" name="Group 34">
              <a:extLst>
                <a:ext uri="{FF2B5EF4-FFF2-40B4-BE49-F238E27FC236}">
                  <a16:creationId xmlns:a16="http://schemas.microsoft.com/office/drawing/2014/main" id="{0ADD8D37-C54D-471B-9AD0-7C7D4E78E0B6}"/>
                </a:ext>
              </a:extLst>
            </p:cNvPr>
            <p:cNvGrpSpPr/>
            <p:nvPr/>
          </p:nvGrpSpPr>
          <p:grpSpPr>
            <a:xfrm>
              <a:off x="2846743" y="4036132"/>
              <a:ext cx="2165350" cy="1477328"/>
              <a:chOff x="671171" y="4288174"/>
              <a:chExt cx="2165350" cy="1477328"/>
            </a:xfrm>
          </p:grpSpPr>
          <p:sp>
            <p:nvSpPr>
              <p:cNvPr id="36" name="TextBox 35">
                <a:extLst>
                  <a:ext uri="{FF2B5EF4-FFF2-40B4-BE49-F238E27FC236}">
                    <a16:creationId xmlns:a16="http://schemas.microsoft.com/office/drawing/2014/main" id="{FC64765D-0372-49A9-BCB2-7DF0CA87EE34}"/>
                  </a:ext>
                </a:extLst>
              </p:cNvPr>
              <p:cNvSpPr txBox="1"/>
              <p:nvPr/>
            </p:nvSpPr>
            <p:spPr>
              <a:xfrm>
                <a:off x="671171" y="4749839"/>
                <a:ext cx="2165350" cy="1015663"/>
              </a:xfrm>
              <a:prstGeom prst="rect">
                <a:avLst/>
              </a:prstGeom>
              <a:noFill/>
            </p:spPr>
            <p:txBody>
              <a:bodyPr wrap="square" rtlCol="0">
                <a:spAutoFit/>
              </a:bodyPr>
              <a:lstStyle/>
              <a:p>
                <a:pPr algn="ctr"/>
                <a:r>
                  <a:rPr lang="en-US" sz="2000" dirty="0"/>
                  <a:t>Apply </a:t>
                </a:r>
                <a:r>
                  <a:rPr lang="en-US" sz="2000" dirty="0" smtClean="0"/>
                  <a:t>for Director </a:t>
                </a:r>
                <a:r>
                  <a:rPr lang="en-US" sz="2000" dirty="0"/>
                  <a:t>Identification Number</a:t>
                </a:r>
              </a:p>
            </p:txBody>
          </p:sp>
          <p:sp>
            <p:nvSpPr>
              <p:cNvPr id="37" name="TextBox 36">
                <a:extLst>
                  <a:ext uri="{FF2B5EF4-FFF2-40B4-BE49-F238E27FC236}">
                    <a16:creationId xmlns:a16="http://schemas.microsoft.com/office/drawing/2014/main" id="{4C655889-C588-49CC-B861-9F9D4E0FB185}"/>
                  </a:ext>
                </a:extLst>
              </p:cNvPr>
              <p:cNvSpPr txBox="1"/>
              <p:nvPr/>
            </p:nvSpPr>
            <p:spPr>
              <a:xfrm>
                <a:off x="791243" y="4288174"/>
                <a:ext cx="1980524" cy="461665"/>
              </a:xfrm>
              <a:prstGeom prst="rect">
                <a:avLst/>
              </a:prstGeom>
              <a:noFill/>
            </p:spPr>
            <p:txBody>
              <a:bodyPr wrap="square" rtlCol="0">
                <a:spAutoFit/>
              </a:bodyPr>
              <a:lstStyle/>
              <a:p>
                <a:pPr algn="ctr"/>
                <a:r>
                  <a:rPr lang="en-US" sz="2400" dirty="0">
                    <a:latin typeface="+mj-lt"/>
                  </a:rPr>
                  <a:t>DIN</a:t>
                </a:r>
              </a:p>
            </p:txBody>
          </p:sp>
        </p:grpSp>
      </p:grpSp>
      <p:grpSp>
        <p:nvGrpSpPr>
          <p:cNvPr id="51" name="Group 50">
            <a:extLst>
              <a:ext uri="{FF2B5EF4-FFF2-40B4-BE49-F238E27FC236}">
                <a16:creationId xmlns:a16="http://schemas.microsoft.com/office/drawing/2014/main" id="{1D86A9B1-61CE-4062-BFF9-1C7CD39CF451}"/>
              </a:ext>
            </a:extLst>
          </p:cNvPr>
          <p:cNvGrpSpPr/>
          <p:nvPr/>
        </p:nvGrpSpPr>
        <p:grpSpPr>
          <a:xfrm>
            <a:off x="125557" y="1685251"/>
            <a:ext cx="2464375" cy="2894955"/>
            <a:chOff x="674179" y="2618505"/>
            <a:chExt cx="2464375" cy="2894955"/>
          </a:xfrm>
        </p:grpSpPr>
        <p:sp>
          <p:nvSpPr>
            <p:cNvPr id="18" name="Freeform: Shape 17">
              <a:extLst>
                <a:ext uri="{FF2B5EF4-FFF2-40B4-BE49-F238E27FC236}">
                  <a16:creationId xmlns:a16="http://schemas.microsoft.com/office/drawing/2014/main" id="{1216B09C-0719-4647-980A-0889584D2259}"/>
                </a:ext>
              </a:extLst>
            </p:cNvPr>
            <p:cNvSpPr/>
            <p:nvPr/>
          </p:nvSpPr>
          <p:spPr>
            <a:xfrm>
              <a:off x="674179" y="2618505"/>
              <a:ext cx="2464375" cy="1325563"/>
            </a:xfrm>
            <a:custGeom>
              <a:avLst/>
              <a:gdLst>
                <a:gd name="connsiteX0" fmla="*/ 0 w 2417622"/>
                <a:gd name="connsiteY0" fmla="*/ 0 h 1325563"/>
                <a:gd name="connsiteX1" fmla="*/ 2092036 w 2417622"/>
                <a:gd name="connsiteY1" fmla="*/ 0 h 1325563"/>
                <a:gd name="connsiteX2" fmla="*/ 2092036 w 2417622"/>
                <a:gd name="connsiteY2" fmla="*/ 473938 h 1325563"/>
                <a:gd name="connsiteX3" fmla="*/ 2417622 w 2417622"/>
                <a:gd name="connsiteY3" fmla="*/ 662778 h 1325563"/>
                <a:gd name="connsiteX4" fmla="*/ 2092036 w 2417622"/>
                <a:gd name="connsiteY4" fmla="*/ 851617 h 1325563"/>
                <a:gd name="connsiteX5" fmla="*/ 2092036 w 2417622"/>
                <a:gd name="connsiteY5" fmla="*/ 1325563 h 1325563"/>
                <a:gd name="connsiteX6" fmla="*/ 0 w 2417622"/>
                <a:gd name="connsiteY6" fmla="*/ 1325563 h 13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7622" h="1325563">
                  <a:moveTo>
                    <a:pt x="0" y="0"/>
                  </a:moveTo>
                  <a:lnTo>
                    <a:pt x="2092036" y="0"/>
                  </a:lnTo>
                  <a:lnTo>
                    <a:pt x="2092036" y="473938"/>
                  </a:lnTo>
                  <a:lnTo>
                    <a:pt x="2417622" y="662778"/>
                  </a:lnTo>
                  <a:lnTo>
                    <a:pt x="2092036" y="851617"/>
                  </a:lnTo>
                  <a:lnTo>
                    <a:pt x="2092036" y="1325563"/>
                  </a:lnTo>
                  <a:lnTo>
                    <a:pt x="0" y="1325563"/>
                  </a:lnTo>
                  <a:close/>
                </a:path>
              </a:pathLst>
            </a:custGeom>
            <a:solidFill>
              <a:srgbClr val="25BBE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2661638-D4A0-4A3A-99C7-D7FE8C4786F4}"/>
                </a:ext>
              </a:extLst>
            </p:cNvPr>
            <p:cNvSpPr txBox="1"/>
            <p:nvPr/>
          </p:nvSpPr>
          <p:spPr>
            <a:xfrm>
              <a:off x="831552" y="2963691"/>
              <a:ext cx="1774845" cy="646331"/>
            </a:xfrm>
            <a:prstGeom prst="rect">
              <a:avLst/>
            </a:prstGeom>
            <a:noFill/>
          </p:spPr>
          <p:txBody>
            <a:bodyPr wrap="none" rtlCol="0">
              <a:spAutoFit/>
            </a:bodyPr>
            <a:lstStyle/>
            <a:p>
              <a:r>
                <a:rPr lang="en-US" sz="3600" b="1" dirty="0">
                  <a:solidFill>
                    <a:srgbClr val="002060"/>
                  </a:solidFill>
                  <a:latin typeface="+mj-lt"/>
                </a:rPr>
                <a:t>STEP 1</a:t>
              </a:r>
            </a:p>
          </p:txBody>
        </p:sp>
        <p:grpSp>
          <p:nvGrpSpPr>
            <p:cNvPr id="34" name="Group 33">
              <a:extLst>
                <a:ext uri="{FF2B5EF4-FFF2-40B4-BE49-F238E27FC236}">
                  <a16:creationId xmlns:a16="http://schemas.microsoft.com/office/drawing/2014/main" id="{314AFF3C-D9D7-4085-AE9B-E3CFC10822AE}"/>
                </a:ext>
              </a:extLst>
            </p:cNvPr>
            <p:cNvGrpSpPr/>
            <p:nvPr/>
          </p:nvGrpSpPr>
          <p:grpSpPr>
            <a:xfrm>
              <a:off x="683797" y="4036132"/>
              <a:ext cx="2165350" cy="1477328"/>
              <a:chOff x="671171" y="4288174"/>
              <a:chExt cx="2165350" cy="1477328"/>
            </a:xfrm>
          </p:grpSpPr>
          <p:sp>
            <p:nvSpPr>
              <p:cNvPr id="28" name="TextBox 27">
                <a:extLst>
                  <a:ext uri="{FF2B5EF4-FFF2-40B4-BE49-F238E27FC236}">
                    <a16:creationId xmlns:a16="http://schemas.microsoft.com/office/drawing/2014/main" id="{8D9462D0-C530-4E80-82C1-E5955A731844}"/>
                  </a:ext>
                </a:extLst>
              </p:cNvPr>
              <p:cNvSpPr txBox="1"/>
              <p:nvPr/>
            </p:nvSpPr>
            <p:spPr>
              <a:xfrm>
                <a:off x="671171" y="4749839"/>
                <a:ext cx="2165350" cy="1015663"/>
              </a:xfrm>
              <a:prstGeom prst="rect">
                <a:avLst/>
              </a:prstGeom>
              <a:noFill/>
            </p:spPr>
            <p:txBody>
              <a:bodyPr wrap="square" rtlCol="0">
                <a:spAutoFit/>
              </a:bodyPr>
              <a:lstStyle/>
              <a:p>
                <a:pPr algn="ctr"/>
                <a:r>
                  <a:rPr lang="en-US" sz="2000" dirty="0"/>
                  <a:t>Apply for Digital Signature Certificate</a:t>
                </a:r>
              </a:p>
            </p:txBody>
          </p:sp>
          <p:sp>
            <p:nvSpPr>
              <p:cNvPr id="33" name="TextBox 32">
                <a:extLst>
                  <a:ext uri="{FF2B5EF4-FFF2-40B4-BE49-F238E27FC236}">
                    <a16:creationId xmlns:a16="http://schemas.microsoft.com/office/drawing/2014/main" id="{BF98B917-86BC-4863-9BBF-1AAB9BA12DA6}"/>
                  </a:ext>
                </a:extLst>
              </p:cNvPr>
              <p:cNvSpPr txBox="1"/>
              <p:nvPr/>
            </p:nvSpPr>
            <p:spPr>
              <a:xfrm>
                <a:off x="791243" y="4288174"/>
                <a:ext cx="1862856" cy="461665"/>
              </a:xfrm>
              <a:prstGeom prst="rect">
                <a:avLst/>
              </a:prstGeom>
              <a:noFill/>
            </p:spPr>
            <p:txBody>
              <a:bodyPr wrap="square" rtlCol="0">
                <a:spAutoFit/>
              </a:bodyPr>
              <a:lstStyle/>
              <a:p>
                <a:pPr algn="ctr"/>
                <a:r>
                  <a:rPr lang="en-US" sz="2400" dirty="0">
                    <a:latin typeface="+mj-lt"/>
                  </a:rPr>
                  <a:t>DSC</a:t>
                </a:r>
              </a:p>
            </p:txBody>
          </p:sp>
        </p:grpSp>
      </p:grpSp>
      <p:pic>
        <p:nvPicPr>
          <p:cNvPr id="11" name="Picture 10">
            <a:extLst>
              <a:ext uri="{FF2B5EF4-FFF2-40B4-BE49-F238E27FC236}">
                <a16:creationId xmlns:a16="http://schemas.microsoft.com/office/drawing/2014/main" id="{BBFBAC1C-E132-45B1-B73B-4DEBD26312B4}"/>
              </a:ext>
            </a:extLst>
          </p:cNvPr>
          <p:cNvPicPr>
            <a:picLocks noChangeAspect="1"/>
          </p:cNvPicPr>
          <p:nvPr/>
        </p:nvPicPr>
        <p:blipFill>
          <a:blip r:embed="rId3"/>
          <a:stretch>
            <a:fillRect/>
          </a:stretch>
        </p:blipFill>
        <p:spPr>
          <a:xfrm>
            <a:off x="10782241" y="1595455"/>
            <a:ext cx="1415359" cy="1415359"/>
          </a:xfrm>
          <a:prstGeom prst="rect">
            <a:avLst/>
          </a:prstGeom>
        </p:spPr>
      </p:pic>
      <p:sp>
        <p:nvSpPr>
          <p:cNvPr id="9" name="TextBox 8">
            <a:extLst>
              <a:ext uri="{FF2B5EF4-FFF2-40B4-BE49-F238E27FC236}">
                <a16:creationId xmlns:a16="http://schemas.microsoft.com/office/drawing/2014/main" id="{A8F72854-6A2D-4CC3-8114-FE18CE44E1F1}"/>
              </a:ext>
            </a:extLst>
          </p:cNvPr>
          <p:cNvSpPr txBox="1"/>
          <p:nvPr/>
        </p:nvSpPr>
        <p:spPr>
          <a:xfrm>
            <a:off x="10521434" y="358591"/>
            <a:ext cx="1670566" cy="1323439"/>
          </a:xfrm>
          <a:prstGeom prst="rect">
            <a:avLst/>
          </a:prstGeom>
          <a:noFill/>
        </p:spPr>
        <p:txBody>
          <a:bodyPr wrap="square" rtlCol="0">
            <a:spAutoFit/>
          </a:bodyPr>
          <a:lstStyle/>
          <a:p>
            <a:pPr algn="ctr"/>
            <a:r>
              <a:rPr lang="en-US" sz="1600" b="1" dirty="0" err="1">
                <a:solidFill>
                  <a:srgbClr val="13283E"/>
                </a:solidFill>
              </a:rPr>
              <a:t>RoC</a:t>
            </a:r>
            <a:r>
              <a:rPr lang="en-US" sz="1600" b="1" dirty="0">
                <a:solidFill>
                  <a:srgbClr val="13283E"/>
                </a:solidFill>
              </a:rPr>
              <a:t> issues certificate of </a:t>
            </a:r>
            <a:r>
              <a:rPr lang="en-US" sz="1600" b="1" dirty="0" smtClean="0">
                <a:solidFill>
                  <a:srgbClr val="13283E"/>
                </a:solidFill>
              </a:rPr>
              <a:t>incorporation.</a:t>
            </a:r>
            <a:endParaRPr lang="en-US" sz="1600" b="1" dirty="0">
              <a:solidFill>
                <a:srgbClr val="13283E"/>
              </a:solidFill>
            </a:endParaRPr>
          </a:p>
          <a:p>
            <a:pPr algn="ctr"/>
            <a:r>
              <a:rPr lang="en-US" sz="1600" b="1" dirty="0">
                <a:solidFill>
                  <a:srgbClr val="13283E"/>
                </a:solidFill>
              </a:rPr>
              <a:t>Company </a:t>
            </a:r>
            <a:r>
              <a:rPr lang="en-US" sz="1600" b="1" dirty="0" smtClean="0">
                <a:solidFill>
                  <a:srgbClr val="13283E"/>
                </a:solidFill>
              </a:rPr>
              <a:t>is registered</a:t>
            </a:r>
            <a:endParaRPr lang="en-IN" sz="1600" b="1" dirty="0">
              <a:solidFill>
                <a:srgbClr val="13283E"/>
              </a:solidFill>
            </a:endParaRPr>
          </a:p>
        </p:txBody>
      </p:sp>
    </p:spTree>
    <p:extLst>
      <p:ext uri="{BB962C8B-B14F-4D97-AF65-F5344CB8AC3E}">
        <p14:creationId xmlns:p14="http://schemas.microsoft.com/office/powerpoint/2010/main" val="11899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50"/>
                                        <p:tgtEl>
                                          <p:spTgt spid="51"/>
                                        </p:tgtEl>
                                      </p:cBhvr>
                                    </p:animEffect>
                                    <p:anim calcmode="lin" valueType="num">
                                      <p:cBhvr>
                                        <p:cTn id="8" dur="250" fill="hold"/>
                                        <p:tgtEl>
                                          <p:spTgt spid="51"/>
                                        </p:tgtEl>
                                        <p:attrNameLst>
                                          <p:attrName>ppt_x</p:attrName>
                                        </p:attrNameLst>
                                      </p:cBhvr>
                                      <p:tavLst>
                                        <p:tav tm="0">
                                          <p:val>
                                            <p:strVal val="#ppt_x"/>
                                          </p:val>
                                        </p:tav>
                                        <p:tav tm="100000">
                                          <p:val>
                                            <p:strVal val="#ppt_x"/>
                                          </p:val>
                                        </p:tav>
                                      </p:tavLst>
                                    </p:anim>
                                    <p:anim calcmode="lin" valueType="num">
                                      <p:cBhvr>
                                        <p:cTn id="9" dur="25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250"/>
                                        <p:tgtEl>
                                          <p:spTgt spid="52"/>
                                        </p:tgtEl>
                                      </p:cBhvr>
                                    </p:animEffect>
                                    <p:anim calcmode="lin" valueType="num">
                                      <p:cBhvr>
                                        <p:cTn id="15" dur="250" fill="hold"/>
                                        <p:tgtEl>
                                          <p:spTgt spid="52"/>
                                        </p:tgtEl>
                                        <p:attrNameLst>
                                          <p:attrName>ppt_x</p:attrName>
                                        </p:attrNameLst>
                                      </p:cBhvr>
                                      <p:tavLst>
                                        <p:tav tm="0">
                                          <p:val>
                                            <p:strVal val="#ppt_x"/>
                                          </p:val>
                                        </p:tav>
                                        <p:tav tm="100000">
                                          <p:val>
                                            <p:strVal val="#ppt_x"/>
                                          </p:val>
                                        </p:tav>
                                      </p:tavLst>
                                    </p:anim>
                                    <p:anim calcmode="lin" valueType="num">
                                      <p:cBhvr>
                                        <p:cTn id="16" dur="25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250"/>
                                        <p:tgtEl>
                                          <p:spTgt spid="53"/>
                                        </p:tgtEl>
                                      </p:cBhvr>
                                    </p:animEffect>
                                    <p:anim calcmode="lin" valueType="num">
                                      <p:cBhvr>
                                        <p:cTn id="22" dur="250" fill="hold"/>
                                        <p:tgtEl>
                                          <p:spTgt spid="53"/>
                                        </p:tgtEl>
                                        <p:attrNameLst>
                                          <p:attrName>ppt_x</p:attrName>
                                        </p:attrNameLst>
                                      </p:cBhvr>
                                      <p:tavLst>
                                        <p:tav tm="0">
                                          <p:val>
                                            <p:strVal val="#ppt_x"/>
                                          </p:val>
                                        </p:tav>
                                        <p:tav tm="100000">
                                          <p:val>
                                            <p:strVal val="#ppt_x"/>
                                          </p:val>
                                        </p:tav>
                                      </p:tavLst>
                                    </p:anim>
                                    <p:anim calcmode="lin" valueType="num">
                                      <p:cBhvr>
                                        <p:cTn id="23" dur="25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250"/>
                                        <p:tgtEl>
                                          <p:spTgt spid="54"/>
                                        </p:tgtEl>
                                      </p:cBhvr>
                                    </p:animEffect>
                                    <p:anim calcmode="lin" valueType="num">
                                      <p:cBhvr>
                                        <p:cTn id="29" dur="250" fill="hold"/>
                                        <p:tgtEl>
                                          <p:spTgt spid="54"/>
                                        </p:tgtEl>
                                        <p:attrNameLst>
                                          <p:attrName>ppt_x</p:attrName>
                                        </p:attrNameLst>
                                      </p:cBhvr>
                                      <p:tavLst>
                                        <p:tav tm="0">
                                          <p:val>
                                            <p:strVal val="#ppt_x"/>
                                          </p:val>
                                        </p:tav>
                                        <p:tav tm="100000">
                                          <p:val>
                                            <p:strVal val="#ppt_x"/>
                                          </p:val>
                                        </p:tav>
                                      </p:tavLst>
                                    </p:anim>
                                    <p:anim calcmode="lin" valueType="num">
                                      <p:cBhvr>
                                        <p:cTn id="30" dur="25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250"/>
                                        <p:tgtEl>
                                          <p:spTgt spid="55"/>
                                        </p:tgtEl>
                                      </p:cBhvr>
                                    </p:animEffect>
                                    <p:anim calcmode="lin" valueType="num">
                                      <p:cBhvr>
                                        <p:cTn id="36" dur="250" fill="hold"/>
                                        <p:tgtEl>
                                          <p:spTgt spid="55"/>
                                        </p:tgtEl>
                                        <p:attrNameLst>
                                          <p:attrName>ppt_x</p:attrName>
                                        </p:attrNameLst>
                                      </p:cBhvr>
                                      <p:tavLst>
                                        <p:tav tm="0">
                                          <p:val>
                                            <p:strVal val="#ppt_x"/>
                                          </p:val>
                                        </p:tav>
                                        <p:tav tm="100000">
                                          <p:val>
                                            <p:strVal val="#ppt_x"/>
                                          </p:val>
                                        </p:tav>
                                      </p:tavLst>
                                    </p:anim>
                                    <p:anim calcmode="lin" valueType="num">
                                      <p:cBhvr>
                                        <p:cTn id="37" dur="25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50"/>
                                        <p:tgtEl>
                                          <p:spTgt spid="11"/>
                                        </p:tgtEl>
                                      </p:cBhvr>
                                    </p:animEffect>
                                    <p:anim calcmode="lin" valueType="num">
                                      <p:cBhvr>
                                        <p:cTn id="43" dur="250" fill="hold"/>
                                        <p:tgtEl>
                                          <p:spTgt spid="11"/>
                                        </p:tgtEl>
                                        <p:attrNameLst>
                                          <p:attrName>ppt_x</p:attrName>
                                        </p:attrNameLst>
                                      </p:cBhvr>
                                      <p:tavLst>
                                        <p:tav tm="0">
                                          <p:val>
                                            <p:strVal val="#ppt_x"/>
                                          </p:val>
                                        </p:tav>
                                        <p:tav tm="100000">
                                          <p:val>
                                            <p:strVal val="#ppt_x"/>
                                          </p:val>
                                        </p:tav>
                                      </p:tavLst>
                                    </p:anim>
                                    <p:anim calcmode="lin" valueType="num">
                                      <p:cBhvr>
                                        <p:cTn id="44"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The Salient features of an </a:t>
            </a:r>
            <a:r>
              <a:rPr lang="en-IN" sz="3600" b="1" dirty="0" err="1">
                <a:solidFill>
                  <a:srgbClr val="002060"/>
                </a:solidFill>
                <a:latin typeface="Georgia" panose="02040502050405020303" pitchFamily="18" charset="0"/>
              </a:rPr>
              <a:t>OPC</a:t>
            </a:r>
            <a:r>
              <a:rPr lang="en-IN" sz="3600" b="1" dirty="0">
                <a:solidFill>
                  <a:srgbClr val="002060"/>
                </a:solidFill>
                <a:latin typeface="Georgia" panose="02040502050405020303" pitchFamily="18" charset="0"/>
              </a:rPr>
              <a:t> include the following:</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225458" y="1533394"/>
            <a:ext cx="10918792" cy="4351338"/>
          </a:xfrm>
        </p:spPr>
        <p:txBody>
          <a:bodyPr>
            <a:normAutofit/>
          </a:bodyPr>
          <a:lstStyle/>
          <a:p>
            <a:r>
              <a:rPr lang="en-IN" b="1" dirty="0"/>
              <a:t>An OPC can primarily be of two categories :</a:t>
            </a:r>
          </a:p>
          <a:p>
            <a:pPr lvl="1"/>
            <a:r>
              <a:rPr lang="en-IN" b="1" dirty="0"/>
              <a:t>Company limited by shares.</a:t>
            </a:r>
          </a:p>
          <a:p>
            <a:pPr lvl="1"/>
            <a:r>
              <a:rPr lang="en-IN" b="1" dirty="0"/>
              <a:t>Company limited by guarantee (has shareholders who act as guarantors promising to pay small sum in the </a:t>
            </a:r>
            <a:r>
              <a:rPr lang="en-IN" b="1" dirty="0" smtClean="0"/>
              <a:t>event </a:t>
            </a:r>
            <a:r>
              <a:rPr lang="en-IN" b="1" dirty="0"/>
              <a:t>of winding up of the company).</a:t>
            </a:r>
          </a:p>
          <a:p>
            <a:r>
              <a:rPr lang="en-IN" b="1" dirty="0"/>
              <a:t>An OPC limited by shares shall comply with following requirements :</a:t>
            </a:r>
          </a:p>
          <a:p>
            <a:pPr lvl="1"/>
            <a:r>
              <a:rPr lang="en-IN" b="1" dirty="0"/>
              <a:t>Shall have minimum paid up capital of ₹ 1 L and maximum </a:t>
            </a:r>
            <a:r>
              <a:rPr lang="en-IN" b="1" strike="sngStrike" dirty="0"/>
              <a:t>₹ 50 </a:t>
            </a:r>
            <a:r>
              <a:rPr lang="en-IN" b="1" strike="sngStrike" dirty="0" smtClean="0"/>
              <a:t>L </a:t>
            </a:r>
            <a:r>
              <a:rPr lang="en-IN" b="1" dirty="0" smtClean="0"/>
              <a:t>no maximum limit now.</a:t>
            </a:r>
            <a:endParaRPr lang="en-IN" b="1" dirty="0"/>
          </a:p>
          <a:p>
            <a:pPr lvl="1"/>
            <a:r>
              <a:rPr lang="en-IN" b="1" dirty="0"/>
              <a:t>Are not allowed to transfer its shares.</a:t>
            </a:r>
          </a:p>
          <a:p>
            <a:pPr lvl="1"/>
            <a:r>
              <a:rPr lang="en-IN" b="1" dirty="0"/>
              <a:t>Are not allowed to invite public to subscribe to the shares of the </a:t>
            </a:r>
            <a:br>
              <a:rPr lang="en-IN" b="1" dirty="0"/>
            </a:br>
            <a:r>
              <a:rPr lang="en-IN" b="1" dirty="0"/>
              <a:t>company.</a:t>
            </a:r>
            <a:endParaRPr lang="en-US" b="1" dirty="0"/>
          </a:p>
        </p:txBody>
      </p:sp>
    </p:spTree>
    <p:extLst>
      <p:ext uri="{BB962C8B-B14F-4D97-AF65-F5344CB8AC3E}">
        <p14:creationId xmlns:p14="http://schemas.microsoft.com/office/powerpoint/2010/main" val="9669940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Comparison between </a:t>
            </a:r>
            <a:r>
              <a:rPr lang="en-IN" sz="3600" b="1" dirty="0" err="1">
                <a:solidFill>
                  <a:srgbClr val="002060"/>
                </a:solidFill>
                <a:latin typeface="Georgia" panose="02040502050405020303" pitchFamily="18" charset="0"/>
              </a:rPr>
              <a:t>OPC</a:t>
            </a:r>
            <a:r>
              <a:rPr lang="en-IN" sz="3600" b="1" dirty="0">
                <a:solidFill>
                  <a:srgbClr val="002060"/>
                </a:solidFill>
                <a:latin typeface="Georgia" panose="02040502050405020303" pitchFamily="18" charset="0"/>
              </a:rPr>
              <a:t> and Sole Proprietorship</a:t>
            </a:r>
            <a:endParaRPr lang="en-US" sz="3600" b="1" dirty="0">
              <a:solidFill>
                <a:srgbClr val="002060"/>
              </a:solidFill>
              <a:latin typeface="Georgia" panose="02040502050405020303" pitchFamily="18" charset="0"/>
            </a:endParaRPr>
          </a:p>
        </p:txBody>
      </p:sp>
      <p:sp>
        <p:nvSpPr>
          <p:cNvPr id="3" name="Text Placeholder 2"/>
          <p:cNvSpPr>
            <a:spLocks noGrp="1"/>
          </p:cNvSpPr>
          <p:nvPr>
            <p:ph type="body" idx="1"/>
          </p:nvPr>
        </p:nvSpPr>
        <p:spPr>
          <a:xfrm>
            <a:off x="839788" y="1681163"/>
            <a:ext cx="5157787" cy="481012"/>
          </a:xfrm>
          <a:solidFill>
            <a:schemeClr val="lt1">
              <a:alpha val="32000"/>
            </a:schemeClr>
          </a:solidFill>
        </p:spPr>
        <p:style>
          <a:lnRef idx="2">
            <a:schemeClr val="accent1"/>
          </a:lnRef>
          <a:fillRef idx="1">
            <a:schemeClr val="lt1"/>
          </a:fillRef>
          <a:effectRef idx="0">
            <a:schemeClr val="accent1"/>
          </a:effectRef>
          <a:fontRef idx="minor">
            <a:schemeClr val="dk1"/>
          </a:fontRef>
        </p:style>
        <p:txBody>
          <a:bodyPr/>
          <a:lstStyle/>
          <a:p>
            <a:r>
              <a:rPr lang="en-IN" dirty="0" err="1"/>
              <a:t>OPC</a:t>
            </a:r>
            <a:endParaRPr lang="en-US" dirty="0"/>
          </a:p>
        </p:txBody>
      </p:sp>
      <p:sp>
        <p:nvSpPr>
          <p:cNvPr id="4" name="Content Placeholder 3"/>
          <p:cNvSpPr>
            <a:spLocks noGrp="1"/>
          </p:cNvSpPr>
          <p:nvPr>
            <p:ph sz="half" idx="2"/>
          </p:nvPr>
        </p:nvSpPr>
        <p:spPr>
          <a:xfrm>
            <a:off x="839788" y="2171700"/>
            <a:ext cx="5157787" cy="3684588"/>
          </a:xfrm>
          <a:solidFill>
            <a:srgbClr val="E7F0F9"/>
          </a:solidFill>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IN" b="1" dirty="0"/>
              <a:t>Limited liability </a:t>
            </a:r>
          </a:p>
          <a:p>
            <a:r>
              <a:rPr lang="en-IN" b="1" dirty="0"/>
              <a:t>Tax is applicable in the same bracket as of any private company.</a:t>
            </a:r>
          </a:p>
          <a:p>
            <a:r>
              <a:rPr lang="en-IN" b="1" dirty="0"/>
              <a:t>Nominee who is a natural born citizen of India becomes the successor in case of death of the sole member/director.</a:t>
            </a:r>
          </a:p>
          <a:p>
            <a:r>
              <a:rPr lang="en-IN" b="1" dirty="0"/>
              <a:t>Compliance: Has to submit annual report and audited accounts.</a:t>
            </a:r>
            <a:endParaRPr lang="en-US" b="1" dirty="0"/>
          </a:p>
        </p:txBody>
      </p:sp>
      <p:sp>
        <p:nvSpPr>
          <p:cNvPr id="5" name="Text Placeholder 4"/>
          <p:cNvSpPr>
            <a:spLocks noGrp="1"/>
          </p:cNvSpPr>
          <p:nvPr>
            <p:ph type="body" sz="quarter" idx="3"/>
          </p:nvPr>
        </p:nvSpPr>
        <p:spPr>
          <a:xfrm>
            <a:off x="6097588" y="1671638"/>
            <a:ext cx="5183188" cy="500062"/>
          </a:xfrm>
          <a:solidFill>
            <a:schemeClr val="lt1">
              <a:alpha val="25000"/>
            </a:schemeClr>
          </a:solidFill>
        </p:spPr>
        <p:style>
          <a:lnRef idx="2">
            <a:schemeClr val="accent1"/>
          </a:lnRef>
          <a:fillRef idx="1">
            <a:schemeClr val="lt1"/>
          </a:fillRef>
          <a:effectRef idx="0">
            <a:schemeClr val="accent1"/>
          </a:effectRef>
          <a:fontRef idx="minor">
            <a:schemeClr val="dk1"/>
          </a:fontRef>
        </p:style>
        <p:txBody>
          <a:bodyPr/>
          <a:lstStyle/>
          <a:p>
            <a:r>
              <a:rPr lang="en-IN" dirty="0"/>
              <a:t>Sole Proprietorship</a:t>
            </a:r>
            <a:endParaRPr lang="en-US" dirty="0"/>
          </a:p>
        </p:txBody>
      </p:sp>
      <p:sp>
        <p:nvSpPr>
          <p:cNvPr id="6" name="Content Placeholder 5"/>
          <p:cNvSpPr>
            <a:spLocks noGrp="1"/>
          </p:cNvSpPr>
          <p:nvPr>
            <p:ph sz="quarter" idx="4"/>
          </p:nvPr>
        </p:nvSpPr>
        <p:spPr>
          <a:xfrm>
            <a:off x="6107113" y="2181225"/>
            <a:ext cx="5183188" cy="3684588"/>
          </a:xfrm>
          <a:solidFill>
            <a:srgbClr val="E7F0F9"/>
          </a:solidFill>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r>
              <a:rPr lang="en-IN" b="1" dirty="0"/>
              <a:t>Unlimited liability</a:t>
            </a:r>
          </a:p>
          <a:p>
            <a:r>
              <a:rPr lang="en-IN" b="1" dirty="0"/>
              <a:t>Tax bracket same as individual</a:t>
            </a:r>
          </a:p>
          <a:p>
            <a:r>
              <a:rPr lang="en-IN" b="1" dirty="0"/>
              <a:t>Succession through court</a:t>
            </a:r>
          </a:p>
          <a:p>
            <a:r>
              <a:rPr lang="en-IN" b="1" dirty="0"/>
              <a:t>Compliance – no annual returns, auditing of account only after reaching a threshold turnover</a:t>
            </a:r>
            <a:endParaRPr lang="en-US" b="1" dirty="0"/>
          </a:p>
        </p:txBody>
      </p:sp>
    </p:spTree>
    <p:extLst>
      <p:ext uri="{BB962C8B-B14F-4D97-AF65-F5344CB8AC3E}">
        <p14:creationId xmlns:p14="http://schemas.microsoft.com/office/powerpoint/2010/main" val="41342220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200" b="1" dirty="0">
                <a:solidFill>
                  <a:srgbClr val="002060"/>
                </a:solidFill>
                <a:latin typeface="Georgia" panose="02040502050405020303" pitchFamily="18" charset="0"/>
              </a:rPr>
              <a:t>Conversion of OPC into a Private Limited Company:</a:t>
            </a:r>
            <a:endParaRPr lang="en-US" sz="32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442274" y="1690688"/>
            <a:ext cx="9848850" cy="3246552"/>
          </a:xfrm>
        </p:spPr>
        <p:txBody>
          <a:bodyPr>
            <a:normAutofit/>
          </a:bodyPr>
          <a:lstStyle/>
          <a:p>
            <a:r>
              <a:rPr lang="en-IN" b="1" dirty="0"/>
              <a:t>As per the Act, an OPC can be </a:t>
            </a:r>
            <a:r>
              <a:rPr lang="en-IN" b="1" u="sng" dirty="0">
                <a:solidFill>
                  <a:schemeClr val="accent5">
                    <a:lumMod val="75000"/>
                  </a:schemeClr>
                </a:solidFill>
              </a:rPr>
              <a:t>voluntarily</a:t>
            </a:r>
            <a:r>
              <a:rPr lang="en-IN" b="1" dirty="0"/>
              <a:t> converted into a Private Limited Company</a:t>
            </a:r>
          </a:p>
          <a:p>
            <a:r>
              <a:rPr lang="en-IN" b="1" dirty="0"/>
              <a:t>An OPC has to be </a:t>
            </a:r>
            <a:r>
              <a:rPr lang="en-IN" b="1" u="sng" dirty="0">
                <a:solidFill>
                  <a:schemeClr val="accent5">
                    <a:lumMod val="75000"/>
                  </a:schemeClr>
                </a:solidFill>
              </a:rPr>
              <a:t>compulsorily</a:t>
            </a:r>
            <a:r>
              <a:rPr lang="en-IN" b="1" dirty="0"/>
              <a:t> converted itself into a Private Limited Company:</a:t>
            </a:r>
          </a:p>
          <a:p>
            <a:pPr lvl="1"/>
            <a:r>
              <a:rPr lang="en-IN" b="1" strike="sngStrike" dirty="0"/>
              <a:t>If at any time the paid-up capital of the OPC exceeds </a:t>
            </a:r>
            <a:r>
              <a:rPr lang="en-IN" b="1" strike="sngStrike" dirty="0" err="1"/>
              <a:t>Rs</a:t>
            </a:r>
            <a:r>
              <a:rPr lang="en-IN" b="1" strike="sngStrike" dirty="0"/>
              <a:t>. 50 Lacs.</a:t>
            </a:r>
          </a:p>
          <a:p>
            <a:pPr lvl="1"/>
            <a:r>
              <a:rPr lang="en-IN" b="1" strike="sngStrike" dirty="0"/>
              <a:t>If the average turnover in any of the three consecutive financial years is more than </a:t>
            </a:r>
            <a:r>
              <a:rPr lang="en-IN" b="1" strike="sngStrike" dirty="0" err="1"/>
              <a:t>Rs</a:t>
            </a:r>
            <a:r>
              <a:rPr lang="en-IN" b="1" strike="sngStrike" dirty="0"/>
              <a:t>. 2 crores.</a:t>
            </a:r>
          </a:p>
          <a:p>
            <a:endParaRPr lang="en-US" b="1" dirty="0"/>
          </a:p>
        </p:txBody>
      </p:sp>
    </p:spTree>
    <p:extLst>
      <p:ext uri="{BB962C8B-B14F-4D97-AF65-F5344CB8AC3E}">
        <p14:creationId xmlns:p14="http://schemas.microsoft.com/office/powerpoint/2010/main" val="39859174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Voluntary Conversion</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17604" y="1600202"/>
            <a:ext cx="11112396" cy="3108532"/>
          </a:xfrm>
        </p:spPr>
        <p:txBody>
          <a:bodyPr/>
          <a:lstStyle/>
          <a:p>
            <a:r>
              <a:rPr lang="en-US" b="1" dirty="0"/>
              <a:t>An OPC can be converted into Private Limited after minimum of 2 years of existence as OPC.</a:t>
            </a:r>
            <a:endParaRPr lang="en-IN" b="1" dirty="0"/>
          </a:p>
          <a:p>
            <a:r>
              <a:rPr lang="en-IN" b="1" strike="sngStrike" dirty="0"/>
              <a:t>Then it has to increase its paid-up share capital to ₹ 50 Lakhs and </a:t>
            </a:r>
            <a:r>
              <a:rPr lang="en-US" b="1" strike="sngStrike" dirty="0"/>
              <a:t>an annual turnover should not be less than 2 </a:t>
            </a:r>
            <a:r>
              <a:rPr lang="en-US" b="1" strike="sngStrike" dirty="0" err="1"/>
              <a:t>crores</a:t>
            </a:r>
            <a:r>
              <a:rPr lang="en-IN" b="1" strike="sngStrike" dirty="0"/>
              <a:t>.</a:t>
            </a:r>
          </a:p>
          <a:p>
            <a:pPr algn="just"/>
            <a:r>
              <a:rPr lang="en-IN" b="1" strike="sngStrike" dirty="0"/>
              <a:t>If the company fails to comply these provisions it shall convert back itself to an OPC by passing a special resolution.</a:t>
            </a:r>
            <a:endParaRPr lang="en-US" b="1" strike="sngStrike" dirty="0"/>
          </a:p>
        </p:txBody>
      </p:sp>
    </p:spTree>
    <p:extLst>
      <p:ext uri="{BB962C8B-B14F-4D97-AF65-F5344CB8AC3E}">
        <p14:creationId xmlns:p14="http://schemas.microsoft.com/office/powerpoint/2010/main" val="38706199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chemeClr val="accent5">
                    <a:lumMod val="75000"/>
                  </a:schemeClr>
                </a:solidFill>
                <a:latin typeface="Georgia" panose="02040502050405020303" pitchFamily="18" charset="0"/>
              </a:rPr>
              <a:t>Forms of Legal Entities</a:t>
            </a:r>
          </a:p>
        </p:txBody>
      </p:sp>
      <p:sp>
        <p:nvSpPr>
          <p:cNvPr id="3" name="Content Placeholder 2"/>
          <p:cNvSpPr>
            <a:spLocks noGrp="1"/>
          </p:cNvSpPr>
          <p:nvPr>
            <p:ph idx="1"/>
          </p:nvPr>
        </p:nvSpPr>
        <p:spPr>
          <a:xfrm>
            <a:off x="1344597" y="1530563"/>
            <a:ext cx="9175717" cy="4060824"/>
          </a:xfrm>
        </p:spPr>
        <p:txBody>
          <a:bodyPr numCol="2">
            <a:noAutofit/>
          </a:bodyPr>
          <a:lstStyle/>
          <a:p>
            <a:pPr>
              <a:lnSpc>
                <a:spcPct val="150000"/>
              </a:lnSpc>
            </a:pPr>
            <a:r>
              <a:rPr lang="en-IN" sz="2400" b="1" dirty="0">
                <a:solidFill>
                  <a:schemeClr val="accent5">
                    <a:lumMod val="50000"/>
                  </a:schemeClr>
                </a:solidFill>
              </a:rPr>
              <a:t>Sole Proprietorship</a:t>
            </a:r>
          </a:p>
          <a:p>
            <a:pPr>
              <a:lnSpc>
                <a:spcPct val="150000"/>
              </a:lnSpc>
            </a:pPr>
            <a:r>
              <a:rPr lang="en-IN" sz="2400" b="1" dirty="0">
                <a:solidFill>
                  <a:schemeClr val="accent5">
                    <a:lumMod val="50000"/>
                  </a:schemeClr>
                </a:solidFill>
              </a:rPr>
              <a:t>Partnership</a:t>
            </a:r>
          </a:p>
          <a:p>
            <a:pPr>
              <a:lnSpc>
                <a:spcPct val="150000"/>
              </a:lnSpc>
            </a:pPr>
            <a:r>
              <a:rPr lang="en-US" sz="2400" b="1" dirty="0">
                <a:solidFill>
                  <a:schemeClr val="accent5">
                    <a:lumMod val="50000"/>
                  </a:schemeClr>
                </a:solidFill>
              </a:rPr>
              <a:t>One Person Company (OPC)</a:t>
            </a:r>
            <a:endParaRPr lang="en-IN" sz="2400" b="1" dirty="0">
              <a:solidFill>
                <a:schemeClr val="accent5">
                  <a:lumMod val="50000"/>
                </a:schemeClr>
              </a:solidFill>
            </a:endParaRPr>
          </a:p>
          <a:p>
            <a:pPr>
              <a:lnSpc>
                <a:spcPct val="150000"/>
              </a:lnSpc>
            </a:pPr>
            <a:r>
              <a:rPr lang="en-IN" sz="2400" b="1" dirty="0">
                <a:solidFill>
                  <a:schemeClr val="accent5">
                    <a:lumMod val="50000"/>
                  </a:schemeClr>
                </a:solidFill>
              </a:rPr>
              <a:t>Limited liability partnership (LLP)</a:t>
            </a:r>
          </a:p>
          <a:p>
            <a:pPr>
              <a:lnSpc>
                <a:spcPct val="150000"/>
              </a:lnSpc>
            </a:pPr>
            <a:endParaRPr lang="en-IN" sz="2400" b="1" dirty="0">
              <a:solidFill>
                <a:schemeClr val="accent5">
                  <a:lumMod val="50000"/>
                </a:schemeClr>
              </a:solidFill>
            </a:endParaRPr>
          </a:p>
          <a:p>
            <a:pPr>
              <a:lnSpc>
                <a:spcPct val="150000"/>
              </a:lnSpc>
            </a:pPr>
            <a:endParaRPr lang="en-US" sz="2400" b="1" dirty="0" smtClean="0">
              <a:solidFill>
                <a:schemeClr val="accent5">
                  <a:lumMod val="50000"/>
                </a:schemeClr>
              </a:solidFill>
            </a:endParaRPr>
          </a:p>
          <a:p>
            <a:pPr>
              <a:lnSpc>
                <a:spcPct val="150000"/>
              </a:lnSpc>
            </a:pPr>
            <a:endParaRPr lang="en-IN" sz="2400" b="1" dirty="0">
              <a:solidFill>
                <a:schemeClr val="accent5">
                  <a:lumMod val="50000"/>
                </a:schemeClr>
              </a:solidFill>
            </a:endParaRPr>
          </a:p>
          <a:p>
            <a:pPr>
              <a:lnSpc>
                <a:spcPct val="150000"/>
              </a:lnSpc>
            </a:pPr>
            <a:r>
              <a:rPr lang="en-IN" sz="2400" b="1" dirty="0">
                <a:solidFill>
                  <a:schemeClr val="accent5">
                    <a:lumMod val="50000"/>
                  </a:schemeClr>
                </a:solidFill>
              </a:rPr>
              <a:t>Private limited company</a:t>
            </a:r>
          </a:p>
          <a:p>
            <a:pPr>
              <a:lnSpc>
                <a:spcPct val="150000"/>
              </a:lnSpc>
            </a:pPr>
            <a:r>
              <a:rPr lang="en-IN" sz="2400" b="1" dirty="0">
                <a:solidFill>
                  <a:schemeClr val="accent5">
                    <a:lumMod val="50000"/>
                  </a:schemeClr>
                </a:solidFill>
              </a:rPr>
              <a:t>Public limited company</a:t>
            </a:r>
          </a:p>
          <a:p>
            <a:pPr>
              <a:lnSpc>
                <a:spcPct val="150000"/>
              </a:lnSpc>
            </a:pPr>
            <a:r>
              <a:rPr lang="en-IN" sz="2400" b="1" dirty="0">
                <a:solidFill>
                  <a:schemeClr val="accent5">
                    <a:lumMod val="50000"/>
                  </a:schemeClr>
                </a:solidFill>
              </a:rPr>
              <a:t>Co-operative</a:t>
            </a:r>
          </a:p>
          <a:p>
            <a:pPr>
              <a:lnSpc>
                <a:spcPct val="150000"/>
              </a:lnSpc>
            </a:pPr>
            <a:r>
              <a:rPr lang="en-IN" sz="2400" b="1" dirty="0">
                <a:solidFill>
                  <a:schemeClr val="accent5">
                    <a:lumMod val="50000"/>
                  </a:schemeClr>
                </a:solidFill>
              </a:rPr>
              <a:t>Joint Hindu family business</a:t>
            </a:r>
          </a:p>
          <a:p>
            <a:pPr>
              <a:lnSpc>
                <a:spcPct val="150000"/>
              </a:lnSpc>
            </a:pPr>
            <a:r>
              <a:rPr lang="en-US" sz="2400" b="1" dirty="0">
                <a:solidFill>
                  <a:schemeClr val="accent5">
                    <a:lumMod val="50000"/>
                  </a:schemeClr>
                </a:solidFill>
              </a:rPr>
              <a:t>Subsidiary Company</a:t>
            </a:r>
          </a:p>
          <a:p>
            <a:pPr marL="0" indent="0">
              <a:lnSpc>
                <a:spcPct val="150000"/>
              </a:lnSpc>
              <a:buNone/>
            </a:pPr>
            <a:endParaRPr lang="en-IN" sz="2400" b="1" dirty="0">
              <a:solidFill>
                <a:schemeClr val="accent5">
                  <a:lumMod val="50000"/>
                </a:schemeClr>
              </a:solidFill>
            </a:endParaRPr>
          </a:p>
          <a:p>
            <a:pPr>
              <a:lnSpc>
                <a:spcPct val="150000"/>
              </a:lnSpc>
            </a:pPr>
            <a:endParaRPr lang="en-IN" sz="2400" dirty="0">
              <a:solidFill>
                <a:schemeClr val="accent5">
                  <a:lumMod val="50000"/>
                </a:schemeClr>
              </a:solidFill>
            </a:endParaRPr>
          </a:p>
        </p:txBody>
      </p:sp>
    </p:spTree>
    <p:extLst>
      <p:ext uri="{BB962C8B-B14F-4D97-AF65-F5344CB8AC3E}">
        <p14:creationId xmlns:p14="http://schemas.microsoft.com/office/powerpoint/2010/main" val="33418698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Motivations for registering a One Person Company</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a:t>Single Promoter – full ownership and control</a:t>
            </a:r>
          </a:p>
          <a:p>
            <a:r>
              <a:rPr lang="en-US" b="1" dirty="0"/>
              <a:t>Uninterrupted Existence </a:t>
            </a:r>
            <a:r>
              <a:rPr lang="en-US" sz="2400" dirty="0"/>
              <a:t>(nominee becomes new owner in case of death of owner)</a:t>
            </a:r>
          </a:p>
          <a:p>
            <a:r>
              <a:rPr lang="en-US" b="1" dirty="0"/>
              <a:t>Easy Transferability </a:t>
            </a:r>
            <a:r>
              <a:rPr lang="en-US" dirty="0"/>
              <a:t>(Ownership can be transferred easily)</a:t>
            </a:r>
          </a:p>
          <a:p>
            <a:r>
              <a:rPr lang="en-US" b="1" dirty="0"/>
              <a:t>Borrowing capacity – lenders prefer company over proprietorship or partnership firm.</a:t>
            </a:r>
          </a:p>
          <a:p>
            <a:r>
              <a:rPr lang="en-US" b="1" dirty="0"/>
              <a:t>Owning property – a company is an artificial person and </a:t>
            </a:r>
            <a:br>
              <a:rPr lang="en-US" b="1" dirty="0"/>
            </a:br>
            <a:r>
              <a:rPr lang="en-US" b="1" dirty="0"/>
              <a:t>therefore own assets.</a:t>
            </a:r>
            <a:endParaRPr lang="en-IN" b="1" dirty="0"/>
          </a:p>
        </p:txBody>
      </p:sp>
    </p:spTree>
    <p:extLst>
      <p:ext uri="{BB962C8B-B14F-4D97-AF65-F5344CB8AC3E}">
        <p14:creationId xmlns:p14="http://schemas.microsoft.com/office/powerpoint/2010/main" val="15433987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Transfer of Ownership</a:t>
            </a:r>
            <a:endParaRPr lang="en-IN" sz="3600" b="1" dirty="0">
              <a:solidFill>
                <a:srgbClr val="002060"/>
              </a:solidFill>
              <a:latin typeface="Georgia" panose="02040502050405020303" pitchFamily="18" charset="0"/>
            </a:endParaRPr>
          </a:p>
        </p:txBody>
      </p:sp>
      <p:sp>
        <p:nvSpPr>
          <p:cNvPr id="4" name="Content Placeholder 3"/>
          <p:cNvSpPr>
            <a:spLocks noGrp="1"/>
          </p:cNvSpPr>
          <p:nvPr>
            <p:ph idx="1"/>
          </p:nvPr>
        </p:nvSpPr>
        <p:spPr>
          <a:xfrm>
            <a:off x="838200" y="1825625"/>
            <a:ext cx="10515600" cy="1255728"/>
          </a:xfrm>
          <a:prstGeom prst="rect">
            <a:avLst/>
          </a:prstGeom>
        </p:spPr>
        <p:txBody>
          <a:bodyPr wrap="square">
            <a:spAutoFit/>
          </a:bodyPr>
          <a:lstStyle/>
          <a:p>
            <a:pPr marL="0" indent="0">
              <a:buNone/>
            </a:pPr>
            <a:r>
              <a:rPr lang="en-US" sz="2800" b="1" dirty="0"/>
              <a:t>Ownership of a one person company can be transferred by transferring the shareholding, directorship and nominee director in the registrar of company.</a:t>
            </a:r>
            <a:endParaRPr lang="en-IN" sz="2800" b="1" dirty="0"/>
          </a:p>
        </p:txBody>
      </p:sp>
    </p:spTree>
    <p:extLst>
      <p:ext uri="{BB962C8B-B14F-4D97-AF65-F5344CB8AC3E}">
        <p14:creationId xmlns:p14="http://schemas.microsoft.com/office/powerpoint/2010/main" val="35201567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Limited Liability Partnership (LLP)</a:t>
            </a:r>
            <a:br>
              <a:rPr lang="en-IN" sz="3600" b="1" dirty="0">
                <a:solidFill>
                  <a:srgbClr val="002060"/>
                </a:solidFill>
                <a:latin typeface="Georgia" panose="02040502050405020303" pitchFamily="18" charset="0"/>
              </a:rPr>
            </a:br>
            <a:r>
              <a:rPr lang="en-IN" sz="3600" b="1" dirty="0">
                <a:solidFill>
                  <a:srgbClr val="002060"/>
                </a:solidFill>
                <a:latin typeface="Georgia" panose="02040502050405020303" pitchFamily="18" charset="0"/>
              </a:rPr>
              <a:t> Limited Liability Partnership Act 2008</a:t>
            </a:r>
          </a:p>
        </p:txBody>
      </p:sp>
      <p:sp>
        <p:nvSpPr>
          <p:cNvPr id="3" name="Content Placeholder 2"/>
          <p:cNvSpPr>
            <a:spLocks noGrp="1"/>
          </p:cNvSpPr>
          <p:nvPr>
            <p:ph idx="1"/>
          </p:nvPr>
        </p:nvSpPr>
        <p:spPr>
          <a:xfrm>
            <a:off x="303671" y="1886310"/>
            <a:ext cx="11584658" cy="4351338"/>
          </a:xfrm>
        </p:spPr>
        <p:txBody>
          <a:bodyPr>
            <a:normAutofit lnSpcReduction="10000"/>
          </a:bodyPr>
          <a:lstStyle/>
          <a:p>
            <a:r>
              <a:rPr lang="en-IN" b="1" dirty="0"/>
              <a:t>LLP is a corporate structure that combines the </a:t>
            </a:r>
            <a:r>
              <a:rPr lang="en-IN" b="1" u="sng" dirty="0"/>
              <a:t>flexibility of the partnership </a:t>
            </a:r>
            <a:r>
              <a:rPr lang="en-IN" b="1" dirty="0"/>
              <a:t>and the </a:t>
            </a:r>
            <a:r>
              <a:rPr lang="en-IN" b="1" u="sng" dirty="0"/>
              <a:t>advantages of limited liability </a:t>
            </a:r>
            <a:r>
              <a:rPr lang="en-IN" b="1" dirty="0"/>
              <a:t>form of ownership but at a lower compliance cost. </a:t>
            </a:r>
          </a:p>
          <a:p>
            <a:r>
              <a:rPr lang="en-IN" b="1" dirty="0"/>
              <a:t>It allows its members the flexibility of organising their internal management on the basis of a mutually arrived agreement, like in a partnership firm. </a:t>
            </a:r>
          </a:p>
          <a:p>
            <a:r>
              <a:rPr lang="en-IN" b="1" dirty="0"/>
              <a:t>small and medium enterprises, in general, and enterprises in services sector, in particular prefer this form owing to the flexibility in its </a:t>
            </a:r>
            <a:br>
              <a:rPr lang="en-IN" b="1" dirty="0"/>
            </a:br>
            <a:r>
              <a:rPr lang="en-IN" b="1" dirty="0"/>
              <a:t>structure and operation. </a:t>
            </a:r>
          </a:p>
          <a:p>
            <a:r>
              <a:rPr lang="en-IN" b="1" dirty="0"/>
              <a:t>Globally, LLPs are the preferred </a:t>
            </a:r>
            <a:r>
              <a:rPr lang="en-IN" b="1" dirty="0" smtClean="0"/>
              <a:t>form by </a:t>
            </a:r>
            <a:r>
              <a:rPr lang="en-IN" b="1" dirty="0"/>
              <a:t>service industry or for </a:t>
            </a:r>
            <a:br>
              <a:rPr lang="en-IN" b="1" dirty="0"/>
            </a:br>
            <a:r>
              <a:rPr lang="en-IN" b="1" dirty="0"/>
              <a:t>activities involving professionals</a:t>
            </a:r>
          </a:p>
          <a:p>
            <a:endParaRPr lang="en-IN" b="1" dirty="0"/>
          </a:p>
        </p:txBody>
      </p:sp>
    </p:spTree>
    <p:extLst>
      <p:ext uri="{BB962C8B-B14F-4D97-AF65-F5344CB8AC3E}">
        <p14:creationId xmlns:p14="http://schemas.microsoft.com/office/powerpoint/2010/main" val="226817832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Private Limited Company</a:t>
            </a:r>
          </a:p>
        </p:txBody>
      </p:sp>
      <p:sp>
        <p:nvSpPr>
          <p:cNvPr id="3" name="Content Placeholder 2"/>
          <p:cNvSpPr>
            <a:spLocks noGrp="1"/>
          </p:cNvSpPr>
          <p:nvPr>
            <p:ph idx="1"/>
          </p:nvPr>
        </p:nvSpPr>
        <p:spPr>
          <a:xfrm>
            <a:off x="481748" y="1690688"/>
            <a:ext cx="11119701" cy="4351338"/>
          </a:xfrm>
        </p:spPr>
        <p:txBody>
          <a:bodyPr>
            <a:normAutofit fontScale="92500" lnSpcReduction="10000"/>
          </a:bodyPr>
          <a:lstStyle/>
          <a:p>
            <a:r>
              <a:rPr lang="en-IN" b="1" dirty="0"/>
              <a:t>A private limited company is a form of corporate entity that is a voluntary association of not less than </a:t>
            </a:r>
            <a:r>
              <a:rPr lang="en-IN" b="1" dirty="0">
                <a:solidFill>
                  <a:srgbClr val="0070C0"/>
                </a:solidFill>
              </a:rPr>
              <a:t>TWO</a:t>
            </a:r>
            <a:r>
              <a:rPr lang="en-IN" b="1" dirty="0"/>
              <a:t> and not more than </a:t>
            </a:r>
            <a:r>
              <a:rPr lang="en-IN" b="1" dirty="0">
                <a:solidFill>
                  <a:srgbClr val="0070C0"/>
                </a:solidFill>
              </a:rPr>
              <a:t>TWO HUNDRED </a:t>
            </a:r>
            <a:r>
              <a:rPr lang="en-IN" b="1" dirty="0"/>
              <a:t>members.</a:t>
            </a:r>
          </a:p>
          <a:p>
            <a:r>
              <a:rPr lang="en-IN" b="1" dirty="0"/>
              <a:t>The liability of each member/owner is limited to the extent of the ownership in the company.</a:t>
            </a:r>
          </a:p>
          <a:p>
            <a:r>
              <a:rPr lang="en-IN" b="1" dirty="0"/>
              <a:t>In the case of default, the creditors or lenders to the company can not lay their hands on the personal assets of the owners.</a:t>
            </a:r>
          </a:p>
          <a:p>
            <a:r>
              <a:rPr lang="en-IN" b="1" dirty="0"/>
              <a:t>Transfer of shares is limited to its members and not allowed to invite the general public to subscribe to its shares.</a:t>
            </a:r>
          </a:p>
          <a:p>
            <a:r>
              <a:rPr lang="en-US" b="1" dirty="0"/>
              <a:t>They keep control over the business within a limited circle and maintain the privacy of their business</a:t>
            </a:r>
            <a:r>
              <a:rPr lang="en-IN" sz="3200" b="1" dirty="0"/>
              <a:t>.</a:t>
            </a:r>
          </a:p>
          <a:p>
            <a:endParaRPr lang="en-IN" b="1" dirty="0"/>
          </a:p>
          <a:p>
            <a:endParaRPr lang="en-IN" b="1" dirty="0"/>
          </a:p>
        </p:txBody>
      </p:sp>
    </p:spTree>
    <p:extLst>
      <p:ext uri="{BB962C8B-B14F-4D97-AF65-F5344CB8AC3E}">
        <p14:creationId xmlns:p14="http://schemas.microsoft.com/office/powerpoint/2010/main" val="33873427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rgbClr val="0556A7"/>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rgbClr val="0556A7"/>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rgbClr val="0556A7"/>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rgbClr val="0556A7"/>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rgbClr val="0556A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2"/>
          <p:cNvSpPr txBox="1">
            <a:spLocks/>
          </p:cNvSpPr>
          <p:nvPr/>
        </p:nvSpPr>
        <p:spPr>
          <a:xfrm>
            <a:off x="904875" y="2423710"/>
            <a:ext cx="10448925" cy="2319620"/>
          </a:xfrm>
          <a:prstGeom prst="rect">
            <a:avLst/>
          </a:prstGeom>
          <a:ln>
            <a:solidFill>
              <a:srgbClr val="FFC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Suppose the company borrows  ₹</a:t>
            </a:r>
            <a:r>
              <a:rPr lang="en-US" sz="2400" b="1" dirty="0" smtClean="0"/>
              <a:t>1.0 M </a:t>
            </a:r>
            <a:r>
              <a:rPr lang="en-US" sz="2400" b="1" dirty="0"/>
              <a:t>from a bank and defaults in repayment. The bank can recover the dues by liquidating the business but can’t sell personal assets of the directors.</a:t>
            </a:r>
          </a:p>
          <a:p>
            <a:r>
              <a:rPr lang="en-US" sz="2400" b="1" dirty="0"/>
              <a:t>Now suppose bank can recover only </a:t>
            </a:r>
            <a:r>
              <a:rPr lang="en-US" sz="2400" b="1" dirty="0" smtClean="0"/>
              <a:t>₹0.6 </a:t>
            </a:r>
            <a:r>
              <a:rPr lang="en-US" sz="2400" b="1" dirty="0"/>
              <a:t>by liquidating the company. They will not be able to recover the remaining amount by selling any </a:t>
            </a:r>
            <a:br>
              <a:rPr lang="en-US" sz="2400" b="1" dirty="0"/>
            </a:br>
            <a:r>
              <a:rPr lang="en-US" sz="2400" b="1" dirty="0"/>
              <a:t>personal asset of the members. </a:t>
            </a:r>
          </a:p>
        </p:txBody>
      </p:sp>
      <p:sp>
        <p:nvSpPr>
          <p:cNvPr id="5" name="TextBox 4"/>
          <p:cNvSpPr txBox="1"/>
          <p:nvPr/>
        </p:nvSpPr>
        <p:spPr>
          <a:xfrm>
            <a:off x="0" y="1825625"/>
            <a:ext cx="461665" cy="2917705"/>
          </a:xfrm>
          <a:prstGeom prst="rect">
            <a:avLst/>
          </a:prstGeom>
          <a:noFill/>
          <a:ln>
            <a:solidFill>
              <a:schemeClr val="accent2">
                <a:lumMod val="50000"/>
              </a:schemeClr>
            </a:solidFill>
          </a:ln>
        </p:spPr>
        <p:txBody>
          <a:bodyPr vert="vert270" wrap="square" rtlCol="0">
            <a:spAutoFit/>
          </a:bodyPr>
          <a:lstStyle/>
          <a:p>
            <a:r>
              <a:rPr lang="en-US" b="1" dirty="0"/>
              <a:t>Limited liability - Example</a:t>
            </a:r>
            <a:endParaRPr lang="en-IN" b="1" dirty="0"/>
          </a:p>
        </p:txBody>
      </p:sp>
    </p:spTree>
    <p:extLst>
      <p:ext uri="{BB962C8B-B14F-4D97-AF65-F5344CB8AC3E}">
        <p14:creationId xmlns:p14="http://schemas.microsoft.com/office/powerpoint/2010/main" val="21612595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1000"/>
                                        <p:tgtEl>
                                          <p:spTgt spid="4">
                                            <p:bg/>
                                          </p:spTgt>
                                        </p:tgtEl>
                                      </p:cBhvr>
                                    </p:animEffect>
                                    <p:anim calcmode="lin" valueType="num">
                                      <p:cBhvr>
                                        <p:cTn id="13" dur="1000" fill="hold"/>
                                        <p:tgtEl>
                                          <p:spTgt spid="4">
                                            <p:bg/>
                                          </p:spTgt>
                                        </p:tgtEl>
                                        <p:attrNameLst>
                                          <p:attrName>ppt_x</p:attrName>
                                        </p:attrNameLst>
                                      </p:cBhvr>
                                      <p:tavLst>
                                        <p:tav tm="0">
                                          <p:val>
                                            <p:strVal val="#ppt_x"/>
                                          </p:val>
                                        </p:tav>
                                        <p:tav tm="100000">
                                          <p:val>
                                            <p:strVal val="#ppt_x"/>
                                          </p:val>
                                        </p:tav>
                                      </p:tavLst>
                                    </p:anim>
                                    <p:anim calcmode="lin" valueType="num">
                                      <p:cBhvr>
                                        <p:cTn id="14" dur="1000" fill="hold"/>
                                        <p:tgtEl>
                                          <p:spTgt spid="4">
                                            <p:bg/>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
                                            <p:bg/>
                                          </p:spTgt>
                                        </p:tgtEl>
                                        <p:attrNameLst>
                                          <p:attrName>ppt_c</p:attrName>
                                        </p:attrNameLst>
                                      </p:cBhvr>
                                      <p:to>
                                        <a:srgbClr val="0556A7"/>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
                                            <p:txEl>
                                              <p:pRg st="0" end="0"/>
                                            </p:txEl>
                                          </p:spTgt>
                                        </p:tgtEl>
                                        <p:attrNameLst>
                                          <p:attrName>ppt_c</p:attrName>
                                        </p:attrNameLst>
                                      </p:cBhvr>
                                      <p:to>
                                        <a:srgbClr val="0556A7"/>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4">
                                            <p:txEl>
                                              <p:pRg st="1" end="1"/>
                                            </p:txEl>
                                          </p:spTgt>
                                        </p:tgtEl>
                                        <p:attrNameLst>
                                          <p:attrName>ppt_c</p:attrName>
                                        </p:attrNameLst>
                                      </p:cBhvr>
                                      <p:to>
                                        <a:srgbClr val="0556A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1" y="458470"/>
            <a:ext cx="10515600" cy="935774"/>
          </a:xfrm>
        </p:spPr>
        <p:txBody>
          <a:bodyPr>
            <a:normAutofit/>
          </a:bodyPr>
          <a:lstStyle/>
          <a:p>
            <a:r>
              <a:rPr lang="en-IN" sz="3200" b="1" dirty="0">
                <a:solidFill>
                  <a:srgbClr val="002060"/>
                </a:solidFill>
                <a:latin typeface="Georgia" panose="02040502050405020303" pitchFamily="18" charset="0"/>
              </a:rPr>
              <a:t>Private Limited Company</a:t>
            </a:r>
            <a:endParaRPr lang="en-IN" sz="3200"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19285" y="1253331"/>
            <a:ext cx="11358365" cy="4351338"/>
          </a:xfrm>
        </p:spPr>
        <p:txBody>
          <a:bodyPr>
            <a:normAutofit fontScale="92500" lnSpcReduction="20000"/>
          </a:bodyPr>
          <a:lstStyle/>
          <a:p>
            <a:pPr marL="0" indent="0">
              <a:buNone/>
            </a:pPr>
            <a:r>
              <a:rPr lang="en-IN" sz="3000" b="1" dirty="0">
                <a:solidFill>
                  <a:srgbClr val="1F4A77"/>
                </a:solidFill>
              </a:rPr>
              <a:t>Advantages</a:t>
            </a:r>
          </a:p>
          <a:p>
            <a:r>
              <a:rPr lang="en-IN" sz="2600" b="1" dirty="0"/>
              <a:t>Continuity of existence.</a:t>
            </a:r>
          </a:p>
          <a:p>
            <a:r>
              <a:rPr lang="en-IN" sz="2600" b="1" dirty="0"/>
              <a:t>Liabilities of its members are limited to their contributions to equity.</a:t>
            </a:r>
          </a:p>
          <a:p>
            <a:r>
              <a:rPr lang="en-US" sz="2600" b="1" dirty="0"/>
              <a:t>Shares are transferable with some formalities, and thus, can invite new members as directors/shareholders. </a:t>
            </a:r>
            <a:endParaRPr lang="en-IN" sz="2600" b="1" dirty="0"/>
          </a:p>
          <a:p>
            <a:r>
              <a:rPr lang="en-IN" sz="2600" b="1" dirty="0"/>
              <a:t>Less legal restrictions, need not hold statutory general meeting or file statutory report.</a:t>
            </a:r>
          </a:p>
          <a:p>
            <a:pPr marL="0" indent="0">
              <a:buNone/>
            </a:pPr>
            <a:r>
              <a:rPr lang="en-IN" sz="3000" b="1" dirty="0">
                <a:solidFill>
                  <a:srgbClr val="1F4A77"/>
                </a:solidFill>
              </a:rPr>
              <a:t>Disadvantages</a:t>
            </a:r>
          </a:p>
          <a:p>
            <a:r>
              <a:rPr lang="en-IN" sz="2600" b="1" dirty="0"/>
              <a:t>Shares are not absolutely freely transferable.</a:t>
            </a:r>
          </a:p>
          <a:p>
            <a:r>
              <a:rPr lang="en-IN" sz="2600" b="1" dirty="0"/>
              <a:t>Not allowed to invite public to subscribe to its shares.</a:t>
            </a:r>
          </a:p>
          <a:p>
            <a:r>
              <a:rPr lang="en-IN" sz="2600" b="1" dirty="0">
                <a:solidFill>
                  <a:schemeClr val="bg2">
                    <a:lumMod val="50000"/>
                  </a:schemeClr>
                </a:solidFill>
              </a:rPr>
              <a:t>Scope for promotional frauds. </a:t>
            </a:r>
          </a:p>
          <a:p>
            <a:r>
              <a:rPr lang="en-IN" sz="2600" b="1" dirty="0">
                <a:solidFill>
                  <a:schemeClr val="bg2">
                    <a:lumMod val="50000"/>
                  </a:schemeClr>
                </a:solidFill>
              </a:rPr>
              <a:t>Undemocratic control (since major decisions are not based on public shareholders).</a:t>
            </a:r>
          </a:p>
          <a:p>
            <a:endParaRPr lang="en-IN" b="1" dirty="0"/>
          </a:p>
        </p:txBody>
      </p:sp>
    </p:spTree>
    <p:extLst>
      <p:ext uri="{BB962C8B-B14F-4D97-AF65-F5344CB8AC3E}">
        <p14:creationId xmlns:p14="http://schemas.microsoft.com/office/powerpoint/2010/main" val="36656930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924" y="685559"/>
            <a:ext cx="9036496" cy="418058"/>
          </a:xfrm>
        </p:spPr>
        <p:txBody>
          <a:bodyPr vert="horz" lIns="91440" tIns="45720" rIns="91440" bIns="45720" rtlCol="0" anchor="ctr">
            <a:normAutofit fontScale="90000"/>
          </a:bodyPr>
          <a:lstStyle/>
          <a:p>
            <a:r>
              <a:rPr lang="en-US" sz="3600" b="1" dirty="0">
                <a:solidFill>
                  <a:srgbClr val="002060"/>
                </a:solidFill>
                <a:latin typeface="Georgia" panose="02040502050405020303" pitchFamily="18" charset="0"/>
                <a:ea typeface="+mj-ea"/>
                <a:cs typeface="+mj-cs"/>
              </a:rPr>
              <a:t>Private Ltd. Company vs. LLP</a:t>
            </a:r>
          </a:p>
        </p:txBody>
      </p:sp>
      <p:graphicFrame>
        <p:nvGraphicFramePr>
          <p:cNvPr id="4" name="Content Placeholder 4"/>
          <p:cNvGraphicFramePr>
            <a:graphicFrameLocks noGrp="1"/>
          </p:cNvGraphicFramePr>
          <p:nvPr>
            <p:ph idx="1"/>
          </p:nvPr>
        </p:nvGraphicFramePr>
        <p:xfrm>
          <a:off x="726390" y="1177427"/>
          <a:ext cx="10511328" cy="4785360"/>
        </p:xfrm>
        <a:graphic>
          <a:graphicData uri="http://schemas.openxmlformats.org/drawingml/2006/table">
            <a:tbl>
              <a:tblPr firstRow="1" bandRow="1">
                <a:tableStyleId>{5C22544A-7EE6-4342-B048-85BDC9FD1C3A}</a:tableStyleId>
              </a:tblPr>
              <a:tblGrid>
                <a:gridCol w="5255664">
                  <a:extLst>
                    <a:ext uri="{9D8B030D-6E8A-4147-A177-3AD203B41FA5}">
                      <a16:colId xmlns:a16="http://schemas.microsoft.com/office/drawing/2014/main" val="20000"/>
                    </a:ext>
                  </a:extLst>
                </a:gridCol>
                <a:gridCol w="5255664">
                  <a:extLst>
                    <a:ext uri="{9D8B030D-6E8A-4147-A177-3AD203B41FA5}">
                      <a16:colId xmlns:a16="http://schemas.microsoft.com/office/drawing/2014/main" val="20001"/>
                    </a:ext>
                  </a:extLst>
                </a:gridCol>
              </a:tblGrid>
              <a:tr h="370840">
                <a:tc>
                  <a:txBody>
                    <a:bodyPr/>
                    <a:lstStyle/>
                    <a:p>
                      <a:r>
                        <a:rPr lang="en-US" dirty="0"/>
                        <a:t>Private Limited Company</a:t>
                      </a:r>
                    </a:p>
                  </a:txBody>
                  <a:tcPr/>
                </a:tc>
                <a:tc>
                  <a:txBody>
                    <a:bodyPr/>
                    <a:lstStyle/>
                    <a:p>
                      <a:r>
                        <a:rPr lang="en-US" dirty="0"/>
                        <a:t>LLP</a:t>
                      </a:r>
                    </a:p>
                  </a:txBody>
                  <a:tcPr/>
                </a:tc>
                <a:extLst>
                  <a:ext uri="{0D108BD9-81ED-4DB2-BD59-A6C34878D82A}">
                    <a16:rowId xmlns:a16="http://schemas.microsoft.com/office/drawing/2014/main" val="10000"/>
                  </a:ext>
                </a:extLst>
              </a:tr>
              <a:tr h="622365">
                <a:tc>
                  <a:txBody>
                    <a:bodyPr/>
                    <a:lstStyle/>
                    <a:p>
                      <a:r>
                        <a:rPr lang="en-US" dirty="0"/>
                        <a:t>Minimum share holders: 2</a:t>
                      </a:r>
                    </a:p>
                    <a:p>
                      <a:r>
                        <a:rPr lang="en-US" dirty="0"/>
                        <a:t>Minimum</a:t>
                      </a:r>
                      <a:r>
                        <a:rPr lang="en-US" baseline="0" dirty="0"/>
                        <a:t> directors: 2</a:t>
                      </a:r>
                      <a:endParaRPr lang="en-US" dirty="0"/>
                    </a:p>
                  </a:txBody>
                  <a:tcPr/>
                </a:tc>
                <a:tc>
                  <a:txBody>
                    <a:bodyPr/>
                    <a:lstStyle/>
                    <a:p>
                      <a:r>
                        <a:rPr lang="en-US" dirty="0"/>
                        <a:t>Minimum partners:</a:t>
                      </a:r>
                      <a:r>
                        <a:rPr lang="en-US" baseline="0" dirty="0"/>
                        <a:t> </a:t>
                      </a:r>
                      <a:r>
                        <a:rPr lang="en-US" dirty="0"/>
                        <a:t>2</a:t>
                      </a:r>
                    </a:p>
                    <a:p>
                      <a:r>
                        <a:rPr lang="en-US" dirty="0"/>
                        <a:t>2 designated partners</a:t>
                      </a:r>
                    </a:p>
                  </a:txBody>
                  <a:tcPr/>
                </a:tc>
                <a:extLst>
                  <a:ext uri="{0D108BD9-81ED-4DB2-BD59-A6C34878D82A}">
                    <a16:rowId xmlns:a16="http://schemas.microsoft.com/office/drawing/2014/main" val="10001"/>
                  </a:ext>
                </a:extLst>
              </a:tr>
              <a:tr h="370840">
                <a:tc>
                  <a:txBody>
                    <a:bodyPr/>
                    <a:lstStyle/>
                    <a:p>
                      <a:r>
                        <a:rPr lang="en-US" dirty="0"/>
                        <a:t>Maximum shareholders: 200 </a:t>
                      </a:r>
                    </a:p>
                  </a:txBody>
                  <a:tcPr/>
                </a:tc>
                <a:tc>
                  <a:txBody>
                    <a:bodyPr/>
                    <a:lstStyle/>
                    <a:p>
                      <a:r>
                        <a:rPr lang="en-US" dirty="0"/>
                        <a:t>No maximum number of partners</a:t>
                      </a:r>
                    </a:p>
                  </a:txBody>
                  <a:tcPr/>
                </a:tc>
                <a:extLst>
                  <a:ext uri="{0D108BD9-81ED-4DB2-BD59-A6C34878D82A}">
                    <a16:rowId xmlns:a16="http://schemas.microsoft.com/office/drawing/2014/main" val="10002"/>
                  </a:ext>
                </a:extLst>
              </a:tr>
              <a:tr h="370840">
                <a:tc>
                  <a:txBody>
                    <a:bodyPr/>
                    <a:lstStyle/>
                    <a:p>
                      <a:r>
                        <a:rPr lang="en-US" dirty="0"/>
                        <a:t>Memorandum of Association defines the activities.</a:t>
                      </a:r>
                    </a:p>
                  </a:txBody>
                  <a:tcPr/>
                </a:tc>
                <a:tc>
                  <a:txBody>
                    <a:bodyPr/>
                    <a:lstStyle/>
                    <a:p>
                      <a:r>
                        <a:rPr lang="en-US" dirty="0"/>
                        <a:t>LLP Agreement</a:t>
                      </a:r>
                      <a:r>
                        <a:rPr lang="en-US" baseline="0" dirty="0"/>
                        <a:t> or Schedule 1 of the Act</a:t>
                      </a:r>
                      <a:endParaRPr lang="en-US" dirty="0"/>
                    </a:p>
                  </a:txBody>
                  <a:tcPr/>
                </a:tc>
                <a:extLst>
                  <a:ext uri="{0D108BD9-81ED-4DB2-BD59-A6C34878D82A}">
                    <a16:rowId xmlns:a16="http://schemas.microsoft.com/office/drawing/2014/main" val="10003"/>
                  </a:ext>
                </a:extLst>
              </a:tr>
              <a:tr h="370840">
                <a:tc>
                  <a:txBody>
                    <a:bodyPr/>
                    <a:lstStyle/>
                    <a:p>
                      <a:r>
                        <a:rPr lang="en-US" dirty="0"/>
                        <a:t>Articles of association:</a:t>
                      </a:r>
                      <a:r>
                        <a:rPr lang="en-US" baseline="0" dirty="0"/>
                        <a:t> procedure to follow</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LLP Agreement</a:t>
                      </a:r>
                      <a:r>
                        <a:rPr lang="en-US" baseline="0" dirty="0"/>
                        <a:t> or Schedule 1 of the Act</a:t>
                      </a:r>
                      <a:endParaRPr lang="en-US" dirty="0"/>
                    </a:p>
                  </a:txBody>
                  <a:tcPr/>
                </a:tc>
                <a:extLst>
                  <a:ext uri="{0D108BD9-81ED-4DB2-BD59-A6C34878D82A}">
                    <a16:rowId xmlns:a16="http://schemas.microsoft.com/office/drawing/2014/main" val="10004"/>
                  </a:ext>
                </a:extLst>
              </a:tr>
              <a:tr h="370840">
                <a:tc>
                  <a:txBody>
                    <a:bodyPr/>
                    <a:lstStyle/>
                    <a:p>
                      <a:r>
                        <a:rPr lang="en-US" dirty="0"/>
                        <a:t>Transfer of</a:t>
                      </a:r>
                      <a:r>
                        <a:rPr lang="en-US" baseline="0" dirty="0"/>
                        <a:t> shares restricted. </a:t>
                      </a:r>
                      <a:endParaRPr lang="en-US" dirty="0"/>
                    </a:p>
                  </a:txBody>
                  <a:tcPr/>
                </a:tc>
                <a:tc>
                  <a:txBody>
                    <a:bodyPr/>
                    <a:lstStyle/>
                    <a:p>
                      <a:r>
                        <a:rPr lang="en-US" dirty="0"/>
                        <a:t>Transfer allowed. Transferee does not become partner automatically. </a:t>
                      </a:r>
                    </a:p>
                  </a:txBody>
                  <a:tcPr/>
                </a:tc>
                <a:extLst>
                  <a:ext uri="{0D108BD9-81ED-4DB2-BD59-A6C34878D82A}">
                    <a16:rowId xmlns:a16="http://schemas.microsoft.com/office/drawing/2014/main" val="10005"/>
                  </a:ext>
                </a:extLst>
              </a:tr>
              <a:tr h="370840">
                <a:tc>
                  <a:txBody>
                    <a:bodyPr/>
                    <a:lstStyle/>
                    <a:p>
                      <a:r>
                        <a:rPr lang="en-US" dirty="0"/>
                        <a:t>Management by Board of Directors</a:t>
                      </a:r>
                    </a:p>
                  </a:txBody>
                  <a:tcPr/>
                </a:tc>
                <a:tc>
                  <a:txBody>
                    <a:bodyPr/>
                    <a:lstStyle/>
                    <a:p>
                      <a:r>
                        <a:rPr lang="en-US" dirty="0"/>
                        <a:t>Two partners authorized in</a:t>
                      </a:r>
                      <a:r>
                        <a:rPr lang="en-US" baseline="0" dirty="0"/>
                        <a:t> agreement</a:t>
                      </a:r>
                      <a:endParaRPr lang="en-US" dirty="0"/>
                    </a:p>
                  </a:txBody>
                  <a:tcPr/>
                </a:tc>
                <a:extLst>
                  <a:ext uri="{0D108BD9-81ED-4DB2-BD59-A6C34878D82A}">
                    <a16:rowId xmlns:a16="http://schemas.microsoft.com/office/drawing/2014/main" val="10006"/>
                  </a:ext>
                </a:extLst>
              </a:tr>
              <a:tr h="370840">
                <a:tc>
                  <a:txBody>
                    <a:bodyPr/>
                    <a:lstStyle/>
                    <a:p>
                      <a:r>
                        <a:rPr lang="en-US" dirty="0"/>
                        <a:t>Company can be converted into LLP or public limited company</a:t>
                      </a:r>
                    </a:p>
                  </a:txBody>
                  <a:tcPr/>
                </a:tc>
                <a:tc>
                  <a:txBody>
                    <a:bodyPr/>
                    <a:lstStyle/>
                    <a:p>
                      <a:r>
                        <a:rPr lang="en-US" dirty="0"/>
                        <a:t>Can be converted into company following complete procedure and LLP is wound</a:t>
                      </a:r>
                      <a:r>
                        <a:rPr lang="en-US" baseline="0" dirty="0"/>
                        <a:t> up</a:t>
                      </a:r>
                      <a:r>
                        <a:rPr lang="en-US" dirty="0"/>
                        <a:t>.</a:t>
                      </a:r>
                    </a:p>
                  </a:txBody>
                  <a:tcPr/>
                </a:tc>
                <a:extLst>
                  <a:ext uri="{0D108BD9-81ED-4DB2-BD59-A6C34878D82A}">
                    <a16:rowId xmlns:a16="http://schemas.microsoft.com/office/drawing/2014/main" val="10007"/>
                  </a:ext>
                </a:extLst>
              </a:tr>
              <a:tr h="370840">
                <a:tc>
                  <a:txBody>
                    <a:bodyPr/>
                    <a:lstStyle/>
                    <a:p>
                      <a:r>
                        <a:rPr lang="en-US" dirty="0"/>
                        <a:t>Common seal compulsory</a:t>
                      </a:r>
                    </a:p>
                  </a:txBody>
                  <a:tcPr/>
                </a:tc>
                <a:tc>
                  <a:txBody>
                    <a:bodyPr/>
                    <a:lstStyle/>
                    <a:p>
                      <a:r>
                        <a:rPr lang="en-US" dirty="0"/>
                        <a:t>Optional</a:t>
                      </a:r>
                    </a:p>
                  </a:txBody>
                  <a:tcPr/>
                </a:tc>
                <a:extLst>
                  <a:ext uri="{0D108BD9-81ED-4DB2-BD59-A6C34878D82A}">
                    <a16:rowId xmlns:a16="http://schemas.microsoft.com/office/drawing/2014/main" val="10008"/>
                  </a:ext>
                </a:extLst>
              </a:tr>
              <a:tr h="370840">
                <a:tc>
                  <a:txBody>
                    <a:bodyPr/>
                    <a:lstStyle/>
                    <a:p>
                      <a:r>
                        <a:rPr lang="en-US" dirty="0"/>
                        <a:t>Change</a:t>
                      </a:r>
                      <a:r>
                        <a:rPr lang="en-US" baseline="0" dirty="0"/>
                        <a:t> of registered office or dissolution of entity involves lot of formalities</a:t>
                      </a:r>
                      <a:endParaRPr lang="en-US" dirty="0"/>
                    </a:p>
                  </a:txBody>
                  <a:tcPr/>
                </a:tc>
                <a:tc>
                  <a:txBody>
                    <a:bodyPr/>
                    <a:lstStyle/>
                    <a:p>
                      <a:r>
                        <a:rPr lang="en-US" dirty="0"/>
                        <a:t>Less formalities. Dissolution or windup</a:t>
                      </a:r>
                      <a:r>
                        <a:rPr lang="en-US" baseline="0" dirty="0"/>
                        <a:t> is easy.</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198791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377" y="2353493"/>
            <a:ext cx="8229600" cy="1143000"/>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Public Limited Company</a:t>
            </a:r>
          </a:p>
        </p:txBody>
      </p:sp>
    </p:spTree>
    <p:extLst>
      <p:ext uri="{BB962C8B-B14F-4D97-AF65-F5344CB8AC3E}">
        <p14:creationId xmlns:p14="http://schemas.microsoft.com/office/powerpoint/2010/main" val="37627532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75" y="773857"/>
            <a:ext cx="8229600" cy="740618"/>
          </a:xfrm>
        </p:spPr>
        <p:txBody>
          <a:bodyPr vert="horz" lIns="91440" tIns="45720" rIns="91440" bIns="45720" rtlCol="0" anchor="ctr">
            <a:normAutofit/>
          </a:bodyPr>
          <a:lstStyle/>
          <a:p>
            <a:r>
              <a:rPr lang="en-IN" sz="3200" b="1" dirty="0">
                <a:solidFill>
                  <a:srgbClr val="002060"/>
                </a:solidFill>
                <a:latin typeface="Georgia" panose="02040502050405020303" pitchFamily="18" charset="0"/>
              </a:rPr>
              <a:t>Public Limited Company</a:t>
            </a:r>
          </a:p>
        </p:txBody>
      </p:sp>
      <p:sp>
        <p:nvSpPr>
          <p:cNvPr id="3" name="Content Placeholder 2"/>
          <p:cNvSpPr>
            <a:spLocks noGrp="1"/>
          </p:cNvSpPr>
          <p:nvPr>
            <p:ph idx="1"/>
          </p:nvPr>
        </p:nvSpPr>
        <p:spPr>
          <a:xfrm>
            <a:off x="574487" y="1514475"/>
            <a:ext cx="10347037" cy="4091566"/>
          </a:xfrm>
        </p:spPr>
        <p:txBody>
          <a:bodyPr>
            <a:noAutofit/>
          </a:bodyPr>
          <a:lstStyle/>
          <a:p>
            <a:r>
              <a:rPr lang="en-US" sz="2400" b="1" dirty="0"/>
              <a:t>An entity with the legal form of public limited company is a legal entity independent of its owners i.e. it is an artificial juridical person.</a:t>
            </a:r>
          </a:p>
          <a:p>
            <a:r>
              <a:rPr lang="en-US" sz="2400" b="1" dirty="0"/>
              <a:t>It has perpetual existence or successions. </a:t>
            </a:r>
          </a:p>
          <a:p>
            <a:r>
              <a:rPr lang="en-US" sz="2400" b="1" dirty="0"/>
              <a:t>Unlike private limited company, the shares of a public limited company are easily transferable. </a:t>
            </a:r>
          </a:p>
          <a:p>
            <a:r>
              <a:rPr lang="en-IN" sz="2400" b="1" dirty="0"/>
              <a:t>A company must have a minimum of seven members but there is no limit as regards the maximum number.</a:t>
            </a:r>
          </a:p>
          <a:p>
            <a:r>
              <a:rPr lang="en-IN" sz="2400" b="1" dirty="0"/>
              <a:t>The company collects its capital by the sale of its shares and those who buy the shares are called the members. The amount so collected is called the share capital.</a:t>
            </a:r>
          </a:p>
        </p:txBody>
      </p:sp>
    </p:spTree>
    <p:extLst>
      <p:ext uri="{BB962C8B-B14F-4D97-AF65-F5344CB8AC3E}">
        <p14:creationId xmlns:p14="http://schemas.microsoft.com/office/powerpoint/2010/main" val="36189904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Georgia" panose="02040502050405020303" pitchFamily="18" charset="0"/>
              </a:rPr>
              <a:t>Comparison between Public Limited and Private Limited Company</a:t>
            </a:r>
            <a:endParaRPr lang="en-IN" sz="3600" b="1" dirty="0">
              <a:solidFill>
                <a:srgbClr val="002060"/>
              </a:solidFill>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55921920"/>
              </p:ext>
            </p:extLst>
          </p:nvPr>
        </p:nvGraphicFramePr>
        <p:xfrm>
          <a:off x="302824" y="1690688"/>
          <a:ext cx="11182350" cy="3957408"/>
        </p:xfrm>
        <a:graphic>
          <a:graphicData uri="http://schemas.openxmlformats.org/drawingml/2006/table">
            <a:tbl>
              <a:tblPr firstRow="1" bandRow="1">
                <a:tableStyleId>{5C22544A-7EE6-4342-B048-85BDC9FD1C3A}</a:tableStyleId>
              </a:tblPr>
              <a:tblGrid>
                <a:gridCol w="5200650">
                  <a:extLst>
                    <a:ext uri="{9D8B030D-6E8A-4147-A177-3AD203B41FA5}">
                      <a16:colId xmlns:a16="http://schemas.microsoft.com/office/drawing/2014/main" val="20000"/>
                    </a:ext>
                  </a:extLst>
                </a:gridCol>
                <a:gridCol w="2619375">
                  <a:extLst>
                    <a:ext uri="{9D8B030D-6E8A-4147-A177-3AD203B41FA5}">
                      <a16:colId xmlns:a16="http://schemas.microsoft.com/office/drawing/2014/main" val="20001"/>
                    </a:ext>
                  </a:extLst>
                </a:gridCol>
                <a:gridCol w="3362325">
                  <a:extLst>
                    <a:ext uri="{9D8B030D-6E8A-4147-A177-3AD203B41FA5}">
                      <a16:colId xmlns:a16="http://schemas.microsoft.com/office/drawing/2014/main" val="20002"/>
                    </a:ext>
                  </a:extLst>
                </a:gridCol>
              </a:tblGrid>
              <a:tr h="344364">
                <a:tc>
                  <a:txBody>
                    <a:bodyPr/>
                    <a:lstStyle/>
                    <a:p>
                      <a:r>
                        <a:rPr lang="en-US" sz="1800" dirty="0"/>
                        <a:t>Feature</a:t>
                      </a:r>
                      <a:endParaRPr lang="en-IN" sz="1800" dirty="0"/>
                    </a:p>
                  </a:txBody>
                  <a:tcPr/>
                </a:tc>
                <a:tc>
                  <a:txBody>
                    <a:bodyPr/>
                    <a:lstStyle/>
                    <a:p>
                      <a:r>
                        <a:rPr lang="en-US" sz="1800" dirty="0"/>
                        <a:t>Public Limited Company</a:t>
                      </a:r>
                      <a:endParaRPr lang="en-IN" sz="1800" dirty="0"/>
                    </a:p>
                  </a:txBody>
                  <a:tcPr/>
                </a:tc>
                <a:tc>
                  <a:txBody>
                    <a:bodyPr/>
                    <a:lstStyle/>
                    <a:p>
                      <a:r>
                        <a:rPr lang="en-US" sz="1800" dirty="0"/>
                        <a:t>Private Limited Company</a:t>
                      </a:r>
                      <a:endParaRPr lang="en-IN" sz="1800" dirty="0"/>
                    </a:p>
                  </a:txBody>
                  <a:tcPr/>
                </a:tc>
                <a:extLst>
                  <a:ext uri="{0D108BD9-81ED-4DB2-BD59-A6C34878D82A}">
                    <a16:rowId xmlns:a16="http://schemas.microsoft.com/office/drawing/2014/main" val="10000"/>
                  </a:ext>
                </a:extLst>
              </a:tr>
              <a:tr h="5036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dirty="0">
                          <a:effectLst/>
                        </a:rPr>
                        <a:t>Minimum number of members</a:t>
                      </a:r>
                      <a:endParaRPr lang="en-IN" sz="2400" dirty="0">
                        <a:effectLst/>
                      </a:endParaRPr>
                    </a:p>
                  </a:txBody>
                  <a:tcPr/>
                </a:tc>
                <a:tc>
                  <a:txBody>
                    <a:bodyPr/>
                    <a:lstStyle/>
                    <a:p>
                      <a:r>
                        <a:rPr lang="en-US" sz="2400" dirty="0"/>
                        <a:t>7</a:t>
                      </a:r>
                      <a:endParaRPr lang="en-IN" sz="2400" dirty="0"/>
                    </a:p>
                  </a:txBody>
                  <a:tcPr/>
                </a:tc>
                <a:tc>
                  <a:txBody>
                    <a:bodyPr/>
                    <a:lstStyle/>
                    <a:p>
                      <a:r>
                        <a:rPr lang="en-US" sz="2400" dirty="0"/>
                        <a:t>2</a:t>
                      </a:r>
                      <a:endParaRPr lang="en-IN" sz="2400" dirty="0"/>
                    </a:p>
                  </a:txBody>
                  <a:tcPr/>
                </a:tc>
                <a:extLst>
                  <a:ext uri="{0D108BD9-81ED-4DB2-BD59-A6C34878D82A}">
                    <a16:rowId xmlns:a16="http://schemas.microsoft.com/office/drawing/2014/main" val="10001"/>
                  </a:ext>
                </a:extLst>
              </a:tr>
              <a:tr h="485775">
                <a:tc>
                  <a:txBody>
                    <a:bodyPr/>
                    <a:lstStyle/>
                    <a:p>
                      <a:r>
                        <a:rPr lang="en-IN" sz="2400" b="0" dirty="0">
                          <a:effectLst/>
                        </a:rPr>
                        <a:t>Minimum number of directors</a:t>
                      </a:r>
                      <a:endParaRPr lang="en-IN" sz="2400" dirty="0"/>
                    </a:p>
                  </a:txBody>
                  <a:tcPr/>
                </a:tc>
                <a:tc>
                  <a:txBody>
                    <a:bodyPr/>
                    <a:lstStyle/>
                    <a:p>
                      <a:r>
                        <a:rPr lang="en-US" sz="2400" dirty="0"/>
                        <a:t>3</a:t>
                      </a:r>
                      <a:endParaRPr lang="en-IN" sz="2400" dirty="0"/>
                    </a:p>
                  </a:txBody>
                  <a:tcPr/>
                </a:tc>
                <a:tc>
                  <a:txBody>
                    <a:bodyPr/>
                    <a:lstStyle/>
                    <a:p>
                      <a:r>
                        <a:rPr lang="en-US" sz="2400" dirty="0"/>
                        <a:t>2</a:t>
                      </a:r>
                      <a:endParaRPr lang="en-IN" sz="2400" dirty="0"/>
                    </a:p>
                  </a:txBody>
                  <a:tcPr/>
                </a:tc>
                <a:extLst>
                  <a:ext uri="{0D108BD9-81ED-4DB2-BD59-A6C34878D82A}">
                    <a16:rowId xmlns:a16="http://schemas.microsoft.com/office/drawing/2014/main" val="10002"/>
                  </a:ext>
                </a:extLst>
              </a:tr>
              <a:tr h="400050">
                <a:tc>
                  <a:txBody>
                    <a:bodyPr/>
                    <a:lstStyle/>
                    <a:p>
                      <a:r>
                        <a:rPr lang="en-IN" sz="2400" b="0" dirty="0">
                          <a:effectLst/>
                        </a:rPr>
                        <a:t>Maximum number of members</a:t>
                      </a:r>
                      <a:endParaRPr lang="en-IN" sz="2400" dirty="0"/>
                    </a:p>
                  </a:txBody>
                  <a:tcPr/>
                </a:tc>
                <a:tc>
                  <a:txBody>
                    <a:bodyPr/>
                    <a:lstStyle/>
                    <a:p>
                      <a:r>
                        <a:rPr lang="en-US" sz="2400" dirty="0"/>
                        <a:t>Unlimited</a:t>
                      </a:r>
                      <a:endParaRPr lang="en-IN" sz="2400" dirty="0"/>
                    </a:p>
                  </a:txBody>
                  <a:tcPr/>
                </a:tc>
                <a:tc>
                  <a:txBody>
                    <a:bodyPr/>
                    <a:lstStyle/>
                    <a:p>
                      <a:r>
                        <a:rPr lang="en-US" sz="2400" dirty="0"/>
                        <a:t>200</a:t>
                      </a:r>
                      <a:endParaRPr lang="en-IN" sz="2400" dirty="0"/>
                    </a:p>
                  </a:txBody>
                  <a:tcPr/>
                </a:tc>
                <a:extLst>
                  <a:ext uri="{0D108BD9-81ED-4DB2-BD59-A6C34878D82A}">
                    <a16:rowId xmlns:a16="http://schemas.microsoft.com/office/drawing/2014/main" val="10003"/>
                  </a:ext>
                </a:extLst>
              </a:tr>
              <a:tr h="447675">
                <a:tc>
                  <a:txBody>
                    <a:bodyPr/>
                    <a:lstStyle/>
                    <a:p>
                      <a:r>
                        <a:rPr lang="en-US" sz="2400" dirty="0"/>
                        <a:t>Minimum capital</a:t>
                      </a:r>
                      <a:endParaRPr lang="en-IN" sz="2400" dirty="0"/>
                    </a:p>
                  </a:txBody>
                  <a:tcPr/>
                </a:tc>
                <a:tc>
                  <a:txBody>
                    <a:bodyPr/>
                    <a:lstStyle/>
                    <a:p>
                      <a:r>
                        <a:rPr lang="en-US" sz="2400" dirty="0"/>
                        <a:t>5,00,000</a:t>
                      </a:r>
                      <a:endParaRPr lang="en-IN" sz="2400" dirty="0"/>
                    </a:p>
                  </a:txBody>
                  <a:tcPr/>
                </a:tc>
                <a:tc>
                  <a:txBody>
                    <a:bodyPr/>
                    <a:lstStyle/>
                    <a:p>
                      <a:r>
                        <a:rPr lang="en-US" sz="2400" dirty="0" smtClean="0"/>
                        <a:t>2,00,000</a:t>
                      </a:r>
                      <a:endParaRPr lang="en-IN" sz="2400" dirty="0"/>
                    </a:p>
                  </a:txBody>
                  <a:tcPr/>
                </a:tc>
                <a:extLst>
                  <a:ext uri="{0D108BD9-81ED-4DB2-BD59-A6C34878D82A}">
                    <a16:rowId xmlns:a16="http://schemas.microsoft.com/office/drawing/2014/main" val="10004"/>
                  </a:ext>
                </a:extLst>
              </a:tr>
              <a:tr h="602637">
                <a:tc>
                  <a:txBody>
                    <a:bodyPr/>
                    <a:lstStyle/>
                    <a:p>
                      <a:r>
                        <a:rPr lang="en-IN" sz="2400" b="0" dirty="0">
                          <a:effectLst/>
                        </a:rPr>
                        <a:t>Invitation to public to subscribe to share capital</a:t>
                      </a:r>
                      <a:endParaRPr lang="en-IN" sz="2400" dirty="0"/>
                    </a:p>
                  </a:txBody>
                  <a:tcPr/>
                </a:tc>
                <a:tc>
                  <a:txBody>
                    <a:bodyPr/>
                    <a:lstStyle/>
                    <a:p>
                      <a:r>
                        <a:rPr lang="en-US" sz="2400" dirty="0"/>
                        <a:t>Yes</a:t>
                      </a:r>
                      <a:endParaRPr lang="en-IN" sz="2400" dirty="0"/>
                    </a:p>
                  </a:txBody>
                  <a:tcPr/>
                </a:tc>
                <a:tc>
                  <a:txBody>
                    <a:bodyPr/>
                    <a:lstStyle/>
                    <a:p>
                      <a:r>
                        <a:rPr lang="en-US" sz="2400" dirty="0"/>
                        <a:t>No</a:t>
                      </a:r>
                      <a:endParaRPr lang="en-IN" sz="2400" dirty="0"/>
                    </a:p>
                  </a:txBody>
                  <a:tcPr/>
                </a:tc>
                <a:extLst>
                  <a:ext uri="{0D108BD9-81ED-4DB2-BD59-A6C34878D82A}">
                    <a16:rowId xmlns:a16="http://schemas.microsoft.com/office/drawing/2014/main" val="10005"/>
                  </a:ext>
                </a:extLst>
              </a:tr>
              <a:tr h="864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dirty="0">
                          <a:effectLst/>
                        </a:rPr>
                        <a:t>Managerial remuneration</a:t>
                      </a:r>
                      <a:endParaRPr lang="en-IN" sz="2400" dirty="0">
                        <a:effectLst/>
                      </a:endParaRPr>
                    </a:p>
                  </a:txBody>
                  <a:tcPr/>
                </a:tc>
                <a:tc>
                  <a:txBody>
                    <a:bodyPr/>
                    <a:lstStyle/>
                    <a:p>
                      <a:r>
                        <a:rPr lang="en-US" sz="2400" dirty="0"/>
                        <a:t>No restriction</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Should not exceed 11%</a:t>
                      </a:r>
                      <a:r>
                        <a:rPr lang="en-US" sz="2400" baseline="0" dirty="0"/>
                        <a:t> of annual net profit </a:t>
                      </a:r>
                      <a:endParaRPr lang="en-IN" sz="2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12178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279400"/>
            <a:ext cx="10515600" cy="1325563"/>
          </a:xfrm>
        </p:spPr>
        <p:txBody>
          <a:bodyPr>
            <a:normAutofit/>
          </a:bodyPr>
          <a:lstStyle/>
          <a:p>
            <a:r>
              <a:rPr lang="en-IN" sz="3600" b="1" dirty="0">
                <a:solidFill>
                  <a:srgbClr val="002060"/>
                </a:solidFill>
                <a:latin typeface="Georgia" panose="02040502050405020303" pitchFamily="18" charset="0"/>
              </a:rPr>
              <a:t>Sole Proprietorship Firm – Single Owner</a:t>
            </a:r>
          </a:p>
        </p:txBody>
      </p:sp>
      <p:sp>
        <p:nvSpPr>
          <p:cNvPr id="3" name="Content Placeholder 2"/>
          <p:cNvSpPr>
            <a:spLocks noGrp="1"/>
          </p:cNvSpPr>
          <p:nvPr>
            <p:ph idx="1"/>
          </p:nvPr>
        </p:nvSpPr>
        <p:spPr>
          <a:xfrm>
            <a:off x="588438" y="1604963"/>
            <a:ext cx="9322817" cy="3103429"/>
          </a:xfrm>
        </p:spPr>
        <p:txBody>
          <a:bodyPr>
            <a:normAutofit lnSpcReduction="10000"/>
          </a:bodyPr>
          <a:lstStyle/>
          <a:p>
            <a:pPr lvl="0"/>
            <a:r>
              <a:rPr lang="en-US" b="1" dirty="0"/>
              <a:t>Sole proprietorship or simply proprietorship - a single  individual is the sole owner of the business.</a:t>
            </a:r>
            <a:endParaRPr lang="en-IN" dirty="0"/>
          </a:p>
          <a:p>
            <a:pPr lvl="0"/>
            <a:r>
              <a:rPr lang="en-IN" b="1" dirty="0"/>
              <a:t>It is the simplest form of business entity.</a:t>
            </a:r>
            <a:endParaRPr lang="en-IN" dirty="0"/>
          </a:p>
          <a:p>
            <a:pPr lvl="0"/>
            <a:r>
              <a:rPr lang="en-IN" b="1" dirty="0"/>
              <a:t>The firm has no legal existence separate from its owner.</a:t>
            </a:r>
            <a:endParaRPr lang="en-IN" dirty="0"/>
          </a:p>
          <a:p>
            <a:pPr lvl="0"/>
            <a:r>
              <a:rPr lang="en-US" b="1" dirty="0"/>
              <a:t>The sole owner and the business are the same as regards, ownership of assets, income tax and legal liabilities.</a:t>
            </a:r>
          </a:p>
          <a:p>
            <a:pPr lvl="0"/>
            <a:r>
              <a:rPr lang="en-US" b="1" dirty="0"/>
              <a:t>The proprietor has UNLIMITED LIABILITIES.</a:t>
            </a:r>
            <a:endParaRPr lang="en-IN" dirty="0"/>
          </a:p>
        </p:txBody>
      </p:sp>
    </p:spTree>
    <p:extLst>
      <p:ext uri="{BB962C8B-B14F-4D97-AF65-F5344CB8AC3E}">
        <p14:creationId xmlns:p14="http://schemas.microsoft.com/office/powerpoint/2010/main" val="28372720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141" y="727565"/>
            <a:ext cx="8229600" cy="634082"/>
          </a:xfrm>
        </p:spPr>
        <p:txBody>
          <a:bodyPr vert="horz" lIns="91440" tIns="45720" rIns="91440" bIns="45720" rtlCol="0" anchor="ctr">
            <a:normAutofit/>
          </a:bodyPr>
          <a:lstStyle/>
          <a:p>
            <a:r>
              <a:rPr lang="en-US" sz="3200" b="1" dirty="0">
                <a:solidFill>
                  <a:srgbClr val="002060"/>
                </a:solidFill>
                <a:latin typeface="Georgia" panose="02040502050405020303" pitchFamily="18" charset="0"/>
              </a:rPr>
              <a:t>Joint Hindu Family</a:t>
            </a:r>
          </a:p>
        </p:txBody>
      </p:sp>
      <p:sp>
        <p:nvSpPr>
          <p:cNvPr id="3" name="Content Placeholder 2"/>
          <p:cNvSpPr>
            <a:spLocks noGrp="1"/>
          </p:cNvSpPr>
          <p:nvPr>
            <p:ph idx="1"/>
          </p:nvPr>
        </p:nvSpPr>
        <p:spPr>
          <a:xfrm>
            <a:off x="477141" y="1361647"/>
            <a:ext cx="10832053" cy="1432471"/>
          </a:xfrm>
        </p:spPr>
        <p:txBody>
          <a:bodyPr/>
          <a:lstStyle/>
          <a:p>
            <a:pPr marL="0" indent="0">
              <a:buNone/>
            </a:pPr>
            <a:r>
              <a:rPr lang="en-US" sz="2400" b="1" dirty="0"/>
              <a:t>Joint Hindu Family or Hindu undivided family (HUF) is a legal form of business entity wherein the members of an undivided family can only be a member of the business. It is governed by Hindu Law.</a:t>
            </a:r>
          </a:p>
        </p:txBody>
      </p:sp>
      <p:sp>
        <p:nvSpPr>
          <p:cNvPr id="4" name="Title 1"/>
          <p:cNvSpPr txBox="1">
            <a:spLocks/>
          </p:cNvSpPr>
          <p:nvPr/>
        </p:nvSpPr>
        <p:spPr>
          <a:xfrm>
            <a:off x="477141" y="2784153"/>
            <a:ext cx="8229600" cy="634082"/>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a:lnSpc>
                <a:spcPct val="90000"/>
              </a:lnSpc>
              <a:buClr>
                <a:schemeClr val="dk1"/>
              </a:buClr>
              <a:buSzPts val="1800"/>
              <a:buFont typeface="Calibri"/>
              <a:buNone/>
              <a:defRPr sz="3200" b="1">
                <a:solidFill>
                  <a:srgbClr val="002060"/>
                </a:solidFill>
                <a:latin typeface="Georgia" panose="02040502050405020303" pitchFamily="18" charset="0"/>
                <a:ea typeface="Calibri"/>
                <a:cs typeface="Calibri"/>
                <a:sym typeface="Calibri"/>
              </a:defRPr>
            </a:lvl1pPr>
            <a:lvl2pPr>
              <a:buSzPts val="1400"/>
              <a:buNone/>
              <a:defRPr sz="1800"/>
            </a:lvl2pPr>
            <a:lvl3pPr>
              <a:buSzPts val="1400"/>
              <a:buNone/>
              <a:defRPr sz="1800"/>
            </a:lvl3pPr>
            <a:lvl4pPr>
              <a:buSzPts val="1400"/>
              <a:buNone/>
              <a:defRPr sz="1800"/>
            </a:lvl4pPr>
            <a:lvl5pPr>
              <a:buSzPts val="1400"/>
              <a:buNone/>
              <a:defRPr sz="1800"/>
            </a:lvl5pPr>
            <a:lvl6pPr>
              <a:buSzPts val="1400"/>
              <a:buNone/>
              <a:defRPr sz="1800"/>
            </a:lvl6pPr>
            <a:lvl7pPr>
              <a:buSzPts val="1400"/>
              <a:buNone/>
              <a:defRPr sz="1800"/>
            </a:lvl7pPr>
            <a:lvl8pPr>
              <a:buSzPts val="1400"/>
              <a:buNone/>
              <a:defRPr sz="1800"/>
            </a:lvl8pPr>
            <a:lvl9pPr>
              <a:buSzPts val="1400"/>
              <a:buNone/>
              <a:defRPr sz="1800"/>
            </a:lvl9pPr>
          </a:lstStyle>
          <a:p>
            <a:r>
              <a:rPr lang="en-US" dirty="0"/>
              <a:t>Subsidiary Company</a:t>
            </a:r>
          </a:p>
        </p:txBody>
      </p:sp>
      <p:sp>
        <p:nvSpPr>
          <p:cNvPr id="5" name="Content Placeholder 2"/>
          <p:cNvSpPr txBox="1">
            <a:spLocks/>
          </p:cNvSpPr>
          <p:nvPr/>
        </p:nvSpPr>
        <p:spPr>
          <a:xfrm>
            <a:off x="477141" y="3209828"/>
            <a:ext cx="9920624" cy="25028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lnSpc>
                <a:spcPct val="90000"/>
              </a:lnSpc>
              <a:spcBef>
                <a:spcPts val="1000"/>
              </a:spcBef>
              <a:buClr>
                <a:schemeClr val="dk1"/>
              </a:buClr>
              <a:buSzPts val="1800"/>
              <a:buNone/>
              <a:defRPr sz="2400" b="1">
                <a:solidFill>
                  <a:schemeClr val="dk1"/>
                </a:solidFill>
                <a:latin typeface="Calibri"/>
                <a:ea typeface="Calibri"/>
                <a:cs typeface="Calibri"/>
                <a:sym typeface="Calibri"/>
              </a:defRPr>
            </a:lvl1pPr>
            <a:lvl2pPr marL="914400" indent="-342900">
              <a:lnSpc>
                <a:spcPct val="90000"/>
              </a:lnSpc>
              <a:spcBef>
                <a:spcPts val="500"/>
              </a:spcBef>
              <a:buClr>
                <a:schemeClr val="dk1"/>
              </a:buClr>
              <a:buSzPts val="1800"/>
              <a:buChar char="•"/>
              <a:defRPr sz="2400">
                <a:solidFill>
                  <a:schemeClr val="dk1"/>
                </a:solidFill>
                <a:latin typeface="Calibri"/>
                <a:ea typeface="Calibri"/>
                <a:cs typeface="Calibri"/>
                <a:sym typeface="Calibri"/>
              </a:defRPr>
            </a:lvl2pPr>
            <a:lvl3pPr marL="1371600" indent="-342900">
              <a:lnSpc>
                <a:spcPct val="90000"/>
              </a:lnSpc>
              <a:spcBef>
                <a:spcPts val="500"/>
              </a:spcBef>
              <a:buClr>
                <a:schemeClr val="dk1"/>
              </a:buClr>
              <a:buSzPts val="1800"/>
              <a:buChar char="•"/>
              <a:defRPr sz="2000">
                <a:solidFill>
                  <a:schemeClr val="dk1"/>
                </a:solidFill>
                <a:latin typeface="Calibri"/>
                <a:ea typeface="Calibri"/>
                <a:cs typeface="Calibri"/>
                <a:sym typeface="Calibri"/>
              </a:defRPr>
            </a:lvl3pPr>
            <a:lvl4pPr marL="1828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4pPr>
            <a:lvl5pPr marL="22860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9pPr>
          </a:lstStyle>
          <a:p>
            <a:r>
              <a:rPr lang="en-US" dirty="0"/>
              <a:t>Subsidiary company is owned by another company or companies or mix of companies  and individuals. If it is exclusively owned by one company it is referred to as wholly owned subsidiary. The company that owns the subsidiary is called the parent company or holding company. The subsidiary may be of any legal form. Many foreign companies have subsidiaries in India.</a:t>
            </a:r>
          </a:p>
        </p:txBody>
      </p:sp>
      <p:cxnSp>
        <p:nvCxnSpPr>
          <p:cNvPr id="6" name="Straight Connector 5"/>
          <p:cNvCxnSpPr/>
          <p:nvPr/>
        </p:nvCxnSpPr>
        <p:spPr>
          <a:xfrm>
            <a:off x="0" y="297180"/>
            <a:ext cx="12192000" cy="638937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flipV="1">
            <a:off x="0" y="297180"/>
            <a:ext cx="12192000" cy="638937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053156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6347"/>
          </a:xfrm>
          <a:noFill/>
          <a:ln>
            <a:noFill/>
          </a:ln>
        </p:spPr>
        <p:txBody>
          <a:bodyPr spcFirstLastPara="1" vert="horz" wrap="square" lIns="91440" tIns="45720" rIns="91440" bIns="45720" rtlCol="0" anchor="ctr" anchorCtr="0">
            <a:normAutofit/>
          </a:bodyPr>
          <a:lstStyle/>
          <a:p>
            <a:r>
              <a:rPr lang="en-IN" sz="3200" b="1" dirty="0">
                <a:solidFill>
                  <a:srgbClr val="002060"/>
                </a:solidFill>
                <a:latin typeface="Georgia" panose="02040502050405020303" pitchFamily="18" charset="0"/>
              </a:rPr>
              <a:t>Co-operatives</a:t>
            </a:r>
          </a:p>
        </p:txBody>
      </p:sp>
      <p:sp>
        <p:nvSpPr>
          <p:cNvPr id="3" name="Content Placeholder 2"/>
          <p:cNvSpPr>
            <a:spLocks noGrp="1"/>
          </p:cNvSpPr>
          <p:nvPr>
            <p:ph idx="1"/>
          </p:nvPr>
        </p:nvSpPr>
        <p:spPr>
          <a:xfrm>
            <a:off x="372490" y="1081726"/>
            <a:ext cx="10417323" cy="3839066"/>
          </a:xfrm>
        </p:spPr>
        <p:txBody>
          <a:bodyPr>
            <a:normAutofit/>
          </a:bodyPr>
          <a:lstStyle/>
          <a:p>
            <a:r>
              <a:rPr lang="en-IN" sz="2400" b="1" dirty="0"/>
              <a:t>Co-operative organisation is a society which has as its objectives the promotion of the interests of its members in accordance with the principles of cooperation. </a:t>
            </a:r>
          </a:p>
          <a:p>
            <a:r>
              <a:rPr lang="en-IN" sz="2400" b="1" dirty="0"/>
              <a:t>It is a voluntary association of ten or more members residing or working in the same locality, who join together on the basis of equality for the fulfilment of their economic or business interest. </a:t>
            </a:r>
          </a:p>
          <a:p>
            <a:r>
              <a:rPr lang="en-IN" sz="2400" b="1" dirty="0"/>
              <a:t>The basic feature which differentiates the co-operatives from other forms of business ownership is that its primary motive is service to the members rather than making profits.</a:t>
            </a:r>
          </a:p>
        </p:txBody>
      </p:sp>
      <p:cxnSp>
        <p:nvCxnSpPr>
          <p:cNvPr id="4" name="Straight Connector 3"/>
          <p:cNvCxnSpPr/>
          <p:nvPr/>
        </p:nvCxnSpPr>
        <p:spPr>
          <a:xfrm>
            <a:off x="0" y="297180"/>
            <a:ext cx="12192000" cy="638937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flipV="1">
            <a:off x="0" y="297180"/>
            <a:ext cx="12192000" cy="638937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575650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48" y="260648"/>
            <a:ext cx="11109532" cy="1296144"/>
          </a:xfrm>
        </p:spPr>
        <p:style>
          <a:lnRef idx="2">
            <a:schemeClr val="dk1"/>
          </a:lnRef>
          <a:fillRef idx="1">
            <a:schemeClr val="lt1"/>
          </a:fillRef>
          <a:effectRef idx="0">
            <a:schemeClr val="dk1"/>
          </a:effectRef>
          <a:fontRef idx="minor">
            <a:schemeClr val="dk1"/>
          </a:fontRef>
        </p:style>
        <p:txBody>
          <a:bodyPr>
            <a:noAutofit/>
          </a:bodyPr>
          <a:lstStyle/>
          <a:p>
            <a:r>
              <a:rPr lang="en-IN" sz="2000" dirty="0"/>
              <a:t>There are different types of cooperatives like consumer co-operatives, producer's co-operatives, marketing co-operatives, housing co-operatives, credit co-operatives, farming co-operatives etc. The aim of all such co-operatives is to promote the welfare of their members. Its main features are:-</a:t>
            </a:r>
          </a:p>
        </p:txBody>
      </p:sp>
      <p:sp>
        <p:nvSpPr>
          <p:cNvPr id="3" name="Content Placeholder 2"/>
          <p:cNvSpPr>
            <a:spLocks noGrp="1"/>
          </p:cNvSpPr>
          <p:nvPr>
            <p:ph idx="1"/>
          </p:nvPr>
        </p:nvSpPr>
        <p:spPr>
          <a:xfrm>
            <a:off x="512748" y="1600200"/>
            <a:ext cx="11109532" cy="4997152"/>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IN" dirty="0"/>
              <a:t>It is a voluntary organisation as </a:t>
            </a:r>
            <a:r>
              <a:rPr lang="en-IN" dirty="0">
                <a:solidFill>
                  <a:srgbClr val="00B050"/>
                </a:solidFill>
              </a:rPr>
              <a:t>a member is free to leave the society and withdraw his capital at any time</a:t>
            </a:r>
            <a:r>
              <a:rPr lang="en-IN" dirty="0"/>
              <a:t>, after giving a notice.</a:t>
            </a:r>
            <a:br>
              <a:rPr lang="en-IN" dirty="0"/>
            </a:br>
            <a:r>
              <a:rPr lang="en-IN" dirty="0"/>
              <a:t>The minimum number of members is 10, but there is no limit to the maximum number of members. However, the members must be residing or working in the same locality.</a:t>
            </a:r>
          </a:p>
          <a:p>
            <a:r>
              <a:rPr lang="en-IN" dirty="0">
                <a:solidFill>
                  <a:srgbClr val="00B050"/>
                </a:solidFill>
              </a:rPr>
              <a:t>Registration of a co-operative enterprise is compulsory</a:t>
            </a:r>
            <a:r>
              <a:rPr lang="en-IN" dirty="0"/>
              <a:t>. A co-operative society may be registered with the Registrar of Co-operatives Societies.</a:t>
            </a:r>
            <a:br>
              <a:rPr lang="en-IN" dirty="0"/>
            </a:br>
            <a:r>
              <a:rPr lang="en-IN" dirty="0"/>
              <a:t>After registration a co-operative enterprise becomes a body corporate independent of its members i.e. a separate legal entity.</a:t>
            </a:r>
            <a:br>
              <a:rPr lang="en-IN" dirty="0"/>
            </a:br>
            <a:r>
              <a:rPr lang="en-IN" dirty="0"/>
              <a:t>It is subject to the provisions of the </a:t>
            </a:r>
            <a:r>
              <a:rPr lang="en-IN" b="1" dirty="0">
                <a:hlinkClick r:id="rId2"/>
              </a:rPr>
              <a:t>Co-operative Societies Act, 1912 </a:t>
            </a:r>
            <a:r>
              <a:rPr lang="en-IN" dirty="0"/>
              <a:t>or State Co-operative Societies Acts. </a:t>
            </a:r>
          </a:p>
          <a:p>
            <a:r>
              <a:rPr lang="en-IN" dirty="0"/>
              <a:t>It has to submit annual reports and accounts to the Registrar of Societies.</a:t>
            </a:r>
            <a:br>
              <a:rPr lang="en-IN" dirty="0"/>
            </a:br>
            <a:r>
              <a:rPr lang="en-IN" dirty="0"/>
              <a:t>The liability of every member is limited to the extent of his capital contribution.</a:t>
            </a:r>
          </a:p>
          <a:p>
            <a:r>
              <a:rPr lang="en-IN" dirty="0"/>
              <a:t>The shares of co-operative society cannot be transferred but can be returned to the society in case a member wants to withdraw his membership.</a:t>
            </a:r>
            <a:br>
              <a:rPr lang="en-IN" dirty="0"/>
            </a:br>
            <a:r>
              <a:rPr lang="en-IN" dirty="0"/>
              <a:t>Being a separate legal entity a co-operative enjoys continuity of existence which is not affected by death, insolvency, retirement, etc. of the members.</a:t>
            </a:r>
            <a:br>
              <a:rPr lang="en-IN" dirty="0"/>
            </a:br>
            <a:endParaRPr lang="en-IN" dirty="0"/>
          </a:p>
          <a:p>
            <a:endParaRPr lang="en-IN" dirty="0"/>
          </a:p>
        </p:txBody>
      </p:sp>
      <p:cxnSp>
        <p:nvCxnSpPr>
          <p:cNvPr id="4" name="Straight Connector 3"/>
          <p:cNvCxnSpPr/>
          <p:nvPr/>
        </p:nvCxnSpPr>
        <p:spPr>
          <a:xfrm>
            <a:off x="0" y="297180"/>
            <a:ext cx="12192000" cy="638937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flipV="1">
            <a:off x="0" y="297180"/>
            <a:ext cx="12192000" cy="638937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72964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200" b="1" dirty="0">
                <a:solidFill>
                  <a:srgbClr val="002060"/>
                </a:solidFill>
                <a:latin typeface="Georgia" panose="02040502050405020303" pitchFamily="18" charset="0"/>
              </a:rPr>
              <a:t>Factors Determining Forms of Businesses</a:t>
            </a:r>
          </a:p>
        </p:txBody>
      </p:sp>
      <p:sp>
        <p:nvSpPr>
          <p:cNvPr id="3" name="Content Placeholder 2"/>
          <p:cNvSpPr>
            <a:spLocks noGrp="1"/>
          </p:cNvSpPr>
          <p:nvPr>
            <p:ph idx="1"/>
          </p:nvPr>
        </p:nvSpPr>
        <p:spPr>
          <a:xfrm>
            <a:off x="423421" y="1545375"/>
            <a:ext cx="10515600" cy="4351338"/>
          </a:xfrm>
        </p:spPr>
        <p:txBody>
          <a:bodyPr/>
          <a:lstStyle/>
          <a:p>
            <a:r>
              <a:rPr lang="en-IN" sz="2400" b="1" dirty="0"/>
              <a:t>The nature and size of business.</a:t>
            </a:r>
          </a:p>
          <a:p>
            <a:r>
              <a:rPr lang="en-US" sz="2400" b="1" dirty="0"/>
              <a:t>Scale of operation</a:t>
            </a:r>
            <a:endParaRPr lang="en-IN" sz="2400" b="1" dirty="0"/>
          </a:p>
          <a:p>
            <a:r>
              <a:rPr lang="en-IN" sz="2400" b="1" dirty="0"/>
              <a:t>The degree of control desired by the owner(s). </a:t>
            </a:r>
          </a:p>
          <a:p>
            <a:r>
              <a:rPr lang="en-IN" sz="2400" b="1" dirty="0"/>
              <a:t>Amount of capital required for the establishment and operation.</a:t>
            </a:r>
          </a:p>
          <a:p>
            <a:r>
              <a:rPr lang="en-IN" sz="2400" b="1" dirty="0"/>
              <a:t>The degree of risks and liabilities as well as the willingness of the owners to bear it.</a:t>
            </a:r>
          </a:p>
          <a:p>
            <a:r>
              <a:rPr lang="en-IN" sz="2400" b="1" dirty="0"/>
              <a:t>Comparative tax liability.</a:t>
            </a:r>
          </a:p>
          <a:p>
            <a:r>
              <a:rPr lang="en-US" sz="2400" b="1" dirty="0"/>
              <a:t>Degree of compliance and government formalities.</a:t>
            </a:r>
            <a:endParaRPr lang="en-IN" sz="2400" b="1" dirty="0"/>
          </a:p>
          <a:p>
            <a:endParaRPr lang="en-IN" sz="2400" b="1" dirty="0"/>
          </a:p>
        </p:txBody>
      </p:sp>
    </p:spTree>
    <p:extLst>
      <p:ext uri="{BB962C8B-B14F-4D97-AF65-F5344CB8AC3E}">
        <p14:creationId xmlns:p14="http://schemas.microsoft.com/office/powerpoint/2010/main" val="35207885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620109" y="798786"/>
            <a:ext cx="9406760" cy="4418120"/>
          </a:xfrm>
          <a:prstGeom prst="rect">
            <a:avLst/>
          </a:prstGeom>
          <a:noFill/>
          <a:ln>
            <a:noFill/>
          </a:ln>
        </p:spPr>
        <p:txBody>
          <a:bodyPr spcFirstLastPara="1" wrap="square" lIns="91425" tIns="45700" rIns="91425" bIns="45700" anchor="t" anchorCtr="0">
            <a:noAutofit/>
          </a:bodyPr>
          <a:lstStyle/>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hlinkClick r:id="rId3"/>
              </a:rPr>
              <a:t>http://www.mca.gov.in</a:t>
            </a:r>
            <a:r>
              <a:rPr lang="en-US" sz="1800" b="1" dirty="0" smtClean="0">
                <a:solidFill>
                  <a:schemeClr val="dk1"/>
                </a:solidFill>
                <a:latin typeface="Calibri"/>
                <a:ea typeface="Calibri"/>
                <a:cs typeface="Calibri"/>
                <a:sym typeface="Calibri"/>
                <a:hlinkClick r:id="rId3"/>
              </a:rPr>
              <a:t>/</a:t>
            </a:r>
            <a:endParaRPr lang="en-US" sz="1800" b="1" dirty="0" smtClean="0">
              <a:solidFill>
                <a:schemeClr val="dk1"/>
              </a:solidFill>
              <a:latin typeface="Calibri"/>
              <a:ea typeface="Calibri"/>
              <a:cs typeface="Calibri"/>
              <a:sym typeface="Calibri"/>
            </a:endParaRPr>
          </a:p>
          <a:p>
            <a:pPr marL="342900" lvl="0" indent="-342900">
              <a:lnSpc>
                <a:spcPct val="150000"/>
              </a:lnSpc>
              <a:buClr>
                <a:schemeClr val="dk1"/>
              </a:buClr>
              <a:buSzPts val="1800"/>
              <a:buFont typeface="Noto Sans Symbols"/>
              <a:buChar char="⮚"/>
            </a:pPr>
            <a:r>
              <a:rPr lang="en-US" sz="1800" dirty="0">
                <a:hlinkClick r:id="rId4"/>
              </a:rPr>
              <a:t>https://</a:t>
            </a:r>
            <a:r>
              <a:rPr lang="en-US" sz="1800" dirty="0" smtClean="0">
                <a:hlinkClick r:id="rId4"/>
              </a:rPr>
              <a:t>en.wikipedia.org/wiki/List_of_legal_entity_types_by_country</a:t>
            </a:r>
            <a:endParaRPr lang="en-US" sz="1800" dirty="0" smtClean="0"/>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hlinkClick r:id="rId5"/>
              </a:rPr>
              <a:t>https://</a:t>
            </a:r>
            <a:r>
              <a:rPr lang="en-US" sz="1800" b="1" dirty="0" smtClean="0">
                <a:solidFill>
                  <a:schemeClr val="dk1"/>
                </a:solidFill>
                <a:latin typeface="Calibri"/>
                <a:ea typeface="Calibri"/>
                <a:cs typeface="Calibri"/>
                <a:sym typeface="Calibri"/>
                <a:hlinkClick r:id="rId5"/>
              </a:rPr>
              <a:t>yourstory.com/2015/03/business-legal-entity</a:t>
            </a:r>
            <a:r>
              <a:rPr lang="en-US" sz="1800" b="1" dirty="0" smtClean="0">
                <a:solidFill>
                  <a:schemeClr val="dk1"/>
                </a:solidFill>
                <a:latin typeface="Calibri"/>
                <a:ea typeface="Calibri"/>
                <a:cs typeface="Calibri"/>
                <a:sym typeface="Calibri"/>
              </a:rPr>
              <a:t> </a:t>
            </a:r>
            <a:endParaRPr dirty="0"/>
          </a:p>
          <a:p>
            <a:pPr marL="342900" lvl="0" indent="-342900">
              <a:lnSpc>
                <a:spcPct val="150000"/>
              </a:lnSpc>
              <a:buClr>
                <a:schemeClr val="dk1"/>
              </a:buClr>
              <a:buSzPts val="1800"/>
              <a:buFont typeface="Noto Sans Symbols"/>
              <a:buChar char="⮚"/>
            </a:pPr>
            <a:r>
              <a:rPr lang="en-US" sz="1800" dirty="0">
                <a:hlinkClick r:id="rId6"/>
              </a:rPr>
              <a:t>http://</a:t>
            </a:r>
            <a:r>
              <a:rPr lang="en-US" sz="1800" dirty="0" smtClean="0">
                <a:hlinkClick r:id="rId6"/>
              </a:rPr>
              <a:t>www.mca.gov.in/MinistryV2/classification+and+registration+of+companies.html</a:t>
            </a:r>
            <a:endParaRPr lang="en-US" sz="1800" dirty="0" smtClean="0"/>
          </a:p>
          <a:p>
            <a:pPr marL="342900" lvl="0" indent="-342900">
              <a:lnSpc>
                <a:spcPct val="150000"/>
              </a:lnSpc>
              <a:buClr>
                <a:schemeClr val="dk1"/>
              </a:buClr>
              <a:buSzPts val="1800"/>
              <a:buFont typeface="Noto Sans Symbols"/>
              <a:buChar char="⮚"/>
            </a:pPr>
            <a:r>
              <a:rPr lang="en-US" sz="1800" b="1" dirty="0" smtClean="0">
                <a:solidFill>
                  <a:schemeClr val="dk1"/>
                </a:solidFill>
                <a:latin typeface="Calibri"/>
                <a:ea typeface="Calibri"/>
                <a:cs typeface="Calibri"/>
                <a:sym typeface="Calibri"/>
                <a:hlinkClick r:id="rId7"/>
              </a:rPr>
              <a:t>https</a:t>
            </a:r>
            <a:r>
              <a:rPr lang="en-US" sz="1800" b="1" dirty="0">
                <a:solidFill>
                  <a:schemeClr val="dk1"/>
                </a:solidFill>
                <a:latin typeface="Calibri"/>
                <a:ea typeface="Calibri"/>
                <a:cs typeface="Calibri"/>
                <a:sym typeface="Calibri"/>
                <a:hlinkClick r:id="rId7"/>
              </a:rPr>
              <a:t>://www.flaticon.com/</a:t>
            </a:r>
            <a:r>
              <a:rPr lang="en-US" sz="1800" b="1" dirty="0">
                <a:solidFill>
                  <a:schemeClr val="dk1"/>
                </a:solidFill>
                <a:latin typeface="Calibri"/>
                <a:ea typeface="Calibri"/>
                <a:cs typeface="Calibri"/>
                <a:sym typeface="Calibri"/>
              </a:rPr>
              <a:t>     for icons</a:t>
            </a:r>
            <a:endParaRPr sz="18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8144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853543"/>
            <a:ext cx="10515600" cy="1110343"/>
          </a:xfrm>
        </p:spPr>
        <p:txBody>
          <a:bodyPr>
            <a:normAutofit/>
          </a:bodyPr>
          <a:lstStyle/>
          <a:p>
            <a:pPr marL="0" indent="0" algn="ctr">
              <a:buNone/>
            </a:pPr>
            <a:r>
              <a:rPr lang="en-IN" sz="6000" u="sng" dirty="0" smtClean="0">
                <a:solidFill>
                  <a:schemeClr val="accent6">
                    <a:lumMod val="75000"/>
                  </a:schemeClr>
                </a:solidFill>
              </a:rPr>
              <a:t>Thank you</a:t>
            </a:r>
            <a:endParaRPr lang="en-US" sz="6000" u="sng" dirty="0">
              <a:solidFill>
                <a:schemeClr val="accent6">
                  <a:lumMod val="75000"/>
                </a:schemeClr>
              </a:solidFill>
            </a:endParaRPr>
          </a:p>
        </p:txBody>
      </p:sp>
    </p:spTree>
    <p:extLst>
      <p:ext uri="{BB962C8B-B14F-4D97-AF65-F5344CB8AC3E}">
        <p14:creationId xmlns:p14="http://schemas.microsoft.com/office/powerpoint/2010/main" val="330280898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Sole Proprietorship firm – other features</a:t>
            </a:r>
          </a:p>
        </p:txBody>
      </p:sp>
      <p:sp>
        <p:nvSpPr>
          <p:cNvPr id="3" name="Content Placeholder 2"/>
          <p:cNvSpPr>
            <a:spLocks noGrp="1"/>
          </p:cNvSpPr>
          <p:nvPr>
            <p:ph idx="1"/>
          </p:nvPr>
        </p:nvSpPr>
        <p:spPr>
          <a:xfrm>
            <a:off x="609600" y="1471613"/>
            <a:ext cx="8732363" cy="4351338"/>
          </a:xfrm>
        </p:spPr>
        <p:txBody>
          <a:bodyPr>
            <a:normAutofit/>
          </a:bodyPr>
          <a:lstStyle/>
          <a:p>
            <a:pPr lvl="0"/>
            <a:r>
              <a:rPr lang="en-IN" sz="2400" b="1" dirty="0"/>
              <a:t>Owner has complete control over all the aspects of the business. </a:t>
            </a:r>
            <a:endParaRPr lang="en-IN" sz="2400" dirty="0"/>
          </a:p>
          <a:p>
            <a:pPr lvl="0"/>
            <a:r>
              <a:rPr lang="en-IN" sz="2400" b="1" dirty="0"/>
              <a:t>Owner alone enjoys the benefits or profits of the business and bears all the losses.</a:t>
            </a:r>
            <a:endParaRPr lang="en-IN" sz="2400" dirty="0"/>
          </a:p>
          <a:p>
            <a:pPr lvl="0"/>
            <a:r>
              <a:rPr lang="en-IN" sz="2400" b="1" dirty="0"/>
              <a:t>The capital required by the firm is supplied wholly by the owner and from the profits of the business.</a:t>
            </a:r>
            <a:endParaRPr lang="en-IN" sz="2400" dirty="0"/>
          </a:p>
          <a:p>
            <a:pPr lvl="0"/>
            <a:r>
              <a:rPr lang="en-IN" sz="2400" b="1" dirty="0"/>
              <a:t>Lack of continuity i.e. the existence of a sole proprietorship business is dependent on the life and death of the proprietor. </a:t>
            </a:r>
            <a:endParaRPr lang="en-IN" sz="2400" dirty="0"/>
          </a:p>
        </p:txBody>
      </p:sp>
    </p:spTree>
    <p:extLst>
      <p:ext uri="{BB962C8B-B14F-4D97-AF65-F5344CB8AC3E}">
        <p14:creationId xmlns:p14="http://schemas.microsoft.com/office/powerpoint/2010/main" val="11533341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Income Tax</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213644"/>
            <a:ext cx="10515600" cy="935668"/>
          </a:xfrm>
          <a:ln>
            <a:solidFill>
              <a:srgbClr val="FFC000"/>
            </a:solidFill>
          </a:ln>
        </p:spPr>
        <p:txBody>
          <a:bodyPr/>
          <a:lstStyle/>
          <a:p>
            <a:pPr lvl="0"/>
            <a:r>
              <a:rPr lang="en-US" sz="2400" b="1" dirty="0"/>
              <a:t>The income of the sole proprietor/owner is added to the profit of the business to arrive at taxable income. No separate IT for the business.</a:t>
            </a:r>
            <a:endParaRPr lang="en-IN" sz="2400" dirty="0"/>
          </a:p>
          <a:p>
            <a:endParaRPr lang="en-IN" sz="2400" dirty="0"/>
          </a:p>
        </p:txBody>
      </p:sp>
      <p:sp>
        <p:nvSpPr>
          <p:cNvPr id="4" name="Content Placeholder 2"/>
          <p:cNvSpPr txBox="1">
            <a:spLocks/>
          </p:cNvSpPr>
          <p:nvPr/>
        </p:nvSpPr>
        <p:spPr>
          <a:xfrm>
            <a:off x="838200" y="2317892"/>
            <a:ext cx="10515600" cy="2390797"/>
          </a:xfrm>
          <a:prstGeom prst="rect">
            <a:avLst/>
          </a:prstGeom>
          <a:ln>
            <a:solidFill>
              <a:srgbClr val="FFC000"/>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Suppose the owner earns </a:t>
            </a:r>
            <a:r>
              <a:rPr lang="en-US" b="1" dirty="0" smtClean="0"/>
              <a:t>₹0.6 million </a:t>
            </a:r>
            <a:r>
              <a:rPr lang="en-US" b="1" dirty="0"/>
              <a:t>in a year from sources other than the business.</a:t>
            </a:r>
          </a:p>
          <a:p>
            <a:r>
              <a:rPr lang="en-US" b="1" dirty="0"/>
              <a:t>And the profit from the business is </a:t>
            </a:r>
            <a:r>
              <a:rPr lang="en-US" b="1" dirty="0" smtClean="0"/>
              <a:t>₹1.5 M </a:t>
            </a:r>
            <a:r>
              <a:rPr lang="en-US" b="1" dirty="0"/>
              <a:t>in the same year.</a:t>
            </a:r>
          </a:p>
          <a:p>
            <a:r>
              <a:rPr lang="en-US" b="1" dirty="0"/>
              <a:t>The owner has to pay income tax on </a:t>
            </a:r>
            <a:r>
              <a:rPr lang="en-US" b="1" dirty="0" smtClean="0"/>
              <a:t>₹2.1 M: ( 0.6 + 1.5 = ₹2.1 M)</a:t>
            </a:r>
          </a:p>
          <a:p>
            <a:r>
              <a:rPr lang="en-US" b="1" dirty="0" smtClean="0"/>
              <a:t>Both will use the same PAN number.</a:t>
            </a:r>
            <a:endParaRPr lang="en-IN" b="1" dirty="0"/>
          </a:p>
        </p:txBody>
      </p:sp>
      <p:sp>
        <p:nvSpPr>
          <p:cNvPr id="5" name="TextBox 4"/>
          <p:cNvSpPr txBox="1"/>
          <p:nvPr/>
        </p:nvSpPr>
        <p:spPr>
          <a:xfrm>
            <a:off x="231511" y="2317892"/>
            <a:ext cx="400110" cy="2390797"/>
          </a:xfrm>
          <a:prstGeom prst="rect">
            <a:avLst/>
          </a:prstGeom>
          <a:noFill/>
          <a:ln>
            <a:solidFill>
              <a:schemeClr val="accent2">
                <a:lumMod val="50000"/>
              </a:schemeClr>
            </a:solidFill>
          </a:ln>
        </p:spPr>
        <p:txBody>
          <a:bodyPr vert="vert270" wrap="square" rtlCol="0">
            <a:spAutoFit/>
          </a:bodyPr>
          <a:lstStyle/>
          <a:p>
            <a:r>
              <a:rPr lang="en-US" b="1" dirty="0"/>
              <a:t>Income tax - Example</a:t>
            </a:r>
            <a:endParaRPr lang="en-IN" b="1" dirty="0"/>
          </a:p>
        </p:txBody>
      </p:sp>
    </p:spTree>
    <p:extLst>
      <p:ext uri="{BB962C8B-B14F-4D97-AF65-F5344CB8AC3E}">
        <p14:creationId xmlns:p14="http://schemas.microsoft.com/office/powerpoint/2010/main" val="11847674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46" y="401349"/>
            <a:ext cx="7256618" cy="756506"/>
          </a:xfrm>
        </p:spPr>
        <p:txBody>
          <a:bodyPr>
            <a:normAutofit/>
          </a:bodyPr>
          <a:lstStyle/>
          <a:p>
            <a:r>
              <a:rPr lang="en-IN" sz="2800" b="1" dirty="0">
                <a:solidFill>
                  <a:srgbClr val="002060"/>
                </a:solidFill>
                <a:latin typeface="Georgia" panose="02040502050405020303" pitchFamily="18" charset="0"/>
              </a:rPr>
              <a:t>Proprietorship - Unlimited Liabilities</a:t>
            </a:r>
            <a:endParaRPr lang="en-IN" sz="2800" dirty="0"/>
          </a:p>
        </p:txBody>
      </p:sp>
      <p:sp>
        <p:nvSpPr>
          <p:cNvPr id="3" name="Content Placeholder 2"/>
          <p:cNvSpPr>
            <a:spLocks noGrp="1"/>
          </p:cNvSpPr>
          <p:nvPr>
            <p:ph idx="1"/>
          </p:nvPr>
        </p:nvSpPr>
        <p:spPr>
          <a:xfrm>
            <a:off x="372447" y="1070642"/>
            <a:ext cx="9818957" cy="1406154"/>
          </a:xfrm>
          <a:ln>
            <a:noFill/>
          </a:ln>
        </p:spPr>
        <p:txBody>
          <a:bodyPr/>
          <a:lstStyle/>
          <a:p>
            <a:pPr marL="0" lvl="0" indent="0">
              <a:buNone/>
            </a:pPr>
            <a:r>
              <a:rPr lang="en-US" sz="2400" b="1" dirty="0"/>
              <a:t>Since the business and its owner are one and the same, any legal claimant can recover dues from the personal assets of the owner. </a:t>
            </a:r>
            <a:r>
              <a:rPr lang="en-IN" sz="2400" b="1" dirty="0"/>
              <a:t>The liability of the proprietor is unlimited.</a:t>
            </a:r>
            <a:endParaRPr lang="en-IN" sz="2400" dirty="0"/>
          </a:p>
        </p:txBody>
      </p:sp>
      <p:sp>
        <p:nvSpPr>
          <p:cNvPr id="4" name="Content Placeholder 2"/>
          <p:cNvSpPr txBox="1">
            <a:spLocks/>
          </p:cNvSpPr>
          <p:nvPr/>
        </p:nvSpPr>
        <p:spPr>
          <a:xfrm>
            <a:off x="499648" y="2631226"/>
            <a:ext cx="9292696" cy="3244058"/>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Suppose the business </a:t>
            </a:r>
            <a:r>
              <a:rPr lang="en-US" sz="2400" b="1" dirty="0" smtClean="0"/>
              <a:t>borrows money from bank and default amount is  </a:t>
            </a:r>
            <a:r>
              <a:rPr lang="en-US" sz="2400" b="1" dirty="0"/>
              <a:t>₹</a:t>
            </a:r>
            <a:r>
              <a:rPr lang="en-US" sz="2400" b="1" dirty="0" smtClean="0"/>
              <a:t>1.0 million. The </a:t>
            </a:r>
            <a:r>
              <a:rPr lang="en-US" sz="2400" b="1" dirty="0"/>
              <a:t>bank can recover </a:t>
            </a:r>
            <a:r>
              <a:rPr lang="en-US" sz="2400" b="1" dirty="0" smtClean="0"/>
              <a:t>their </a:t>
            </a:r>
            <a:r>
              <a:rPr lang="en-US" sz="2400" b="1" dirty="0"/>
              <a:t>dues by liquidating the </a:t>
            </a:r>
            <a:r>
              <a:rPr lang="en-US" sz="2400" b="1" dirty="0" smtClean="0"/>
              <a:t>assets of both the business and of the </a:t>
            </a:r>
            <a:r>
              <a:rPr lang="en-US" sz="2400" b="1" dirty="0"/>
              <a:t>proprietor.</a:t>
            </a:r>
          </a:p>
          <a:p>
            <a:r>
              <a:rPr lang="en-US" sz="2400" b="1" dirty="0" smtClean="0"/>
              <a:t>Suppose </a:t>
            </a:r>
            <a:r>
              <a:rPr lang="en-US" sz="2400" b="1" dirty="0"/>
              <a:t>that by selling all the assets of the business the bank can recover only </a:t>
            </a:r>
            <a:r>
              <a:rPr lang="en-US" sz="2400" b="1" dirty="0" smtClean="0"/>
              <a:t>₹0.6 </a:t>
            </a:r>
            <a:r>
              <a:rPr lang="en-US" sz="2400" b="1" dirty="0" smtClean="0"/>
              <a:t>million. </a:t>
            </a:r>
            <a:r>
              <a:rPr lang="en-US" sz="2400" b="1" dirty="0"/>
              <a:t>The bank will now recover the remaining </a:t>
            </a:r>
            <a:r>
              <a:rPr lang="en-US" sz="2400" b="1" dirty="0" smtClean="0"/>
              <a:t>₹0.4 M </a:t>
            </a:r>
            <a:r>
              <a:rPr lang="en-US" sz="2400" b="1" dirty="0"/>
              <a:t>by selling the personal assets of the owner. </a:t>
            </a:r>
          </a:p>
        </p:txBody>
      </p:sp>
      <p:sp>
        <p:nvSpPr>
          <p:cNvPr id="6" name="TextBox 5"/>
          <p:cNvSpPr txBox="1"/>
          <p:nvPr/>
        </p:nvSpPr>
        <p:spPr>
          <a:xfrm>
            <a:off x="99536" y="2631227"/>
            <a:ext cx="400110" cy="3349160"/>
          </a:xfrm>
          <a:prstGeom prst="rect">
            <a:avLst/>
          </a:prstGeom>
          <a:noFill/>
          <a:ln>
            <a:solidFill>
              <a:schemeClr val="accent2">
                <a:lumMod val="50000"/>
              </a:schemeClr>
            </a:solidFill>
          </a:ln>
        </p:spPr>
        <p:txBody>
          <a:bodyPr vert="vert270" wrap="square" rtlCol="0">
            <a:spAutoFit/>
          </a:bodyPr>
          <a:lstStyle/>
          <a:p>
            <a:r>
              <a:rPr lang="en-US" b="1" dirty="0"/>
              <a:t>Unlimited liability - Example</a:t>
            </a:r>
            <a:endParaRPr lang="en-IN" b="1" dirty="0"/>
          </a:p>
        </p:txBody>
      </p:sp>
    </p:spTree>
    <p:extLst>
      <p:ext uri="{BB962C8B-B14F-4D97-AF65-F5344CB8AC3E}">
        <p14:creationId xmlns:p14="http://schemas.microsoft.com/office/powerpoint/2010/main" val="325977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410" y="421335"/>
            <a:ext cx="7256618" cy="756506"/>
          </a:xfrm>
        </p:spPr>
        <p:txBody>
          <a:bodyPr>
            <a:normAutofit/>
          </a:bodyPr>
          <a:lstStyle/>
          <a:p>
            <a:r>
              <a:rPr lang="en-IN" sz="2800" b="1" dirty="0">
                <a:solidFill>
                  <a:srgbClr val="002060"/>
                </a:solidFill>
                <a:latin typeface="Georgia" panose="02040502050405020303" pitchFamily="18" charset="0"/>
              </a:rPr>
              <a:t>Proprietorship - Unlimited Liabilities</a:t>
            </a:r>
            <a:endParaRPr lang="en-IN" sz="2800" dirty="0"/>
          </a:p>
        </p:txBody>
      </p:sp>
      <p:sp>
        <p:nvSpPr>
          <p:cNvPr id="4" name="Content Placeholder 2"/>
          <p:cNvSpPr txBox="1">
            <a:spLocks/>
          </p:cNvSpPr>
          <p:nvPr/>
        </p:nvSpPr>
        <p:spPr>
          <a:xfrm>
            <a:off x="1415252" y="2354458"/>
            <a:ext cx="9094991" cy="1411041"/>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Suppose the business </a:t>
            </a:r>
            <a:r>
              <a:rPr lang="en-US" sz="2400" b="1" dirty="0" smtClean="0"/>
              <a:t>borrows money from bank and </a:t>
            </a:r>
            <a:r>
              <a:rPr lang="en-US" sz="2400" b="1" dirty="0" smtClean="0"/>
              <a:t>the default </a:t>
            </a:r>
            <a:r>
              <a:rPr lang="en-US" sz="2400" b="1" dirty="0" smtClean="0"/>
              <a:t>amount is  </a:t>
            </a:r>
            <a:r>
              <a:rPr lang="en-US" sz="2400" b="1" dirty="0"/>
              <a:t>₹</a:t>
            </a:r>
            <a:r>
              <a:rPr lang="en-US" sz="2400" b="1" dirty="0" smtClean="0"/>
              <a:t>1.3 million. The </a:t>
            </a:r>
            <a:r>
              <a:rPr lang="en-US" sz="2400" b="1" dirty="0"/>
              <a:t>bank can recover </a:t>
            </a:r>
            <a:r>
              <a:rPr lang="en-US" sz="2400" b="1" dirty="0" smtClean="0"/>
              <a:t>their </a:t>
            </a:r>
            <a:r>
              <a:rPr lang="en-US" sz="2400" b="1" dirty="0"/>
              <a:t>dues by liquidating the </a:t>
            </a:r>
            <a:r>
              <a:rPr lang="en-US" sz="2400" b="1" dirty="0" smtClean="0"/>
              <a:t>assets of both the business and the personal properties of the </a:t>
            </a:r>
            <a:r>
              <a:rPr lang="en-US" sz="2400" b="1" dirty="0"/>
              <a:t>proprietor</a:t>
            </a:r>
            <a:r>
              <a:rPr lang="en-US" sz="2400" b="1" dirty="0" smtClean="0"/>
              <a:t>.</a:t>
            </a:r>
            <a:endParaRPr lang="en-US" sz="2400" b="1" dirty="0"/>
          </a:p>
        </p:txBody>
      </p:sp>
      <p:sp>
        <p:nvSpPr>
          <p:cNvPr id="6" name="TextBox 5"/>
          <p:cNvSpPr txBox="1"/>
          <p:nvPr/>
        </p:nvSpPr>
        <p:spPr>
          <a:xfrm>
            <a:off x="900814" y="1489095"/>
            <a:ext cx="400110" cy="3349160"/>
          </a:xfrm>
          <a:prstGeom prst="rect">
            <a:avLst/>
          </a:prstGeom>
          <a:noFill/>
          <a:ln>
            <a:solidFill>
              <a:schemeClr val="accent2">
                <a:lumMod val="50000"/>
              </a:schemeClr>
            </a:solidFill>
          </a:ln>
        </p:spPr>
        <p:txBody>
          <a:bodyPr vert="vert270" wrap="square" rtlCol="0">
            <a:spAutoFit/>
          </a:bodyPr>
          <a:lstStyle/>
          <a:p>
            <a:r>
              <a:rPr lang="en-US" b="1" dirty="0"/>
              <a:t>Unlimited liability - Example</a:t>
            </a:r>
            <a:endParaRPr lang="en-IN" b="1" dirty="0"/>
          </a:p>
        </p:txBody>
      </p:sp>
    </p:spTree>
    <p:extLst>
      <p:ext uri="{BB962C8B-B14F-4D97-AF65-F5344CB8AC3E}">
        <p14:creationId xmlns:p14="http://schemas.microsoft.com/office/powerpoint/2010/main" val="1459659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32"/>
          <p:cNvSpPr/>
          <p:nvPr/>
        </p:nvSpPr>
        <p:spPr>
          <a:xfrm>
            <a:off x="9408446" y="413758"/>
            <a:ext cx="2446594" cy="2048710"/>
          </a:xfrm>
          <a:custGeom>
            <a:avLst/>
            <a:gdLst>
              <a:gd name="connsiteX0" fmla="*/ 1079566 w 2446594"/>
              <a:gd name="connsiteY0" fmla="*/ 0 h 2048710"/>
              <a:gd name="connsiteX1" fmla="*/ 2446594 w 2446594"/>
              <a:gd name="connsiteY1" fmla="*/ 1365872 h 2048710"/>
              <a:gd name="connsiteX2" fmla="*/ 2281601 w 2446594"/>
              <a:gd name="connsiteY2" fmla="*/ 2016928 h 2048710"/>
              <a:gd name="connsiteX3" fmla="*/ 2262277 w 2446594"/>
              <a:gd name="connsiteY3" fmla="*/ 2048710 h 2048710"/>
              <a:gd name="connsiteX4" fmla="*/ 1083985 w 2446594"/>
              <a:gd name="connsiteY4" fmla="*/ 1368423 h 2048710"/>
              <a:gd name="connsiteX5" fmla="*/ 1119479 w 2446594"/>
              <a:gd name="connsiteY5" fmla="*/ 1346543 h 2048710"/>
              <a:gd name="connsiteX6" fmla="*/ 1128819 w 2446594"/>
              <a:gd name="connsiteY6" fmla="*/ 1284705 h 2048710"/>
              <a:gd name="connsiteX7" fmla="*/ 0 w 2446594"/>
              <a:gd name="connsiteY7" fmla="*/ 530056 h 2048710"/>
              <a:gd name="connsiteX8" fmla="*/ 24701 w 2446594"/>
              <a:gd name="connsiteY8" fmla="*/ 497051 h 2048710"/>
              <a:gd name="connsiteX9" fmla="*/ 1079566 w 2446594"/>
              <a:gd name="connsiteY9" fmla="*/ 0 h 204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6594" h="2048710">
                <a:moveTo>
                  <a:pt x="1079566" y="0"/>
                </a:moveTo>
                <a:cubicBezTo>
                  <a:pt x="1834555" y="0"/>
                  <a:pt x="2446594" y="611522"/>
                  <a:pt x="2446594" y="1365872"/>
                </a:cubicBezTo>
                <a:cubicBezTo>
                  <a:pt x="2446594" y="1601606"/>
                  <a:pt x="2386825" y="1823393"/>
                  <a:pt x="2281601" y="2016928"/>
                </a:cubicBezTo>
                <a:lnTo>
                  <a:pt x="2262277" y="2048710"/>
                </a:lnTo>
                <a:lnTo>
                  <a:pt x="1083985" y="1368423"/>
                </a:lnTo>
                <a:lnTo>
                  <a:pt x="1119479" y="1346543"/>
                </a:lnTo>
                <a:lnTo>
                  <a:pt x="1128819" y="1284705"/>
                </a:lnTo>
                <a:lnTo>
                  <a:pt x="0" y="530056"/>
                </a:lnTo>
                <a:lnTo>
                  <a:pt x="24701" y="497051"/>
                </a:lnTo>
                <a:cubicBezTo>
                  <a:pt x="275434" y="193490"/>
                  <a:pt x="654885" y="0"/>
                  <a:pt x="1079566" y="0"/>
                </a:cubicBez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99646" y="401349"/>
            <a:ext cx="7256618" cy="756506"/>
          </a:xfrm>
        </p:spPr>
        <p:txBody>
          <a:bodyPr>
            <a:normAutofit/>
          </a:bodyPr>
          <a:lstStyle/>
          <a:p>
            <a:r>
              <a:rPr lang="en-IN" sz="2800" b="1" dirty="0">
                <a:solidFill>
                  <a:srgbClr val="002060"/>
                </a:solidFill>
                <a:latin typeface="Georgia" panose="02040502050405020303" pitchFamily="18" charset="0"/>
              </a:rPr>
              <a:t>Proprietorship - Unlimited Liabilities</a:t>
            </a:r>
            <a:endParaRPr lang="en-IN" sz="2800" dirty="0"/>
          </a:p>
        </p:txBody>
      </p:sp>
      <p:sp>
        <p:nvSpPr>
          <p:cNvPr id="6" name="TextBox 5"/>
          <p:cNvSpPr txBox="1"/>
          <p:nvPr/>
        </p:nvSpPr>
        <p:spPr>
          <a:xfrm>
            <a:off x="99536" y="1187437"/>
            <a:ext cx="400110" cy="3349160"/>
          </a:xfrm>
          <a:prstGeom prst="rect">
            <a:avLst/>
          </a:prstGeom>
          <a:noFill/>
          <a:ln>
            <a:solidFill>
              <a:schemeClr val="accent2">
                <a:lumMod val="50000"/>
              </a:schemeClr>
            </a:solidFill>
          </a:ln>
        </p:spPr>
        <p:txBody>
          <a:bodyPr vert="vert270" wrap="square" rtlCol="0">
            <a:spAutoFit/>
          </a:bodyPr>
          <a:lstStyle/>
          <a:p>
            <a:r>
              <a:rPr lang="en-US" b="1" dirty="0"/>
              <a:t>Unlimited liability - Example</a:t>
            </a:r>
            <a:endParaRPr lang="en-IN" b="1" dirty="0"/>
          </a:p>
        </p:txBody>
      </p:sp>
      <p:sp>
        <p:nvSpPr>
          <p:cNvPr id="13" name="Freeform 12"/>
          <p:cNvSpPr/>
          <p:nvPr/>
        </p:nvSpPr>
        <p:spPr>
          <a:xfrm>
            <a:off x="9133579" y="396214"/>
            <a:ext cx="2690442" cy="2755009"/>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5034" tIns="2950634" rIns="1325033" bIns="349673" numCol="1" spcCol="1270" anchor="ctr" anchorCtr="0">
            <a:noAutofit/>
          </a:bodyPr>
          <a:lstStyle/>
          <a:p>
            <a:pPr lvl="0" algn="ctr" defTabSz="2755900">
              <a:lnSpc>
                <a:spcPct val="90000"/>
              </a:lnSpc>
              <a:spcBef>
                <a:spcPct val="0"/>
              </a:spcBef>
              <a:spcAft>
                <a:spcPct val="35000"/>
              </a:spcAft>
            </a:pPr>
            <a:endParaRPr lang="en-US" sz="6200" kern="1200" dirty="0"/>
          </a:p>
        </p:txBody>
      </p:sp>
      <p:sp>
        <p:nvSpPr>
          <p:cNvPr id="17" name="Donut 16"/>
          <p:cNvSpPr/>
          <p:nvPr/>
        </p:nvSpPr>
        <p:spPr>
          <a:xfrm>
            <a:off x="8902533" y="173519"/>
            <a:ext cx="3200400" cy="3200400"/>
          </a:xfrm>
          <a:prstGeom prst="donut">
            <a:avLst>
              <a:gd name="adj" fmla="val 7100"/>
            </a:avLst>
          </a:prstGeom>
          <a:solidFill>
            <a:schemeClr val="tx1">
              <a:lumMod val="50000"/>
              <a:lumOff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9532887" y="2338797"/>
            <a:ext cx="1958108" cy="523220"/>
          </a:xfrm>
          <a:prstGeom prst="rect">
            <a:avLst/>
          </a:prstGeom>
          <a:noFill/>
        </p:spPr>
        <p:txBody>
          <a:bodyPr wrap="square" rtlCol="0">
            <a:spAutoFit/>
          </a:bodyPr>
          <a:lstStyle>
            <a:defPPr marR="0" lvl="0" algn="l" rtl="0">
              <a:lnSpc>
                <a:spcPct val="100000"/>
              </a:lnSpc>
              <a:spcBef>
                <a:spcPts val="0"/>
              </a:spcBef>
              <a:spcAft>
                <a:spcPts val="0"/>
              </a:spcAft>
            </a:defPPr>
            <a:lvl1pPr algn="ctr">
              <a:defRPr b="1">
                <a:solidFill>
                  <a:schemeClr val="bg1"/>
                </a:solidFill>
                <a:latin typeface="Perpetua Titling MT" panose="02020502060505020804" pitchFamily="18" charset="0"/>
                <a:ea typeface="Yu Gothic UI Light" panose="020B0300000000000000" pitchFamily="34" charset="-128"/>
              </a:defRPr>
            </a:lvl1pPr>
          </a:lstStyle>
          <a:p>
            <a:r>
              <a:rPr lang="en-IN" sz="1400" dirty="0"/>
              <a:t>Personal assets</a:t>
            </a:r>
          </a:p>
          <a:p>
            <a:r>
              <a:rPr lang="en-IN" sz="1400" dirty="0"/>
              <a:t>₹ 0.4 </a:t>
            </a:r>
            <a:r>
              <a:rPr lang="en-IN" sz="1400" dirty="0" smtClean="0"/>
              <a:t>m </a:t>
            </a:r>
            <a:endParaRPr lang="en-US" sz="1400" dirty="0"/>
          </a:p>
        </p:txBody>
      </p:sp>
      <p:sp>
        <p:nvSpPr>
          <p:cNvPr id="16" name="TextBox 15"/>
          <p:cNvSpPr txBox="1"/>
          <p:nvPr/>
        </p:nvSpPr>
        <p:spPr>
          <a:xfrm>
            <a:off x="10071381" y="632262"/>
            <a:ext cx="1511729" cy="954107"/>
          </a:xfrm>
          <a:prstGeom prst="rect">
            <a:avLst/>
          </a:prstGeom>
          <a:noFill/>
        </p:spPr>
        <p:txBody>
          <a:bodyPr wrap="square" rtlCol="0">
            <a:spAutoFit/>
          </a:bodyPr>
          <a:lstStyle/>
          <a:p>
            <a:pPr algn="ctr"/>
            <a:r>
              <a:rPr lang="en-IN" sz="1400" b="1" dirty="0" smtClean="0">
                <a:solidFill>
                  <a:schemeClr val="bg1"/>
                </a:solidFill>
                <a:latin typeface="Perpetua Titling MT" panose="02020502060505020804" pitchFamily="18" charset="0"/>
                <a:ea typeface="Yu Gothic UI Light" panose="020B0300000000000000" pitchFamily="34" charset="-128"/>
              </a:rPr>
              <a:t>Liquidation value of the firm</a:t>
            </a:r>
          </a:p>
          <a:p>
            <a:pPr algn="ctr"/>
            <a:r>
              <a:rPr lang="en-IN" sz="1400" b="1" dirty="0" smtClean="0">
                <a:solidFill>
                  <a:schemeClr val="bg1"/>
                </a:solidFill>
                <a:latin typeface="Perpetua Titling MT" panose="02020502060505020804" pitchFamily="18" charset="0"/>
                <a:ea typeface="Yu Gothic UI Light" panose="020B0300000000000000" pitchFamily="34" charset="-128"/>
              </a:rPr>
              <a:t>₹ 0.6 million </a:t>
            </a:r>
            <a:endParaRPr lang="en-US" sz="1400" b="1" dirty="0">
              <a:solidFill>
                <a:schemeClr val="bg1"/>
              </a:solidFill>
              <a:latin typeface="Perpetua Titling MT" panose="02020502060505020804" pitchFamily="18" charset="0"/>
              <a:ea typeface="Yu Gothic UI Light" panose="020B0300000000000000" pitchFamily="34" charset="-128"/>
            </a:endParaRPr>
          </a:p>
        </p:txBody>
      </p:sp>
      <p:sp>
        <p:nvSpPr>
          <p:cNvPr id="20" name="Line Callout 1 (Border and Accent Bar) 19"/>
          <p:cNvSpPr/>
          <p:nvPr/>
        </p:nvSpPr>
        <p:spPr>
          <a:xfrm>
            <a:off x="4978172" y="2758510"/>
            <a:ext cx="3924360" cy="484094"/>
          </a:xfrm>
          <a:prstGeom prst="accentBorderCallout1">
            <a:avLst>
              <a:gd name="adj1" fmla="val 64147"/>
              <a:gd name="adj2" fmla="val 104635"/>
              <a:gd name="adj3" fmla="val 7291"/>
              <a:gd name="adj4" fmla="val 113056"/>
            </a:avLst>
          </a:prstGeom>
          <a:ln w="444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latin typeface="Perpetua Titling MT" panose="02020502060505020804" pitchFamily="18" charset="0"/>
                <a:ea typeface="Yu Gothic UI Light" panose="020B0300000000000000" pitchFamily="34" charset="-128"/>
                <a:cs typeface="Arial"/>
              </a:rPr>
              <a:t>Total Bank Loan Outstanding: </a:t>
            </a:r>
            <a:r>
              <a:rPr lang="en-IN" sz="1600" b="1" dirty="0" smtClean="0">
                <a:solidFill>
                  <a:schemeClr val="bg1"/>
                </a:solidFill>
                <a:latin typeface="Perpetua Titling MT" panose="02020502060505020804" pitchFamily="18" charset="0"/>
                <a:ea typeface="Yu Gothic UI Light" panose="020B0300000000000000" pitchFamily="34" charset="-128"/>
                <a:cs typeface="Arial"/>
              </a:rPr>
              <a:t>₹ 1.3 </a:t>
            </a:r>
            <a:r>
              <a:rPr lang="en-IN" sz="1600" b="1" dirty="0">
                <a:solidFill>
                  <a:schemeClr val="bg1"/>
                </a:solidFill>
                <a:latin typeface="Perpetua Titling MT" panose="02020502060505020804" pitchFamily="18" charset="0"/>
                <a:ea typeface="Yu Gothic UI Light" panose="020B0300000000000000" pitchFamily="34" charset="-128"/>
                <a:cs typeface="Arial"/>
              </a:rPr>
              <a:t>million</a:t>
            </a:r>
            <a:endParaRPr lang="en-US" sz="1600" b="1" dirty="0">
              <a:solidFill>
                <a:schemeClr val="bg1"/>
              </a:solidFill>
              <a:latin typeface="Perpetua Titling MT" panose="02020502060505020804" pitchFamily="18" charset="0"/>
              <a:ea typeface="Yu Gothic UI Light" panose="020B0300000000000000" pitchFamily="34" charset="-128"/>
              <a:cs typeface="Arial"/>
            </a:endParaRPr>
          </a:p>
        </p:txBody>
      </p:sp>
      <p:grpSp>
        <p:nvGrpSpPr>
          <p:cNvPr id="11" name="Group 10">
            <a:extLst>
              <a:ext uri="{FF2B5EF4-FFF2-40B4-BE49-F238E27FC236}">
                <a16:creationId xmlns:a16="http://schemas.microsoft.com/office/drawing/2014/main" id="{6FBF72C8-C969-49BF-802C-CD28E8C8F83E}"/>
              </a:ext>
            </a:extLst>
          </p:cNvPr>
          <p:cNvGrpSpPr/>
          <p:nvPr/>
        </p:nvGrpSpPr>
        <p:grpSpPr>
          <a:xfrm>
            <a:off x="1224778" y="1872836"/>
            <a:ext cx="3955679" cy="1107996"/>
            <a:chOff x="985787" y="1803415"/>
            <a:chExt cx="3955679" cy="1107996"/>
          </a:xfrm>
        </p:grpSpPr>
        <p:sp>
          <p:nvSpPr>
            <p:cNvPr id="12" name="TextBox 11">
              <a:extLst>
                <a:ext uri="{FF2B5EF4-FFF2-40B4-BE49-F238E27FC236}">
                  <a16:creationId xmlns:a16="http://schemas.microsoft.com/office/drawing/2014/main" id="{48AB42C9-59DF-41CC-AE2E-214F9AE9D24E}"/>
                </a:ext>
              </a:extLst>
            </p:cNvPr>
            <p:cNvSpPr txBox="1"/>
            <p:nvPr/>
          </p:nvSpPr>
          <p:spPr>
            <a:xfrm>
              <a:off x="985787" y="1803415"/>
              <a:ext cx="957313" cy="1107996"/>
            </a:xfrm>
            <a:prstGeom prst="rect">
              <a:avLst/>
            </a:prstGeom>
            <a:noFill/>
          </p:spPr>
          <p:txBody>
            <a:bodyPr wrap="none" rtlCol="0">
              <a:spAutoFit/>
            </a:bodyPr>
            <a:lstStyle/>
            <a:p>
              <a:r>
                <a:rPr lang="en-US" sz="6600">
                  <a:solidFill>
                    <a:schemeClr val="tx1">
                      <a:lumMod val="65000"/>
                      <a:lumOff val="35000"/>
                    </a:schemeClr>
                  </a:solidFill>
                  <a:latin typeface="Arial Narrow" panose="020B0606020202030204" pitchFamily="34" charset="0"/>
                </a:rPr>
                <a:t>01</a:t>
              </a:r>
            </a:p>
          </p:txBody>
        </p:sp>
        <p:grpSp>
          <p:nvGrpSpPr>
            <p:cNvPr id="18" name="Group 17">
              <a:extLst>
                <a:ext uri="{FF2B5EF4-FFF2-40B4-BE49-F238E27FC236}">
                  <a16:creationId xmlns:a16="http://schemas.microsoft.com/office/drawing/2014/main" id="{0FA692BA-9A95-477B-BE04-3CDFB650C32F}"/>
                </a:ext>
              </a:extLst>
            </p:cNvPr>
            <p:cNvGrpSpPr/>
            <p:nvPr/>
          </p:nvGrpSpPr>
          <p:grpSpPr>
            <a:xfrm>
              <a:off x="2078182" y="1895748"/>
              <a:ext cx="2863284" cy="923330"/>
              <a:chOff x="2078182" y="1847280"/>
              <a:chExt cx="2863284" cy="923330"/>
            </a:xfrm>
          </p:grpSpPr>
          <p:sp>
            <p:nvSpPr>
              <p:cNvPr id="21" name="TextBox 20">
                <a:extLst>
                  <a:ext uri="{FF2B5EF4-FFF2-40B4-BE49-F238E27FC236}">
                    <a16:creationId xmlns:a16="http://schemas.microsoft.com/office/drawing/2014/main" id="{83C4BC40-3CEF-43B4-8B55-F6A34069EF04}"/>
                  </a:ext>
                </a:extLst>
              </p:cNvPr>
              <p:cNvSpPr txBox="1"/>
              <p:nvPr/>
            </p:nvSpPr>
            <p:spPr>
              <a:xfrm>
                <a:off x="2078182" y="1847280"/>
                <a:ext cx="2863284" cy="523220"/>
              </a:xfrm>
              <a:prstGeom prst="rect">
                <a:avLst/>
              </a:prstGeom>
              <a:noFill/>
            </p:spPr>
            <p:txBody>
              <a:bodyPr wrap="none" rtlCol="0">
                <a:spAutoFit/>
              </a:bodyPr>
              <a:lstStyle/>
              <a:p>
                <a:r>
                  <a:rPr lang="en-US" sz="2800" dirty="0" smtClean="0">
                    <a:latin typeface="+mj-lt"/>
                  </a:rPr>
                  <a:t>Company assets</a:t>
                </a:r>
                <a:endParaRPr lang="en-US" sz="2800" dirty="0">
                  <a:latin typeface="+mj-lt"/>
                </a:endParaRPr>
              </a:p>
            </p:txBody>
          </p:sp>
          <p:sp>
            <p:nvSpPr>
              <p:cNvPr id="22" name="TextBox 21">
                <a:extLst>
                  <a:ext uri="{FF2B5EF4-FFF2-40B4-BE49-F238E27FC236}">
                    <a16:creationId xmlns:a16="http://schemas.microsoft.com/office/drawing/2014/main" id="{5CBF461D-5A59-4D09-BE51-7CB0AA043C17}"/>
                  </a:ext>
                </a:extLst>
              </p:cNvPr>
              <p:cNvSpPr txBox="1"/>
              <p:nvPr/>
            </p:nvSpPr>
            <p:spPr>
              <a:xfrm>
                <a:off x="2078182" y="2370500"/>
                <a:ext cx="1577676" cy="400110"/>
              </a:xfrm>
              <a:prstGeom prst="rect">
                <a:avLst/>
              </a:prstGeom>
              <a:noFill/>
            </p:spPr>
            <p:txBody>
              <a:bodyPr wrap="none" rtlCol="0">
                <a:spAutoFit/>
              </a:bodyPr>
              <a:lstStyle/>
              <a:p>
                <a:r>
                  <a:rPr lang="en-US" sz="2000" b="1" dirty="0"/>
                  <a:t>₹0.6 million</a:t>
                </a:r>
                <a:endParaRPr lang="en-US" sz="2000" dirty="0"/>
              </a:p>
            </p:txBody>
          </p:sp>
        </p:grpSp>
        <p:cxnSp>
          <p:nvCxnSpPr>
            <p:cNvPr id="19" name="Straight Connector 18">
              <a:extLst>
                <a:ext uri="{FF2B5EF4-FFF2-40B4-BE49-F238E27FC236}">
                  <a16:creationId xmlns:a16="http://schemas.microsoft.com/office/drawing/2014/main" id="{401A5DD4-A3FC-4EBD-8734-26048B9F5912}"/>
                </a:ext>
              </a:extLst>
            </p:cNvPr>
            <p:cNvCxnSpPr/>
            <p:nvPr/>
          </p:nvCxnSpPr>
          <p:spPr>
            <a:xfrm>
              <a:off x="1943100" y="1840564"/>
              <a:ext cx="0" cy="103369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D5C71B21-A94F-4CC7-9BE2-DB0F5BCFA471}"/>
              </a:ext>
            </a:extLst>
          </p:cNvPr>
          <p:cNvGrpSpPr/>
          <p:nvPr/>
        </p:nvGrpSpPr>
        <p:grpSpPr>
          <a:xfrm>
            <a:off x="1224778" y="3249918"/>
            <a:ext cx="3835454" cy="1107996"/>
            <a:chOff x="985787" y="3061287"/>
            <a:chExt cx="3835454" cy="1107996"/>
          </a:xfrm>
        </p:grpSpPr>
        <p:sp>
          <p:nvSpPr>
            <p:cNvPr id="24" name="TextBox 23">
              <a:extLst>
                <a:ext uri="{FF2B5EF4-FFF2-40B4-BE49-F238E27FC236}">
                  <a16:creationId xmlns:a16="http://schemas.microsoft.com/office/drawing/2014/main" id="{743DFFF2-F71A-438E-9A1C-FDB4B46977E4}"/>
                </a:ext>
              </a:extLst>
            </p:cNvPr>
            <p:cNvSpPr txBox="1"/>
            <p:nvPr/>
          </p:nvSpPr>
          <p:spPr>
            <a:xfrm>
              <a:off x="985787" y="3061287"/>
              <a:ext cx="957313" cy="1107996"/>
            </a:xfrm>
            <a:prstGeom prst="rect">
              <a:avLst/>
            </a:prstGeom>
            <a:noFill/>
          </p:spPr>
          <p:txBody>
            <a:bodyPr wrap="none" rtlCol="0">
              <a:spAutoFit/>
            </a:bodyPr>
            <a:lstStyle/>
            <a:p>
              <a:r>
                <a:rPr lang="en-US" sz="6600">
                  <a:solidFill>
                    <a:schemeClr val="tx1">
                      <a:lumMod val="65000"/>
                      <a:lumOff val="35000"/>
                    </a:schemeClr>
                  </a:solidFill>
                  <a:latin typeface="Arial Narrow" panose="020B0606020202030204" pitchFamily="34" charset="0"/>
                </a:rPr>
                <a:t>02</a:t>
              </a:r>
            </a:p>
          </p:txBody>
        </p:sp>
        <p:grpSp>
          <p:nvGrpSpPr>
            <p:cNvPr id="25" name="Group 24">
              <a:extLst>
                <a:ext uri="{FF2B5EF4-FFF2-40B4-BE49-F238E27FC236}">
                  <a16:creationId xmlns:a16="http://schemas.microsoft.com/office/drawing/2014/main" id="{1C760358-A959-4E6F-BF87-E0446F4E9D88}"/>
                </a:ext>
              </a:extLst>
            </p:cNvPr>
            <p:cNvGrpSpPr/>
            <p:nvPr/>
          </p:nvGrpSpPr>
          <p:grpSpPr>
            <a:xfrm>
              <a:off x="2078182" y="3153620"/>
              <a:ext cx="2743059" cy="923330"/>
              <a:chOff x="2078182" y="1847280"/>
              <a:chExt cx="2743059" cy="923330"/>
            </a:xfrm>
          </p:grpSpPr>
          <p:sp>
            <p:nvSpPr>
              <p:cNvPr id="27" name="TextBox 26">
                <a:extLst>
                  <a:ext uri="{FF2B5EF4-FFF2-40B4-BE49-F238E27FC236}">
                    <a16:creationId xmlns:a16="http://schemas.microsoft.com/office/drawing/2014/main" id="{FE226EA8-9946-4A6F-8EF7-426220F7F79C}"/>
                  </a:ext>
                </a:extLst>
              </p:cNvPr>
              <p:cNvSpPr txBox="1"/>
              <p:nvPr/>
            </p:nvSpPr>
            <p:spPr>
              <a:xfrm>
                <a:off x="2078182" y="1847280"/>
                <a:ext cx="2743059" cy="523220"/>
              </a:xfrm>
              <a:prstGeom prst="rect">
                <a:avLst/>
              </a:prstGeom>
              <a:noFill/>
            </p:spPr>
            <p:txBody>
              <a:bodyPr wrap="none" rtlCol="0">
                <a:spAutoFit/>
              </a:bodyPr>
              <a:lstStyle/>
              <a:p>
                <a:r>
                  <a:rPr lang="en-US" sz="2800" dirty="0" smtClean="0">
                    <a:latin typeface="+mj-lt"/>
                  </a:rPr>
                  <a:t>Personal assets</a:t>
                </a:r>
                <a:endParaRPr lang="en-US" sz="2800" dirty="0">
                  <a:latin typeface="+mj-lt"/>
                </a:endParaRPr>
              </a:p>
            </p:txBody>
          </p:sp>
          <p:sp>
            <p:nvSpPr>
              <p:cNvPr id="28" name="TextBox 27">
                <a:extLst>
                  <a:ext uri="{FF2B5EF4-FFF2-40B4-BE49-F238E27FC236}">
                    <a16:creationId xmlns:a16="http://schemas.microsoft.com/office/drawing/2014/main" id="{1C303180-EBC6-46FE-95ED-E18B8C04CEA5}"/>
                  </a:ext>
                </a:extLst>
              </p:cNvPr>
              <p:cNvSpPr txBox="1"/>
              <p:nvPr/>
            </p:nvSpPr>
            <p:spPr>
              <a:xfrm>
                <a:off x="2078182" y="2370500"/>
                <a:ext cx="1577676" cy="400110"/>
              </a:xfrm>
              <a:prstGeom prst="rect">
                <a:avLst/>
              </a:prstGeom>
              <a:noFill/>
            </p:spPr>
            <p:txBody>
              <a:bodyPr wrap="none" rtlCol="0">
                <a:spAutoFit/>
              </a:bodyPr>
              <a:lstStyle/>
              <a:p>
                <a:r>
                  <a:rPr lang="en-US" sz="2000" b="1" dirty="0"/>
                  <a:t>₹0.4 million</a:t>
                </a:r>
                <a:endParaRPr lang="en-US" sz="2000" dirty="0"/>
              </a:p>
            </p:txBody>
          </p:sp>
        </p:grpSp>
        <p:cxnSp>
          <p:nvCxnSpPr>
            <p:cNvPr id="26" name="Straight Connector 25">
              <a:extLst>
                <a:ext uri="{FF2B5EF4-FFF2-40B4-BE49-F238E27FC236}">
                  <a16:creationId xmlns:a16="http://schemas.microsoft.com/office/drawing/2014/main" id="{5D2A3EC4-342A-41D2-8744-F53E68A29A09}"/>
                </a:ext>
              </a:extLst>
            </p:cNvPr>
            <p:cNvCxnSpPr/>
            <p:nvPr/>
          </p:nvCxnSpPr>
          <p:spPr>
            <a:xfrm>
              <a:off x="1943100" y="3098436"/>
              <a:ext cx="0" cy="103369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0" name="Freeform 29"/>
          <p:cNvSpPr/>
          <p:nvPr/>
        </p:nvSpPr>
        <p:spPr>
          <a:xfrm rot="4200000">
            <a:off x="9059586" y="912640"/>
            <a:ext cx="1265922" cy="1269620"/>
          </a:xfrm>
          <a:custGeom>
            <a:avLst/>
            <a:gdLst>
              <a:gd name="connsiteX0" fmla="*/ 1164995 w 1410937"/>
              <a:gd name="connsiteY0" fmla="*/ 0 h 1377504"/>
              <a:gd name="connsiteX1" fmla="*/ 1215868 w 1410937"/>
              <a:gd name="connsiteY1" fmla="*/ 30076 h 1377504"/>
              <a:gd name="connsiteX2" fmla="*/ 1410937 w 1410937"/>
              <a:gd name="connsiteY2" fmla="*/ 1351444 h 1377504"/>
              <a:gd name="connsiteX3" fmla="*/ 1343182 w 1410937"/>
              <a:gd name="connsiteY3" fmla="*/ 1365390 h 1377504"/>
              <a:gd name="connsiteX4" fmla="*/ 1164995 w 1410937"/>
              <a:gd name="connsiteY4" fmla="*/ 1377504 h 1377504"/>
              <a:gd name="connsiteX5" fmla="*/ 0 w 1410937"/>
              <a:gd name="connsiteY5" fmla="*/ 688752 h 137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937" h="1377504">
                <a:moveTo>
                  <a:pt x="1164995" y="0"/>
                </a:moveTo>
                <a:lnTo>
                  <a:pt x="1215868" y="30076"/>
                </a:lnTo>
                <a:lnTo>
                  <a:pt x="1410937" y="1351444"/>
                </a:lnTo>
                <a:lnTo>
                  <a:pt x="1343182" y="1365390"/>
                </a:lnTo>
                <a:cubicBezTo>
                  <a:pt x="1284575" y="1373402"/>
                  <a:pt x="1225070" y="1377504"/>
                  <a:pt x="1164995" y="1377504"/>
                </a:cubicBezTo>
                <a:cubicBezTo>
                  <a:pt x="684394" y="1377504"/>
                  <a:pt x="240300" y="1114953"/>
                  <a:pt x="0" y="688752"/>
                </a:cubicBezTo>
                <a:close/>
              </a:path>
            </a:pathLst>
          </a:cu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5034" tIns="2950634" rIns="1325033" bIns="349673" numCol="1" spcCol="1270" anchor="ctr" anchorCtr="0">
            <a:noAutofit/>
          </a:bodyPr>
          <a:lstStyle/>
          <a:p>
            <a:pPr lvl="0" algn="ctr" defTabSz="2755900">
              <a:lnSpc>
                <a:spcPct val="90000"/>
              </a:lnSpc>
              <a:spcBef>
                <a:spcPct val="0"/>
              </a:spcBef>
              <a:spcAft>
                <a:spcPct val="35000"/>
              </a:spcAft>
            </a:pPr>
            <a:endParaRPr lang="en-US" sz="6200" kern="1200" dirty="0"/>
          </a:p>
        </p:txBody>
      </p:sp>
      <p:sp>
        <p:nvSpPr>
          <p:cNvPr id="34" name="Line Callout 1 (Border and Accent Bar) 33"/>
          <p:cNvSpPr/>
          <p:nvPr/>
        </p:nvSpPr>
        <p:spPr>
          <a:xfrm>
            <a:off x="5007635" y="1648720"/>
            <a:ext cx="3924360" cy="484094"/>
          </a:xfrm>
          <a:prstGeom prst="accentBorderCallout1">
            <a:avLst>
              <a:gd name="adj1" fmla="val 64147"/>
              <a:gd name="adj2" fmla="val 104635"/>
              <a:gd name="adj3" fmla="val 7291"/>
              <a:gd name="adj4" fmla="val 113056"/>
            </a:avLst>
          </a:prstGeom>
          <a:ln w="4445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bg1"/>
                </a:solidFill>
                <a:latin typeface="Perpetua Titling MT" panose="02020502060505020804" pitchFamily="18" charset="0"/>
                <a:ea typeface="Yu Gothic UI Light" panose="020B0300000000000000" pitchFamily="34" charset="-128"/>
                <a:cs typeface="Arial"/>
              </a:rPr>
              <a:t>Bank loses ₹ 0.3 million</a:t>
            </a:r>
            <a:endParaRPr lang="en-US" sz="1600" b="1" dirty="0">
              <a:solidFill>
                <a:schemeClr val="bg1"/>
              </a:solidFill>
              <a:latin typeface="Perpetua Titling MT" panose="02020502060505020804" pitchFamily="18" charset="0"/>
              <a:ea typeface="Yu Gothic UI Light" panose="020B0300000000000000" pitchFamily="34" charset="-128"/>
              <a:cs typeface="Arial"/>
            </a:endParaRPr>
          </a:p>
        </p:txBody>
      </p:sp>
      <p:sp>
        <p:nvSpPr>
          <p:cNvPr id="4" name="TextBox 3"/>
          <p:cNvSpPr txBox="1"/>
          <p:nvPr/>
        </p:nvSpPr>
        <p:spPr>
          <a:xfrm>
            <a:off x="9312585" y="1520155"/>
            <a:ext cx="1097280" cy="369332"/>
          </a:xfrm>
          <a:prstGeom prst="rect">
            <a:avLst/>
          </a:prstGeom>
          <a:noFill/>
        </p:spPr>
        <p:txBody>
          <a:bodyPr wrap="square" rtlCol="0">
            <a:spAutoFit/>
          </a:bodyPr>
          <a:lstStyle/>
          <a:p>
            <a:r>
              <a:rPr lang="en-US" b="1" dirty="0" smtClean="0">
                <a:solidFill>
                  <a:schemeClr val="bg1"/>
                </a:solidFill>
              </a:rPr>
              <a:t>₹ 0.3 M</a:t>
            </a:r>
            <a:endParaRPr lang="en-IN" b="1" dirty="0">
              <a:solidFill>
                <a:schemeClr val="bg1"/>
              </a:solidFill>
            </a:endParaRPr>
          </a:p>
        </p:txBody>
      </p:sp>
    </p:spTree>
    <p:extLst>
      <p:ext uri="{BB962C8B-B14F-4D97-AF65-F5344CB8AC3E}">
        <p14:creationId xmlns:p14="http://schemas.microsoft.com/office/powerpoint/2010/main" val="18831163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heel(1)">
                                      <p:cBhvr>
                                        <p:cTn id="14" dur="20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7" grpId="0" animBg="1"/>
      <p:bldP spid="15" grpId="0"/>
      <p:bldP spid="16" grpId="0"/>
      <p:bldP spid="20" grpId="0" animBg="1"/>
      <p:bldP spid="3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FB6E876435ED43AFB8AA2248BC650A" ma:contentTypeVersion="2" ma:contentTypeDescription="Create a new document." ma:contentTypeScope="" ma:versionID="01d51368a05ccc3d3312a79397be1cba">
  <xsd:schema xmlns:xsd="http://www.w3.org/2001/XMLSchema" xmlns:xs="http://www.w3.org/2001/XMLSchema" xmlns:p="http://schemas.microsoft.com/office/2006/metadata/properties" xmlns:ns2="4189cdde-1163-4dd8-9def-f39090821744" targetNamespace="http://schemas.microsoft.com/office/2006/metadata/properties" ma:root="true" ma:fieldsID="9c198185bc01979b91a10ccfa5813065" ns2:_="">
    <xsd:import namespace="4189cdde-1163-4dd8-9def-f390908217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9cdde-1163-4dd8-9def-f39090821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E6AA9C-1567-40BC-BA96-2893B4E88FE7}"/>
</file>

<file path=customXml/itemProps2.xml><?xml version="1.0" encoding="utf-8"?>
<ds:datastoreItem xmlns:ds="http://schemas.openxmlformats.org/officeDocument/2006/customXml" ds:itemID="{E03A0595-3104-4B75-9032-B4F91859D932}"/>
</file>

<file path=customXml/itemProps3.xml><?xml version="1.0" encoding="utf-8"?>
<ds:datastoreItem xmlns:ds="http://schemas.openxmlformats.org/officeDocument/2006/customXml" ds:itemID="{F90A996D-5B4C-4F6E-9030-2C4D790DF5DD}"/>
</file>

<file path=docProps/app.xml><?xml version="1.0" encoding="utf-8"?>
<Properties xmlns="http://schemas.openxmlformats.org/officeDocument/2006/extended-properties" xmlns:vt="http://schemas.openxmlformats.org/officeDocument/2006/docPropsVTypes">
  <Template/>
  <TotalTime>23221</TotalTime>
  <Words>2937</Words>
  <Application>Microsoft Office PowerPoint</Application>
  <PresentationFormat>Widescreen</PresentationFormat>
  <Paragraphs>298</Paragraphs>
  <Slides>45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Yu Gothic UI Light</vt:lpstr>
      <vt:lpstr>Arial</vt:lpstr>
      <vt:lpstr>Arial Narrow</vt:lpstr>
      <vt:lpstr>Calibri</vt:lpstr>
      <vt:lpstr>Calibri Light</vt:lpstr>
      <vt:lpstr>Georgia</vt:lpstr>
      <vt:lpstr>Noto Sans Symbols</vt:lpstr>
      <vt:lpstr>Perpetua Titling MT</vt:lpstr>
      <vt:lpstr>Times New Roman</vt:lpstr>
      <vt:lpstr>Wingdings</vt:lpstr>
      <vt:lpstr>Office Theme</vt:lpstr>
      <vt:lpstr>Foundations of Entrepreneurship</vt:lpstr>
      <vt:lpstr>PowerPoint Presentation</vt:lpstr>
      <vt:lpstr>Forms of Legal Entities</vt:lpstr>
      <vt:lpstr>Sole Proprietorship Firm – Single Owner</vt:lpstr>
      <vt:lpstr>Sole Proprietorship firm – other features</vt:lpstr>
      <vt:lpstr>Income Tax</vt:lpstr>
      <vt:lpstr>Proprietorship - Unlimited Liabilities</vt:lpstr>
      <vt:lpstr>Proprietorship - Unlimited Liabilities</vt:lpstr>
      <vt:lpstr>Proprietorship - Unlimited Liabilities</vt:lpstr>
      <vt:lpstr>Sole Proprietorship Firm – other features</vt:lpstr>
      <vt:lpstr>Sole Proprietorship – other features</vt:lpstr>
      <vt:lpstr>Proprietorship </vt:lpstr>
      <vt:lpstr>Proprietorship </vt:lpstr>
      <vt:lpstr>PowerPoint Presentation</vt:lpstr>
      <vt:lpstr>PowerPoint Presentation</vt:lpstr>
      <vt:lpstr>Partnership – multiple owners </vt:lpstr>
      <vt:lpstr>Registration of Partnership Deed</vt:lpstr>
      <vt:lpstr>Advantages of Partnership Form </vt:lpstr>
      <vt:lpstr>Disadvantages of Partnership Form </vt:lpstr>
      <vt:lpstr>PowerPoint Presentation</vt:lpstr>
      <vt:lpstr>Partnership - Unlimited Liabilities</vt:lpstr>
      <vt:lpstr>Income Tax</vt:lpstr>
      <vt:lpstr>Limited Liability Company</vt:lpstr>
      <vt:lpstr>One Person Company (OPC) Companies Act 2013</vt:lpstr>
      <vt:lpstr>Steps to Form OPC</vt:lpstr>
      <vt:lpstr>The Salient features of an OPC include the following:</vt:lpstr>
      <vt:lpstr>Comparison between OPC and Sole Proprietorship</vt:lpstr>
      <vt:lpstr>Conversion of OPC into a Private Limited Company:</vt:lpstr>
      <vt:lpstr>Voluntary Conversion</vt:lpstr>
      <vt:lpstr>Motivations for registering a One Person Company</vt:lpstr>
      <vt:lpstr>Transfer of Ownership</vt:lpstr>
      <vt:lpstr>Limited Liability Partnership (LLP)  Limited Liability Partnership Act 2008</vt:lpstr>
      <vt:lpstr>Private Limited Company</vt:lpstr>
      <vt:lpstr>PowerPoint Presentation</vt:lpstr>
      <vt:lpstr>Private Limited Company</vt:lpstr>
      <vt:lpstr>Private Ltd. Company vs. LLP</vt:lpstr>
      <vt:lpstr>Public Limited Company</vt:lpstr>
      <vt:lpstr>Public Limited Company</vt:lpstr>
      <vt:lpstr>Comparison between Public Limited and Private Limited Company</vt:lpstr>
      <vt:lpstr>Joint Hindu Family</vt:lpstr>
      <vt:lpstr>Co-operatives</vt:lpstr>
      <vt:lpstr>There are different types of cooperatives like consumer co-operatives, producer's co-operatives, marketing co-operatives, housing co-operatives, credit co-operatives, farming co-operatives etc. The aim of all such co-operatives is to promote the welfare of their members. Its main features are:-</vt:lpstr>
      <vt:lpstr>Factors Determining Forms of Businesses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Sushanta Mahapatra</dc:creator>
  <cp:lastModifiedBy>Prof. Manoj Mondal</cp:lastModifiedBy>
  <cp:revision>198</cp:revision>
  <dcterms:created xsi:type="dcterms:W3CDTF">2018-09-11T10:32:04Z</dcterms:created>
  <dcterms:modified xsi:type="dcterms:W3CDTF">2021-02-06T10:39:05Z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0x0101008AFB6E876435ED43AFB8AA2248BC650A</vt:lpwstr>
  </property>
</Properties>
</file>