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5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8.xml" ContentType="application/vnd.openxmlformats-officedocument.presentationml.notesSlide+xml"/>
  <Override PartName="/ppt/notesSlides/notesSlide8.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8"/>
  </p:notesMasterIdLst>
  <p:sldIdLst>
    <p:sldId id="426" r:id="rId3"/>
    <p:sldId id="392" r:id="rId4"/>
    <p:sldId id="393" r:id="rId5"/>
    <p:sldId id="445" r:id="rId6"/>
    <p:sldId id="394" r:id="rId7"/>
    <p:sldId id="395" r:id="rId8"/>
    <p:sldId id="396" r:id="rId9"/>
    <p:sldId id="397"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 id="441" r:id="rId24"/>
    <p:sldId id="442" r:id="rId25"/>
    <p:sldId id="443" r:id="rId26"/>
    <p:sldId id="444" r:id="rId27"/>
    <p:sldId id="398" r:id="rId28"/>
    <p:sldId id="399" r:id="rId29"/>
    <p:sldId id="400" r:id="rId30"/>
    <p:sldId id="427" r:id="rId31"/>
    <p:sldId id="401" r:id="rId32"/>
    <p:sldId id="402" r:id="rId33"/>
    <p:sldId id="403" r:id="rId34"/>
    <p:sldId id="404" r:id="rId35"/>
    <p:sldId id="405"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39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A23"/>
    <a:srgbClr val="262B25"/>
    <a:srgbClr val="FFF2D5"/>
    <a:srgbClr val="FFF5E1"/>
    <a:srgbClr val="FFE9C1"/>
    <a:srgbClr val="7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721" autoAdjust="0"/>
  </p:normalViewPr>
  <p:slideViewPr>
    <p:cSldViewPr snapToGrid="0">
      <p:cViewPr varScale="1">
        <p:scale>
          <a:sx n="85" d="100"/>
          <a:sy n="85" d="100"/>
        </p:scale>
        <p:origin x="518"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ustomXml" Target="../customXml/item2.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7A32B-7FA5-4BCA-B53D-10700E25E1DE}" type="datetimeFigureOut">
              <a:rPr lang="en-IN" smtClean="0"/>
              <a:t>11-02-2021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10432-7677-4265-BD77-294D2C306509}" type="slidenum">
              <a:rPr lang="en-IN" smtClean="0"/>
              <a:t>‹#›</a:t>
            </a:fld>
            <a:endParaRPr lang="en-IN"/>
          </a:p>
        </p:txBody>
      </p:sp>
    </p:spTree>
    <p:extLst>
      <p:ext uri="{BB962C8B-B14F-4D97-AF65-F5344CB8AC3E}">
        <p14:creationId xmlns:p14="http://schemas.microsoft.com/office/powerpoint/2010/main" val="2986974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68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30791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56728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67167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4316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72340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38698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32788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417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054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all-pervading</a:t>
            </a:r>
            <a:endParaRPr lang="en-IN" dirty="0"/>
          </a:p>
        </p:txBody>
      </p:sp>
      <p:sp>
        <p:nvSpPr>
          <p:cNvPr id="4" name="Slide Number Placeholder 3"/>
          <p:cNvSpPr>
            <a:spLocks noGrp="1"/>
          </p:cNvSpPr>
          <p:nvPr>
            <p:ph type="sldNum" sz="quarter" idx="10"/>
          </p:nvPr>
        </p:nvSpPr>
        <p:spPr/>
        <p:txBody>
          <a:bodyPr/>
          <a:lstStyle/>
          <a:p>
            <a:fld id="{5AF6281B-0C97-4007-BCB8-B6D4F8A1DB65}" type="slidenum">
              <a:rPr lang="en-IN" smtClean="0"/>
              <a:t>6</a:t>
            </a:fld>
            <a:endParaRPr lang="en-IN"/>
          </a:p>
        </p:txBody>
      </p:sp>
    </p:spTree>
    <p:extLst>
      <p:ext uri="{BB962C8B-B14F-4D97-AF65-F5344CB8AC3E}">
        <p14:creationId xmlns:p14="http://schemas.microsoft.com/office/powerpoint/2010/main" val="2738021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all-pervading</a:t>
            </a:r>
            <a:endParaRPr lang="en-IN" dirty="0"/>
          </a:p>
        </p:txBody>
      </p:sp>
      <p:sp>
        <p:nvSpPr>
          <p:cNvPr id="4" name="Slide Number Placeholder 3"/>
          <p:cNvSpPr>
            <a:spLocks noGrp="1"/>
          </p:cNvSpPr>
          <p:nvPr>
            <p:ph type="sldNum" sz="quarter" idx="10"/>
          </p:nvPr>
        </p:nvSpPr>
        <p:spPr/>
        <p:txBody>
          <a:bodyPr/>
          <a:lstStyle/>
          <a:p>
            <a:fld id="{5AF6281B-0C97-4007-BCB8-B6D4F8A1DB65}" type="slidenum">
              <a:rPr lang="en-IN" smtClean="0"/>
              <a:t>7</a:t>
            </a:fld>
            <a:endParaRPr lang="en-IN"/>
          </a:p>
        </p:txBody>
      </p:sp>
    </p:spTree>
    <p:extLst>
      <p:ext uri="{BB962C8B-B14F-4D97-AF65-F5344CB8AC3E}">
        <p14:creationId xmlns:p14="http://schemas.microsoft.com/office/powerpoint/2010/main" val="391241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glaring example is of </a:t>
            </a:r>
            <a:r>
              <a:rPr lang="en-US" dirty="0" err="1" smtClean="0"/>
              <a:t>Irridium</a:t>
            </a:r>
            <a:r>
              <a:rPr lang="en-US" dirty="0" smtClean="0"/>
              <a:t> and the first call was made by the then Vice President of the United States Al Gore to Gilbert Grosvenor, the great-grandson of Alexander Graham Bell.</a:t>
            </a:r>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BD1BCF0-62F9-4B5C-887E-9D19F367B3DE}" type="slidenum">
              <a:rPr lang="en-IN" smtClean="0"/>
              <a:t>15</a:t>
            </a:fld>
            <a:endParaRPr lang="en-IN"/>
          </a:p>
        </p:txBody>
      </p:sp>
    </p:spTree>
    <p:extLst>
      <p:ext uri="{BB962C8B-B14F-4D97-AF65-F5344CB8AC3E}">
        <p14:creationId xmlns:p14="http://schemas.microsoft.com/office/powerpoint/2010/main" val="2024857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12645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27486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09149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10108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8817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214B1C-8979-447F-804F-729F00EB3D65}" type="datetimeFigureOut">
              <a:rPr lang="en-US" smtClean="0"/>
              <a:pPr/>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83013471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14B1C-8979-447F-804F-729F00EB3D65}" type="datetimeFigureOut">
              <a:rPr lang="en-US" smtClean="0"/>
              <a:pPr/>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699467940"/>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14B1C-8979-447F-804F-729F00EB3D65}" type="datetimeFigureOut">
              <a:rPr lang="en-US" smtClean="0"/>
              <a:pPr/>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976562553"/>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6D0F569-AC90-44EB-9EF4-4E5C2F5D823C}" type="datetime1">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2/11/2021</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srgbClr val="000000">
                    <a:tint val="75000"/>
                  </a:srgbClr>
                </a:solidFill>
                <a:effectLst/>
                <a:uLnTx/>
                <a:uFillTx/>
                <a:latin typeface="Source Sans Pro"/>
                <a:cs typeface="+mn-cs"/>
              </a:rPr>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2144818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C2D79EF-17C8-45D8-9866-DAF5723FC604}" type="datetime1">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2/11/2021</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srgbClr val="000000">
                    <a:tint val="75000"/>
                  </a:srgbClr>
                </a:solidFill>
                <a:effectLst/>
                <a:uLnTx/>
                <a:uFillTx/>
                <a:latin typeface="Source Sans Pro"/>
                <a:cs typeface="+mn-cs"/>
              </a:rPr>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1656481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FFC2ADC-3680-4013-A757-E4663495DB98}" type="datetime1">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2/11/2021</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srgbClr val="000000">
                    <a:tint val="75000"/>
                  </a:srgbClr>
                </a:solidFill>
                <a:effectLst/>
                <a:uLnTx/>
                <a:uFillTx/>
                <a:latin typeface="Source Sans Pro"/>
                <a:cs typeface="+mn-cs"/>
              </a:rPr>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319436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1BA94-5DCA-4F19-960F-0FB2BD5EE85A}" type="datetime1">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2/11/2021</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srgbClr val="000000">
                    <a:tint val="75000"/>
                  </a:srgbClr>
                </a:solidFill>
                <a:effectLst/>
                <a:uLnTx/>
                <a:uFillTx/>
                <a:latin typeface="Source Sans Pro"/>
                <a:cs typeface="+mn-cs"/>
              </a:rPr>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2393827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1BED947-38D9-44AC-8B89-E79758333B77}" type="datetime1">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2/11/2021</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srgbClr val="000000">
                    <a:tint val="75000"/>
                  </a:srgbClr>
                </a:solidFill>
                <a:effectLst/>
                <a:uLnTx/>
                <a:uFillTx/>
                <a:latin typeface="Source Sans Pro"/>
                <a:cs typeface="+mn-cs"/>
              </a:rPr>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2539051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781E23F-BD3C-4F23-B116-2B758120C8AC}" type="datetime1">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2/11/2021</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srgbClr val="000000">
                    <a:tint val="75000"/>
                  </a:srgbClr>
                </a:solidFill>
                <a:effectLst/>
                <a:uLnTx/>
                <a:uFillTx/>
                <a:latin typeface="Source Sans Pro"/>
                <a:cs typeface="+mn-cs"/>
              </a:rPr>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17726037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3CFAA9-6D59-4D98-869E-ACBDB83B2CA4}" type="datetime1">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2/11/2021</a:t>
            </a:fld>
            <a:endParaRPr kumimoji="0" lang="en-US" sz="1200" b="1" i="0" u="none" strike="noStrike" kern="1200" cap="all" spc="100" normalizeH="0" baseline="0" noProof="0">
              <a:ln>
                <a:noFill/>
              </a:ln>
              <a:solidFill>
                <a:srgbClr val="000000">
                  <a:tint val="75000"/>
                </a:srgbClr>
              </a:solidFill>
              <a:effectLst/>
              <a:uLnTx/>
              <a:uFillTx/>
              <a:latin typeface="Source Sans Pro"/>
              <a:cs typeface="+mn-cs"/>
            </a:endParaRPr>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srgbClr val="000000">
                    <a:tint val="75000"/>
                  </a:srgbClr>
                </a:solidFill>
                <a:effectLst/>
                <a:uLnTx/>
                <a:uFillTx/>
                <a:latin typeface="Source Sans Pro"/>
                <a:cs typeface="+mn-cs"/>
              </a:rPr>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2768753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410804-27E3-430A-BB42-B831260DE39A}" type="datetime1">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2/11/2021</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srgbClr val="000000">
                    <a:tint val="75000"/>
                  </a:srgbClr>
                </a:solidFill>
                <a:effectLst/>
                <a:uLnTx/>
                <a:uFillTx/>
                <a:latin typeface="Source Sans Pro"/>
                <a:cs typeface="+mn-cs"/>
              </a:rPr>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2148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5">
                    <a:lumMod val="75000"/>
                  </a:schemeClr>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14B1C-8979-447F-804F-729F00EB3D65}" type="datetimeFigureOut">
              <a:rPr lang="en-US" smtClean="0"/>
              <a:pPr/>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221250028"/>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0E22DE3-3D1A-4D53-B9A6-6C7463B8C992}" type="datetime1">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2/11/2021</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srgbClr val="000000">
                    <a:tint val="75000"/>
                  </a:srgbClr>
                </a:solidFill>
                <a:effectLst/>
                <a:uLnTx/>
                <a:uFillTx/>
                <a:latin typeface="Source Sans Pro"/>
                <a:cs typeface="+mn-cs"/>
              </a:rPr>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2385673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A7D41-E8B7-4A0B-B861-3EC4AE88917D}" type="datetime1">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2/11/2021</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srgbClr val="000000">
                    <a:tint val="75000"/>
                  </a:srgbClr>
                </a:solidFill>
                <a:effectLst/>
                <a:uLnTx/>
                <a:uFillTx/>
                <a:latin typeface="Source Sans Pro"/>
                <a:cs typeface="+mn-cs"/>
              </a:rPr>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3892422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7C34823-0B19-4B4E-A643-7A3B0A3D24D6}" type="datetime1">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2/11/2021</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srgbClr val="000000">
                    <a:tint val="75000"/>
                  </a:srgbClr>
                </a:solidFill>
                <a:effectLst/>
                <a:uLnTx/>
                <a:uFillTx/>
                <a:latin typeface="Source Sans Pro"/>
                <a:cs typeface="+mn-cs"/>
              </a:rPr>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344608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pPr/>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197462120"/>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214B1C-8979-447F-804F-729F00EB3D65}" type="datetimeFigureOut">
              <a:rPr lang="en-US" smtClean="0"/>
              <a:pPr/>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038999330"/>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214B1C-8979-447F-804F-729F00EB3D65}" type="datetimeFigureOut">
              <a:rPr lang="en-US" smtClean="0"/>
              <a:pPr/>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889793461"/>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214B1C-8979-447F-804F-729F00EB3D65}" type="datetimeFigureOut">
              <a:rPr lang="en-US" smtClean="0"/>
              <a:pPr/>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31157760"/>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pPr/>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402795097"/>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530895767"/>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88188092"/>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pPr/>
              <a:t>2/11/2021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pPr/>
              <a:t>‹#›</a:t>
            </a:fld>
            <a:endParaRPr lang="en-US"/>
          </a:p>
        </p:txBody>
      </p:sp>
      <p:pic>
        <p:nvPicPr>
          <p:cNvPr id="7"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0098" y="-93364"/>
            <a:ext cx="12242098"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713934"/>
            <a:ext cx="12185138"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userDrawn="1"/>
        </p:nvCxnSpPr>
        <p:spPr>
          <a:xfrm>
            <a:off x="0" y="228600"/>
            <a:ext cx="12151384" cy="20985"/>
          </a:xfrm>
          <a:prstGeom prst="line">
            <a:avLst/>
          </a:prstGeom>
          <a:ln w="349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9786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l" defTabSz="914400" rtl="0" eaLnBrk="1" latinLnBrk="0" hangingPunct="1">
        <a:lnSpc>
          <a:spcPct val="90000"/>
        </a:lnSpc>
        <a:spcBef>
          <a:spcPct val="0"/>
        </a:spcBef>
        <a:buNone/>
        <a:defRPr sz="3600" b="1" kern="1200">
          <a:solidFill>
            <a:schemeClr val="accent5">
              <a:lumMod val="50000"/>
            </a:schemeClr>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ECD8B30-1B71-45A1-8314-D59C86F581E1}" type="datetime1">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2/11/2021</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srgbClr val="000000">
                    <a:tint val="75000"/>
                  </a:srgbClr>
                </a:solidFill>
                <a:effectLst/>
                <a:uLnTx/>
                <a:uFillTx/>
                <a:latin typeface="Source Sans Pro"/>
                <a:cs typeface="+mn-cs"/>
              </a:rPr>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srgbClr val="000000">
                    <a:tint val="75000"/>
                  </a:srgb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000000">
                  <a:tint val="75000"/>
                </a:srgbClr>
              </a:solidFill>
              <a:effectLst/>
              <a:uLnTx/>
              <a:uFillTx/>
              <a:latin typeface="Source Sans Pro"/>
              <a:cs typeface="+mn-cs"/>
            </a:endParaRPr>
          </a:p>
        </p:txBody>
      </p:sp>
    </p:spTree>
    <p:extLst>
      <p:ext uri="{BB962C8B-B14F-4D97-AF65-F5344CB8AC3E}">
        <p14:creationId xmlns:p14="http://schemas.microsoft.com/office/powerpoint/2010/main" val="1882480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hyperlink" Target="https://strategyzer.com/canvas/value-proposition-canvas"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13.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6.sv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13.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6.sv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2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13.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6.sv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13.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6.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13.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6.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6.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13.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6.sv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13.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6.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13.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6.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13.sv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6.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13.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6.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13.sv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6.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89B7BFD-8F45-4093-AD9C-91B15B0503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grpSp>
        <p:nvGrpSpPr>
          <p:cNvPr id="28" name="Graphic 38">
            <a:extLst>
              <a:ext uri="{FF2B5EF4-FFF2-40B4-BE49-F238E27FC236}">
                <a16:creationId xmlns:a16="http://schemas.microsoft.com/office/drawing/2014/main" id="{DAD61042-0C08-4792-9069-C50A235894B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87475" y="403325"/>
            <a:ext cx="1910252" cy="709660"/>
            <a:chOff x="2267504" y="2540250"/>
            <a:chExt cx="1990951" cy="739640"/>
          </a:xfrm>
          <a:solidFill>
            <a:schemeClr val="tx1"/>
          </a:solidFill>
        </p:grpSpPr>
        <p:sp>
          <p:nvSpPr>
            <p:cNvPr id="29" name="Freeform: Shape 28">
              <a:extLst>
                <a:ext uri="{FF2B5EF4-FFF2-40B4-BE49-F238E27FC236}">
                  <a16:creationId xmlns:a16="http://schemas.microsoft.com/office/drawing/2014/main" id="{0F1FA9DF-4B59-4A13-870A-3296634FF2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99AEE6FE-7D59-41E1-8CF0-BA646F70EC5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ource Sans Pro"/>
                <a:ea typeface="+mn-ea"/>
                <a:cs typeface="+mn-cs"/>
              </a:endParaRPr>
            </a:p>
          </p:txBody>
        </p:sp>
      </p:grpSp>
      <p:grpSp>
        <p:nvGrpSpPr>
          <p:cNvPr id="32" name="Group 31">
            <a:extLst>
              <a:ext uri="{FF2B5EF4-FFF2-40B4-BE49-F238E27FC236}">
                <a16:creationId xmlns:a16="http://schemas.microsoft.com/office/drawing/2014/main" id="{99B590B6-72F9-47BE-A8A4-E9B05D205F9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0894" y="1298420"/>
            <a:ext cx="5145145" cy="4483168"/>
            <a:chOff x="1674895" y="1345036"/>
            <a:chExt cx="5428610" cy="4210939"/>
          </a:xfrm>
        </p:grpSpPr>
        <p:sp>
          <p:nvSpPr>
            <p:cNvPr id="33" name="Rectangle 32">
              <a:extLst>
                <a:ext uri="{FF2B5EF4-FFF2-40B4-BE49-F238E27FC236}">
                  <a16:creationId xmlns:a16="http://schemas.microsoft.com/office/drawing/2014/main" id="{B3931B27-0EDB-439E-BB0D-8FB7F07C31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4" name="Rectangle 33">
              <a:extLst>
                <a:ext uri="{FF2B5EF4-FFF2-40B4-BE49-F238E27FC236}">
                  <a16:creationId xmlns:a16="http://schemas.microsoft.com/office/drawing/2014/main" id="{5B2A506B-A82D-4F4B-8BC3-3AC9EDE3772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grpSp>
      <p:sp useBgFill="1">
        <p:nvSpPr>
          <p:cNvPr id="36" name="Rectangle 35">
            <a:extLst>
              <a:ext uri="{FF2B5EF4-FFF2-40B4-BE49-F238E27FC236}">
                <a16:creationId xmlns:a16="http://schemas.microsoft.com/office/drawing/2014/main" id="{2E369027-C2BF-44D4-8463-AA64250C51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699" y="1187311"/>
            <a:ext cx="5089552" cy="448337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 name="Title 1"/>
          <p:cNvSpPr>
            <a:spLocks noGrp="1"/>
          </p:cNvSpPr>
          <p:nvPr>
            <p:ph type="ctrTitle"/>
          </p:nvPr>
        </p:nvSpPr>
        <p:spPr>
          <a:xfrm>
            <a:off x="1323703" y="1827504"/>
            <a:ext cx="4275907" cy="2577893"/>
          </a:xfrm>
        </p:spPr>
        <p:txBody>
          <a:bodyPr>
            <a:noAutofit/>
          </a:bodyPr>
          <a:lstStyle/>
          <a:p>
            <a:r>
              <a:rPr lang="en-US" sz="3600" dirty="0"/>
              <a:t>Foundations of Entrepreneurship</a:t>
            </a:r>
          </a:p>
        </p:txBody>
      </p:sp>
      <p:sp>
        <p:nvSpPr>
          <p:cNvPr id="3" name="Subtitle 2"/>
          <p:cNvSpPr>
            <a:spLocks noGrp="1"/>
          </p:cNvSpPr>
          <p:nvPr>
            <p:ph type="subTitle" idx="1"/>
          </p:nvPr>
        </p:nvSpPr>
        <p:spPr>
          <a:xfrm>
            <a:off x="1676412" y="4497473"/>
            <a:ext cx="3624471" cy="811604"/>
          </a:xfrm>
        </p:spPr>
        <p:txBody>
          <a:bodyPr>
            <a:normAutofit/>
          </a:bodyPr>
          <a:lstStyle/>
          <a:p>
            <a:r>
              <a:rPr lang="en-US" dirty="0">
                <a:solidFill>
                  <a:schemeClr val="dk1"/>
                </a:solidFill>
                <a:ea typeface="Calibri"/>
                <a:cs typeface="Calibri"/>
                <a:sym typeface="Calibri"/>
              </a:rPr>
              <a:t>Business Model Canvas</a:t>
            </a:r>
            <a:endParaRPr lang="en-US" dirty="0"/>
          </a:p>
          <a:p>
            <a:endParaRPr lang="en-US" dirty="0"/>
          </a:p>
        </p:txBody>
      </p:sp>
      <p:pic>
        <p:nvPicPr>
          <p:cNvPr id="4" name="Picture 3">
            <a:extLst>
              <a:ext uri="{FF2B5EF4-FFF2-40B4-BE49-F238E27FC236}">
                <a16:creationId xmlns:a16="http://schemas.microsoft.com/office/drawing/2014/main" id="{E656F901-47AA-4A8A-9284-3826521679D5}"/>
              </a:ext>
            </a:extLst>
          </p:cNvPr>
          <p:cNvPicPr>
            <a:picLocks noChangeAspect="1"/>
          </p:cNvPicPr>
          <p:nvPr/>
        </p:nvPicPr>
        <p:blipFill rotWithShape="1">
          <a:blip r:embed="rId2"/>
          <a:srcRect t="14872" r="2" b="25436"/>
          <a:stretch/>
        </p:blipFill>
        <p:spPr>
          <a:xfrm>
            <a:off x="6381549" y="1187311"/>
            <a:ext cx="4899517" cy="2222776"/>
          </a:xfrm>
          <a:prstGeom prst="rect">
            <a:avLst/>
          </a:prstGeom>
        </p:spPr>
      </p:pic>
      <p:sp>
        <p:nvSpPr>
          <p:cNvPr id="38" name="Graphic 212">
            <a:extLst>
              <a:ext uri="{FF2B5EF4-FFF2-40B4-BE49-F238E27FC236}">
                <a16:creationId xmlns:a16="http://schemas.microsoft.com/office/drawing/2014/main" id="{0F2B4DB4-CB43-4265-8D5A-B45A9E9814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4736" y="823301"/>
            <a:ext cx="663342" cy="66334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0" name="Graphic 212">
            <a:extLst>
              <a:ext uri="{FF2B5EF4-FFF2-40B4-BE49-F238E27FC236}">
                <a16:creationId xmlns:a16="http://schemas.microsoft.com/office/drawing/2014/main" id="{FC0F9FEA-2B64-4E05-95C4-886199E760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4736" y="823301"/>
            <a:ext cx="663342" cy="66334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pic>
        <p:nvPicPr>
          <p:cNvPr id="5" name="Picture 5" descr="A picture containing table, person, wooden, cutting&#10;&#10;Description automatically generated">
            <a:extLst>
              <a:ext uri="{FF2B5EF4-FFF2-40B4-BE49-F238E27FC236}">
                <a16:creationId xmlns:a16="http://schemas.microsoft.com/office/drawing/2014/main" id="{C8931B8C-83CD-426C-8B06-44922B4A9B15}"/>
              </a:ext>
            </a:extLst>
          </p:cNvPr>
          <p:cNvPicPr>
            <a:picLocks noChangeAspect="1"/>
          </p:cNvPicPr>
          <p:nvPr/>
        </p:nvPicPr>
        <p:blipFill rotWithShape="1">
          <a:blip r:embed="rId3"/>
          <a:srcRect t="19392" r="1" b="14192"/>
          <a:stretch/>
        </p:blipFill>
        <p:spPr>
          <a:xfrm>
            <a:off x="6389212" y="3614193"/>
            <a:ext cx="4916333" cy="2171405"/>
          </a:xfrm>
          <a:prstGeom prst="rect">
            <a:avLst/>
          </a:prstGeom>
        </p:spPr>
      </p:pic>
      <p:sp>
        <p:nvSpPr>
          <p:cNvPr id="6" name="TextBox 5"/>
          <p:cNvSpPr txBox="1"/>
          <p:nvPr/>
        </p:nvSpPr>
        <p:spPr>
          <a:xfrm>
            <a:off x="8396882" y="5989704"/>
            <a:ext cx="2908663" cy="646331"/>
          </a:xfrm>
          <a:prstGeom prst="rect">
            <a:avLst/>
          </a:prstGeom>
          <a:noFill/>
        </p:spPr>
        <p:txBody>
          <a:bodyPr wrap="square" rtlCol="0">
            <a:spAutoFit/>
          </a:bodyPr>
          <a:lstStyle/>
          <a:p>
            <a:pPr algn="ctr"/>
            <a:r>
              <a:rPr lang="en-US" dirty="0" smtClean="0"/>
              <a:t>Lecture Note # </a:t>
            </a:r>
            <a:r>
              <a:rPr lang="en-US" dirty="0" smtClean="0"/>
              <a:t>16</a:t>
            </a:r>
            <a:endParaRPr lang="en-US" dirty="0" smtClean="0"/>
          </a:p>
          <a:p>
            <a:pPr algn="ctr"/>
            <a:r>
              <a:rPr lang="en-US" dirty="0" smtClean="0"/>
              <a:t>12.02.2021</a:t>
            </a:r>
            <a:endParaRPr lang="en-IN" dirty="0"/>
          </a:p>
        </p:txBody>
      </p:sp>
    </p:spTree>
    <p:extLst>
      <p:ext uri="{BB962C8B-B14F-4D97-AF65-F5344CB8AC3E}">
        <p14:creationId xmlns:p14="http://schemas.microsoft.com/office/powerpoint/2010/main" val="1510336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177"/>
          </a:xfrm>
          <a:noFill/>
          <a:ln>
            <a:noFill/>
          </a:ln>
        </p:spPr>
        <p:txBody>
          <a:bodyPr spcFirstLastPara="1" wrap="square" lIns="91425" tIns="45700" rIns="91425" bIns="45700" anchor="ctr" anchorCtr="0">
            <a:noAutofit/>
          </a:bodyPr>
          <a:lstStyle/>
          <a:p>
            <a:r>
              <a:rPr lang="en-US" sz="3200" b="1" dirty="0" err="1">
                <a:solidFill>
                  <a:schemeClr val="accent5">
                    <a:lumMod val="75000"/>
                  </a:schemeClr>
                </a:solidFill>
              </a:rPr>
              <a:t>Wufoo</a:t>
            </a:r>
            <a:r>
              <a:rPr lang="en-US" sz="3200" b="1" dirty="0">
                <a:solidFill>
                  <a:schemeClr val="accent5">
                    <a:lumMod val="75000"/>
                  </a:schemeClr>
                </a:solidFill>
              </a:rPr>
              <a:t> founded by Kevin Hale</a:t>
            </a:r>
            <a:endParaRPr lang="en-IN" sz="3200" b="1" dirty="0">
              <a:solidFill>
                <a:schemeClr val="accent5">
                  <a:lumMod val="75000"/>
                </a:schemeClr>
              </a:solidFill>
            </a:endParaRPr>
          </a:p>
        </p:txBody>
      </p:sp>
      <p:sp>
        <p:nvSpPr>
          <p:cNvPr id="3" name="Content Placeholder 2"/>
          <p:cNvSpPr>
            <a:spLocks noGrp="1"/>
          </p:cNvSpPr>
          <p:nvPr>
            <p:ph idx="1"/>
          </p:nvPr>
        </p:nvSpPr>
        <p:spPr>
          <a:xfrm>
            <a:off x="950603" y="1204302"/>
            <a:ext cx="9782908" cy="4351338"/>
          </a:xfrm>
        </p:spPr>
        <p:txBody>
          <a:bodyPr/>
          <a:lstStyle/>
          <a:p>
            <a:r>
              <a:rPr lang="en-US" b="1" dirty="0" smtClean="0"/>
              <a:t>Founded in 2006 and exited in 2011</a:t>
            </a:r>
          </a:p>
          <a:p>
            <a:r>
              <a:rPr lang="en-US" b="1" dirty="0" smtClean="0"/>
              <a:t>Raised only $1,18,000</a:t>
            </a:r>
          </a:p>
          <a:p>
            <a:r>
              <a:rPr lang="en-US" b="1" dirty="0" smtClean="0"/>
              <a:t>Sold to </a:t>
            </a:r>
            <a:r>
              <a:rPr lang="en-US" b="1" dirty="0" err="1" smtClean="0"/>
              <a:t>SurveyMonkey</a:t>
            </a:r>
            <a:r>
              <a:rPr lang="en-US" b="1" dirty="0" smtClean="0"/>
              <a:t> for $35 million in 2011.</a:t>
            </a:r>
          </a:p>
          <a:p>
            <a:r>
              <a:rPr lang="en-US" b="1" dirty="0" smtClean="0"/>
              <a:t>Gave a return of 29,561% to investors.</a:t>
            </a:r>
          </a:p>
          <a:p>
            <a:r>
              <a:rPr lang="en-US" b="1" dirty="0" smtClean="0"/>
              <a:t>Product: A </a:t>
            </a:r>
            <a:r>
              <a:rPr lang="en-US" b="1" dirty="0"/>
              <a:t>web app that lets people create </a:t>
            </a:r>
            <a:r>
              <a:rPr lang="en-US" b="1" dirty="0" smtClean="0"/>
              <a:t>forms</a:t>
            </a:r>
          </a:p>
          <a:p>
            <a:r>
              <a:rPr lang="en-US" b="1" dirty="0" smtClean="0"/>
              <a:t>Motivation for the product: </a:t>
            </a:r>
            <a:r>
              <a:rPr lang="en-US" b="1" dirty="0"/>
              <a:t> “We looked at other form builders, and we were like, ‘All these people are crappy. And we don’t want to be in that space</a:t>
            </a:r>
            <a:r>
              <a:rPr lang="en-US" b="1" dirty="0" smtClean="0"/>
              <a:t>.”</a:t>
            </a:r>
            <a:endParaRPr lang="en-IN"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485334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2953"/>
            <a:ext cx="10515600" cy="976565"/>
          </a:xfrm>
          <a:noFill/>
          <a:ln>
            <a:noFill/>
          </a:ln>
        </p:spPr>
        <p:txBody>
          <a:bodyPr spcFirstLastPara="1" wrap="square" lIns="91425" tIns="45700" rIns="91425" bIns="45700" anchor="ctr" anchorCtr="0">
            <a:noAutofit/>
          </a:bodyPr>
          <a:lstStyle/>
          <a:p>
            <a:r>
              <a:rPr lang="en-US" sz="3200" b="1" dirty="0">
                <a:solidFill>
                  <a:schemeClr val="accent5">
                    <a:lumMod val="75000"/>
                  </a:schemeClr>
                </a:solidFill>
              </a:rPr>
              <a:t>Value Proposition</a:t>
            </a:r>
          </a:p>
        </p:txBody>
      </p:sp>
      <p:sp>
        <p:nvSpPr>
          <p:cNvPr id="3" name="Content Placeholder 2"/>
          <p:cNvSpPr>
            <a:spLocks noGrp="1"/>
          </p:cNvSpPr>
          <p:nvPr>
            <p:ph idx="1"/>
          </p:nvPr>
        </p:nvSpPr>
        <p:spPr>
          <a:xfrm>
            <a:off x="533400" y="1674427"/>
            <a:ext cx="9372600" cy="4732234"/>
          </a:xfrm>
        </p:spPr>
        <p:txBody>
          <a:bodyPr>
            <a:normAutofit/>
          </a:bodyPr>
          <a:lstStyle/>
          <a:p>
            <a:r>
              <a:rPr lang="en-IN" b="1" dirty="0"/>
              <a:t>A VALUE PROPOSITION </a:t>
            </a:r>
            <a:r>
              <a:rPr lang="en-IN" b="1" dirty="0" smtClean="0"/>
              <a:t>represents the sum total of features of your product or service that customer would perceive as value for their money.</a:t>
            </a:r>
          </a:p>
          <a:p>
            <a:r>
              <a:rPr lang="en-IN" b="1" dirty="0" smtClean="0"/>
              <a:t>Your value proposition would provide reasons why customers would prefer to buy your product or service over those of competitors. </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31316134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Know Your Customers’ Aspiration</a:t>
            </a:r>
            <a:endParaRPr lang="en-US" sz="3600" b="1" dirty="0">
              <a:solidFill>
                <a:srgbClr val="002060"/>
              </a:solidFill>
              <a:latin typeface="Georgia" panose="02040502050405020303" pitchFamily="18" charset="0"/>
            </a:endParaRPr>
          </a:p>
        </p:txBody>
      </p:sp>
      <p:pic>
        <p:nvPicPr>
          <p:cNvPr id="1026" name="Picture 2" descr="Image result for maslow's need hierarch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8835" y="1401040"/>
            <a:ext cx="7772400" cy="51378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642198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smtClean="0">
                <a:solidFill>
                  <a:srgbClr val="002060"/>
                </a:solidFill>
                <a:latin typeface="Georgia" panose="02040502050405020303" pitchFamily="18" charset="0"/>
              </a:rPr>
              <a:t>Create a Correct Buyer-Persona</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690688"/>
            <a:ext cx="9900139" cy="4351338"/>
          </a:xfrm>
        </p:spPr>
        <p:txBody>
          <a:bodyPr/>
          <a:lstStyle/>
          <a:p>
            <a:r>
              <a:rPr lang="en-IN" b="1" dirty="0" smtClean="0"/>
              <a:t>A buyer-persona (a.k.a. “customer avatar”) is a semi-fictional person who represents your ideal customer.</a:t>
            </a:r>
          </a:p>
          <a:p>
            <a:r>
              <a:rPr lang="en-US" b="1" dirty="0"/>
              <a:t>The </a:t>
            </a:r>
            <a:r>
              <a:rPr lang="en-US" b="1" dirty="0" smtClean="0"/>
              <a:t>objective </a:t>
            </a:r>
            <a:r>
              <a:rPr lang="en-US" b="1" dirty="0"/>
              <a:t>of </a:t>
            </a:r>
            <a:r>
              <a:rPr lang="en-US" b="1" dirty="0" smtClean="0"/>
              <a:t>defining </a:t>
            </a:r>
            <a:r>
              <a:rPr lang="en-US" b="1" dirty="0"/>
              <a:t>a </a:t>
            </a:r>
            <a:r>
              <a:rPr lang="en-US" b="1" dirty="0" smtClean="0"/>
              <a:t>‘buyer persona’ </a:t>
            </a:r>
            <a:r>
              <a:rPr lang="en-US" b="1" dirty="0"/>
              <a:t>is to get crystal clear on the individuals who you are marketing to. </a:t>
            </a:r>
            <a:endParaRPr lang="en-US" b="1" dirty="0" smtClean="0"/>
          </a:p>
          <a:p>
            <a:r>
              <a:rPr lang="en-US" b="1" dirty="0" smtClean="0"/>
              <a:t>Until </a:t>
            </a:r>
            <a:r>
              <a:rPr lang="en-US" b="1" dirty="0"/>
              <a:t>you nail this down, you can’t really be sure that your offerings and your marketing messaging are going to be successful. That’s why the buyer persona is often based on real customers, and/or extensive research.</a:t>
            </a:r>
            <a:endParaRPr lang="en-IN"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634311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72" y="365125"/>
            <a:ext cx="10771428" cy="1325563"/>
          </a:xfrm>
        </p:spPr>
        <p:txBody>
          <a:bodyPr>
            <a:normAutofit fontScale="90000"/>
          </a:bodyPr>
          <a:lstStyle/>
          <a:p>
            <a:r>
              <a:rPr lang="en-US" sz="3600" b="1" dirty="0">
                <a:solidFill>
                  <a:schemeClr val="accent5">
                    <a:lumMod val="75000"/>
                  </a:schemeClr>
                </a:solidFill>
                <a:latin typeface="Calibri" panose="020F0502020204030204" pitchFamily="34" charset="0"/>
              </a:rPr>
              <a:t>Value </a:t>
            </a:r>
            <a:r>
              <a:rPr lang="en-US" sz="3600" b="1" dirty="0" smtClean="0">
                <a:solidFill>
                  <a:schemeClr val="accent5">
                    <a:lumMod val="75000"/>
                  </a:schemeClr>
                </a:solidFill>
                <a:latin typeface="Calibri" panose="020F0502020204030204" pitchFamily="34" charset="0"/>
              </a:rPr>
              <a:t>Proposition </a:t>
            </a:r>
            <a:r>
              <a:rPr lang="en-US" sz="3600" b="1" dirty="0" smtClean="0">
                <a:solidFill>
                  <a:srgbClr val="002060"/>
                </a:solidFill>
                <a:latin typeface="Calibri" panose="020F0502020204030204" pitchFamily="34" charset="0"/>
              </a:rPr>
              <a:t/>
            </a:r>
            <a:br>
              <a:rPr lang="en-US" sz="3600" b="1" dirty="0" smtClean="0">
                <a:solidFill>
                  <a:srgbClr val="002060"/>
                </a:solidFill>
                <a:latin typeface="Calibri" panose="020F0502020204030204" pitchFamily="34" charset="0"/>
              </a:rPr>
            </a:br>
            <a:r>
              <a:rPr lang="en-IN" sz="3600" b="1" dirty="0" smtClean="0">
                <a:solidFill>
                  <a:schemeClr val="accent5">
                    <a:lumMod val="50000"/>
                  </a:schemeClr>
                </a:solidFill>
                <a:latin typeface="Calibri" panose="020F0502020204030204" pitchFamily="34" charset="0"/>
              </a:rPr>
              <a:t>Value </a:t>
            </a:r>
            <a:r>
              <a:rPr lang="en-IN" sz="3600" b="1" dirty="0">
                <a:solidFill>
                  <a:schemeClr val="accent5">
                    <a:lumMod val="50000"/>
                  </a:schemeClr>
                </a:solidFill>
                <a:latin typeface="Calibri" panose="020F0502020204030204" pitchFamily="34" charset="0"/>
              </a:rPr>
              <a:t>proposition is the sum total of the </a:t>
            </a:r>
            <a:r>
              <a:rPr lang="en-IN" sz="3600" b="1" u="sng" dirty="0">
                <a:solidFill>
                  <a:schemeClr val="accent5">
                    <a:lumMod val="50000"/>
                  </a:schemeClr>
                </a:solidFill>
                <a:latin typeface="Calibri" panose="020F0502020204030204" pitchFamily="34" charset="0"/>
              </a:rPr>
              <a:t>benefits</a:t>
            </a:r>
            <a:r>
              <a:rPr lang="en-IN" sz="3600" b="1" dirty="0">
                <a:solidFill>
                  <a:schemeClr val="accent5">
                    <a:lumMod val="50000"/>
                  </a:schemeClr>
                </a:solidFill>
                <a:latin typeface="Calibri" panose="020F0502020204030204" pitchFamily="34" charset="0"/>
              </a:rPr>
              <a:t> of </a:t>
            </a:r>
            <a:r>
              <a:rPr lang="en-IN" sz="3600" b="1" u="sng" dirty="0">
                <a:solidFill>
                  <a:schemeClr val="accent5">
                    <a:lumMod val="50000"/>
                  </a:schemeClr>
                </a:solidFill>
                <a:latin typeface="Calibri" panose="020F0502020204030204" pitchFamily="34" charset="0"/>
              </a:rPr>
              <a:t>product</a:t>
            </a:r>
            <a:r>
              <a:rPr lang="en-IN" sz="3600" b="1" dirty="0">
                <a:solidFill>
                  <a:schemeClr val="accent5">
                    <a:lumMod val="50000"/>
                  </a:schemeClr>
                </a:solidFill>
                <a:latin typeface="Calibri" panose="020F0502020204030204" pitchFamily="34" charset="0"/>
              </a:rPr>
              <a:t> or </a:t>
            </a:r>
            <a:r>
              <a:rPr lang="en-IN" sz="3600" b="1" u="sng" dirty="0">
                <a:solidFill>
                  <a:schemeClr val="accent5">
                    <a:lumMod val="50000"/>
                  </a:schemeClr>
                </a:solidFill>
                <a:latin typeface="Calibri" panose="020F0502020204030204" pitchFamily="34" charset="0"/>
              </a:rPr>
              <a:t>service</a:t>
            </a:r>
            <a:r>
              <a:rPr lang="en-IN" sz="3600" b="1" dirty="0">
                <a:solidFill>
                  <a:schemeClr val="accent5">
                    <a:lumMod val="50000"/>
                  </a:schemeClr>
                </a:solidFill>
                <a:latin typeface="Calibri" panose="020F0502020204030204" pitchFamily="34" charset="0"/>
              </a:rPr>
              <a:t> to be offered </a:t>
            </a:r>
            <a:r>
              <a:rPr lang="en-IN" sz="3600" b="1" dirty="0" smtClean="0">
                <a:solidFill>
                  <a:schemeClr val="accent5">
                    <a:lumMod val="50000"/>
                  </a:schemeClr>
                </a:solidFill>
                <a:latin typeface="Calibri" panose="020F0502020204030204" pitchFamily="34" charset="0"/>
              </a:rPr>
              <a:t>including: </a:t>
            </a:r>
            <a:endParaRPr lang="en-IN" sz="3600" dirty="0">
              <a:solidFill>
                <a:schemeClr val="accent5">
                  <a:lumMod val="50000"/>
                </a:schemeClr>
              </a:solidFill>
              <a:latin typeface="Calibri" panose="020F0502020204030204" pitchFamily="34" charset="0"/>
            </a:endParaRPr>
          </a:p>
        </p:txBody>
      </p:sp>
      <p:sp>
        <p:nvSpPr>
          <p:cNvPr id="3" name="Content Placeholder 2"/>
          <p:cNvSpPr>
            <a:spLocks noGrp="1"/>
          </p:cNvSpPr>
          <p:nvPr>
            <p:ph idx="1"/>
          </p:nvPr>
        </p:nvSpPr>
        <p:spPr>
          <a:xfrm>
            <a:off x="645125" y="2029519"/>
            <a:ext cx="10515600" cy="4691956"/>
          </a:xfrm>
        </p:spPr>
        <p:txBody>
          <a:bodyPr numCol="3"/>
          <a:lstStyle/>
          <a:p>
            <a:pPr marL="0" indent="0">
              <a:buNone/>
            </a:pPr>
            <a:r>
              <a:rPr lang="en-IN" b="1" u="sng" dirty="0" smtClean="0">
                <a:solidFill>
                  <a:srgbClr val="0070C0"/>
                </a:solidFill>
              </a:rPr>
              <a:t>Quality</a:t>
            </a:r>
          </a:p>
          <a:p>
            <a:pPr marL="0" indent="0">
              <a:buNone/>
            </a:pPr>
            <a:r>
              <a:rPr lang="en-IN" b="1" u="sng" dirty="0" smtClean="0">
                <a:solidFill>
                  <a:srgbClr val="0070C0"/>
                </a:solidFill>
              </a:rPr>
              <a:t>Efficacy</a:t>
            </a:r>
          </a:p>
          <a:p>
            <a:pPr marL="0" indent="0">
              <a:buNone/>
            </a:pPr>
            <a:r>
              <a:rPr lang="en-IN" b="1" u="sng" dirty="0" smtClean="0">
                <a:solidFill>
                  <a:srgbClr val="0070C0"/>
                </a:solidFill>
              </a:rPr>
              <a:t>Usefulness</a:t>
            </a:r>
          </a:p>
          <a:p>
            <a:pPr marL="0" indent="0">
              <a:buNone/>
            </a:pPr>
            <a:r>
              <a:rPr lang="en-IN" b="1" u="sng" dirty="0" smtClean="0">
                <a:solidFill>
                  <a:srgbClr val="0070C0"/>
                </a:solidFill>
              </a:rPr>
              <a:t>Esteem</a:t>
            </a:r>
          </a:p>
          <a:p>
            <a:pPr marL="0" indent="0">
              <a:buNone/>
            </a:pPr>
            <a:r>
              <a:rPr lang="en-IN" b="1" dirty="0" smtClean="0">
                <a:solidFill>
                  <a:srgbClr val="0070C0"/>
                </a:solidFill>
              </a:rPr>
              <a:t>Ease of </a:t>
            </a:r>
            <a:r>
              <a:rPr lang="en-IN" b="1" u="sng" dirty="0" smtClean="0">
                <a:solidFill>
                  <a:srgbClr val="0070C0"/>
                </a:solidFill>
              </a:rPr>
              <a:t>installation</a:t>
            </a:r>
          </a:p>
          <a:p>
            <a:pPr marL="0" indent="0">
              <a:buNone/>
            </a:pPr>
            <a:r>
              <a:rPr lang="en-IN" b="1" u="sng" dirty="0" smtClean="0">
                <a:solidFill>
                  <a:srgbClr val="0070C0"/>
                </a:solidFill>
              </a:rPr>
              <a:t>Configuration</a:t>
            </a:r>
          </a:p>
          <a:p>
            <a:pPr marL="0" indent="0">
              <a:buNone/>
            </a:pPr>
            <a:r>
              <a:rPr lang="en-IN" b="1" u="sng" dirty="0" smtClean="0">
                <a:solidFill>
                  <a:srgbClr val="0070C0"/>
                </a:solidFill>
              </a:rPr>
              <a:t>Maintainability</a:t>
            </a:r>
          </a:p>
          <a:p>
            <a:pPr marL="0" indent="0">
              <a:buNone/>
            </a:pPr>
            <a:r>
              <a:rPr lang="en-IN" b="1" u="sng" dirty="0" smtClean="0">
                <a:solidFill>
                  <a:srgbClr val="0070C0"/>
                </a:solidFill>
              </a:rPr>
              <a:t>Safety</a:t>
            </a:r>
          </a:p>
          <a:p>
            <a:pPr marL="0" indent="0">
              <a:buNone/>
            </a:pPr>
            <a:endParaRPr lang="en-IN" b="1" u="sng" dirty="0" smtClean="0">
              <a:solidFill>
                <a:srgbClr val="0070C0"/>
              </a:solidFill>
            </a:endParaRPr>
          </a:p>
          <a:p>
            <a:pPr marL="0" indent="0">
              <a:buNone/>
            </a:pPr>
            <a:r>
              <a:rPr lang="en-IN" b="1" u="sng" dirty="0" smtClean="0">
                <a:solidFill>
                  <a:srgbClr val="0070C0"/>
                </a:solidFill>
              </a:rPr>
              <a:t>Ease</a:t>
            </a:r>
            <a:r>
              <a:rPr lang="en-IN" b="1" dirty="0" smtClean="0">
                <a:solidFill>
                  <a:srgbClr val="0070C0"/>
                </a:solidFill>
              </a:rPr>
              <a:t> of </a:t>
            </a:r>
            <a:r>
              <a:rPr lang="en-IN" b="1" u="sng" dirty="0" smtClean="0">
                <a:solidFill>
                  <a:srgbClr val="0070C0"/>
                </a:solidFill>
              </a:rPr>
              <a:t>use</a:t>
            </a:r>
          </a:p>
          <a:p>
            <a:pPr marL="0" indent="0">
              <a:buNone/>
            </a:pPr>
            <a:r>
              <a:rPr lang="en-IN" b="1" u="sng" dirty="0" smtClean="0">
                <a:solidFill>
                  <a:srgbClr val="0070C0"/>
                </a:solidFill>
              </a:rPr>
              <a:t>Re-sale</a:t>
            </a:r>
            <a:r>
              <a:rPr lang="en-IN" b="1" dirty="0" smtClean="0">
                <a:solidFill>
                  <a:srgbClr val="0070C0"/>
                </a:solidFill>
              </a:rPr>
              <a:t> </a:t>
            </a:r>
            <a:r>
              <a:rPr lang="en-IN" b="1" u="sng" dirty="0" smtClean="0">
                <a:solidFill>
                  <a:srgbClr val="0070C0"/>
                </a:solidFill>
              </a:rPr>
              <a:t>value</a:t>
            </a:r>
          </a:p>
          <a:p>
            <a:pPr marL="0" indent="0">
              <a:buNone/>
            </a:pPr>
            <a:r>
              <a:rPr lang="en-IN" b="1" u="sng" dirty="0" smtClean="0">
                <a:solidFill>
                  <a:srgbClr val="0070C0"/>
                </a:solidFill>
              </a:rPr>
              <a:t>Power</a:t>
            </a:r>
            <a:r>
              <a:rPr lang="en-IN" b="1" dirty="0" smtClean="0">
                <a:solidFill>
                  <a:srgbClr val="0070C0"/>
                </a:solidFill>
              </a:rPr>
              <a:t> </a:t>
            </a:r>
            <a:r>
              <a:rPr lang="en-IN" b="1" u="sng" dirty="0" smtClean="0">
                <a:solidFill>
                  <a:srgbClr val="0070C0"/>
                </a:solidFill>
              </a:rPr>
              <a:t>efficiency</a:t>
            </a:r>
          </a:p>
          <a:p>
            <a:pPr marL="0" indent="0">
              <a:buNone/>
            </a:pPr>
            <a:r>
              <a:rPr lang="en-IN" b="1" u="sng" dirty="0" smtClean="0">
                <a:solidFill>
                  <a:srgbClr val="0070C0"/>
                </a:solidFill>
              </a:rPr>
              <a:t>Serviceability</a:t>
            </a:r>
          </a:p>
          <a:p>
            <a:pPr marL="0" indent="0">
              <a:buNone/>
            </a:pPr>
            <a:r>
              <a:rPr lang="en-IN" b="1" u="sng" dirty="0" smtClean="0">
                <a:solidFill>
                  <a:srgbClr val="0070C0"/>
                </a:solidFill>
              </a:rPr>
              <a:t>Storability</a:t>
            </a:r>
          </a:p>
          <a:p>
            <a:pPr marL="0" indent="0">
              <a:buNone/>
            </a:pPr>
            <a:r>
              <a:rPr lang="en-IN" b="1" u="sng" dirty="0" smtClean="0">
                <a:solidFill>
                  <a:srgbClr val="0070C0"/>
                </a:solidFill>
              </a:rPr>
              <a:t>Shelf-life</a:t>
            </a:r>
          </a:p>
          <a:p>
            <a:pPr marL="0" indent="0">
              <a:buNone/>
            </a:pPr>
            <a:r>
              <a:rPr lang="en-IN" b="1" u="sng" dirty="0" smtClean="0">
                <a:solidFill>
                  <a:srgbClr val="0070C0"/>
                </a:solidFill>
              </a:rPr>
              <a:t>After-sale</a:t>
            </a:r>
            <a:r>
              <a:rPr lang="en-IN" b="1" dirty="0" smtClean="0">
                <a:solidFill>
                  <a:srgbClr val="0070C0"/>
                </a:solidFill>
              </a:rPr>
              <a:t> </a:t>
            </a:r>
            <a:r>
              <a:rPr lang="en-IN" b="1" u="sng" dirty="0" smtClean="0">
                <a:solidFill>
                  <a:srgbClr val="0070C0"/>
                </a:solidFill>
              </a:rPr>
              <a:t>service</a:t>
            </a:r>
          </a:p>
          <a:p>
            <a:pPr marL="0" indent="0">
              <a:buNone/>
            </a:pPr>
            <a:r>
              <a:rPr lang="en-IN" b="1" u="sng" dirty="0" smtClean="0">
                <a:solidFill>
                  <a:srgbClr val="0070C0"/>
                </a:solidFill>
              </a:rPr>
              <a:t>Reliability</a:t>
            </a:r>
          </a:p>
          <a:p>
            <a:pPr marL="0" indent="0">
              <a:buNone/>
            </a:pPr>
            <a:endParaRPr lang="en-IN" b="1" u="sng" dirty="0" smtClean="0">
              <a:solidFill>
                <a:srgbClr val="0070C0"/>
              </a:solidFill>
            </a:endParaRPr>
          </a:p>
          <a:p>
            <a:pPr marL="0" indent="0">
              <a:buNone/>
            </a:pPr>
            <a:r>
              <a:rPr lang="en-IN" b="1" u="sng" dirty="0" smtClean="0">
                <a:solidFill>
                  <a:srgbClr val="0070C0"/>
                </a:solidFill>
              </a:rPr>
              <a:t>Cost</a:t>
            </a:r>
          </a:p>
          <a:p>
            <a:pPr marL="0" indent="0">
              <a:buNone/>
            </a:pPr>
            <a:r>
              <a:rPr lang="en-IN" b="1" u="sng" dirty="0" smtClean="0">
                <a:solidFill>
                  <a:srgbClr val="0070C0"/>
                </a:solidFill>
              </a:rPr>
              <a:t>Warranty</a:t>
            </a:r>
          </a:p>
          <a:p>
            <a:pPr marL="0" indent="0">
              <a:buNone/>
            </a:pPr>
            <a:r>
              <a:rPr lang="en-IN" b="1" u="sng" dirty="0" smtClean="0">
                <a:solidFill>
                  <a:srgbClr val="0070C0"/>
                </a:solidFill>
              </a:rPr>
              <a:t>Aesthetic</a:t>
            </a:r>
            <a:r>
              <a:rPr lang="en-IN" b="1" dirty="0" smtClean="0">
                <a:solidFill>
                  <a:srgbClr val="0070C0"/>
                </a:solidFill>
              </a:rPr>
              <a:t> </a:t>
            </a:r>
            <a:r>
              <a:rPr lang="en-IN" b="1" u="sng" dirty="0" smtClean="0">
                <a:solidFill>
                  <a:srgbClr val="0070C0"/>
                </a:solidFill>
              </a:rPr>
              <a:t>value</a:t>
            </a:r>
          </a:p>
          <a:p>
            <a:pPr marL="0" indent="0">
              <a:buNone/>
            </a:pPr>
            <a:r>
              <a:rPr lang="en-IN" b="1" u="sng" dirty="0" smtClean="0">
                <a:solidFill>
                  <a:srgbClr val="0070C0"/>
                </a:solidFill>
              </a:rPr>
              <a:t>Convenience</a:t>
            </a:r>
            <a:r>
              <a:rPr lang="en-IN" b="1" dirty="0" smtClean="0">
                <a:solidFill>
                  <a:srgbClr val="0070C0"/>
                </a:solidFill>
              </a:rPr>
              <a:t> to </a:t>
            </a:r>
            <a:r>
              <a:rPr lang="en-IN" b="1" u="sng" dirty="0" smtClean="0">
                <a:solidFill>
                  <a:srgbClr val="0070C0"/>
                </a:solidFill>
              </a:rPr>
              <a:t>buy</a:t>
            </a:r>
          </a:p>
          <a:p>
            <a:pPr marL="0" indent="0">
              <a:buNone/>
            </a:pPr>
            <a:r>
              <a:rPr lang="en-IN" b="1" u="sng" dirty="0" smtClean="0">
                <a:solidFill>
                  <a:srgbClr val="0070C0"/>
                </a:solidFill>
              </a:rPr>
              <a:t>Delivery</a:t>
            </a:r>
          </a:p>
          <a:p>
            <a:pPr marL="0" indent="0">
              <a:buNone/>
            </a:pPr>
            <a:r>
              <a:rPr lang="en-IN" b="1" u="sng" dirty="0" smtClean="0">
                <a:solidFill>
                  <a:srgbClr val="0070C0"/>
                </a:solidFill>
              </a:rPr>
              <a:t>Return</a:t>
            </a:r>
            <a:r>
              <a:rPr lang="en-IN" b="1" dirty="0" smtClean="0">
                <a:solidFill>
                  <a:srgbClr val="0070C0"/>
                </a:solidFill>
              </a:rPr>
              <a:t> </a:t>
            </a:r>
            <a:r>
              <a:rPr lang="en-IN" b="1" u="sng" dirty="0" smtClean="0">
                <a:solidFill>
                  <a:srgbClr val="0070C0"/>
                </a:solidFill>
              </a:rPr>
              <a:t>policy</a:t>
            </a:r>
          </a:p>
          <a:p>
            <a:pPr marL="0" indent="0">
              <a:buNone/>
            </a:pPr>
            <a:r>
              <a:rPr lang="en-IN" b="1" u="sng" dirty="0" smtClean="0">
                <a:solidFill>
                  <a:srgbClr val="0070C0"/>
                </a:solidFill>
              </a:rPr>
              <a:t>Trouble</a:t>
            </a:r>
            <a:r>
              <a:rPr lang="en-IN" b="1" dirty="0" smtClean="0">
                <a:solidFill>
                  <a:srgbClr val="0070C0"/>
                </a:solidFill>
              </a:rPr>
              <a:t> </a:t>
            </a:r>
            <a:r>
              <a:rPr lang="en-IN" b="1" u="sng" dirty="0" smtClean="0">
                <a:solidFill>
                  <a:srgbClr val="0070C0"/>
                </a:solidFill>
              </a:rPr>
              <a:t>shooting</a:t>
            </a:r>
            <a:br>
              <a:rPr lang="en-IN" b="1" u="sng" dirty="0" smtClean="0">
                <a:solidFill>
                  <a:srgbClr val="0070C0"/>
                </a:solidFill>
              </a:rPr>
            </a:br>
            <a:r>
              <a:rPr lang="en-IN" b="1" dirty="0" smtClean="0">
                <a:solidFill>
                  <a:srgbClr val="0070C0"/>
                </a:solidFill>
              </a:rPr>
              <a:t>and </a:t>
            </a:r>
            <a:r>
              <a:rPr lang="en-IN" b="1" u="sng" dirty="0" smtClean="0">
                <a:solidFill>
                  <a:srgbClr val="0070C0"/>
                </a:solidFill>
              </a:rPr>
              <a:t>such</a:t>
            </a:r>
            <a:r>
              <a:rPr lang="en-IN" b="1" dirty="0" smtClean="0">
                <a:solidFill>
                  <a:srgbClr val="0070C0"/>
                </a:solidFill>
              </a:rPr>
              <a:t>. </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8042067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Autofit/>
          </a:bodyPr>
          <a:lstStyle/>
          <a:p>
            <a:r>
              <a:rPr lang="en-IN" sz="3200" b="1" dirty="0" smtClean="0">
                <a:solidFill>
                  <a:schemeClr val="accent5">
                    <a:lumMod val="75000"/>
                  </a:schemeClr>
                </a:solidFill>
              </a:rPr>
              <a:t>Example: Failed because they did not focus on value proposition </a:t>
            </a:r>
            <a:endParaRPr lang="en-IN" sz="3200" b="1" dirty="0">
              <a:solidFill>
                <a:schemeClr val="accent5">
                  <a:lumMod val="75000"/>
                </a:schemeClr>
              </a:solidFill>
            </a:endParaRPr>
          </a:p>
        </p:txBody>
      </p:sp>
      <p:sp>
        <p:nvSpPr>
          <p:cNvPr id="3" name="Content Placeholder 2"/>
          <p:cNvSpPr>
            <a:spLocks noGrp="1"/>
          </p:cNvSpPr>
          <p:nvPr>
            <p:ph idx="1"/>
          </p:nvPr>
        </p:nvSpPr>
        <p:spPr>
          <a:xfrm>
            <a:off x="538773" y="1536130"/>
            <a:ext cx="10515600" cy="4351338"/>
          </a:xfrm>
        </p:spPr>
        <p:txBody>
          <a:bodyPr>
            <a:normAutofit/>
          </a:bodyPr>
          <a:lstStyle/>
          <a:p>
            <a:r>
              <a:rPr lang="en-US" b="1" dirty="0"/>
              <a:t>The Iridium communications service </a:t>
            </a:r>
            <a:r>
              <a:rPr lang="en-US" b="1" dirty="0" smtClean="0"/>
              <a:t>or </a:t>
            </a:r>
            <a:r>
              <a:rPr lang="en-US" b="1" dirty="0"/>
              <a:t>Iridium SSC </a:t>
            </a:r>
            <a:r>
              <a:rPr lang="en-US" b="1" dirty="0" smtClean="0"/>
              <a:t>was launched on </a:t>
            </a:r>
            <a:r>
              <a:rPr lang="en-US" b="1" dirty="0"/>
              <a:t>November 1, 1998 </a:t>
            </a:r>
            <a:r>
              <a:rPr lang="en-US" b="1" dirty="0" smtClean="0"/>
              <a:t>at a capital investment of US$6 billion (Indian ₹ 42,000 crore). </a:t>
            </a:r>
          </a:p>
          <a:p>
            <a:r>
              <a:rPr lang="en-US" b="1" dirty="0" smtClean="0"/>
              <a:t>Motorola was the technology provider. </a:t>
            </a:r>
            <a:endParaRPr lang="en-US" b="1" dirty="0"/>
          </a:p>
          <a:p>
            <a:r>
              <a:rPr lang="en-US" b="1" dirty="0" smtClean="0"/>
              <a:t>This was launched at a time when cell phone </a:t>
            </a:r>
            <a:br>
              <a:rPr lang="en-US" b="1" dirty="0" smtClean="0"/>
            </a:br>
            <a:r>
              <a:rPr lang="en-US" b="1" dirty="0" smtClean="0"/>
              <a:t>service was in its infancy. </a:t>
            </a:r>
          </a:p>
          <a:p>
            <a:r>
              <a:rPr lang="en-US" b="1" dirty="0" smtClean="0"/>
              <a:t>What </a:t>
            </a:r>
            <a:r>
              <a:rPr lang="en-US" b="1" dirty="0"/>
              <a:t>the founder </a:t>
            </a:r>
            <a:r>
              <a:rPr lang="en-US" b="1" dirty="0" smtClean="0"/>
              <a:t>assumed</a:t>
            </a:r>
            <a:r>
              <a:rPr lang="en-US" b="1" dirty="0"/>
              <a:t>?</a:t>
            </a:r>
          </a:p>
          <a:p>
            <a:r>
              <a:rPr lang="en-US" b="1" dirty="0"/>
              <a:t>Communication made possible from anywhere to anywhere. </a:t>
            </a:r>
            <a:r>
              <a:rPr lang="en-US" b="1" dirty="0" smtClean="0"/>
              <a:t/>
            </a:r>
            <a:br>
              <a:rPr lang="en-US" b="1" dirty="0" smtClean="0"/>
            </a:br>
            <a:r>
              <a:rPr lang="en-US" b="1" dirty="0" smtClean="0"/>
              <a:t>People </a:t>
            </a:r>
            <a:r>
              <a:rPr lang="en-US" b="1" dirty="0"/>
              <a:t>have every reason to lap it up</a:t>
            </a:r>
            <a:r>
              <a:rPr lang="en-US" b="1" dirty="0" smtClean="0"/>
              <a:t>.</a:t>
            </a:r>
          </a:p>
          <a:p>
            <a:endParaRPr lang="en-IN" dirty="0"/>
          </a:p>
          <a:p>
            <a:endParaRPr lang="en-US" b="1" dirty="0" smtClean="0"/>
          </a:p>
        </p:txBody>
      </p:sp>
      <p:pic>
        <p:nvPicPr>
          <p:cNvPr id="4" name="Picture 3"/>
          <p:cNvPicPr>
            <a:picLocks noChangeAspect="1"/>
          </p:cNvPicPr>
          <p:nvPr/>
        </p:nvPicPr>
        <p:blipFill>
          <a:blip r:embed="rId3"/>
          <a:stretch>
            <a:fillRect/>
          </a:stretch>
        </p:blipFill>
        <p:spPr>
          <a:xfrm>
            <a:off x="8077200" y="2346730"/>
            <a:ext cx="1905000" cy="1905000"/>
          </a:xfrm>
          <a:prstGeom prst="ellipse">
            <a:avLst/>
          </a:prstGeom>
          <a:ln>
            <a:noFill/>
          </a:ln>
          <a:effectLst>
            <a:softEdge rad="112500"/>
          </a:effectLst>
        </p:spPr>
      </p:pic>
      <p:sp>
        <p:nvSpPr>
          <p:cNvPr id="5" name="TextBox 4"/>
          <p:cNvSpPr txBox="1"/>
          <p:nvPr/>
        </p:nvSpPr>
        <p:spPr>
          <a:xfrm>
            <a:off x="4018630" y="6169580"/>
            <a:ext cx="5730843" cy="369332"/>
          </a:xfrm>
          <a:prstGeom prst="rect">
            <a:avLst/>
          </a:prstGeom>
          <a:noFill/>
          <a:ln>
            <a:solidFill>
              <a:schemeClr val="tx1"/>
            </a:solidFill>
          </a:ln>
        </p:spPr>
        <p:txBody>
          <a:bodyPr wrap="square" rtlCol="0">
            <a:spAutoFit/>
          </a:bodyPr>
          <a:lstStyle/>
          <a:p>
            <a:r>
              <a:rPr lang="en-US" dirty="0"/>
              <a:t>Image courtesy: http://i-marineapps.blogspot.com</a:t>
            </a:r>
            <a:endParaRPr lang="en-IN" dirty="0"/>
          </a:p>
        </p:txBody>
      </p:sp>
      <p:sp>
        <p:nvSpPr>
          <p:cNvPr id="6" name="Slide Number Placeholder 5"/>
          <p:cNvSpPr>
            <a:spLocks noGrp="1"/>
          </p:cNvSpPr>
          <p:nvPr>
            <p:ph type="sldNum" sz="quarter" idx="12"/>
          </p:nvPr>
        </p:nvSpPr>
        <p:spPr/>
        <p:txBody>
          <a:bodyPr/>
          <a:lstStyle/>
          <a:p>
            <a:fld id="{8FD1DB16-3243-4916-96AE-0416B7586CF1}" type="slidenum">
              <a:rPr lang="en-IN" smtClean="0"/>
              <a:t>15</a:t>
            </a:fld>
            <a:endParaRPr lang="en-IN"/>
          </a:p>
        </p:txBody>
      </p:sp>
    </p:spTree>
    <p:extLst>
      <p:ext uri="{BB962C8B-B14F-4D97-AF65-F5344CB8AC3E}">
        <p14:creationId xmlns:p14="http://schemas.microsoft.com/office/powerpoint/2010/main" val="3233693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Autofit/>
          </a:bodyPr>
          <a:lstStyle/>
          <a:p>
            <a:r>
              <a:rPr lang="en-US" sz="3200" b="1" dirty="0">
                <a:solidFill>
                  <a:schemeClr val="accent5">
                    <a:lumMod val="75000"/>
                  </a:schemeClr>
                </a:solidFill>
              </a:rPr>
              <a:t>Why did Iridium fail?</a:t>
            </a:r>
            <a:endParaRPr lang="en-IN" sz="3200" b="1" dirty="0">
              <a:solidFill>
                <a:schemeClr val="accent5">
                  <a:lumMod val="75000"/>
                </a:schemeClr>
              </a:solidFill>
            </a:endParaRPr>
          </a:p>
        </p:txBody>
      </p:sp>
      <p:sp>
        <p:nvSpPr>
          <p:cNvPr id="4" name="Content Placeholder 3"/>
          <p:cNvSpPr>
            <a:spLocks noGrp="1"/>
          </p:cNvSpPr>
          <p:nvPr>
            <p:ph idx="1"/>
          </p:nvPr>
        </p:nvSpPr>
        <p:spPr>
          <a:xfrm>
            <a:off x="838200" y="1690688"/>
            <a:ext cx="10515600" cy="4351338"/>
          </a:xfrm>
        </p:spPr>
        <p:txBody>
          <a:bodyPr/>
          <a:lstStyle/>
          <a:p>
            <a:r>
              <a:rPr lang="en-US" b="1" dirty="0" smtClean="0">
                <a:solidFill>
                  <a:schemeClr val="accent5">
                    <a:lumMod val="50000"/>
                  </a:schemeClr>
                </a:solidFill>
              </a:rPr>
              <a:t>The company lacked idea of the cost of the </a:t>
            </a:r>
            <a:r>
              <a:rPr lang="en-US" b="1" dirty="0" smtClean="0">
                <a:solidFill>
                  <a:schemeClr val="accent5">
                    <a:lumMod val="50000"/>
                  </a:schemeClr>
                </a:solidFill>
              </a:rPr>
              <a:t>service, affordability, usefulness of the product and adequacy of supporting technologies.</a:t>
            </a:r>
            <a:endParaRPr lang="en-US" b="1" dirty="0" smtClean="0">
              <a:solidFill>
                <a:schemeClr val="accent5">
                  <a:lumMod val="50000"/>
                </a:schemeClr>
              </a:solidFill>
            </a:endParaRPr>
          </a:p>
          <a:p>
            <a:r>
              <a:rPr lang="en-US" b="1" dirty="0" smtClean="0">
                <a:solidFill>
                  <a:schemeClr val="accent5">
                    <a:lumMod val="50000"/>
                  </a:schemeClr>
                </a:solidFill>
              </a:rPr>
              <a:t>Customers were not ready to pay the price of the product and service.</a:t>
            </a:r>
          </a:p>
          <a:p>
            <a:r>
              <a:rPr lang="en-US" b="1" dirty="0" smtClean="0">
                <a:solidFill>
                  <a:schemeClr val="accent5">
                    <a:lumMod val="50000"/>
                  </a:schemeClr>
                </a:solidFill>
              </a:rPr>
              <a:t>The products did not meet requirements of customers. </a:t>
            </a:r>
          </a:p>
          <a:p>
            <a:r>
              <a:rPr lang="en-US" b="1" dirty="0" smtClean="0">
                <a:solidFill>
                  <a:schemeClr val="accent5">
                    <a:lumMod val="50000"/>
                  </a:schemeClr>
                </a:solidFill>
              </a:rPr>
              <a:t>The technology was ahead of time.</a:t>
            </a:r>
          </a:p>
          <a:p>
            <a:r>
              <a:rPr lang="en-US" b="1" dirty="0" smtClean="0">
                <a:solidFill>
                  <a:schemeClr val="accent5">
                    <a:lumMod val="50000"/>
                  </a:schemeClr>
                </a:solidFill>
              </a:rPr>
              <a:t>Ancillary industries were not well developed.</a:t>
            </a:r>
            <a:endParaRPr lang="en-IN" b="1" dirty="0">
              <a:solidFill>
                <a:schemeClr val="accent5">
                  <a:lumMod val="50000"/>
                </a:schemeClr>
              </a:solidFill>
            </a:endParaRPr>
          </a:p>
        </p:txBody>
      </p:sp>
      <p:sp>
        <p:nvSpPr>
          <p:cNvPr id="3" name="Slide Number Placeholder 2"/>
          <p:cNvSpPr>
            <a:spLocks noGrp="1"/>
          </p:cNvSpPr>
          <p:nvPr>
            <p:ph type="sldNum" sz="quarter" idx="12"/>
          </p:nvPr>
        </p:nvSpPr>
        <p:spPr/>
        <p:txBody>
          <a:bodyPr/>
          <a:lstStyle/>
          <a:p>
            <a:fld id="{8FD1DB16-3243-4916-96AE-0416B7586CF1}" type="slidenum">
              <a:rPr lang="en-IN" smtClean="0"/>
              <a:t>16</a:t>
            </a:fld>
            <a:endParaRPr lang="en-IN"/>
          </a:p>
        </p:txBody>
      </p:sp>
    </p:spTree>
    <p:extLst>
      <p:ext uri="{BB962C8B-B14F-4D97-AF65-F5344CB8AC3E}">
        <p14:creationId xmlns:p14="http://schemas.microsoft.com/office/powerpoint/2010/main" val="32756003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Autofit/>
          </a:bodyPr>
          <a:lstStyle/>
          <a:p>
            <a:r>
              <a:rPr lang="en-US" sz="3200" b="1" dirty="0">
                <a:solidFill>
                  <a:schemeClr val="accent5">
                    <a:lumMod val="75000"/>
                  </a:schemeClr>
                </a:solidFill>
              </a:rPr>
              <a:t>Value Proposition Template</a:t>
            </a:r>
            <a:endParaRPr lang="en-IN" sz="3200" b="1" dirty="0">
              <a:solidFill>
                <a:schemeClr val="accent5">
                  <a:lumMod val="75000"/>
                </a:schemeClr>
              </a:solidFill>
            </a:endParaRPr>
          </a:p>
        </p:txBody>
      </p:sp>
      <p:sp>
        <p:nvSpPr>
          <p:cNvPr id="3" name="Content Placeholder 2"/>
          <p:cNvSpPr>
            <a:spLocks noGrp="1"/>
          </p:cNvSpPr>
          <p:nvPr>
            <p:ph idx="1"/>
          </p:nvPr>
        </p:nvSpPr>
        <p:spPr>
          <a:xfrm>
            <a:off x="244812" y="1368426"/>
            <a:ext cx="10144328" cy="4351338"/>
          </a:xfrm>
        </p:spPr>
        <p:txBody>
          <a:bodyPr/>
          <a:lstStyle/>
          <a:p>
            <a:r>
              <a:rPr lang="en-US" b="1" dirty="0" smtClean="0">
                <a:solidFill>
                  <a:schemeClr val="accent5">
                    <a:lumMod val="50000"/>
                  </a:schemeClr>
                </a:solidFill>
              </a:rPr>
              <a:t>Value proposition may be succinct one-liner or it may be elaborate for clear understanding.</a:t>
            </a:r>
          </a:p>
          <a:p>
            <a:r>
              <a:rPr lang="en-US" b="1" dirty="0" smtClean="0">
                <a:solidFill>
                  <a:schemeClr val="accent5">
                    <a:lumMod val="50000"/>
                  </a:schemeClr>
                </a:solidFill>
              </a:rPr>
              <a:t>The book by Alex </a:t>
            </a:r>
            <a:r>
              <a:rPr lang="en-US" b="1" dirty="0" err="1" smtClean="0">
                <a:solidFill>
                  <a:schemeClr val="accent5">
                    <a:lumMod val="50000"/>
                  </a:schemeClr>
                </a:solidFill>
              </a:rPr>
              <a:t>Osterwalder</a:t>
            </a:r>
            <a:r>
              <a:rPr lang="en-US" b="1" dirty="0" smtClean="0">
                <a:solidFill>
                  <a:schemeClr val="accent5">
                    <a:lumMod val="50000"/>
                  </a:schemeClr>
                </a:solidFill>
              </a:rPr>
              <a:t> has provided a template for a one-liner value proposition. </a:t>
            </a:r>
          </a:p>
          <a:p>
            <a:r>
              <a:rPr lang="en-US" b="1" dirty="0">
                <a:solidFill>
                  <a:schemeClr val="accent5">
                    <a:lumMod val="50000"/>
                  </a:schemeClr>
                </a:solidFill>
              </a:rPr>
              <a:t>Your business’s value proposition is arguably the most important element of your overall </a:t>
            </a:r>
            <a:r>
              <a:rPr lang="en-US" b="1" dirty="0" smtClean="0">
                <a:solidFill>
                  <a:schemeClr val="accent5">
                    <a:lumMod val="50000"/>
                  </a:schemeClr>
                </a:solidFill>
              </a:rPr>
              <a:t>market </a:t>
            </a:r>
            <a:r>
              <a:rPr lang="en-US" b="1" dirty="0">
                <a:solidFill>
                  <a:schemeClr val="accent5">
                    <a:lumMod val="50000"/>
                  </a:schemeClr>
                </a:solidFill>
              </a:rPr>
              <a:t>messaging. </a:t>
            </a:r>
            <a:endParaRPr lang="en-US" b="1" dirty="0" smtClean="0">
              <a:solidFill>
                <a:schemeClr val="accent5">
                  <a:lumMod val="50000"/>
                </a:schemeClr>
              </a:solidFill>
            </a:endParaRPr>
          </a:p>
          <a:p>
            <a:r>
              <a:rPr lang="en-US" b="1" dirty="0" smtClean="0">
                <a:solidFill>
                  <a:schemeClr val="accent5">
                    <a:lumMod val="50000"/>
                  </a:schemeClr>
                </a:solidFill>
              </a:rPr>
              <a:t>A </a:t>
            </a:r>
            <a:r>
              <a:rPr lang="en-US" b="1" dirty="0">
                <a:solidFill>
                  <a:schemeClr val="accent5">
                    <a:lumMod val="50000"/>
                  </a:schemeClr>
                </a:solidFill>
              </a:rPr>
              <a:t>value proposition tells prospects why they should do business with you rather than your competitors, and makes the benefits of your products or services crystal clear from the outset.</a:t>
            </a:r>
            <a:endParaRPr lang="en-IN" b="1" dirty="0">
              <a:solidFill>
                <a:schemeClr val="accent5">
                  <a:lumMod val="50000"/>
                </a:schemeClr>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9559828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Autofit/>
          </a:bodyPr>
          <a:lstStyle/>
          <a:p>
            <a:r>
              <a:rPr lang="en-US" sz="3200" b="1" dirty="0">
                <a:solidFill>
                  <a:schemeClr val="accent5">
                    <a:lumMod val="75000"/>
                  </a:schemeClr>
                </a:solidFill>
              </a:rPr>
              <a:t>Some Value Proposition Statements</a:t>
            </a:r>
            <a:endParaRPr lang="en-IN" sz="3200" b="1" dirty="0">
              <a:solidFill>
                <a:schemeClr val="accent5">
                  <a:lumMod val="75000"/>
                </a:schemeClr>
              </a:solidFill>
            </a:endParaRPr>
          </a:p>
        </p:txBody>
      </p:sp>
      <p:sp>
        <p:nvSpPr>
          <p:cNvPr id="3" name="Content Placeholder 2"/>
          <p:cNvSpPr>
            <a:spLocks noGrp="1"/>
          </p:cNvSpPr>
          <p:nvPr>
            <p:ph idx="1"/>
          </p:nvPr>
        </p:nvSpPr>
        <p:spPr/>
        <p:txBody>
          <a:bodyPr/>
          <a:lstStyle/>
          <a:p>
            <a:r>
              <a:rPr lang="en-US" b="1" dirty="0"/>
              <a:t>Uber – The Smartest Way to Get Around</a:t>
            </a:r>
          </a:p>
          <a:p>
            <a:r>
              <a:rPr lang="en-US" b="1" dirty="0"/>
              <a:t>Apple iPhone – The Experience </a:t>
            </a:r>
            <a:r>
              <a:rPr lang="en-US" b="1" dirty="0" smtClean="0"/>
              <a:t>‘is’ </a:t>
            </a:r>
            <a:r>
              <a:rPr lang="en-US" b="1" dirty="0"/>
              <a:t>the Product</a:t>
            </a:r>
          </a:p>
          <a:p>
            <a:r>
              <a:rPr lang="en-US" b="1" dirty="0"/>
              <a:t>Digit – Save Money Without Thinking About It</a:t>
            </a:r>
          </a:p>
          <a:p>
            <a:r>
              <a:rPr lang="en-US" b="1" dirty="0" err="1" smtClean="0"/>
              <a:t>CrazyEgg</a:t>
            </a:r>
            <a:r>
              <a:rPr lang="en-US" b="1" dirty="0" smtClean="0"/>
              <a:t> </a:t>
            </a:r>
            <a:r>
              <a:rPr lang="en-US" b="1" dirty="0"/>
              <a:t>– Website Behavior Tracking at an Unbeatable Price</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590271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9853" y="2715637"/>
            <a:ext cx="1079465" cy="1079465"/>
          </a:xfrm>
          <a:prstGeom prst="rect">
            <a:avLst/>
          </a:prstGeom>
        </p:spPr>
      </p:pic>
      <p:sp>
        <p:nvSpPr>
          <p:cNvPr id="3" name="Oval 2"/>
          <p:cNvSpPr/>
          <p:nvPr/>
        </p:nvSpPr>
        <p:spPr>
          <a:xfrm>
            <a:off x="2928026" y="1017855"/>
            <a:ext cx="4698460" cy="4698460"/>
          </a:xfrm>
          <a:prstGeom prst="ellipse">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a:stCxn id="2" idx="0"/>
          </p:cNvCxnSpPr>
          <p:nvPr/>
        </p:nvCxnSpPr>
        <p:spPr>
          <a:xfrm flipV="1">
            <a:off x="5199586" y="1391055"/>
            <a:ext cx="1337401" cy="13245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2"/>
          </p:cNvCxnSpPr>
          <p:nvPr/>
        </p:nvCxnSpPr>
        <p:spPr>
          <a:xfrm>
            <a:off x="5199586" y="3795102"/>
            <a:ext cx="1337401" cy="15940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9243" y="2607013"/>
            <a:ext cx="1371902" cy="1754326"/>
          </a:xfrm>
          <a:prstGeom prst="rect">
            <a:avLst/>
          </a:prstGeom>
          <a:noFill/>
        </p:spPr>
        <p:txBody>
          <a:bodyPr wrap="square" rtlCol="0">
            <a:spAutoFit/>
          </a:bodyPr>
          <a:lstStyle/>
          <a:p>
            <a:r>
              <a:rPr lang="en-US" sz="1800" b="1" dirty="0" smtClean="0"/>
              <a:t>Customer Jobs</a:t>
            </a:r>
          </a:p>
          <a:p>
            <a:r>
              <a:rPr lang="en-US" sz="1800" b="1" dirty="0" smtClean="0">
                <a:sym typeface="Wingdings 2" panose="05020102010507070707" pitchFamily="18" charset="2"/>
              </a:rPr>
              <a:t>----------</a:t>
            </a:r>
          </a:p>
          <a:p>
            <a:r>
              <a:rPr lang="en-US" sz="1800" b="1" dirty="0" smtClean="0">
                <a:sym typeface="Wingdings 2" panose="05020102010507070707" pitchFamily="18" charset="2"/>
              </a:rPr>
              <a:t>----------</a:t>
            </a:r>
          </a:p>
          <a:p>
            <a:r>
              <a:rPr lang="en-US" sz="1800" b="1" dirty="0" smtClean="0">
                <a:sym typeface="Wingdings 2" panose="05020102010507070707" pitchFamily="18" charset="2"/>
              </a:rPr>
              <a:t>----------</a:t>
            </a:r>
            <a:endParaRPr lang="en-US" sz="1800" b="1" dirty="0" smtClean="0"/>
          </a:p>
          <a:p>
            <a:endParaRPr lang="en-IN" sz="1800" b="1" dirty="0"/>
          </a:p>
        </p:txBody>
      </p:sp>
      <p:cxnSp>
        <p:nvCxnSpPr>
          <p:cNvPr id="12" name="Straight Connector 11"/>
          <p:cNvCxnSpPr>
            <a:stCxn id="2" idx="1"/>
          </p:cNvCxnSpPr>
          <p:nvPr/>
        </p:nvCxnSpPr>
        <p:spPr>
          <a:xfrm flipH="1" flipV="1">
            <a:off x="2928026" y="3190672"/>
            <a:ext cx="1731827" cy="64698"/>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8975" y="4116037"/>
            <a:ext cx="790878" cy="79087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0480" y="2107749"/>
            <a:ext cx="589277" cy="589277"/>
          </a:xfrm>
          <a:prstGeom prst="rect">
            <a:avLst/>
          </a:prstGeom>
        </p:spPr>
      </p:pic>
      <p:sp>
        <p:nvSpPr>
          <p:cNvPr id="15" name="TextBox 14"/>
          <p:cNvSpPr txBox="1"/>
          <p:nvPr/>
        </p:nvSpPr>
        <p:spPr>
          <a:xfrm>
            <a:off x="4319081" y="1527243"/>
            <a:ext cx="753732" cy="400110"/>
          </a:xfrm>
          <a:prstGeom prst="rect">
            <a:avLst/>
          </a:prstGeom>
          <a:noFill/>
        </p:spPr>
        <p:txBody>
          <a:bodyPr wrap="none" rtlCol="0">
            <a:spAutoFit/>
          </a:bodyPr>
          <a:lstStyle/>
          <a:p>
            <a:r>
              <a:rPr lang="en-US" sz="2000" b="1" dirty="0" smtClean="0"/>
              <a:t>Gain</a:t>
            </a:r>
            <a:endParaRPr lang="en-IN" sz="2000" b="1" dirty="0"/>
          </a:p>
        </p:txBody>
      </p:sp>
      <p:sp>
        <p:nvSpPr>
          <p:cNvPr id="16" name="TextBox 15"/>
          <p:cNvSpPr txBox="1"/>
          <p:nvPr/>
        </p:nvSpPr>
        <p:spPr>
          <a:xfrm>
            <a:off x="3537933" y="3673040"/>
            <a:ext cx="726481" cy="400110"/>
          </a:xfrm>
          <a:prstGeom prst="rect">
            <a:avLst/>
          </a:prstGeom>
          <a:noFill/>
        </p:spPr>
        <p:txBody>
          <a:bodyPr wrap="none" rtlCol="0">
            <a:spAutoFit/>
          </a:bodyPr>
          <a:lstStyle/>
          <a:p>
            <a:r>
              <a:rPr lang="en-US" sz="2000" b="1" dirty="0" smtClean="0"/>
              <a:t>Pain</a:t>
            </a:r>
            <a:endParaRPr lang="en-IN" sz="2000" b="1" dirty="0"/>
          </a:p>
        </p:txBody>
      </p:sp>
      <p:sp>
        <p:nvSpPr>
          <p:cNvPr id="17" name="TextBox 16"/>
          <p:cNvSpPr txBox="1"/>
          <p:nvPr/>
        </p:nvSpPr>
        <p:spPr>
          <a:xfrm>
            <a:off x="7247106" y="1817612"/>
            <a:ext cx="5033690" cy="584775"/>
          </a:xfrm>
          <a:prstGeom prst="rect">
            <a:avLst/>
          </a:prstGeom>
          <a:noFill/>
        </p:spPr>
        <p:txBody>
          <a:bodyPr wrap="square" rtlCol="0">
            <a:spAutoFit/>
          </a:bodyPr>
          <a:lstStyle/>
          <a:p>
            <a:r>
              <a:rPr lang="en-US" sz="3200" b="1" dirty="0" smtClean="0">
                <a:solidFill>
                  <a:schemeClr val="accent5">
                    <a:lumMod val="75000"/>
                  </a:schemeClr>
                </a:solidFill>
              </a:rPr>
              <a:t>Customer Segment</a:t>
            </a:r>
            <a:endParaRPr lang="en-IN" sz="3200" b="1" dirty="0">
              <a:solidFill>
                <a:schemeClr val="accent5">
                  <a:lumMod val="75000"/>
                </a:schemeClr>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6" name="Rectangle 5"/>
          <p:cNvSpPr/>
          <p:nvPr/>
        </p:nvSpPr>
        <p:spPr>
          <a:xfrm>
            <a:off x="322110" y="521193"/>
            <a:ext cx="10368588" cy="461665"/>
          </a:xfrm>
          <a:prstGeom prst="rect">
            <a:avLst/>
          </a:prstGeom>
        </p:spPr>
        <p:txBody>
          <a:bodyPr wrap="square">
            <a:spAutoFit/>
          </a:bodyPr>
          <a:lstStyle/>
          <a:p>
            <a:r>
              <a:rPr lang="en-US" sz="2400" dirty="0">
                <a:hlinkClick r:id="rId5"/>
              </a:rPr>
              <a:t>https://strategyzer.com/canvas/value-proposition-canvas</a:t>
            </a:r>
            <a:r>
              <a:rPr lang="en-US" sz="2400" dirty="0"/>
              <a:t> </a:t>
            </a:r>
            <a:endParaRPr lang="en-IN" sz="2400" dirty="0"/>
          </a:p>
        </p:txBody>
      </p:sp>
      <p:sp>
        <p:nvSpPr>
          <p:cNvPr id="7" name="TextBox 6"/>
          <p:cNvSpPr txBox="1"/>
          <p:nvPr/>
        </p:nvSpPr>
        <p:spPr>
          <a:xfrm>
            <a:off x="8353440" y="323017"/>
            <a:ext cx="3287949" cy="1077218"/>
          </a:xfrm>
          <a:prstGeom prst="rect">
            <a:avLst/>
          </a:prstGeom>
          <a:noFill/>
        </p:spPr>
        <p:txBody>
          <a:bodyPr wrap="square" rtlCol="0">
            <a:spAutoFit/>
          </a:bodyPr>
          <a:lstStyle/>
          <a:p>
            <a:r>
              <a:rPr lang="en-US" sz="3200" b="1" dirty="0" smtClean="0">
                <a:solidFill>
                  <a:srgbClr val="FF0000"/>
                </a:solidFill>
              </a:rPr>
              <a:t>Video by </a:t>
            </a:r>
            <a:r>
              <a:rPr lang="en-US" sz="3200" b="1" dirty="0" err="1" smtClean="0">
                <a:solidFill>
                  <a:srgbClr val="FF0000"/>
                </a:solidFill>
              </a:rPr>
              <a:t>Osterwalder</a:t>
            </a:r>
            <a:endParaRPr lang="en-IN" sz="3200" b="1" dirty="0">
              <a:solidFill>
                <a:srgbClr val="FF0000"/>
              </a:solidFill>
            </a:endParaRPr>
          </a:p>
        </p:txBody>
      </p:sp>
      <p:sp>
        <p:nvSpPr>
          <p:cNvPr id="9" name="Left Arrow 8"/>
          <p:cNvSpPr/>
          <p:nvPr/>
        </p:nvSpPr>
        <p:spPr>
          <a:xfrm>
            <a:off x="8105346" y="323017"/>
            <a:ext cx="233351" cy="1006050"/>
          </a:xfrm>
          <a:prstGeom prst="leftArrow">
            <a:avLst/>
          </a:prstGeom>
          <a:solidFill>
            <a:srgbClr val="1F4A77"/>
          </a:solidFill>
          <a:ln>
            <a:solidFill>
              <a:srgbClr val="1F4A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7746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par>
                                <p:cTn id="13" presetID="14"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47"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567558" y="2669628"/>
            <a:ext cx="9080939" cy="2862322"/>
          </a:xfrm>
          <a:prstGeom prst="rect">
            <a:avLst/>
          </a:prstGeom>
          <a:noFill/>
          <a:ln>
            <a:noFill/>
          </a:ln>
        </p:spPr>
        <p:txBody>
          <a:bodyPr spcFirstLastPara="1" wrap="square" lIns="91425" tIns="45700" rIns="91425" bIns="45700" anchor="t" anchorCtr="0">
            <a:noAutofit/>
          </a:bodyPr>
          <a:lstStyle/>
          <a:p>
            <a:pPr marL="342900" lvl="0" indent="-342900">
              <a:lnSpc>
                <a:spcPct val="150000"/>
              </a:lnSpc>
              <a:buClr>
                <a:schemeClr val="dk1"/>
              </a:buClr>
              <a:buSzPts val="2400"/>
              <a:buFont typeface="Noto Sans Symbols"/>
              <a:buChar char="⮚"/>
            </a:pPr>
            <a:r>
              <a:rPr lang="en-US" sz="2400" b="1" dirty="0">
                <a:solidFill>
                  <a:schemeClr val="dk1"/>
                </a:solidFill>
                <a:latin typeface="Calibri"/>
                <a:ea typeface="Calibri"/>
                <a:cs typeface="Calibri"/>
                <a:sym typeface="Calibri"/>
              </a:rPr>
              <a:t>  Business model definition </a:t>
            </a:r>
          </a:p>
          <a:p>
            <a:pPr marL="342900" lvl="0" indent="-342900">
              <a:lnSpc>
                <a:spcPct val="150000"/>
              </a:lnSpc>
              <a:buClr>
                <a:schemeClr val="dk1"/>
              </a:buClr>
              <a:buSzPts val="2400"/>
              <a:buFont typeface="Noto Sans Symbols"/>
              <a:buChar char="⮚"/>
            </a:pPr>
            <a:r>
              <a:rPr lang="en-US" sz="2400" b="1" dirty="0" smtClean="0">
                <a:solidFill>
                  <a:schemeClr val="dk1"/>
                </a:solidFill>
                <a:latin typeface="Calibri"/>
                <a:ea typeface="Calibri"/>
                <a:cs typeface="Calibri"/>
                <a:sym typeface="Calibri"/>
              </a:rPr>
              <a:t>  Business </a:t>
            </a:r>
            <a:r>
              <a:rPr lang="en-US" sz="2400" b="1" dirty="0">
                <a:solidFill>
                  <a:schemeClr val="dk1"/>
                </a:solidFill>
                <a:latin typeface="Calibri"/>
                <a:ea typeface="Calibri"/>
                <a:cs typeface="Calibri"/>
                <a:sym typeface="Calibri"/>
              </a:rPr>
              <a:t>model </a:t>
            </a:r>
            <a:r>
              <a:rPr lang="en-US" sz="2400" b="1" dirty="0" smtClean="0">
                <a:solidFill>
                  <a:schemeClr val="dk1"/>
                </a:solidFill>
                <a:latin typeface="Calibri"/>
                <a:ea typeface="Calibri"/>
                <a:cs typeface="Calibri"/>
                <a:sym typeface="Calibri"/>
              </a:rPr>
              <a:t>canvas template </a:t>
            </a:r>
          </a:p>
          <a:p>
            <a:pPr marL="342900" indent="-342900">
              <a:lnSpc>
                <a:spcPct val="150000"/>
              </a:lnSpc>
              <a:buClr>
                <a:schemeClr val="dk1"/>
              </a:buClr>
              <a:buSzPts val="2400"/>
              <a:buFont typeface="Noto Sans Symbols"/>
              <a:buChar char="⮚"/>
            </a:pPr>
            <a:r>
              <a:rPr lang="en-US" sz="2400" b="1" dirty="0" smtClean="0">
                <a:solidFill>
                  <a:schemeClr val="dk1"/>
                </a:solidFill>
                <a:latin typeface="Calibri"/>
                <a:ea typeface="Calibri"/>
                <a:cs typeface="Calibri"/>
                <a:sym typeface="Calibri"/>
              </a:rPr>
              <a:t>  Example</a:t>
            </a:r>
            <a:endParaRPr lang="en-US" sz="24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94668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721751" y="1244709"/>
            <a:ext cx="7120646" cy="4698460"/>
            <a:chOff x="505840" y="1017855"/>
            <a:chExt cx="7120646" cy="469846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9853" y="2715637"/>
              <a:ext cx="1079465" cy="1079465"/>
            </a:xfrm>
            <a:prstGeom prst="rect">
              <a:avLst/>
            </a:prstGeom>
          </p:spPr>
        </p:pic>
        <p:sp>
          <p:nvSpPr>
            <p:cNvPr id="3" name="Oval 2"/>
            <p:cNvSpPr/>
            <p:nvPr/>
          </p:nvSpPr>
          <p:spPr>
            <a:xfrm>
              <a:off x="2928026" y="1017855"/>
              <a:ext cx="4698460" cy="4698460"/>
            </a:xfrm>
            <a:prstGeom prst="ellipse">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a:stCxn id="2" idx="0"/>
            </p:cNvCxnSpPr>
            <p:nvPr/>
          </p:nvCxnSpPr>
          <p:spPr>
            <a:xfrm flipV="1">
              <a:off x="5199586" y="1391055"/>
              <a:ext cx="1337401" cy="13245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2"/>
            </p:cNvCxnSpPr>
            <p:nvPr/>
          </p:nvCxnSpPr>
          <p:spPr>
            <a:xfrm>
              <a:off x="5199586" y="3795102"/>
              <a:ext cx="1337401" cy="15940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9243" y="2607013"/>
              <a:ext cx="1371902" cy="1754326"/>
            </a:xfrm>
            <a:prstGeom prst="rect">
              <a:avLst/>
            </a:prstGeom>
            <a:noFill/>
          </p:spPr>
          <p:txBody>
            <a:bodyPr wrap="square" rtlCol="0">
              <a:spAutoFit/>
            </a:bodyPr>
            <a:lstStyle/>
            <a:p>
              <a:r>
                <a:rPr lang="en-US" sz="1800" b="1" dirty="0" smtClean="0"/>
                <a:t>Customer Jobs</a:t>
              </a:r>
            </a:p>
            <a:p>
              <a:r>
                <a:rPr lang="en-US" sz="1800" b="1" dirty="0" smtClean="0">
                  <a:sym typeface="Wingdings 2" panose="05020102010507070707" pitchFamily="18" charset="2"/>
                </a:rPr>
                <a:t>----------</a:t>
              </a:r>
            </a:p>
            <a:p>
              <a:r>
                <a:rPr lang="en-US" sz="1800" b="1" dirty="0" smtClean="0">
                  <a:sym typeface="Wingdings 2" panose="05020102010507070707" pitchFamily="18" charset="2"/>
                </a:rPr>
                <a:t>----------</a:t>
              </a:r>
            </a:p>
            <a:p>
              <a:r>
                <a:rPr lang="en-US" sz="1800" b="1" dirty="0" smtClean="0">
                  <a:sym typeface="Wingdings 2" panose="05020102010507070707" pitchFamily="18" charset="2"/>
                </a:rPr>
                <a:t>----------</a:t>
              </a:r>
              <a:endParaRPr lang="en-US" sz="1800" b="1" dirty="0" smtClean="0"/>
            </a:p>
            <a:p>
              <a:endParaRPr lang="en-IN" sz="1800" b="1" dirty="0"/>
            </a:p>
          </p:txBody>
        </p:sp>
        <p:cxnSp>
          <p:nvCxnSpPr>
            <p:cNvPr id="12" name="Straight Connector 11"/>
            <p:cNvCxnSpPr>
              <a:stCxn id="2" idx="1"/>
              <a:endCxn id="6" idx="3"/>
            </p:cNvCxnSpPr>
            <p:nvPr/>
          </p:nvCxnSpPr>
          <p:spPr>
            <a:xfrm flipH="1">
              <a:off x="505840" y="3255370"/>
              <a:ext cx="4154013" cy="71703"/>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8975" y="4116037"/>
              <a:ext cx="790878" cy="79087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5804" y="2053346"/>
              <a:ext cx="589277" cy="589277"/>
            </a:xfrm>
            <a:prstGeom prst="rect">
              <a:avLst/>
            </a:prstGeom>
          </p:spPr>
        </p:pic>
      </p:gr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437" y="3093270"/>
            <a:ext cx="921314" cy="921314"/>
          </a:xfrm>
          <a:prstGeom prst="rect">
            <a:avLst/>
          </a:prstGeom>
        </p:spPr>
      </p:pic>
      <p:sp>
        <p:nvSpPr>
          <p:cNvPr id="7" name="Rectangle 6"/>
          <p:cNvSpPr/>
          <p:nvPr/>
        </p:nvSpPr>
        <p:spPr>
          <a:xfrm>
            <a:off x="182530" y="1546267"/>
            <a:ext cx="4396902" cy="4396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p:cNvCxnSpPr>
            <a:endCxn id="6" idx="2"/>
          </p:cNvCxnSpPr>
          <p:nvPr/>
        </p:nvCxnSpPr>
        <p:spPr>
          <a:xfrm flipV="1">
            <a:off x="182530" y="4014584"/>
            <a:ext cx="2078564" cy="192858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0"/>
          </p:cNvCxnSpPr>
          <p:nvPr/>
        </p:nvCxnSpPr>
        <p:spPr>
          <a:xfrm flipH="1" flipV="1">
            <a:off x="182530" y="1546267"/>
            <a:ext cx="2078564" cy="1547003"/>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15680" y="4581170"/>
            <a:ext cx="728318" cy="728318"/>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6854" y="3518075"/>
            <a:ext cx="905989" cy="905989"/>
          </a:xfrm>
          <a:prstGeom prst="rect">
            <a:avLst/>
          </a:prstGeom>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51539" y="2136640"/>
            <a:ext cx="755211" cy="755211"/>
          </a:xfrm>
          <a:prstGeom prst="rect">
            <a:avLst/>
          </a:prstGeom>
        </p:spPr>
      </p:pic>
      <p:sp>
        <p:nvSpPr>
          <p:cNvPr id="23" name="TextBox 22"/>
          <p:cNvSpPr txBox="1"/>
          <p:nvPr/>
        </p:nvSpPr>
        <p:spPr>
          <a:xfrm>
            <a:off x="6661765" y="1719609"/>
            <a:ext cx="753732" cy="400110"/>
          </a:xfrm>
          <a:prstGeom prst="rect">
            <a:avLst/>
          </a:prstGeom>
          <a:noFill/>
        </p:spPr>
        <p:txBody>
          <a:bodyPr wrap="none" rtlCol="0">
            <a:spAutoFit/>
          </a:bodyPr>
          <a:lstStyle/>
          <a:p>
            <a:r>
              <a:rPr lang="en-US" sz="2000" b="1" dirty="0" smtClean="0"/>
              <a:t>Gain</a:t>
            </a:r>
            <a:endParaRPr lang="en-IN" sz="2000" b="1" dirty="0"/>
          </a:p>
        </p:txBody>
      </p:sp>
      <p:sp>
        <p:nvSpPr>
          <p:cNvPr id="24" name="TextBox 23"/>
          <p:cNvSpPr txBox="1"/>
          <p:nvPr/>
        </p:nvSpPr>
        <p:spPr>
          <a:xfrm>
            <a:off x="5880617" y="3865406"/>
            <a:ext cx="726481" cy="400110"/>
          </a:xfrm>
          <a:prstGeom prst="rect">
            <a:avLst/>
          </a:prstGeom>
          <a:noFill/>
        </p:spPr>
        <p:txBody>
          <a:bodyPr wrap="none" rtlCol="0">
            <a:spAutoFit/>
          </a:bodyPr>
          <a:lstStyle/>
          <a:p>
            <a:r>
              <a:rPr lang="en-US" sz="2000" b="1" dirty="0" smtClean="0"/>
              <a:t>Pain</a:t>
            </a:r>
            <a:endParaRPr lang="en-IN" sz="2000" b="1" dirty="0"/>
          </a:p>
        </p:txBody>
      </p:sp>
      <p:sp>
        <p:nvSpPr>
          <p:cNvPr id="25" name="TextBox 24"/>
          <p:cNvSpPr txBox="1"/>
          <p:nvPr/>
        </p:nvSpPr>
        <p:spPr>
          <a:xfrm>
            <a:off x="2721751" y="4023954"/>
            <a:ext cx="1850186" cy="400110"/>
          </a:xfrm>
          <a:prstGeom prst="rect">
            <a:avLst/>
          </a:prstGeom>
          <a:noFill/>
        </p:spPr>
        <p:txBody>
          <a:bodyPr wrap="none" rtlCol="0">
            <a:spAutoFit/>
          </a:bodyPr>
          <a:lstStyle/>
          <a:p>
            <a:r>
              <a:rPr lang="en-US" sz="2000" b="1" dirty="0" smtClean="0"/>
              <a:t>Pain relievers</a:t>
            </a:r>
            <a:endParaRPr lang="en-IN" sz="2000" b="1" dirty="0"/>
          </a:p>
        </p:txBody>
      </p:sp>
      <p:sp>
        <p:nvSpPr>
          <p:cNvPr id="26" name="TextBox 25"/>
          <p:cNvSpPr txBox="1"/>
          <p:nvPr/>
        </p:nvSpPr>
        <p:spPr>
          <a:xfrm>
            <a:off x="2705934" y="1774458"/>
            <a:ext cx="1693092" cy="400110"/>
          </a:xfrm>
          <a:prstGeom prst="rect">
            <a:avLst/>
          </a:prstGeom>
          <a:noFill/>
        </p:spPr>
        <p:txBody>
          <a:bodyPr wrap="none" rtlCol="0">
            <a:spAutoFit/>
          </a:bodyPr>
          <a:lstStyle/>
          <a:p>
            <a:r>
              <a:rPr lang="en-US" sz="2000" b="1" dirty="0" smtClean="0"/>
              <a:t>Gain creator</a:t>
            </a:r>
            <a:endParaRPr lang="en-IN" sz="2000" b="1" dirty="0"/>
          </a:p>
        </p:txBody>
      </p:sp>
      <p:sp>
        <p:nvSpPr>
          <p:cNvPr id="27" name="TextBox 26"/>
          <p:cNvSpPr txBox="1"/>
          <p:nvPr/>
        </p:nvSpPr>
        <p:spPr>
          <a:xfrm>
            <a:off x="179402" y="2790993"/>
            <a:ext cx="1624163" cy="707886"/>
          </a:xfrm>
          <a:prstGeom prst="rect">
            <a:avLst/>
          </a:prstGeom>
          <a:noFill/>
        </p:spPr>
        <p:txBody>
          <a:bodyPr wrap="none" rtlCol="0">
            <a:spAutoFit/>
          </a:bodyPr>
          <a:lstStyle/>
          <a:p>
            <a:r>
              <a:rPr lang="en-US" sz="2000" b="1" dirty="0" smtClean="0"/>
              <a:t>Products &amp; </a:t>
            </a:r>
          </a:p>
          <a:p>
            <a:r>
              <a:rPr lang="en-US" sz="2000" b="1" dirty="0" smtClean="0"/>
              <a:t>Services</a:t>
            </a:r>
            <a:endParaRPr lang="en-IN" sz="2000" b="1" dirty="0"/>
          </a:p>
        </p:txBody>
      </p:sp>
      <p:sp>
        <p:nvSpPr>
          <p:cNvPr id="30" name="TextBox 29"/>
          <p:cNvSpPr txBox="1"/>
          <p:nvPr/>
        </p:nvSpPr>
        <p:spPr>
          <a:xfrm>
            <a:off x="5159455" y="481006"/>
            <a:ext cx="5033690" cy="584775"/>
          </a:xfrm>
          <a:prstGeom prst="rect">
            <a:avLst/>
          </a:prstGeom>
          <a:noFill/>
        </p:spPr>
        <p:txBody>
          <a:bodyPr wrap="square" rtlCol="0">
            <a:spAutoFit/>
          </a:bodyPr>
          <a:lstStyle/>
          <a:p>
            <a:r>
              <a:rPr lang="en-US" sz="3200" b="1" dirty="0" smtClean="0">
                <a:solidFill>
                  <a:schemeClr val="accent5">
                    <a:lumMod val="75000"/>
                  </a:schemeClr>
                </a:solidFill>
              </a:rPr>
              <a:t>Customer Segment</a:t>
            </a:r>
            <a:endParaRPr lang="en-IN" sz="3200" b="1" dirty="0">
              <a:solidFill>
                <a:schemeClr val="accent5">
                  <a:lumMod val="75000"/>
                </a:schemeClr>
              </a:solidFill>
            </a:endParaRPr>
          </a:p>
        </p:txBody>
      </p:sp>
      <p:sp>
        <p:nvSpPr>
          <p:cNvPr id="31" name="TextBox 30"/>
          <p:cNvSpPr txBox="1"/>
          <p:nvPr/>
        </p:nvSpPr>
        <p:spPr>
          <a:xfrm>
            <a:off x="204906" y="527426"/>
            <a:ext cx="5033690" cy="584775"/>
          </a:xfrm>
          <a:prstGeom prst="rect">
            <a:avLst/>
          </a:prstGeom>
          <a:noFill/>
        </p:spPr>
        <p:txBody>
          <a:bodyPr wrap="square" rtlCol="0">
            <a:spAutoFit/>
          </a:bodyPr>
          <a:lstStyle/>
          <a:p>
            <a:r>
              <a:rPr lang="en-US" sz="3200" b="1" dirty="0" smtClean="0">
                <a:solidFill>
                  <a:schemeClr val="accent5">
                    <a:lumMod val="75000"/>
                  </a:schemeClr>
                </a:solidFill>
              </a:rPr>
              <a:t>Value Proposition</a:t>
            </a:r>
            <a:endParaRPr lang="en-IN" sz="3200" b="1" dirty="0">
              <a:solidFill>
                <a:schemeClr val="accent5">
                  <a:lumMod val="75000"/>
                </a:schemeClr>
              </a:solidFill>
            </a:endParaRPr>
          </a:p>
        </p:txBody>
      </p:sp>
      <p:sp>
        <p:nvSpPr>
          <p:cNvPr id="9" name="Slide Number Placeholder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11" name="TextBox 10"/>
          <p:cNvSpPr txBox="1"/>
          <p:nvPr/>
        </p:nvSpPr>
        <p:spPr>
          <a:xfrm>
            <a:off x="3250170" y="2985601"/>
            <a:ext cx="3119182" cy="523220"/>
          </a:xfrm>
          <a:prstGeom prst="rect">
            <a:avLst/>
          </a:prstGeom>
          <a:noFill/>
        </p:spPr>
        <p:txBody>
          <a:bodyPr wrap="square" rtlCol="0">
            <a:spAutoFit/>
          </a:bodyPr>
          <a:lstStyle/>
          <a:p>
            <a:r>
              <a:rPr lang="en-US" sz="2800" b="1" dirty="0" smtClean="0">
                <a:solidFill>
                  <a:schemeClr val="accent5">
                    <a:lumMod val="75000"/>
                  </a:schemeClr>
                </a:solidFill>
              </a:rPr>
              <a:t>Product-market-fit</a:t>
            </a:r>
            <a:endParaRPr lang="en-IN" sz="2800" b="1" dirty="0">
              <a:solidFill>
                <a:schemeClr val="accent5">
                  <a:lumMod val="75000"/>
                </a:schemeClr>
              </a:solidFill>
            </a:endParaRPr>
          </a:p>
        </p:txBody>
      </p:sp>
    </p:spTree>
    <p:extLst>
      <p:ext uri="{BB962C8B-B14F-4D97-AF65-F5344CB8AC3E}">
        <p14:creationId xmlns:p14="http://schemas.microsoft.com/office/powerpoint/2010/main" val="2260891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659"/>
            <a:ext cx="10515600" cy="1325563"/>
          </a:xfrm>
        </p:spPr>
        <p:txBody>
          <a:bodyPr/>
          <a:lstStyle/>
          <a:p>
            <a:endParaRPr lang="en-IN"/>
          </a:p>
        </p:txBody>
      </p:sp>
      <p:sp>
        <p:nvSpPr>
          <p:cNvPr id="3" name="Content Placeholder 2"/>
          <p:cNvSpPr>
            <a:spLocks noGrp="1"/>
          </p:cNvSpPr>
          <p:nvPr>
            <p:ph idx="1"/>
          </p:nvPr>
        </p:nvSpPr>
        <p:spPr>
          <a:xfrm>
            <a:off x="838200" y="1552159"/>
            <a:ext cx="10515600" cy="4351338"/>
          </a:xfrm>
        </p:spPr>
        <p:txBody>
          <a:bodyPr/>
          <a:lstStyle/>
          <a:p>
            <a:endParaRPr lang="en-IN"/>
          </a:p>
        </p:txBody>
      </p:sp>
      <p:pic>
        <p:nvPicPr>
          <p:cNvPr id="4" name="Picture 3"/>
          <p:cNvPicPr>
            <a:picLocks noChangeAspect="1"/>
          </p:cNvPicPr>
          <p:nvPr/>
        </p:nvPicPr>
        <p:blipFill rotWithShape="1">
          <a:blip r:embed="rId2"/>
          <a:srcRect l="16667" t="14017" r="18910" b="13786"/>
          <a:stretch/>
        </p:blipFill>
        <p:spPr>
          <a:xfrm>
            <a:off x="1515685" y="542486"/>
            <a:ext cx="9861847" cy="6216704"/>
          </a:xfrm>
          <a:prstGeom prst="rect">
            <a:avLst/>
          </a:prstGeom>
          <a:solidFill>
            <a:srgbClr val="B0D597"/>
          </a:solidFill>
          <a:ln>
            <a:solidFill>
              <a:srgbClr val="C0BC00"/>
            </a:solidFill>
          </a:ln>
        </p:spPr>
      </p:pic>
      <p:sp>
        <p:nvSpPr>
          <p:cNvPr id="5" name="TextBox 4"/>
          <p:cNvSpPr txBox="1"/>
          <p:nvPr/>
        </p:nvSpPr>
        <p:spPr>
          <a:xfrm>
            <a:off x="4474328" y="3650838"/>
            <a:ext cx="1674914" cy="400110"/>
          </a:xfrm>
          <a:prstGeom prst="rect">
            <a:avLst/>
          </a:prstGeom>
          <a:solidFill>
            <a:srgbClr val="B0D597"/>
          </a:solidFill>
          <a:ln>
            <a:solidFill>
              <a:srgbClr val="C0BC00"/>
            </a:solidFill>
          </a:ln>
        </p:spPr>
        <p:txBody>
          <a:bodyPr wrap="square" rtlCol="0">
            <a:spAutoFit/>
          </a:bodyPr>
          <a:lstStyle>
            <a:defPPr>
              <a:defRPr lang="en-US"/>
            </a:defPPr>
            <a:lvl1pPr>
              <a:defRPr sz="2000" b="1"/>
            </a:lvl1pPr>
          </a:lstStyle>
          <a:p>
            <a:r>
              <a:rPr lang="en-US" dirty="0"/>
              <a:t>Save time</a:t>
            </a:r>
            <a:endParaRPr lang="en-IN" dirty="0"/>
          </a:p>
        </p:txBody>
      </p:sp>
      <p:sp>
        <p:nvSpPr>
          <p:cNvPr id="6" name="TextBox 5"/>
          <p:cNvSpPr txBox="1"/>
          <p:nvPr/>
        </p:nvSpPr>
        <p:spPr>
          <a:xfrm>
            <a:off x="2030835" y="2003758"/>
            <a:ext cx="1484228" cy="707886"/>
          </a:xfrm>
          <a:prstGeom prst="rect">
            <a:avLst/>
          </a:prstGeom>
          <a:solidFill>
            <a:srgbClr val="B0D597"/>
          </a:solidFill>
          <a:ln>
            <a:solidFill>
              <a:srgbClr val="C0BC00"/>
            </a:solidFill>
          </a:ln>
        </p:spPr>
        <p:txBody>
          <a:bodyPr wrap="square" rtlCol="0">
            <a:spAutoFit/>
          </a:bodyPr>
          <a:lstStyle>
            <a:defPPr>
              <a:defRPr lang="en-US"/>
            </a:defPPr>
            <a:lvl1pPr>
              <a:defRPr sz="2000" b="1"/>
            </a:lvl1pPr>
          </a:lstStyle>
          <a:p>
            <a:r>
              <a:rPr lang="en-US" dirty="0"/>
              <a:t>Professional driver</a:t>
            </a:r>
            <a:endParaRPr lang="en-IN" dirty="0"/>
          </a:p>
        </p:txBody>
      </p:sp>
      <p:sp>
        <p:nvSpPr>
          <p:cNvPr id="7" name="TextBox 6"/>
          <p:cNvSpPr txBox="1"/>
          <p:nvPr/>
        </p:nvSpPr>
        <p:spPr>
          <a:xfrm>
            <a:off x="8544914" y="2773536"/>
            <a:ext cx="1188427" cy="400110"/>
          </a:xfrm>
          <a:prstGeom prst="rect">
            <a:avLst/>
          </a:prstGeom>
          <a:solidFill>
            <a:srgbClr val="80CCD6"/>
          </a:solidFill>
          <a:ln>
            <a:solidFill>
              <a:srgbClr val="C0BC00"/>
            </a:solidFill>
          </a:ln>
        </p:spPr>
        <p:txBody>
          <a:bodyPr wrap="square" rtlCol="0">
            <a:spAutoFit/>
          </a:bodyPr>
          <a:lstStyle>
            <a:defPPr>
              <a:defRPr lang="en-US"/>
            </a:defPPr>
            <a:lvl1pPr>
              <a:defRPr sz="2000" b="1"/>
            </a:lvl1pPr>
          </a:lstStyle>
          <a:p>
            <a:r>
              <a:rPr lang="en-US" dirty="0"/>
              <a:t>Fair price</a:t>
            </a:r>
            <a:endParaRPr lang="en-IN" dirty="0"/>
          </a:p>
        </p:txBody>
      </p:sp>
      <p:sp>
        <p:nvSpPr>
          <p:cNvPr id="8" name="TextBox 7"/>
          <p:cNvSpPr txBox="1"/>
          <p:nvPr/>
        </p:nvSpPr>
        <p:spPr>
          <a:xfrm>
            <a:off x="9555900" y="4906936"/>
            <a:ext cx="1625025" cy="338554"/>
          </a:xfrm>
          <a:prstGeom prst="rect">
            <a:avLst/>
          </a:prstGeom>
          <a:solidFill>
            <a:srgbClr val="FFFF00"/>
          </a:solidFill>
          <a:ln>
            <a:solidFill>
              <a:srgbClr val="C0BC00"/>
            </a:solidFill>
          </a:ln>
        </p:spPr>
        <p:txBody>
          <a:bodyPr wrap="square" rtlCol="0">
            <a:spAutoFit/>
          </a:bodyPr>
          <a:lstStyle>
            <a:defPPr>
              <a:defRPr lang="en-US"/>
            </a:defPPr>
            <a:lvl1pPr>
              <a:defRPr sz="2000" b="1"/>
            </a:lvl1pPr>
          </a:lstStyle>
          <a:p>
            <a:r>
              <a:rPr lang="en-US" sz="1600" dirty="0"/>
              <a:t>Give direction</a:t>
            </a:r>
            <a:endParaRPr lang="en-IN" sz="1600" dirty="0"/>
          </a:p>
        </p:txBody>
      </p:sp>
      <p:sp>
        <p:nvSpPr>
          <p:cNvPr id="9" name="TextBox 8"/>
          <p:cNvSpPr txBox="1"/>
          <p:nvPr/>
        </p:nvSpPr>
        <p:spPr>
          <a:xfrm>
            <a:off x="10242198" y="5326502"/>
            <a:ext cx="748979" cy="400110"/>
          </a:xfrm>
          <a:prstGeom prst="rect">
            <a:avLst/>
          </a:prstGeom>
          <a:solidFill>
            <a:srgbClr val="FFFF00"/>
          </a:solidFill>
          <a:ln>
            <a:solidFill>
              <a:srgbClr val="C0BC00"/>
            </a:solidFill>
          </a:ln>
        </p:spPr>
        <p:txBody>
          <a:bodyPr wrap="square" rtlCol="0">
            <a:spAutoFit/>
          </a:bodyPr>
          <a:lstStyle>
            <a:defPPr>
              <a:defRPr lang="en-US"/>
            </a:defPPr>
            <a:lvl1pPr>
              <a:defRPr sz="2000" b="1"/>
            </a:lvl1pPr>
          </a:lstStyle>
          <a:p>
            <a:r>
              <a:rPr lang="en-US" dirty="0"/>
              <a:t>Pay</a:t>
            </a:r>
            <a:endParaRPr lang="en-IN" dirty="0"/>
          </a:p>
        </p:txBody>
      </p:sp>
      <p:sp>
        <p:nvSpPr>
          <p:cNvPr id="10" name="TextBox 9"/>
          <p:cNvSpPr txBox="1"/>
          <p:nvPr/>
        </p:nvSpPr>
        <p:spPr>
          <a:xfrm>
            <a:off x="6880711" y="3535286"/>
            <a:ext cx="1793312" cy="400110"/>
          </a:xfrm>
          <a:prstGeom prst="rect">
            <a:avLst/>
          </a:prstGeom>
          <a:solidFill>
            <a:srgbClr val="80CCD6"/>
          </a:solidFill>
          <a:ln>
            <a:solidFill>
              <a:srgbClr val="C0BC00"/>
            </a:solidFill>
          </a:ln>
        </p:spPr>
        <p:txBody>
          <a:bodyPr wrap="square" rtlCol="0">
            <a:spAutoFit/>
          </a:bodyPr>
          <a:lstStyle>
            <a:defPPr>
              <a:defRPr lang="en-US"/>
            </a:defPPr>
            <a:lvl1pPr>
              <a:defRPr sz="2000" b="1"/>
            </a:lvl1pPr>
          </a:lstStyle>
          <a:p>
            <a:r>
              <a:rPr lang="en-US" dirty="0"/>
              <a:t>Easy payment</a:t>
            </a:r>
            <a:endParaRPr lang="en-IN" dirty="0"/>
          </a:p>
        </p:txBody>
      </p:sp>
      <p:sp>
        <p:nvSpPr>
          <p:cNvPr id="11" name="TextBox 10"/>
          <p:cNvSpPr txBox="1"/>
          <p:nvPr/>
        </p:nvSpPr>
        <p:spPr>
          <a:xfrm>
            <a:off x="7939350" y="1955453"/>
            <a:ext cx="1739362" cy="400110"/>
          </a:xfrm>
          <a:prstGeom prst="rect">
            <a:avLst/>
          </a:prstGeom>
          <a:solidFill>
            <a:srgbClr val="80CCD6"/>
          </a:solidFill>
          <a:ln>
            <a:solidFill>
              <a:srgbClr val="C0BC00"/>
            </a:solidFill>
          </a:ln>
        </p:spPr>
        <p:txBody>
          <a:bodyPr wrap="square" rtlCol="0">
            <a:spAutoFit/>
          </a:bodyPr>
          <a:lstStyle>
            <a:defPPr>
              <a:defRPr lang="en-US"/>
            </a:defPPr>
            <a:lvl1pPr>
              <a:defRPr sz="2000" b="1"/>
            </a:lvl1pPr>
          </a:lstStyle>
          <a:p>
            <a:r>
              <a:rPr lang="en-US" dirty="0"/>
              <a:t>Arrive on time</a:t>
            </a:r>
            <a:endParaRPr lang="en-IN" dirty="0"/>
          </a:p>
        </p:txBody>
      </p:sp>
      <p:sp>
        <p:nvSpPr>
          <p:cNvPr id="12" name="TextBox 11"/>
          <p:cNvSpPr txBox="1"/>
          <p:nvPr/>
        </p:nvSpPr>
        <p:spPr>
          <a:xfrm>
            <a:off x="1777061" y="3471239"/>
            <a:ext cx="1616583" cy="1634601"/>
          </a:xfrm>
          <a:custGeom>
            <a:avLst/>
            <a:gdLst>
              <a:gd name="connsiteX0" fmla="*/ 0 w 1618272"/>
              <a:gd name="connsiteY0" fmla="*/ 0 h 1631216"/>
              <a:gd name="connsiteX1" fmla="*/ 1618272 w 1618272"/>
              <a:gd name="connsiteY1" fmla="*/ 0 h 1631216"/>
              <a:gd name="connsiteX2" fmla="*/ 1618272 w 1618272"/>
              <a:gd name="connsiteY2" fmla="*/ 1631216 h 1631216"/>
              <a:gd name="connsiteX3" fmla="*/ 0 w 1618272"/>
              <a:gd name="connsiteY3" fmla="*/ 1631216 h 1631216"/>
              <a:gd name="connsiteX4" fmla="*/ 0 w 1618272"/>
              <a:gd name="connsiteY4" fmla="*/ 0 h 1631216"/>
              <a:gd name="connsiteX0" fmla="*/ 0 w 1618272"/>
              <a:gd name="connsiteY0" fmla="*/ 3385 h 1634601"/>
              <a:gd name="connsiteX1" fmla="*/ 1283297 w 1618272"/>
              <a:gd name="connsiteY1" fmla="*/ 0 h 1634601"/>
              <a:gd name="connsiteX2" fmla="*/ 1618272 w 1618272"/>
              <a:gd name="connsiteY2" fmla="*/ 3385 h 1634601"/>
              <a:gd name="connsiteX3" fmla="*/ 1618272 w 1618272"/>
              <a:gd name="connsiteY3" fmla="*/ 1634601 h 1634601"/>
              <a:gd name="connsiteX4" fmla="*/ 0 w 1618272"/>
              <a:gd name="connsiteY4" fmla="*/ 1634601 h 1634601"/>
              <a:gd name="connsiteX5" fmla="*/ 0 w 1618272"/>
              <a:gd name="connsiteY5" fmla="*/ 3385 h 1634601"/>
              <a:gd name="connsiteX0" fmla="*/ 0 w 1618272"/>
              <a:gd name="connsiteY0" fmla="*/ 3385 h 1634601"/>
              <a:gd name="connsiteX1" fmla="*/ 1283297 w 1618272"/>
              <a:gd name="connsiteY1" fmla="*/ 0 h 1634601"/>
              <a:gd name="connsiteX2" fmla="*/ 1618272 w 1618272"/>
              <a:gd name="connsiteY2" fmla="*/ 3385 h 1634601"/>
              <a:gd name="connsiteX3" fmla="*/ 1616583 w 1618272"/>
              <a:gd name="connsiteY3" fmla="*/ 299104 h 1634601"/>
              <a:gd name="connsiteX4" fmla="*/ 1618272 w 1618272"/>
              <a:gd name="connsiteY4" fmla="*/ 1634601 h 1634601"/>
              <a:gd name="connsiteX5" fmla="*/ 0 w 1618272"/>
              <a:gd name="connsiteY5" fmla="*/ 1634601 h 1634601"/>
              <a:gd name="connsiteX6" fmla="*/ 0 w 1618272"/>
              <a:gd name="connsiteY6" fmla="*/ 3385 h 1634601"/>
              <a:gd name="connsiteX0" fmla="*/ 0 w 1618272"/>
              <a:gd name="connsiteY0" fmla="*/ 3385 h 1634601"/>
              <a:gd name="connsiteX1" fmla="*/ 1283297 w 1618272"/>
              <a:gd name="connsiteY1" fmla="*/ 0 h 1634601"/>
              <a:gd name="connsiteX2" fmla="*/ 1498631 w 1618272"/>
              <a:gd name="connsiteY2" fmla="*/ 157210 h 1634601"/>
              <a:gd name="connsiteX3" fmla="*/ 1616583 w 1618272"/>
              <a:gd name="connsiteY3" fmla="*/ 299104 h 1634601"/>
              <a:gd name="connsiteX4" fmla="*/ 1618272 w 1618272"/>
              <a:gd name="connsiteY4" fmla="*/ 1634601 h 1634601"/>
              <a:gd name="connsiteX5" fmla="*/ 0 w 1618272"/>
              <a:gd name="connsiteY5" fmla="*/ 1634601 h 1634601"/>
              <a:gd name="connsiteX6" fmla="*/ 0 w 1618272"/>
              <a:gd name="connsiteY6" fmla="*/ 3385 h 1634601"/>
              <a:gd name="connsiteX0" fmla="*/ 0 w 1618272"/>
              <a:gd name="connsiteY0" fmla="*/ 3385 h 1634601"/>
              <a:gd name="connsiteX1" fmla="*/ 1283297 w 1618272"/>
              <a:gd name="connsiteY1" fmla="*/ 0 h 1634601"/>
              <a:gd name="connsiteX2" fmla="*/ 1498631 w 1618272"/>
              <a:gd name="connsiteY2" fmla="*/ 157210 h 1634601"/>
              <a:gd name="connsiteX3" fmla="*/ 1616583 w 1618272"/>
              <a:gd name="connsiteY3" fmla="*/ 299104 h 1634601"/>
              <a:gd name="connsiteX4" fmla="*/ 1608037 w 1618272"/>
              <a:gd name="connsiteY4" fmla="*/ 1358783 h 1634601"/>
              <a:gd name="connsiteX5" fmla="*/ 1618272 w 1618272"/>
              <a:gd name="connsiteY5" fmla="*/ 1634601 h 1634601"/>
              <a:gd name="connsiteX6" fmla="*/ 0 w 1618272"/>
              <a:gd name="connsiteY6" fmla="*/ 1634601 h 1634601"/>
              <a:gd name="connsiteX7" fmla="*/ 0 w 1618272"/>
              <a:gd name="connsiteY7" fmla="*/ 3385 h 1634601"/>
              <a:gd name="connsiteX0" fmla="*/ 0 w 1618272"/>
              <a:gd name="connsiteY0" fmla="*/ 3385 h 1634601"/>
              <a:gd name="connsiteX1" fmla="*/ 1283297 w 1618272"/>
              <a:gd name="connsiteY1" fmla="*/ 0 h 1634601"/>
              <a:gd name="connsiteX2" fmla="*/ 1498631 w 1618272"/>
              <a:gd name="connsiteY2" fmla="*/ 157210 h 1634601"/>
              <a:gd name="connsiteX3" fmla="*/ 1616583 w 1618272"/>
              <a:gd name="connsiteY3" fmla="*/ 299104 h 1634601"/>
              <a:gd name="connsiteX4" fmla="*/ 1608037 w 1618272"/>
              <a:gd name="connsiteY4" fmla="*/ 1358783 h 1634601"/>
              <a:gd name="connsiteX5" fmla="*/ 1618272 w 1618272"/>
              <a:gd name="connsiteY5" fmla="*/ 1634601 h 1634601"/>
              <a:gd name="connsiteX6" fmla="*/ 1326026 w 1618272"/>
              <a:gd name="connsiteY6" fmla="*/ 1632248 h 1634601"/>
              <a:gd name="connsiteX7" fmla="*/ 0 w 1618272"/>
              <a:gd name="connsiteY7" fmla="*/ 1634601 h 1634601"/>
              <a:gd name="connsiteX8" fmla="*/ 0 w 1618272"/>
              <a:gd name="connsiteY8" fmla="*/ 3385 h 1634601"/>
              <a:gd name="connsiteX0" fmla="*/ 0 w 1616583"/>
              <a:gd name="connsiteY0" fmla="*/ 3385 h 1634601"/>
              <a:gd name="connsiteX1" fmla="*/ 1283297 w 1616583"/>
              <a:gd name="connsiteY1" fmla="*/ 0 h 1634601"/>
              <a:gd name="connsiteX2" fmla="*/ 1498631 w 1616583"/>
              <a:gd name="connsiteY2" fmla="*/ 157210 h 1634601"/>
              <a:gd name="connsiteX3" fmla="*/ 1616583 w 1616583"/>
              <a:gd name="connsiteY3" fmla="*/ 299104 h 1634601"/>
              <a:gd name="connsiteX4" fmla="*/ 1608037 w 1616583"/>
              <a:gd name="connsiteY4" fmla="*/ 1358783 h 1634601"/>
              <a:gd name="connsiteX5" fmla="*/ 1438810 w 1616583"/>
              <a:gd name="connsiteY5" fmla="*/ 1523506 h 1634601"/>
              <a:gd name="connsiteX6" fmla="*/ 1326026 w 1616583"/>
              <a:gd name="connsiteY6" fmla="*/ 1632248 h 1634601"/>
              <a:gd name="connsiteX7" fmla="*/ 0 w 1616583"/>
              <a:gd name="connsiteY7" fmla="*/ 1634601 h 1634601"/>
              <a:gd name="connsiteX8" fmla="*/ 0 w 1616583"/>
              <a:gd name="connsiteY8" fmla="*/ 3385 h 1634601"/>
              <a:gd name="connsiteX0" fmla="*/ 0 w 1616583"/>
              <a:gd name="connsiteY0" fmla="*/ 3385 h 1634601"/>
              <a:gd name="connsiteX1" fmla="*/ 1283297 w 1616583"/>
              <a:gd name="connsiteY1" fmla="*/ 0 h 1634601"/>
              <a:gd name="connsiteX2" fmla="*/ 1472994 w 1616583"/>
              <a:gd name="connsiteY2" fmla="*/ 157210 h 1634601"/>
              <a:gd name="connsiteX3" fmla="*/ 1616583 w 1616583"/>
              <a:gd name="connsiteY3" fmla="*/ 299104 h 1634601"/>
              <a:gd name="connsiteX4" fmla="*/ 1608037 w 1616583"/>
              <a:gd name="connsiteY4" fmla="*/ 1358783 h 1634601"/>
              <a:gd name="connsiteX5" fmla="*/ 1438810 w 1616583"/>
              <a:gd name="connsiteY5" fmla="*/ 1523506 h 1634601"/>
              <a:gd name="connsiteX6" fmla="*/ 1326026 w 1616583"/>
              <a:gd name="connsiteY6" fmla="*/ 1632248 h 1634601"/>
              <a:gd name="connsiteX7" fmla="*/ 0 w 1616583"/>
              <a:gd name="connsiteY7" fmla="*/ 1634601 h 1634601"/>
              <a:gd name="connsiteX8" fmla="*/ 0 w 1616583"/>
              <a:gd name="connsiteY8" fmla="*/ 3385 h 163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6583" h="1634601">
                <a:moveTo>
                  <a:pt x="0" y="3385"/>
                </a:moveTo>
                <a:lnTo>
                  <a:pt x="1283297" y="0"/>
                </a:lnTo>
                <a:lnTo>
                  <a:pt x="1472994" y="157210"/>
                </a:lnTo>
                <a:lnTo>
                  <a:pt x="1616583" y="299104"/>
                </a:lnTo>
                <a:cubicBezTo>
                  <a:pt x="1613734" y="652330"/>
                  <a:pt x="1610886" y="1005557"/>
                  <a:pt x="1608037" y="1358783"/>
                </a:cubicBezTo>
                <a:lnTo>
                  <a:pt x="1438810" y="1523506"/>
                </a:lnTo>
                <a:lnTo>
                  <a:pt x="1326026" y="1632248"/>
                </a:lnTo>
                <a:lnTo>
                  <a:pt x="0" y="1634601"/>
                </a:lnTo>
                <a:lnTo>
                  <a:pt x="0" y="3385"/>
                </a:lnTo>
                <a:close/>
              </a:path>
            </a:pathLst>
          </a:custGeom>
          <a:solidFill>
            <a:srgbClr val="FFFF00"/>
          </a:solidFill>
          <a:ln>
            <a:solidFill>
              <a:srgbClr val="C0BC00"/>
            </a:solidFill>
          </a:ln>
        </p:spPr>
        <p:txBody>
          <a:bodyPr wrap="square" rtlCol="0">
            <a:spAutoFit/>
          </a:bodyPr>
          <a:lstStyle>
            <a:defPPr>
              <a:defRPr lang="en-US"/>
            </a:defPPr>
            <a:lvl1pPr>
              <a:defRPr sz="2000" b="1"/>
            </a:lvl1pPr>
          </a:lstStyle>
          <a:p>
            <a:r>
              <a:rPr lang="en-US" dirty="0"/>
              <a:t>Taxi </a:t>
            </a:r>
            <a:r>
              <a:rPr lang="en-US" dirty="0" smtClean="0"/>
              <a:t>aggregator </a:t>
            </a:r>
            <a:r>
              <a:rPr lang="en-US" dirty="0"/>
              <a:t>with smartphone App</a:t>
            </a:r>
            <a:endParaRPr lang="en-IN" dirty="0"/>
          </a:p>
        </p:txBody>
      </p:sp>
      <p:sp>
        <p:nvSpPr>
          <p:cNvPr id="13" name="TextBox 12"/>
          <p:cNvSpPr txBox="1"/>
          <p:nvPr/>
        </p:nvSpPr>
        <p:spPr>
          <a:xfrm>
            <a:off x="6495377" y="2459054"/>
            <a:ext cx="1620458" cy="400110"/>
          </a:xfrm>
          <a:prstGeom prst="rect">
            <a:avLst/>
          </a:prstGeom>
          <a:solidFill>
            <a:srgbClr val="80CCD6"/>
          </a:solidFill>
          <a:ln>
            <a:solidFill>
              <a:srgbClr val="C0BC00"/>
            </a:solidFill>
          </a:ln>
        </p:spPr>
        <p:txBody>
          <a:bodyPr wrap="square" rtlCol="0">
            <a:spAutoFit/>
          </a:bodyPr>
          <a:lstStyle>
            <a:defPPr>
              <a:defRPr lang="en-US"/>
            </a:defPPr>
            <a:lvl1pPr>
              <a:defRPr sz="2000" b="1"/>
            </a:lvl1pPr>
          </a:lstStyle>
          <a:p>
            <a:r>
              <a:rPr lang="en-US" dirty="0"/>
              <a:t>Professional </a:t>
            </a:r>
            <a:endParaRPr lang="en-IN" dirty="0"/>
          </a:p>
        </p:txBody>
      </p:sp>
      <p:sp>
        <p:nvSpPr>
          <p:cNvPr id="14" name="TextBox 13"/>
          <p:cNvSpPr txBox="1"/>
          <p:nvPr/>
        </p:nvSpPr>
        <p:spPr>
          <a:xfrm>
            <a:off x="6410170" y="4807575"/>
            <a:ext cx="2887035" cy="400110"/>
          </a:xfrm>
          <a:prstGeom prst="rect">
            <a:avLst/>
          </a:prstGeom>
          <a:solidFill>
            <a:srgbClr val="FF8585"/>
          </a:solidFill>
          <a:ln>
            <a:solidFill>
              <a:srgbClr val="C0BC00"/>
            </a:solidFill>
          </a:ln>
        </p:spPr>
        <p:txBody>
          <a:bodyPr wrap="square" rtlCol="0">
            <a:spAutoFit/>
          </a:bodyPr>
          <a:lstStyle>
            <a:defPPr>
              <a:defRPr lang="en-US"/>
            </a:defPPr>
            <a:lvl1pPr>
              <a:defRPr sz="2000" b="1"/>
            </a:lvl1pPr>
          </a:lstStyle>
          <a:p>
            <a:r>
              <a:rPr lang="en-US" dirty="0"/>
              <a:t>Overcharged by taxi</a:t>
            </a:r>
            <a:endParaRPr lang="en-IN" dirty="0"/>
          </a:p>
        </p:txBody>
      </p:sp>
      <p:sp>
        <p:nvSpPr>
          <p:cNvPr id="15" name="TextBox 14"/>
          <p:cNvSpPr txBox="1"/>
          <p:nvPr/>
        </p:nvSpPr>
        <p:spPr>
          <a:xfrm>
            <a:off x="5830301" y="4353677"/>
            <a:ext cx="2713404" cy="400110"/>
          </a:xfrm>
          <a:prstGeom prst="rect">
            <a:avLst/>
          </a:prstGeom>
          <a:solidFill>
            <a:srgbClr val="FF8585"/>
          </a:solidFill>
          <a:ln>
            <a:solidFill>
              <a:srgbClr val="C0BC00"/>
            </a:solidFill>
          </a:ln>
        </p:spPr>
        <p:txBody>
          <a:bodyPr wrap="square" rtlCol="0">
            <a:spAutoFit/>
          </a:bodyPr>
          <a:lstStyle>
            <a:defPPr>
              <a:defRPr lang="en-US"/>
            </a:defPPr>
            <a:lvl1pPr>
              <a:defRPr sz="2000" b="1"/>
            </a:lvl1pPr>
          </a:lstStyle>
          <a:p>
            <a:r>
              <a:rPr lang="en-US" dirty="0"/>
              <a:t>Wait for a long time</a:t>
            </a:r>
            <a:endParaRPr lang="en-IN" dirty="0"/>
          </a:p>
        </p:txBody>
      </p:sp>
      <p:sp>
        <p:nvSpPr>
          <p:cNvPr id="16" name="TextBox 15"/>
          <p:cNvSpPr txBox="1"/>
          <p:nvPr/>
        </p:nvSpPr>
        <p:spPr>
          <a:xfrm>
            <a:off x="6601071" y="5352030"/>
            <a:ext cx="1506617" cy="1015663"/>
          </a:xfrm>
          <a:prstGeom prst="rect">
            <a:avLst/>
          </a:prstGeom>
          <a:solidFill>
            <a:srgbClr val="FF8585"/>
          </a:solidFill>
          <a:ln>
            <a:solidFill>
              <a:srgbClr val="C0BC00"/>
            </a:solidFill>
          </a:ln>
        </p:spPr>
        <p:txBody>
          <a:bodyPr wrap="square" rtlCol="0">
            <a:spAutoFit/>
          </a:bodyPr>
          <a:lstStyle>
            <a:defPPr>
              <a:defRPr lang="en-US"/>
            </a:defPPr>
            <a:lvl1pPr>
              <a:defRPr sz="2000" b="1"/>
            </a:lvl1pPr>
          </a:lstStyle>
          <a:p>
            <a:r>
              <a:rPr lang="en-US" dirty="0"/>
              <a:t>Compete with other customers</a:t>
            </a:r>
            <a:endParaRPr lang="en-IN" dirty="0"/>
          </a:p>
        </p:txBody>
      </p:sp>
      <p:sp>
        <p:nvSpPr>
          <p:cNvPr id="17" name="TextBox 16"/>
          <p:cNvSpPr txBox="1"/>
          <p:nvPr/>
        </p:nvSpPr>
        <p:spPr>
          <a:xfrm>
            <a:off x="4999290" y="2071018"/>
            <a:ext cx="1149952" cy="707886"/>
          </a:xfrm>
          <a:prstGeom prst="rect">
            <a:avLst/>
          </a:prstGeom>
          <a:solidFill>
            <a:srgbClr val="B0D597"/>
          </a:solidFill>
          <a:ln>
            <a:solidFill>
              <a:srgbClr val="C0BC00"/>
            </a:solidFill>
          </a:ln>
        </p:spPr>
        <p:txBody>
          <a:bodyPr wrap="square" rtlCol="0">
            <a:spAutoFit/>
          </a:bodyPr>
          <a:lstStyle>
            <a:defPPr>
              <a:defRPr lang="en-US"/>
            </a:defPPr>
            <a:lvl1pPr>
              <a:defRPr sz="2000" b="1"/>
            </a:lvl1pPr>
          </a:lstStyle>
          <a:p>
            <a:r>
              <a:rPr lang="en-US" dirty="0"/>
              <a:t>Rating system</a:t>
            </a:r>
            <a:endParaRPr lang="en-IN" dirty="0"/>
          </a:p>
        </p:txBody>
      </p:sp>
      <p:sp>
        <p:nvSpPr>
          <p:cNvPr id="18" name="TextBox 17"/>
          <p:cNvSpPr txBox="1"/>
          <p:nvPr/>
        </p:nvSpPr>
        <p:spPr>
          <a:xfrm>
            <a:off x="2992798" y="3113390"/>
            <a:ext cx="1362808" cy="400110"/>
          </a:xfrm>
          <a:prstGeom prst="rect">
            <a:avLst/>
          </a:prstGeom>
          <a:solidFill>
            <a:srgbClr val="B0D597"/>
          </a:solidFill>
          <a:ln>
            <a:solidFill>
              <a:srgbClr val="C0BC00"/>
            </a:solidFill>
          </a:ln>
        </p:spPr>
        <p:txBody>
          <a:bodyPr wrap="square" rtlCol="0">
            <a:spAutoFit/>
          </a:bodyPr>
          <a:lstStyle>
            <a:defPPr>
              <a:defRPr lang="en-US"/>
            </a:defPPr>
            <a:lvl1pPr>
              <a:defRPr sz="2000" b="1"/>
            </a:lvl1pPr>
          </a:lstStyle>
          <a:p>
            <a:r>
              <a:rPr lang="en-US" dirty="0"/>
              <a:t>Visual map</a:t>
            </a:r>
            <a:endParaRPr lang="en-IN" dirty="0"/>
          </a:p>
        </p:txBody>
      </p:sp>
      <p:sp>
        <p:nvSpPr>
          <p:cNvPr id="19" name="TextBox 18"/>
          <p:cNvSpPr txBox="1"/>
          <p:nvPr/>
        </p:nvSpPr>
        <p:spPr>
          <a:xfrm>
            <a:off x="3898465" y="4720466"/>
            <a:ext cx="1990975" cy="400110"/>
          </a:xfrm>
          <a:prstGeom prst="rect">
            <a:avLst/>
          </a:prstGeom>
          <a:solidFill>
            <a:srgbClr val="ABFFD1"/>
          </a:solidFill>
          <a:ln>
            <a:solidFill>
              <a:srgbClr val="00B050"/>
            </a:solidFill>
          </a:ln>
        </p:spPr>
        <p:txBody>
          <a:bodyPr wrap="square" rtlCol="0">
            <a:spAutoFit/>
          </a:bodyPr>
          <a:lstStyle>
            <a:defPPr>
              <a:defRPr lang="en-US"/>
            </a:defPPr>
            <a:lvl1pPr>
              <a:defRPr sz="1400"/>
            </a:lvl1pPr>
          </a:lstStyle>
          <a:p>
            <a:r>
              <a:rPr lang="en-US" sz="2000" b="1" dirty="0"/>
              <a:t>Assign driver</a:t>
            </a:r>
            <a:endParaRPr lang="en-IN" sz="2000" b="1" dirty="0"/>
          </a:p>
        </p:txBody>
      </p:sp>
      <p:sp>
        <p:nvSpPr>
          <p:cNvPr id="20" name="TextBox 19"/>
          <p:cNvSpPr txBox="1"/>
          <p:nvPr/>
        </p:nvSpPr>
        <p:spPr>
          <a:xfrm>
            <a:off x="2079267" y="6015087"/>
            <a:ext cx="2168978" cy="400110"/>
          </a:xfrm>
          <a:prstGeom prst="rect">
            <a:avLst/>
          </a:prstGeom>
          <a:solidFill>
            <a:srgbClr val="ABFFD1"/>
          </a:solidFill>
          <a:ln>
            <a:solidFill>
              <a:srgbClr val="00B050"/>
            </a:solidFill>
          </a:ln>
        </p:spPr>
        <p:txBody>
          <a:bodyPr wrap="square" rtlCol="0">
            <a:spAutoFit/>
          </a:bodyPr>
          <a:lstStyle>
            <a:defPPr>
              <a:defRPr lang="en-US"/>
            </a:defPPr>
            <a:lvl1pPr>
              <a:defRPr sz="2000" b="1"/>
            </a:lvl1pPr>
          </a:lstStyle>
          <a:p>
            <a:r>
              <a:rPr lang="en-US" dirty="0"/>
              <a:t>Instant booking</a:t>
            </a:r>
            <a:endParaRPr lang="en-IN" dirty="0"/>
          </a:p>
        </p:txBody>
      </p:sp>
      <p:sp>
        <p:nvSpPr>
          <p:cNvPr id="21" name="TextBox 20"/>
          <p:cNvSpPr txBox="1"/>
          <p:nvPr/>
        </p:nvSpPr>
        <p:spPr>
          <a:xfrm>
            <a:off x="2531215" y="5400047"/>
            <a:ext cx="1928962" cy="400110"/>
          </a:xfrm>
          <a:prstGeom prst="rect">
            <a:avLst/>
          </a:prstGeom>
          <a:solidFill>
            <a:srgbClr val="ABFFD1"/>
          </a:solidFill>
          <a:ln>
            <a:solidFill>
              <a:srgbClr val="00B050"/>
            </a:solidFill>
          </a:ln>
        </p:spPr>
        <p:txBody>
          <a:bodyPr wrap="square" rtlCol="0">
            <a:spAutoFit/>
          </a:bodyPr>
          <a:lstStyle>
            <a:defPPr>
              <a:defRPr lang="en-US"/>
            </a:defPPr>
            <a:lvl1pPr>
              <a:defRPr sz="2000" b="1"/>
            </a:lvl1pPr>
          </a:lstStyle>
          <a:p>
            <a:r>
              <a:rPr lang="en-US" dirty="0"/>
              <a:t>Cost system</a:t>
            </a:r>
            <a:endParaRPr lang="en-IN" dirty="0"/>
          </a:p>
        </p:txBody>
      </p:sp>
      <p:sp>
        <p:nvSpPr>
          <p:cNvPr id="22" name="TextBox 21"/>
          <p:cNvSpPr txBox="1"/>
          <p:nvPr/>
        </p:nvSpPr>
        <p:spPr>
          <a:xfrm>
            <a:off x="4318102" y="5895374"/>
            <a:ext cx="1362808" cy="400110"/>
          </a:xfrm>
          <a:prstGeom prst="rect">
            <a:avLst/>
          </a:prstGeom>
          <a:solidFill>
            <a:srgbClr val="ABFFD1"/>
          </a:solidFill>
          <a:ln>
            <a:solidFill>
              <a:srgbClr val="00B050"/>
            </a:solidFill>
          </a:ln>
        </p:spPr>
        <p:txBody>
          <a:bodyPr wrap="square" rtlCol="0">
            <a:spAutoFit/>
          </a:bodyPr>
          <a:lstStyle>
            <a:defPPr>
              <a:defRPr lang="en-US"/>
            </a:defPPr>
            <a:lvl1pPr>
              <a:defRPr sz="2000" b="1"/>
            </a:lvl1pPr>
          </a:lstStyle>
          <a:p>
            <a:r>
              <a:rPr lang="en-US" dirty="0"/>
              <a:t>No cash</a:t>
            </a:r>
            <a:endParaRPr lang="en-IN" dirty="0"/>
          </a:p>
        </p:txBody>
      </p:sp>
      <p:sp>
        <p:nvSpPr>
          <p:cNvPr id="23" name="TextBox 22"/>
          <p:cNvSpPr txBox="1"/>
          <p:nvPr/>
        </p:nvSpPr>
        <p:spPr>
          <a:xfrm>
            <a:off x="9940438" y="2898365"/>
            <a:ext cx="1188427" cy="400110"/>
          </a:xfrm>
          <a:prstGeom prst="rect">
            <a:avLst/>
          </a:prstGeom>
          <a:solidFill>
            <a:srgbClr val="FFFF00"/>
          </a:solidFill>
          <a:ln>
            <a:solidFill>
              <a:srgbClr val="C0BC00"/>
            </a:solidFill>
          </a:ln>
        </p:spPr>
        <p:txBody>
          <a:bodyPr wrap="square" rtlCol="0">
            <a:spAutoFit/>
          </a:bodyPr>
          <a:lstStyle/>
          <a:p>
            <a:r>
              <a:rPr lang="en-US" sz="2000" b="1" dirty="0" smtClean="0"/>
              <a:t>Call taxi</a:t>
            </a:r>
            <a:endParaRPr lang="en-IN" sz="2000" b="1" dirty="0"/>
          </a:p>
        </p:txBody>
      </p:sp>
      <p:sp>
        <p:nvSpPr>
          <p:cNvPr id="24" name="TextBox 23"/>
          <p:cNvSpPr txBox="1"/>
          <p:nvPr/>
        </p:nvSpPr>
        <p:spPr>
          <a:xfrm>
            <a:off x="9555900" y="3450783"/>
            <a:ext cx="1188427" cy="400110"/>
          </a:xfrm>
          <a:prstGeom prst="rect">
            <a:avLst/>
          </a:prstGeom>
          <a:solidFill>
            <a:srgbClr val="FFFF00"/>
          </a:solidFill>
          <a:ln>
            <a:solidFill>
              <a:srgbClr val="C0BC00"/>
            </a:solidFill>
          </a:ln>
        </p:spPr>
        <p:txBody>
          <a:bodyPr wrap="square" rtlCol="0">
            <a:spAutoFit/>
          </a:bodyPr>
          <a:lstStyle>
            <a:defPPr>
              <a:defRPr lang="en-US"/>
            </a:defPPr>
            <a:lvl1pPr>
              <a:defRPr sz="2000" b="1"/>
            </a:lvl1pPr>
          </a:lstStyle>
          <a:p>
            <a:r>
              <a:rPr lang="en-US" dirty="0"/>
              <a:t>Find taxi</a:t>
            </a:r>
            <a:endParaRPr lang="en-IN" dirty="0"/>
          </a:p>
        </p:txBody>
      </p:sp>
      <p:sp>
        <p:nvSpPr>
          <p:cNvPr id="25" name="TextBox 24"/>
          <p:cNvSpPr txBox="1"/>
          <p:nvPr/>
        </p:nvSpPr>
        <p:spPr>
          <a:xfrm>
            <a:off x="8225955" y="5967583"/>
            <a:ext cx="1924158" cy="400110"/>
          </a:xfrm>
          <a:prstGeom prst="rect">
            <a:avLst/>
          </a:prstGeom>
          <a:solidFill>
            <a:srgbClr val="FF8585"/>
          </a:solidFill>
          <a:ln>
            <a:solidFill>
              <a:srgbClr val="C0BC00"/>
            </a:solidFill>
          </a:ln>
        </p:spPr>
        <p:txBody>
          <a:bodyPr wrap="square" rtlCol="0">
            <a:spAutoFit/>
          </a:bodyPr>
          <a:lstStyle>
            <a:defPPr>
              <a:defRPr lang="en-US"/>
            </a:defPPr>
            <a:lvl1pPr>
              <a:defRPr sz="2000" b="1"/>
            </a:lvl1pPr>
          </a:lstStyle>
          <a:p>
            <a:r>
              <a:rPr lang="en-US" dirty="0"/>
              <a:t>Unsafe driver</a:t>
            </a:r>
            <a:endParaRPr lang="en-IN" dirty="0"/>
          </a:p>
        </p:txBody>
      </p:sp>
      <p:sp>
        <p:nvSpPr>
          <p:cNvPr id="27" name="TextBox 26"/>
          <p:cNvSpPr txBox="1"/>
          <p:nvPr/>
        </p:nvSpPr>
        <p:spPr>
          <a:xfrm>
            <a:off x="3333788" y="2155123"/>
            <a:ext cx="1651355" cy="707886"/>
          </a:xfrm>
          <a:prstGeom prst="rect">
            <a:avLst/>
          </a:prstGeom>
          <a:solidFill>
            <a:srgbClr val="B0D597"/>
          </a:solidFill>
          <a:ln>
            <a:solidFill>
              <a:srgbClr val="C0BC00"/>
            </a:solidFill>
          </a:ln>
        </p:spPr>
        <p:txBody>
          <a:bodyPr wrap="square" rtlCol="0">
            <a:spAutoFit/>
          </a:bodyPr>
          <a:lstStyle>
            <a:defPPr>
              <a:defRPr lang="en-US"/>
            </a:defPPr>
            <a:lvl1pPr>
              <a:defRPr sz="2000" b="1"/>
            </a:lvl1pPr>
          </a:lstStyle>
          <a:p>
            <a:r>
              <a:rPr lang="en-US" dirty="0" smtClean="0"/>
              <a:t>Schedule a trip</a:t>
            </a:r>
            <a:endParaRPr lang="en-IN" dirty="0"/>
          </a:p>
        </p:txBody>
      </p:sp>
      <p:sp>
        <p:nvSpPr>
          <p:cNvPr id="28" name="TextBox 27"/>
          <p:cNvSpPr txBox="1"/>
          <p:nvPr/>
        </p:nvSpPr>
        <p:spPr>
          <a:xfrm>
            <a:off x="5201159" y="2875484"/>
            <a:ext cx="1157305" cy="707886"/>
          </a:xfrm>
          <a:prstGeom prst="rect">
            <a:avLst/>
          </a:prstGeom>
          <a:solidFill>
            <a:srgbClr val="B0D597"/>
          </a:solidFill>
          <a:ln>
            <a:solidFill>
              <a:srgbClr val="C0BC00"/>
            </a:solidFill>
          </a:ln>
        </p:spPr>
        <p:txBody>
          <a:bodyPr wrap="square" rtlCol="0">
            <a:spAutoFit/>
          </a:bodyPr>
          <a:lstStyle>
            <a:defPPr>
              <a:defRPr lang="en-US"/>
            </a:defPPr>
            <a:lvl1pPr>
              <a:defRPr sz="2000" b="1"/>
            </a:lvl1pPr>
          </a:lstStyle>
          <a:p>
            <a:r>
              <a:rPr lang="en-US" dirty="0" smtClean="0"/>
              <a:t>Loyalty points</a:t>
            </a:r>
            <a:endParaRPr lang="en-IN" dirty="0"/>
          </a:p>
        </p:txBody>
      </p:sp>
      <p:sp>
        <p:nvSpPr>
          <p:cNvPr id="29" name="TextBox 28"/>
          <p:cNvSpPr txBox="1"/>
          <p:nvPr/>
        </p:nvSpPr>
        <p:spPr>
          <a:xfrm rot="5400000">
            <a:off x="10410750" y="4026929"/>
            <a:ext cx="1188427" cy="523220"/>
          </a:xfrm>
          <a:prstGeom prst="rect">
            <a:avLst/>
          </a:prstGeom>
          <a:solidFill>
            <a:srgbClr val="FFFF00"/>
          </a:solidFill>
          <a:ln>
            <a:solidFill>
              <a:srgbClr val="C0BC00"/>
            </a:solidFill>
          </a:ln>
        </p:spPr>
        <p:txBody>
          <a:bodyPr wrap="square" rtlCol="0">
            <a:spAutoFit/>
          </a:bodyPr>
          <a:lstStyle/>
          <a:p>
            <a:r>
              <a:rPr lang="en-US" sz="1400" b="1" dirty="0" smtClean="0"/>
              <a:t>Anywhere anytime</a:t>
            </a:r>
            <a:endParaRPr lang="en-IN" sz="1400" b="1" dirty="0"/>
          </a:p>
        </p:txBody>
      </p:sp>
      <p:sp>
        <p:nvSpPr>
          <p:cNvPr id="34" name="TextBox 33"/>
          <p:cNvSpPr txBox="1"/>
          <p:nvPr/>
        </p:nvSpPr>
        <p:spPr>
          <a:xfrm rot="16200000">
            <a:off x="-1792004" y="2673807"/>
            <a:ext cx="4742919" cy="830997"/>
          </a:xfrm>
          <a:prstGeom prst="rect">
            <a:avLst/>
          </a:prstGeom>
          <a:noFill/>
        </p:spPr>
        <p:txBody>
          <a:bodyPr wrap="square" rtlCol="0">
            <a:spAutoFit/>
          </a:bodyPr>
          <a:lstStyle/>
          <a:p>
            <a:r>
              <a:rPr lang="en-US" sz="2400" b="1" dirty="0"/>
              <a:t>R</a:t>
            </a:r>
            <a:r>
              <a:rPr lang="en-US" sz="2400" b="1" dirty="0" smtClean="0"/>
              <a:t>ecreated from the book: </a:t>
            </a:r>
            <a:r>
              <a:rPr lang="en-US" sz="2400" b="1" dirty="0"/>
              <a:t>Value Proposition </a:t>
            </a:r>
            <a:r>
              <a:rPr lang="en-US" sz="2400" b="1" dirty="0" smtClean="0"/>
              <a:t>Design by </a:t>
            </a:r>
            <a:r>
              <a:rPr lang="en-US" sz="2400" b="1" dirty="0" err="1" smtClean="0"/>
              <a:t>Osterwalder</a:t>
            </a:r>
            <a:endParaRPr lang="en-IN" sz="2400" b="1" dirty="0"/>
          </a:p>
        </p:txBody>
      </p:sp>
      <p:sp>
        <p:nvSpPr>
          <p:cNvPr id="26" name="Slide Number Placeholder 2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404297788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Proposition</a:t>
            </a:r>
            <a:endParaRPr lang="en-US" dirty="0"/>
          </a:p>
        </p:txBody>
      </p:sp>
      <p:sp>
        <p:nvSpPr>
          <p:cNvPr id="3" name="Content Placeholder 2"/>
          <p:cNvSpPr>
            <a:spLocks noGrp="1"/>
          </p:cNvSpPr>
          <p:nvPr>
            <p:ph idx="1"/>
          </p:nvPr>
        </p:nvSpPr>
        <p:spPr/>
        <p:txBody>
          <a:bodyPr>
            <a:normAutofit/>
          </a:bodyPr>
          <a:lstStyle/>
          <a:p>
            <a:pPr marL="0" indent="0">
              <a:buNone/>
            </a:pPr>
            <a:r>
              <a:rPr lang="en-IN" b="1" dirty="0" smtClean="0"/>
              <a:t>Must be defined as clearly as possible so that the advantages become glaringly and doubtlessly visible requiring no explanation (nobody will approach to get clarification. When in confusion, they would buy others’ product ). </a:t>
            </a:r>
          </a:p>
          <a:p>
            <a:pPr marL="0" indent="0">
              <a:buNone/>
            </a:pPr>
            <a:r>
              <a:rPr lang="en-IN" b="1" dirty="0" smtClean="0"/>
              <a:t>State how your product better solves the problem than competition. </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8007302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Autofit/>
          </a:bodyPr>
          <a:lstStyle/>
          <a:p>
            <a:r>
              <a:rPr lang="en-US" sz="3200" b="1" dirty="0">
                <a:solidFill>
                  <a:schemeClr val="accent5">
                    <a:lumMod val="75000"/>
                  </a:schemeClr>
                </a:solidFill>
              </a:rPr>
              <a:t>Value Proposition Is Usually a One-Sentence statement</a:t>
            </a:r>
            <a:endParaRPr lang="en-IN" sz="3200" b="1" dirty="0">
              <a:solidFill>
                <a:schemeClr val="accent5">
                  <a:lumMod val="75000"/>
                </a:schemeClr>
              </a:solidFill>
            </a:endParaRPr>
          </a:p>
        </p:txBody>
      </p:sp>
      <p:sp>
        <p:nvSpPr>
          <p:cNvPr id="3" name="Content Placeholder 2"/>
          <p:cNvSpPr>
            <a:spLocks noGrp="1"/>
          </p:cNvSpPr>
          <p:nvPr>
            <p:ph idx="1"/>
          </p:nvPr>
        </p:nvSpPr>
        <p:spPr>
          <a:xfrm>
            <a:off x="564734" y="1690688"/>
            <a:ext cx="10515600" cy="4351338"/>
          </a:xfrm>
        </p:spPr>
        <p:txBody>
          <a:bodyPr/>
          <a:lstStyle/>
          <a:p>
            <a:r>
              <a:rPr lang="en-US" b="1" dirty="0" smtClean="0"/>
              <a:t>Our </a:t>
            </a:r>
            <a:r>
              <a:rPr lang="en-US" b="1" dirty="0" smtClean="0">
                <a:solidFill>
                  <a:srgbClr val="C00000"/>
                </a:solidFill>
              </a:rPr>
              <a:t>(products or service) </a:t>
            </a:r>
            <a:r>
              <a:rPr lang="en-US" b="1" dirty="0" smtClean="0"/>
              <a:t>help(s) </a:t>
            </a:r>
            <a:r>
              <a:rPr lang="en-US" b="1" dirty="0" smtClean="0">
                <a:solidFill>
                  <a:srgbClr val="C00000"/>
                </a:solidFill>
              </a:rPr>
              <a:t>(customer segment) </a:t>
            </a:r>
            <a:r>
              <a:rPr lang="en-US" b="1" dirty="0" smtClean="0"/>
              <a:t>who want to </a:t>
            </a:r>
            <a:r>
              <a:rPr lang="en-US" b="1" dirty="0" smtClean="0">
                <a:solidFill>
                  <a:srgbClr val="C00000"/>
                </a:solidFill>
              </a:rPr>
              <a:t>(jobs to be done)</a:t>
            </a:r>
            <a:r>
              <a:rPr lang="en-US" b="1" dirty="0" smtClean="0"/>
              <a:t> by </a:t>
            </a:r>
            <a:r>
              <a:rPr lang="en-US" b="1" dirty="0" smtClean="0">
                <a:solidFill>
                  <a:srgbClr val="C00000"/>
                </a:solidFill>
              </a:rPr>
              <a:t>(your own verb such as reducing avoiding) </a:t>
            </a:r>
            <a:r>
              <a:rPr lang="en-US" b="1" dirty="0" smtClean="0"/>
              <a:t>and </a:t>
            </a:r>
            <a:r>
              <a:rPr lang="en-US" b="1" dirty="0" smtClean="0">
                <a:solidFill>
                  <a:srgbClr val="C00000"/>
                </a:solidFill>
              </a:rPr>
              <a:t>(your own verb such as increasing or enabling)</a:t>
            </a:r>
            <a:r>
              <a:rPr lang="en-US" b="1" dirty="0" smtClean="0"/>
              <a:t>. You may also add a mild criticism of the competing products in general, writing </a:t>
            </a:r>
            <a:r>
              <a:rPr lang="en-US" b="1" dirty="0" smtClean="0">
                <a:solidFill>
                  <a:srgbClr val="C00000"/>
                </a:solidFill>
              </a:rPr>
              <a:t>(unlike: competing value proposition)</a:t>
            </a:r>
            <a:r>
              <a:rPr lang="en-US" b="1" dirty="0" smtClean="0"/>
              <a:t>.</a:t>
            </a:r>
            <a:r>
              <a:rPr lang="en-US" b="1" dirty="0" smtClean="0">
                <a:solidFill>
                  <a:srgbClr val="C00000"/>
                </a:solidFill>
              </a:rPr>
              <a:t>  </a:t>
            </a:r>
          </a:p>
          <a:p>
            <a:r>
              <a:rPr lang="en-US" b="1" dirty="0" smtClean="0"/>
              <a:t>Our </a:t>
            </a:r>
            <a:r>
              <a:rPr lang="en-US" b="1" dirty="0" smtClean="0">
                <a:solidFill>
                  <a:srgbClr val="00B050"/>
                </a:solidFill>
              </a:rPr>
              <a:t>(book) </a:t>
            </a:r>
            <a:r>
              <a:rPr lang="en-US" b="1" dirty="0" smtClean="0"/>
              <a:t>help(s) </a:t>
            </a:r>
            <a:r>
              <a:rPr lang="en-US" b="1" dirty="0" smtClean="0">
                <a:solidFill>
                  <a:srgbClr val="00B050"/>
                </a:solidFill>
              </a:rPr>
              <a:t>(business professionals) </a:t>
            </a:r>
            <a:r>
              <a:rPr lang="en-US" b="1" dirty="0" smtClean="0"/>
              <a:t>who want to </a:t>
            </a:r>
            <a:r>
              <a:rPr lang="en-US" b="1" dirty="0" smtClean="0">
                <a:solidFill>
                  <a:srgbClr val="00B050"/>
                </a:solidFill>
              </a:rPr>
              <a:t>(improve or build a business)</a:t>
            </a:r>
            <a:r>
              <a:rPr lang="en-US" b="1" dirty="0" smtClean="0"/>
              <a:t> by </a:t>
            </a:r>
            <a:r>
              <a:rPr lang="en-US" b="1" dirty="0" smtClean="0">
                <a:solidFill>
                  <a:srgbClr val="00B050"/>
                </a:solidFill>
              </a:rPr>
              <a:t>(gaining latest knowledge on strategies) </a:t>
            </a:r>
            <a:r>
              <a:rPr lang="en-US" b="1" dirty="0" smtClean="0"/>
              <a:t>and </a:t>
            </a:r>
            <a:r>
              <a:rPr lang="en-US" b="1" dirty="0" smtClean="0">
                <a:solidFill>
                  <a:srgbClr val="00B050"/>
                </a:solidFill>
              </a:rPr>
              <a:t>(gaining deep insight) </a:t>
            </a:r>
            <a:r>
              <a:rPr lang="en-US" b="1" dirty="0" smtClean="0"/>
              <a:t>unlike</a:t>
            </a:r>
            <a:r>
              <a:rPr lang="en-US" b="1" dirty="0" smtClean="0">
                <a:solidFill>
                  <a:srgbClr val="00B050"/>
                </a:solidFill>
              </a:rPr>
              <a:t> books without focus on the real issues</a:t>
            </a:r>
            <a:r>
              <a:rPr lang="en-US" b="1" dirty="0" smtClean="0"/>
              <a:t>.</a:t>
            </a:r>
            <a:endParaRPr lang="en-IN"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26752721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7900" t="11510" r="63638" b="73749"/>
          <a:stretch/>
        </p:blipFill>
        <p:spPr>
          <a:xfrm>
            <a:off x="1818246" y="419223"/>
            <a:ext cx="1547446" cy="1516429"/>
          </a:xfrm>
          <a:prstGeom prst="rect">
            <a:avLst/>
          </a:prstGeom>
        </p:spPr>
      </p:pic>
      <p:pic>
        <p:nvPicPr>
          <p:cNvPr id="5" name="Picture 4"/>
          <p:cNvPicPr>
            <a:picLocks noChangeAspect="1"/>
          </p:cNvPicPr>
          <p:nvPr/>
        </p:nvPicPr>
        <p:blipFill rotWithShape="1">
          <a:blip r:embed="rId2"/>
          <a:srcRect l="56603" t="11510" r="34935" b="73749"/>
          <a:stretch/>
        </p:blipFill>
        <p:spPr>
          <a:xfrm>
            <a:off x="5462597" y="402586"/>
            <a:ext cx="1547445" cy="1516429"/>
          </a:xfrm>
          <a:prstGeom prst="rect">
            <a:avLst/>
          </a:prstGeom>
        </p:spPr>
      </p:pic>
      <p:pic>
        <p:nvPicPr>
          <p:cNvPr id="6" name="Picture 5"/>
          <p:cNvPicPr>
            <a:picLocks noChangeAspect="1"/>
          </p:cNvPicPr>
          <p:nvPr/>
        </p:nvPicPr>
        <p:blipFill rotWithShape="1">
          <a:blip r:embed="rId2"/>
          <a:srcRect l="36699" t="33678" r="54742" b="51707"/>
          <a:stretch/>
        </p:blipFill>
        <p:spPr>
          <a:xfrm>
            <a:off x="9583766" y="356976"/>
            <a:ext cx="1565031" cy="1503484"/>
          </a:xfrm>
          <a:prstGeom prst="rect">
            <a:avLst/>
          </a:prstGeom>
        </p:spPr>
      </p:pic>
      <p:pic>
        <p:nvPicPr>
          <p:cNvPr id="7" name="Picture 6"/>
          <p:cNvPicPr>
            <a:picLocks noChangeAspect="1"/>
          </p:cNvPicPr>
          <p:nvPr/>
        </p:nvPicPr>
        <p:blipFill rotWithShape="1">
          <a:blip r:embed="rId2"/>
          <a:srcRect l="19803" t="56378" r="71158" b="28836"/>
          <a:stretch/>
        </p:blipFill>
        <p:spPr>
          <a:xfrm>
            <a:off x="5314404" y="3050690"/>
            <a:ext cx="1556023" cy="1431873"/>
          </a:xfrm>
          <a:prstGeom prst="rect">
            <a:avLst/>
          </a:prstGeom>
        </p:spPr>
      </p:pic>
      <p:pic>
        <p:nvPicPr>
          <p:cNvPr id="8" name="Picture 7"/>
          <p:cNvPicPr>
            <a:picLocks noChangeAspect="1"/>
          </p:cNvPicPr>
          <p:nvPr/>
        </p:nvPicPr>
        <p:blipFill rotWithShape="1">
          <a:blip r:embed="rId2"/>
          <a:srcRect l="59356" t="33246" r="31845" b="50429"/>
          <a:stretch/>
        </p:blipFill>
        <p:spPr>
          <a:xfrm>
            <a:off x="1692068" y="3254561"/>
            <a:ext cx="1572286" cy="1641019"/>
          </a:xfrm>
          <a:prstGeom prst="rect">
            <a:avLst/>
          </a:prstGeom>
        </p:spPr>
      </p:pic>
      <p:pic>
        <p:nvPicPr>
          <p:cNvPr id="9" name="Picture 8"/>
          <p:cNvPicPr>
            <a:picLocks noChangeAspect="1"/>
          </p:cNvPicPr>
          <p:nvPr/>
        </p:nvPicPr>
        <p:blipFill rotWithShape="1">
          <a:blip r:embed="rId2"/>
          <a:srcRect l="67852" t="56877" r="23205" b="28049"/>
          <a:stretch/>
        </p:blipFill>
        <p:spPr>
          <a:xfrm>
            <a:off x="8770335" y="2994860"/>
            <a:ext cx="1596603" cy="1513877"/>
          </a:xfrm>
          <a:prstGeom prst="rect">
            <a:avLst/>
          </a:prstGeom>
        </p:spPr>
      </p:pic>
      <p:sp>
        <p:nvSpPr>
          <p:cNvPr id="10" name="TextBox 9"/>
          <p:cNvSpPr txBox="1"/>
          <p:nvPr/>
        </p:nvSpPr>
        <p:spPr>
          <a:xfrm>
            <a:off x="358723" y="1487175"/>
            <a:ext cx="1205509" cy="584775"/>
          </a:xfrm>
          <a:prstGeom prst="rect">
            <a:avLst/>
          </a:prstGeom>
          <a:noFill/>
        </p:spPr>
        <p:txBody>
          <a:bodyPr wrap="square" rtlCol="0">
            <a:spAutoFit/>
          </a:bodyPr>
          <a:lstStyle/>
          <a:p>
            <a:r>
              <a:rPr lang="en-US" sz="3200" b="1" dirty="0" smtClean="0"/>
              <a:t>Our</a:t>
            </a:r>
            <a:endParaRPr lang="en-IN" sz="3200" b="1" dirty="0"/>
          </a:p>
        </p:txBody>
      </p:sp>
      <p:sp>
        <p:nvSpPr>
          <p:cNvPr id="11" name="TextBox 10"/>
          <p:cNvSpPr txBox="1"/>
          <p:nvPr/>
        </p:nvSpPr>
        <p:spPr>
          <a:xfrm>
            <a:off x="3599125" y="1594282"/>
            <a:ext cx="1810221" cy="584775"/>
          </a:xfrm>
          <a:prstGeom prst="rect">
            <a:avLst/>
          </a:prstGeom>
          <a:noFill/>
        </p:spPr>
        <p:txBody>
          <a:bodyPr wrap="square" rtlCol="0">
            <a:spAutoFit/>
          </a:bodyPr>
          <a:lstStyle>
            <a:defPPr>
              <a:defRPr lang="en-US"/>
            </a:defPPr>
            <a:lvl1pPr>
              <a:defRPr sz="3200" b="1"/>
            </a:lvl1pPr>
          </a:lstStyle>
          <a:p>
            <a:r>
              <a:rPr lang="en-US" dirty="0"/>
              <a:t>help(s)</a:t>
            </a:r>
            <a:endParaRPr lang="en-IN" dirty="0"/>
          </a:p>
        </p:txBody>
      </p:sp>
      <p:sp>
        <p:nvSpPr>
          <p:cNvPr id="12" name="TextBox 11"/>
          <p:cNvSpPr txBox="1"/>
          <p:nvPr/>
        </p:nvSpPr>
        <p:spPr>
          <a:xfrm>
            <a:off x="7063293" y="1534895"/>
            <a:ext cx="2529116" cy="584775"/>
          </a:xfrm>
          <a:prstGeom prst="rect">
            <a:avLst/>
          </a:prstGeom>
          <a:noFill/>
        </p:spPr>
        <p:txBody>
          <a:bodyPr wrap="square" rtlCol="0">
            <a:spAutoFit/>
          </a:bodyPr>
          <a:lstStyle>
            <a:defPPr>
              <a:defRPr lang="en-US"/>
            </a:defPPr>
            <a:lvl1pPr>
              <a:defRPr sz="3200" b="1"/>
            </a:lvl1pPr>
          </a:lstStyle>
          <a:p>
            <a:r>
              <a:rPr lang="en-US" dirty="0"/>
              <a:t>who want to</a:t>
            </a:r>
            <a:endParaRPr lang="en-IN" dirty="0"/>
          </a:p>
        </p:txBody>
      </p:sp>
      <p:sp>
        <p:nvSpPr>
          <p:cNvPr id="13" name="TextBox 12"/>
          <p:cNvSpPr txBox="1"/>
          <p:nvPr/>
        </p:nvSpPr>
        <p:spPr>
          <a:xfrm>
            <a:off x="538803" y="3868307"/>
            <a:ext cx="1459523" cy="584775"/>
          </a:xfrm>
          <a:prstGeom prst="rect">
            <a:avLst/>
          </a:prstGeom>
          <a:noFill/>
        </p:spPr>
        <p:txBody>
          <a:bodyPr wrap="square" rtlCol="0">
            <a:spAutoFit/>
          </a:bodyPr>
          <a:lstStyle>
            <a:defPPr>
              <a:defRPr lang="en-US"/>
            </a:defPPr>
            <a:lvl1pPr>
              <a:defRPr sz="3200" b="1"/>
            </a:lvl1pPr>
          </a:lstStyle>
          <a:p>
            <a:r>
              <a:rPr lang="en-US" dirty="0"/>
              <a:t>by</a:t>
            </a:r>
            <a:endParaRPr lang="en-IN" dirty="0"/>
          </a:p>
        </p:txBody>
      </p:sp>
      <p:sp>
        <p:nvSpPr>
          <p:cNvPr id="14" name="TextBox 13"/>
          <p:cNvSpPr txBox="1"/>
          <p:nvPr/>
        </p:nvSpPr>
        <p:spPr>
          <a:xfrm>
            <a:off x="3715681" y="3937689"/>
            <a:ext cx="1459523" cy="584775"/>
          </a:xfrm>
          <a:prstGeom prst="rect">
            <a:avLst/>
          </a:prstGeom>
          <a:noFill/>
        </p:spPr>
        <p:txBody>
          <a:bodyPr wrap="square" rtlCol="0">
            <a:spAutoFit/>
          </a:bodyPr>
          <a:lstStyle>
            <a:defPPr>
              <a:defRPr lang="en-US"/>
            </a:defPPr>
            <a:lvl1pPr>
              <a:defRPr sz="3200" b="1"/>
            </a:lvl1pPr>
          </a:lstStyle>
          <a:p>
            <a:r>
              <a:rPr lang="en-US" dirty="0"/>
              <a:t>and</a:t>
            </a:r>
            <a:endParaRPr lang="en-IN" dirty="0"/>
          </a:p>
        </p:txBody>
      </p:sp>
      <p:sp>
        <p:nvSpPr>
          <p:cNvPr id="15" name="TextBox 14"/>
          <p:cNvSpPr txBox="1"/>
          <p:nvPr/>
        </p:nvSpPr>
        <p:spPr>
          <a:xfrm>
            <a:off x="6834574" y="3932368"/>
            <a:ext cx="2108222" cy="584775"/>
          </a:xfrm>
          <a:prstGeom prst="rect">
            <a:avLst/>
          </a:prstGeom>
          <a:noFill/>
        </p:spPr>
        <p:txBody>
          <a:bodyPr wrap="square" rtlCol="0">
            <a:spAutoFit/>
          </a:bodyPr>
          <a:lstStyle>
            <a:defPPr>
              <a:defRPr lang="en-US"/>
            </a:defPPr>
            <a:lvl1pPr>
              <a:defRPr sz="3200" b="1"/>
            </a:lvl1pPr>
          </a:lstStyle>
          <a:p>
            <a:r>
              <a:rPr lang="en-US" dirty="0" smtClean="0"/>
              <a:t> (unlike)</a:t>
            </a:r>
            <a:endParaRPr lang="en-IN" dirty="0"/>
          </a:p>
        </p:txBody>
      </p:sp>
      <p:sp>
        <p:nvSpPr>
          <p:cNvPr id="16" name="TextBox 15"/>
          <p:cNvSpPr txBox="1"/>
          <p:nvPr/>
        </p:nvSpPr>
        <p:spPr>
          <a:xfrm>
            <a:off x="734065" y="5570043"/>
            <a:ext cx="8309166" cy="369332"/>
          </a:xfrm>
          <a:prstGeom prst="rect">
            <a:avLst/>
          </a:prstGeom>
          <a:noFill/>
        </p:spPr>
        <p:txBody>
          <a:bodyPr wrap="square" rtlCol="0">
            <a:spAutoFit/>
          </a:bodyPr>
          <a:lstStyle/>
          <a:p>
            <a:r>
              <a:rPr lang="en-US" i="1" dirty="0" smtClean="0"/>
              <a:t>Images are from the book: Value Proposition Design by Alexander </a:t>
            </a:r>
            <a:r>
              <a:rPr lang="en-US" i="1" dirty="0" err="1" smtClean="0"/>
              <a:t>Osterwalder</a:t>
            </a:r>
            <a:endParaRPr lang="en-IN" i="1" dirty="0"/>
          </a:p>
        </p:txBody>
      </p:sp>
      <p:sp>
        <p:nvSpPr>
          <p:cNvPr id="17" name="TextBox 16"/>
          <p:cNvSpPr txBox="1"/>
          <p:nvPr/>
        </p:nvSpPr>
        <p:spPr>
          <a:xfrm>
            <a:off x="1751690" y="1765488"/>
            <a:ext cx="1916013" cy="830997"/>
          </a:xfrm>
          <a:prstGeom prst="rect">
            <a:avLst/>
          </a:prstGeom>
          <a:noFill/>
        </p:spPr>
        <p:txBody>
          <a:bodyPr wrap="square" rtlCol="0">
            <a:spAutoFit/>
          </a:bodyPr>
          <a:lstStyle/>
          <a:p>
            <a:r>
              <a:rPr lang="en-US" sz="2400" b="1" dirty="0" smtClean="0">
                <a:solidFill>
                  <a:srgbClr val="C00000"/>
                </a:solidFill>
              </a:rPr>
              <a:t>Product or service</a:t>
            </a:r>
            <a:endParaRPr lang="en-IN" sz="2400" b="1" dirty="0">
              <a:solidFill>
                <a:srgbClr val="C00000"/>
              </a:solidFill>
            </a:endParaRPr>
          </a:p>
        </p:txBody>
      </p:sp>
      <p:sp>
        <p:nvSpPr>
          <p:cNvPr id="18" name="TextBox 17"/>
          <p:cNvSpPr txBox="1"/>
          <p:nvPr/>
        </p:nvSpPr>
        <p:spPr>
          <a:xfrm>
            <a:off x="5506905" y="1827282"/>
            <a:ext cx="1609355" cy="830997"/>
          </a:xfrm>
          <a:prstGeom prst="rect">
            <a:avLst/>
          </a:prstGeom>
          <a:noFill/>
        </p:spPr>
        <p:txBody>
          <a:bodyPr wrap="square" rtlCol="0">
            <a:spAutoFit/>
          </a:bodyPr>
          <a:lstStyle>
            <a:defPPr>
              <a:defRPr lang="en-US"/>
            </a:defPPr>
            <a:lvl1pPr>
              <a:defRPr sz="2400" b="1">
                <a:solidFill>
                  <a:srgbClr val="C00000"/>
                </a:solidFill>
              </a:defRPr>
            </a:lvl1pPr>
          </a:lstStyle>
          <a:p>
            <a:r>
              <a:rPr lang="en-US" dirty="0"/>
              <a:t>Customer segment</a:t>
            </a:r>
            <a:endParaRPr lang="en-IN" dirty="0"/>
          </a:p>
        </p:txBody>
      </p:sp>
      <p:sp>
        <p:nvSpPr>
          <p:cNvPr id="19" name="TextBox 18"/>
          <p:cNvSpPr txBox="1"/>
          <p:nvPr/>
        </p:nvSpPr>
        <p:spPr>
          <a:xfrm>
            <a:off x="9773648" y="1758426"/>
            <a:ext cx="1567759" cy="830997"/>
          </a:xfrm>
          <a:prstGeom prst="rect">
            <a:avLst/>
          </a:prstGeom>
          <a:noFill/>
        </p:spPr>
        <p:txBody>
          <a:bodyPr wrap="square" rtlCol="0">
            <a:spAutoFit/>
          </a:bodyPr>
          <a:lstStyle>
            <a:defPPr>
              <a:defRPr lang="en-US"/>
            </a:defPPr>
            <a:lvl1pPr>
              <a:defRPr sz="2400" b="1">
                <a:solidFill>
                  <a:srgbClr val="C00000"/>
                </a:solidFill>
              </a:defRPr>
            </a:lvl1pPr>
          </a:lstStyle>
          <a:p>
            <a:r>
              <a:rPr lang="en-US" dirty="0"/>
              <a:t>Get them done</a:t>
            </a:r>
            <a:endParaRPr lang="en-IN" dirty="0"/>
          </a:p>
        </p:txBody>
      </p:sp>
      <p:sp>
        <p:nvSpPr>
          <p:cNvPr id="20" name="TextBox 19"/>
          <p:cNvSpPr txBox="1"/>
          <p:nvPr/>
        </p:nvSpPr>
        <p:spPr>
          <a:xfrm>
            <a:off x="1744800" y="4596064"/>
            <a:ext cx="1970881" cy="830997"/>
          </a:xfrm>
          <a:prstGeom prst="rect">
            <a:avLst/>
          </a:prstGeom>
          <a:noFill/>
        </p:spPr>
        <p:txBody>
          <a:bodyPr wrap="square" rtlCol="0">
            <a:spAutoFit/>
          </a:bodyPr>
          <a:lstStyle>
            <a:defPPr>
              <a:defRPr lang="en-US"/>
            </a:defPPr>
            <a:lvl1pPr>
              <a:defRPr sz="2400" b="1">
                <a:solidFill>
                  <a:srgbClr val="C00000"/>
                </a:solidFill>
              </a:defRPr>
            </a:lvl1pPr>
          </a:lstStyle>
          <a:p>
            <a:r>
              <a:rPr lang="en-US" dirty="0"/>
              <a:t>Alleviating pains</a:t>
            </a:r>
            <a:endParaRPr lang="en-IN" dirty="0"/>
          </a:p>
        </p:txBody>
      </p:sp>
      <p:sp>
        <p:nvSpPr>
          <p:cNvPr id="21" name="TextBox 20"/>
          <p:cNvSpPr txBox="1"/>
          <p:nvPr/>
        </p:nvSpPr>
        <p:spPr>
          <a:xfrm>
            <a:off x="5314404" y="4508737"/>
            <a:ext cx="1490969" cy="830997"/>
          </a:xfrm>
          <a:prstGeom prst="rect">
            <a:avLst/>
          </a:prstGeom>
          <a:noFill/>
        </p:spPr>
        <p:txBody>
          <a:bodyPr wrap="square" rtlCol="0">
            <a:spAutoFit/>
          </a:bodyPr>
          <a:lstStyle>
            <a:defPPr>
              <a:defRPr lang="en-US"/>
            </a:defPPr>
            <a:lvl1pPr>
              <a:defRPr sz="2400" b="1">
                <a:solidFill>
                  <a:srgbClr val="C00000"/>
                </a:solidFill>
              </a:defRPr>
            </a:lvl1pPr>
          </a:lstStyle>
          <a:p>
            <a:r>
              <a:rPr lang="en-US" dirty="0"/>
              <a:t>Creating gains</a:t>
            </a:r>
            <a:endParaRPr lang="en-IN" dirty="0"/>
          </a:p>
        </p:txBody>
      </p:sp>
      <p:sp>
        <p:nvSpPr>
          <p:cNvPr id="22" name="TextBox 21"/>
          <p:cNvSpPr txBox="1"/>
          <p:nvPr/>
        </p:nvSpPr>
        <p:spPr>
          <a:xfrm>
            <a:off x="8799731" y="4283933"/>
            <a:ext cx="2127567" cy="1200329"/>
          </a:xfrm>
          <a:prstGeom prst="rect">
            <a:avLst/>
          </a:prstGeom>
          <a:noFill/>
        </p:spPr>
        <p:txBody>
          <a:bodyPr wrap="square" rtlCol="0">
            <a:spAutoFit/>
          </a:bodyPr>
          <a:lstStyle>
            <a:defPPr>
              <a:defRPr lang="en-US"/>
            </a:defPPr>
            <a:lvl1pPr>
              <a:defRPr sz="2400" b="1">
                <a:solidFill>
                  <a:srgbClr val="C00000"/>
                </a:solidFill>
              </a:defRPr>
            </a:lvl1pPr>
          </a:lstStyle>
          <a:p>
            <a:r>
              <a:rPr lang="en-US" dirty="0"/>
              <a:t>Existing products or services</a:t>
            </a:r>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3" name="Rectangle 2"/>
          <p:cNvSpPr/>
          <p:nvPr/>
        </p:nvSpPr>
        <p:spPr>
          <a:xfrm>
            <a:off x="358723" y="408562"/>
            <a:ext cx="11277600" cy="2599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a:off x="1668765" y="497047"/>
            <a:ext cx="1689064" cy="2382343"/>
          </a:xfrm>
          <a:prstGeom prst="roundRect">
            <a:avLst/>
          </a:prstGeom>
          <a:solidFill>
            <a:schemeClr val="accent6">
              <a:lumMod val="40000"/>
              <a:lumOff val="60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5240503" y="480110"/>
            <a:ext cx="1840348" cy="2382343"/>
          </a:xfrm>
          <a:prstGeom prst="roundRect">
            <a:avLst/>
          </a:prstGeom>
          <a:solidFill>
            <a:schemeClr val="accent6">
              <a:lumMod val="40000"/>
              <a:lumOff val="60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9557223" y="497816"/>
            <a:ext cx="1689064" cy="2382343"/>
          </a:xfrm>
          <a:prstGeom prst="roundRect">
            <a:avLst/>
          </a:prstGeom>
          <a:solidFill>
            <a:schemeClr val="accent6">
              <a:lumMod val="40000"/>
              <a:lumOff val="60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358723" y="3004473"/>
            <a:ext cx="11277600" cy="2599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1668765" y="3162706"/>
            <a:ext cx="1748204" cy="2382343"/>
          </a:xfrm>
          <a:prstGeom prst="roundRect">
            <a:avLst/>
          </a:prstGeom>
          <a:solidFill>
            <a:schemeClr val="accent6">
              <a:lumMod val="40000"/>
              <a:lumOff val="60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ounded Rectangle 27"/>
          <p:cNvSpPr/>
          <p:nvPr/>
        </p:nvSpPr>
        <p:spPr>
          <a:xfrm>
            <a:off x="5240503" y="3092762"/>
            <a:ext cx="1748204" cy="2382343"/>
          </a:xfrm>
          <a:prstGeom prst="roundRect">
            <a:avLst/>
          </a:prstGeom>
          <a:solidFill>
            <a:schemeClr val="accent6">
              <a:lumMod val="40000"/>
              <a:lumOff val="60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p:nvSpPr>
        <p:spPr>
          <a:xfrm>
            <a:off x="8705036" y="3052193"/>
            <a:ext cx="1877344" cy="2382343"/>
          </a:xfrm>
          <a:prstGeom prst="roundRect">
            <a:avLst/>
          </a:prstGeom>
          <a:solidFill>
            <a:schemeClr val="accent6">
              <a:lumMod val="40000"/>
              <a:lumOff val="60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583492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42" y="344376"/>
            <a:ext cx="10515600" cy="1325563"/>
          </a:xfrm>
          <a:noFill/>
          <a:ln>
            <a:noFill/>
          </a:ln>
        </p:spPr>
        <p:txBody>
          <a:bodyPr spcFirstLastPara="1" wrap="square" lIns="91425" tIns="45700" rIns="91425" bIns="45700" anchor="ctr" anchorCtr="0">
            <a:noAutofit/>
          </a:bodyPr>
          <a:lstStyle/>
          <a:p>
            <a:r>
              <a:rPr lang="en-US" sz="3200" b="1" dirty="0">
                <a:solidFill>
                  <a:schemeClr val="accent5">
                    <a:lumMod val="75000"/>
                  </a:schemeClr>
                </a:solidFill>
              </a:rPr>
              <a:t>Value Proposition: Example of </a:t>
            </a:r>
            <a:r>
              <a:rPr lang="en-US" sz="3200" b="1" dirty="0" smtClean="0">
                <a:solidFill>
                  <a:schemeClr val="accent5">
                    <a:lumMod val="75000"/>
                  </a:schemeClr>
                </a:solidFill>
              </a:rPr>
              <a:t>10 carat gold jewelry</a:t>
            </a:r>
            <a:endParaRPr lang="en-IN" sz="3200" b="1" dirty="0">
              <a:solidFill>
                <a:schemeClr val="accent5">
                  <a:lumMod val="75000"/>
                </a:schemeClr>
              </a:solidFill>
            </a:endParaRPr>
          </a:p>
        </p:txBody>
      </p:sp>
      <p:sp>
        <p:nvSpPr>
          <p:cNvPr id="3" name="Content Placeholder 2"/>
          <p:cNvSpPr>
            <a:spLocks noGrp="1"/>
          </p:cNvSpPr>
          <p:nvPr>
            <p:ph idx="1"/>
          </p:nvPr>
        </p:nvSpPr>
        <p:spPr>
          <a:xfrm>
            <a:off x="470731" y="2058156"/>
            <a:ext cx="10515600" cy="3521761"/>
          </a:xfrm>
        </p:spPr>
        <p:txBody>
          <a:bodyPr>
            <a:normAutofit lnSpcReduction="10000"/>
          </a:bodyPr>
          <a:lstStyle/>
          <a:p>
            <a:r>
              <a:rPr lang="en-US" b="1" dirty="0"/>
              <a:t>Our </a:t>
            </a:r>
            <a:r>
              <a:rPr lang="en-US" b="1" dirty="0" smtClean="0">
                <a:solidFill>
                  <a:srgbClr val="00B050"/>
                </a:solidFill>
              </a:rPr>
              <a:t>(jewelry) </a:t>
            </a:r>
            <a:r>
              <a:rPr lang="en-US" b="1" dirty="0"/>
              <a:t>help(s) </a:t>
            </a:r>
            <a:r>
              <a:rPr lang="en-US" b="1" dirty="0" smtClean="0">
                <a:solidFill>
                  <a:srgbClr val="00B050"/>
                </a:solidFill>
              </a:rPr>
              <a:t>(affordability) of </a:t>
            </a:r>
            <a:r>
              <a:rPr lang="en-US" b="1" dirty="0" smtClean="0"/>
              <a:t>middle class people </a:t>
            </a:r>
            <a:r>
              <a:rPr lang="en-US" b="1" dirty="0" smtClean="0">
                <a:solidFill>
                  <a:srgbClr val="00B050"/>
                </a:solidFill>
              </a:rPr>
              <a:t>(to enjoy jewelry as glittering as the best gold ornament and increase happiness)</a:t>
            </a:r>
            <a:r>
              <a:rPr lang="en-US" b="1" dirty="0" smtClean="0"/>
              <a:t> </a:t>
            </a:r>
            <a:r>
              <a:rPr lang="en-US" b="1" dirty="0"/>
              <a:t>by </a:t>
            </a:r>
            <a:r>
              <a:rPr lang="en-US" b="1" dirty="0" smtClean="0">
                <a:solidFill>
                  <a:srgbClr val="00B050"/>
                </a:solidFill>
              </a:rPr>
              <a:t>(buying more with less money) </a:t>
            </a:r>
            <a:r>
              <a:rPr lang="en-US" b="1" dirty="0"/>
              <a:t>and </a:t>
            </a:r>
            <a:r>
              <a:rPr lang="en-US" b="1" dirty="0" smtClean="0">
                <a:solidFill>
                  <a:srgbClr val="00B050"/>
                </a:solidFill>
              </a:rPr>
              <a:t>(save money) </a:t>
            </a:r>
            <a:r>
              <a:rPr lang="en-US" b="1" dirty="0" smtClean="0"/>
              <a:t>unlike</a:t>
            </a:r>
            <a:r>
              <a:rPr lang="en-US" b="1" dirty="0" smtClean="0">
                <a:solidFill>
                  <a:srgbClr val="00B050"/>
                </a:solidFill>
              </a:rPr>
              <a:t> the 22 carat gold jewelry</a:t>
            </a:r>
            <a:r>
              <a:rPr lang="en-US" b="1" dirty="0" smtClean="0"/>
              <a:t>.</a:t>
            </a:r>
          </a:p>
          <a:p>
            <a:r>
              <a:rPr lang="en-IN" b="1" dirty="0" smtClean="0"/>
              <a:t>Our </a:t>
            </a:r>
            <a:r>
              <a:rPr lang="en-IN" b="1" dirty="0" smtClean="0">
                <a:solidFill>
                  <a:srgbClr val="00B0F0"/>
                </a:solidFill>
              </a:rPr>
              <a:t>innovative technology, developed in advanced laboratory and crafted by the best professionals </a:t>
            </a:r>
            <a:r>
              <a:rPr lang="en-IN" b="1" dirty="0" smtClean="0"/>
              <a:t>has created </a:t>
            </a:r>
            <a:r>
              <a:rPr lang="en-IN" b="1" dirty="0">
                <a:solidFill>
                  <a:srgbClr val="00B0F0"/>
                </a:solidFill>
              </a:rPr>
              <a:t>gold </a:t>
            </a:r>
            <a:r>
              <a:rPr lang="en-IN" b="1" dirty="0" smtClean="0">
                <a:solidFill>
                  <a:srgbClr val="00B0F0"/>
                </a:solidFill>
              </a:rPr>
              <a:t>jewellery </a:t>
            </a:r>
            <a:r>
              <a:rPr lang="en-IN" b="1" dirty="0">
                <a:solidFill>
                  <a:srgbClr val="00B0F0"/>
                </a:solidFill>
              </a:rPr>
              <a:t>as glittering as any other gold </a:t>
            </a:r>
            <a:r>
              <a:rPr lang="en-IN" b="1" dirty="0" smtClean="0">
                <a:solidFill>
                  <a:srgbClr val="00B0F0"/>
                </a:solidFill>
              </a:rPr>
              <a:t>jewellery </a:t>
            </a:r>
            <a:r>
              <a:rPr lang="en-IN" b="1" dirty="0" smtClean="0"/>
              <a:t>that has </a:t>
            </a:r>
            <a:r>
              <a:rPr lang="en-IN" b="1" dirty="0" smtClean="0">
                <a:solidFill>
                  <a:srgbClr val="00B0F0"/>
                </a:solidFill>
              </a:rPr>
              <a:t>enhance affordability </a:t>
            </a:r>
            <a:r>
              <a:rPr lang="en-IN" b="1" dirty="0"/>
              <a:t>and</a:t>
            </a:r>
            <a:r>
              <a:rPr lang="en-IN" b="1" dirty="0" smtClean="0">
                <a:solidFill>
                  <a:srgbClr val="00B0F0"/>
                </a:solidFill>
              </a:rPr>
              <a:t> saving potentiality </a:t>
            </a:r>
            <a:r>
              <a:rPr lang="en-IN" b="1" dirty="0"/>
              <a:t>while</a:t>
            </a:r>
            <a:r>
              <a:rPr lang="en-IN" b="1" dirty="0" smtClean="0">
                <a:solidFill>
                  <a:srgbClr val="00B0F0"/>
                </a:solidFill>
              </a:rPr>
              <a:t> increasing the happiness </a:t>
            </a:r>
            <a:r>
              <a:rPr lang="en-IN" b="1" dirty="0" smtClean="0"/>
              <a:t>unlike </a:t>
            </a:r>
            <a:r>
              <a:rPr lang="en-IN" b="1" dirty="0" smtClean="0">
                <a:solidFill>
                  <a:srgbClr val="00B0F0"/>
                </a:solidFill>
              </a:rPr>
              <a:t>any other </a:t>
            </a:r>
            <a:r>
              <a:rPr lang="en-IN" b="1" dirty="0" err="1" smtClean="0">
                <a:solidFill>
                  <a:srgbClr val="00B0F0"/>
                </a:solidFill>
              </a:rPr>
              <a:t>jewelry</a:t>
            </a:r>
            <a:r>
              <a:rPr lang="en-IN" b="1" dirty="0" smtClean="0">
                <a:solidFill>
                  <a:srgbClr val="00B0F0"/>
                </a:solidFill>
              </a:rPr>
              <a:t> available in the market</a:t>
            </a:r>
            <a:r>
              <a:rPr lang="en-IN" b="1" dirty="0" smtClean="0"/>
              <a:t>.</a:t>
            </a:r>
            <a:endParaRPr lang="en-IN" b="1"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10413486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066491" y="2581133"/>
            <a:ext cx="5227808" cy="1094825"/>
          </a:xfrm>
        </p:spPr>
        <p:txBody>
          <a:bodyPr vert="horz" lIns="91440" tIns="45720" rIns="91440" bIns="45720" rtlCol="0" anchor="ctr">
            <a:normAutofit/>
          </a:bodyPr>
          <a:lstStyle/>
          <a:p>
            <a:r>
              <a:rPr lang="en-US" sz="3200" b="1" dirty="0">
                <a:solidFill>
                  <a:srgbClr val="002060"/>
                </a:solidFill>
                <a:latin typeface="Georgia" panose="02040502050405020303" pitchFamily="18" charset="0"/>
              </a:rPr>
              <a:t>Business Model Canvas</a:t>
            </a:r>
            <a:endParaRPr lang="en-IN" sz="3200" b="1" dirty="0">
              <a:solidFill>
                <a:srgbClr val="002060"/>
              </a:solidFill>
              <a:latin typeface="Georgia" panose="02040502050405020303" pitchFamily="18" charset="0"/>
            </a:endParaRPr>
          </a:p>
        </p:txBody>
      </p:sp>
      <p:pic>
        <p:nvPicPr>
          <p:cNvPr id="4" name="Picture 3"/>
          <p:cNvPicPr>
            <a:picLocks noChangeAspect="1"/>
          </p:cNvPicPr>
          <p:nvPr/>
        </p:nvPicPr>
        <p:blipFill rotWithShape="1">
          <a:blip r:embed="rId2"/>
          <a:srcRect l="18878" t="20855" r="19247" b="6923"/>
          <a:stretch/>
        </p:blipFill>
        <p:spPr>
          <a:xfrm>
            <a:off x="1803242" y="514641"/>
            <a:ext cx="8357788" cy="5487435"/>
          </a:xfrm>
          <a:prstGeom prst="rect">
            <a:avLst/>
          </a:prstGeom>
        </p:spPr>
      </p:pic>
      <p:sp>
        <p:nvSpPr>
          <p:cNvPr id="5" name="TextBox 4"/>
          <p:cNvSpPr txBox="1"/>
          <p:nvPr/>
        </p:nvSpPr>
        <p:spPr>
          <a:xfrm rot="16200000">
            <a:off x="-1312812" y="2743097"/>
            <a:ext cx="5167709" cy="830997"/>
          </a:xfrm>
          <a:prstGeom prst="rect">
            <a:avLst/>
          </a:prstGeom>
          <a:noFill/>
        </p:spPr>
        <p:txBody>
          <a:bodyPr wrap="square" rtlCol="0">
            <a:spAutoFit/>
          </a:bodyPr>
          <a:lstStyle/>
          <a:p>
            <a:r>
              <a:rPr lang="en-US" sz="2400" b="1" dirty="0"/>
              <a:t>Book: Business Model Generation by Alexander </a:t>
            </a:r>
            <a:r>
              <a:rPr lang="en-US" sz="2400" b="1" dirty="0" err="1"/>
              <a:t>Osterwalder</a:t>
            </a:r>
            <a:r>
              <a:rPr lang="en-US" sz="2400" b="1" dirty="0"/>
              <a:t>, 2010</a:t>
            </a:r>
            <a:endParaRPr lang="en-IN" sz="2400" b="1" dirty="0"/>
          </a:p>
        </p:txBody>
      </p:sp>
      <p:sp>
        <p:nvSpPr>
          <p:cNvPr id="6" name="Equal 5"/>
          <p:cNvSpPr/>
          <p:nvPr/>
        </p:nvSpPr>
        <p:spPr>
          <a:xfrm rot="5400000">
            <a:off x="2172890" y="3258156"/>
            <a:ext cx="7553324" cy="341687"/>
          </a:xfrm>
          <a:prstGeom prst="mathEqual">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p:cNvSpPr/>
          <p:nvPr/>
        </p:nvSpPr>
        <p:spPr>
          <a:xfrm>
            <a:off x="2724728" y="2152613"/>
            <a:ext cx="2606140"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800" b="1" dirty="0">
                <a:solidFill>
                  <a:srgbClr val="002060"/>
                </a:solidFill>
              </a:rPr>
              <a:t>Efficiency</a:t>
            </a:r>
            <a:endParaRPr lang="en-IN" sz="2800" b="1" dirty="0">
              <a:solidFill>
                <a:srgbClr val="002060"/>
              </a:solidFill>
            </a:endParaRPr>
          </a:p>
        </p:txBody>
      </p:sp>
      <p:sp>
        <p:nvSpPr>
          <p:cNvPr id="8" name="Rectangle 7"/>
          <p:cNvSpPr/>
          <p:nvPr/>
        </p:nvSpPr>
        <p:spPr>
          <a:xfrm>
            <a:off x="6439412" y="2175434"/>
            <a:ext cx="2760006"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800" b="1" dirty="0">
                <a:solidFill>
                  <a:srgbClr val="002060"/>
                </a:solidFill>
              </a:rPr>
              <a:t>Value</a:t>
            </a:r>
            <a:endParaRPr lang="en-IN" sz="2800" b="1" dirty="0">
              <a:solidFill>
                <a:srgbClr val="002060"/>
              </a:solidFill>
            </a:endParaRPr>
          </a:p>
        </p:txBody>
      </p:sp>
      <p:sp>
        <p:nvSpPr>
          <p:cNvPr id="3" name="Arrow: Right 2">
            <a:extLst>
              <a:ext uri="{FF2B5EF4-FFF2-40B4-BE49-F238E27FC236}">
                <a16:creationId xmlns:a16="http://schemas.microsoft.com/office/drawing/2014/main" id="{AE90A673-FD03-42FE-8965-B7CD218F4908}"/>
              </a:ext>
            </a:extLst>
          </p:cNvPr>
          <p:cNvSpPr/>
          <p:nvPr/>
        </p:nvSpPr>
        <p:spPr>
          <a:xfrm>
            <a:off x="6106638" y="1800519"/>
            <a:ext cx="274424" cy="1131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BE801B27-1038-4B96-A41E-DD677C1CCF5F}"/>
              </a:ext>
            </a:extLst>
          </p:cNvPr>
          <p:cNvSpPr/>
          <p:nvPr/>
        </p:nvSpPr>
        <p:spPr>
          <a:xfrm rot="10800000">
            <a:off x="5471477" y="1800519"/>
            <a:ext cx="274424" cy="1131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2916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92649FA-E656-48E9-9882-8BB8A8BD2F35}"/>
              </a:ext>
            </a:extLst>
          </p:cNvPr>
          <p:cNvSpPr/>
          <p:nvPr/>
        </p:nvSpPr>
        <p:spPr>
          <a:xfrm>
            <a:off x="213064" y="165497"/>
            <a:ext cx="11567604" cy="6069794"/>
          </a:xfrm>
          <a:custGeom>
            <a:avLst/>
            <a:gdLst>
              <a:gd name="connsiteX0" fmla="*/ 6128709 w 11567604"/>
              <a:gd name="connsiteY0" fmla="*/ 3933547 h 6267635"/>
              <a:gd name="connsiteX1" fmla="*/ 9158655 w 11567604"/>
              <a:gd name="connsiteY1" fmla="*/ 3933547 h 6267635"/>
              <a:gd name="connsiteX2" fmla="*/ 9158655 w 11567604"/>
              <a:gd name="connsiteY2" fmla="*/ 3943072 h 6267635"/>
              <a:gd name="connsiteX3" fmla="*/ 9358680 w 11567604"/>
              <a:gd name="connsiteY3" fmla="*/ 3943072 h 6267635"/>
              <a:gd name="connsiteX4" fmla="*/ 9358680 w 11567604"/>
              <a:gd name="connsiteY4" fmla="*/ 3933547 h 6267635"/>
              <a:gd name="connsiteX5" fmla="*/ 11567604 w 11567604"/>
              <a:gd name="connsiteY5" fmla="*/ 3933547 h 6267635"/>
              <a:gd name="connsiteX6" fmla="*/ 11567604 w 11567604"/>
              <a:gd name="connsiteY6" fmla="*/ 6267635 h 6267635"/>
              <a:gd name="connsiteX7" fmla="*/ 6128709 w 11567604"/>
              <a:gd name="connsiteY7" fmla="*/ 6267635 h 6267635"/>
              <a:gd name="connsiteX8" fmla="*/ 0 w 11567604"/>
              <a:gd name="connsiteY8" fmla="*/ 3933547 h 6267635"/>
              <a:gd name="connsiteX9" fmla="*/ 1779420 w 11567604"/>
              <a:gd name="connsiteY9" fmla="*/ 3933547 h 6267635"/>
              <a:gd name="connsiteX10" fmla="*/ 1779420 w 11567604"/>
              <a:gd name="connsiteY10" fmla="*/ 3933548 h 6267635"/>
              <a:gd name="connsiteX11" fmla="*/ 2027069 w 11567604"/>
              <a:gd name="connsiteY11" fmla="*/ 3933548 h 6267635"/>
              <a:gd name="connsiteX12" fmla="*/ 2027069 w 11567604"/>
              <a:gd name="connsiteY12" fmla="*/ 3933547 h 6267635"/>
              <a:gd name="connsiteX13" fmla="*/ 3863639 w 11567604"/>
              <a:gd name="connsiteY13" fmla="*/ 3933547 h 6267635"/>
              <a:gd name="connsiteX14" fmla="*/ 3863639 w 11567604"/>
              <a:gd name="connsiteY14" fmla="*/ 3933548 h 6267635"/>
              <a:gd name="connsiteX15" fmla="*/ 4111288 w 11567604"/>
              <a:gd name="connsiteY15" fmla="*/ 3933548 h 6267635"/>
              <a:gd name="connsiteX16" fmla="*/ 4111288 w 11567604"/>
              <a:gd name="connsiteY16" fmla="*/ 3933547 h 6267635"/>
              <a:gd name="connsiteX17" fmla="*/ 5881060 w 11567604"/>
              <a:gd name="connsiteY17" fmla="*/ 3933547 h 6267635"/>
              <a:gd name="connsiteX18" fmla="*/ 5881060 w 11567604"/>
              <a:gd name="connsiteY18" fmla="*/ 6267635 h 6267635"/>
              <a:gd name="connsiteX19" fmla="*/ 0 w 11567604"/>
              <a:gd name="connsiteY19" fmla="*/ 6267635 h 6267635"/>
              <a:gd name="connsiteX20" fmla="*/ 2027069 w 11567604"/>
              <a:gd name="connsiteY20" fmla="*/ 2228434 h 6267635"/>
              <a:gd name="connsiteX21" fmla="*/ 3863639 w 11567604"/>
              <a:gd name="connsiteY21" fmla="*/ 2228434 h 6267635"/>
              <a:gd name="connsiteX22" fmla="*/ 3863639 w 11567604"/>
              <a:gd name="connsiteY22" fmla="*/ 3752572 h 6267635"/>
              <a:gd name="connsiteX23" fmla="*/ 2027069 w 11567604"/>
              <a:gd name="connsiteY23" fmla="*/ 3752572 h 6267635"/>
              <a:gd name="connsiteX24" fmla="*/ 7149758 w 11567604"/>
              <a:gd name="connsiteY24" fmla="*/ 2007116 h 6267635"/>
              <a:gd name="connsiteX25" fmla="*/ 9158655 w 11567604"/>
              <a:gd name="connsiteY25" fmla="*/ 2007116 h 6267635"/>
              <a:gd name="connsiteX26" fmla="*/ 9158655 w 11567604"/>
              <a:gd name="connsiteY26" fmla="*/ 3752572 h 6267635"/>
              <a:gd name="connsiteX27" fmla="*/ 7149758 w 11567604"/>
              <a:gd name="connsiteY27" fmla="*/ 3752572 h 6267635"/>
              <a:gd name="connsiteX28" fmla="*/ 9358680 w 11567604"/>
              <a:gd name="connsiteY28" fmla="*/ 0 h 6267635"/>
              <a:gd name="connsiteX29" fmla="*/ 11567604 w 11567604"/>
              <a:gd name="connsiteY29" fmla="*/ 0 h 6267635"/>
              <a:gd name="connsiteX30" fmla="*/ 11567604 w 11567604"/>
              <a:gd name="connsiteY30" fmla="*/ 3752572 h 6267635"/>
              <a:gd name="connsiteX31" fmla="*/ 9358680 w 11567604"/>
              <a:gd name="connsiteY31" fmla="*/ 3752572 h 6267635"/>
              <a:gd name="connsiteX32" fmla="*/ 7149758 w 11567604"/>
              <a:gd name="connsiteY32" fmla="*/ 0 h 6267635"/>
              <a:gd name="connsiteX33" fmla="*/ 9158655 w 11567604"/>
              <a:gd name="connsiteY33" fmla="*/ 0 h 6267635"/>
              <a:gd name="connsiteX34" fmla="*/ 9158655 w 11567604"/>
              <a:gd name="connsiteY34" fmla="*/ 1745454 h 6267635"/>
              <a:gd name="connsiteX35" fmla="*/ 7149758 w 11567604"/>
              <a:gd name="connsiteY35" fmla="*/ 1745454 h 6267635"/>
              <a:gd name="connsiteX36" fmla="*/ 4111288 w 11567604"/>
              <a:gd name="connsiteY36" fmla="*/ 0 h 6267635"/>
              <a:gd name="connsiteX37" fmla="*/ 6902109 w 11567604"/>
              <a:gd name="connsiteY37" fmla="*/ 0 h 6267635"/>
              <a:gd name="connsiteX38" fmla="*/ 6902109 w 11567604"/>
              <a:gd name="connsiteY38" fmla="*/ 3752572 h 6267635"/>
              <a:gd name="connsiteX39" fmla="*/ 6128709 w 11567604"/>
              <a:gd name="connsiteY39" fmla="*/ 3752572 h 6267635"/>
              <a:gd name="connsiteX40" fmla="*/ 6128709 w 11567604"/>
              <a:gd name="connsiteY40" fmla="*/ 3752570 h 6267635"/>
              <a:gd name="connsiteX41" fmla="*/ 5881060 w 11567604"/>
              <a:gd name="connsiteY41" fmla="*/ 3752570 h 6267635"/>
              <a:gd name="connsiteX42" fmla="*/ 5881060 w 11567604"/>
              <a:gd name="connsiteY42" fmla="*/ 3752572 h 6267635"/>
              <a:gd name="connsiteX43" fmla="*/ 4111288 w 11567604"/>
              <a:gd name="connsiteY43" fmla="*/ 3752572 h 6267635"/>
              <a:gd name="connsiteX44" fmla="*/ 2027069 w 11567604"/>
              <a:gd name="connsiteY44" fmla="*/ 0 h 6267635"/>
              <a:gd name="connsiteX45" fmla="*/ 3863639 w 11567604"/>
              <a:gd name="connsiteY45" fmla="*/ 0 h 6267635"/>
              <a:gd name="connsiteX46" fmla="*/ 3863639 w 11567604"/>
              <a:gd name="connsiteY46" fmla="*/ 1966771 h 6267635"/>
              <a:gd name="connsiteX47" fmla="*/ 2027069 w 11567604"/>
              <a:gd name="connsiteY47" fmla="*/ 1966771 h 6267635"/>
              <a:gd name="connsiteX48" fmla="*/ 0 w 11567604"/>
              <a:gd name="connsiteY48" fmla="*/ 0 h 6267635"/>
              <a:gd name="connsiteX49" fmla="*/ 1779420 w 11567604"/>
              <a:gd name="connsiteY49" fmla="*/ 0 h 6267635"/>
              <a:gd name="connsiteX50" fmla="*/ 1779420 w 11567604"/>
              <a:gd name="connsiteY50" fmla="*/ 3752572 h 6267635"/>
              <a:gd name="connsiteX51" fmla="*/ 0 w 11567604"/>
              <a:gd name="connsiteY51" fmla="*/ 3752572 h 626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567604" h="6267635">
                <a:moveTo>
                  <a:pt x="6128709" y="3933547"/>
                </a:moveTo>
                <a:lnTo>
                  <a:pt x="9158655" y="3933547"/>
                </a:lnTo>
                <a:lnTo>
                  <a:pt x="9158655" y="3943072"/>
                </a:lnTo>
                <a:lnTo>
                  <a:pt x="9358680" y="3943072"/>
                </a:lnTo>
                <a:lnTo>
                  <a:pt x="9358680" y="3933547"/>
                </a:lnTo>
                <a:lnTo>
                  <a:pt x="11567604" y="3933547"/>
                </a:lnTo>
                <a:lnTo>
                  <a:pt x="11567604" y="6267635"/>
                </a:lnTo>
                <a:lnTo>
                  <a:pt x="6128709" y="6267635"/>
                </a:lnTo>
                <a:close/>
                <a:moveTo>
                  <a:pt x="0" y="3933547"/>
                </a:moveTo>
                <a:lnTo>
                  <a:pt x="1779420" y="3933547"/>
                </a:lnTo>
                <a:lnTo>
                  <a:pt x="1779420" y="3933548"/>
                </a:lnTo>
                <a:lnTo>
                  <a:pt x="2027069" y="3933548"/>
                </a:lnTo>
                <a:lnTo>
                  <a:pt x="2027069" y="3933547"/>
                </a:lnTo>
                <a:lnTo>
                  <a:pt x="3863639" y="3933547"/>
                </a:lnTo>
                <a:lnTo>
                  <a:pt x="3863639" y="3933548"/>
                </a:lnTo>
                <a:lnTo>
                  <a:pt x="4111288" y="3933548"/>
                </a:lnTo>
                <a:lnTo>
                  <a:pt x="4111288" y="3933547"/>
                </a:lnTo>
                <a:lnTo>
                  <a:pt x="5881060" y="3933547"/>
                </a:lnTo>
                <a:lnTo>
                  <a:pt x="5881060" y="6267635"/>
                </a:lnTo>
                <a:lnTo>
                  <a:pt x="0" y="6267635"/>
                </a:lnTo>
                <a:close/>
                <a:moveTo>
                  <a:pt x="2027069" y="2228434"/>
                </a:moveTo>
                <a:lnTo>
                  <a:pt x="3863639" y="2228434"/>
                </a:lnTo>
                <a:lnTo>
                  <a:pt x="3863639" y="3752572"/>
                </a:lnTo>
                <a:lnTo>
                  <a:pt x="2027069" y="3752572"/>
                </a:lnTo>
                <a:close/>
                <a:moveTo>
                  <a:pt x="7149758" y="2007116"/>
                </a:moveTo>
                <a:lnTo>
                  <a:pt x="9158655" y="2007116"/>
                </a:lnTo>
                <a:lnTo>
                  <a:pt x="9158655" y="3752572"/>
                </a:lnTo>
                <a:lnTo>
                  <a:pt x="7149758" y="3752572"/>
                </a:lnTo>
                <a:close/>
                <a:moveTo>
                  <a:pt x="9358680" y="0"/>
                </a:moveTo>
                <a:lnTo>
                  <a:pt x="11567604" y="0"/>
                </a:lnTo>
                <a:lnTo>
                  <a:pt x="11567604" y="3752572"/>
                </a:lnTo>
                <a:lnTo>
                  <a:pt x="9358680" y="3752572"/>
                </a:lnTo>
                <a:close/>
                <a:moveTo>
                  <a:pt x="7149758" y="0"/>
                </a:moveTo>
                <a:lnTo>
                  <a:pt x="9158655" y="0"/>
                </a:lnTo>
                <a:lnTo>
                  <a:pt x="9158655" y="1745454"/>
                </a:lnTo>
                <a:lnTo>
                  <a:pt x="7149758" y="1745454"/>
                </a:lnTo>
                <a:close/>
                <a:moveTo>
                  <a:pt x="4111288" y="0"/>
                </a:moveTo>
                <a:lnTo>
                  <a:pt x="6902109" y="0"/>
                </a:lnTo>
                <a:lnTo>
                  <a:pt x="6902109" y="3752572"/>
                </a:lnTo>
                <a:lnTo>
                  <a:pt x="6128709" y="3752572"/>
                </a:lnTo>
                <a:lnTo>
                  <a:pt x="6128709" y="3752570"/>
                </a:lnTo>
                <a:lnTo>
                  <a:pt x="5881060" y="3752570"/>
                </a:lnTo>
                <a:lnTo>
                  <a:pt x="5881060" y="3752572"/>
                </a:lnTo>
                <a:lnTo>
                  <a:pt x="4111288" y="3752572"/>
                </a:lnTo>
                <a:close/>
                <a:moveTo>
                  <a:pt x="2027069" y="0"/>
                </a:moveTo>
                <a:lnTo>
                  <a:pt x="3863639" y="0"/>
                </a:lnTo>
                <a:lnTo>
                  <a:pt x="3863639" y="1966771"/>
                </a:lnTo>
                <a:lnTo>
                  <a:pt x="2027069" y="1966771"/>
                </a:lnTo>
                <a:close/>
                <a:moveTo>
                  <a:pt x="0" y="0"/>
                </a:moveTo>
                <a:lnTo>
                  <a:pt x="1779420" y="0"/>
                </a:lnTo>
                <a:lnTo>
                  <a:pt x="1779420" y="3752572"/>
                </a:lnTo>
                <a:lnTo>
                  <a:pt x="0" y="3752572"/>
                </a:lnTo>
                <a:close/>
              </a:path>
            </a:pathLst>
          </a:cu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E461564-DD30-4C1D-AB9F-1E9F8F598C80}"/>
              </a:ext>
            </a:extLst>
          </p:cNvPr>
          <p:cNvSpPr/>
          <p:nvPr/>
        </p:nvSpPr>
        <p:spPr>
          <a:xfrm>
            <a:off x="498069" y="1063436"/>
            <a:ext cx="135255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Key Partners</a:t>
            </a:r>
            <a:endParaRPr lang="en-IN" sz="2200" b="1" dirty="0"/>
          </a:p>
        </p:txBody>
      </p:sp>
      <p:sp>
        <p:nvSpPr>
          <p:cNvPr id="22" name="Rectangle 21">
            <a:extLst>
              <a:ext uri="{FF2B5EF4-FFF2-40B4-BE49-F238E27FC236}">
                <a16:creationId xmlns:a16="http://schemas.microsoft.com/office/drawing/2014/main" id="{D0D2E168-D719-4C8C-B3CA-1256A397E2AC}"/>
              </a:ext>
            </a:extLst>
          </p:cNvPr>
          <p:cNvSpPr/>
          <p:nvPr/>
        </p:nvSpPr>
        <p:spPr>
          <a:xfrm>
            <a:off x="4610646" y="990377"/>
            <a:ext cx="23622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Value Proposition</a:t>
            </a:r>
            <a:endParaRPr lang="en-IN" sz="2400" b="1" dirty="0"/>
          </a:p>
        </p:txBody>
      </p:sp>
      <p:sp>
        <p:nvSpPr>
          <p:cNvPr id="25" name="Rectangle 24">
            <a:extLst>
              <a:ext uri="{FF2B5EF4-FFF2-40B4-BE49-F238E27FC236}">
                <a16:creationId xmlns:a16="http://schemas.microsoft.com/office/drawing/2014/main" id="{7CE0BB8F-F9E4-4CDC-A146-B429A6F273A8}"/>
              </a:ext>
            </a:extLst>
          </p:cNvPr>
          <p:cNvSpPr/>
          <p:nvPr/>
        </p:nvSpPr>
        <p:spPr>
          <a:xfrm>
            <a:off x="9706959" y="1229317"/>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Customer Segment</a:t>
            </a:r>
            <a:endParaRPr lang="en-IN" sz="2400" b="1" dirty="0"/>
          </a:p>
        </p:txBody>
      </p:sp>
      <p:sp>
        <p:nvSpPr>
          <p:cNvPr id="26" name="Rectangle 25">
            <a:extLst>
              <a:ext uri="{FF2B5EF4-FFF2-40B4-BE49-F238E27FC236}">
                <a16:creationId xmlns:a16="http://schemas.microsoft.com/office/drawing/2014/main" id="{0049264E-E3EA-416C-B2A7-8490826776A5}"/>
              </a:ext>
            </a:extLst>
          </p:cNvPr>
          <p:cNvSpPr/>
          <p:nvPr/>
        </p:nvSpPr>
        <p:spPr>
          <a:xfrm>
            <a:off x="7512955" y="4013198"/>
            <a:ext cx="26289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Revenue Model</a:t>
            </a:r>
            <a:endParaRPr lang="en-IN" sz="2400" b="1" dirty="0"/>
          </a:p>
        </p:txBody>
      </p:sp>
      <p:sp>
        <p:nvSpPr>
          <p:cNvPr id="28" name="Rectangle 27">
            <a:extLst>
              <a:ext uri="{FF2B5EF4-FFF2-40B4-BE49-F238E27FC236}">
                <a16:creationId xmlns:a16="http://schemas.microsoft.com/office/drawing/2014/main" id="{CBB320FE-C995-435A-9071-B097DD3AC7D8}"/>
              </a:ext>
            </a:extLst>
          </p:cNvPr>
          <p:cNvSpPr/>
          <p:nvPr/>
        </p:nvSpPr>
        <p:spPr>
          <a:xfrm>
            <a:off x="1791198" y="4368712"/>
            <a:ext cx="2179570" cy="1156896"/>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Cost Structure</a:t>
            </a:r>
            <a:endParaRPr lang="en-IN" sz="2400" b="1" dirty="0"/>
          </a:p>
        </p:txBody>
      </p:sp>
      <p:sp>
        <p:nvSpPr>
          <p:cNvPr id="29" name="Rectangle 28">
            <a:extLst>
              <a:ext uri="{FF2B5EF4-FFF2-40B4-BE49-F238E27FC236}">
                <a16:creationId xmlns:a16="http://schemas.microsoft.com/office/drawing/2014/main" id="{BFFA8E51-D1E4-427D-9EB0-A6F6F335659C}"/>
              </a:ext>
            </a:extLst>
          </p:cNvPr>
          <p:cNvSpPr/>
          <p:nvPr/>
        </p:nvSpPr>
        <p:spPr>
          <a:xfrm>
            <a:off x="2217521" y="1079393"/>
            <a:ext cx="166687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Key Activities</a:t>
            </a:r>
            <a:endParaRPr lang="en-IN" sz="2400" b="1" dirty="0"/>
          </a:p>
        </p:txBody>
      </p:sp>
      <p:sp>
        <p:nvSpPr>
          <p:cNvPr id="30" name="Rectangle 29">
            <a:extLst>
              <a:ext uri="{FF2B5EF4-FFF2-40B4-BE49-F238E27FC236}">
                <a16:creationId xmlns:a16="http://schemas.microsoft.com/office/drawing/2014/main" id="{44C3DF4C-0040-40DA-A8C7-79E6E5F57EEE}"/>
              </a:ext>
            </a:extLst>
          </p:cNvPr>
          <p:cNvSpPr/>
          <p:nvPr/>
        </p:nvSpPr>
        <p:spPr>
          <a:xfrm>
            <a:off x="2195116" y="2828749"/>
            <a:ext cx="1726704"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Key Resources</a:t>
            </a:r>
            <a:endParaRPr lang="en-IN" sz="2000" b="1" dirty="0"/>
          </a:p>
        </p:txBody>
      </p:sp>
      <p:sp>
        <p:nvSpPr>
          <p:cNvPr id="31" name="Rectangle 30">
            <a:extLst>
              <a:ext uri="{FF2B5EF4-FFF2-40B4-BE49-F238E27FC236}">
                <a16:creationId xmlns:a16="http://schemas.microsoft.com/office/drawing/2014/main" id="{C2A9E60A-949D-4595-92FA-1426FF6593B1}"/>
              </a:ext>
            </a:extLst>
          </p:cNvPr>
          <p:cNvSpPr/>
          <p:nvPr/>
        </p:nvSpPr>
        <p:spPr>
          <a:xfrm>
            <a:off x="7377374" y="30887"/>
            <a:ext cx="2044984" cy="726299"/>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Customer Relationship</a:t>
            </a:r>
            <a:endParaRPr lang="en-IN" sz="2200" b="1" dirty="0"/>
          </a:p>
        </p:txBody>
      </p:sp>
      <p:sp>
        <p:nvSpPr>
          <p:cNvPr id="32" name="Rectangle 31">
            <a:extLst>
              <a:ext uri="{FF2B5EF4-FFF2-40B4-BE49-F238E27FC236}">
                <a16:creationId xmlns:a16="http://schemas.microsoft.com/office/drawing/2014/main" id="{A096D5D1-CFAC-4C1D-87A5-55B0C6F84FD6}"/>
              </a:ext>
            </a:extLst>
          </p:cNvPr>
          <p:cNvSpPr/>
          <p:nvPr/>
        </p:nvSpPr>
        <p:spPr>
          <a:xfrm>
            <a:off x="7576181" y="3124075"/>
            <a:ext cx="1776412"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Channel</a:t>
            </a:r>
            <a:endParaRPr lang="en-IN" sz="2400" b="1" dirty="0"/>
          </a:p>
        </p:txBody>
      </p:sp>
      <p:sp>
        <p:nvSpPr>
          <p:cNvPr id="33" name="Rectangle 32">
            <a:extLst>
              <a:ext uri="{FF2B5EF4-FFF2-40B4-BE49-F238E27FC236}">
                <a16:creationId xmlns:a16="http://schemas.microsoft.com/office/drawing/2014/main" id="{197C503B-A992-4FFB-886F-55A1486DECA1}"/>
              </a:ext>
            </a:extLst>
          </p:cNvPr>
          <p:cNvSpPr/>
          <p:nvPr/>
        </p:nvSpPr>
        <p:spPr>
          <a:xfrm>
            <a:off x="5105400" y="474099"/>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01</a:t>
            </a:r>
          </a:p>
        </p:txBody>
      </p:sp>
      <p:sp>
        <p:nvSpPr>
          <p:cNvPr id="34" name="Rectangle 33">
            <a:extLst>
              <a:ext uri="{FF2B5EF4-FFF2-40B4-BE49-F238E27FC236}">
                <a16:creationId xmlns:a16="http://schemas.microsoft.com/office/drawing/2014/main" id="{5BD18666-4C38-4EA2-90C9-1DE9E2ECFBF2}"/>
              </a:ext>
            </a:extLst>
          </p:cNvPr>
          <p:cNvSpPr/>
          <p:nvPr/>
        </p:nvSpPr>
        <p:spPr>
          <a:xfrm>
            <a:off x="10207979" y="438072"/>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02</a:t>
            </a:r>
          </a:p>
        </p:txBody>
      </p:sp>
      <p:sp>
        <p:nvSpPr>
          <p:cNvPr id="35" name="Rectangle 34">
            <a:extLst>
              <a:ext uri="{FF2B5EF4-FFF2-40B4-BE49-F238E27FC236}">
                <a16:creationId xmlns:a16="http://schemas.microsoft.com/office/drawing/2014/main" id="{F12CCDE7-6307-46A2-8043-BD6BC52A504D}"/>
              </a:ext>
            </a:extLst>
          </p:cNvPr>
          <p:cNvSpPr/>
          <p:nvPr/>
        </p:nvSpPr>
        <p:spPr>
          <a:xfrm>
            <a:off x="7322637" y="2258487"/>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03</a:t>
            </a:r>
          </a:p>
        </p:txBody>
      </p:sp>
      <p:sp>
        <p:nvSpPr>
          <p:cNvPr id="36" name="Rectangle 35">
            <a:extLst>
              <a:ext uri="{FF2B5EF4-FFF2-40B4-BE49-F238E27FC236}">
                <a16:creationId xmlns:a16="http://schemas.microsoft.com/office/drawing/2014/main" id="{F36F2983-4622-4C78-9A1D-FD7812D971C9}"/>
              </a:ext>
            </a:extLst>
          </p:cNvPr>
          <p:cNvSpPr/>
          <p:nvPr/>
        </p:nvSpPr>
        <p:spPr>
          <a:xfrm>
            <a:off x="7322637" y="88115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04</a:t>
            </a:r>
          </a:p>
        </p:txBody>
      </p:sp>
      <p:sp>
        <p:nvSpPr>
          <p:cNvPr id="37" name="Rectangle 36">
            <a:extLst>
              <a:ext uri="{FF2B5EF4-FFF2-40B4-BE49-F238E27FC236}">
                <a16:creationId xmlns:a16="http://schemas.microsoft.com/office/drawing/2014/main" id="{80099420-712A-4984-BEE9-DBB6502AC9DE}"/>
              </a:ext>
            </a:extLst>
          </p:cNvPr>
          <p:cNvSpPr/>
          <p:nvPr/>
        </p:nvSpPr>
        <p:spPr>
          <a:xfrm>
            <a:off x="6615960" y="415306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05</a:t>
            </a:r>
          </a:p>
        </p:txBody>
      </p:sp>
      <p:sp>
        <p:nvSpPr>
          <p:cNvPr id="38" name="Rectangle 37">
            <a:extLst>
              <a:ext uri="{FF2B5EF4-FFF2-40B4-BE49-F238E27FC236}">
                <a16:creationId xmlns:a16="http://schemas.microsoft.com/office/drawing/2014/main" id="{4B6BB6CE-E3D7-400B-B101-E1593205438C}"/>
              </a:ext>
            </a:extLst>
          </p:cNvPr>
          <p:cNvSpPr/>
          <p:nvPr/>
        </p:nvSpPr>
        <p:spPr>
          <a:xfrm>
            <a:off x="3136485" y="326962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06</a:t>
            </a:r>
          </a:p>
        </p:txBody>
      </p:sp>
      <p:sp>
        <p:nvSpPr>
          <p:cNvPr id="39" name="Rectangle 38">
            <a:extLst>
              <a:ext uri="{FF2B5EF4-FFF2-40B4-BE49-F238E27FC236}">
                <a16:creationId xmlns:a16="http://schemas.microsoft.com/office/drawing/2014/main" id="{75865329-1E02-4AF5-BE61-DCD514E9152C}"/>
              </a:ext>
            </a:extLst>
          </p:cNvPr>
          <p:cNvSpPr/>
          <p:nvPr/>
        </p:nvSpPr>
        <p:spPr>
          <a:xfrm>
            <a:off x="2204195" y="3019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07</a:t>
            </a:r>
          </a:p>
        </p:txBody>
      </p:sp>
      <p:sp>
        <p:nvSpPr>
          <p:cNvPr id="40" name="Rectangle 39">
            <a:extLst>
              <a:ext uri="{FF2B5EF4-FFF2-40B4-BE49-F238E27FC236}">
                <a16:creationId xmlns:a16="http://schemas.microsoft.com/office/drawing/2014/main" id="{F859E6A0-7CAE-409D-8787-E022C3909CEA}"/>
              </a:ext>
            </a:extLst>
          </p:cNvPr>
          <p:cNvSpPr/>
          <p:nvPr/>
        </p:nvSpPr>
        <p:spPr>
          <a:xfrm>
            <a:off x="697889" y="33291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08</a:t>
            </a:r>
          </a:p>
        </p:txBody>
      </p:sp>
      <p:sp>
        <p:nvSpPr>
          <p:cNvPr id="41" name="Rectangle 40">
            <a:extLst>
              <a:ext uri="{FF2B5EF4-FFF2-40B4-BE49-F238E27FC236}">
                <a16:creationId xmlns:a16="http://schemas.microsoft.com/office/drawing/2014/main" id="{0AF7A9D4-96DE-41F1-A97E-F8904CF47A3A}"/>
              </a:ext>
            </a:extLst>
          </p:cNvPr>
          <p:cNvSpPr/>
          <p:nvPr/>
        </p:nvSpPr>
        <p:spPr>
          <a:xfrm>
            <a:off x="666003" y="4479854"/>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09</a:t>
            </a:r>
          </a:p>
        </p:txBody>
      </p:sp>
      <p:pic>
        <p:nvPicPr>
          <p:cNvPr id="48" name="Picture 47">
            <a:extLst>
              <a:ext uri="{FF2B5EF4-FFF2-40B4-BE49-F238E27FC236}">
                <a16:creationId xmlns:a16="http://schemas.microsoft.com/office/drawing/2014/main" id="{D2BCC9A4-B3B5-4722-9008-2D3BB0F67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0587" y="1828781"/>
            <a:ext cx="1811455" cy="1811455"/>
          </a:xfrm>
          <a:prstGeom prst="rect">
            <a:avLst/>
          </a:prstGeom>
        </p:spPr>
      </p:pic>
      <p:pic>
        <p:nvPicPr>
          <p:cNvPr id="49" name="Graphic 48">
            <a:extLst>
              <a:ext uri="{FF2B5EF4-FFF2-40B4-BE49-F238E27FC236}">
                <a16:creationId xmlns:a16="http://schemas.microsoft.com/office/drawing/2014/main" id="{B4F7B92C-74D3-45B8-A1E8-6654AF3B883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106602" y="4053730"/>
            <a:ext cx="2028825" cy="2028825"/>
          </a:xfrm>
          <a:prstGeom prst="rect">
            <a:avLst/>
          </a:prstGeom>
        </p:spPr>
      </p:pic>
      <p:pic>
        <p:nvPicPr>
          <p:cNvPr id="50" name="Picture 49">
            <a:extLst>
              <a:ext uri="{FF2B5EF4-FFF2-40B4-BE49-F238E27FC236}">
                <a16:creationId xmlns:a16="http://schemas.microsoft.com/office/drawing/2014/main" id="{0353E3A8-CF43-43D6-8154-1187E9D11C1A}"/>
              </a:ext>
            </a:extLst>
          </p:cNvPr>
          <p:cNvPicPr>
            <a:picLocks noChangeAspect="1"/>
          </p:cNvPicPr>
          <p:nvPr/>
        </p:nvPicPr>
        <p:blipFill>
          <a:blip r:embed="rId6"/>
          <a:stretch>
            <a:fillRect/>
          </a:stretch>
        </p:blipFill>
        <p:spPr>
          <a:xfrm>
            <a:off x="9938698" y="2278043"/>
            <a:ext cx="1375471" cy="1375471"/>
          </a:xfrm>
          <a:prstGeom prst="rect">
            <a:avLst/>
          </a:prstGeom>
        </p:spPr>
      </p:pic>
      <p:pic>
        <p:nvPicPr>
          <p:cNvPr id="52" name="Picture 51">
            <a:extLst>
              <a:ext uri="{FF2B5EF4-FFF2-40B4-BE49-F238E27FC236}">
                <a16:creationId xmlns:a16="http://schemas.microsoft.com/office/drawing/2014/main" id="{9E63AD3F-378D-4EE8-A7DD-7125F97A66AA}"/>
              </a:ext>
            </a:extLst>
          </p:cNvPr>
          <p:cNvPicPr>
            <a:picLocks noChangeAspect="1"/>
          </p:cNvPicPr>
          <p:nvPr/>
        </p:nvPicPr>
        <p:blipFill>
          <a:blip r:embed="rId7"/>
          <a:stretch>
            <a:fillRect/>
          </a:stretch>
        </p:blipFill>
        <p:spPr>
          <a:xfrm>
            <a:off x="8283120" y="693307"/>
            <a:ext cx="1088570" cy="1088570"/>
          </a:xfrm>
          <a:prstGeom prst="rect">
            <a:avLst/>
          </a:prstGeom>
        </p:spPr>
      </p:pic>
      <p:pic>
        <p:nvPicPr>
          <p:cNvPr id="53" name="Picture 52">
            <a:extLst>
              <a:ext uri="{FF2B5EF4-FFF2-40B4-BE49-F238E27FC236}">
                <a16:creationId xmlns:a16="http://schemas.microsoft.com/office/drawing/2014/main" id="{0078E6F8-44E5-4812-8CDB-11182E64D1C4}"/>
              </a:ext>
            </a:extLst>
          </p:cNvPr>
          <p:cNvPicPr>
            <a:picLocks noChangeAspect="1"/>
          </p:cNvPicPr>
          <p:nvPr/>
        </p:nvPicPr>
        <p:blipFill>
          <a:blip r:embed="rId8"/>
          <a:stretch>
            <a:fillRect/>
          </a:stretch>
        </p:blipFill>
        <p:spPr>
          <a:xfrm>
            <a:off x="8187580" y="1973381"/>
            <a:ext cx="1219306" cy="1213209"/>
          </a:xfrm>
          <a:prstGeom prst="rect">
            <a:avLst/>
          </a:prstGeom>
        </p:spPr>
      </p:pic>
      <p:pic>
        <p:nvPicPr>
          <p:cNvPr id="62" name="Picture 61">
            <a:extLst>
              <a:ext uri="{FF2B5EF4-FFF2-40B4-BE49-F238E27FC236}">
                <a16:creationId xmlns:a16="http://schemas.microsoft.com/office/drawing/2014/main" id="{A4318D24-E7E8-4734-8A01-C4B26CCC3A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0850" y="2348004"/>
            <a:ext cx="1235547" cy="1235547"/>
          </a:xfrm>
          <a:prstGeom prst="rect">
            <a:avLst/>
          </a:prstGeom>
        </p:spPr>
      </p:pic>
      <p:pic>
        <p:nvPicPr>
          <p:cNvPr id="63" name="Picture 62">
            <a:extLst>
              <a:ext uri="{FF2B5EF4-FFF2-40B4-BE49-F238E27FC236}">
                <a16:creationId xmlns:a16="http://schemas.microsoft.com/office/drawing/2014/main" id="{50767B30-4443-4B47-8953-2600825AFB5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93017" y="4479854"/>
            <a:ext cx="1726704" cy="1726704"/>
          </a:xfrm>
          <a:prstGeom prst="rect">
            <a:avLst/>
          </a:prstGeom>
        </p:spPr>
      </p:pic>
      <p:sp>
        <p:nvSpPr>
          <p:cNvPr id="2" name="Rectangle 1">
            <a:extLst>
              <a:ext uri="{FF2B5EF4-FFF2-40B4-BE49-F238E27FC236}">
                <a16:creationId xmlns:a16="http://schemas.microsoft.com/office/drawing/2014/main" id="{9AF22524-70B5-45D1-90A7-8550241BE411}"/>
              </a:ext>
            </a:extLst>
          </p:cNvPr>
          <p:cNvSpPr/>
          <p:nvPr/>
        </p:nvSpPr>
        <p:spPr>
          <a:xfrm>
            <a:off x="6077999" y="-64524"/>
            <a:ext cx="304233" cy="7296150"/>
          </a:xfrm>
          <a:prstGeom prst="rect">
            <a:avLst/>
          </a:prstGeom>
          <a:pattFill prst="diagBrick">
            <a:fgClr>
              <a:schemeClr val="accent2">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a:extLst>
              <a:ext uri="{FF2B5EF4-FFF2-40B4-BE49-F238E27FC236}">
                <a16:creationId xmlns:a16="http://schemas.microsoft.com/office/drawing/2014/main" id="{37A9358A-D24D-4244-9C90-24F6D076678F}"/>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2194135" y="2004986"/>
            <a:ext cx="1014720" cy="1014720"/>
          </a:xfrm>
          <a:prstGeom prst="rect">
            <a:avLst/>
          </a:prstGeom>
        </p:spPr>
      </p:pic>
      <p:sp>
        <p:nvSpPr>
          <p:cNvPr id="42" name="Arrow: Circular 41">
            <a:extLst>
              <a:ext uri="{FF2B5EF4-FFF2-40B4-BE49-F238E27FC236}">
                <a16:creationId xmlns:a16="http://schemas.microsoft.com/office/drawing/2014/main" id="{4EAE944E-4321-497C-BAA6-A0F589F29677}"/>
              </a:ext>
            </a:extLst>
          </p:cNvPr>
          <p:cNvSpPr/>
          <p:nvPr/>
        </p:nvSpPr>
        <p:spPr>
          <a:xfrm>
            <a:off x="3288147" y="669535"/>
            <a:ext cx="845987" cy="723515"/>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Shape 42">
            <a:extLst>
              <a:ext uri="{FF2B5EF4-FFF2-40B4-BE49-F238E27FC236}">
                <a16:creationId xmlns:a16="http://schemas.microsoft.com/office/drawing/2014/main" id="{E1FBB3B5-E9EF-4B60-AD67-CC7268210FCC}"/>
              </a:ext>
            </a:extLst>
          </p:cNvPr>
          <p:cNvSpPr/>
          <p:nvPr/>
        </p:nvSpPr>
        <p:spPr>
          <a:xfrm>
            <a:off x="3335935" y="756312"/>
            <a:ext cx="565200" cy="56524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a:p>
        </p:txBody>
      </p:sp>
      <p:sp>
        <p:nvSpPr>
          <p:cNvPr id="44" name="Freeform: Shape 43">
            <a:extLst>
              <a:ext uri="{FF2B5EF4-FFF2-40B4-BE49-F238E27FC236}">
                <a16:creationId xmlns:a16="http://schemas.microsoft.com/office/drawing/2014/main" id="{A0C616E3-893D-4FCC-A0D5-DC7F942C3762}"/>
              </a:ext>
            </a:extLst>
          </p:cNvPr>
          <p:cNvSpPr/>
          <p:nvPr/>
        </p:nvSpPr>
        <p:spPr>
          <a:xfrm>
            <a:off x="2951395" y="622709"/>
            <a:ext cx="504000" cy="50400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45" name="Freeform: Shape 44">
            <a:extLst>
              <a:ext uri="{FF2B5EF4-FFF2-40B4-BE49-F238E27FC236}">
                <a16:creationId xmlns:a16="http://schemas.microsoft.com/office/drawing/2014/main" id="{F55787F6-4AA8-4190-B65F-B7FB41978D23}"/>
              </a:ext>
            </a:extLst>
          </p:cNvPr>
          <p:cNvSpPr/>
          <p:nvPr/>
        </p:nvSpPr>
        <p:spPr>
          <a:xfrm>
            <a:off x="3167699" y="293838"/>
            <a:ext cx="493200" cy="493306"/>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87" tIns="752687" rIns="752688" bIns="752688" numCol="1" spcCol="1270" anchor="ctr" anchorCtr="0">
            <a:noAutofit/>
          </a:bodyPr>
          <a:lstStyle/>
          <a:p>
            <a:pPr marL="0" lvl="0" indent="0" algn="ctr" defTabSz="1689100">
              <a:lnSpc>
                <a:spcPct val="90000"/>
              </a:lnSpc>
              <a:spcBef>
                <a:spcPct val="0"/>
              </a:spcBef>
              <a:spcAft>
                <a:spcPct val="35000"/>
              </a:spcAft>
              <a:buNone/>
            </a:pPr>
            <a:endParaRPr lang="en-IN" sz="3800" kern="1200"/>
          </a:p>
        </p:txBody>
      </p:sp>
      <p:sp>
        <p:nvSpPr>
          <p:cNvPr id="46" name="Shape 45">
            <a:extLst>
              <a:ext uri="{FF2B5EF4-FFF2-40B4-BE49-F238E27FC236}">
                <a16:creationId xmlns:a16="http://schemas.microsoft.com/office/drawing/2014/main" id="{6E3A0229-6BBF-4C9A-9660-5ED05A31A78B}"/>
              </a:ext>
            </a:extLst>
          </p:cNvPr>
          <p:cNvSpPr/>
          <p:nvPr/>
        </p:nvSpPr>
        <p:spPr>
          <a:xfrm>
            <a:off x="2866269" y="530754"/>
            <a:ext cx="614663" cy="525679"/>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Arrow: Circular 46">
            <a:extLst>
              <a:ext uri="{FF2B5EF4-FFF2-40B4-BE49-F238E27FC236}">
                <a16:creationId xmlns:a16="http://schemas.microsoft.com/office/drawing/2014/main" id="{CED9B847-A966-4E54-A303-983418A15793}"/>
              </a:ext>
            </a:extLst>
          </p:cNvPr>
          <p:cNvSpPr/>
          <p:nvPr/>
        </p:nvSpPr>
        <p:spPr>
          <a:xfrm>
            <a:off x="3111684" y="249879"/>
            <a:ext cx="662730" cy="566788"/>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Tree>
    <p:extLst>
      <p:ext uri="{BB962C8B-B14F-4D97-AF65-F5344CB8AC3E}">
        <p14:creationId xmlns:p14="http://schemas.microsoft.com/office/powerpoint/2010/main" val="420150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8" presetClass="emph" presetSubtype="0" repeatCount="indefinite" fill="hold" grpId="0" nodeType="withEffect">
                                  <p:stCondLst>
                                    <p:cond delay="0"/>
                                  </p:stCondLst>
                                  <p:childTnLst>
                                    <p:animRot by="21600000">
                                      <p:cBhvr>
                                        <p:cTn id="9" dur="2000" fill="hold"/>
                                        <p:tgtEl>
                                          <p:spTgt spid="45"/>
                                        </p:tgtEl>
                                        <p:attrNameLst>
                                          <p:attrName>r</p:attrName>
                                        </p:attrNameLst>
                                      </p:cBhvr>
                                    </p:animRot>
                                  </p:childTnLst>
                                </p:cTn>
                              </p:par>
                              <p:par>
                                <p:cTn id="10" presetID="8" presetClass="emph" presetSubtype="0" repeatCount="indefinite" fill="hold" grpId="0" nodeType="withEffect">
                                  <p:stCondLst>
                                    <p:cond delay="0"/>
                                  </p:stCondLst>
                                  <p:childTnLst>
                                    <p:animRot by="-21600000">
                                      <p:cBhvr>
                                        <p:cTn id="11" dur="2000" fill="hold"/>
                                        <p:tgtEl>
                                          <p:spTgt spid="44"/>
                                        </p:tgtEl>
                                        <p:attrNameLst>
                                          <p:attrName>r</p:attrName>
                                        </p:attrNameLst>
                                      </p:cBhvr>
                                    </p:animRot>
                                  </p:childTnLst>
                                </p:cTn>
                              </p:par>
                              <p:par>
                                <p:cTn id="12" presetID="8" presetClass="emph" presetSubtype="0" repeatCount="indefinite" fill="hold" grpId="0" nodeType="withEffect">
                                  <p:stCondLst>
                                    <p:cond delay="0"/>
                                  </p:stCondLst>
                                  <p:childTnLst>
                                    <p:animRot by="21600000">
                                      <p:cBhvr>
                                        <p:cTn id="13" dur="2000" fill="hold"/>
                                        <p:tgtEl>
                                          <p:spTgt spid="43"/>
                                        </p:tgtEl>
                                        <p:attrNameLst>
                                          <p:attrName>r</p:attrName>
                                        </p:attrNameLst>
                                      </p:cBhvr>
                                    </p:animRot>
                                  </p:childTnLst>
                                </p:cTn>
                              </p:par>
                              <p:par>
                                <p:cTn id="14" presetID="0" presetClass="path" presetSubtype="0" repeatCount="indefinite" accel="50000" decel="50000" fill="hold" nodeType="withEffect">
                                  <p:stCondLst>
                                    <p:cond delay="500"/>
                                  </p:stCondLst>
                                  <p:childTnLst>
                                    <p:animMotion origin="layout" path="M -0.18763 -0.02639 C -0.1733 0.00625 -0.18333 0.06944 -0.16888 0.10208 C -0.14921 0.11134 -0.12968 0.1125 -0.10989 0.12176 C -0.0776 0.11759 -0.04661 0.12778 -0.01419 0.12384 C 0.00808 0.10393 0.11823 0.13773 0.14141 0.11782 C 0.14727 0.07708 0.1379 0.05509 0.14441 0.01458 C 0.13555 -0.00533 0.14844 -0.00972 0.09206 -0.02292 C 0.03555 -0.03635 -0.14778 -0.06088 -0.19401 -0.06505 C -0.19205 -0.05301 -0.18958 -0.03959 -0.18763 -0.02639 Z " pathEditMode="relative" rAng="0" ptsTypes="AAAAAAAAA">
                                      <p:cBhvr>
                                        <p:cTn id="15" dur="10000" fill="hold"/>
                                        <p:tgtEl>
                                          <p:spTgt spid="53"/>
                                        </p:tgtEl>
                                        <p:attrNameLst>
                                          <p:attrName>ppt_x</p:attrName>
                                          <p:attrName>ppt_y</p:attrName>
                                        </p:attrNameLst>
                                      </p:cBhvr>
                                      <p:rCtr x="16276" y="5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3" grpId="0" animBg="1"/>
      <p:bldP spid="44" grpId="0" animBg="1"/>
      <p:bldP spid="4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E123DF8-0440-46D7-A6CB-278A54FC06F5}"/>
              </a:ext>
            </a:extLst>
          </p:cNvPr>
          <p:cNvGrpSpPr/>
          <p:nvPr/>
        </p:nvGrpSpPr>
        <p:grpSpPr>
          <a:xfrm>
            <a:off x="213064" y="-64524"/>
            <a:ext cx="11567604" cy="7296150"/>
            <a:chOff x="213064" y="-64524"/>
            <a:chExt cx="11567604" cy="7296150"/>
          </a:xfrm>
          <a:scene3d>
            <a:camera prst="isometricOffAxis1Top"/>
            <a:lightRig rig="threePt" dir="t"/>
          </a:scene3d>
        </p:grpSpPr>
        <p:sp>
          <p:nvSpPr>
            <p:cNvPr id="20" name="Freeform: Shape 19">
              <a:extLst>
                <a:ext uri="{FF2B5EF4-FFF2-40B4-BE49-F238E27FC236}">
                  <a16:creationId xmlns:a16="http://schemas.microsoft.com/office/drawing/2014/main" id="{A92649FA-E656-48E9-9882-8BB8A8BD2F35}"/>
                </a:ext>
              </a:extLst>
            </p:cNvPr>
            <p:cNvSpPr/>
            <p:nvPr/>
          </p:nvSpPr>
          <p:spPr>
            <a:xfrm>
              <a:off x="213064" y="165497"/>
              <a:ext cx="11567604" cy="6069794"/>
            </a:xfrm>
            <a:custGeom>
              <a:avLst/>
              <a:gdLst>
                <a:gd name="connsiteX0" fmla="*/ 6128709 w 11567604"/>
                <a:gd name="connsiteY0" fmla="*/ 3933547 h 6267635"/>
                <a:gd name="connsiteX1" fmla="*/ 9158655 w 11567604"/>
                <a:gd name="connsiteY1" fmla="*/ 3933547 h 6267635"/>
                <a:gd name="connsiteX2" fmla="*/ 9158655 w 11567604"/>
                <a:gd name="connsiteY2" fmla="*/ 3943072 h 6267635"/>
                <a:gd name="connsiteX3" fmla="*/ 9358680 w 11567604"/>
                <a:gd name="connsiteY3" fmla="*/ 3943072 h 6267635"/>
                <a:gd name="connsiteX4" fmla="*/ 9358680 w 11567604"/>
                <a:gd name="connsiteY4" fmla="*/ 3933547 h 6267635"/>
                <a:gd name="connsiteX5" fmla="*/ 11567604 w 11567604"/>
                <a:gd name="connsiteY5" fmla="*/ 3933547 h 6267635"/>
                <a:gd name="connsiteX6" fmla="*/ 11567604 w 11567604"/>
                <a:gd name="connsiteY6" fmla="*/ 6267635 h 6267635"/>
                <a:gd name="connsiteX7" fmla="*/ 6128709 w 11567604"/>
                <a:gd name="connsiteY7" fmla="*/ 6267635 h 6267635"/>
                <a:gd name="connsiteX8" fmla="*/ 0 w 11567604"/>
                <a:gd name="connsiteY8" fmla="*/ 3933547 h 6267635"/>
                <a:gd name="connsiteX9" fmla="*/ 1779420 w 11567604"/>
                <a:gd name="connsiteY9" fmla="*/ 3933547 h 6267635"/>
                <a:gd name="connsiteX10" fmla="*/ 1779420 w 11567604"/>
                <a:gd name="connsiteY10" fmla="*/ 3933548 h 6267635"/>
                <a:gd name="connsiteX11" fmla="*/ 2027069 w 11567604"/>
                <a:gd name="connsiteY11" fmla="*/ 3933548 h 6267635"/>
                <a:gd name="connsiteX12" fmla="*/ 2027069 w 11567604"/>
                <a:gd name="connsiteY12" fmla="*/ 3933547 h 6267635"/>
                <a:gd name="connsiteX13" fmla="*/ 3863639 w 11567604"/>
                <a:gd name="connsiteY13" fmla="*/ 3933547 h 6267635"/>
                <a:gd name="connsiteX14" fmla="*/ 3863639 w 11567604"/>
                <a:gd name="connsiteY14" fmla="*/ 3933548 h 6267635"/>
                <a:gd name="connsiteX15" fmla="*/ 4111288 w 11567604"/>
                <a:gd name="connsiteY15" fmla="*/ 3933548 h 6267635"/>
                <a:gd name="connsiteX16" fmla="*/ 4111288 w 11567604"/>
                <a:gd name="connsiteY16" fmla="*/ 3933547 h 6267635"/>
                <a:gd name="connsiteX17" fmla="*/ 5881060 w 11567604"/>
                <a:gd name="connsiteY17" fmla="*/ 3933547 h 6267635"/>
                <a:gd name="connsiteX18" fmla="*/ 5881060 w 11567604"/>
                <a:gd name="connsiteY18" fmla="*/ 6267635 h 6267635"/>
                <a:gd name="connsiteX19" fmla="*/ 0 w 11567604"/>
                <a:gd name="connsiteY19" fmla="*/ 6267635 h 6267635"/>
                <a:gd name="connsiteX20" fmla="*/ 2027069 w 11567604"/>
                <a:gd name="connsiteY20" fmla="*/ 2228434 h 6267635"/>
                <a:gd name="connsiteX21" fmla="*/ 3863639 w 11567604"/>
                <a:gd name="connsiteY21" fmla="*/ 2228434 h 6267635"/>
                <a:gd name="connsiteX22" fmla="*/ 3863639 w 11567604"/>
                <a:gd name="connsiteY22" fmla="*/ 3752572 h 6267635"/>
                <a:gd name="connsiteX23" fmla="*/ 2027069 w 11567604"/>
                <a:gd name="connsiteY23" fmla="*/ 3752572 h 6267635"/>
                <a:gd name="connsiteX24" fmla="*/ 7149758 w 11567604"/>
                <a:gd name="connsiteY24" fmla="*/ 2007116 h 6267635"/>
                <a:gd name="connsiteX25" fmla="*/ 9158655 w 11567604"/>
                <a:gd name="connsiteY25" fmla="*/ 2007116 h 6267635"/>
                <a:gd name="connsiteX26" fmla="*/ 9158655 w 11567604"/>
                <a:gd name="connsiteY26" fmla="*/ 3752572 h 6267635"/>
                <a:gd name="connsiteX27" fmla="*/ 7149758 w 11567604"/>
                <a:gd name="connsiteY27" fmla="*/ 3752572 h 6267635"/>
                <a:gd name="connsiteX28" fmla="*/ 9358680 w 11567604"/>
                <a:gd name="connsiteY28" fmla="*/ 0 h 6267635"/>
                <a:gd name="connsiteX29" fmla="*/ 11567604 w 11567604"/>
                <a:gd name="connsiteY29" fmla="*/ 0 h 6267635"/>
                <a:gd name="connsiteX30" fmla="*/ 11567604 w 11567604"/>
                <a:gd name="connsiteY30" fmla="*/ 3752572 h 6267635"/>
                <a:gd name="connsiteX31" fmla="*/ 9358680 w 11567604"/>
                <a:gd name="connsiteY31" fmla="*/ 3752572 h 6267635"/>
                <a:gd name="connsiteX32" fmla="*/ 7149758 w 11567604"/>
                <a:gd name="connsiteY32" fmla="*/ 0 h 6267635"/>
                <a:gd name="connsiteX33" fmla="*/ 9158655 w 11567604"/>
                <a:gd name="connsiteY33" fmla="*/ 0 h 6267635"/>
                <a:gd name="connsiteX34" fmla="*/ 9158655 w 11567604"/>
                <a:gd name="connsiteY34" fmla="*/ 1745454 h 6267635"/>
                <a:gd name="connsiteX35" fmla="*/ 7149758 w 11567604"/>
                <a:gd name="connsiteY35" fmla="*/ 1745454 h 6267635"/>
                <a:gd name="connsiteX36" fmla="*/ 4111288 w 11567604"/>
                <a:gd name="connsiteY36" fmla="*/ 0 h 6267635"/>
                <a:gd name="connsiteX37" fmla="*/ 6902109 w 11567604"/>
                <a:gd name="connsiteY37" fmla="*/ 0 h 6267635"/>
                <a:gd name="connsiteX38" fmla="*/ 6902109 w 11567604"/>
                <a:gd name="connsiteY38" fmla="*/ 3752572 h 6267635"/>
                <a:gd name="connsiteX39" fmla="*/ 6128709 w 11567604"/>
                <a:gd name="connsiteY39" fmla="*/ 3752572 h 6267635"/>
                <a:gd name="connsiteX40" fmla="*/ 6128709 w 11567604"/>
                <a:gd name="connsiteY40" fmla="*/ 3752570 h 6267635"/>
                <a:gd name="connsiteX41" fmla="*/ 5881060 w 11567604"/>
                <a:gd name="connsiteY41" fmla="*/ 3752570 h 6267635"/>
                <a:gd name="connsiteX42" fmla="*/ 5881060 w 11567604"/>
                <a:gd name="connsiteY42" fmla="*/ 3752572 h 6267635"/>
                <a:gd name="connsiteX43" fmla="*/ 4111288 w 11567604"/>
                <a:gd name="connsiteY43" fmla="*/ 3752572 h 6267635"/>
                <a:gd name="connsiteX44" fmla="*/ 2027069 w 11567604"/>
                <a:gd name="connsiteY44" fmla="*/ 0 h 6267635"/>
                <a:gd name="connsiteX45" fmla="*/ 3863639 w 11567604"/>
                <a:gd name="connsiteY45" fmla="*/ 0 h 6267635"/>
                <a:gd name="connsiteX46" fmla="*/ 3863639 w 11567604"/>
                <a:gd name="connsiteY46" fmla="*/ 1966771 h 6267635"/>
                <a:gd name="connsiteX47" fmla="*/ 2027069 w 11567604"/>
                <a:gd name="connsiteY47" fmla="*/ 1966771 h 6267635"/>
                <a:gd name="connsiteX48" fmla="*/ 0 w 11567604"/>
                <a:gd name="connsiteY48" fmla="*/ 0 h 6267635"/>
                <a:gd name="connsiteX49" fmla="*/ 1779420 w 11567604"/>
                <a:gd name="connsiteY49" fmla="*/ 0 h 6267635"/>
                <a:gd name="connsiteX50" fmla="*/ 1779420 w 11567604"/>
                <a:gd name="connsiteY50" fmla="*/ 3752572 h 6267635"/>
                <a:gd name="connsiteX51" fmla="*/ 0 w 11567604"/>
                <a:gd name="connsiteY51" fmla="*/ 3752572 h 626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567604" h="6267635">
                  <a:moveTo>
                    <a:pt x="6128709" y="3933547"/>
                  </a:moveTo>
                  <a:lnTo>
                    <a:pt x="9158655" y="3933547"/>
                  </a:lnTo>
                  <a:lnTo>
                    <a:pt x="9158655" y="3943072"/>
                  </a:lnTo>
                  <a:lnTo>
                    <a:pt x="9358680" y="3943072"/>
                  </a:lnTo>
                  <a:lnTo>
                    <a:pt x="9358680" y="3933547"/>
                  </a:lnTo>
                  <a:lnTo>
                    <a:pt x="11567604" y="3933547"/>
                  </a:lnTo>
                  <a:lnTo>
                    <a:pt x="11567604" y="6267635"/>
                  </a:lnTo>
                  <a:lnTo>
                    <a:pt x="6128709" y="6267635"/>
                  </a:lnTo>
                  <a:close/>
                  <a:moveTo>
                    <a:pt x="0" y="3933547"/>
                  </a:moveTo>
                  <a:lnTo>
                    <a:pt x="1779420" y="3933547"/>
                  </a:lnTo>
                  <a:lnTo>
                    <a:pt x="1779420" y="3933548"/>
                  </a:lnTo>
                  <a:lnTo>
                    <a:pt x="2027069" y="3933548"/>
                  </a:lnTo>
                  <a:lnTo>
                    <a:pt x="2027069" y="3933547"/>
                  </a:lnTo>
                  <a:lnTo>
                    <a:pt x="3863639" y="3933547"/>
                  </a:lnTo>
                  <a:lnTo>
                    <a:pt x="3863639" y="3933548"/>
                  </a:lnTo>
                  <a:lnTo>
                    <a:pt x="4111288" y="3933548"/>
                  </a:lnTo>
                  <a:lnTo>
                    <a:pt x="4111288" y="3933547"/>
                  </a:lnTo>
                  <a:lnTo>
                    <a:pt x="5881060" y="3933547"/>
                  </a:lnTo>
                  <a:lnTo>
                    <a:pt x="5881060" y="6267635"/>
                  </a:lnTo>
                  <a:lnTo>
                    <a:pt x="0" y="6267635"/>
                  </a:lnTo>
                  <a:close/>
                  <a:moveTo>
                    <a:pt x="2027069" y="2228434"/>
                  </a:moveTo>
                  <a:lnTo>
                    <a:pt x="3863639" y="2228434"/>
                  </a:lnTo>
                  <a:lnTo>
                    <a:pt x="3863639" y="3752572"/>
                  </a:lnTo>
                  <a:lnTo>
                    <a:pt x="2027069" y="3752572"/>
                  </a:lnTo>
                  <a:close/>
                  <a:moveTo>
                    <a:pt x="7149758" y="2007116"/>
                  </a:moveTo>
                  <a:lnTo>
                    <a:pt x="9158655" y="2007116"/>
                  </a:lnTo>
                  <a:lnTo>
                    <a:pt x="9158655" y="3752572"/>
                  </a:lnTo>
                  <a:lnTo>
                    <a:pt x="7149758" y="3752572"/>
                  </a:lnTo>
                  <a:close/>
                  <a:moveTo>
                    <a:pt x="9358680" y="0"/>
                  </a:moveTo>
                  <a:lnTo>
                    <a:pt x="11567604" y="0"/>
                  </a:lnTo>
                  <a:lnTo>
                    <a:pt x="11567604" y="3752572"/>
                  </a:lnTo>
                  <a:lnTo>
                    <a:pt x="9358680" y="3752572"/>
                  </a:lnTo>
                  <a:close/>
                  <a:moveTo>
                    <a:pt x="7149758" y="0"/>
                  </a:moveTo>
                  <a:lnTo>
                    <a:pt x="9158655" y="0"/>
                  </a:lnTo>
                  <a:lnTo>
                    <a:pt x="9158655" y="1745454"/>
                  </a:lnTo>
                  <a:lnTo>
                    <a:pt x="7149758" y="1745454"/>
                  </a:lnTo>
                  <a:close/>
                  <a:moveTo>
                    <a:pt x="4111288" y="0"/>
                  </a:moveTo>
                  <a:lnTo>
                    <a:pt x="6902109" y="0"/>
                  </a:lnTo>
                  <a:lnTo>
                    <a:pt x="6902109" y="3752572"/>
                  </a:lnTo>
                  <a:lnTo>
                    <a:pt x="6128709" y="3752572"/>
                  </a:lnTo>
                  <a:lnTo>
                    <a:pt x="6128709" y="3752570"/>
                  </a:lnTo>
                  <a:lnTo>
                    <a:pt x="5881060" y="3752570"/>
                  </a:lnTo>
                  <a:lnTo>
                    <a:pt x="5881060" y="3752572"/>
                  </a:lnTo>
                  <a:lnTo>
                    <a:pt x="4111288" y="3752572"/>
                  </a:lnTo>
                  <a:close/>
                  <a:moveTo>
                    <a:pt x="2027069" y="0"/>
                  </a:moveTo>
                  <a:lnTo>
                    <a:pt x="3863639" y="0"/>
                  </a:lnTo>
                  <a:lnTo>
                    <a:pt x="3863639" y="1966771"/>
                  </a:lnTo>
                  <a:lnTo>
                    <a:pt x="2027069" y="1966771"/>
                  </a:lnTo>
                  <a:close/>
                  <a:moveTo>
                    <a:pt x="0" y="0"/>
                  </a:moveTo>
                  <a:lnTo>
                    <a:pt x="1779420" y="0"/>
                  </a:lnTo>
                  <a:lnTo>
                    <a:pt x="1779420" y="3752572"/>
                  </a:lnTo>
                  <a:lnTo>
                    <a:pt x="0" y="3752572"/>
                  </a:lnTo>
                  <a:close/>
                </a:path>
              </a:pathLst>
            </a:cu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E461564-DD30-4C1D-AB9F-1E9F8F598C80}"/>
                </a:ext>
              </a:extLst>
            </p:cNvPr>
            <p:cNvSpPr/>
            <p:nvPr/>
          </p:nvSpPr>
          <p:spPr>
            <a:xfrm>
              <a:off x="498069" y="1063436"/>
              <a:ext cx="1352550" cy="904875"/>
            </a:xfrm>
            <a:prstGeom prst="rect">
              <a:avLst/>
            </a:pr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Key Partners</a:t>
              </a:r>
              <a:endParaRPr lang="en-IN" sz="2200" b="1" dirty="0"/>
            </a:p>
          </p:txBody>
        </p:sp>
        <p:sp>
          <p:nvSpPr>
            <p:cNvPr id="22" name="Rectangle 21">
              <a:extLst>
                <a:ext uri="{FF2B5EF4-FFF2-40B4-BE49-F238E27FC236}">
                  <a16:creationId xmlns:a16="http://schemas.microsoft.com/office/drawing/2014/main" id="{D0D2E168-D719-4C8C-B3CA-1256A397E2AC}"/>
                </a:ext>
              </a:extLst>
            </p:cNvPr>
            <p:cNvSpPr/>
            <p:nvPr/>
          </p:nvSpPr>
          <p:spPr>
            <a:xfrm>
              <a:off x="4610646" y="990377"/>
              <a:ext cx="2362200" cy="904875"/>
            </a:xfrm>
            <a:prstGeom prst="rect">
              <a:avLst/>
            </a:pr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Value Proposition</a:t>
              </a:r>
              <a:endParaRPr lang="en-IN" sz="2400" b="1" dirty="0"/>
            </a:p>
          </p:txBody>
        </p:sp>
        <p:sp>
          <p:nvSpPr>
            <p:cNvPr id="25" name="Rectangle 24">
              <a:extLst>
                <a:ext uri="{FF2B5EF4-FFF2-40B4-BE49-F238E27FC236}">
                  <a16:creationId xmlns:a16="http://schemas.microsoft.com/office/drawing/2014/main" id="{7CE0BB8F-F9E4-4CDC-A146-B429A6F273A8}"/>
                </a:ext>
              </a:extLst>
            </p:cNvPr>
            <p:cNvSpPr/>
            <p:nvPr/>
          </p:nvSpPr>
          <p:spPr>
            <a:xfrm>
              <a:off x="9706959" y="1229317"/>
              <a:ext cx="2028825" cy="904875"/>
            </a:xfrm>
            <a:prstGeom prst="rect">
              <a:avLst/>
            </a:pr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Customer Segment</a:t>
              </a:r>
              <a:endParaRPr lang="en-IN" sz="2400" b="1" dirty="0"/>
            </a:p>
          </p:txBody>
        </p:sp>
        <p:sp>
          <p:nvSpPr>
            <p:cNvPr id="26" name="Rectangle 25">
              <a:extLst>
                <a:ext uri="{FF2B5EF4-FFF2-40B4-BE49-F238E27FC236}">
                  <a16:creationId xmlns:a16="http://schemas.microsoft.com/office/drawing/2014/main" id="{0049264E-E3EA-416C-B2A7-8490826776A5}"/>
                </a:ext>
              </a:extLst>
            </p:cNvPr>
            <p:cNvSpPr/>
            <p:nvPr/>
          </p:nvSpPr>
          <p:spPr>
            <a:xfrm>
              <a:off x="7512955" y="4013198"/>
              <a:ext cx="2628900" cy="904875"/>
            </a:xfrm>
            <a:prstGeom prst="rect">
              <a:avLst/>
            </a:pr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Revenue Model</a:t>
              </a:r>
              <a:endParaRPr lang="en-IN" sz="2400" b="1" dirty="0"/>
            </a:p>
          </p:txBody>
        </p:sp>
        <p:sp>
          <p:nvSpPr>
            <p:cNvPr id="28" name="Rectangle 27">
              <a:extLst>
                <a:ext uri="{FF2B5EF4-FFF2-40B4-BE49-F238E27FC236}">
                  <a16:creationId xmlns:a16="http://schemas.microsoft.com/office/drawing/2014/main" id="{CBB320FE-C995-435A-9071-B097DD3AC7D8}"/>
                </a:ext>
              </a:extLst>
            </p:cNvPr>
            <p:cNvSpPr/>
            <p:nvPr/>
          </p:nvSpPr>
          <p:spPr>
            <a:xfrm>
              <a:off x="1941942" y="4368712"/>
              <a:ext cx="2028825" cy="904875"/>
            </a:xfrm>
            <a:prstGeom prst="rect">
              <a:avLst/>
            </a:pr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Cost Structure</a:t>
              </a:r>
              <a:endParaRPr lang="en-IN" sz="2400" b="1" dirty="0"/>
            </a:p>
          </p:txBody>
        </p:sp>
        <p:sp>
          <p:nvSpPr>
            <p:cNvPr id="29" name="Rectangle 28">
              <a:extLst>
                <a:ext uri="{FF2B5EF4-FFF2-40B4-BE49-F238E27FC236}">
                  <a16:creationId xmlns:a16="http://schemas.microsoft.com/office/drawing/2014/main" id="{BFFA8E51-D1E4-427D-9EB0-A6F6F335659C}"/>
                </a:ext>
              </a:extLst>
            </p:cNvPr>
            <p:cNvSpPr/>
            <p:nvPr/>
          </p:nvSpPr>
          <p:spPr>
            <a:xfrm>
              <a:off x="2217521" y="1079393"/>
              <a:ext cx="1666875" cy="904875"/>
            </a:xfrm>
            <a:prstGeom prst="rect">
              <a:avLst/>
            </a:pr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Key Activities</a:t>
              </a:r>
              <a:endParaRPr lang="en-IN" sz="2400" b="1" dirty="0"/>
            </a:p>
          </p:txBody>
        </p:sp>
        <p:sp>
          <p:nvSpPr>
            <p:cNvPr id="30" name="Rectangle 29">
              <a:extLst>
                <a:ext uri="{FF2B5EF4-FFF2-40B4-BE49-F238E27FC236}">
                  <a16:creationId xmlns:a16="http://schemas.microsoft.com/office/drawing/2014/main" id="{44C3DF4C-0040-40DA-A8C7-79E6E5F57EEE}"/>
                </a:ext>
              </a:extLst>
            </p:cNvPr>
            <p:cNvSpPr/>
            <p:nvPr/>
          </p:nvSpPr>
          <p:spPr>
            <a:xfrm>
              <a:off x="2195116" y="2828749"/>
              <a:ext cx="1726704" cy="904875"/>
            </a:xfrm>
            <a:prstGeom prst="rect">
              <a:avLst/>
            </a:pr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Key Resources</a:t>
              </a:r>
              <a:endParaRPr lang="en-IN" sz="2000" b="1" dirty="0"/>
            </a:p>
          </p:txBody>
        </p:sp>
        <p:sp>
          <p:nvSpPr>
            <p:cNvPr id="31" name="Rectangle 30">
              <a:extLst>
                <a:ext uri="{FF2B5EF4-FFF2-40B4-BE49-F238E27FC236}">
                  <a16:creationId xmlns:a16="http://schemas.microsoft.com/office/drawing/2014/main" id="{C2A9E60A-949D-4595-92FA-1426FF6593B1}"/>
                </a:ext>
              </a:extLst>
            </p:cNvPr>
            <p:cNvSpPr/>
            <p:nvPr/>
          </p:nvSpPr>
          <p:spPr>
            <a:xfrm>
              <a:off x="7377374" y="30887"/>
              <a:ext cx="2044984" cy="726299"/>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Customer Relationship</a:t>
              </a:r>
              <a:endParaRPr lang="en-IN" sz="2200" b="1" dirty="0"/>
            </a:p>
          </p:txBody>
        </p:sp>
        <p:sp>
          <p:nvSpPr>
            <p:cNvPr id="32" name="Rectangle 31">
              <a:extLst>
                <a:ext uri="{FF2B5EF4-FFF2-40B4-BE49-F238E27FC236}">
                  <a16:creationId xmlns:a16="http://schemas.microsoft.com/office/drawing/2014/main" id="{A096D5D1-CFAC-4C1D-87A5-55B0C6F84FD6}"/>
                </a:ext>
              </a:extLst>
            </p:cNvPr>
            <p:cNvSpPr/>
            <p:nvPr/>
          </p:nvSpPr>
          <p:spPr>
            <a:xfrm>
              <a:off x="7576181" y="3124075"/>
              <a:ext cx="1776412"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Channel</a:t>
              </a:r>
              <a:endParaRPr lang="en-IN" sz="2400" b="1" dirty="0"/>
            </a:p>
          </p:txBody>
        </p:sp>
        <p:sp>
          <p:nvSpPr>
            <p:cNvPr id="33" name="Rectangle 32">
              <a:extLst>
                <a:ext uri="{FF2B5EF4-FFF2-40B4-BE49-F238E27FC236}">
                  <a16:creationId xmlns:a16="http://schemas.microsoft.com/office/drawing/2014/main" id="{197C503B-A992-4FFB-886F-55A1486DECA1}"/>
                </a:ext>
              </a:extLst>
            </p:cNvPr>
            <p:cNvSpPr/>
            <p:nvPr/>
          </p:nvSpPr>
          <p:spPr>
            <a:xfrm>
              <a:off x="5105400" y="474099"/>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01</a:t>
              </a:r>
            </a:p>
          </p:txBody>
        </p:sp>
        <p:sp>
          <p:nvSpPr>
            <p:cNvPr id="34" name="Rectangle 33">
              <a:extLst>
                <a:ext uri="{FF2B5EF4-FFF2-40B4-BE49-F238E27FC236}">
                  <a16:creationId xmlns:a16="http://schemas.microsoft.com/office/drawing/2014/main" id="{5BD18666-4C38-4EA2-90C9-1DE9E2ECFBF2}"/>
                </a:ext>
              </a:extLst>
            </p:cNvPr>
            <p:cNvSpPr/>
            <p:nvPr/>
          </p:nvSpPr>
          <p:spPr>
            <a:xfrm>
              <a:off x="10207979" y="438072"/>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02</a:t>
              </a:r>
            </a:p>
          </p:txBody>
        </p:sp>
        <p:sp>
          <p:nvSpPr>
            <p:cNvPr id="35" name="Rectangle 34">
              <a:extLst>
                <a:ext uri="{FF2B5EF4-FFF2-40B4-BE49-F238E27FC236}">
                  <a16:creationId xmlns:a16="http://schemas.microsoft.com/office/drawing/2014/main" id="{F12CCDE7-6307-46A2-8043-BD6BC52A504D}"/>
                </a:ext>
              </a:extLst>
            </p:cNvPr>
            <p:cNvSpPr/>
            <p:nvPr/>
          </p:nvSpPr>
          <p:spPr>
            <a:xfrm>
              <a:off x="7322637" y="2258487"/>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03</a:t>
              </a:r>
            </a:p>
          </p:txBody>
        </p:sp>
        <p:sp>
          <p:nvSpPr>
            <p:cNvPr id="36" name="Rectangle 35">
              <a:extLst>
                <a:ext uri="{FF2B5EF4-FFF2-40B4-BE49-F238E27FC236}">
                  <a16:creationId xmlns:a16="http://schemas.microsoft.com/office/drawing/2014/main" id="{F36F2983-4622-4C78-9A1D-FD7812D971C9}"/>
                </a:ext>
              </a:extLst>
            </p:cNvPr>
            <p:cNvSpPr/>
            <p:nvPr/>
          </p:nvSpPr>
          <p:spPr>
            <a:xfrm>
              <a:off x="7322637" y="881153"/>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04</a:t>
              </a:r>
            </a:p>
          </p:txBody>
        </p:sp>
        <p:sp>
          <p:nvSpPr>
            <p:cNvPr id="37" name="Rectangle 36">
              <a:extLst>
                <a:ext uri="{FF2B5EF4-FFF2-40B4-BE49-F238E27FC236}">
                  <a16:creationId xmlns:a16="http://schemas.microsoft.com/office/drawing/2014/main" id="{80099420-712A-4984-BEE9-DBB6502AC9DE}"/>
                </a:ext>
              </a:extLst>
            </p:cNvPr>
            <p:cNvSpPr/>
            <p:nvPr/>
          </p:nvSpPr>
          <p:spPr>
            <a:xfrm>
              <a:off x="6615960" y="4153065"/>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05</a:t>
              </a:r>
            </a:p>
          </p:txBody>
        </p:sp>
        <p:sp>
          <p:nvSpPr>
            <p:cNvPr id="38" name="Rectangle 37">
              <a:extLst>
                <a:ext uri="{FF2B5EF4-FFF2-40B4-BE49-F238E27FC236}">
                  <a16:creationId xmlns:a16="http://schemas.microsoft.com/office/drawing/2014/main" id="{4B6BB6CE-E3D7-400B-B101-E1593205438C}"/>
                </a:ext>
              </a:extLst>
            </p:cNvPr>
            <p:cNvSpPr/>
            <p:nvPr/>
          </p:nvSpPr>
          <p:spPr>
            <a:xfrm>
              <a:off x="3120190" y="3142406"/>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06</a:t>
              </a:r>
            </a:p>
          </p:txBody>
        </p:sp>
        <p:sp>
          <p:nvSpPr>
            <p:cNvPr id="39" name="Rectangle 38">
              <a:extLst>
                <a:ext uri="{FF2B5EF4-FFF2-40B4-BE49-F238E27FC236}">
                  <a16:creationId xmlns:a16="http://schemas.microsoft.com/office/drawing/2014/main" id="{75865329-1E02-4AF5-BE61-DCD514E9152C}"/>
                </a:ext>
              </a:extLst>
            </p:cNvPr>
            <p:cNvSpPr/>
            <p:nvPr/>
          </p:nvSpPr>
          <p:spPr>
            <a:xfrm>
              <a:off x="2204195" y="301906"/>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07</a:t>
              </a:r>
            </a:p>
          </p:txBody>
        </p:sp>
        <p:sp>
          <p:nvSpPr>
            <p:cNvPr id="40" name="Rectangle 39">
              <a:extLst>
                <a:ext uri="{FF2B5EF4-FFF2-40B4-BE49-F238E27FC236}">
                  <a16:creationId xmlns:a16="http://schemas.microsoft.com/office/drawing/2014/main" id="{F859E6A0-7CAE-409D-8787-E022C3909CEA}"/>
                </a:ext>
              </a:extLst>
            </p:cNvPr>
            <p:cNvSpPr/>
            <p:nvPr/>
          </p:nvSpPr>
          <p:spPr>
            <a:xfrm>
              <a:off x="697889" y="332913"/>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08</a:t>
              </a:r>
            </a:p>
          </p:txBody>
        </p:sp>
        <p:sp>
          <p:nvSpPr>
            <p:cNvPr id="41" name="Rectangle 40">
              <a:extLst>
                <a:ext uri="{FF2B5EF4-FFF2-40B4-BE49-F238E27FC236}">
                  <a16:creationId xmlns:a16="http://schemas.microsoft.com/office/drawing/2014/main" id="{0AF7A9D4-96DE-41F1-A97E-F8904CF47A3A}"/>
                </a:ext>
              </a:extLst>
            </p:cNvPr>
            <p:cNvSpPr/>
            <p:nvPr/>
          </p:nvSpPr>
          <p:spPr>
            <a:xfrm>
              <a:off x="666003" y="4479854"/>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09</a:t>
              </a:r>
            </a:p>
          </p:txBody>
        </p:sp>
        <p:pic>
          <p:nvPicPr>
            <p:cNvPr id="48" name="Picture 47">
              <a:extLst>
                <a:ext uri="{FF2B5EF4-FFF2-40B4-BE49-F238E27FC236}">
                  <a16:creationId xmlns:a16="http://schemas.microsoft.com/office/drawing/2014/main" id="{D2BCC9A4-B3B5-4722-9008-2D3BB0F67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0587" y="1828781"/>
              <a:ext cx="1811455" cy="1811455"/>
            </a:xfrm>
            <a:prstGeom prst="rect">
              <a:avLst/>
            </a:prstGeom>
          </p:spPr>
        </p:pic>
        <p:pic>
          <p:nvPicPr>
            <p:cNvPr id="49" name="Graphic 48">
              <a:extLst>
                <a:ext uri="{FF2B5EF4-FFF2-40B4-BE49-F238E27FC236}">
                  <a16:creationId xmlns:a16="http://schemas.microsoft.com/office/drawing/2014/main" id="{B4F7B92C-74D3-45B8-A1E8-6654AF3B883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106602" y="4053730"/>
              <a:ext cx="2028825" cy="2028825"/>
            </a:xfrm>
            <a:prstGeom prst="rect">
              <a:avLst/>
            </a:prstGeom>
          </p:spPr>
        </p:pic>
        <p:pic>
          <p:nvPicPr>
            <p:cNvPr id="50" name="Picture 49">
              <a:extLst>
                <a:ext uri="{FF2B5EF4-FFF2-40B4-BE49-F238E27FC236}">
                  <a16:creationId xmlns:a16="http://schemas.microsoft.com/office/drawing/2014/main" id="{0353E3A8-CF43-43D6-8154-1187E9D11C1A}"/>
                </a:ext>
              </a:extLst>
            </p:cNvPr>
            <p:cNvPicPr>
              <a:picLocks noChangeAspect="1"/>
            </p:cNvPicPr>
            <p:nvPr/>
          </p:nvPicPr>
          <p:blipFill>
            <a:blip r:embed="rId6"/>
            <a:stretch>
              <a:fillRect/>
            </a:stretch>
          </p:blipFill>
          <p:spPr>
            <a:xfrm>
              <a:off x="9938698" y="2278043"/>
              <a:ext cx="1375471" cy="1375471"/>
            </a:xfrm>
            <a:prstGeom prst="rect">
              <a:avLst/>
            </a:prstGeom>
          </p:spPr>
        </p:pic>
        <p:pic>
          <p:nvPicPr>
            <p:cNvPr id="52" name="Picture 51">
              <a:extLst>
                <a:ext uri="{FF2B5EF4-FFF2-40B4-BE49-F238E27FC236}">
                  <a16:creationId xmlns:a16="http://schemas.microsoft.com/office/drawing/2014/main" id="{9E63AD3F-378D-4EE8-A7DD-7125F97A66AA}"/>
                </a:ext>
              </a:extLst>
            </p:cNvPr>
            <p:cNvPicPr>
              <a:picLocks noChangeAspect="1"/>
            </p:cNvPicPr>
            <p:nvPr/>
          </p:nvPicPr>
          <p:blipFill>
            <a:blip r:embed="rId7"/>
            <a:stretch>
              <a:fillRect/>
            </a:stretch>
          </p:blipFill>
          <p:spPr>
            <a:xfrm>
              <a:off x="8283120" y="693307"/>
              <a:ext cx="1088570" cy="1088570"/>
            </a:xfrm>
            <a:prstGeom prst="rect">
              <a:avLst/>
            </a:prstGeom>
          </p:spPr>
        </p:pic>
        <p:pic>
          <p:nvPicPr>
            <p:cNvPr id="53" name="Picture 52">
              <a:extLst>
                <a:ext uri="{FF2B5EF4-FFF2-40B4-BE49-F238E27FC236}">
                  <a16:creationId xmlns:a16="http://schemas.microsoft.com/office/drawing/2014/main" id="{0078E6F8-44E5-4812-8CDB-11182E64D1C4}"/>
                </a:ext>
              </a:extLst>
            </p:cNvPr>
            <p:cNvPicPr>
              <a:picLocks noChangeAspect="1"/>
            </p:cNvPicPr>
            <p:nvPr/>
          </p:nvPicPr>
          <p:blipFill>
            <a:blip r:embed="rId8"/>
            <a:stretch>
              <a:fillRect/>
            </a:stretch>
          </p:blipFill>
          <p:spPr>
            <a:xfrm>
              <a:off x="8187580" y="1973381"/>
              <a:ext cx="1219306" cy="1213209"/>
            </a:xfrm>
            <a:prstGeom prst="rect">
              <a:avLst/>
            </a:prstGeom>
          </p:spPr>
        </p:pic>
        <p:pic>
          <p:nvPicPr>
            <p:cNvPr id="62" name="Picture 61">
              <a:extLst>
                <a:ext uri="{FF2B5EF4-FFF2-40B4-BE49-F238E27FC236}">
                  <a16:creationId xmlns:a16="http://schemas.microsoft.com/office/drawing/2014/main" id="{A4318D24-E7E8-4734-8A01-C4B26CCC3A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0850" y="2348004"/>
              <a:ext cx="1235547" cy="1235547"/>
            </a:xfrm>
            <a:prstGeom prst="rect">
              <a:avLst/>
            </a:prstGeom>
          </p:spPr>
        </p:pic>
        <p:pic>
          <p:nvPicPr>
            <p:cNvPr id="63" name="Picture 62">
              <a:extLst>
                <a:ext uri="{FF2B5EF4-FFF2-40B4-BE49-F238E27FC236}">
                  <a16:creationId xmlns:a16="http://schemas.microsoft.com/office/drawing/2014/main" id="{50767B30-4443-4B47-8953-2600825AFB5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93017" y="4479854"/>
              <a:ext cx="1726704" cy="1726704"/>
            </a:xfrm>
            <a:prstGeom prst="rect">
              <a:avLst/>
            </a:prstGeom>
          </p:spPr>
        </p:pic>
        <p:sp>
          <p:nvSpPr>
            <p:cNvPr id="2" name="Rectangle 1">
              <a:extLst>
                <a:ext uri="{FF2B5EF4-FFF2-40B4-BE49-F238E27FC236}">
                  <a16:creationId xmlns:a16="http://schemas.microsoft.com/office/drawing/2014/main" id="{9AF22524-70B5-45D1-90A7-8550241BE411}"/>
                </a:ext>
              </a:extLst>
            </p:cNvPr>
            <p:cNvSpPr/>
            <p:nvPr/>
          </p:nvSpPr>
          <p:spPr>
            <a:xfrm>
              <a:off x="6077999" y="-64524"/>
              <a:ext cx="304233" cy="7296150"/>
            </a:xfrm>
            <a:prstGeom prst="rect">
              <a:avLst/>
            </a:prstGeom>
            <a:pattFill prst="diagBrick">
              <a:fgClr>
                <a:schemeClr val="accent2">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a:extLst>
                <a:ext uri="{FF2B5EF4-FFF2-40B4-BE49-F238E27FC236}">
                  <a16:creationId xmlns:a16="http://schemas.microsoft.com/office/drawing/2014/main" id="{37A9358A-D24D-4244-9C90-24F6D076678F}"/>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2194135" y="2004986"/>
              <a:ext cx="1014720" cy="1014720"/>
            </a:xfrm>
            <a:prstGeom prst="rect">
              <a:avLst/>
            </a:prstGeom>
          </p:spPr>
        </p:pic>
        <p:sp>
          <p:nvSpPr>
            <p:cNvPr id="42" name="Arrow: Circular 41">
              <a:extLst>
                <a:ext uri="{FF2B5EF4-FFF2-40B4-BE49-F238E27FC236}">
                  <a16:creationId xmlns:a16="http://schemas.microsoft.com/office/drawing/2014/main" id="{4EAE944E-4321-497C-BAA6-A0F589F29677}"/>
                </a:ext>
              </a:extLst>
            </p:cNvPr>
            <p:cNvSpPr/>
            <p:nvPr/>
          </p:nvSpPr>
          <p:spPr>
            <a:xfrm>
              <a:off x="3288147" y="669535"/>
              <a:ext cx="845987" cy="723515"/>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Shape 42">
              <a:extLst>
                <a:ext uri="{FF2B5EF4-FFF2-40B4-BE49-F238E27FC236}">
                  <a16:creationId xmlns:a16="http://schemas.microsoft.com/office/drawing/2014/main" id="{E1FBB3B5-E9EF-4B60-AD67-CC7268210FCC}"/>
                </a:ext>
              </a:extLst>
            </p:cNvPr>
            <p:cNvSpPr/>
            <p:nvPr/>
          </p:nvSpPr>
          <p:spPr>
            <a:xfrm>
              <a:off x="3335935" y="756312"/>
              <a:ext cx="565200" cy="56524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a:p>
          </p:txBody>
        </p:sp>
        <p:sp>
          <p:nvSpPr>
            <p:cNvPr id="44" name="Freeform: Shape 43">
              <a:extLst>
                <a:ext uri="{FF2B5EF4-FFF2-40B4-BE49-F238E27FC236}">
                  <a16:creationId xmlns:a16="http://schemas.microsoft.com/office/drawing/2014/main" id="{A0C616E3-893D-4FCC-A0D5-DC7F942C3762}"/>
                </a:ext>
              </a:extLst>
            </p:cNvPr>
            <p:cNvSpPr/>
            <p:nvPr/>
          </p:nvSpPr>
          <p:spPr>
            <a:xfrm>
              <a:off x="2951395" y="622709"/>
              <a:ext cx="504000" cy="50400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45" name="Freeform: Shape 44">
              <a:extLst>
                <a:ext uri="{FF2B5EF4-FFF2-40B4-BE49-F238E27FC236}">
                  <a16:creationId xmlns:a16="http://schemas.microsoft.com/office/drawing/2014/main" id="{F55787F6-4AA8-4190-B65F-B7FB41978D23}"/>
                </a:ext>
              </a:extLst>
            </p:cNvPr>
            <p:cNvSpPr/>
            <p:nvPr/>
          </p:nvSpPr>
          <p:spPr>
            <a:xfrm>
              <a:off x="3167699" y="293838"/>
              <a:ext cx="493200" cy="493306"/>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87" tIns="752687" rIns="752688" bIns="752688" numCol="1" spcCol="1270" anchor="ctr" anchorCtr="0">
              <a:noAutofit/>
            </a:bodyPr>
            <a:lstStyle/>
            <a:p>
              <a:pPr marL="0" lvl="0" indent="0" algn="ctr" defTabSz="1689100">
                <a:lnSpc>
                  <a:spcPct val="90000"/>
                </a:lnSpc>
                <a:spcBef>
                  <a:spcPct val="0"/>
                </a:spcBef>
                <a:spcAft>
                  <a:spcPct val="35000"/>
                </a:spcAft>
                <a:buNone/>
              </a:pPr>
              <a:endParaRPr lang="en-IN" sz="3800" kern="1200"/>
            </a:p>
          </p:txBody>
        </p:sp>
        <p:sp>
          <p:nvSpPr>
            <p:cNvPr id="46" name="Shape 45">
              <a:extLst>
                <a:ext uri="{FF2B5EF4-FFF2-40B4-BE49-F238E27FC236}">
                  <a16:creationId xmlns:a16="http://schemas.microsoft.com/office/drawing/2014/main" id="{6E3A0229-6BBF-4C9A-9660-5ED05A31A78B}"/>
                </a:ext>
              </a:extLst>
            </p:cNvPr>
            <p:cNvSpPr/>
            <p:nvPr/>
          </p:nvSpPr>
          <p:spPr>
            <a:xfrm>
              <a:off x="2866269" y="530754"/>
              <a:ext cx="614663" cy="525679"/>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Arrow: Circular 46">
              <a:extLst>
                <a:ext uri="{FF2B5EF4-FFF2-40B4-BE49-F238E27FC236}">
                  <a16:creationId xmlns:a16="http://schemas.microsoft.com/office/drawing/2014/main" id="{CED9B847-A966-4E54-A303-983418A15793}"/>
                </a:ext>
              </a:extLst>
            </p:cNvPr>
            <p:cNvSpPr/>
            <p:nvPr/>
          </p:nvSpPr>
          <p:spPr>
            <a:xfrm>
              <a:off x="3111684" y="249879"/>
              <a:ext cx="662730" cy="566788"/>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Tree>
    <p:extLst>
      <p:ext uri="{BB962C8B-B14F-4D97-AF65-F5344CB8AC3E}">
        <p14:creationId xmlns:p14="http://schemas.microsoft.com/office/powerpoint/2010/main" val="12719858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E123DF8-0440-46D7-A6CB-278A54FC06F5}"/>
              </a:ext>
            </a:extLst>
          </p:cNvPr>
          <p:cNvGrpSpPr/>
          <p:nvPr/>
        </p:nvGrpSpPr>
        <p:grpSpPr>
          <a:xfrm>
            <a:off x="213064" y="-64524"/>
            <a:ext cx="11567604" cy="7296150"/>
            <a:chOff x="213064" y="-64524"/>
            <a:chExt cx="11567604" cy="7296150"/>
          </a:xfrm>
          <a:scene3d>
            <a:camera prst="isometricOffAxis1Top"/>
            <a:lightRig rig="threePt" dir="t"/>
          </a:scene3d>
        </p:grpSpPr>
        <p:sp>
          <p:nvSpPr>
            <p:cNvPr id="20" name="Freeform: Shape 19">
              <a:extLst>
                <a:ext uri="{FF2B5EF4-FFF2-40B4-BE49-F238E27FC236}">
                  <a16:creationId xmlns:a16="http://schemas.microsoft.com/office/drawing/2014/main" id="{A92649FA-E656-48E9-9882-8BB8A8BD2F35}"/>
                </a:ext>
              </a:extLst>
            </p:cNvPr>
            <p:cNvSpPr/>
            <p:nvPr/>
          </p:nvSpPr>
          <p:spPr>
            <a:xfrm>
              <a:off x="213064" y="165497"/>
              <a:ext cx="11567604" cy="6069794"/>
            </a:xfrm>
            <a:custGeom>
              <a:avLst/>
              <a:gdLst>
                <a:gd name="connsiteX0" fmla="*/ 6128709 w 11567604"/>
                <a:gd name="connsiteY0" fmla="*/ 3933547 h 6267635"/>
                <a:gd name="connsiteX1" fmla="*/ 9158655 w 11567604"/>
                <a:gd name="connsiteY1" fmla="*/ 3933547 h 6267635"/>
                <a:gd name="connsiteX2" fmla="*/ 9158655 w 11567604"/>
                <a:gd name="connsiteY2" fmla="*/ 3943072 h 6267635"/>
                <a:gd name="connsiteX3" fmla="*/ 9358680 w 11567604"/>
                <a:gd name="connsiteY3" fmla="*/ 3943072 h 6267635"/>
                <a:gd name="connsiteX4" fmla="*/ 9358680 w 11567604"/>
                <a:gd name="connsiteY4" fmla="*/ 3933547 h 6267635"/>
                <a:gd name="connsiteX5" fmla="*/ 11567604 w 11567604"/>
                <a:gd name="connsiteY5" fmla="*/ 3933547 h 6267635"/>
                <a:gd name="connsiteX6" fmla="*/ 11567604 w 11567604"/>
                <a:gd name="connsiteY6" fmla="*/ 6267635 h 6267635"/>
                <a:gd name="connsiteX7" fmla="*/ 6128709 w 11567604"/>
                <a:gd name="connsiteY7" fmla="*/ 6267635 h 6267635"/>
                <a:gd name="connsiteX8" fmla="*/ 0 w 11567604"/>
                <a:gd name="connsiteY8" fmla="*/ 3933547 h 6267635"/>
                <a:gd name="connsiteX9" fmla="*/ 1779420 w 11567604"/>
                <a:gd name="connsiteY9" fmla="*/ 3933547 h 6267635"/>
                <a:gd name="connsiteX10" fmla="*/ 1779420 w 11567604"/>
                <a:gd name="connsiteY10" fmla="*/ 3933548 h 6267635"/>
                <a:gd name="connsiteX11" fmla="*/ 2027069 w 11567604"/>
                <a:gd name="connsiteY11" fmla="*/ 3933548 h 6267635"/>
                <a:gd name="connsiteX12" fmla="*/ 2027069 w 11567604"/>
                <a:gd name="connsiteY12" fmla="*/ 3933547 h 6267635"/>
                <a:gd name="connsiteX13" fmla="*/ 3863639 w 11567604"/>
                <a:gd name="connsiteY13" fmla="*/ 3933547 h 6267635"/>
                <a:gd name="connsiteX14" fmla="*/ 3863639 w 11567604"/>
                <a:gd name="connsiteY14" fmla="*/ 3933548 h 6267635"/>
                <a:gd name="connsiteX15" fmla="*/ 4111288 w 11567604"/>
                <a:gd name="connsiteY15" fmla="*/ 3933548 h 6267635"/>
                <a:gd name="connsiteX16" fmla="*/ 4111288 w 11567604"/>
                <a:gd name="connsiteY16" fmla="*/ 3933547 h 6267635"/>
                <a:gd name="connsiteX17" fmla="*/ 5881060 w 11567604"/>
                <a:gd name="connsiteY17" fmla="*/ 3933547 h 6267635"/>
                <a:gd name="connsiteX18" fmla="*/ 5881060 w 11567604"/>
                <a:gd name="connsiteY18" fmla="*/ 6267635 h 6267635"/>
                <a:gd name="connsiteX19" fmla="*/ 0 w 11567604"/>
                <a:gd name="connsiteY19" fmla="*/ 6267635 h 6267635"/>
                <a:gd name="connsiteX20" fmla="*/ 2027069 w 11567604"/>
                <a:gd name="connsiteY20" fmla="*/ 2228434 h 6267635"/>
                <a:gd name="connsiteX21" fmla="*/ 3863639 w 11567604"/>
                <a:gd name="connsiteY21" fmla="*/ 2228434 h 6267635"/>
                <a:gd name="connsiteX22" fmla="*/ 3863639 w 11567604"/>
                <a:gd name="connsiteY22" fmla="*/ 3752572 h 6267635"/>
                <a:gd name="connsiteX23" fmla="*/ 2027069 w 11567604"/>
                <a:gd name="connsiteY23" fmla="*/ 3752572 h 6267635"/>
                <a:gd name="connsiteX24" fmla="*/ 7149758 w 11567604"/>
                <a:gd name="connsiteY24" fmla="*/ 2007116 h 6267635"/>
                <a:gd name="connsiteX25" fmla="*/ 9158655 w 11567604"/>
                <a:gd name="connsiteY25" fmla="*/ 2007116 h 6267635"/>
                <a:gd name="connsiteX26" fmla="*/ 9158655 w 11567604"/>
                <a:gd name="connsiteY26" fmla="*/ 3752572 h 6267635"/>
                <a:gd name="connsiteX27" fmla="*/ 7149758 w 11567604"/>
                <a:gd name="connsiteY27" fmla="*/ 3752572 h 6267635"/>
                <a:gd name="connsiteX28" fmla="*/ 9358680 w 11567604"/>
                <a:gd name="connsiteY28" fmla="*/ 0 h 6267635"/>
                <a:gd name="connsiteX29" fmla="*/ 11567604 w 11567604"/>
                <a:gd name="connsiteY29" fmla="*/ 0 h 6267635"/>
                <a:gd name="connsiteX30" fmla="*/ 11567604 w 11567604"/>
                <a:gd name="connsiteY30" fmla="*/ 3752572 h 6267635"/>
                <a:gd name="connsiteX31" fmla="*/ 9358680 w 11567604"/>
                <a:gd name="connsiteY31" fmla="*/ 3752572 h 6267635"/>
                <a:gd name="connsiteX32" fmla="*/ 7149758 w 11567604"/>
                <a:gd name="connsiteY32" fmla="*/ 0 h 6267635"/>
                <a:gd name="connsiteX33" fmla="*/ 9158655 w 11567604"/>
                <a:gd name="connsiteY33" fmla="*/ 0 h 6267635"/>
                <a:gd name="connsiteX34" fmla="*/ 9158655 w 11567604"/>
                <a:gd name="connsiteY34" fmla="*/ 1745454 h 6267635"/>
                <a:gd name="connsiteX35" fmla="*/ 7149758 w 11567604"/>
                <a:gd name="connsiteY35" fmla="*/ 1745454 h 6267635"/>
                <a:gd name="connsiteX36" fmla="*/ 4111288 w 11567604"/>
                <a:gd name="connsiteY36" fmla="*/ 0 h 6267635"/>
                <a:gd name="connsiteX37" fmla="*/ 6902109 w 11567604"/>
                <a:gd name="connsiteY37" fmla="*/ 0 h 6267635"/>
                <a:gd name="connsiteX38" fmla="*/ 6902109 w 11567604"/>
                <a:gd name="connsiteY38" fmla="*/ 3752572 h 6267635"/>
                <a:gd name="connsiteX39" fmla="*/ 6128709 w 11567604"/>
                <a:gd name="connsiteY39" fmla="*/ 3752572 h 6267635"/>
                <a:gd name="connsiteX40" fmla="*/ 6128709 w 11567604"/>
                <a:gd name="connsiteY40" fmla="*/ 3752570 h 6267635"/>
                <a:gd name="connsiteX41" fmla="*/ 5881060 w 11567604"/>
                <a:gd name="connsiteY41" fmla="*/ 3752570 h 6267635"/>
                <a:gd name="connsiteX42" fmla="*/ 5881060 w 11567604"/>
                <a:gd name="connsiteY42" fmla="*/ 3752572 h 6267635"/>
                <a:gd name="connsiteX43" fmla="*/ 4111288 w 11567604"/>
                <a:gd name="connsiteY43" fmla="*/ 3752572 h 6267635"/>
                <a:gd name="connsiteX44" fmla="*/ 2027069 w 11567604"/>
                <a:gd name="connsiteY44" fmla="*/ 0 h 6267635"/>
                <a:gd name="connsiteX45" fmla="*/ 3863639 w 11567604"/>
                <a:gd name="connsiteY45" fmla="*/ 0 h 6267635"/>
                <a:gd name="connsiteX46" fmla="*/ 3863639 w 11567604"/>
                <a:gd name="connsiteY46" fmla="*/ 1966771 h 6267635"/>
                <a:gd name="connsiteX47" fmla="*/ 2027069 w 11567604"/>
                <a:gd name="connsiteY47" fmla="*/ 1966771 h 6267635"/>
                <a:gd name="connsiteX48" fmla="*/ 0 w 11567604"/>
                <a:gd name="connsiteY48" fmla="*/ 0 h 6267635"/>
                <a:gd name="connsiteX49" fmla="*/ 1779420 w 11567604"/>
                <a:gd name="connsiteY49" fmla="*/ 0 h 6267635"/>
                <a:gd name="connsiteX50" fmla="*/ 1779420 w 11567604"/>
                <a:gd name="connsiteY50" fmla="*/ 3752572 h 6267635"/>
                <a:gd name="connsiteX51" fmla="*/ 0 w 11567604"/>
                <a:gd name="connsiteY51" fmla="*/ 3752572 h 626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567604" h="6267635">
                  <a:moveTo>
                    <a:pt x="6128709" y="3933547"/>
                  </a:moveTo>
                  <a:lnTo>
                    <a:pt x="9158655" y="3933547"/>
                  </a:lnTo>
                  <a:lnTo>
                    <a:pt x="9158655" y="3943072"/>
                  </a:lnTo>
                  <a:lnTo>
                    <a:pt x="9358680" y="3943072"/>
                  </a:lnTo>
                  <a:lnTo>
                    <a:pt x="9358680" y="3933547"/>
                  </a:lnTo>
                  <a:lnTo>
                    <a:pt x="11567604" y="3933547"/>
                  </a:lnTo>
                  <a:lnTo>
                    <a:pt x="11567604" y="6267635"/>
                  </a:lnTo>
                  <a:lnTo>
                    <a:pt x="6128709" y="6267635"/>
                  </a:lnTo>
                  <a:close/>
                  <a:moveTo>
                    <a:pt x="0" y="3933547"/>
                  </a:moveTo>
                  <a:lnTo>
                    <a:pt x="1779420" y="3933547"/>
                  </a:lnTo>
                  <a:lnTo>
                    <a:pt x="1779420" y="3933548"/>
                  </a:lnTo>
                  <a:lnTo>
                    <a:pt x="2027069" y="3933548"/>
                  </a:lnTo>
                  <a:lnTo>
                    <a:pt x="2027069" y="3933547"/>
                  </a:lnTo>
                  <a:lnTo>
                    <a:pt x="3863639" y="3933547"/>
                  </a:lnTo>
                  <a:lnTo>
                    <a:pt x="3863639" y="3933548"/>
                  </a:lnTo>
                  <a:lnTo>
                    <a:pt x="4111288" y="3933548"/>
                  </a:lnTo>
                  <a:lnTo>
                    <a:pt x="4111288" y="3933547"/>
                  </a:lnTo>
                  <a:lnTo>
                    <a:pt x="5881060" y="3933547"/>
                  </a:lnTo>
                  <a:lnTo>
                    <a:pt x="5881060" y="6267635"/>
                  </a:lnTo>
                  <a:lnTo>
                    <a:pt x="0" y="6267635"/>
                  </a:lnTo>
                  <a:close/>
                  <a:moveTo>
                    <a:pt x="2027069" y="2228434"/>
                  </a:moveTo>
                  <a:lnTo>
                    <a:pt x="3863639" y="2228434"/>
                  </a:lnTo>
                  <a:lnTo>
                    <a:pt x="3863639" y="3752572"/>
                  </a:lnTo>
                  <a:lnTo>
                    <a:pt x="2027069" y="3752572"/>
                  </a:lnTo>
                  <a:close/>
                  <a:moveTo>
                    <a:pt x="7149758" y="2007116"/>
                  </a:moveTo>
                  <a:lnTo>
                    <a:pt x="9158655" y="2007116"/>
                  </a:lnTo>
                  <a:lnTo>
                    <a:pt x="9158655" y="3752572"/>
                  </a:lnTo>
                  <a:lnTo>
                    <a:pt x="7149758" y="3752572"/>
                  </a:lnTo>
                  <a:close/>
                  <a:moveTo>
                    <a:pt x="9358680" y="0"/>
                  </a:moveTo>
                  <a:lnTo>
                    <a:pt x="11567604" y="0"/>
                  </a:lnTo>
                  <a:lnTo>
                    <a:pt x="11567604" y="3752572"/>
                  </a:lnTo>
                  <a:lnTo>
                    <a:pt x="9358680" y="3752572"/>
                  </a:lnTo>
                  <a:close/>
                  <a:moveTo>
                    <a:pt x="7149758" y="0"/>
                  </a:moveTo>
                  <a:lnTo>
                    <a:pt x="9158655" y="0"/>
                  </a:lnTo>
                  <a:lnTo>
                    <a:pt x="9158655" y="1745454"/>
                  </a:lnTo>
                  <a:lnTo>
                    <a:pt x="7149758" y="1745454"/>
                  </a:lnTo>
                  <a:close/>
                  <a:moveTo>
                    <a:pt x="4111288" y="0"/>
                  </a:moveTo>
                  <a:lnTo>
                    <a:pt x="6902109" y="0"/>
                  </a:lnTo>
                  <a:lnTo>
                    <a:pt x="6902109" y="3752572"/>
                  </a:lnTo>
                  <a:lnTo>
                    <a:pt x="6128709" y="3752572"/>
                  </a:lnTo>
                  <a:lnTo>
                    <a:pt x="6128709" y="3752570"/>
                  </a:lnTo>
                  <a:lnTo>
                    <a:pt x="5881060" y="3752570"/>
                  </a:lnTo>
                  <a:lnTo>
                    <a:pt x="5881060" y="3752572"/>
                  </a:lnTo>
                  <a:lnTo>
                    <a:pt x="4111288" y="3752572"/>
                  </a:lnTo>
                  <a:close/>
                  <a:moveTo>
                    <a:pt x="2027069" y="0"/>
                  </a:moveTo>
                  <a:lnTo>
                    <a:pt x="3863639" y="0"/>
                  </a:lnTo>
                  <a:lnTo>
                    <a:pt x="3863639" y="1966771"/>
                  </a:lnTo>
                  <a:lnTo>
                    <a:pt x="2027069" y="1966771"/>
                  </a:lnTo>
                  <a:close/>
                  <a:moveTo>
                    <a:pt x="0" y="0"/>
                  </a:moveTo>
                  <a:lnTo>
                    <a:pt x="1779420" y="0"/>
                  </a:lnTo>
                  <a:lnTo>
                    <a:pt x="1779420" y="3752572"/>
                  </a:lnTo>
                  <a:lnTo>
                    <a:pt x="0" y="3752572"/>
                  </a:lnTo>
                  <a:close/>
                </a:path>
              </a:pathLst>
            </a:cu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E461564-DD30-4C1D-AB9F-1E9F8F598C80}"/>
                </a:ext>
              </a:extLst>
            </p:cNvPr>
            <p:cNvSpPr/>
            <p:nvPr/>
          </p:nvSpPr>
          <p:spPr>
            <a:xfrm>
              <a:off x="498069" y="1063436"/>
              <a:ext cx="1352550" cy="904875"/>
            </a:xfrm>
            <a:prstGeom prst="rect">
              <a:avLst/>
            </a:pr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Key Partners</a:t>
              </a:r>
              <a:endParaRPr lang="en-IN" sz="2200" b="1" dirty="0"/>
            </a:p>
          </p:txBody>
        </p:sp>
        <p:sp>
          <p:nvSpPr>
            <p:cNvPr id="22" name="Rectangle 21">
              <a:extLst>
                <a:ext uri="{FF2B5EF4-FFF2-40B4-BE49-F238E27FC236}">
                  <a16:creationId xmlns:a16="http://schemas.microsoft.com/office/drawing/2014/main" id="{D0D2E168-D719-4C8C-B3CA-1256A397E2AC}"/>
                </a:ext>
              </a:extLst>
            </p:cNvPr>
            <p:cNvSpPr/>
            <p:nvPr/>
          </p:nvSpPr>
          <p:spPr>
            <a:xfrm>
              <a:off x="4610646" y="990377"/>
              <a:ext cx="2362200" cy="904875"/>
            </a:xfrm>
            <a:prstGeom prst="rect">
              <a:avLst/>
            </a:pr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Value Proposition</a:t>
              </a:r>
              <a:endParaRPr lang="en-IN" sz="2400" b="1" dirty="0"/>
            </a:p>
          </p:txBody>
        </p:sp>
        <p:sp>
          <p:nvSpPr>
            <p:cNvPr id="25" name="Rectangle 24">
              <a:extLst>
                <a:ext uri="{FF2B5EF4-FFF2-40B4-BE49-F238E27FC236}">
                  <a16:creationId xmlns:a16="http://schemas.microsoft.com/office/drawing/2014/main" id="{7CE0BB8F-F9E4-4CDC-A146-B429A6F273A8}"/>
                </a:ext>
              </a:extLst>
            </p:cNvPr>
            <p:cNvSpPr/>
            <p:nvPr/>
          </p:nvSpPr>
          <p:spPr>
            <a:xfrm>
              <a:off x="9706959" y="1229317"/>
              <a:ext cx="2028825" cy="904875"/>
            </a:xfrm>
            <a:prstGeom prst="rect">
              <a:avLst/>
            </a:pr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Customer Segment</a:t>
              </a:r>
              <a:endParaRPr lang="en-IN" sz="2400" b="1" dirty="0"/>
            </a:p>
          </p:txBody>
        </p:sp>
        <p:sp>
          <p:nvSpPr>
            <p:cNvPr id="26" name="Rectangle 25">
              <a:extLst>
                <a:ext uri="{FF2B5EF4-FFF2-40B4-BE49-F238E27FC236}">
                  <a16:creationId xmlns:a16="http://schemas.microsoft.com/office/drawing/2014/main" id="{0049264E-E3EA-416C-B2A7-8490826776A5}"/>
                </a:ext>
              </a:extLst>
            </p:cNvPr>
            <p:cNvSpPr/>
            <p:nvPr/>
          </p:nvSpPr>
          <p:spPr>
            <a:xfrm>
              <a:off x="7512955" y="4013198"/>
              <a:ext cx="2628900" cy="904875"/>
            </a:xfrm>
            <a:prstGeom prst="rect">
              <a:avLst/>
            </a:pr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Revenue Model</a:t>
              </a:r>
              <a:endParaRPr lang="en-IN" sz="2400" b="1" dirty="0"/>
            </a:p>
          </p:txBody>
        </p:sp>
        <p:sp>
          <p:nvSpPr>
            <p:cNvPr id="28" name="Rectangle 27">
              <a:extLst>
                <a:ext uri="{FF2B5EF4-FFF2-40B4-BE49-F238E27FC236}">
                  <a16:creationId xmlns:a16="http://schemas.microsoft.com/office/drawing/2014/main" id="{CBB320FE-C995-435A-9071-B097DD3AC7D8}"/>
                </a:ext>
              </a:extLst>
            </p:cNvPr>
            <p:cNvSpPr/>
            <p:nvPr/>
          </p:nvSpPr>
          <p:spPr>
            <a:xfrm>
              <a:off x="1941942" y="4368712"/>
              <a:ext cx="2028825" cy="904875"/>
            </a:xfrm>
            <a:prstGeom prst="rect">
              <a:avLst/>
            </a:pr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Cost Structure</a:t>
              </a:r>
              <a:endParaRPr lang="en-IN" sz="2400" b="1" dirty="0"/>
            </a:p>
          </p:txBody>
        </p:sp>
        <p:sp>
          <p:nvSpPr>
            <p:cNvPr id="29" name="Rectangle 28">
              <a:extLst>
                <a:ext uri="{FF2B5EF4-FFF2-40B4-BE49-F238E27FC236}">
                  <a16:creationId xmlns:a16="http://schemas.microsoft.com/office/drawing/2014/main" id="{BFFA8E51-D1E4-427D-9EB0-A6F6F335659C}"/>
                </a:ext>
              </a:extLst>
            </p:cNvPr>
            <p:cNvSpPr/>
            <p:nvPr/>
          </p:nvSpPr>
          <p:spPr>
            <a:xfrm>
              <a:off x="2217521" y="1079393"/>
              <a:ext cx="1666875" cy="904875"/>
            </a:xfrm>
            <a:prstGeom prst="rect">
              <a:avLst/>
            </a:pr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Key Activities</a:t>
              </a:r>
              <a:endParaRPr lang="en-IN" sz="2400" b="1" dirty="0"/>
            </a:p>
          </p:txBody>
        </p:sp>
        <p:sp>
          <p:nvSpPr>
            <p:cNvPr id="30" name="Rectangle 29">
              <a:extLst>
                <a:ext uri="{FF2B5EF4-FFF2-40B4-BE49-F238E27FC236}">
                  <a16:creationId xmlns:a16="http://schemas.microsoft.com/office/drawing/2014/main" id="{44C3DF4C-0040-40DA-A8C7-79E6E5F57EEE}"/>
                </a:ext>
              </a:extLst>
            </p:cNvPr>
            <p:cNvSpPr/>
            <p:nvPr/>
          </p:nvSpPr>
          <p:spPr>
            <a:xfrm>
              <a:off x="2195116" y="2828749"/>
              <a:ext cx="1726704" cy="904875"/>
            </a:xfrm>
            <a:prstGeom prst="rect">
              <a:avLst/>
            </a:prstGeom>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Key Resources</a:t>
              </a:r>
              <a:endParaRPr lang="en-IN" sz="2000" b="1" dirty="0"/>
            </a:p>
          </p:txBody>
        </p:sp>
        <p:sp>
          <p:nvSpPr>
            <p:cNvPr id="31" name="Rectangle 30">
              <a:extLst>
                <a:ext uri="{FF2B5EF4-FFF2-40B4-BE49-F238E27FC236}">
                  <a16:creationId xmlns:a16="http://schemas.microsoft.com/office/drawing/2014/main" id="{C2A9E60A-949D-4595-92FA-1426FF6593B1}"/>
                </a:ext>
              </a:extLst>
            </p:cNvPr>
            <p:cNvSpPr/>
            <p:nvPr/>
          </p:nvSpPr>
          <p:spPr>
            <a:xfrm>
              <a:off x="7377374" y="30887"/>
              <a:ext cx="2044984" cy="726299"/>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Customer Relationship</a:t>
              </a:r>
              <a:endParaRPr lang="en-IN" sz="2200" b="1" dirty="0"/>
            </a:p>
          </p:txBody>
        </p:sp>
        <p:sp>
          <p:nvSpPr>
            <p:cNvPr id="32" name="Rectangle 31">
              <a:extLst>
                <a:ext uri="{FF2B5EF4-FFF2-40B4-BE49-F238E27FC236}">
                  <a16:creationId xmlns:a16="http://schemas.microsoft.com/office/drawing/2014/main" id="{A096D5D1-CFAC-4C1D-87A5-55B0C6F84FD6}"/>
                </a:ext>
              </a:extLst>
            </p:cNvPr>
            <p:cNvSpPr/>
            <p:nvPr/>
          </p:nvSpPr>
          <p:spPr>
            <a:xfrm>
              <a:off x="7576181" y="3124075"/>
              <a:ext cx="1776412"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Channel</a:t>
              </a:r>
              <a:endParaRPr lang="en-IN" sz="2400" b="1" dirty="0"/>
            </a:p>
          </p:txBody>
        </p:sp>
        <p:sp>
          <p:nvSpPr>
            <p:cNvPr id="33" name="Rectangle 32">
              <a:extLst>
                <a:ext uri="{FF2B5EF4-FFF2-40B4-BE49-F238E27FC236}">
                  <a16:creationId xmlns:a16="http://schemas.microsoft.com/office/drawing/2014/main" id="{197C503B-A992-4FFB-886F-55A1486DECA1}"/>
                </a:ext>
              </a:extLst>
            </p:cNvPr>
            <p:cNvSpPr/>
            <p:nvPr/>
          </p:nvSpPr>
          <p:spPr>
            <a:xfrm>
              <a:off x="5105400" y="474099"/>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01</a:t>
              </a:r>
            </a:p>
          </p:txBody>
        </p:sp>
        <p:sp>
          <p:nvSpPr>
            <p:cNvPr id="34" name="Rectangle 33">
              <a:extLst>
                <a:ext uri="{FF2B5EF4-FFF2-40B4-BE49-F238E27FC236}">
                  <a16:creationId xmlns:a16="http://schemas.microsoft.com/office/drawing/2014/main" id="{5BD18666-4C38-4EA2-90C9-1DE9E2ECFBF2}"/>
                </a:ext>
              </a:extLst>
            </p:cNvPr>
            <p:cNvSpPr/>
            <p:nvPr/>
          </p:nvSpPr>
          <p:spPr>
            <a:xfrm>
              <a:off x="10207979" y="438072"/>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02</a:t>
              </a:r>
            </a:p>
          </p:txBody>
        </p:sp>
        <p:sp>
          <p:nvSpPr>
            <p:cNvPr id="35" name="Rectangle 34">
              <a:extLst>
                <a:ext uri="{FF2B5EF4-FFF2-40B4-BE49-F238E27FC236}">
                  <a16:creationId xmlns:a16="http://schemas.microsoft.com/office/drawing/2014/main" id="{F12CCDE7-6307-46A2-8043-BD6BC52A504D}"/>
                </a:ext>
              </a:extLst>
            </p:cNvPr>
            <p:cNvSpPr/>
            <p:nvPr/>
          </p:nvSpPr>
          <p:spPr>
            <a:xfrm>
              <a:off x="7322637" y="2258487"/>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03</a:t>
              </a:r>
            </a:p>
          </p:txBody>
        </p:sp>
        <p:sp>
          <p:nvSpPr>
            <p:cNvPr id="36" name="Rectangle 35">
              <a:extLst>
                <a:ext uri="{FF2B5EF4-FFF2-40B4-BE49-F238E27FC236}">
                  <a16:creationId xmlns:a16="http://schemas.microsoft.com/office/drawing/2014/main" id="{F36F2983-4622-4C78-9A1D-FD7812D971C9}"/>
                </a:ext>
              </a:extLst>
            </p:cNvPr>
            <p:cNvSpPr/>
            <p:nvPr/>
          </p:nvSpPr>
          <p:spPr>
            <a:xfrm>
              <a:off x="7322637" y="881153"/>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04</a:t>
              </a:r>
            </a:p>
          </p:txBody>
        </p:sp>
        <p:sp>
          <p:nvSpPr>
            <p:cNvPr id="37" name="Rectangle 36">
              <a:extLst>
                <a:ext uri="{FF2B5EF4-FFF2-40B4-BE49-F238E27FC236}">
                  <a16:creationId xmlns:a16="http://schemas.microsoft.com/office/drawing/2014/main" id="{80099420-712A-4984-BEE9-DBB6502AC9DE}"/>
                </a:ext>
              </a:extLst>
            </p:cNvPr>
            <p:cNvSpPr/>
            <p:nvPr/>
          </p:nvSpPr>
          <p:spPr>
            <a:xfrm>
              <a:off x="6615960" y="4153065"/>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05</a:t>
              </a:r>
            </a:p>
          </p:txBody>
        </p:sp>
        <p:sp>
          <p:nvSpPr>
            <p:cNvPr id="38" name="Rectangle 37">
              <a:extLst>
                <a:ext uri="{FF2B5EF4-FFF2-40B4-BE49-F238E27FC236}">
                  <a16:creationId xmlns:a16="http://schemas.microsoft.com/office/drawing/2014/main" id="{4B6BB6CE-E3D7-400B-B101-E1593205438C}"/>
                </a:ext>
              </a:extLst>
            </p:cNvPr>
            <p:cNvSpPr/>
            <p:nvPr/>
          </p:nvSpPr>
          <p:spPr>
            <a:xfrm>
              <a:off x="3120190" y="3142406"/>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06</a:t>
              </a:r>
            </a:p>
          </p:txBody>
        </p:sp>
        <p:sp>
          <p:nvSpPr>
            <p:cNvPr id="39" name="Rectangle 38">
              <a:extLst>
                <a:ext uri="{FF2B5EF4-FFF2-40B4-BE49-F238E27FC236}">
                  <a16:creationId xmlns:a16="http://schemas.microsoft.com/office/drawing/2014/main" id="{75865329-1E02-4AF5-BE61-DCD514E9152C}"/>
                </a:ext>
              </a:extLst>
            </p:cNvPr>
            <p:cNvSpPr/>
            <p:nvPr/>
          </p:nvSpPr>
          <p:spPr>
            <a:xfrm>
              <a:off x="2204195" y="301906"/>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07</a:t>
              </a:r>
            </a:p>
          </p:txBody>
        </p:sp>
        <p:sp>
          <p:nvSpPr>
            <p:cNvPr id="40" name="Rectangle 39">
              <a:extLst>
                <a:ext uri="{FF2B5EF4-FFF2-40B4-BE49-F238E27FC236}">
                  <a16:creationId xmlns:a16="http://schemas.microsoft.com/office/drawing/2014/main" id="{F859E6A0-7CAE-409D-8787-E022C3909CEA}"/>
                </a:ext>
              </a:extLst>
            </p:cNvPr>
            <p:cNvSpPr/>
            <p:nvPr/>
          </p:nvSpPr>
          <p:spPr>
            <a:xfrm>
              <a:off x="697889" y="332913"/>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08</a:t>
              </a:r>
            </a:p>
          </p:txBody>
        </p:sp>
        <p:sp>
          <p:nvSpPr>
            <p:cNvPr id="41" name="Rectangle 40">
              <a:extLst>
                <a:ext uri="{FF2B5EF4-FFF2-40B4-BE49-F238E27FC236}">
                  <a16:creationId xmlns:a16="http://schemas.microsoft.com/office/drawing/2014/main" id="{0AF7A9D4-96DE-41F1-A97E-F8904CF47A3A}"/>
                </a:ext>
              </a:extLst>
            </p:cNvPr>
            <p:cNvSpPr/>
            <p:nvPr/>
          </p:nvSpPr>
          <p:spPr>
            <a:xfrm>
              <a:off x="666003" y="4479854"/>
              <a:ext cx="891466" cy="633846"/>
            </a:xfrm>
            <a:prstGeom prst="rect">
              <a:avLst/>
            </a:prstGeom>
            <a:no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09</a:t>
              </a:r>
            </a:p>
          </p:txBody>
        </p:sp>
        <p:pic>
          <p:nvPicPr>
            <p:cNvPr id="48" name="Picture 47">
              <a:extLst>
                <a:ext uri="{FF2B5EF4-FFF2-40B4-BE49-F238E27FC236}">
                  <a16:creationId xmlns:a16="http://schemas.microsoft.com/office/drawing/2014/main" id="{D2BCC9A4-B3B5-4722-9008-2D3BB0F67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0587" y="1828781"/>
              <a:ext cx="1811455" cy="1811455"/>
            </a:xfrm>
            <a:prstGeom prst="rect">
              <a:avLst/>
            </a:prstGeom>
          </p:spPr>
        </p:pic>
        <p:pic>
          <p:nvPicPr>
            <p:cNvPr id="49" name="Graphic 48">
              <a:extLst>
                <a:ext uri="{FF2B5EF4-FFF2-40B4-BE49-F238E27FC236}">
                  <a16:creationId xmlns:a16="http://schemas.microsoft.com/office/drawing/2014/main" id="{B4F7B92C-74D3-45B8-A1E8-6654AF3B883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106602" y="4053730"/>
              <a:ext cx="2028825" cy="2028825"/>
            </a:xfrm>
            <a:prstGeom prst="rect">
              <a:avLst/>
            </a:prstGeom>
          </p:spPr>
        </p:pic>
        <p:pic>
          <p:nvPicPr>
            <p:cNvPr id="50" name="Picture 49">
              <a:extLst>
                <a:ext uri="{FF2B5EF4-FFF2-40B4-BE49-F238E27FC236}">
                  <a16:creationId xmlns:a16="http://schemas.microsoft.com/office/drawing/2014/main" id="{0353E3A8-CF43-43D6-8154-1187E9D11C1A}"/>
                </a:ext>
              </a:extLst>
            </p:cNvPr>
            <p:cNvPicPr>
              <a:picLocks noChangeAspect="1"/>
            </p:cNvPicPr>
            <p:nvPr/>
          </p:nvPicPr>
          <p:blipFill>
            <a:blip r:embed="rId6"/>
            <a:stretch>
              <a:fillRect/>
            </a:stretch>
          </p:blipFill>
          <p:spPr>
            <a:xfrm>
              <a:off x="9938698" y="2278043"/>
              <a:ext cx="1375471" cy="1375471"/>
            </a:xfrm>
            <a:prstGeom prst="rect">
              <a:avLst/>
            </a:prstGeom>
          </p:spPr>
        </p:pic>
        <p:pic>
          <p:nvPicPr>
            <p:cNvPr id="52" name="Picture 51">
              <a:extLst>
                <a:ext uri="{FF2B5EF4-FFF2-40B4-BE49-F238E27FC236}">
                  <a16:creationId xmlns:a16="http://schemas.microsoft.com/office/drawing/2014/main" id="{9E63AD3F-378D-4EE8-A7DD-7125F97A66AA}"/>
                </a:ext>
              </a:extLst>
            </p:cNvPr>
            <p:cNvPicPr>
              <a:picLocks noChangeAspect="1"/>
            </p:cNvPicPr>
            <p:nvPr/>
          </p:nvPicPr>
          <p:blipFill>
            <a:blip r:embed="rId7"/>
            <a:stretch>
              <a:fillRect/>
            </a:stretch>
          </p:blipFill>
          <p:spPr>
            <a:xfrm>
              <a:off x="8283120" y="693307"/>
              <a:ext cx="1088570" cy="1088570"/>
            </a:xfrm>
            <a:prstGeom prst="rect">
              <a:avLst/>
            </a:prstGeom>
          </p:spPr>
        </p:pic>
        <p:pic>
          <p:nvPicPr>
            <p:cNvPr id="53" name="Picture 52">
              <a:extLst>
                <a:ext uri="{FF2B5EF4-FFF2-40B4-BE49-F238E27FC236}">
                  <a16:creationId xmlns:a16="http://schemas.microsoft.com/office/drawing/2014/main" id="{0078E6F8-44E5-4812-8CDB-11182E64D1C4}"/>
                </a:ext>
              </a:extLst>
            </p:cNvPr>
            <p:cNvPicPr>
              <a:picLocks noChangeAspect="1"/>
            </p:cNvPicPr>
            <p:nvPr/>
          </p:nvPicPr>
          <p:blipFill>
            <a:blip r:embed="rId8"/>
            <a:stretch>
              <a:fillRect/>
            </a:stretch>
          </p:blipFill>
          <p:spPr>
            <a:xfrm>
              <a:off x="8187580" y="1973381"/>
              <a:ext cx="1219306" cy="1213209"/>
            </a:xfrm>
            <a:prstGeom prst="rect">
              <a:avLst/>
            </a:prstGeom>
          </p:spPr>
        </p:pic>
        <p:pic>
          <p:nvPicPr>
            <p:cNvPr id="62" name="Picture 61">
              <a:extLst>
                <a:ext uri="{FF2B5EF4-FFF2-40B4-BE49-F238E27FC236}">
                  <a16:creationId xmlns:a16="http://schemas.microsoft.com/office/drawing/2014/main" id="{A4318D24-E7E8-4734-8A01-C4B26CCC3A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0850" y="2348004"/>
              <a:ext cx="1235547" cy="1235547"/>
            </a:xfrm>
            <a:prstGeom prst="rect">
              <a:avLst/>
            </a:prstGeom>
          </p:spPr>
        </p:pic>
        <p:pic>
          <p:nvPicPr>
            <p:cNvPr id="63" name="Picture 62">
              <a:extLst>
                <a:ext uri="{FF2B5EF4-FFF2-40B4-BE49-F238E27FC236}">
                  <a16:creationId xmlns:a16="http://schemas.microsoft.com/office/drawing/2014/main" id="{50767B30-4443-4B47-8953-2600825AFB5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93017" y="4479854"/>
              <a:ext cx="1726704" cy="1726704"/>
            </a:xfrm>
            <a:prstGeom prst="rect">
              <a:avLst/>
            </a:prstGeom>
          </p:spPr>
        </p:pic>
        <p:sp>
          <p:nvSpPr>
            <p:cNvPr id="2" name="Rectangle 1">
              <a:extLst>
                <a:ext uri="{FF2B5EF4-FFF2-40B4-BE49-F238E27FC236}">
                  <a16:creationId xmlns:a16="http://schemas.microsoft.com/office/drawing/2014/main" id="{9AF22524-70B5-45D1-90A7-8550241BE411}"/>
                </a:ext>
              </a:extLst>
            </p:cNvPr>
            <p:cNvSpPr/>
            <p:nvPr/>
          </p:nvSpPr>
          <p:spPr>
            <a:xfrm>
              <a:off x="6077999" y="-64524"/>
              <a:ext cx="304233" cy="7296150"/>
            </a:xfrm>
            <a:prstGeom prst="rect">
              <a:avLst/>
            </a:prstGeom>
            <a:pattFill prst="diagBrick">
              <a:fgClr>
                <a:schemeClr val="accent2">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a:extLst>
                <a:ext uri="{FF2B5EF4-FFF2-40B4-BE49-F238E27FC236}">
                  <a16:creationId xmlns:a16="http://schemas.microsoft.com/office/drawing/2014/main" id="{37A9358A-D24D-4244-9C90-24F6D076678F}"/>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2194135" y="2004986"/>
              <a:ext cx="1014720" cy="1014720"/>
            </a:xfrm>
            <a:prstGeom prst="rect">
              <a:avLst/>
            </a:prstGeom>
          </p:spPr>
        </p:pic>
        <p:sp>
          <p:nvSpPr>
            <p:cNvPr id="42" name="Arrow: Circular 41">
              <a:extLst>
                <a:ext uri="{FF2B5EF4-FFF2-40B4-BE49-F238E27FC236}">
                  <a16:creationId xmlns:a16="http://schemas.microsoft.com/office/drawing/2014/main" id="{4EAE944E-4321-497C-BAA6-A0F589F29677}"/>
                </a:ext>
              </a:extLst>
            </p:cNvPr>
            <p:cNvSpPr/>
            <p:nvPr/>
          </p:nvSpPr>
          <p:spPr>
            <a:xfrm>
              <a:off x="3288147" y="669535"/>
              <a:ext cx="845987" cy="723515"/>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Shape 42">
              <a:extLst>
                <a:ext uri="{FF2B5EF4-FFF2-40B4-BE49-F238E27FC236}">
                  <a16:creationId xmlns:a16="http://schemas.microsoft.com/office/drawing/2014/main" id="{E1FBB3B5-E9EF-4B60-AD67-CC7268210FCC}"/>
                </a:ext>
              </a:extLst>
            </p:cNvPr>
            <p:cNvSpPr/>
            <p:nvPr/>
          </p:nvSpPr>
          <p:spPr>
            <a:xfrm>
              <a:off x="3335935" y="756312"/>
              <a:ext cx="565200" cy="56524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a:p>
          </p:txBody>
        </p:sp>
        <p:sp>
          <p:nvSpPr>
            <p:cNvPr id="44" name="Freeform: Shape 43">
              <a:extLst>
                <a:ext uri="{FF2B5EF4-FFF2-40B4-BE49-F238E27FC236}">
                  <a16:creationId xmlns:a16="http://schemas.microsoft.com/office/drawing/2014/main" id="{A0C616E3-893D-4FCC-A0D5-DC7F942C3762}"/>
                </a:ext>
              </a:extLst>
            </p:cNvPr>
            <p:cNvSpPr/>
            <p:nvPr/>
          </p:nvSpPr>
          <p:spPr>
            <a:xfrm>
              <a:off x="2951395" y="622709"/>
              <a:ext cx="504000" cy="50400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45" name="Freeform: Shape 44">
              <a:extLst>
                <a:ext uri="{FF2B5EF4-FFF2-40B4-BE49-F238E27FC236}">
                  <a16:creationId xmlns:a16="http://schemas.microsoft.com/office/drawing/2014/main" id="{F55787F6-4AA8-4190-B65F-B7FB41978D23}"/>
                </a:ext>
              </a:extLst>
            </p:cNvPr>
            <p:cNvSpPr/>
            <p:nvPr/>
          </p:nvSpPr>
          <p:spPr>
            <a:xfrm>
              <a:off x="3167699" y="293838"/>
              <a:ext cx="493200" cy="493306"/>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87" tIns="752687" rIns="752688" bIns="752688" numCol="1" spcCol="1270" anchor="ctr" anchorCtr="0">
              <a:noAutofit/>
            </a:bodyPr>
            <a:lstStyle/>
            <a:p>
              <a:pPr marL="0" lvl="0" indent="0" algn="ctr" defTabSz="1689100">
                <a:lnSpc>
                  <a:spcPct val="90000"/>
                </a:lnSpc>
                <a:spcBef>
                  <a:spcPct val="0"/>
                </a:spcBef>
                <a:spcAft>
                  <a:spcPct val="35000"/>
                </a:spcAft>
                <a:buNone/>
              </a:pPr>
              <a:endParaRPr lang="en-IN" sz="3800" kern="1200"/>
            </a:p>
          </p:txBody>
        </p:sp>
        <p:sp>
          <p:nvSpPr>
            <p:cNvPr id="46" name="Shape 45">
              <a:extLst>
                <a:ext uri="{FF2B5EF4-FFF2-40B4-BE49-F238E27FC236}">
                  <a16:creationId xmlns:a16="http://schemas.microsoft.com/office/drawing/2014/main" id="{6E3A0229-6BBF-4C9A-9660-5ED05A31A78B}"/>
                </a:ext>
              </a:extLst>
            </p:cNvPr>
            <p:cNvSpPr/>
            <p:nvPr/>
          </p:nvSpPr>
          <p:spPr>
            <a:xfrm>
              <a:off x="2866269" y="530754"/>
              <a:ext cx="614663" cy="525679"/>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Arrow: Circular 46">
              <a:extLst>
                <a:ext uri="{FF2B5EF4-FFF2-40B4-BE49-F238E27FC236}">
                  <a16:creationId xmlns:a16="http://schemas.microsoft.com/office/drawing/2014/main" id="{CED9B847-A966-4E54-A303-983418A15793}"/>
                </a:ext>
              </a:extLst>
            </p:cNvPr>
            <p:cNvSpPr/>
            <p:nvPr/>
          </p:nvSpPr>
          <p:spPr>
            <a:xfrm>
              <a:off x="3111684" y="249879"/>
              <a:ext cx="662730" cy="566788"/>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Tree>
    <p:extLst>
      <p:ext uri="{BB962C8B-B14F-4D97-AF65-F5344CB8AC3E}">
        <p14:creationId xmlns:p14="http://schemas.microsoft.com/office/powerpoint/2010/main" val="1888166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Georgia" panose="02040502050405020303" pitchFamily="18" charset="0"/>
              </a:rPr>
              <a:t>Business Model: Definition</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209422" y="1253331"/>
            <a:ext cx="9679296" cy="4351338"/>
          </a:xfrm>
        </p:spPr>
        <p:txBody>
          <a:bodyPr>
            <a:normAutofit/>
          </a:bodyPr>
          <a:lstStyle/>
          <a:p>
            <a:pPr algn="just"/>
            <a:r>
              <a:rPr lang="en-US" b="1" dirty="0"/>
              <a:t>A business model is an opportunity for a business with all its features including risks, advantages, complexities, customer segment, market structure &amp; potential, competition landscape, socio-political challenges and opportunities, commercial attractiveness, environmental challenges, techno-economic feasibility, profitable sustainability, growth potential, legal tenability and the </a:t>
            </a:r>
            <a:r>
              <a:rPr lang="en-US" b="1" dirty="0" smtClean="0"/>
              <a:t>execution plan. </a:t>
            </a:r>
            <a:endParaRPr lang="en-US" b="1" dirty="0"/>
          </a:p>
          <a:p>
            <a:r>
              <a:rPr lang="en-US" b="1" dirty="0">
                <a:solidFill>
                  <a:schemeClr val="accent5">
                    <a:lumMod val="75000"/>
                  </a:schemeClr>
                </a:solidFill>
              </a:rPr>
              <a:t>A business model describes  the rationale of how an  organization creates, delivers, and captures value – </a:t>
            </a:r>
            <a:r>
              <a:rPr lang="en-US" b="1" dirty="0"/>
              <a:t>Alexander </a:t>
            </a:r>
            <a:r>
              <a:rPr lang="en-US" b="1" dirty="0" err="1"/>
              <a:t>Osterwalder</a:t>
            </a:r>
            <a:endParaRPr lang="en-US" b="1" dirty="0"/>
          </a:p>
        </p:txBody>
      </p:sp>
    </p:spTree>
    <p:extLst>
      <p:ext uri="{BB962C8B-B14F-4D97-AF65-F5344CB8AC3E}">
        <p14:creationId xmlns:p14="http://schemas.microsoft.com/office/powerpoint/2010/main" val="342714920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92649FA-E656-48E9-9882-8BB8A8BD2F35}"/>
              </a:ext>
            </a:extLst>
          </p:cNvPr>
          <p:cNvSpPr/>
          <p:nvPr/>
        </p:nvSpPr>
        <p:spPr>
          <a:xfrm>
            <a:off x="213064" y="165497"/>
            <a:ext cx="11567604" cy="6069794"/>
          </a:xfrm>
          <a:custGeom>
            <a:avLst/>
            <a:gdLst>
              <a:gd name="connsiteX0" fmla="*/ 6128709 w 11567604"/>
              <a:gd name="connsiteY0" fmla="*/ 3933547 h 6267635"/>
              <a:gd name="connsiteX1" fmla="*/ 9158655 w 11567604"/>
              <a:gd name="connsiteY1" fmla="*/ 3933547 h 6267635"/>
              <a:gd name="connsiteX2" fmla="*/ 9158655 w 11567604"/>
              <a:gd name="connsiteY2" fmla="*/ 3943072 h 6267635"/>
              <a:gd name="connsiteX3" fmla="*/ 9358680 w 11567604"/>
              <a:gd name="connsiteY3" fmla="*/ 3943072 h 6267635"/>
              <a:gd name="connsiteX4" fmla="*/ 9358680 w 11567604"/>
              <a:gd name="connsiteY4" fmla="*/ 3933547 h 6267635"/>
              <a:gd name="connsiteX5" fmla="*/ 11567604 w 11567604"/>
              <a:gd name="connsiteY5" fmla="*/ 3933547 h 6267635"/>
              <a:gd name="connsiteX6" fmla="*/ 11567604 w 11567604"/>
              <a:gd name="connsiteY6" fmla="*/ 6267635 h 6267635"/>
              <a:gd name="connsiteX7" fmla="*/ 6128709 w 11567604"/>
              <a:gd name="connsiteY7" fmla="*/ 6267635 h 6267635"/>
              <a:gd name="connsiteX8" fmla="*/ 0 w 11567604"/>
              <a:gd name="connsiteY8" fmla="*/ 3933547 h 6267635"/>
              <a:gd name="connsiteX9" fmla="*/ 1779420 w 11567604"/>
              <a:gd name="connsiteY9" fmla="*/ 3933547 h 6267635"/>
              <a:gd name="connsiteX10" fmla="*/ 1779420 w 11567604"/>
              <a:gd name="connsiteY10" fmla="*/ 3933548 h 6267635"/>
              <a:gd name="connsiteX11" fmla="*/ 2027069 w 11567604"/>
              <a:gd name="connsiteY11" fmla="*/ 3933548 h 6267635"/>
              <a:gd name="connsiteX12" fmla="*/ 2027069 w 11567604"/>
              <a:gd name="connsiteY12" fmla="*/ 3933547 h 6267635"/>
              <a:gd name="connsiteX13" fmla="*/ 3863639 w 11567604"/>
              <a:gd name="connsiteY13" fmla="*/ 3933547 h 6267635"/>
              <a:gd name="connsiteX14" fmla="*/ 3863639 w 11567604"/>
              <a:gd name="connsiteY14" fmla="*/ 3933548 h 6267635"/>
              <a:gd name="connsiteX15" fmla="*/ 4111288 w 11567604"/>
              <a:gd name="connsiteY15" fmla="*/ 3933548 h 6267635"/>
              <a:gd name="connsiteX16" fmla="*/ 4111288 w 11567604"/>
              <a:gd name="connsiteY16" fmla="*/ 3933547 h 6267635"/>
              <a:gd name="connsiteX17" fmla="*/ 5881060 w 11567604"/>
              <a:gd name="connsiteY17" fmla="*/ 3933547 h 6267635"/>
              <a:gd name="connsiteX18" fmla="*/ 5881060 w 11567604"/>
              <a:gd name="connsiteY18" fmla="*/ 6267635 h 6267635"/>
              <a:gd name="connsiteX19" fmla="*/ 0 w 11567604"/>
              <a:gd name="connsiteY19" fmla="*/ 6267635 h 6267635"/>
              <a:gd name="connsiteX20" fmla="*/ 2027069 w 11567604"/>
              <a:gd name="connsiteY20" fmla="*/ 2228434 h 6267635"/>
              <a:gd name="connsiteX21" fmla="*/ 3863639 w 11567604"/>
              <a:gd name="connsiteY21" fmla="*/ 2228434 h 6267635"/>
              <a:gd name="connsiteX22" fmla="*/ 3863639 w 11567604"/>
              <a:gd name="connsiteY22" fmla="*/ 3752572 h 6267635"/>
              <a:gd name="connsiteX23" fmla="*/ 2027069 w 11567604"/>
              <a:gd name="connsiteY23" fmla="*/ 3752572 h 6267635"/>
              <a:gd name="connsiteX24" fmla="*/ 7149758 w 11567604"/>
              <a:gd name="connsiteY24" fmla="*/ 2007116 h 6267635"/>
              <a:gd name="connsiteX25" fmla="*/ 9158655 w 11567604"/>
              <a:gd name="connsiteY25" fmla="*/ 2007116 h 6267635"/>
              <a:gd name="connsiteX26" fmla="*/ 9158655 w 11567604"/>
              <a:gd name="connsiteY26" fmla="*/ 3752572 h 6267635"/>
              <a:gd name="connsiteX27" fmla="*/ 7149758 w 11567604"/>
              <a:gd name="connsiteY27" fmla="*/ 3752572 h 6267635"/>
              <a:gd name="connsiteX28" fmla="*/ 9358680 w 11567604"/>
              <a:gd name="connsiteY28" fmla="*/ 0 h 6267635"/>
              <a:gd name="connsiteX29" fmla="*/ 11567604 w 11567604"/>
              <a:gd name="connsiteY29" fmla="*/ 0 h 6267635"/>
              <a:gd name="connsiteX30" fmla="*/ 11567604 w 11567604"/>
              <a:gd name="connsiteY30" fmla="*/ 3752572 h 6267635"/>
              <a:gd name="connsiteX31" fmla="*/ 9358680 w 11567604"/>
              <a:gd name="connsiteY31" fmla="*/ 3752572 h 6267635"/>
              <a:gd name="connsiteX32" fmla="*/ 7149758 w 11567604"/>
              <a:gd name="connsiteY32" fmla="*/ 0 h 6267635"/>
              <a:gd name="connsiteX33" fmla="*/ 9158655 w 11567604"/>
              <a:gd name="connsiteY33" fmla="*/ 0 h 6267635"/>
              <a:gd name="connsiteX34" fmla="*/ 9158655 w 11567604"/>
              <a:gd name="connsiteY34" fmla="*/ 1745454 h 6267635"/>
              <a:gd name="connsiteX35" fmla="*/ 7149758 w 11567604"/>
              <a:gd name="connsiteY35" fmla="*/ 1745454 h 6267635"/>
              <a:gd name="connsiteX36" fmla="*/ 4111288 w 11567604"/>
              <a:gd name="connsiteY36" fmla="*/ 0 h 6267635"/>
              <a:gd name="connsiteX37" fmla="*/ 6902109 w 11567604"/>
              <a:gd name="connsiteY37" fmla="*/ 0 h 6267635"/>
              <a:gd name="connsiteX38" fmla="*/ 6902109 w 11567604"/>
              <a:gd name="connsiteY38" fmla="*/ 3752572 h 6267635"/>
              <a:gd name="connsiteX39" fmla="*/ 6128709 w 11567604"/>
              <a:gd name="connsiteY39" fmla="*/ 3752572 h 6267635"/>
              <a:gd name="connsiteX40" fmla="*/ 6128709 w 11567604"/>
              <a:gd name="connsiteY40" fmla="*/ 3752570 h 6267635"/>
              <a:gd name="connsiteX41" fmla="*/ 5881060 w 11567604"/>
              <a:gd name="connsiteY41" fmla="*/ 3752570 h 6267635"/>
              <a:gd name="connsiteX42" fmla="*/ 5881060 w 11567604"/>
              <a:gd name="connsiteY42" fmla="*/ 3752572 h 6267635"/>
              <a:gd name="connsiteX43" fmla="*/ 4111288 w 11567604"/>
              <a:gd name="connsiteY43" fmla="*/ 3752572 h 6267635"/>
              <a:gd name="connsiteX44" fmla="*/ 2027069 w 11567604"/>
              <a:gd name="connsiteY44" fmla="*/ 0 h 6267635"/>
              <a:gd name="connsiteX45" fmla="*/ 3863639 w 11567604"/>
              <a:gd name="connsiteY45" fmla="*/ 0 h 6267635"/>
              <a:gd name="connsiteX46" fmla="*/ 3863639 w 11567604"/>
              <a:gd name="connsiteY46" fmla="*/ 1966771 h 6267635"/>
              <a:gd name="connsiteX47" fmla="*/ 2027069 w 11567604"/>
              <a:gd name="connsiteY47" fmla="*/ 1966771 h 6267635"/>
              <a:gd name="connsiteX48" fmla="*/ 0 w 11567604"/>
              <a:gd name="connsiteY48" fmla="*/ 0 h 6267635"/>
              <a:gd name="connsiteX49" fmla="*/ 1779420 w 11567604"/>
              <a:gd name="connsiteY49" fmla="*/ 0 h 6267635"/>
              <a:gd name="connsiteX50" fmla="*/ 1779420 w 11567604"/>
              <a:gd name="connsiteY50" fmla="*/ 3752572 h 6267635"/>
              <a:gd name="connsiteX51" fmla="*/ 0 w 11567604"/>
              <a:gd name="connsiteY51" fmla="*/ 3752572 h 626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567604" h="6267635">
                <a:moveTo>
                  <a:pt x="6128709" y="3933547"/>
                </a:moveTo>
                <a:lnTo>
                  <a:pt x="9158655" y="3933547"/>
                </a:lnTo>
                <a:lnTo>
                  <a:pt x="9158655" y="3943072"/>
                </a:lnTo>
                <a:lnTo>
                  <a:pt x="9358680" y="3943072"/>
                </a:lnTo>
                <a:lnTo>
                  <a:pt x="9358680" y="3933547"/>
                </a:lnTo>
                <a:lnTo>
                  <a:pt x="11567604" y="3933547"/>
                </a:lnTo>
                <a:lnTo>
                  <a:pt x="11567604" y="6267635"/>
                </a:lnTo>
                <a:lnTo>
                  <a:pt x="6128709" y="6267635"/>
                </a:lnTo>
                <a:close/>
                <a:moveTo>
                  <a:pt x="0" y="3933547"/>
                </a:moveTo>
                <a:lnTo>
                  <a:pt x="1779420" y="3933547"/>
                </a:lnTo>
                <a:lnTo>
                  <a:pt x="1779420" y="3933548"/>
                </a:lnTo>
                <a:lnTo>
                  <a:pt x="2027069" y="3933548"/>
                </a:lnTo>
                <a:lnTo>
                  <a:pt x="2027069" y="3933547"/>
                </a:lnTo>
                <a:lnTo>
                  <a:pt x="3863639" y="3933547"/>
                </a:lnTo>
                <a:lnTo>
                  <a:pt x="3863639" y="3933548"/>
                </a:lnTo>
                <a:lnTo>
                  <a:pt x="4111288" y="3933548"/>
                </a:lnTo>
                <a:lnTo>
                  <a:pt x="4111288" y="3933547"/>
                </a:lnTo>
                <a:lnTo>
                  <a:pt x="5881060" y="3933547"/>
                </a:lnTo>
                <a:lnTo>
                  <a:pt x="5881060" y="6267635"/>
                </a:lnTo>
                <a:lnTo>
                  <a:pt x="0" y="6267635"/>
                </a:lnTo>
                <a:close/>
                <a:moveTo>
                  <a:pt x="2027069" y="2228434"/>
                </a:moveTo>
                <a:lnTo>
                  <a:pt x="3863639" y="2228434"/>
                </a:lnTo>
                <a:lnTo>
                  <a:pt x="3863639" y="3752572"/>
                </a:lnTo>
                <a:lnTo>
                  <a:pt x="2027069" y="3752572"/>
                </a:lnTo>
                <a:close/>
                <a:moveTo>
                  <a:pt x="7149758" y="2007116"/>
                </a:moveTo>
                <a:lnTo>
                  <a:pt x="9158655" y="2007116"/>
                </a:lnTo>
                <a:lnTo>
                  <a:pt x="9158655" y="3752572"/>
                </a:lnTo>
                <a:lnTo>
                  <a:pt x="7149758" y="3752572"/>
                </a:lnTo>
                <a:close/>
                <a:moveTo>
                  <a:pt x="9358680" y="0"/>
                </a:moveTo>
                <a:lnTo>
                  <a:pt x="11567604" y="0"/>
                </a:lnTo>
                <a:lnTo>
                  <a:pt x="11567604" y="3752572"/>
                </a:lnTo>
                <a:lnTo>
                  <a:pt x="9358680" y="3752572"/>
                </a:lnTo>
                <a:close/>
                <a:moveTo>
                  <a:pt x="7149758" y="0"/>
                </a:moveTo>
                <a:lnTo>
                  <a:pt x="9158655" y="0"/>
                </a:lnTo>
                <a:lnTo>
                  <a:pt x="9158655" y="1745454"/>
                </a:lnTo>
                <a:lnTo>
                  <a:pt x="7149758" y="1745454"/>
                </a:lnTo>
                <a:close/>
                <a:moveTo>
                  <a:pt x="4111288" y="0"/>
                </a:moveTo>
                <a:lnTo>
                  <a:pt x="6902109" y="0"/>
                </a:lnTo>
                <a:lnTo>
                  <a:pt x="6902109" y="3752572"/>
                </a:lnTo>
                <a:lnTo>
                  <a:pt x="6128709" y="3752572"/>
                </a:lnTo>
                <a:lnTo>
                  <a:pt x="6128709" y="3752570"/>
                </a:lnTo>
                <a:lnTo>
                  <a:pt x="5881060" y="3752570"/>
                </a:lnTo>
                <a:lnTo>
                  <a:pt x="5881060" y="3752572"/>
                </a:lnTo>
                <a:lnTo>
                  <a:pt x="4111288" y="3752572"/>
                </a:lnTo>
                <a:close/>
                <a:moveTo>
                  <a:pt x="2027069" y="0"/>
                </a:moveTo>
                <a:lnTo>
                  <a:pt x="3863639" y="0"/>
                </a:lnTo>
                <a:lnTo>
                  <a:pt x="3863639" y="1966771"/>
                </a:lnTo>
                <a:lnTo>
                  <a:pt x="2027069" y="1966771"/>
                </a:lnTo>
                <a:close/>
                <a:moveTo>
                  <a:pt x="0" y="0"/>
                </a:moveTo>
                <a:lnTo>
                  <a:pt x="1779420" y="0"/>
                </a:lnTo>
                <a:lnTo>
                  <a:pt x="1779420" y="3752572"/>
                </a:lnTo>
                <a:lnTo>
                  <a:pt x="0" y="3752572"/>
                </a:lnTo>
                <a:close/>
              </a:path>
            </a:pathLst>
          </a:cu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E461564-DD30-4C1D-AB9F-1E9F8F598C80}"/>
              </a:ext>
            </a:extLst>
          </p:cNvPr>
          <p:cNvSpPr/>
          <p:nvPr/>
        </p:nvSpPr>
        <p:spPr>
          <a:xfrm>
            <a:off x="498069" y="1063436"/>
            <a:ext cx="135255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Key Partners</a:t>
            </a:r>
            <a:endParaRPr lang="en-IN" sz="2200" b="1" dirty="0"/>
          </a:p>
        </p:txBody>
      </p:sp>
      <p:sp>
        <p:nvSpPr>
          <p:cNvPr id="22" name="Rectangle 21">
            <a:extLst>
              <a:ext uri="{FF2B5EF4-FFF2-40B4-BE49-F238E27FC236}">
                <a16:creationId xmlns:a16="http://schemas.microsoft.com/office/drawing/2014/main" id="{D0D2E168-D719-4C8C-B3CA-1256A397E2AC}"/>
              </a:ext>
            </a:extLst>
          </p:cNvPr>
          <p:cNvSpPr/>
          <p:nvPr/>
        </p:nvSpPr>
        <p:spPr>
          <a:xfrm>
            <a:off x="4470886" y="197398"/>
            <a:ext cx="2362200" cy="904875"/>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Value Proposition</a:t>
            </a:r>
            <a:endParaRPr lang="en-IN" sz="2400" b="1" dirty="0"/>
          </a:p>
        </p:txBody>
      </p:sp>
      <p:sp>
        <p:nvSpPr>
          <p:cNvPr id="25" name="Rectangle 24">
            <a:extLst>
              <a:ext uri="{FF2B5EF4-FFF2-40B4-BE49-F238E27FC236}">
                <a16:creationId xmlns:a16="http://schemas.microsoft.com/office/drawing/2014/main" id="{7CE0BB8F-F9E4-4CDC-A146-B429A6F273A8}"/>
              </a:ext>
            </a:extLst>
          </p:cNvPr>
          <p:cNvSpPr/>
          <p:nvPr/>
        </p:nvSpPr>
        <p:spPr>
          <a:xfrm>
            <a:off x="9693528" y="814016"/>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Customer Segment</a:t>
            </a:r>
            <a:endParaRPr lang="en-IN" sz="2400" b="1" dirty="0"/>
          </a:p>
        </p:txBody>
      </p:sp>
      <p:sp>
        <p:nvSpPr>
          <p:cNvPr id="26" name="Rectangle 25">
            <a:extLst>
              <a:ext uri="{FF2B5EF4-FFF2-40B4-BE49-F238E27FC236}">
                <a16:creationId xmlns:a16="http://schemas.microsoft.com/office/drawing/2014/main" id="{0049264E-E3EA-416C-B2A7-8490826776A5}"/>
              </a:ext>
            </a:extLst>
          </p:cNvPr>
          <p:cNvSpPr/>
          <p:nvPr/>
        </p:nvSpPr>
        <p:spPr>
          <a:xfrm>
            <a:off x="7512955" y="4013198"/>
            <a:ext cx="26289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Revenue Model</a:t>
            </a:r>
            <a:endParaRPr lang="en-IN" sz="2400" b="1" dirty="0"/>
          </a:p>
        </p:txBody>
      </p:sp>
      <p:sp>
        <p:nvSpPr>
          <p:cNvPr id="28" name="Rectangle 27">
            <a:extLst>
              <a:ext uri="{FF2B5EF4-FFF2-40B4-BE49-F238E27FC236}">
                <a16:creationId xmlns:a16="http://schemas.microsoft.com/office/drawing/2014/main" id="{CBB320FE-C995-435A-9071-B097DD3AC7D8}"/>
              </a:ext>
            </a:extLst>
          </p:cNvPr>
          <p:cNvSpPr/>
          <p:nvPr/>
        </p:nvSpPr>
        <p:spPr>
          <a:xfrm>
            <a:off x="1941942" y="4368712"/>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Cost Structure</a:t>
            </a:r>
            <a:endParaRPr lang="en-IN" sz="2400" b="1" dirty="0"/>
          </a:p>
        </p:txBody>
      </p:sp>
      <p:sp>
        <p:nvSpPr>
          <p:cNvPr id="29" name="Rectangle 28">
            <a:extLst>
              <a:ext uri="{FF2B5EF4-FFF2-40B4-BE49-F238E27FC236}">
                <a16:creationId xmlns:a16="http://schemas.microsoft.com/office/drawing/2014/main" id="{BFFA8E51-D1E4-427D-9EB0-A6F6F335659C}"/>
              </a:ext>
            </a:extLst>
          </p:cNvPr>
          <p:cNvSpPr/>
          <p:nvPr/>
        </p:nvSpPr>
        <p:spPr>
          <a:xfrm>
            <a:off x="2217521" y="1079393"/>
            <a:ext cx="166687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Key Activities</a:t>
            </a:r>
            <a:endParaRPr lang="en-IN" sz="2400" b="1" dirty="0"/>
          </a:p>
        </p:txBody>
      </p:sp>
      <p:sp>
        <p:nvSpPr>
          <p:cNvPr id="30" name="Rectangle 29">
            <a:extLst>
              <a:ext uri="{FF2B5EF4-FFF2-40B4-BE49-F238E27FC236}">
                <a16:creationId xmlns:a16="http://schemas.microsoft.com/office/drawing/2014/main" id="{44C3DF4C-0040-40DA-A8C7-79E6E5F57EEE}"/>
              </a:ext>
            </a:extLst>
          </p:cNvPr>
          <p:cNvSpPr/>
          <p:nvPr/>
        </p:nvSpPr>
        <p:spPr>
          <a:xfrm>
            <a:off x="2195116" y="2828749"/>
            <a:ext cx="1726704"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Key Resources</a:t>
            </a:r>
            <a:endParaRPr lang="en-IN" sz="2000" b="1" dirty="0"/>
          </a:p>
        </p:txBody>
      </p:sp>
      <p:sp>
        <p:nvSpPr>
          <p:cNvPr id="31" name="Rectangle 30">
            <a:extLst>
              <a:ext uri="{FF2B5EF4-FFF2-40B4-BE49-F238E27FC236}">
                <a16:creationId xmlns:a16="http://schemas.microsoft.com/office/drawing/2014/main" id="{C2A9E60A-949D-4595-92FA-1426FF6593B1}"/>
              </a:ext>
            </a:extLst>
          </p:cNvPr>
          <p:cNvSpPr/>
          <p:nvPr/>
        </p:nvSpPr>
        <p:spPr>
          <a:xfrm>
            <a:off x="7377374" y="30887"/>
            <a:ext cx="2044984" cy="726299"/>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Customer Relationship</a:t>
            </a:r>
            <a:endParaRPr lang="en-IN" sz="2200" b="1" dirty="0"/>
          </a:p>
        </p:txBody>
      </p:sp>
      <p:sp>
        <p:nvSpPr>
          <p:cNvPr id="32" name="Rectangle 31">
            <a:extLst>
              <a:ext uri="{FF2B5EF4-FFF2-40B4-BE49-F238E27FC236}">
                <a16:creationId xmlns:a16="http://schemas.microsoft.com/office/drawing/2014/main" id="{A096D5D1-CFAC-4C1D-87A5-55B0C6F84FD6}"/>
              </a:ext>
            </a:extLst>
          </p:cNvPr>
          <p:cNvSpPr/>
          <p:nvPr/>
        </p:nvSpPr>
        <p:spPr>
          <a:xfrm>
            <a:off x="7576181" y="3124075"/>
            <a:ext cx="1776412"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Channel</a:t>
            </a:r>
            <a:endParaRPr lang="en-IN" sz="2400" b="1" dirty="0"/>
          </a:p>
        </p:txBody>
      </p:sp>
      <p:sp>
        <p:nvSpPr>
          <p:cNvPr id="33" name="Rectangle 32">
            <a:extLst>
              <a:ext uri="{FF2B5EF4-FFF2-40B4-BE49-F238E27FC236}">
                <a16:creationId xmlns:a16="http://schemas.microsoft.com/office/drawing/2014/main" id="{197C503B-A992-4FFB-886F-55A1486DECA1}"/>
              </a:ext>
            </a:extLst>
          </p:cNvPr>
          <p:cNvSpPr/>
          <p:nvPr/>
        </p:nvSpPr>
        <p:spPr>
          <a:xfrm>
            <a:off x="4245550" y="121149"/>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01</a:t>
            </a:r>
          </a:p>
        </p:txBody>
      </p:sp>
      <p:sp>
        <p:nvSpPr>
          <p:cNvPr id="34" name="Rectangle 33">
            <a:extLst>
              <a:ext uri="{FF2B5EF4-FFF2-40B4-BE49-F238E27FC236}">
                <a16:creationId xmlns:a16="http://schemas.microsoft.com/office/drawing/2014/main" id="{5BD18666-4C38-4EA2-90C9-1DE9E2ECFBF2}"/>
              </a:ext>
            </a:extLst>
          </p:cNvPr>
          <p:cNvSpPr/>
          <p:nvPr/>
        </p:nvSpPr>
        <p:spPr>
          <a:xfrm>
            <a:off x="10180700" y="197398"/>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02</a:t>
            </a:r>
          </a:p>
        </p:txBody>
      </p:sp>
      <p:sp>
        <p:nvSpPr>
          <p:cNvPr id="35" name="Rectangle 34">
            <a:extLst>
              <a:ext uri="{FF2B5EF4-FFF2-40B4-BE49-F238E27FC236}">
                <a16:creationId xmlns:a16="http://schemas.microsoft.com/office/drawing/2014/main" id="{F12CCDE7-6307-46A2-8043-BD6BC52A504D}"/>
              </a:ext>
            </a:extLst>
          </p:cNvPr>
          <p:cNvSpPr/>
          <p:nvPr/>
        </p:nvSpPr>
        <p:spPr>
          <a:xfrm>
            <a:off x="7322637" y="2258487"/>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03</a:t>
            </a:r>
          </a:p>
        </p:txBody>
      </p:sp>
      <p:sp>
        <p:nvSpPr>
          <p:cNvPr id="36" name="Rectangle 35">
            <a:extLst>
              <a:ext uri="{FF2B5EF4-FFF2-40B4-BE49-F238E27FC236}">
                <a16:creationId xmlns:a16="http://schemas.microsoft.com/office/drawing/2014/main" id="{F36F2983-4622-4C78-9A1D-FD7812D971C9}"/>
              </a:ext>
            </a:extLst>
          </p:cNvPr>
          <p:cNvSpPr/>
          <p:nvPr/>
        </p:nvSpPr>
        <p:spPr>
          <a:xfrm>
            <a:off x="7322637" y="88115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04</a:t>
            </a:r>
          </a:p>
        </p:txBody>
      </p:sp>
      <p:sp>
        <p:nvSpPr>
          <p:cNvPr id="37" name="Rectangle 36">
            <a:extLst>
              <a:ext uri="{FF2B5EF4-FFF2-40B4-BE49-F238E27FC236}">
                <a16:creationId xmlns:a16="http://schemas.microsoft.com/office/drawing/2014/main" id="{80099420-712A-4984-BEE9-DBB6502AC9DE}"/>
              </a:ext>
            </a:extLst>
          </p:cNvPr>
          <p:cNvSpPr/>
          <p:nvPr/>
        </p:nvSpPr>
        <p:spPr>
          <a:xfrm>
            <a:off x="6615960" y="415306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05</a:t>
            </a:r>
          </a:p>
        </p:txBody>
      </p:sp>
      <p:sp>
        <p:nvSpPr>
          <p:cNvPr id="38" name="Rectangle 37">
            <a:extLst>
              <a:ext uri="{FF2B5EF4-FFF2-40B4-BE49-F238E27FC236}">
                <a16:creationId xmlns:a16="http://schemas.microsoft.com/office/drawing/2014/main" id="{4B6BB6CE-E3D7-400B-B101-E1593205438C}"/>
              </a:ext>
            </a:extLst>
          </p:cNvPr>
          <p:cNvSpPr/>
          <p:nvPr/>
        </p:nvSpPr>
        <p:spPr>
          <a:xfrm>
            <a:off x="3120190" y="31424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06</a:t>
            </a:r>
          </a:p>
        </p:txBody>
      </p:sp>
      <p:sp>
        <p:nvSpPr>
          <p:cNvPr id="39" name="Rectangle 38">
            <a:extLst>
              <a:ext uri="{FF2B5EF4-FFF2-40B4-BE49-F238E27FC236}">
                <a16:creationId xmlns:a16="http://schemas.microsoft.com/office/drawing/2014/main" id="{75865329-1E02-4AF5-BE61-DCD514E9152C}"/>
              </a:ext>
            </a:extLst>
          </p:cNvPr>
          <p:cNvSpPr/>
          <p:nvPr/>
        </p:nvSpPr>
        <p:spPr>
          <a:xfrm>
            <a:off x="2204195" y="3019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07</a:t>
            </a:r>
          </a:p>
        </p:txBody>
      </p:sp>
      <p:sp>
        <p:nvSpPr>
          <p:cNvPr id="40" name="Rectangle 39">
            <a:extLst>
              <a:ext uri="{FF2B5EF4-FFF2-40B4-BE49-F238E27FC236}">
                <a16:creationId xmlns:a16="http://schemas.microsoft.com/office/drawing/2014/main" id="{F859E6A0-7CAE-409D-8787-E022C3909CEA}"/>
              </a:ext>
            </a:extLst>
          </p:cNvPr>
          <p:cNvSpPr/>
          <p:nvPr/>
        </p:nvSpPr>
        <p:spPr>
          <a:xfrm>
            <a:off x="697889" y="33291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08</a:t>
            </a:r>
          </a:p>
        </p:txBody>
      </p:sp>
      <p:sp>
        <p:nvSpPr>
          <p:cNvPr id="41" name="Rectangle 40">
            <a:extLst>
              <a:ext uri="{FF2B5EF4-FFF2-40B4-BE49-F238E27FC236}">
                <a16:creationId xmlns:a16="http://schemas.microsoft.com/office/drawing/2014/main" id="{0AF7A9D4-96DE-41F1-A97E-F8904CF47A3A}"/>
              </a:ext>
            </a:extLst>
          </p:cNvPr>
          <p:cNvSpPr/>
          <p:nvPr/>
        </p:nvSpPr>
        <p:spPr>
          <a:xfrm>
            <a:off x="666003" y="4479854"/>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09</a:t>
            </a:r>
          </a:p>
        </p:txBody>
      </p:sp>
      <p:pic>
        <p:nvPicPr>
          <p:cNvPr id="48" name="Picture 47">
            <a:extLst>
              <a:ext uri="{FF2B5EF4-FFF2-40B4-BE49-F238E27FC236}">
                <a16:creationId xmlns:a16="http://schemas.microsoft.com/office/drawing/2014/main" id="{D2BCC9A4-B3B5-4722-9008-2D3BB0F67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5791" y="1932518"/>
            <a:ext cx="1811455" cy="1811455"/>
          </a:xfrm>
          <a:prstGeom prst="rect">
            <a:avLst/>
          </a:prstGeom>
        </p:spPr>
      </p:pic>
      <p:pic>
        <p:nvPicPr>
          <p:cNvPr id="49" name="Graphic 48">
            <a:extLst>
              <a:ext uri="{FF2B5EF4-FFF2-40B4-BE49-F238E27FC236}">
                <a16:creationId xmlns:a16="http://schemas.microsoft.com/office/drawing/2014/main" id="{B4F7B92C-74D3-45B8-A1E8-6654AF3B883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106602" y="4053730"/>
            <a:ext cx="2028825" cy="2028825"/>
          </a:xfrm>
          <a:prstGeom prst="rect">
            <a:avLst/>
          </a:prstGeom>
        </p:spPr>
      </p:pic>
      <p:pic>
        <p:nvPicPr>
          <p:cNvPr id="52" name="Picture 51">
            <a:extLst>
              <a:ext uri="{FF2B5EF4-FFF2-40B4-BE49-F238E27FC236}">
                <a16:creationId xmlns:a16="http://schemas.microsoft.com/office/drawing/2014/main" id="{9E63AD3F-378D-4EE8-A7DD-7125F97A66AA}"/>
              </a:ext>
            </a:extLst>
          </p:cNvPr>
          <p:cNvPicPr>
            <a:picLocks noChangeAspect="1"/>
          </p:cNvPicPr>
          <p:nvPr/>
        </p:nvPicPr>
        <p:blipFill>
          <a:blip r:embed="rId6"/>
          <a:stretch>
            <a:fillRect/>
          </a:stretch>
        </p:blipFill>
        <p:spPr>
          <a:xfrm>
            <a:off x="8283120" y="693307"/>
            <a:ext cx="1088570" cy="1088570"/>
          </a:xfrm>
          <a:prstGeom prst="rect">
            <a:avLst/>
          </a:prstGeom>
        </p:spPr>
      </p:pic>
      <p:pic>
        <p:nvPicPr>
          <p:cNvPr id="53" name="Picture 52">
            <a:extLst>
              <a:ext uri="{FF2B5EF4-FFF2-40B4-BE49-F238E27FC236}">
                <a16:creationId xmlns:a16="http://schemas.microsoft.com/office/drawing/2014/main" id="{0078E6F8-44E5-4812-8CDB-11182E64D1C4}"/>
              </a:ext>
            </a:extLst>
          </p:cNvPr>
          <p:cNvPicPr>
            <a:picLocks noChangeAspect="1"/>
          </p:cNvPicPr>
          <p:nvPr/>
        </p:nvPicPr>
        <p:blipFill>
          <a:blip r:embed="rId7"/>
          <a:stretch>
            <a:fillRect/>
          </a:stretch>
        </p:blipFill>
        <p:spPr>
          <a:xfrm>
            <a:off x="8187580" y="1973381"/>
            <a:ext cx="1219306" cy="1213209"/>
          </a:xfrm>
          <a:prstGeom prst="rect">
            <a:avLst/>
          </a:prstGeom>
        </p:spPr>
      </p:pic>
      <p:pic>
        <p:nvPicPr>
          <p:cNvPr id="62" name="Picture 61">
            <a:extLst>
              <a:ext uri="{FF2B5EF4-FFF2-40B4-BE49-F238E27FC236}">
                <a16:creationId xmlns:a16="http://schemas.microsoft.com/office/drawing/2014/main" id="{A4318D24-E7E8-4734-8A01-C4B26CCC3AA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0850" y="2348004"/>
            <a:ext cx="1235547" cy="1235547"/>
          </a:xfrm>
          <a:prstGeom prst="rect">
            <a:avLst/>
          </a:prstGeom>
        </p:spPr>
      </p:pic>
      <p:pic>
        <p:nvPicPr>
          <p:cNvPr id="63" name="Picture 62">
            <a:extLst>
              <a:ext uri="{FF2B5EF4-FFF2-40B4-BE49-F238E27FC236}">
                <a16:creationId xmlns:a16="http://schemas.microsoft.com/office/drawing/2014/main" id="{50767B30-4443-4B47-8953-2600825AFB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93017" y="4479854"/>
            <a:ext cx="1726704" cy="1726704"/>
          </a:xfrm>
          <a:prstGeom prst="rect">
            <a:avLst/>
          </a:prstGeom>
        </p:spPr>
      </p:pic>
      <p:pic>
        <p:nvPicPr>
          <p:cNvPr id="3" name="Graphic 2">
            <a:extLst>
              <a:ext uri="{FF2B5EF4-FFF2-40B4-BE49-F238E27FC236}">
                <a16:creationId xmlns:a16="http://schemas.microsoft.com/office/drawing/2014/main" id="{37A9358A-D24D-4244-9C90-24F6D076678F}"/>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2194135" y="2004986"/>
            <a:ext cx="1014720" cy="1014720"/>
          </a:xfrm>
          <a:prstGeom prst="rect">
            <a:avLst/>
          </a:prstGeom>
        </p:spPr>
      </p:pic>
      <p:sp>
        <p:nvSpPr>
          <p:cNvPr id="42" name="Arrow: Circular 41">
            <a:extLst>
              <a:ext uri="{FF2B5EF4-FFF2-40B4-BE49-F238E27FC236}">
                <a16:creationId xmlns:a16="http://schemas.microsoft.com/office/drawing/2014/main" id="{4EAE944E-4321-497C-BAA6-A0F589F29677}"/>
              </a:ext>
            </a:extLst>
          </p:cNvPr>
          <p:cNvSpPr/>
          <p:nvPr/>
        </p:nvSpPr>
        <p:spPr>
          <a:xfrm>
            <a:off x="3288147" y="669535"/>
            <a:ext cx="845987" cy="723515"/>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Shape 42">
            <a:extLst>
              <a:ext uri="{FF2B5EF4-FFF2-40B4-BE49-F238E27FC236}">
                <a16:creationId xmlns:a16="http://schemas.microsoft.com/office/drawing/2014/main" id="{E1FBB3B5-E9EF-4B60-AD67-CC7268210FCC}"/>
              </a:ext>
            </a:extLst>
          </p:cNvPr>
          <p:cNvSpPr/>
          <p:nvPr/>
        </p:nvSpPr>
        <p:spPr>
          <a:xfrm>
            <a:off x="3335935" y="756312"/>
            <a:ext cx="565200" cy="56524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a:p>
        </p:txBody>
      </p:sp>
      <p:sp>
        <p:nvSpPr>
          <p:cNvPr id="44" name="Freeform: Shape 43">
            <a:extLst>
              <a:ext uri="{FF2B5EF4-FFF2-40B4-BE49-F238E27FC236}">
                <a16:creationId xmlns:a16="http://schemas.microsoft.com/office/drawing/2014/main" id="{A0C616E3-893D-4FCC-A0D5-DC7F942C3762}"/>
              </a:ext>
            </a:extLst>
          </p:cNvPr>
          <p:cNvSpPr/>
          <p:nvPr/>
        </p:nvSpPr>
        <p:spPr>
          <a:xfrm>
            <a:off x="2951395" y="622709"/>
            <a:ext cx="504000" cy="50400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45" name="Freeform: Shape 44">
            <a:extLst>
              <a:ext uri="{FF2B5EF4-FFF2-40B4-BE49-F238E27FC236}">
                <a16:creationId xmlns:a16="http://schemas.microsoft.com/office/drawing/2014/main" id="{F55787F6-4AA8-4190-B65F-B7FB41978D23}"/>
              </a:ext>
            </a:extLst>
          </p:cNvPr>
          <p:cNvSpPr/>
          <p:nvPr/>
        </p:nvSpPr>
        <p:spPr>
          <a:xfrm>
            <a:off x="3167699" y="293838"/>
            <a:ext cx="493200" cy="493306"/>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87" tIns="752687" rIns="752688" bIns="752688" numCol="1" spcCol="1270" anchor="ctr" anchorCtr="0">
            <a:noAutofit/>
          </a:bodyPr>
          <a:lstStyle/>
          <a:p>
            <a:pPr marL="0" lvl="0" indent="0" algn="ctr" defTabSz="1689100">
              <a:lnSpc>
                <a:spcPct val="90000"/>
              </a:lnSpc>
              <a:spcBef>
                <a:spcPct val="0"/>
              </a:spcBef>
              <a:spcAft>
                <a:spcPct val="35000"/>
              </a:spcAft>
              <a:buNone/>
            </a:pPr>
            <a:endParaRPr lang="en-IN" sz="3800" kern="1200"/>
          </a:p>
        </p:txBody>
      </p:sp>
      <p:sp>
        <p:nvSpPr>
          <p:cNvPr id="46" name="Shape 45">
            <a:extLst>
              <a:ext uri="{FF2B5EF4-FFF2-40B4-BE49-F238E27FC236}">
                <a16:creationId xmlns:a16="http://schemas.microsoft.com/office/drawing/2014/main" id="{6E3A0229-6BBF-4C9A-9660-5ED05A31A78B}"/>
              </a:ext>
            </a:extLst>
          </p:cNvPr>
          <p:cNvSpPr/>
          <p:nvPr/>
        </p:nvSpPr>
        <p:spPr>
          <a:xfrm>
            <a:off x="2866269" y="530754"/>
            <a:ext cx="614663" cy="525679"/>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Arrow: Circular 46">
            <a:extLst>
              <a:ext uri="{FF2B5EF4-FFF2-40B4-BE49-F238E27FC236}">
                <a16:creationId xmlns:a16="http://schemas.microsoft.com/office/drawing/2014/main" id="{CED9B847-A966-4E54-A303-983418A15793}"/>
              </a:ext>
            </a:extLst>
          </p:cNvPr>
          <p:cNvSpPr/>
          <p:nvPr/>
        </p:nvSpPr>
        <p:spPr>
          <a:xfrm>
            <a:off x="3111684" y="249879"/>
            <a:ext cx="662730" cy="566788"/>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 name="Rectangle: Rounded Corners 3">
            <a:extLst>
              <a:ext uri="{FF2B5EF4-FFF2-40B4-BE49-F238E27FC236}">
                <a16:creationId xmlns:a16="http://schemas.microsoft.com/office/drawing/2014/main" id="{D9ED6D28-8F08-461F-AB3B-4213E250D087}"/>
              </a:ext>
            </a:extLst>
          </p:cNvPr>
          <p:cNvSpPr/>
          <p:nvPr/>
        </p:nvSpPr>
        <p:spPr>
          <a:xfrm>
            <a:off x="4134134" y="30887"/>
            <a:ext cx="3204805" cy="3982311"/>
          </a:xfrm>
          <a:prstGeom prst="roundRect">
            <a:avLst/>
          </a:prstGeom>
          <a:noFill/>
          <a:ln w="698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 name="Picture 5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74101" y="2176329"/>
            <a:ext cx="1442033" cy="1442033"/>
          </a:xfrm>
          <a:prstGeom prst="rect">
            <a:avLst/>
          </a:prstGeom>
        </p:spPr>
      </p:pic>
    </p:spTree>
    <p:extLst>
      <p:ext uri="{BB962C8B-B14F-4D97-AF65-F5344CB8AC3E}">
        <p14:creationId xmlns:p14="http://schemas.microsoft.com/office/powerpoint/2010/main" val="185552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22"/>
                                        </p:tgtEl>
                                      </p:cBhvr>
                                      <p:by x="150000" y="150000"/>
                                    </p:animScale>
                                  </p:childTnLst>
                                </p:cTn>
                              </p:par>
                              <p:par>
                                <p:cTn id="7" presetID="6" presetClass="emph" presetSubtype="0" fill="hold" grpId="0" nodeType="withEffect">
                                  <p:stCondLst>
                                    <p:cond delay="0"/>
                                  </p:stCondLst>
                                  <p:childTnLst>
                                    <p:animScale>
                                      <p:cBhvr>
                                        <p:cTn id="8" dur="2000" fill="hold"/>
                                        <p:tgtEl>
                                          <p:spTgt spid="33"/>
                                        </p:tgtEl>
                                      </p:cBhvr>
                                      <p:by x="150000" y="150000"/>
                                    </p:animScale>
                                  </p:childTnLst>
                                </p:cTn>
                              </p:par>
                              <p:par>
                                <p:cTn id="9" presetID="6" presetClass="emph" presetSubtype="0" fill="hold" nodeType="withEffect">
                                  <p:stCondLst>
                                    <p:cond delay="0"/>
                                  </p:stCondLst>
                                  <p:childTnLst>
                                    <p:animScale>
                                      <p:cBhvr>
                                        <p:cTn id="10" dur="2000" fill="hold"/>
                                        <p:tgtEl>
                                          <p:spTgt spid="48"/>
                                        </p:tgtEl>
                                      </p:cBhvr>
                                      <p:by x="150000" y="150000"/>
                                    </p:animScale>
                                  </p:childTnLst>
                                </p:cTn>
                              </p:par>
                              <p:par>
                                <p:cTn id="11" presetID="6" presetClass="emph" presetSubtype="0" fill="hold" grpId="0" nodeType="withEffect">
                                  <p:stCondLst>
                                    <p:cond delay="0"/>
                                  </p:stCondLst>
                                  <p:childTnLst>
                                    <p:animScale>
                                      <p:cBhvr>
                                        <p:cTn id="12" dur="2000" fill="hold"/>
                                        <p:tgtEl>
                                          <p:spTgt spid="4"/>
                                        </p:tgtEl>
                                      </p:cBhvr>
                                      <p:by x="150000" y="150000"/>
                                    </p:animScale>
                                  </p:childTnLst>
                                </p:cTn>
                              </p:par>
                              <p:par>
                                <p:cTn id="13" presetID="9" presetClass="emph" presetSubtype="0" nodeType="withEffect">
                                  <p:stCondLst>
                                    <p:cond delay="0"/>
                                  </p:stCondLst>
                                  <p:childTnLst>
                                    <p:set>
                                      <p:cBhvr>
                                        <p:cTn id="14" dur="indefinite"/>
                                        <p:tgtEl>
                                          <p:spTgt spid="62"/>
                                        </p:tgtEl>
                                        <p:attrNameLst>
                                          <p:attrName>style.opacity</p:attrName>
                                        </p:attrNameLst>
                                      </p:cBhvr>
                                      <p:to>
                                        <p:strVal val="0.5"/>
                                      </p:to>
                                    </p:set>
                                    <p:animEffect filter="image" prLst="opacity: 0.5">
                                      <p:cBhvr rctx="IE">
                                        <p:cTn id="15" dur="indefinite"/>
                                        <p:tgtEl>
                                          <p:spTgt spid="62"/>
                                        </p:tgtEl>
                                      </p:cBhvr>
                                    </p:animEffect>
                                  </p:childTnLst>
                                </p:cTn>
                              </p:par>
                              <p:par>
                                <p:cTn id="16" presetID="9" presetClass="emph" presetSubtype="0" grpId="0" nodeType="withEffect">
                                  <p:stCondLst>
                                    <p:cond delay="0"/>
                                  </p:stCondLst>
                                  <p:childTnLst>
                                    <p:set>
                                      <p:cBhvr>
                                        <p:cTn id="17" dur="indefinite"/>
                                        <p:tgtEl>
                                          <p:spTgt spid="44"/>
                                        </p:tgtEl>
                                        <p:attrNameLst>
                                          <p:attrName>style.opacity</p:attrName>
                                        </p:attrNameLst>
                                      </p:cBhvr>
                                      <p:to>
                                        <p:strVal val="0.5"/>
                                      </p:to>
                                    </p:set>
                                    <p:animEffect filter="image" prLst="opacity: 0.5">
                                      <p:cBhvr rctx="IE">
                                        <p:cTn id="18" dur="indefinite"/>
                                        <p:tgtEl>
                                          <p:spTgt spid="44"/>
                                        </p:tgtEl>
                                      </p:cBhvr>
                                    </p:animEffect>
                                  </p:childTnLst>
                                </p:cTn>
                              </p:par>
                              <p:par>
                                <p:cTn id="19" presetID="9" presetClass="emph" presetSubtype="0" grpId="0" nodeType="withEffect">
                                  <p:stCondLst>
                                    <p:cond delay="0"/>
                                  </p:stCondLst>
                                  <p:childTnLst>
                                    <p:set>
                                      <p:cBhvr>
                                        <p:cTn id="20" dur="indefinite"/>
                                        <p:tgtEl>
                                          <p:spTgt spid="45"/>
                                        </p:tgtEl>
                                        <p:attrNameLst>
                                          <p:attrName>style.opacity</p:attrName>
                                        </p:attrNameLst>
                                      </p:cBhvr>
                                      <p:to>
                                        <p:strVal val="0.5"/>
                                      </p:to>
                                    </p:set>
                                    <p:animEffect filter="image" prLst="opacity: 0.5">
                                      <p:cBhvr rctx="IE">
                                        <p:cTn id="21" dur="indefinite"/>
                                        <p:tgtEl>
                                          <p:spTgt spid="45"/>
                                        </p:tgtEl>
                                      </p:cBhvr>
                                    </p:animEffect>
                                  </p:childTnLst>
                                </p:cTn>
                              </p:par>
                              <p:par>
                                <p:cTn id="22" presetID="9" presetClass="emph" presetSubtype="0" grpId="0" nodeType="withEffect">
                                  <p:stCondLst>
                                    <p:cond delay="0"/>
                                  </p:stCondLst>
                                  <p:childTnLst>
                                    <p:set>
                                      <p:cBhvr>
                                        <p:cTn id="23" dur="indefinite"/>
                                        <p:tgtEl>
                                          <p:spTgt spid="43"/>
                                        </p:tgtEl>
                                        <p:attrNameLst>
                                          <p:attrName>style.opacity</p:attrName>
                                        </p:attrNameLst>
                                      </p:cBhvr>
                                      <p:to>
                                        <p:strVal val="0.5"/>
                                      </p:to>
                                    </p:set>
                                    <p:animEffect filter="image" prLst="opacity: 0.5">
                                      <p:cBhvr rctx="IE">
                                        <p:cTn id="24" dur="indefinite"/>
                                        <p:tgtEl>
                                          <p:spTgt spid="43"/>
                                        </p:tgtEl>
                                      </p:cBhvr>
                                    </p:animEffect>
                                  </p:childTnLst>
                                </p:cTn>
                              </p:par>
                              <p:par>
                                <p:cTn id="25" presetID="9" presetClass="emph" presetSubtype="0" nodeType="withEffect">
                                  <p:stCondLst>
                                    <p:cond delay="0"/>
                                  </p:stCondLst>
                                  <p:childTnLst>
                                    <p:set>
                                      <p:cBhvr rctx="PPT">
                                        <p:cTn id="26" dur="indefinite"/>
                                        <p:tgtEl>
                                          <p:spTgt spid="51"/>
                                        </p:tgtEl>
                                        <p:attrNameLst>
                                          <p:attrName>style.opacity</p:attrName>
                                        </p:attrNameLst>
                                      </p:cBhvr>
                                      <p:to>
                                        <p:strVal val="0.5"/>
                                      </p:to>
                                    </p:set>
                                    <p:animEffect filter="image" prLst="opacity: 0.5">
                                      <p:cBhvr rctx="IE">
                                        <p:cTn id="27" dur="indefinite"/>
                                        <p:tgtEl>
                                          <p:spTgt spid="51"/>
                                        </p:tgtEl>
                                      </p:cBhvr>
                                    </p:animEffect>
                                  </p:childTnLst>
                                </p:cTn>
                              </p:par>
                              <p:par>
                                <p:cTn id="28" presetID="9" presetClass="emph" presetSubtype="0" nodeType="withEffect">
                                  <p:stCondLst>
                                    <p:cond delay="0"/>
                                  </p:stCondLst>
                                  <p:childTnLst>
                                    <p:set>
                                      <p:cBhvr>
                                        <p:cTn id="29" dur="indefinite"/>
                                        <p:tgtEl>
                                          <p:spTgt spid="52"/>
                                        </p:tgtEl>
                                        <p:attrNameLst>
                                          <p:attrName>style.opacity</p:attrName>
                                        </p:attrNameLst>
                                      </p:cBhvr>
                                      <p:to>
                                        <p:strVal val="0.5"/>
                                      </p:to>
                                    </p:set>
                                    <p:animEffect filter="image" prLst="opacity: 0.5">
                                      <p:cBhvr rctx="IE">
                                        <p:cTn id="30" dur="indefinite"/>
                                        <p:tgtEl>
                                          <p:spTgt spid="52"/>
                                        </p:tgtEl>
                                      </p:cBhvr>
                                    </p:animEffect>
                                  </p:childTnLst>
                                </p:cTn>
                              </p:par>
                              <p:par>
                                <p:cTn id="31" presetID="9" presetClass="emph" presetSubtype="0" nodeType="withEffect">
                                  <p:stCondLst>
                                    <p:cond delay="0"/>
                                  </p:stCondLst>
                                  <p:childTnLst>
                                    <p:set>
                                      <p:cBhvr>
                                        <p:cTn id="32" dur="indefinite"/>
                                        <p:tgtEl>
                                          <p:spTgt spid="53"/>
                                        </p:tgtEl>
                                        <p:attrNameLst>
                                          <p:attrName>style.opacity</p:attrName>
                                        </p:attrNameLst>
                                      </p:cBhvr>
                                      <p:to>
                                        <p:strVal val="0.5"/>
                                      </p:to>
                                    </p:set>
                                    <p:animEffect filter="image" prLst="opacity: 0.5">
                                      <p:cBhvr rctx="IE">
                                        <p:cTn id="33" dur="indefinite"/>
                                        <p:tgtEl>
                                          <p:spTgt spid="53"/>
                                        </p:tgtEl>
                                      </p:cBhvr>
                                    </p:animEffect>
                                  </p:childTnLst>
                                </p:cTn>
                              </p:par>
                              <p:par>
                                <p:cTn id="34" presetID="9" presetClass="emph" presetSubtype="0" nodeType="withEffect">
                                  <p:stCondLst>
                                    <p:cond delay="0"/>
                                  </p:stCondLst>
                                  <p:childTnLst>
                                    <p:set>
                                      <p:cBhvr>
                                        <p:cTn id="35" dur="indefinite"/>
                                        <p:tgtEl>
                                          <p:spTgt spid="49"/>
                                        </p:tgtEl>
                                        <p:attrNameLst>
                                          <p:attrName>style.opacity</p:attrName>
                                        </p:attrNameLst>
                                      </p:cBhvr>
                                      <p:to>
                                        <p:strVal val="0.5"/>
                                      </p:to>
                                    </p:set>
                                    <p:animEffect filter="image" prLst="opacity: 0.5">
                                      <p:cBhvr rctx="IE">
                                        <p:cTn id="36" dur="indefinite"/>
                                        <p:tgtEl>
                                          <p:spTgt spid="49"/>
                                        </p:tgtEl>
                                      </p:cBhvr>
                                    </p:animEffect>
                                  </p:childTnLst>
                                </p:cTn>
                              </p:par>
                              <p:par>
                                <p:cTn id="37" presetID="9" presetClass="emph" presetSubtype="0" nodeType="withEffect">
                                  <p:stCondLst>
                                    <p:cond delay="0"/>
                                  </p:stCondLst>
                                  <p:childTnLst>
                                    <p:set>
                                      <p:cBhvr>
                                        <p:cTn id="38" dur="indefinite"/>
                                        <p:tgtEl>
                                          <p:spTgt spid="63"/>
                                        </p:tgtEl>
                                        <p:attrNameLst>
                                          <p:attrName>style.opacity</p:attrName>
                                        </p:attrNameLst>
                                      </p:cBhvr>
                                      <p:to>
                                        <p:strVal val="0.5"/>
                                      </p:to>
                                    </p:set>
                                    <p:animEffect filter="image" prLst="opacity: 0.5">
                                      <p:cBhvr rctx="IE">
                                        <p:cTn id="39" dur="indefinite"/>
                                        <p:tgtEl>
                                          <p:spTgt spid="63"/>
                                        </p:tgtEl>
                                      </p:cBhvr>
                                    </p:animEffect>
                                  </p:childTnLst>
                                </p:cTn>
                              </p:par>
                              <p:par>
                                <p:cTn id="40" presetID="9" presetClass="emph" presetSubtype="0" grpId="0" nodeType="withEffect">
                                  <p:stCondLst>
                                    <p:cond delay="0"/>
                                  </p:stCondLst>
                                  <p:childTnLst>
                                    <p:set>
                                      <p:cBhvr>
                                        <p:cTn id="41" dur="indefinite"/>
                                        <p:tgtEl>
                                          <p:spTgt spid="21"/>
                                        </p:tgtEl>
                                        <p:attrNameLst>
                                          <p:attrName>style.opacity</p:attrName>
                                        </p:attrNameLst>
                                      </p:cBhvr>
                                      <p:to>
                                        <p:strVal val="0.5"/>
                                      </p:to>
                                    </p:set>
                                    <p:animEffect filter="image" prLst="opacity: 0.5">
                                      <p:cBhvr rctx="IE">
                                        <p:cTn id="42" dur="indefinite"/>
                                        <p:tgtEl>
                                          <p:spTgt spid="21"/>
                                        </p:tgtEl>
                                      </p:cBhvr>
                                    </p:animEffect>
                                  </p:childTnLst>
                                </p:cTn>
                              </p:par>
                              <p:par>
                                <p:cTn id="43" presetID="9" presetClass="emph" presetSubtype="0" grpId="0" nodeType="withEffect">
                                  <p:stCondLst>
                                    <p:cond delay="0"/>
                                  </p:stCondLst>
                                  <p:childTnLst>
                                    <p:set>
                                      <p:cBhvr>
                                        <p:cTn id="44" dur="indefinite"/>
                                        <p:tgtEl>
                                          <p:spTgt spid="29"/>
                                        </p:tgtEl>
                                        <p:attrNameLst>
                                          <p:attrName>style.opacity</p:attrName>
                                        </p:attrNameLst>
                                      </p:cBhvr>
                                      <p:to>
                                        <p:strVal val="0.5"/>
                                      </p:to>
                                    </p:set>
                                    <p:animEffect filter="image" prLst="opacity: 0.5">
                                      <p:cBhvr rctx="IE">
                                        <p:cTn id="45" dur="indefinite"/>
                                        <p:tgtEl>
                                          <p:spTgt spid="29"/>
                                        </p:tgtEl>
                                      </p:cBhvr>
                                    </p:animEffect>
                                  </p:childTnLst>
                                </p:cTn>
                              </p:par>
                              <p:par>
                                <p:cTn id="46" presetID="9" presetClass="emph" presetSubtype="0" grpId="0" nodeType="withEffect">
                                  <p:stCondLst>
                                    <p:cond delay="0"/>
                                  </p:stCondLst>
                                  <p:childTnLst>
                                    <p:set>
                                      <p:cBhvr>
                                        <p:cTn id="47" dur="indefinite"/>
                                        <p:tgtEl>
                                          <p:spTgt spid="30"/>
                                        </p:tgtEl>
                                        <p:attrNameLst>
                                          <p:attrName>style.opacity</p:attrName>
                                        </p:attrNameLst>
                                      </p:cBhvr>
                                      <p:to>
                                        <p:strVal val="0.5"/>
                                      </p:to>
                                    </p:set>
                                    <p:animEffect filter="image" prLst="opacity: 0.5">
                                      <p:cBhvr rctx="IE">
                                        <p:cTn id="48" dur="indefinite"/>
                                        <p:tgtEl>
                                          <p:spTgt spid="30"/>
                                        </p:tgtEl>
                                      </p:cBhvr>
                                    </p:animEffect>
                                  </p:childTnLst>
                                </p:cTn>
                              </p:par>
                              <p:par>
                                <p:cTn id="49" presetID="9" presetClass="emph" presetSubtype="0" grpId="0" nodeType="withEffect">
                                  <p:stCondLst>
                                    <p:cond delay="0"/>
                                  </p:stCondLst>
                                  <p:childTnLst>
                                    <p:set>
                                      <p:cBhvr>
                                        <p:cTn id="50" dur="indefinite"/>
                                        <p:tgtEl>
                                          <p:spTgt spid="28"/>
                                        </p:tgtEl>
                                        <p:attrNameLst>
                                          <p:attrName>style.opacity</p:attrName>
                                        </p:attrNameLst>
                                      </p:cBhvr>
                                      <p:to>
                                        <p:strVal val="0.5"/>
                                      </p:to>
                                    </p:set>
                                    <p:animEffect filter="image" prLst="opacity: 0.5">
                                      <p:cBhvr rctx="IE">
                                        <p:cTn id="51" dur="indefinite"/>
                                        <p:tgtEl>
                                          <p:spTgt spid="28"/>
                                        </p:tgtEl>
                                      </p:cBhvr>
                                    </p:animEffect>
                                  </p:childTnLst>
                                </p:cTn>
                              </p:par>
                              <p:par>
                                <p:cTn id="52" presetID="9" presetClass="emph" presetSubtype="0" grpId="0" nodeType="withEffect">
                                  <p:stCondLst>
                                    <p:cond delay="0"/>
                                  </p:stCondLst>
                                  <p:childTnLst>
                                    <p:set>
                                      <p:cBhvr>
                                        <p:cTn id="53" dur="indefinite"/>
                                        <p:tgtEl>
                                          <p:spTgt spid="26"/>
                                        </p:tgtEl>
                                        <p:attrNameLst>
                                          <p:attrName>style.opacity</p:attrName>
                                        </p:attrNameLst>
                                      </p:cBhvr>
                                      <p:to>
                                        <p:strVal val="0.5"/>
                                      </p:to>
                                    </p:set>
                                    <p:animEffect filter="image" prLst="opacity: 0.5">
                                      <p:cBhvr rctx="IE">
                                        <p:cTn id="54" dur="indefinite"/>
                                        <p:tgtEl>
                                          <p:spTgt spid="26"/>
                                        </p:tgtEl>
                                      </p:cBhvr>
                                    </p:animEffect>
                                  </p:childTnLst>
                                </p:cTn>
                              </p:par>
                              <p:par>
                                <p:cTn id="55" presetID="9" presetClass="emph" presetSubtype="0" grpId="0" nodeType="withEffect">
                                  <p:stCondLst>
                                    <p:cond delay="0"/>
                                  </p:stCondLst>
                                  <p:childTnLst>
                                    <p:set>
                                      <p:cBhvr>
                                        <p:cTn id="56" dur="indefinite"/>
                                        <p:tgtEl>
                                          <p:spTgt spid="32"/>
                                        </p:tgtEl>
                                        <p:attrNameLst>
                                          <p:attrName>style.opacity</p:attrName>
                                        </p:attrNameLst>
                                      </p:cBhvr>
                                      <p:to>
                                        <p:strVal val="0.5"/>
                                      </p:to>
                                    </p:set>
                                    <p:animEffect filter="image" prLst="opacity: 0.5">
                                      <p:cBhvr rctx="IE">
                                        <p:cTn id="57" dur="indefinite"/>
                                        <p:tgtEl>
                                          <p:spTgt spid="32"/>
                                        </p:tgtEl>
                                      </p:cBhvr>
                                    </p:animEffect>
                                  </p:childTnLst>
                                </p:cTn>
                              </p:par>
                              <p:par>
                                <p:cTn id="58" presetID="9" presetClass="emph" presetSubtype="0" grpId="0" nodeType="withEffect">
                                  <p:stCondLst>
                                    <p:cond delay="0"/>
                                  </p:stCondLst>
                                  <p:childTnLst>
                                    <p:set>
                                      <p:cBhvr>
                                        <p:cTn id="59" dur="indefinite"/>
                                        <p:tgtEl>
                                          <p:spTgt spid="31"/>
                                        </p:tgtEl>
                                        <p:attrNameLst>
                                          <p:attrName>style.opacity</p:attrName>
                                        </p:attrNameLst>
                                      </p:cBhvr>
                                      <p:to>
                                        <p:strVal val="0.5"/>
                                      </p:to>
                                    </p:set>
                                    <p:animEffect filter="image" prLst="opacity: 0.5">
                                      <p:cBhvr rctx="IE">
                                        <p:cTn id="60" dur="indefinite"/>
                                        <p:tgtEl>
                                          <p:spTgt spid="31"/>
                                        </p:tgtEl>
                                      </p:cBhvr>
                                    </p:animEffect>
                                  </p:childTnLst>
                                </p:cTn>
                              </p:par>
                              <p:par>
                                <p:cTn id="61" presetID="9" presetClass="emph" presetSubtype="0" grpId="0" nodeType="withEffect">
                                  <p:stCondLst>
                                    <p:cond delay="0"/>
                                  </p:stCondLst>
                                  <p:childTnLst>
                                    <p:set>
                                      <p:cBhvr>
                                        <p:cTn id="62" dur="indefinite"/>
                                        <p:tgtEl>
                                          <p:spTgt spid="25"/>
                                        </p:tgtEl>
                                        <p:attrNameLst>
                                          <p:attrName>style.opacity</p:attrName>
                                        </p:attrNameLst>
                                      </p:cBhvr>
                                      <p:to>
                                        <p:strVal val="0.5"/>
                                      </p:to>
                                    </p:set>
                                    <p:animEffect filter="image" prLst="opacity: 0.5">
                                      <p:cBhvr rctx="IE">
                                        <p:cTn id="63" dur="indefinite"/>
                                        <p:tgtEl>
                                          <p:spTgt spid="25"/>
                                        </p:tgtEl>
                                      </p:cBhvr>
                                    </p:animEffect>
                                  </p:childTnLst>
                                </p:cTn>
                              </p:par>
                              <p:par>
                                <p:cTn id="64" presetID="9" presetClass="emph" presetSubtype="0" nodeType="withEffect">
                                  <p:stCondLst>
                                    <p:cond delay="0"/>
                                  </p:stCondLst>
                                  <p:childTnLst>
                                    <p:set>
                                      <p:cBhvr>
                                        <p:cTn id="65" dur="indefinite"/>
                                        <p:tgtEl>
                                          <p:spTgt spid="3"/>
                                        </p:tgtEl>
                                        <p:attrNameLst>
                                          <p:attrName>style.opacity</p:attrName>
                                        </p:attrNameLst>
                                      </p:cBhvr>
                                      <p:to>
                                        <p:strVal val="0.5"/>
                                      </p:to>
                                    </p:set>
                                    <p:animEffect filter="image" prLst="opacity: 0.5">
                                      <p:cBhvr rctx="IE">
                                        <p:cTn id="66" dur="indefinite"/>
                                        <p:tgtEl>
                                          <p:spTgt spid="3"/>
                                        </p:tgtEl>
                                      </p:cBhvr>
                                    </p:animEffect>
                                  </p:childTnLst>
                                </p:cTn>
                              </p:par>
                              <p:par>
                                <p:cTn id="67" presetID="9" presetClass="emph" presetSubtype="0" grpId="0" nodeType="withEffect">
                                  <p:stCondLst>
                                    <p:cond delay="0"/>
                                  </p:stCondLst>
                                  <p:childTnLst>
                                    <p:set>
                                      <p:cBhvr rctx="PPT">
                                        <p:cTn id="68" dur="indefinite"/>
                                        <p:tgtEl>
                                          <p:spTgt spid="41"/>
                                        </p:tgtEl>
                                        <p:attrNameLst>
                                          <p:attrName>style.opacity</p:attrName>
                                        </p:attrNameLst>
                                      </p:cBhvr>
                                      <p:to>
                                        <p:strVal val="0.5"/>
                                      </p:to>
                                    </p:set>
                                    <p:animEffect filter="image" prLst="opacity: 0.5">
                                      <p:cBhvr rctx="IE">
                                        <p:cTn id="69" dur="indefinite"/>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5" grpId="0" animBg="1"/>
      <p:bldP spid="26" grpId="0" animBg="1"/>
      <p:bldP spid="28" grpId="0" animBg="1"/>
      <p:bldP spid="29" grpId="0" animBg="1"/>
      <p:bldP spid="30" grpId="0" animBg="1"/>
      <p:bldP spid="31" grpId="0"/>
      <p:bldP spid="32" grpId="0"/>
      <p:bldP spid="33" grpId="0"/>
      <p:bldP spid="41" grpId="0"/>
      <p:bldP spid="43" grpId="0" animBg="1"/>
      <p:bldP spid="44" grpId="0" animBg="1"/>
      <p:bldP spid="45"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Value Proposition</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351817" y="1690688"/>
            <a:ext cx="9745494" cy="4351338"/>
          </a:xfrm>
        </p:spPr>
        <p:txBody>
          <a:bodyPr>
            <a:normAutofit/>
          </a:bodyPr>
          <a:lstStyle/>
          <a:p>
            <a:r>
              <a:rPr lang="en-US" b="1" dirty="0"/>
              <a:t>The Value Propositions Building Block describes the favorable features of products and services that would be perceived by the customers in the targeted segment as superior value for money.</a:t>
            </a:r>
          </a:p>
          <a:p>
            <a:r>
              <a:rPr lang="en-US" b="1" dirty="0"/>
              <a:t>The Value Proposition provides reasons to customers why they would buy product of one company over another. </a:t>
            </a:r>
          </a:p>
          <a:p>
            <a:r>
              <a:rPr lang="en-US" b="1" dirty="0"/>
              <a:t>Customers would consider the bundle of features and the price to be paid vis-à-vis with those of competing products.</a:t>
            </a:r>
          </a:p>
        </p:txBody>
      </p:sp>
    </p:spTree>
    <p:extLst>
      <p:ext uri="{BB962C8B-B14F-4D97-AF65-F5344CB8AC3E}">
        <p14:creationId xmlns:p14="http://schemas.microsoft.com/office/powerpoint/2010/main" val="4035980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92649FA-E656-48E9-9882-8BB8A8BD2F35}"/>
              </a:ext>
            </a:extLst>
          </p:cNvPr>
          <p:cNvSpPr/>
          <p:nvPr/>
        </p:nvSpPr>
        <p:spPr>
          <a:xfrm>
            <a:off x="213064" y="165497"/>
            <a:ext cx="11567604" cy="6069794"/>
          </a:xfrm>
          <a:custGeom>
            <a:avLst/>
            <a:gdLst>
              <a:gd name="connsiteX0" fmla="*/ 6128709 w 11567604"/>
              <a:gd name="connsiteY0" fmla="*/ 3933547 h 6267635"/>
              <a:gd name="connsiteX1" fmla="*/ 9158655 w 11567604"/>
              <a:gd name="connsiteY1" fmla="*/ 3933547 h 6267635"/>
              <a:gd name="connsiteX2" fmla="*/ 9158655 w 11567604"/>
              <a:gd name="connsiteY2" fmla="*/ 3943072 h 6267635"/>
              <a:gd name="connsiteX3" fmla="*/ 9358680 w 11567604"/>
              <a:gd name="connsiteY3" fmla="*/ 3943072 h 6267635"/>
              <a:gd name="connsiteX4" fmla="*/ 9358680 w 11567604"/>
              <a:gd name="connsiteY4" fmla="*/ 3933547 h 6267635"/>
              <a:gd name="connsiteX5" fmla="*/ 11567604 w 11567604"/>
              <a:gd name="connsiteY5" fmla="*/ 3933547 h 6267635"/>
              <a:gd name="connsiteX6" fmla="*/ 11567604 w 11567604"/>
              <a:gd name="connsiteY6" fmla="*/ 6267635 h 6267635"/>
              <a:gd name="connsiteX7" fmla="*/ 6128709 w 11567604"/>
              <a:gd name="connsiteY7" fmla="*/ 6267635 h 6267635"/>
              <a:gd name="connsiteX8" fmla="*/ 0 w 11567604"/>
              <a:gd name="connsiteY8" fmla="*/ 3933547 h 6267635"/>
              <a:gd name="connsiteX9" fmla="*/ 1779420 w 11567604"/>
              <a:gd name="connsiteY9" fmla="*/ 3933547 h 6267635"/>
              <a:gd name="connsiteX10" fmla="*/ 1779420 w 11567604"/>
              <a:gd name="connsiteY10" fmla="*/ 3933548 h 6267635"/>
              <a:gd name="connsiteX11" fmla="*/ 2027069 w 11567604"/>
              <a:gd name="connsiteY11" fmla="*/ 3933548 h 6267635"/>
              <a:gd name="connsiteX12" fmla="*/ 2027069 w 11567604"/>
              <a:gd name="connsiteY12" fmla="*/ 3933547 h 6267635"/>
              <a:gd name="connsiteX13" fmla="*/ 3863639 w 11567604"/>
              <a:gd name="connsiteY13" fmla="*/ 3933547 h 6267635"/>
              <a:gd name="connsiteX14" fmla="*/ 3863639 w 11567604"/>
              <a:gd name="connsiteY14" fmla="*/ 3933548 h 6267635"/>
              <a:gd name="connsiteX15" fmla="*/ 4111288 w 11567604"/>
              <a:gd name="connsiteY15" fmla="*/ 3933548 h 6267635"/>
              <a:gd name="connsiteX16" fmla="*/ 4111288 w 11567604"/>
              <a:gd name="connsiteY16" fmla="*/ 3933547 h 6267635"/>
              <a:gd name="connsiteX17" fmla="*/ 5881060 w 11567604"/>
              <a:gd name="connsiteY17" fmla="*/ 3933547 h 6267635"/>
              <a:gd name="connsiteX18" fmla="*/ 5881060 w 11567604"/>
              <a:gd name="connsiteY18" fmla="*/ 6267635 h 6267635"/>
              <a:gd name="connsiteX19" fmla="*/ 0 w 11567604"/>
              <a:gd name="connsiteY19" fmla="*/ 6267635 h 6267635"/>
              <a:gd name="connsiteX20" fmla="*/ 2027069 w 11567604"/>
              <a:gd name="connsiteY20" fmla="*/ 2228434 h 6267635"/>
              <a:gd name="connsiteX21" fmla="*/ 3863639 w 11567604"/>
              <a:gd name="connsiteY21" fmla="*/ 2228434 h 6267635"/>
              <a:gd name="connsiteX22" fmla="*/ 3863639 w 11567604"/>
              <a:gd name="connsiteY22" fmla="*/ 3752572 h 6267635"/>
              <a:gd name="connsiteX23" fmla="*/ 2027069 w 11567604"/>
              <a:gd name="connsiteY23" fmla="*/ 3752572 h 6267635"/>
              <a:gd name="connsiteX24" fmla="*/ 7149758 w 11567604"/>
              <a:gd name="connsiteY24" fmla="*/ 2007116 h 6267635"/>
              <a:gd name="connsiteX25" fmla="*/ 9158655 w 11567604"/>
              <a:gd name="connsiteY25" fmla="*/ 2007116 h 6267635"/>
              <a:gd name="connsiteX26" fmla="*/ 9158655 w 11567604"/>
              <a:gd name="connsiteY26" fmla="*/ 3752572 h 6267635"/>
              <a:gd name="connsiteX27" fmla="*/ 7149758 w 11567604"/>
              <a:gd name="connsiteY27" fmla="*/ 3752572 h 6267635"/>
              <a:gd name="connsiteX28" fmla="*/ 9358680 w 11567604"/>
              <a:gd name="connsiteY28" fmla="*/ 0 h 6267635"/>
              <a:gd name="connsiteX29" fmla="*/ 11567604 w 11567604"/>
              <a:gd name="connsiteY29" fmla="*/ 0 h 6267635"/>
              <a:gd name="connsiteX30" fmla="*/ 11567604 w 11567604"/>
              <a:gd name="connsiteY30" fmla="*/ 3752572 h 6267635"/>
              <a:gd name="connsiteX31" fmla="*/ 9358680 w 11567604"/>
              <a:gd name="connsiteY31" fmla="*/ 3752572 h 6267635"/>
              <a:gd name="connsiteX32" fmla="*/ 7149758 w 11567604"/>
              <a:gd name="connsiteY32" fmla="*/ 0 h 6267635"/>
              <a:gd name="connsiteX33" fmla="*/ 9158655 w 11567604"/>
              <a:gd name="connsiteY33" fmla="*/ 0 h 6267635"/>
              <a:gd name="connsiteX34" fmla="*/ 9158655 w 11567604"/>
              <a:gd name="connsiteY34" fmla="*/ 1745454 h 6267635"/>
              <a:gd name="connsiteX35" fmla="*/ 7149758 w 11567604"/>
              <a:gd name="connsiteY35" fmla="*/ 1745454 h 6267635"/>
              <a:gd name="connsiteX36" fmla="*/ 4111288 w 11567604"/>
              <a:gd name="connsiteY36" fmla="*/ 0 h 6267635"/>
              <a:gd name="connsiteX37" fmla="*/ 6902109 w 11567604"/>
              <a:gd name="connsiteY37" fmla="*/ 0 h 6267635"/>
              <a:gd name="connsiteX38" fmla="*/ 6902109 w 11567604"/>
              <a:gd name="connsiteY38" fmla="*/ 3752572 h 6267635"/>
              <a:gd name="connsiteX39" fmla="*/ 6128709 w 11567604"/>
              <a:gd name="connsiteY39" fmla="*/ 3752572 h 6267635"/>
              <a:gd name="connsiteX40" fmla="*/ 6128709 w 11567604"/>
              <a:gd name="connsiteY40" fmla="*/ 3752570 h 6267635"/>
              <a:gd name="connsiteX41" fmla="*/ 5881060 w 11567604"/>
              <a:gd name="connsiteY41" fmla="*/ 3752570 h 6267635"/>
              <a:gd name="connsiteX42" fmla="*/ 5881060 w 11567604"/>
              <a:gd name="connsiteY42" fmla="*/ 3752572 h 6267635"/>
              <a:gd name="connsiteX43" fmla="*/ 4111288 w 11567604"/>
              <a:gd name="connsiteY43" fmla="*/ 3752572 h 6267635"/>
              <a:gd name="connsiteX44" fmla="*/ 2027069 w 11567604"/>
              <a:gd name="connsiteY44" fmla="*/ 0 h 6267635"/>
              <a:gd name="connsiteX45" fmla="*/ 3863639 w 11567604"/>
              <a:gd name="connsiteY45" fmla="*/ 0 h 6267635"/>
              <a:gd name="connsiteX46" fmla="*/ 3863639 w 11567604"/>
              <a:gd name="connsiteY46" fmla="*/ 1966771 h 6267635"/>
              <a:gd name="connsiteX47" fmla="*/ 2027069 w 11567604"/>
              <a:gd name="connsiteY47" fmla="*/ 1966771 h 6267635"/>
              <a:gd name="connsiteX48" fmla="*/ 0 w 11567604"/>
              <a:gd name="connsiteY48" fmla="*/ 0 h 6267635"/>
              <a:gd name="connsiteX49" fmla="*/ 1779420 w 11567604"/>
              <a:gd name="connsiteY49" fmla="*/ 0 h 6267635"/>
              <a:gd name="connsiteX50" fmla="*/ 1779420 w 11567604"/>
              <a:gd name="connsiteY50" fmla="*/ 3752572 h 6267635"/>
              <a:gd name="connsiteX51" fmla="*/ 0 w 11567604"/>
              <a:gd name="connsiteY51" fmla="*/ 3752572 h 626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567604" h="6267635">
                <a:moveTo>
                  <a:pt x="6128709" y="3933547"/>
                </a:moveTo>
                <a:lnTo>
                  <a:pt x="9158655" y="3933547"/>
                </a:lnTo>
                <a:lnTo>
                  <a:pt x="9158655" y="3943072"/>
                </a:lnTo>
                <a:lnTo>
                  <a:pt x="9358680" y="3943072"/>
                </a:lnTo>
                <a:lnTo>
                  <a:pt x="9358680" y="3933547"/>
                </a:lnTo>
                <a:lnTo>
                  <a:pt x="11567604" y="3933547"/>
                </a:lnTo>
                <a:lnTo>
                  <a:pt x="11567604" y="6267635"/>
                </a:lnTo>
                <a:lnTo>
                  <a:pt x="6128709" y="6267635"/>
                </a:lnTo>
                <a:close/>
                <a:moveTo>
                  <a:pt x="0" y="3933547"/>
                </a:moveTo>
                <a:lnTo>
                  <a:pt x="1779420" y="3933547"/>
                </a:lnTo>
                <a:lnTo>
                  <a:pt x="1779420" y="3933548"/>
                </a:lnTo>
                <a:lnTo>
                  <a:pt x="2027069" y="3933548"/>
                </a:lnTo>
                <a:lnTo>
                  <a:pt x="2027069" y="3933547"/>
                </a:lnTo>
                <a:lnTo>
                  <a:pt x="3863639" y="3933547"/>
                </a:lnTo>
                <a:lnTo>
                  <a:pt x="3863639" y="3933548"/>
                </a:lnTo>
                <a:lnTo>
                  <a:pt x="4111288" y="3933548"/>
                </a:lnTo>
                <a:lnTo>
                  <a:pt x="4111288" y="3933547"/>
                </a:lnTo>
                <a:lnTo>
                  <a:pt x="5881060" y="3933547"/>
                </a:lnTo>
                <a:lnTo>
                  <a:pt x="5881060" y="6267635"/>
                </a:lnTo>
                <a:lnTo>
                  <a:pt x="0" y="6267635"/>
                </a:lnTo>
                <a:close/>
                <a:moveTo>
                  <a:pt x="2027069" y="2228434"/>
                </a:moveTo>
                <a:lnTo>
                  <a:pt x="3863639" y="2228434"/>
                </a:lnTo>
                <a:lnTo>
                  <a:pt x="3863639" y="3752572"/>
                </a:lnTo>
                <a:lnTo>
                  <a:pt x="2027069" y="3752572"/>
                </a:lnTo>
                <a:close/>
                <a:moveTo>
                  <a:pt x="7149758" y="2007116"/>
                </a:moveTo>
                <a:lnTo>
                  <a:pt x="9158655" y="2007116"/>
                </a:lnTo>
                <a:lnTo>
                  <a:pt x="9158655" y="3752572"/>
                </a:lnTo>
                <a:lnTo>
                  <a:pt x="7149758" y="3752572"/>
                </a:lnTo>
                <a:close/>
                <a:moveTo>
                  <a:pt x="9358680" y="0"/>
                </a:moveTo>
                <a:lnTo>
                  <a:pt x="11567604" y="0"/>
                </a:lnTo>
                <a:lnTo>
                  <a:pt x="11567604" y="3752572"/>
                </a:lnTo>
                <a:lnTo>
                  <a:pt x="9358680" y="3752572"/>
                </a:lnTo>
                <a:close/>
                <a:moveTo>
                  <a:pt x="7149758" y="0"/>
                </a:moveTo>
                <a:lnTo>
                  <a:pt x="9158655" y="0"/>
                </a:lnTo>
                <a:lnTo>
                  <a:pt x="9158655" y="1745454"/>
                </a:lnTo>
                <a:lnTo>
                  <a:pt x="7149758" y="1745454"/>
                </a:lnTo>
                <a:close/>
                <a:moveTo>
                  <a:pt x="4111288" y="0"/>
                </a:moveTo>
                <a:lnTo>
                  <a:pt x="6902109" y="0"/>
                </a:lnTo>
                <a:lnTo>
                  <a:pt x="6902109" y="3752572"/>
                </a:lnTo>
                <a:lnTo>
                  <a:pt x="6128709" y="3752572"/>
                </a:lnTo>
                <a:lnTo>
                  <a:pt x="6128709" y="3752570"/>
                </a:lnTo>
                <a:lnTo>
                  <a:pt x="5881060" y="3752570"/>
                </a:lnTo>
                <a:lnTo>
                  <a:pt x="5881060" y="3752572"/>
                </a:lnTo>
                <a:lnTo>
                  <a:pt x="4111288" y="3752572"/>
                </a:lnTo>
                <a:close/>
                <a:moveTo>
                  <a:pt x="2027069" y="0"/>
                </a:moveTo>
                <a:lnTo>
                  <a:pt x="3863639" y="0"/>
                </a:lnTo>
                <a:lnTo>
                  <a:pt x="3863639" y="1966771"/>
                </a:lnTo>
                <a:lnTo>
                  <a:pt x="2027069" y="1966771"/>
                </a:lnTo>
                <a:close/>
                <a:moveTo>
                  <a:pt x="0" y="0"/>
                </a:moveTo>
                <a:lnTo>
                  <a:pt x="1779420" y="0"/>
                </a:lnTo>
                <a:lnTo>
                  <a:pt x="1779420" y="3752572"/>
                </a:lnTo>
                <a:lnTo>
                  <a:pt x="0" y="3752572"/>
                </a:lnTo>
                <a:close/>
              </a:path>
            </a:pathLst>
          </a:cu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E461564-DD30-4C1D-AB9F-1E9F8F598C80}"/>
              </a:ext>
            </a:extLst>
          </p:cNvPr>
          <p:cNvSpPr/>
          <p:nvPr/>
        </p:nvSpPr>
        <p:spPr>
          <a:xfrm>
            <a:off x="498069" y="1063436"/>
            <a:ext cx="135255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Key Partners</a:t>
            </a:r>
            <a:endParaRPr lang="en-IN" sz="2200" b="1" dirty="0"/>
          </a:p>
        </p:txBody>
      </p:sp>
      <p:sp>
        <p:nvSpPr>
          <p:cNvPr id="22" name="Rectangle 21">
            <a:extLst>
              <a:ext uri="{FF2B5EF4-FFF2-40B4-BE49-F238E27FC236}">
                <a16:creationId xmlns:a16="http://schemas.microsoft.com/office/drawing/2014/main" id="{D0D2E168-D719-4C8C-B3CA-1256A397E2AC}"/>
              </a:ext>
            </a:extLst>
          </p:cNvPr>
          <p:cNvSpPr/>
          <p:nvPr/>
        </p:nvSpPr>
        <p:spPr>
          <a:xfrm>
            <a:off x="4470886" y="197398"/>
            <a:ext cx="2362200" cy="904875"/>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Value Proposition</a:t>
            </a:r>
            <a:endParaRPr lang="en-IN" sz="2400" b="1" dirty="0"/>
          </a:p>
        </p:txBody>
      </p:sp>
      <p:sp>
        <p:nvSpPr>
          <p:cNvPr id="25" name="Rectangle 24">
            <a:extLst>
              <a:ext uri="{FF2B5EF4-FFF2-40B4-BE49-F238E27FC236}">
                <a16:creationId xmlns:a16="http://schemas.microsoft.com/office/drawing/2014/main" id="{7CE0BB8F-F9E4-4CDC-A146-B429A6F273A8}"/>
              </a:ext>
            </a:extLst>
          </p:cNvPr>
          <p:cNvSpPr/>
          <p:nvPr/>
        </p:nvSpPr>
        <p:spPr>
          <a:xfrm>
            <a:off x="9672997" y="862605"/>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Customer Segment</a:t>
            </a:r>
            <a:endParaRPr lang="en-IN" sz="2400" b="1" dirty="0"/>
          </a:p>
        </p:txBody>
      </p:sp>
      <p:sp>
        <p:nvSpPr>
          <p:cNvPr id="26" name="Rectangle 25">
            <a:extLst>
              <a:ext uri="{FF2B5EF4-FFF2-40B4-BE49-F238E27FC236}">
                <a16:creationId xmlns:a16="http://schemas.microsoft.com/office/drawing/2014/main" id="{0049264E-E3EA-416C-B2A7-8490826776A5}"/>
              </a:ext>
            </a:extLst>
          </p:cNvPr>
          <p:cNvSpPr/>
          <p:nvPr/>
        </p:nvSpPr>
        <p:spPr>
          <a:xfrm>
            <a:off x="7512955" y="4013198"/>
            <a:ext cx="26289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Revenue Model</a:t>
            </a:r>
            <a:endParaRPr lang="en-IN" sz="2400" b="1" dirty="0"/>
          </a:p>
        </p:txBody>
      </p:sp>
      <p:sp>
        <p:nvSpPr>
          <p:cNvPr id="28" name="Rectangle 27">
            <a:extLst>
              <a:ext uri="{FF2B5EF4-FFF2-40B4-BE49-F238E27FC236}">
                <a16:creationId xmlns:a16="http://schemas.microsoft.com/office/drawing/2014/main" id="{CBB320FE-C995-435A-9071-B097DD3AC7D8}"/>
              </a:ext>
            </a:extLst>
          </p:cNvPr>
          <p:cNvSpPr/>
          <p:nvPr/>
        </p:nvSpPr>
        <p:spPr>
          <a:xfrm>
            <a:off x="1941942" y="4368712"/>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Cost Structure</a:t>
            </a:r>
            <a:endParaRPr lang="en-IN" sz="2400" b="1" dirty="0"/>
          </a:p>
        </p:txBody>
      </p:sp>
      <p:sp>
        <p:nvSpPr>
          <p:cNvPr id="29" name="Rectangle 28">
            <a:extLst>
              <a:ext uri="{FF2B5EF4-FFF2-40B4-BE49-F238E27FC236}">
                <a16:creationId xmlns:a16="http://schemas.microsoft.com/office/drawing/2014/main" id="{BFFA8E51-D1E4-427D-9EB0-A6F6F335659C}"/>
              </a:ext>
            </a:extLst>
          </p:cNvPr>
          <p:cNvSpPr/>
          <p:nvPr/>
        </p:nvSpPr>
        <p:spPr>
          <a:xfrm>
            <a:off x="2217521" y="1079393"/>
            <a:ext cx="166687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Key Activities</a:t>
            </a:r>
            <a:endParaRPr lang="en-IN" sz="2400" b="1" dirty="0"/>
          </a:p>
        </p:txBody>
      </p:sp>
      <p:sp>
        <p:nvSpPr>
          <p:cNvPr id="30" name="Rectangle 29">
            <a:extLst>
              <a:ext uri="{FF2B5EF4-FFF2-40B4-BE49-F238E27FC236}">
                <a16:creationId xmlns:a16="http://schemas.microsoft.com/office/drawing/2014/main" id="{44C3DF4C-0040-40DA-A8C7-79E6E5F57EEE}"/>
              </a:ext>
            </a:extLst>
          </p:cNvPr>
          <p:cNvSpPr/>
          <p:nvPr/>
        </p:nvSpPr>
        <p:spPr>
          <a:xfrm>
            <a:off x="2195116" y="2828749"/>
            <a:ext cx="1726704"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Key Resources</a:t>
            </a:r>
            <a:endParaRPr lang="en-IN" sz="2000" b="1" dirty="0"/>
          </a:p>
        </p:txBody>
      </p:sp>
      <p:sp>
        <p:nvSpPr>
          <p:cNvPr id="31" name="Rectangle 30">
            <a:extLst>
              <a:ext uri="{FF2B5EF4-FFF2-40B4-BE49-F238E27FC236}">
                <a16:creationId xmlns:a16="http://schemas.microsoft.com/office/drawing/2014/main" id="{C2A9E60A-949D-4595-92FA-1426FF6593B1}"/>
              </a:ext>
            </a:extLst>
          </p:cNvPr>
          <p:cNvSpPr/>
          <p:nvPr/>
        </p:nvSpPr>
        <p:spPr>
          <a:xfrm>
            <a:off x="7377374" y="30887"/>
            <a:ext cx="2044984" cy="726299"/>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Customer Relationship</a:t>
            </a:r>
            <a:endParaRPr lang="en-IN" sz="2200" b="1" dirty="0"/>
          </a:p>
        </p:txBody>
      </p:sp>
      <p:sp>
        <p:nvSpPr>
          <p:cNvPr id="32" name="Rectangle 31">
            <a:extLst>
              <a:ext uri="{FF2B5EF4-FFF2-40B4-BE49-F238E27FC236}">
                <a16:creationId xmlns:a16="http://schemas.microsoft.com/office/drawing/2014/main" id="{A096D5D1-CFAC-4C1D-87A5-55B0C6F84FD6}"/>
              </a:ext>
            </a:extLst>
          </p:cNvPr>
          <p:cNvSpPr/>
          <p:nvPr/>
        </p:nvSpPr>
        <p:spPr>
          <a:xfrm>
            <a:off x="7576181" y="3124075"/>
            <a:ext cx="1776412"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Channel</a:t>
            </a:r>
            <a:endParaRPr lang="en-IN" sz="2400" b="1" dirty="0"/>
          </a:p>
        </p:txBody>
      </p:sp>
      <p:sp>
        <p:nvSpPr>
          <p:cNvPr id="33" name="Rectangle 32">
            <a:extLst>
              <a:ext uri="{FF2B5EF4-FFF2-40B4-BE49-F238E27FC236}">
                <a16:creationId xmlns:a16="http://schemas.microsoft.com/office/drawing/2014/main" id="{197C503B-A992-4FFB-886F-55A1486DECA1}"/>
              </a:ext>
            </a:extLst>
          </p:cNvPr>
          <p:cNvSpPr/>
          <p:nvPr/>
        </p:nvSpPr>
        <p:spPr>
          <a:xfrm>
            <a:off x="4245550" y="121149"/>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01</a:t>
            </a:r>
          </a:p>
        </p:txBody>
      </p:sp>
      <p:sp>
        <p:nvSpPr>
          <p:cNvPr id="34" name="Rectangle 33">
            <a:extLst>
              <a:ext uri="{FF2B5EF4-FFF2-40B4-BE49-F238E27FC236}">
                <a16:creationId xmlns:a16="http://schemas.microsoft.com/office/drawing/2014/main" id="{5BD18666-4C38-4EA2-90C9-1DE9E2ECFBF2}"/>
              </a:ext>
            </a:extLst>
          </p:cNvPr>
          <p:cNvSpPr/>
          <p:nvPr/>
        </p:nvSpPr>
        <p:spPr>
          <a:xfrm>
            <a:off x="10304988" y="121149"/>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02</a:t>
            </a:r>
          </a:p>
        </p:txBody>
      </p:sp>
      <p:sp>
        <p:nvSpPr>
          <p:cNvPr id="35" name="Rectangle 34">
            <a:extLst>
              <a:ext uri="{FF2B5EF4-FFF2-40B4-BE49-F238E27FC236}">
                <a16:creationId xmlns:a16="http://schemas.microsoft.com/office/drawing/2014/main" id="{F12CCDE7-6307-46A2-8043-BD6BC52A504D}"/>
              </a:ext>
            </a:extLst>
          </p:cNvPr>
          <p:cNvSpPr/>
          <p:nvPr/>
        </p:nvSpPr>
        <p:spPr>
          <a:xfrm>
            <a:off x="7322637" y="2258487"/>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03</a:t>
            </a:r>
          </a:p>
        </p:txBody>
      </p:sp>
      <p:sp>
        <p:nvSpPr>
          <p:cNvPr id="36" name="Rectangle 35">
            <a:extLst>
              <a:ext uri="{FF2B5EF4-FFF2-40B4-BE49-F238E27FC236}">
                <a16:creationId xmlns:a16="http://schemas.microsoft.com/office/drawing/2014/main" id="{F36F2983-4622-4C78-9A1D-FD7812D971C9}"/>
              </a:ext>
            </a:extLst>
          </p:cNvPr>
          <p:cNvSpPr/>
          <p:nvPr/>
        </p:nvSpPr>
        <p:spPr>
          <a:xfrm>
            <a:off x="7322637" y="88115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04</a:t>
            </a:r>
          </a:p>
        </p:txBody>
      </p:sp>
      <p:sp>
        <p:nvSpPr>
          <p:cNvPr id="37" name="Rectangle 36">
            <a:extLst>
              <a:ext uri="{FF2B5EF4-FFF2-40B4-BE49-F238E27FC236}">
                <a16:creationId xmlns:a16="http://schemas.microsoft.com/office/drawing/2014/main" id="{80099420-712A-4984-BEE9-DBB6502AC9DE}"/>
              </a:ext>
            </a:extLst>
          </p:cNvPr>
          <p:cNvSpPr/>
          <p:nvPr/>
        </p:nvSpPr>
        <p:spPr>
          <a:xfrm>
            <a:off x="6615960" y="415306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05</a:t>
            </a:r>
          </a:p>
        </p:txBody>
      </p:sp>
      <p:sp>
        <p:nvSpPr>
          <p:cNvPr id="38" name="Rectangle 37">
            <a:extLst>
              <a:ext uri="{FF2B5EF4-FFF2-40B4-BE49-F238E27FC236}">
                <a16:creationId xmlns:a16="http://schemas.microsoft.com/office/drawing/2014/main" id="{4B6BB6CE-E3D7-400B-B101-E1593205438C}"/>
              </a:ext>
            </a:extLst>
          </p:cNvPr>
          <p:cNvSpPr/>
          <p:nvPr/>
        </p:nvSpPr>
        <p:spPr>
          <a:xfrm>
            <a:off x="3120190" y="31424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06</a:t>
            </a:r>
          </a:p>
        </p:txBody>
      </p:sp>
      <p:sp>
        <p:nvSpPr>
          <p:cNvPr id="39" name="Rectangle 38">
            <a:extLst>
              <a:ext uri="{FF2B5EF4-FFF2-40B4-BE49-F238E27FC236}">
                <a16:creationId xmlns:a16="http://schemas.microsoft.com/office/drawing/2014/main" id="{75865329-1E02-4AF5-BE61-DCD514E9152C}"/>
              </a:ext>
            </a:extLst>
          </p:cNvPr>
          <p:cNvSpPr/>
          <p:nvPr/>
        </p:nvSpPr>
        <p:spPr>
          <a:xfrm>
            <a:off x="2204195" y="3019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07</a:t>
            </a:r>
          </a:p>
        </p:txBody>
      </p:sp>
      <p:sp>
        <p:nvSpPr>
          <p:cNvPr id="40" name="Rectangle 39">
            <a:extLst>
              <a:ext uri="{FF2B5EF4-FFF2-40B4-BE49-F238E27FC236}">
                <a16:creationId xmlns:a16="http://schemas.microsoft.com/office/drawing/2014/main" id="{F859E6A0-7CAE-409D-8787-E022C3909CEA}"/>
              </a:ext>
            </a:extLst>
          </p:cNvPr>
          <p:cNvSpPr/>
          <p:nvPr/>
        </p:nvSpPr>
        <p:spPr>
          <a:xfrm>
            <a:off x="697889" y="33291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08</a:t>
            </a:r>
          </a:p>
        </p:txBody>
      </p:sp>
      <p:sp>
        <p:nvSpPr>
          <p:cNvPr id="41" name="Rectangle 40">
            <a:extLst>
              <a:ext uri="{FF2B5EF4-FFF2-40B4-BE49-F238E27FC236}">
                <a16:creationId xmlns:a16="http://schemas.microsoft.com/office/drawing/2014/main" id="{0AF7A9D4-96DE-41F1-A97E-F8904CF47A3A}"/>
              </a:ext>
            </a:extLst>
          </p:cNvPr>
          <p:cNvSpPr/>
          <p:nvPr/>
        </p:nvSpPr>
        <p:spPr>
          <a:xfrm>
            <a:off x="666003" y="4479854"/>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09</a:t>
            </a:r>
          </a:p>
        </p:txBody>
      </p:sp>
      <p:pic>
        <p:nvPicPr>
          <p:cNvPr id="48" name="Picture 47">
            <a:extLst>
              <a:ext uri="{FF2B5EF4-FFF2-40B4-BE49-F238E27FC236}">
                <a16:creationId xmlns:a16="http://schemas.microsoft.com/office/drawing/2014/main" id="{D2BCC9A4-B3B5-4722-9008-2D3BB0F67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5791" y="1932518"/>
            <a:ext cx="1811455" cy="1811455"/>
          </a:xfrm>
          <a:prstGeom prst="rect">
            <a:avLst/>
          </a:prstGeom>
        </p:spPr>
      </p:pic>
      <p:pic>
        <p:nvPicPr>
          <p:cNvPr id="49" name="Graphic 48">
            <a:extLst>
              <a:ext uri="{FF2B5EF4-FFF2-40B4-BE49-F238E27FC236}">
                <a16:creationId xmlns:a16="http://schemas.microsoft.com/office/drawing/2014/main" id="{B4F7B92C-74D3-45B8-A1E8-6654AF3B883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106602" y="4053730"/>
            <a:ext cx="2028825" cy="2028825"/>
          </a:xfrm>
          <a:prstGeom prst="rect">
            <a:avLst/>
          </a:prstGeom>
        </p:spPr>
      </p:pic>
      <p:pic>
        <p:nvPicPr>
          <p:cNvPr id="52" name="Picture 51">
            <a:extLst>
              <a:ext uri="{FF2B5EF4-FFF2-40B4-BE49-F238E27FC236}">
                <a16:creationId xmlns:a16="http://schemas.microsoft.com/office/drawing/2014/main" id="{9E63AD3F-378D-4EE8-A7DD-7125F97A66AA}"/>
              </a:ext>
            </a:extLst>
          </p:cNvPr>
          <p:cNvPicPr>
            <a:picLocks noChangeAspect="1"/>
          </p:cNvPicPr>
          <p:nvPr/>
        </p:nvPicPr>
        <p:blipFill>
          <a:blip r:embed="rId6"/>
          <a:stretch>
            <a:fillRect/>
          </a:stretch>
        </p:blipFill>
        <p:spPr>
          <a:xfrm>
            <a:off x="8283120" y="693307"/>
            <a:ext cx="1088570" cy="1088570"/>
          </a:xfrm>
          <a:prstGeom prst="rect">
            <a:avLst/>
          </a:prstGeom>
        </p:spPr>
      </p:pic>
      <p:pic>
        <p:nvPicPr>
          <p:cNvPr id="53" name="Picture 52">
            <a:extLst>
              <a:ext uri="{FF2B5EF4-FFF2-40B4-BE49-F238E27FC236}">
                <a16:creationId xmlns:a16="http://schemas.microsoft.com/office/drawing/2014/main" id="{0078E6F8-44E5-4812-8CDB-11182E64D1C4}"/>
              </a:ext>
            </a:extLst>
          </p:cNvPr>
          <p:cNvPicPr>
            <a:picLocks noChangeAspect="1"/>
          </p:cNvPicPr>
          <p:nvPr/>
        </p:nvPicPr>
        <p:blipFill>
          <a:blip r:embed="rId7"/>
          <a:stretch>
            <a:fillRect/>
          </a:stretch>
        </p:blipFill>
        <p:spPr>
          <a:xfrm>
            <a:off x="8187580" y="1973381"/>
            <a:ext cx="1219306" cy="1213209"/>
          </a:xfrm>
          <a:prstGeom prst="rect">
            <a:avLst/>
          </a:prstGeom>
        </p:spPr>
      </p:pic>
      <p:pic>
        <p:nvPicPr>
          <p:cNvPr id="62" name="Picture 61">
            <a:extLst>
              <a:ext uri="{FF2B5EF4-FFF2-40B4-BE49-F238E27FC236}">
                <a16:creationId xmlns:a16="http://schemas.microsoft.com/office/drawing/2014/main" id="{A4318D24-E7E8-4734-8A01-C4B26CCC3AA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0850" y="2348004"/>
            <a:ext cx="1235547" cy="1235547"/>
          </a:xfrm>
          <a:prstGeom prst="rect">
            <a:avLst/>
          </a:prstGeom>
        </p:spPr>
      </p:pic>
      <p:pic>
        <p:nvPicPr>
          <p:cNvPr id="63" name="Picture 62">
            <a:extLst>
              <a:ext uri="{FF2B5EF4-FFF2-40B4-BE49-F238E27FC236}">
                <a16:creationId xmlns:a16="http://schemas.microsoft.com/office/drawing/2014/main" id="{50767B30-4443-4B47-8953-2600825AFB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93017" y="4479854"/>
            <a:ext cx="1726704" cy="1726704"/>
          </a:xfrm>
          <a:prstGeom prst="rect">
            <a:avLst/>
          </a:prstGeom>
        </p:spPr>
      </p:pic>
      <p:pic>
        <p:nvPicPr>
          <p:cNvPr id="3" name="Graphic 2">
            <a:extLst>
              <a:ext uri="{FF2B5EF4-FFF2-40B4-BE49-F238E27FC236}">
                <a16:creationId xmlns:a16="http://schemas.microsoft.com/office/drawing/2014/main" id="{37A9358A-D24D-4244-9C90-24F6D076678F}"/>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2194135" y="2004986"/>
            <a:ext cx="1014720" cy="1014720"/>
          </a:xfrm>
          <a:prstGeom prst="rect">
            <a:avLst/>
          </a:prstGeom>
        </p:spPr>
      </p:pic>
      <p:sp>
        <p:nvSpPr>
          <p:cNvPr id="42" name="Arrow: Circular 41">
            <a:extLst>
              <a:ext uri="{FF2B5EF4-FFF2-40B4-BE49-F238E27FC236}">
                <a16:creationId xmlns:a16="http://schemas.microsoft.com/office/drawing/2014/main" id="{4EAE944E-4321-497C-BAA6-A0F589F29677}"/>
              </a:ext>
            </a:extLst>
          </p:cNvPr>
          <p:cNvSpPr/>
          <p:nvPr/>
        </p:nvSpPr>
        <p:spPr>
          <a:xfrm>
            <a:off x="3288147" y="669535"/>
            <a:ext cx="845987" cy="723515"/>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Shape 42">
            <a:extLst>
              <a:ext uri="{FF2B5EF4-FFF2-40B4-BE49-F238E27FC236}">
                <a16:creationId xmlns:a16="http://schemas.microsoft.com/office/drawing/2014/main" id="{E1FBB3B5-E9EF-4B60-AD67-CC7268210FCC}"/>
              </a:ext>
            </a:extLst>
          </p:cNvPr>
          <p:cNvSpPr/>
          <p:nvPr/>
        </p:nvSpPr>
        <p:spPr>
          <a:xfrm>
            <a:off x="3335935" y="756312"/>
            <a:ext cx="565200" cy="56524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a:p>
        </p:txBody>
      </p:sp>
      <p:sp>
        <p:nvSpPr>
          <p:cNvPr id="44" name="Freeform: Shape 43">
            <a:extLst>
              <a:ext uri="{FF2B5EF4-FFF2-40B4-BE49-F238E27FC236}">
                <a16:creationId xmlns:a16="http://schemas.microsoft.com/office/drawing/2014/main" id="{A0C616E3-893D-4FCC-A0D5-DC7F942C3762}"/>
              </a:ext>
            </a:extLst>
          </p:cNvPr>
          <p:cNvSpPr/>
          <p:nvPr/>
        </p:nvSpPr>
        <p:spPr>
          <a:xfrm>
            <a:off x="2951395" y="622709"/>
            <a:ext cx="504000" cy="50400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45" name="Freeform: Shape 44">
            <a:extLst>
              <a:ext uri="{FF2B5EF4-FFF2-40B4-BE49-F238E27FC236}">
                <a16:creationId xmlns:a16="http://schemas.microsoft.com/office/drawing/2014/main" id="{F55787F6-4AA8-4190-B65F-B7FB41978D23}"/>
              </a:ext>
            </a:extLst>
          </p:cNvPr>
          <p:cNvSpPr/>
          <p:nvPr/>
        </p:nvSpPr>
        <p:spPr>
          <a:xfrm>
            <a:off x="3167699" y="293838"/>
            <a:ext cx="493200" cy="493306"/>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87" tIns="752687" rIns="752688" bIns="752688" numCol="1" spcCol="1270" anchor="ctr" anchorCtr="0">
            <a:noAutofit/>
          </a:bodyPr>
          <a:lstStyle/>
          <a:p>
            <a:pPr marL="0" lvl="0" indent="0" algn="ctr" defTabSz="1689100">
              <a:lnSpc>
                <a:spcPct val="90000"/>
              </a:lnSpc>
              <a:spcBef>
                <a:spcPct val="0"/>
              </a:spcBef>
              <a:spcAft>
                <a:spcPct val="35000"/>
              </a:spcAft>
              <a:buNone/>
            </a:pPr>
            <a:endParaRPr lang="en-IN" sz="3800" kern="1200"/>
          </a:p>
        </p:txBody>
      </p:sp>
      <p:sp>
        <p:nvSpPr>
          <p:cNvPr id="46" name="Shape 45">
            <a:extLst>
              <a:ext uri="{FF2B5EF4-FFF2-40B4-BE49-F238E27FC236}">
                <a16:creationId xmlns:a16="http://schemas.microsoft.com/office/drawing/2014/main" id="{6E3A0229-6BBF-4C9A-9660-5ED05A31A78B}"/>
              </a:ext>
            </a:extLst>
          </p:cNvPr>
          <p:cNvSpPr/>
          <p:nvPr/>
        </p:nvSpPr>
        <p:spPr>
          <a:xfrm>
            <a:off x="2866269" y="530754"/>
            <a:ext cx="614663" cy="525679"/>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Arrow: Circular 46">
            <a:extLst>
              <a:ext uri="{FF2B5EF4-FFF2-40B4-BE49-F238E27FC236}">
                <a16:creationId xmlns:a16="http://schemas.microsoft.com/office/drawing/2014/main" id="{CED9B847-A966-4E54-A303-983418A15793}"/>
              </a:ext>
            </a:extLst>
          </p:cNvPr>
          <p:cNvSpPr/>
          <p:nvPr/>
        </p:nvSpPr>
        <p:spPr>
          <a:xfrm>
            <a:off x="3111684" y="249879"/>
            <a:ext cx="662730" cy="566788"/>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 name="Rectangle: Rounded Corners 3">
            <a:extLst>
              <a:ext uri="{FF2B5EF4-FFF2-40B4-BE49-F238E27FC236}">
                <a16:creationId xmlns:a16="http://schemas.microsoft.com/office/drawing/2014/main" id="{D9ED6D28-8F08-461F-AB3B-4213E250D087}"/>
              </a:ext>
            </a:extLst>
          </p:cNvPr>
          <p:cNvSpPr/>
          <p:nvPr/>
        </p:nvSpPr>
        <p:spPr>
          <a:xfrm>
            <a:off x="9664137" y="121148"/>
            <a:ext cx="2132554" cy="3622825"/>
          </a:xfrm>
          <a:prstGeom prst="roundRect">
            <a:avLst/>
          </a:prstGeom>
          <a:noFill/>
          <a:ln w="698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19863" y="2077237"/>
            <a:ext cx="1488527" cy="1488527"/>
          </a:xfrm>
          <a:prstGeom prst="rect">
            <a:avLst/>
          </a:prstGeom>
        </p:spPr>
      </p:pic>
    </p:spTree>
    <p:extLst>
      <p:ext uri="{BB962C8B-B14F-4D97-AF65-F5344CB8AC3E}">
        <p14:creationId xmlns:p14="http://schemas.microsoft.com/office/powerpoint/2010/main" val="57279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4"/>
                                        </p:tgtEl>
                                      </p:cBhvr>
                                      <p:by x="150000" y="150000"/>
                                    </p:animScale>
                                  </p:childTnLst>
                                </p:cTn>
                              </p:par>
                              <p:par>
                                <p:cTn id="7" presetID="9" presetClass="emph" presetSubtype="0" nodeType="withEffect">
                                  <p:stCondLst>
                                    <p:cond delay="0"/>
                                  </p:stCondLst>
                                  <p:childTnLst>
                                    <p:set>
                                      <p:cBhvr>
                                        <p:cTn id="8" dur="indefinite"/>
                                        <p:tgtEl>
                                          <p:spTgt spid="62"/>
                                        </p:tgtEl>
                                        <p:attrNameLst>
                                          <p:attrName>style.opacity</p:attrName>
                                        </p:attrNameLst>
                                      </p:cBhvr>
                                      <p:to>
                                        <p:strVal val="0.5"/>
                                      </p:to>
                                    </p:set>
                                    <p:animEffect filter="image" prLst="opacity: 0.5">
                                      <p:cBhvr rctx="IE">
                                        <p:cTn id="9" dur="indefinite"/>
                                        <p:tgtEl>
                                          <p:spTgt spid="62"/>
                                        </p:tgtEl>
                                      </p:cBhvr>
                                    </p:animEffect>
                                  </p:childTnLst>
                                </p:cTn>
                              </p:par>
                              <p:par>
                                <p:cTn id="10" presetID="9" presetClass="emph" presetSubtype="0" grpId="0" nodeType="withEffect">
                                  <p:stCondLst>
                                    <p:cond delay="0"/>
                                  </p:stCondLst>
                                  <p:childTnLst>
                                    <p:set>
                                      <p:cBhvr>
                                        <p:cTn id="11" dur="indefinite"/>
                                        <p:tgtEl>
                                          <p:spTgt spid="44"/>
                                        </p:tgtEl>
                                        <p:attrNameLst>
                                          <p:attrName>style.opacity</p:attrName>
                                        </p:attrNameLst>
                                      </p:cBhvr>
                                      <p:to>
                                        <p:strVal val="0.5"/>
                                      </p:to>
                                    </p:set>
                                    <p:animEffect filter="image" prLst="opacity: 0.5">
                                      <p:cBhvr rctx="IE">
                                        <p:cTn id="12" dur="indefinite"/>
                                        <p:tgtEl>
                                          <p:spTgt spid="44"/>
                                        </p:tgtEl>
                                      </p:cBhvr>
                                    </p:animEffect>
                                  </p:childTnLst>
                                </p:cTn>
                              </p:par>
                              <p:par>
                                <p:cTn id="13" presetID="9" presetClass="emph" presetSubtype="0" grpId="0" nodeType="withEffect">
                                  <p:stCondLst>
                                    <p:cond delay="0"/>
                                  </p:stCondLst>
                                  <p:childTnLst>
                                    <p:set>
                                      <p:cBhvr>
                                        <p:cTn id="14" dur="indefinite"/>
                                        <p:tgtEl>
                                          <p:spTgt spid="45"/>
                                        </p:tgtEl>
                                        <p:attrNameLst>
                                          <p:attrName>style.opacity</p:attrName>
                                        </p:attrNameLst>
                                      </p:cBhvr>
                                      <p:to>
                                        <p:strVal val="0.5"/>
                                      </p:to>
                                    </p:set>
                                    <p:animEffect filter="image" prLst="opacity: 0.5">
                                      <p:cBhvr rctx="IE">
                                        <p:cTn id="15" dur="indefinite"/>
                                        <p:tgtEl>
                                          <p:spTgt spid="45"/>
                                        </p:tgtEl>
                                      </p:cBhvr>
                                    </p:animEffect>
                                  </p:childTnLst>
                                </p:cTn>
                              </p:par>
                              <p:par>
                                <p:cTn id="16" presetID="9" presetClass="emph" presetSubtype="0" grpId="0" nodeType="withEffect">
                                  <p:stCondLst>
                                    <p:cond delay="0"/>
                                  </p:stCondLst>
                                  <p:childTnLst>
                                    <p:set>
                                      <p:cBhvr>
                                        <p:cTn id="17" dur="indefinite"/>
                                        <p:tgtEl>
                                          <p:spTgt spid="43"/>
                                        </p:tgtEl>
                                        <p:attrNameLst>
                                          <p:attrName>style.opacity</p:attrName>
                                        </p:attrNameLst>
                                      </p:cBhvr>
                                      <p:to>
                                        <p:strVal val="0.5"/>
                                      </p:to>
                                    </p:set>
                                    <p:animEffect filter="image" prLst="opacity: 0.5">
                                      <p:cBhvr rctx="IE">
                                        <p:cTn id="18" dur="indefinite"/>
                                        <p:tgtEl>
                                          <p:spTgt spid="43"/>
                                        </p:tgtEl>
                                      </p:cBhvr>
                                    </p:animEffect>
                                  </p:childTnLst>
                                </p:cTn>
                              </p:par>
                              <p:par>
                                <p:cTn id="19" presetID="9" presetClass="emph" presetSubtype="0" nodeType="withEffect">
                                  <p:stCondLst>
                                    <p:cond delay="0"/>
                                  </p:stCondLst>
                                  <p:childTnLst>
                                    <p:set>
                                      <p:cBhvr>
                                        <p:cTn id="20" dur="indefinite"/>
                                        <p:tgtEl>
                                          <p:spTgt spid="52"/>
                                        </p:tgtEl>
                                        <p:attrNameLst>
                                          <p:attrName>style.opacity</p:attrName>
                                        </p:attrNameLst>
                                      </p:cBhvr>
                                      <p:to>
                                        <p:strVal val="0.5"/>
                                      </p:to>
                                    </p:set>
                                    <p:animEffect filter="image" prLst="opacity: 0.5">
                                      <p:cBhvr rctx="IE">
                                        <p:cTn id="21" dur="indefinite"/>
                                        <p:tgtEl>
                                          <p:spTgt spid="52"/>
                                        </p:tgtEl>
                                      </p:cBhvr>
                                    </p:animEffect>
                                  </p:childTnLst>
                                </p:cTn>
                              </p:par>
                              <p:par>
                                <p:cTn id="22" presetID="9" presetClass="emph" presetSubtype="0" nodeType="withEffect">
                                  <p:stCondLst>
                                    <p:cond delay="0"/>
                                  </p:stCondLst>
                                  <p:childTnLst>
                                    <p:set>
                                      <p:cBhvr>
                                        <p:cTn id="23" dur="indefinite"/>
                                        <p:tgtEl>
                                          <p:spTgt spid="53"/>
                                        </p:tgtEl>
                                        <p:attrNameLst>
                                          <p:attrName>style.opacity</p:attrName>
                                        </p:attrNameLst>
                                      </p:cBhvr>
                                      <p:to>
                                        <p:strVal val="0.5"/>
                                      </p:to>
                                    </p:set>
                                    <p:animEffect filter="image" prLst="opacity: 0.5">
                                      <p:cBhvr rctx="IE">
                                        <p:cTn id="24" dur="indefinite"/>
                                        <p:tgtEl>
                                          <p:spTgt spid="53"/>
                                        </p:tgtEl>
                                      </p:cBhvr>
                                    </p:animEffect>
                                  </p:childTnLst>
                                </p:cTn>
                              </p:par>
                              <p:par>
                                <p:cTn id="25" presetID="9" presetClass="emph" presetSubtype="0" nodeType="withEffect">
                                  <p:stCondLst>
                                    <p:cond delay="0"/>
                                  </p:stCondLst>
                                  <p:childTnLst>
                                    <p:set>
                                      <p:cBhvr>
                                        <p:cTn id="26" dur="indefinite"/>
                                        <p:tgtEl>
                                          <p:spTgt spid="49"/>
                                        </p:tgtEl>
                                        <p:attrNameLst>
                                          <p:attrName>style.opacity</p:attrName>
                                        </p:attrNameLst>
                                      </p:cBhvr>
                                      <p:to>
                                        <p:strVal val="0.5"/>
                                      </p:to>
                                    </p:set>
                                    <p:animEffect filter="image" prLst="opacity: 0.5">
                                      <p:cBhvr rctx="IE">
                                        <p:cTn id="27" dur="indefinite"/>
                                        <p:tgtEl>
                                          <p:spTgt spid="49"/>
                                        </p:tgtEl>
                                      </p:cBhvr>
                                    </p:animEffect>
                                  </p:childTnLst>
                                </p:cTn>
                              </p:par>
                              <p:par>
                                <p:cTn id="28" presetID="9" presetClass="emph" presetSubtype="0" nodeType="withEffect">
                                  <p:stCondLst>
                                    <p:cond delay="0"/>
                                  </p:stCondLst>
                                  <p:childTnLst>
                                    <p:set>
                                      <p:cBhvr>
                                        <p:cTn id="29" dur="indefinite"/>
                                        <p:tgtEl>
                                          <p:spTgt spid="63"/>
                                        </p:tgtEl>
                                        <p:attrNameLst>
                                          <p:attrName>style.opacity</p:attrName>
                                        </p:attrNameLst>
                                      </p:cBhvr>
                                      <p:to>
                                        <p:strVal val="0.5"/>
                                      </p:to>
                                    </p:set>
                                    <p:animEffect filter="image" prLst="opacity: 0.5">
                                      <p:cBhvr rctx="IE">
                                        <p:cTn id="30" dur="indefinite"/>
                                        <p:tgtEl>
                                          <p:spTgt spid="63"/>
                                        </p:tgtEl>
                                      </p:cBhvr>
                                    </p:animEffect>
                                  </p:childTnLst>
                                </p:cTn>
                              </p:par>
                              <p:par>
                                <p:cTn id="31" presetID="9" presetClass="emph" presetSubtype="0" grpId="0" nodeType="withEffect">
                                  <p:stCondLst>
                                    <p:cond delay="0"/>
                                  </p:stCondLst>
                                  <p:childTnLst>
                                    <p:set>
                                      <p:cBhvr>
                                        <p:cTn id="32" dur="indefinite"/>
                                        <p:tgtEl>
                                          <p:spTgt spid="21"/>
                                        </p:tgtEl>
                                        <p:attrNameLst>
                                          <p:attrName>style.opacity</p:attrName>
                                        </p:attrNameLst>
                                      </p:cBhvr>
                                      <p:to>
                                        <p:strVal val="0.5"/>
                                      </p:to>
                                    </p:set>
                                    <p:animEffect filter="image" prLst="opacity: 0.5">
                                      <p:cBhvr rctx="IE">
                                        <p:cTn id="33" dur="indefinite"/>
                                        <p:tgtEl>
                                          <p:spTgt spid="21"/>
                                        </p:tgtEl>
                                      </p:cBhvr>
                                    </p:animEffect>
                                  </p:childTnLst>
                                </p:cTn>
                              </p:par>
                              <p:par>
                                <p:cTn id="34" presetID="9" presetClass="emph" presetSubtype="0" grpId="0" nodeType="withEffect">
                                  <p:stCondLst>
                                    <p:cond delay="0"/>
                                  </p:stCondLst>
                                  <p:childTnLst>
                                    <p:set>
                                      <p:cBhvr>
                                        <p:cTn id="35" dur="indefinite"/>
                                        <p:tgtEl>
                                          <p:spTgt spid="29"/>
                                        </p:tgtEl>
                                        <p:attrNameLst>
                                          <p:attrName>style.opacity</p:attrName>
                                        </p:attrNameLst>
                                      </p:cBhvr>
                                      <p:to>
                                        <p:strVal val="0.5"/>
                                      </p:to>
                                    </p:set>
                                    <p:animEffect filter="image" prLst="opacity: 0.5">
                                      <p:cBhvr rctx="IE">
                                        <p:cTn id="36" dur="indefinite"/>
                                        <p:tgtEl>
                                          <p:spTgt spid="29"/>
                                        </p:tgtEl>
                                      </p:cBhvr>
                                    </p:animEffect>
                                  </p:childTnLst>
                                </p:cTn>
                              </p:par>
                              <p:par>
                                <p:cTn id="37" presetID="9" presetClass="emph" presetSubtype="0" grpId="0" nodeType="withEffect">
                                  <p:stCondLst>
                                    <p:cond delay="0"/>
                                  </p:stCondLst>
                                  <p:childTnLst>
                                    <p:set>
                                      <p:cBhvr>
                                        <p:cTn id="38" dur="indefinite"/>
                                        <p:tgtEl>
                                          <p:spTgt spid="30"/>
                                        </p:tgtEl>
                                        <p:attrNameLst>
                                          <p:attrName>style.opacity</p:attrName>
                                        </p:attrNameLst>
                                      </p:cBhvr>
                                      <p:to>
                                        <p:strVal val="0.5"/>
                                      </p:to>
                                    </p:set>
                                    <p:animEffect filter="image" prLst="opacity: 0.5">
                                      <p:cBhvr rctx="IE">
                                        <p:cTn id="39" dur="indefinite"/>
                                        <p:tgtEl>
                                          <p:spTgt spid="30"/>
                                        </p:tgtEl>
                                      </p:cBhvr>
                                    </p:animEffect>
                                  </p:childTnLst>
                                </p:cTn>
                              </p:par>
                              <p:par>
                                <p:cTn id="40" presetID="9" presetClass="emph" presetSubtype="0" grpId="0" nodeType="withEffect">
                                  <p:stCondLst>
                                    <p:cond delay="0"/>
                                  </p:stCondLst>
                                  <p:childTnLst>
                                    <p:set>
                                      <p:cBhvr>
                                        <p:cTn id="41" dur="indefinite"/>
                                        <p:tgtEl>
                                          <p:spTgt spid="28"/>
                                        </p:tgtEl>
                                        <p:attrNameLst>
                                          <p:attrName>style.opacity</p:attrName>
                                        </p:attrNameLst>
                                      </p:cBhvr>
                                      <p:to>
                                        <p:strVal val="0.5"/>
                                      </p:to>
                                    </p:set>
                                    <p:animEffect filter="image" prLst="opacity: 0.5">
                                      <p:cBhvr rctx="IE">
                                        <p:cTn id="42" dur="indefinite"/>
                                        <p:tgtEl>
                                          <p:spTgt spid="28"/>
                                        </p:tgtEl>
                                      </p:cBhvr>
                                    </p:animEffect>
                                  </p:childTnLst>
                                </p:cTn>
                              </p:par>
                              <p:par>
                                <p:cTn id="43" presetID="9" presetClass="emph" presetSubtype="0" grpId="0" nodeType="withEffect">
                                  <p:stCondLst>
                                    <p:cond delay="0"/>
                                  </p:stCondLst>
                                  <p:childTnLst>
                                    <p:set>
                                      <p:cBhvr>
                                        <p:cTn id="44" dur="indefinite"/>
                                        <p:tgtEl>
                                          <p:spTgt spid="26"/>
                                        </p:tgtEl>
                                        <p:attrNameLst>
                                          <p:attrName>style.opacity</p:attrName>
                                        </p:attrNameLst>
                                      </p:cBhvr>
                                      <p:to>
                                        <p:strVal val="0.5"/>
                                      </p:to>
                                    </p:set>
                                    <p:animEffect filter="image" prLst="opacity: 0.5">
                                      <p:cBhvr rctx="IE">
                                        <p:cTn id="45" dur="indefinite"/>
                                        <p:tgtEl>
                                          <p:spTgt spid="26"/>
                                        </p:tgtEl>
                                      </p:cBhvr>
                                    </p:animEffect>
                                  </p:childTnLst>
                                </p:cTn>
                              </p:par>
                              <p:par>
                                <p:cTn id="46" presetID="9" presetClass="emph" presetSubtype="0" grpId="0" nodeType="withEffect">
                                  <p:stCondLst>
                                    <p:cond delay="0"/>
                                  </p:stCondLst>
                                  <p:childTnLst>
                                    <p:set>
                                      <p:cBhvr>
                                        <p:cTn id="47" dur="indefinite"/>
                                        <p:tgtEl>
                                          <p:spTgt spid="32"/>
                                        </p:tgtEl>
                                        <p:attrNameLst>
                                          <p:attrName>style.opacity</p:attrName>
                                        </p:attrNameLst>
                                      </p:cBhvr>
                                      <p:to>
                                        <p:strVal val="0.5"/>
                                      </p:to>
                                    </p:set>
                                    <p:animEffect filter="image" prLst="opacity: 0.5">
                                      <p:cBhvr rctx="IE">
                                        <p:cTn id="48" dur="indefinite"/>
                                        <p:tgtEl>
                                          <p:spTgt spid="32"/>
                                        </p:tgtEl>
                                      </p:cBhvr>
                                    </p:animEffect>
                                  </p:childTnLst>
                                </p:cTn>
                              </p:par>
                              <p:par>
                                <p:cTn id="49" presetID="9" presetClass="emph" presetSubtype="0" grpId="0" nodeType="withEffect">
                                  <p:stCondLst>
                                    <p:cond delay="0"/>
                                  </p:stCondLst>
                                  <p:childTnLst>
                                    <p:set>
                                      <p:cBhvr>
                                        <p:cTn id="50" dur="indefinite"/>
                                        <p:tgtEl>
                                          <p:spTgt spid="31"/>
                                        </p:tgtEl>
                                        <p:attrNameLst>
                                          <p:attrName>style.opacity</p:attrName>
                                        </p:attrNameLst>
                                      </p:cBhvr>
                                      <p:to>
                                        <p:strVal val="0.5"/>
                                      </p:to>
                                    </p:set>
                                    <p:animEffect filter="image" prLst="opacity: 0.5">
                                      <p:cBhvr rctx="IE">
                                        <p:cTn id="51" dur="indefinite"/>
                                        <p:tgtEl>
                                          <p:spTgt spid="31"/>
                                        </p:tgtEl>
                                      </p:cBhvr>
                                    </p:animEffect>
                                  </p:childTnLst>
                                </p:cTn>
                              </p:par>
                              <p:par>
                                <p:cTn id="52" presetID="9" presetClass="emph" presetSubtype="0" nodeType="withEffect">
                                  <p:stCondLst>
                                    <p:cond delay="0"/>
                                  </p:stCondLst>
                                  <p:childTnLst>
                                    <p:set>
                                      <p:cBhvr>
                                        <p:cTn id="53" dur="indefinite"/>
                                        <p:tgtEl>
                                          <p:spTgt spid="3"/>
                                        </p:tgtEl>
                                        <p:attrNameLst>
                                          <p:attrName>style.opacity</p:attrName>
                                        </p:attrNameLst>
                                      </p:cBhvr>
                                      <p:to>
                                        <p:strVal val="0.5"/>
                                      </p:to>
                                    </p:set>
                                    <p:animEffect filter="image" prLst="opacity: 0.5">
                                      <p:cBhvr rctx="IE">
                                        <p:cTn id="54" dur="indefinite"/>
                                        <p:tgtEl>
                                          <p:spTgt spid="3"/>
                                        </p:tgtEl>
                                      </p:cBhvr>
                                    </p:animEffect>
                                  </p:childTnLst>
                                </p:cTn>
                              </p:par>
                              <p:par>
                                <p:cTn id="55" presetID="6" presetClass="emph" presetSubtype="0" fill="hold" grpId="0" nodeType="withEffect">
                                  <p:stCondLst>
                                    <p:cond delay="0"/>
                                  </p:stCondLst>
                                  <p:childTnLst>
                                    <p:animScale>
                                      <p:cBhvr>
                                        <p:cTn id="56" dur="2000" fill="hold"/>
                                        <p:tgtEl>
                                          <p:spTgt spid="20"/>
                                        </p:tgtEl>
                                      </p:cBhvr>
                                      <p:by x="150000" y="150000"/>
                                    </p:animScale>
                                  </p:childTnLst>
                                </p:cTn>
                              </p:par>
                              <p:par>
                                <p:cTn id="57" presetID="6" presetClass="emph" presetSubtype="0" fill="hold" grpId="0" nodeType="withEffect">
                                  <p:stCondLst>
                                    <p:cond delay="0"/>
                                  </p:stCondLst>
                                  <p:childTnLst>
                                    <p:animScale>
                                      <p:cBhvr>
                                        <p:cTn id="58" dur="2000" fill="hold"/>
                                        <p:tgtEl>
                                          <p:spTgt spid="34"/>
                                        </p:tgtEl>
                                      </p:cBhvr>
                                      <p:by x="150000" y="150000"/>
                                    </p:animScale>
                                  </p:childTnLst>
                                </p:cTn>
                              </p:par>
                              <p:par>
                                <p:cTn id="59" presetID="6" presetClass="emph" presetSubtype="0" fill="hold" grpId="0" nodeType="withEffect">
                                  <p:stCondLst>
                                    <p:cond delay="0"/>
                                  </p:stCondLst>
                                  <p:childTnLst>
                                    <p:animScale>
                                      <p:cBhvr>
                                        <p:cTn id="60" dur="2000" fill="hold"/>
                                        <p:tgtEl>
                                          <p:spTgt spid="25"/>
                                        </p:tgtEl>
                                      </p:cBhvr>
                                      <p:by x="150000" y="150000"/>
                                    </p:animScale>
                                  </p:childTnLst>
                                </p:cTn>
                              </p:par>
                              <p:par>
                                <p:cTn id="61" presetID="6" presetClass="emph" presetSubtype="0" fill="hold" nodeType="withEffect">
                                  <p:stCondLst>
                                    <p:cond delay="0"/>
                                  </p:stCondLst>
                                  <p:childTnLst>
                                    <p:animScale>
                                      <p:cBhvr>
                                        <p:cTn id="62" dur="2000" fill="hold"/>
                                        <p:tgtEl>
                                          <p:spTgt spid="2"/>
                                        </p:tgtEl>
                                      </p:cBhvr>
                                      <p:by x="150000" y="150000"/>
                                    </p:animScale>
                                  </p:childTnLst>
                                </p:cTn>
                              </p:par>
                              <p:par>
                                <p:cTn id="63" presetID="9" presetClass="emph" presetSubtype="0" grpId="0" nodeType="withEffect">
                                  <p:stCondLst>
                                    <p:cond delay="0"/>
                                  </p:stCondLst>
                                  <p:childTnLst>
                                    <p:set>
                                      <p:cBhvr rctx="PPT">
                                        <p:cTn id="64" dur="indefinite"/>
                                        <p:tgtEl>
                                          <p:spTgt spid="33"/>
                                        </p:tgtEl>
                                        <p:attrNameLst>
                                          <p:attrName>style.opacity</p:attrName>
                                        </p:attrNameLst>
                                      </p:cBhvr>
                                      <p:to>
                                        <p:strVal val="0.5"/>
                                      </p:to>
                                    </p:set>
                                    <p:animEffect filter="image" prLst="opacity: 0.5">
                                      <p:cBhvr rctx="IE">
                                        <p:cTn id="65" dur="indefinite"/>
                                        <p:tgtEl>
                                          <p:spTgt spid="33"/>
                                        </p:tgtEl>
                                      </p:cBhvr>
                                    </p:animEffect>
                                  </p:childTnLst>
                                </p:cTn>
                              </p:par>
                              <p:par>
                                <p:cTn id="66" presetID="9" presetClass="emph" presetSubtype="0" grpId="0" nodeType="withEffect">
                                  <p:stCondLst>
                                    <p:cond delay="0"/>
                                  </p:stCondLst>
                                  <p:childTnLst>
                                    <p:set>
                                      <p:cBhvr rctx="PPT">
                                        <p:cTn id="67" dur="indefinite"/>
                                        <p:tgtEl>
                                          <p:spTgt spid="22"/>
                                        </p:tgtEl>
                                        <p:attrNameLst>
                                          <p:attrName>style.opacity</p:attrName>
                                        </p:attrNameLst>
                                      </p:cBhvr>
                                      <p:to>
                                        <p:strVal val="0.5"/>
                                      </p:to>
                                    </p:set>
                                    <p:animEffect filter="image" prLst="opacity: 0.5">
                                      <p:cBhvr rctx="IE">
                                        <p:cTn id="68" dur="indefinite"/>
                                        <p:tgtEl>
                                          <p:spTgt spid="22"/>
                                        </p:tgtEl>
                                      </p:cBhvr>
                                    </p:animEffect>
                                  </p:childTnLst>
                                </p:cTn>
                              </p:par>
                              <p:par>
                                <p:cTn id="69" presetID="9" presetClass="emph" presetSubtype="0" nodeType="withEffect">
                                  <p:stCondLst>
                                    <p:cond delay="0"/>
                                  </p:stCondLst>
                                  <p:childTnLst>
                                    <p:set>
                                      <p:cBhvr rctx="PPT">
                                        <p:cTn id="70" dur="indefinite"/>
                                        <p:tgtEl>
                                          <p:spTgt spid="48"/>
                                        </p:tgtEl>
                                        <p:attrNameLst>
                                          <p:attrName>style.opacity</p:attrName>
                                        </p:attrNameLst>
                                      </p:cBhvr>
                                      <p:to>
                                        <p:strVal val="0.5"/>
                                      </p:to>
                                    </p:set>
                                    <p:animEffect filter="image" prLst="opacity: 0.5">
                                      <p:cBhvr rctx="IE">
                                        <p:cTn id="71" dur="indefinite"/>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p:bldP spid="25" grpId="0" animBg="1"/>
      <p:bldP spid="26" grpId="0" animBg="1"/>
      <p:bldP spid="28" grpId="0" animBg="1"/>
      <p:bldP spid="29" grpId="0" animBg="1"/>
      <p:bldP spid="30" grpId="0" animBg="1"/>
      <p:bldP spid="31" grpId="0"/>
      <p:bldP spid="32" grpId="0"/>
      <p:bldP spid="33" grpId="0"/>
      <p:bldP spid="34" grpId="0"/>
      <p:bldP spid="43" grpId="0" animBg="1"/>
      <p:bldP spid="44" grpId="0" animBg="1"/>
      <p:bldP spid="45"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50825"/>
            <a:ext cx="10515600" cy="1325563"/>
          </a:xfrm>
        </p:spPr>
        <p:txBody>
          <a:bodyPr vert="horz" lIns="91440" tIns="45720" rIns="91440" bIns="45720" rtlCol="0" anchor="ctr">
            <a:normAutofit/>
          </a:bodyPr>
          <a:lstStyle/>
          <a:p>
            <a:r>
              <a:rPr lang="en-US" sz="3600" b="1" dirty="0">
                <a:solidFill>
                  <a:srgbClr val="002060"/>
                </a:solidFill>
                <a:latin typeface="Georgia" panose="02040502050405020303" pitchFamily="18" charset="0"/>
              </a:rPr>
              <a:t>Market </a:t>
            </a:r>
            <a:r>
              <a:rPr lang="en-US" sz="3600" b="1" dirty="0" smtClean="0">
                <a:solidFill>
                  <a:srgbClr val="002060"/>
                </a:solidFill>
                <a:latin typeface="Georgia" panose="02040502050405020303" pitchFamily="18" charset="0"/>
              </a:rPr>
              <a:t>/ Customer Segment</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107815" y="1411186"/>
            <a:ext cx="9833853" cy="4351338"/>
          </a:xfrm>
        </p:spPr>
        <p:txBody>
          <a:bodyPr>
            <a:normAutofit/>
          </a:bodyPr>
          <a:lstStyle/>
          <a:p>
            <a:r>
              <a:rPr lang="en-US" b="1" dirty="0"/>
              <a:t>Market segmentation is the act of dividing a broad consumer or business population into sub-groups of consumers based on some </a:t>
            </a:r>
            <a:r>
              <a:rPr lang="en-US" b="1" dirty="0" smtClean="0"/>
              <a:t>shared </a:t>
            </a:r>
            <a:r>
              <a:rPr lang="en-US" b="1" dirty="0"/>
              <a:t>characteristics relevant for marketing particular product or service. </a:t>
            </a:r>
          </a:p>
          <a:p>
            <a:r>
              <a:rPr lang="en-US" b="1" dirty="0"/>
              <a:t>Dividing the market for common characteristics such as </a:t>
            </a:r>
            <a:r>
              <a:rPr lang="en-US" b="1" dirty="0" smtClean="0"/>
              <a:t>similar needs</a:t>
            </a:r>
            <a:r>
              <a:rPr lang="en-US" b="1" dirty="0"/>
              <a:t>, common interests, similar lifestyles or even similar demographic profiles.</a:t>
            </a:r>
          </a:p>
          <a:p>
            <a:r>
              <a:rPr lang="en-US" b="1" dirty="0" smtClean="0"/>
              <a:t>Ideally the market segment should hold promise of profitable relationship with growth </a:t>
            </a:r>
            <a:r>
              <a:rPr lang="en-US" b="1" dirty="0"/>
              <a:t>potential. </a:t>
            </a:r>
          </a:p>
        </p:txBody>
      </p:sp>
    </p:spTree>
    <p:extLst>
      <p:ext uri="{BB962C8B-B14F-4D97-AF65-F5344CB8AC3E}">
        <p14:creationId xmlns:p14="http://schemas.microsoft.com/office/powerpoint/2010/main" val="5519554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More About Segment</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140848" y="1494885"/>
            <a:ext cx="10658475" cy="4351338"/>
          </a:xfrm>
        </p:spPr>
        <p:txBody>
          <a:bodyPr>
            <a:normAutofit/>
          </a:bodyPr>
          <a:lstStyle/>
          <a:p>
            <a:r>
              <a:rPr lang="en-US" b="1" dirty="0"/>
              <a:t>Distinct groups with common needs, common behaviors, common taste or other attributes</a:t>
            </a:r>
            <a:r>
              <a:rPr lang="en-US" b="1" dirty="0" smtClean="0"/>
              <a:t>. </a:t>
            </a:r>
            <a:endParaRPr lang="en-US" b="1" dirty="0"/>
          </a:p>
          <a:p>
            <a:pPr marL="0" indent="0">
              <a:buNone/>
            </a:pPr>
            <a:r>
              <a:rPr lang="en-US" b="1" dirty="0"/>
              <a:t>Customer groups represent separate segments if: </a:t>
            </a:r>
          </a:p>
          <a:p>
            <a:r>
              <a:rPr lang="en-US" b="1" dirty="0"/>
              <a:t>Their needs, behavior, and conveniences are unique and they are ready to pay the extra price (or revenue) justifying additional cost </a:t>
            </a:r>
            <a:br>
              <a:rPr lang="en-US" b="1" dirty="0"/>
            </a:br>
            <a:r>
              <a:rPr lang="en-US" b="1" dirty="0"/>
              <a:t>to meet them</a:t>
            </a:r>
            <a:r>
              <a:rPr lang="en-US" b="1" dirty="0" smtClean="0"/>
              <a:t>.</a:t>
            </a:r>
          </a:p>
          <a:p>
            <a:r>
              <a:rPr lang="en-US" b="1" dirty="0" smtClean="0"/>
              <a:t>The more sharper the focus to meet specific needs of a group of customers, smaller the segment becomes. More ‘niche’ is the marketing – catering to specialized needs.  </a:t>
            </a:r>
            <a:endParaRPr lang="en-IN" b="1" dirty="0"/>
          </a:p>
        </p:txBody>
      </p:sp>
    </p:spTree>
    <p:extLst>
      <p:ext uri="{BB962C8B-B14F-4D97-AF65-F5344CB8AC3E}">
        <p14:creationId xmlns:p14="http://schemas.microsoft.com/office/powerpoint/2010/main" val="38690359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latin typeface="Georgia" panose="02040502050405020303" pitchFamily="18" charset="0"/>
              </a:rPr>
              <a:t>Segmentation</a:t>
            </a:r>
            <a:endParaRPr lang="en-IN" dirty="0"/>
          </a:p>
        </p:txBody>
      </p:sp>
      <p:sp>
        <p:nvSpPr>
          <p:cNvPr id="3" name="Content Placeholder 2"/>
          <p:cNvSpPr>
            <a:spLocks noGrp="1"/>
          </p:cNvSpPr>
          <p:nvPr>
            <p:ph idx="1"/>
          </p:nvPr>
        </p:nvSpPr>
        <p:spPr/>
        <p:txBody>
          <a:bodyPr/>
          <a:lstStyle/>
          <a:p>
            <a:pPr marL="0" indent="0">
              <a:buNone/>
            </a:pPr>
            <a:r>
              <a:rPr lang="en-US" b="1" dirty="0"/>
              <a:t>The features of the products or services include newness, performance, customization, ‘getting the job done’, design, price, brand, cost reduction, risk reduction, accessibility, convenience, usability and such (</a:t>
            </a:r>
            <a:r>
              <a:rPr lang="en-US" b="1" dirty="0" err="1"/>
              <a:t>Osterwalder</a:t>
            </a:r>
            <a:r>
              <a:rPr lang="en-US" b="1" dirty="0"/>
              <a:t> 2010). </a:t>
            </a:r>
          </a:p>
          <a:p>
            <a:endParaRPr lang="en-IN" b="1" dirty="0"/>
          </a:p>
        </p:txBody>
      </p:sp>
    </p:spTree>
    <p:extLst>
      <p:ext uri="{BB962C8B-B14F-4D97-AF65-F5344CB8AC3E}">
        <p14:creationId xmlns:p14="http://schemas.microsoft.com/office/powerpoint/2010/main" val="323490628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92649FA-E656-48E9-9882-8BB8A8BD2F35}"/>
              </a:ext>
            </a:extLst>
          </p:cNvPr>
          <p:cNvSpPr/>
          <p:nvPr/>
        </p:nvSpPr>
        <p:spPr>
          <a:xfrm>
            <a:off x="213064" y="165497"/>
            <a:ext cx="11567604" cy="6069794"/>
          </a:xfrm>
          <a:custGeom>
            <a:avLst/>
            <a:gdLst>
              <a:gd name="connsiteX0" fmla="*/ 6128709 w 11567604"/>
              <a:gd name="connsiteY0" fmla="*/ 3933547 h 6267635"/>
              <a:gd name="connsiteX1" fmla="*/ 9158655 w 11567604"/>
              <a:gd name="connsiteY1" fmla="*/ 3933547 h 6267635"/>
              <a:gd name="connsiteX2" fmla="*/ 9158655 w 11567604"/>
              <a:gd name="connsiteY2" fmla="*/ 3943072 h 6267635"/>
              <a:gd name="connsiteX3" fmla="*/ 9358680 w 11567604"/>
              <a:gd name="connsiteY3" fmla="*/ 3943072 h 6267635"/>
              <a:gd name="connsiteX4" fmla="*/ 9358680 w 11567604"/>
              <a:gd name="connsiteY4" fmla="*/ 3933547 h 6267635"/>
              <a:gd name="connsiteX5" fmla="*/ 11567604 w 11567604"/>
              <a:gd name="connsiteY5" fmla="*/ 3933547 h 6267635"/>
              <a:gd name="connsiteX6" fmla="*/ 11567604 w 11567604"/>
              <a:gd name="connsiteY6" fmla="*/ 6267635 h 6267635"/>
              <a:gd name="connsiteX7" fmla="*/ 6128709 w 11567604"/>
              <a:gd name="connsiteY7" fmla="*/ 6267635 h 6267635"/>
              <a:gd name="connsiteX8" fmla="*/ 0 w 11567604"/>
              <a:gd name="connsiteY8" fmla="*/ 3933547 h 6267635"/>
              <a:gd name="connsiteX9" fmla="*/ 1779420 w 11567604"/>
              <a:gd name="connsiteY9" fmla="*/ 3933547 h 6267635"/>
              <a:gd name="connsiteX10" fmla="*/ 1779420 w 11567604"/>
              <a:gd name="connsiteY10" fmla="*/ 3933548 h 6267635"/>
              <a:gd name="connsiteX11" fmla="*/ 2027069 w 11567604"/>
              <a:gd name="connsiteY11" fmla="*/ 3933548 h 6267635"/>
              <a:gd name="connsiteX12" fmla="*/ 2027069 w 11567604"/>
              <a:gd name="connsiteY12" fmla="*/ 3933547 h 6267635"/>
              <a:gd name="connsiteX13" fmla="*/ 3863639 w 11567604"/>
              <a:gd name="connsiteY13" fmla="*/ 3933547 h 6267635"/>
              <a:gd name="connsiteX14" fmla="*/ 3863639 w 11567604"/>
              <a:gd name="connsiteY14" fmla="*/ 3933548 h 6267635"/>
              <a:gd name="connsiteX15" fmla="*/ 4111288 w 11567604"/>
              <a:gd name="connsiteY15" fmla="*/ 3933548 h 6267635"/>
              <a:gd name="connsiteX16" fmla="*/ 4111288 w 11567604"/>
              <a:gd name="connsiteY16" fmla="*/ 3933547 h 6267635"/>
              <a:gd name="connsiteX17" fmla="*/ 5881060 w 11567604"/>
              <a:gd name="connsiteY17" fmla="*/ 3933547 h 6267635"/>
              <a:gd name="connsiteX18" fmla="*/ 5881060 w 11567604"/>
              <a:gd name="connsiteY18" fmla="*/ 6267635 h 6267635"/>
              <a:gd name="connsiteX19" fmla="*/ 0 w 11567604"/>
              <a:gd name="connsiteY19" fmla="*/ 6267635 h 6267635"/>
              <a:gd name="connsiteX20" fmla="*/ 2027069 w 11567604"/>
              <a:gd name="connsiteY20" fmla="*/ 2228434 h 6267635"/>
              <a:gd name="connsiteX21" fmla="*/ 3863639 w 11567604"/>
              <a:gd name="connsiteY21" fmla="*/ 2228434 h 6267635"/>
              <a:gd name="connsiteX22" fmla="*/ 3863639 w 11567604"/>
              <a:gd name="connsiteY22" fmla="*/ 3752572 h 6267635"/>
              <a:gd name="connsiteX23" fmla="*/ 2027069 w 11567604"/>
              <a:gd name="connsiteY23" fmla="*/ 3752572 h 6267635"/>
              <a:gd name="connsiteX24" fmla="*/ 7149758 w 11567604"/>
              <a:gd name="connsiteY24" fmla="*/ 2007116 h 6267635"/>
              <a:gd name="connsiteX25" fmla="*/ 9158655 w 11567604"/>
              <a:gd name="connsiteY25" fmla="*/ 2007116 h 6267635"/>
              <a:gd name="connsiteX26" fmla="*/ 9158655 w 11567604"/>
              <a:gd name="connsiteY26" fmla="*/ 3752572 h 6267635"/>
              <a:gd name="connsiteX27" fmla="*/ 7149758 w 11567604"/>
              <a:gd name="connsiteY27" fmla="*/ 3752572 h 6267635"/>
              <a:gd name="connsiteX28" fmla="*/ 9358680 w 11567604"/>
              <a:gd name="connsiteY28" fmla="*/ 0 h 6267635"/>
              <a:gd name="connsiteX29" fmla="*/ 11567604 w 11567604"/>
              <a:gd name="connsiteY29" fmla="*/ 0 h 6267635"/>
              <a:gd name="connsiteX30" fmla="*/ 11567604 w 11567604"/>
              <a:gd name="connsiteY30" fmla="*/ 3752572 h 6267635"/>
              <a:gd name="connsiteX31" fmla="*/ 9358680 w 11567604"/>
              <a:gd name="connsiteY31" fmla="*/ 3752572 h 6267635"/>
              <a:gd name="connsiteX32" fmla="*/ 7149758 w 11567604"/>
              <a:gd name="connsiteY32" fmla="*/ 0 h 6267635"/>
              <a:gd name="connsiteX33" fmla="*/ 9158655 w 11567604"/>
              <a:gd name="connsiteY33" fmla="*/ 0 h 6267635"/>
              <a:gd name="connsiteX34" fmla="*/ 9158655 w 11567604"/>
              <a:gd name="connsiteY34" fmla="*/ 1745454 h 6267635"/>
              <a:gd name="connsiteX35" fmla="*/ 7149758 w 11567604"/>
              <a:gd name="connsiteY35" fmla="*/ 1745454 h 6267635"/>
              <a:gd name="connsiteX36" fmla="*/ 4111288 w 11567604"/>
              <a:gd name="connsiteY36" fmla="*/ 0 h 6267635"/>
              <a:gd name="connsiteX37" fmla="*/ 6902109 w 11567604"/>
              <a:gd name="connsiteY37" fmla="*/ 0 h 6267635"/>
              <a:gd name="connsiteX38" fmla="*/ 6902109 w 11567604"/>
              <a:gd name="connsiteY38" fmla="*/ 3752572 h 6267635"/>
              <a:gd name="connsiteX39" fmla="*/ 6128709 w 11567604"/>
              <a:gd name="connsiteY39" fmla="*/ 3752572 h 6267635"/>
              <a:gd name="connsiteX40" fmla="*/ 6128709 w 11567604"/>
              <a:gd name="connsiteY40" fmla="*/ 3752570 h 6267635"/>
              <a:gd name="connsiteX41" fmla="*/ 5881060 w 11567604"/>
              <a:gd name="connsiteY41" fmla="*/ 3752570 h 6267635"/>
              <a:gd name="connsiteX42" fmla="*/ 5881060 w 11567604"/>
              <a:gd name="connsiteY42" fmla="*/ 3752572 h 6267635"/>
              <a:gd name="connsiteX43" fmla="*/ 4111288 w 11567604"/>
              <a:gd name="connsiteY43" fmla="*/ 3752572 h 6267635"/>
              <a:gd name="connsiteX44" fmla="*/ 2027069 w 11567604"/>
              <a:gd name="connsiteY44" fmla="*/ 0 h 6267635"/>
              <a:gd name="connsiteX45" fmla="*/ 3863639 w 11567604"/>
              <a:gd name="connsiteY45" fmla="*/ 0 h 6267635"/>
              <a:gd name="connsiteX46" fmla="*/ 3863639 w 11567604"/>
              <a:gd name="connsiteY46" fmla="*/ 1966771 h 6267635"/>
              <a:gd name="connsiteX47" fmla="*/ 2027069 w 11567604"/>
              <a:gd name="connsiteY47" fmla="*/ 1966771 h 6267635"/>
              <a:gd name="connsiteX48" fmla="*/ 0 w 11567604"/>
              <a:gd name="connsiteY48" fmla="*/ 0 h 6267635"/>
              <a:gd name="connsiteX49" fmla="*/ 1779420 w 11567604"/>
              <a:gd name="connsiteY49" fmla="*/ 0 h 6267635"/>
              <a:gd name="connsiteX50" fmla="*/ 1779420 w 11567604"/>
              <a:gd name="connsiteY50" fmla="*/ 3752572 h 6267635"/>
              <a:gd name="connsiteX51" fmla="*/ 0 w 11567604"/>
              <a:gd name="connsiteY51" fmla="*/ 3752572 h 626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567604" h="6267635">
                <a:moveTo>
                  <a:pt x="6128709" y="3933547"/>
                </a:moveTo>
                <a:lnTo>
                  <a:pt x="9158655" y="3933547"/>
                </a:lnTo>
                <a:lnTo>
                  <a:pt x="9158655" y="3943072"/>
                </a:lnTo>
                <a:lnTo>
                  <a:pt x="9358680" y="3943072"/>
                </a:lnTo>
                <a:lnTo>
                  <a:pt x="9358680" y="3933547"/>
                </a:lnTo>
                <a:lnTo>
                  <a:pt x="11567604" y="3933547"/>
                </a:lnTo>
                <a:lnTo>
                  <a:pt x="11567604" y="6267635"/>
                </a:lnTo>
                <a:lnTo>
                  <a:pt x="6128709" y="6267635"/>
                </a:lnTo>
                <a:close/>
                <a:moveTo>
                  <a:pt x="0" y="3933547"/>
                </a:moveTo>
                <a:lnTo>
                  <a:pt x="1779420" y="3933547"/>
                </a:lnTo>
                <a:lnTo>
                  <a:pt x="1779420" y="3933548"/>
                </a:lnTo>
                <a:lnTo>
                  <a:pt x="2027069" y="3933548"/>
                </a:lnTo>
                <a:lnTo>
                  <a:pt x="2027069" y="3933547"/>
                </a:lnTo>
                <a:lnTo>
                  <a:pt x="3863639" y="3933547"/>
                </a:lnTo>
                <a:lnTo>
                  <a:pt x="3863639" y="3933548"/>
                </a:lnTo>
                <a:lnTo>
                  <a:pt x="4111288" y="3933548"/>
                </a:lnTo>
                <a:lnTo>
                  <a:pt x="4111288" y="3933547"/>
                </a:lnTo>
                <a:lnTo>
                  <a:pt x="5881060" y="3933547"/>
                </a:lnTo>
                <a:lnTo>
                  <a:pt x="5881060" y="6267635"/>
                </a:lnTo>
                <a:lnTo>
                  <a:pt x="0" y="6267635"/>
                </a:lnTo>
                <a:close/>
                <a:moveTo>
                  <a:pt x="2027069" y="2228434"/>
                </a:moveTo>
                <a:lnTo>
                  <a:pt x="3863639" y="2228434"/>
                </a:lnTo>
                <a:lnTo>
                  <a:pt x="3863639" y="3752572"/>
                </a:lnTo>
                <a:lnTo>
                  <a:pt x="2027069" y="3752572"/>
                </a:lnTo>
                <a:close/>
                <a:moveTo>
                  <a:pt x="7149758" y="2007116"/>
                </a:moveTo>
                <a:lnTo>
                  <a:pt x="9158655" y="2007116"/>
                </a:lnTo>
                <a:lnTo>
                  <a:pt x="9158655" y="3752572"/>
                </a:lnTo>
                <a:lnTo>
                  <a:pt x="7149758" y="3752572"/>
                </a:lnTo>
                <a:close/>
                <a:moveTo>
                  <a:pt x="9358680" y="0"/>
                </a:moveTo>
                <a:lnTo>
                  <a:pt x="11567604" y="0"/>
                </a:lnTo>
                <a:lnTo>
                  <a:pt x="11567604" y="3752572"/>
                </a:lnTo>
                <a:lnTo>
                  <a:pt x="9358680" y="3752572"/>
                </a:lnTo>
                <a:close/>
                <a:moveTo>
                  <a:pt x="7149758" y="0"/>
                </a:moveTo>
                <a:lnTo>
                  <a:pt x="9158655" y="0"/>
                </a:lnTo>
                <a:lnTo>
                  <a:pt x="9158655" y="1745454"/>
                </a:lnTo>
                <a:lnTo>
                  <a:pt x="7149758" y="1745454"/>
                </a:lnTo>
                <a:close/>
                <a:moveTo>
                  <a:pt x="4111288" y="0"/>
                </a:moveTo>
                <a:lnTo>
                  <a:pt x="6902109" y="0"/>
                </a:lnTo>
                <a:lnTo>
                  <a:pt x="6902109" y="3752572"/>
                </a:lnTo>
                <a:lnTo>
                  <a:pt x="6128709" y="3752572"/>
                </a:lnTo>
                <a:lnTo>
                  <a:pt x="6128709" y="3752570"/>
                </a:lnTo>
                <a:lnTo>
                  <a:pt x="5881060" y="3752570"/>
                </a:lnTo>
                <a:lnTo>
                  <a:pt x="5881060" y="3752572"/>
                </a:lnTo>
                <a:lnTo>
                  <a:pt x="4111288" y="3752572"/>
                </a:lnTo>
                <a:close/>
                <a:moveTo>
                  <a:pt x="2027069" y="0"/>
                </a:moveTo>
                <a:lnTo>
                  <a:pt x="3863639" y="0"/>
                </a:lnTo>
                <a:lnTo>
                  <a:pt x="3863639" y="1966771"/>
                </a:lnTo>
                <a:lnTo>
                  <a:pt x="2027069" y="1966771"/>
                </a:lnTo>
                <a:close/>
                <a:moveTo>
                  <a:pt x="0" y="0"/>
                </a:moveTo>
                <a:lnTo>
                  <a:pt x="1779420" y="0"/>
                </a:lnTo>
                <a:lnTo>
                  <a:pt x="1779420" y="3752572"/>
                </a:lnTo>
                <a:lnTo>
                  <a:pt x="0" y="3752572"/>
                </a:lnTo>
                <a:close/>
              </a:path>
            </a:pathLst>
          </a:cu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E461564-DD30-4C1D-AB9F-1E9F8F598C80}"/>
              </a:ext>
            </a:extLst>
          </p:cNvPr>
          <p:cNvSpPr/>
          <p:nvPr/>
        </p:nvSpPr>
        <p:spPr>
          <a:xfrm>
            <a:off x="498069" y="1063436"/>
            <a:ext cx="135255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Key Partners</a:t>
            </a:r>
            <a:endParaRPr lang="en-IN" sz="2200" b="1" dirty="0"/>
          </a:p>
        </p:txBody>
      </p:sp>
      <p:sp>
        <p:nvSpPr>
          <p:cNvPr id="22" name="Rectangle 21">
            <a:extLst>
              <a:ext uri="{FF2B5EF4-FFF2-40B4-BE49-F238E27FC236}">
                <a16:creationId xmlns:a16="http://schemas.microsoft.com/office/drawing/2014/main" id="{D0D2E168-D719-4C8C-B3CA-1256A397E2AC}"/>
              </a:ext>
            </a:extLst>
          </p:cNvPr>
          <p:cNvSpPr/>
          <p:nvPr/>
        </p:nvSpPr>
        <p:spPr>
          <a:xfrm>
            <a:off x="4610646" y="990377"/>
            <a:ext cx="23622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Value Proposition</a:t>
            </a:r>
            <a:endParaRPr lang="en-IN" sz="2400" b="1" dirty="0"/>
          </a:p>
        </p:txBody>
      </p:sp>
      <p:sp>
        <p:nvSpPr>
          <p:cNvPr id="25" name="Rectangle 24">
            <a:extLst>
              <a:ext uri="{FF2B5EF4-FFF2-40B4-BE49-F238E27FC236}">
                <a16:creationId xmlns:a16="http://schemas.microsoft.com/office/drawing/2014/main" id="{7CE0BB8F-F9E4-4CDC-A146-B429A6F273A8}"/>
              </a:ext>
            </a:extLst>
          </p:cNvPr>
          <p:cNvSpPr/>
          <p:nvPr/>
        </p:nvSpPr>
        <p:spPr>
          <a:xfrm>
            <a:off x="9706959" y="1229317"/>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Customer Segment</a:t>
            </a:r>
            <a:endParaRPr lang="en-IN" sz="2400" b="1" dirty="0"/>
          </a:p>
        </p:txBody>
      </p:sp>
      <p:sp>
        <p:nvSpPr>
          <p:cNvPr id="26" name="Rectangle 25">
            <a:extLst>
              <a:ext uri="{FF2B5EF4-FFF2-40B4-BE49-F238E27FC236}">
                <a16:creationId xmlns:a16="http://schemas.microsoft.com/office/drawing/2014/main" id="{0049264E-E3EA-416C-B2A7-8490826776A5}"/>
              </a:ext>
            </a:extLst>
          </p:cNvPr>
          <p:cNvSpPr/>
          <p:nvPr/>
        </p:nvSpPr>
        <p:spPr>
          <a:xfrm>
            <a:off x="7512955" y="4013198"/>
            <a:ext cx="26289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Revenue Model</a:t>
            </a:r>
            <a:endParaRPr lang="en-IN" sz="2400" b="1" dirty="0"/>
          </a:p>
        </p:txBody>
      </p:sp>
      <p:sp>
        <p:nvSpPr>
          <p:cNvPr id="28" name="Rectangle 27">
            <a:extLst>
              <a:ext uri="{FF2B5EF4-FFF2-40B4-BE49-F238E27FC236}">
                <a16:creationId xmlns:a16="http://schemas.microsoft.com/office/drawing/2014/main" id="{CBB320FE-C995-435A-9071-B097DD3AC7D8}"/>
              </a:ext>
            </a:extLst>
          </p:cNvPr>
          <p:cNvSpPr/>
          <p:nvPr/>
        </p:nvSpPr>
        <p:spPr>
          <a:xfrm>
            <a:off x="1941942" y="4368712"/>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Cost Structure</a:t>
            </a:r>
            <a:endParaRPr lang="en-IN" sz="2400" b="1" dirty="0"/>
          </a:p>
        </p:txBody>
      </p:sp>
      <p:sp>
        <p:nvSpPr>
          <p:cNvPr id="29" name="Rectangle 28">
            <a:extLst>
              <a:ext uri="{FF2B5EF4-FFF2-40B4-BE49-F238E27FC236}">
                <a16:creationId xmlns:a16="http://schemas.microsoft.com/office/drawing/2014/main" id="{BFFA8E51-D1E4-427D-9EB0-A6F6F335659C}"/>
              </a:ext>
            </a:extLst>
          </p:cNvPr>
          <p:cNvSpPr/>
          <p:nvPr/>
        </p:nvSpPr>
        <p:spPr>
          <a:xfrm>
            <a:off x="2217521" y="1079393"/>
            <a:ext cx="166687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Key Activities</a:t>
            </a:r>
            <a:endParaRPr lang="en-IN" sz="2400" b="1" dirty="0"/>
          </a:p>
        </p:txBody>
      </p:sp>
      <p:sp>
        <p:nvSpPr>
          <p:cNvPr id="30" name="Rectangle 29">
            <a:extLst>
              <a:ext uri="{FF2B5EF4-FFF2-40B4-BE49-F238E27FC236}">
                <a16:creationId xmlns:a16="http://schemas.microsoft.com/office/drawing/2014/main" id="{44C3DF4C-0040-40DA-A8C7-79E6E5F57EEE}"/>
              </a:ext>
            </a:extLst>
          </p:cNvPr>
          <p:cNvSpPr/>
          <p:nvPr/>
        </p:nvSpPr>
        <p:spPr>
          <a:xfrm>
            <a:off x="2195116" y="2828749"/>
            <a:ext cx="1726704"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Key Resources</a:t>
            </a:r>
            <a:endParaRPr lang="en-IN" sz="2000" b="1" dirty="0"/>
          </a:p>
        </p:txBody>
      </p:sp>
      <p:sp>
        <p:nvSpPr>
          <p:cNvPr id="31" name="Rectangle 30">
            <a:extLst>
              <a:ext uri="{FF2B5EF4-FFF2-40B4-BE49-F238E27FC236}">
                <a16:creationId xmlns:a16="http://schemas.microsoft.com/office/drawing/2014/main" id="{C2A9E60A-949D-4595-92FA-1426FF6593B1}"/>
              </a:ext>
            </a:extLst>
          </p:cNvPr>
          <p:cNvSpPr/>
          <p:nvPr/>
        </p:nvSpPr>
        <p:spPr>
          <a:xfrm>
            <a:off x="7377374" y="30887"/>
            <a:ext cx="2044984" cy="726299"/>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Customer Relationship</a:t>
            </a:r>
            <a:endParaRPr lang="en-IN" sz="2200" b="1" dirty="0"/>
          </a:p>
        </p:txBody>
      </p:sp>
      <p:sp>
        <p:nvSpPr>
          <p:cNvPr id="32" name="Rectangle 31">
            <a:extLst>
              <a:ext uri="{FF2B5EF4-FFF2-40B4-BE49-F238E27FC236}">
                <a16:creationId xmlns:a16="http://schemas.microsoft.com/office/drawing/2014/main" id="{A096D5D1-CFAC-4C1D-87A5-55B0C6F84FD6}"/>
              </a:ext>
            </a:extLst>
          </p:cNvPr>
          <p:cNvSpPr/>
          <p:nvPr/>
        </p:nvSpPr>
        <p:spPr>
          <a:xfrm>
            <a:off x="7576181" y="3248778"/>
            <a:ext cx="1776412"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Channel</a:t>
            </a:r>
            <a:endParaRPr lang="en-IN" sz="2400" b="1" dirty="0"/>
          </a:p>
        </p:txBody>
      </p:sp>
      <p:sp>
        <p:nvSpPr>
          <p:cNvPr id="33" name="Rectangle 32">
            <a:extLst>
              <a:ext uri="{FF2B5EF4-FFF2-40B4-BE49-F238E27FC236}">
                <a16:creationId xmlns:a16="http://schemas.microsoft.com/office/drawing/2014/main" id="{197C503B-A992-4FFB-886F-55A1486DECA1}"/>
              </a:ext>
            </a:extLst>
          </p:cNvPr>
          <p:cNvSpPr/>
          <p:nvPr/>
        </p:nvSpPr>
        <p:spPr>
          <a:xfrm>
            <a:off x="5105400" y="474099"/>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01</a:t>
            </a:r>
          </a:p>
        </p:txBody>
      </p:sp>
      <p:sp>
        <p:nvSpPr>
          <p:cNvPr id="34" name="Rectangle 33">
            <a:extLst>
              <a:ext uri="{FF2B5EF4-FFF2-40B4-BE49-F238E27FC236}">
                <a16:creationId xmlns:a16="http://schemas.microsoft.com/office/drawing/2014/main" id="{5BD18666-4C38-4EA2-90C9-1DE9E2ECFBF2}"/>
              </a:ext>
            </a:extLst>
          </p:cNvPr>
          <p:cNvSpPr/>
          <p:nvPr/>
        </p:nvSpPr>
        <p:spPr>
          <a:xfrm>
            <a:off x="10207979" y="438072"/>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02</a:t>
            </a:r>
          </a:p>
        </p:txBody>
      </p:sp>
      <p:sp>
        <p:nvSpPr>
          <p:cNvPr id="35" name="Rectangle 34">
            <a:extLst>
              <a:ext uri="{FF2B5EF4-FFF2-40B4-BE49-F238E27FC236}">
                <a16:creationId xmlns:a16="http://schemas.microsoft.com/office/drawing/2014/main" id="{F12CCDE7-6307-46A2-8043-BD6BC52A504D}"/>
              </a:ext>
            </a:extLst>
          </p:cNvPr>
          <p:cNvSpPr/>
          <p:nvPr/>
        </p:nvSpPr>
        <p:spPr>
          <a:xfrm>
            <a:off x="7130448" y="224789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03</a:t>
            </a:r>
          </a:p>
        </p:txBody>
      </p:sp>
      <p:sp>
        <p:nvSpPr>
          <p:cNvPr id="36" name="Rectangle 35">
            <a:extLst>
              <a:ext uri="{FF2B5EF4-FFF2-40B4-BE49-F238E27FC236}">
                <a16:creationId xmlns:a16="http://schemas.microsoft.com/office/drawing/2014/main" id="{F36F2983-4622-4C78-9A1D-FD7812D971C9}"/>
              </a:ext>
            </a:extLst>
          </p:cNvPr>
          <p:cNvSpPr/>
          <p:nvPr/>
        </p:nvSpPr>
        <p:spPr>
          <a:xfrm>
            <a:off x="7322637" y="88115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04</a:t>
            </a:r>
          </a:p>
        </p:txBody>
      </p:sp>
      <p:sp>
        <p:nvSpPr>
          <p:cNvPr id="37" name="Rectangle 36">
            <a:extLst>
              <a:ext uri="{FF2B5EF4-FFF2-40B4-BE49-F238E27FC236}">
                <a16:creationId xmlns:a16="http://schemas.microsoft.com/office/drawing/2014/main" id="{80099420-712A-4984-BEE9-DBB6502AC9DE}"/>
              </a:ext>
            </a:extLst>
          </p:cNvPr>
          <p:cNvSpPr/>
          <p:nvPr/>
        </p:nvSpPr>
        <p:spPr>
          <a:xfrm>
            <a:off x="6615960" y="415306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05</a:t>
            </a:r>
          </a:p>
        </p:txBody>
      </p:sp>
      <p:sp>
        <p:nvSpPr>
          <p:cNvPr id="38" name="Rectangle 37">
            <a:extLst>
              <a:ext uri="{FF2B5EF4-FFF2-40B4-BE49-F238E27FC236}">
                <a16:creationId xmlns:a16="http://schemas.microsoft.com/office/drawing/2014/main" id="{4B6BB6CE-E3D7-400B-B101-E1593205438C}"/>
              </a:ext>
            </a:extLst>
          </p:cNvPr>
          <p:cNvSpPr/>
          <p:nvPr/>
        </p:nvSpPr>
        <p:spPr>
          <a:xfrm>
            <a:off x="3120190" y="31424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06</a:t>
            </a:r>
          </a:p>
        </p:txBody>
      </p:sp>
      <p:sp>
        <p:nvSpPr>
          <p:cNvPr id="39" name="Rectangle 38">
            <a:extLst>
              <a:ext uri="{FF2B5EF4-FFF2-40B4-BE49-F238E27FC236}">
                <a16:creationId xmlns:a16="http://schemas.microsoft.com/office/drawing/2014/main" id="{75865329-1E02-4AF5-BE61-DCD514E9152C}"/>
              </a:ext>
            </a:extLst>
          </p:cNvPr>
          <p:cNvSpPr/>
          <p:nvPr/>
        </p:nvSpPr>
        <p:spPr>
          <a:xfrm>
            <a:off x="2204195" y="3019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07</a:t>
            </a:r>
          </a:p>
        </p:txBody>
      </p:sp>
      <p:sp>
        <p:nvSpPr>
          <p:cNvPr id="40" name="Rectangle 39">
            <a:extLst>
              <a:ext uri="{FF2B5EF4-FFF2-40B4-BE49-F238E27FC236}">
                <a16:creationId xmlns:a16="http://schemas.microsoft.com/office/drawing/2014/main" id="{F859E6A0-7CAE-409D-8787-E022C3909CEA}"/>
              </a:ext>
            </a:extLst>
          </p:cNvPr>
          <p:cNvSpPr/>
          <p:nvPr/>
        </p:nvSpPr>
        <p:spPr>
          <a:xfrm>
            <a:off x="697889" y="33291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08</a:t>
            </a:r>
          </a:p>
        </p:txBody>
      </p:sp>
      <p:sp>
        <p:nvSpPr>
          <p:cNvPr id="41" name="Rectangle 40">
            <a:extLst>
              <a:ext uri="{FF2B5EF4-FFF2-40B4-BE49-F238E27FC236}">
                <a16:creationId xmlns:a16="http://schemas.microsoft.com/office/drawing/2014/main" id="{0AF7A9D4-96DE-41F1-A97E-F8904CF47A3A}"/>
              </a:ext>
            </a:extLst>
          </p:cNvPr>
          <p:cNvSpPr/>
          <p:nvPr/>
        </p:nvSpPr>
        <p:spPr>
          <a:xfrm>
            <a:off x="666003" y="4479854"/>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09</a:t>
            </a:r>
          </a:p>
        </p:txBody>
      </p:sp>
      <p:pic>
        <p:nvPicPr>
          <p:cNvPr id="48" name="Picture 47">
            <a:extLst>
              <a:ext uri="{FF2B5EF4-FFF2-40B4-BE49-F238E27FC236}">
                <a16:creationId xmlns:a16="http://schemas.microsoft.com/office/drawing/2014/main" id="{D2BCC9A4-B3B5-4722-9008-2D3BB0F67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0587" y="1828781"/>
            <a:ext cx="1811455" cy="1811455"/>
          </a:xfrm>
          <a:prstGeom prst="rect">
            <a:avLst/>
          </a:prstGeom>
        </p:spPr>
      </p:pic>
      <p:pic>
        <p:nvPicPr>
          <p:cNvPr id="49" name="Graphic 48">
            <a:extLst>
              <a:ext uri="{FF2B5EF4-FFF2-40B4-BE49-F238E27FC236}">
                <a16:creationId xmlns:a16="http://schemas.microsoft.com/office/drawing/2014/main" id="{B4F7B92C-74D3-45B8-A1E8-6654AF3B883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106602" y="4053730"/>
            <a:ext cx="2028825" cy="2028825"/>
          </a:xfrm>
          <a:prstGeom prst="rect">
            <a:avLst/>
          </a:prstGeom>
        </p:spPr>
      </p:pic>
      <p:pic>
        <p:nvPicPr>
          <p:cNvPr id="52" name="Picture 51">
            <a:extLst>
              <a:ext uri="{FF2B5EF4-FFF2-40B4-BE49-F238E27FC236}">
                <a16:creationId xmlns:a16="http://schemas.microsoft.com/office/drawing/2014/main" id="{9E63AD3F-378D-4EE8-A7DD-7125F97A66AA}"/>
              </a:ext>
            </a:extLst>
          </p:cNvPr>
          <p:cNvPicPr>
            <a:picLocks noChangeAspect="1"/>
          </p:cNvPicPr>
          <p:nvPr/>
        </p:nvPicPr>
        <p:blipFill>
          <a:blip r:embed="rId6"/>
          <a:stretch>
            <a:fillRect/>
          </a:stretch>
        </p:blipFill>
        <p:spPr>
          <a:xfrm>
            <a:off x="8283120" y="693307"/>
            <a:ext cx="1088570" cy="1088570"/>
          </a:xfrm>
          <a:prstGeom prst="rect">
            <a:avLst/>
          </a:prstGeom>
        </p:spPr>
      </p:pic>
      <p:pic>
        <p:nvPicPr>
          <p:cNvPr id="53" name="Picture 52">
            <a:extLst>
              <a:ext uri="{FF2B5EF4-FFF2-40B4-BE49-F238E27FC236}">
                <a16:creationId xmlns:a16="http://schemas.microsoft.com/office/drawing/2014/main" id="{0078E6F8-44E5-4812-8CDB-11182E64D1C4}"/>
              </a:ext>
            </a:extLst>
          </p:cNvPr>
          <p:cNvPicPr>
            <a:picLocks noChangeAspect="1"/>
          </p:cNvPicPr>
          <p:nvPr/>
        </p:nvPicPr>
        <p:blipFill>
          <a:blip r:embed="rId7"/>
          <a:stretch>
            <a:fillRect/>
          </a:stretch>
        </p:blipFill>
        <p:spPr>
          <a:xfrm>
            <a:off x="8203052" y="1770251"/>
            <a:ext cx="1219306" cy="1213209"/>
          </a:xfrm>
          <a:prstGeom prst="rect">
            <a:avLst/>
          </a:prstGeom>
        </p:spPr>
      </p:pic>
      <p:pic>
        <p:nvPicPr>
          <p:cNvPr id="62" name="Picture 61">
            <a:extLst>
              <a:ext uri="{FF2B5EF4-FFF2-40B4-BE49-F238E27FC236}">
                <a16:creationId xmlns:a16="http://schemas.microsoft.com/office/drawing/2014/main" id="{A4318D24-E7E8-4734-8A01-C4B26CCC3AA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0850" y="2348004"/>
            <a:ext cx="1235547" cy="1235547"/>
          </a:xfrm>
          <a:prstGeom prst="rect">
            <a:avLst/>
          </a:prstGeom>
        </p:spPr>
      </p:pic>
      <p:pic>
        <p:nvPicPr>
          <p:cNvPr id="63" name="Picture 62">
            <a:extLst>
              <a:ext uri="{FF2B5EF4-FFF2-40B4-BE49-F238E27FC236}">
                <a16:creationId xmlns:a16="http://schemas.microsoft.com/office/drawing/2014/main" id="{50767B30-4443-4B47-8953-2600825AFB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93017" y="4479854"/>
            <a:ext cx="1726704" cy="1726704"/>
          </a:xfrm>
          <a:prstGeom prst="rect">
            <a:avLst/>
          </a:prstGeom>
        </p:spPr>
      </p:pic>
      <p:pic>
        <p:nvPicPr>
          <p:cNvPr id="3" name="Graphic 2">
            <a:extLst>
              <a:ext uri="{FF2B5EF4-FFF2-40B4-BE49-F238E27FC236}">
                <a16:creationId xmlns:a16="http://schemas.microsoft.com/office/drawing/2014/main" id="{37A9358A-D24D-4244-9C90-24F6D076678F}"/>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2194135" y="2004986"/>
            <a:ext cx="1014720" cy="1014720"/>
          </a:xfrm>
          <a:prstGeom prst="rect">
            <a:avLst/>
          </a:prstGeom>
        </p:spPr>
      </p:pic>
      <p:sp>
        <p:nvSpPr>
          <p:cNvPr id="42" name="Arrow: Circular 41">
            <a:extLst>
              <a:ext uri="{FF2B5EF4-FFF2-40B4-BE49-F238E27FC236}">
                <a16:creationId xmlns:a16="http://schemas.microsoft.com/office/drawing/2014/main" id="{4EAE944E-4321-497C-BAA6-A0F589F29677}"/>
              </a:ext>
            </a:extLst>
          </p:cNvPr>
          <p:cNvSpPr/>
          <p:nvPr/>
        </p:nvSpPr>
        <p:spPr>
          <a:xfrm>
            <a:off x="3288147" y="669535"/>
            <a:ext cx="845987" cy="723515"/>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Shape 42">
            <a:extLst>
              <a:ext uri="{FF2B5EF4-FFF2-40B4-BE49-F238E27FC236}">
                <a16:creationId xmlns:a16="http://schemas.microsoft.com/office/drawing/2014/main" id="{E1FBB3B5-E9EF-4B60-AD67-CC7268210FCC}"/>
              </a:ext>
            </a:extLst>
          </p:cNvPr>
          <p:cNvSpPr/>
          <p:nvPr/>
        </p:nvSpPr>
        <p:spPr>
          <a:xfrm>
            <a:off x="3335935" y="756312"/>
            <a:ext cx="565200" cy="56524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a:p>
        </p:txBody>
      </p:sp>
      <p:sp>
        <p:nvSpPr>
          <p:cNvPr id="44" name="Freeform: Shape 43">
            <a:extLst>
              <a:ext uri="{FF2B5EF4-FFF2-40B4-BE49-F238E27FC236}">
                <a16:creationId xmlns:a16="http://schemas.microsoft.com/office/drawing/2014/main" id="{A0C616E3-893D-4FCC-A0D5-DC7F942C3762}"/>
              </a:ext>
            </a:extLst>
          </p:cNvPr>
          <p:cNvSpPr/>
          <p:nvPr/>
        </p:nvSpPr>
        <p:spPr>
          <a:xfrm>
            <a:off x="2951395" y="622709"/>
            <a:ext cx="504000" cy="50400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45" name="Freeform: Shape 44">
            <a:extLst>
              <a:ext uri="{FF2B5EF4-FFF2-40B4-BE49-F238E27FC236}">
                <a16:creationId xmlns:a16="http://schemas.microsoft.com/office/drawing/2014/main" id="{F55787F6-4AA8-4190-B65F-B7FB41978D23}"/>
              </a:ext>
            </a:extLst>
          </p:cNvPr>
          <p:cNvSpPr/>
          <p:nvPr/>
        </p:nvSpPr>
        <p:spPr>
          <a:xfrm>
            <a:off x="3167699" y="293838"/>
            <a:ext cx="493200" cy="493306"/>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87" tIns="752687" rIns="752688" bIns="752688" numCol="1" spcCol="1270" anchor="ctr" anchorCtr="0">
            <a:noAutofit/>
          </a:bodyPr>
          <a:lstStyle/>
          <a:p>
            <a:pPr marL="0" lvl="0" indent="0" algn="ctr" defTabSz="1689100">
              <a:lnSpc>
                <a:spcPct val="90000"/>
              </a:lnSpc>
              <a:spcBef>
                <a:spcPct val="0"/>
              </a:spcBef>
              <a:spcAft>
                <a:spcPct val="35000"/>
              </a:spcAft>
              <a:buNone/>
            </a:pPr>
            <a:endParaRPr lang="en-IN" sz="3800" kern="1200"/>
          </a:p>
        </p:txBody>
      </p:sp>
      <p:sp>
        <p:nvSpPr>
          <p:cNvPr id="46" name="Shape 45">
            <a:extLst>
              <a:ext uri="{FF2B5EF4-FFF2-40B4-BE49-F238E27FC236}">
                <a16:creationId xmlns:a16="http://schemas.microsoft.com/office/drawing/2014/main" id="{6E3A0229-6BBF-4C9A-9660-5ED05A31A78B}"/>
              </a:ext>
            </a:extLst>
          </p:cNvPr>
          <p:cNvSpPr/>
          <p:nvPr/>
        </p:nvSpPr>
        <p:spPr>
          <a:xfrm>
            <a:off x="2866269" y="530754"/>
            <a:ext cx="614663" cy="525679"/>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Arrow: Circular 46">
            <a:extLst>
              <a:ext uri="{FF2B5EF4-FFF2-40B4-BE49-F238E27FC236}">
                <a16:creationId xmlns:a16="http://schemas.microsoft.com/office/drawing/2014/main" id="{CED9B847-A966-4E54-A303-983418A15793}"/>
              </a:ext>
            </a:extLst>
          </p:cNvPr>
          <p:cNvSpPr/>
          <p:nvPr/>
        </p:nvSpPr>
        <p:spPr>
          <a:xfrm>
            <a:off x="3111684" y="249879"/>
            <a:ext cx="662730" cy="566788"/>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Rounded Rectangle 4"/>
          <p:cNvSpPr/>
          <p:nvPr/>
        </p:nvSpPr>
        <p:spPr>
          <a:xfrm>
            <a:off x="7271277" y="1770276"/>
            <a:ext cx="2248741" cy="2090186"/>
          </a:xfrm>
          <a:prstGeom prst="round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 name="Picture 5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22556" y="2247895"/>
            <a:ext cx="1442033" cy="1442033"/>
          </a:xfrm>
          <a:prstGeom prst="rect">
            <a:avLst/>
          </a:prstGeom>
        </p:spPr>
      </p:pic>
    </p:spTree>
    <p:extLst>
      <p:ext uri="{BB962C8B-B14F-4D97-AF65-F5344CB8AC3E}">
        <p14:creationId xmlns:p14="http://schemas.microsoft.com/office/powerpoint/2010/main" val="274871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32"/>
                                        </p:tgtEl>
                                      </p:cBhvr>
                                      <p:by x="150000" y="150000"/>
                                    </p:animScale>
                                  </p:childTnLst>
                                </p:cTn>
                              </p:par>
                              <p:par>
                                <p:cTn id="7" presetID="6" presetClass="emph" presetSubtype="0" fill="hold" grpId="0" nodeType="withEffect">
                                  <p:stCondLst>
                                    <p:cond delay="0"/>
                                  </p:stCondLst>
                                  <p:childTnLst>
                                    <p:animScale>
                                      <p:cBhvr>
                                        <p:cTn id="8" dur="2000" fill="hold"/>
                                        <p:tgtEl>
                                          <p:spTgt spid="35"/>
                                        </p:tgtEl>
                                      </p:cBhvr>
                                      <p:by x="150000" y="150000"/>
                                    </p:animScale>
                                  </p:childTnLst>
                                </p:cTn>
                              </p:par>
                              <p:par>
                                <p:cTn id="9" presetID="6" presetClass="emph" presetSubtype="0" fill="hold" nodeType="withEffect">
                                  <p:stCondLst>
                                    <p:cond delay="0"/>
                                  </p:stCondLst>
                                  <p:childTnLst>
                                    <p:animScale>
                                      <p:cBhvr>
                                        <p:cTn id="10" dur="2000" fill="hold"/>
                                        <p:tgtEl>
                                          <p:spTgt spid="53"/>
                                        </p:tgtEl>
                                      </p:cBhvr>
                                      <p:by x="150000" y="150000"/>
                                    </p:animScale>
                                  </p:childTnLst>
                                </p:cTn>
                              </p:par>
                              <p:par>
                                <p:cTn id="11" presetID="6" presetClass="emph" presetSubtype="0" fill="hold" grpId="0" nodeType="withEffect">
                                  <p:stCondLst>
                                    <p:cond delay="0"/>
                                  </p:stCondLst>
                                  <p:childTnLst>
                                    <p:animScale>
                                      <p:cBhvr>
                                        <p:cTn id="12"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Channels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319189" y="1350186"/>
            <a:ext cx="9389015" cy="4351338"/>
          </a:xfrm>
        </p:spPr>
        <p:txBody>
          <a:bodyPr>
            <a:normAutofit fontScale="85000" lnSpcReduction="10000"/>
          </a:bodyPr>
          <a:lstStyle/>
          <a:p>
            <a:r>
              <a:rPr lang="en-US" b="1" dirty="0"/>
              <a:t>The Channels Building Block describes how a company communicates with and reaches its Customer Segments to deliver a Value Proposition.</a:t>
            </a:r>
          </a:p>
          <a:p>
            <a:pPr marL="0" indent="0">
              <a:buNone/>
            </a:pPr>
            <a:r>
              <a:rPr lang="en-US" b="1" dirty="0"/>
              <a:t>It includes: </a:t>
            </a:r>
          </a:p>
          <a:p>
            <a:r>
              <a:rPr lang="en-US" b="1" dirty="0" smtClean="0"/>
              <a:t>Creating </a:t>
            </a:r>
            <a:r>
              <a:rPr lang="en-US" b="1" dirty="0"/>
              <a:t>awareness among customers of the value proposition. </a:t>
            </a:r>
          </a:p>
          <a:p>
            <a:r>
              <a:rPr lang="en-US" b="1" dirty="0"/>
              <a:t>Helping customers evaluate a company’s Value Proposition.</a:t>
            </a:r>
          </a:p>
          <a:p>
            <a:r>
              <a:rPr lang="en-US" b="1" dirty="0"/>
              <a:t>Facilitating easy purchase of the product or service by the customers.</a:t>
            </a:r>
          </a:p>
          <a:p>
            <a:r>
              <a:rPr lang="en-US" b="1" dirty="0"/>
              <a:t>Delivering the product or service conveniently to customers.</a:t>
            </a:r>
          </a:p>
          <a:p>
            <a:r>
              <a:rPr lang="en-US" b="1" dirty="0"/>
              <a:t>Providing after-sale customer support as part of value proposition.</a:t>
            </a:r>
          </a:p>
          <a:p>
            <a:r>
              <a:rPr lang="en-US" b="1" dirty="0"/>
              <a:t>Allowing to return in case of mismatch. </a:t>
            </a:r>
            <a:r>
              <a:rPr lang="en-US" b="1" dirty="0" smtClean="0"/>
              <a:t>Exchange </a:t>
            </a:r>
            <a:r>
              <a:rPr lang="en-US" b="1" dirty="0"/>
              <a:t>of old with </a:t>
            </a:r>
            <a:r>
              <a:rPr lang="en-US" b="1" dirty="0" smtClean="0"/>
              <a:t>new.</a:t>
            </a:r>
            <a:endParaRPr lang="en-US" b="1" dirty="0"/>
          </a:p>
        </p:txBody>
      </p:sp>
    </p:spTree>
    <p:extLst>
      <p:ext uri="{BB962C8B-B14F-4D97-AF65-F5344CB8AC3E}">
        <p14:creationId xmlns:p14="http://schemas.microsoft.com/office/powerpoint/2010/main" val="36183584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92649FA-E656-48E9-9882-8BB8A8BD2F35}"/>
              </a:ext>
            </a:extLst>
          </p:cNvPr>
          <p:cNvSpPr/>
          <p:nvPr/>
        </p:nvSpPr>
        <p:spPr>
          <a:xfrm>
            <a:off x="168180" y="136764"/>
            <a:ext cx="11567604" cy="6069794"/>
          </a:xfrm>
          <a:custGeom>
            <a:avLst/>
            <a:gdLst>
              <a:gd name="connsiteX0" fmla="*/ 6128709 w 11567604"/>
              <a:gd name="connsiteY0" fmla="*/ 3933547 h 6267635"/>
              <a:gd name="connsiteX1" fmla="*/ 9158655 w 11567604"/>
              <a:gd name="connsiteY1" fmla="*/ 3933547 h 6267635"/>
              <a:gd name="connsiteX2" fmla="*/ 9158655 w 11567604"/>
              <a:gd name="connsiteY2" fmla="*/ 3943072 h 6267635"/>
              <a:gd name="connsiteX3" fmla="*/ 9358680 w 11567604"/>
              <a:gd name="connsiteY3" fmla="*/ 3943072 h 6267635"/>
              <a:gd name="connsiteX4" fmla="*/ 9358680 w 11567604"/>
              <a:gd name="connsiteY4" fmla="*/ 3933547 h 6267635"/>
              <a:gd name="connsiteX5" fmla="*/ 11567604 w 11567604"/>
              <a:gd name="connsiteY5" fmla="*/ 3933547 h 6267635"/>
              <a:gd name="connsiteX6" fmla="*/ 11567604 w 11567604"/>
              <a:gd name="connsiteY6" fmla="*/ 6267635 h 6267635"/>
              <a:gd name="connsiteX7" fmla="*/ 6128709 w 11567604"/>
              <a:gd name="connsiteY7" fmla="*/ 6267635 h 6267635"/>
              <a:gd name="connsiteX8" fmla="*/ 0 w 11567604"/>
              <a:gd name="connsiteY8" fmla="*/ 3933547 h 6267635"/>
              <a:gd name="connsiteX9" fmla="*/ 1779420 w 11567604"/>
              <a:gd name="connsiteY9" fmla="*/ 3933547 h 6267635"/>
              <a:gd name="connsiteX10" fmla="*/ 1779420 w 11567604"/>
              <a:gd name="connsiteY10" fmla="*/ 3933548 h 6267635"/>
              <a:gd name="connsiteX11" fmla="*/ 2027069 w 11567604"/>
              <a:gd name="connsiteY11" fmla="*/ 3933548 h 6267635"/>
              <a:gd name="connsiteX12" fmla="*/ 2027069 w 11567604"/>
              <a:gd name="connsiteY12" fmla="*/ 3933547 h 6267635"/>
              <a:gd name="connsiteX13" fmla="*/ 3863639 w 11567604"/>
              <a:gd name="connsiteY13" fmla="*/ 3933547 h 6267635"/>
              <a:gd name="connsiteX14" fmla="*/ 3863639 w 11567604"/>
              <a:gd name="connsiteY14" fmla="*/ 3933548 h 6267635"/>
              <a:gd name="connsiteX15" fmla="*/ 4111288 w 11567604"/>
              <a:gd name="connsiteY15" fmla="*/ 3933548 h 6267635"/>
              <a:gd name="connsiteX16" fmla="*/ 4111288 w 11567604"/>
              <a:gd name="connsiteY16" fmla="*/ 3933547 h 6267635"/>
              <a:gd name="connsiteX17" fmla="*/ 5881060 w 11567604"/>
              <a:gd name="connsiteY17" fmla="*/ 3933547 h 6267635"/>
              <a:gd name="connsiteX18" fmla="*/ 5881060 w 11567604"/>
              <a:gd name="connsiteY18" fmla="*/ 6267635 h 6267635"/>
              <a:gd name="connsiteX19" fmla="*/ 0 w 11567604"/>
              <a:gd name="connsiteY19" fmla="*/ 6267635 h 6267635"/>
              <a:gd name="connsiteX20" fmla="*/ 2027069 w 11567604"/>
              <a:gd name="connsiteY20" fmla="*/ 2228434 h 6267635"/>
              <a:gd name="connsiteX21" fmla="*/ 3863639 w 11567604"/>
              <a:gd name="connsiteY21" fmla="*/ 2228434 h 6267635"/>
              <a:gd name="connsiteX22" fmla="*/ 3863639 w 11567604"/>
              <a:gd name="connsiteY22" fmla="*/ 3752572 h 6267635"/>
              <a:gd name="connsiteX23" fmla="*/ 2027069 w 11567604"/>
              <a:gd name="connsiteY23" fmla="*/ 3752572 h 6267635"/>
              <a:gd name="connsiteX24" fmla="*/ 7149758 w 11567604"/>
              <a:gd name="connsiteY24" fmla="*/ 2007116 h 6267635"/>
              <a:gd name="connsiteX25" fmla="*/ 9158655 w 11567604"/>
              <a:gd name="connsiteY25" fmla="*/ 2007116 h 6267635"/>
              <a:gd name="connsiteX26" fmla="*/ 9158655 w 11567604"/>
              <a:gd name="connsiteY26" fmla="*/ 3752572 h 6267635"/>
              <a:gd name="connsiteX27" fmla="*/ 7149758 w 11567604"/>
              <a:gd name="connsiteY27" fmla="*/ 3752572 h 6267635"/>
              <a:gd name="connsiteX28" fmla="*/ 9358680 w 11567604"/>
              <a:gd name="connsiteY28" fmla="*/ 0 h 6267635"/>
              <a:gd name="connsiteX29" fmla="*/ 11567604 w 11567604"/>
              <a:gd name="connsiteY29" fmla="*/ 0 h 6267635"/>
              <a:gd name="connsiteX30" fmla="*/ 11567604 w 11567604"/>
              <a:gd name="connsiteY30" fmla="*/ 3752572 h 6267635"/>
              <a:gd name="connsiteX31" fmla="*/ 9358680 w 11567604"/>
              <a:gd name="connsiteY31" fmla="*/ 3752572 h 6267635"/>
              <a:gd name="connsiteX32" fmla="*/ 7149758 w 11567604"/>
              <a:gd name="connsiteY32" fmla="*/ 0 h 6267635"/>
              <a:gd name="connsiteX33" fmla="*/ 9158655 w 11567604"/>
              <a:gd name="connsiteY33" fmla="*/ 0 h 6267635"/>
              <a:gd name="connsiteX34" fmla="*/ 9158655 w 11567604"/>
              <a:gd name="connsiteY34" fmla="*/ 1745454 h 6267635"/>
              <a:gd name="connsiteX35" fmla="*/ 7149758 w 11567604"/>
              <a:gd name="connsiteY35" fmla="*/ 1745454 h 6267635"/>
              <a:gd name="connsiteX36" fmla="*/ 4111288 w 11567604"/>
              <a:gd name="connsiteY36" fmla="*/ 0 h 6267635"/>
              <a:gd name="connsiteX37" fmla="*/ 6902109 w 11567604"/>
              <a:gd name="connsiteY37" fmla="*/ 0 h 6267635"/>
              <a:gd name="connsiteX38" fmla="*/ 6902109 w 11567604"/>
              <a:gd name="connsiteY38" fmla="*/ 3752572 h 6267635"/>
              <a:gd name="connsiteX39" fmla="*/ 6128709 w 11567604"/>
              <a:gd name="connsiteY39" fmla="*/ 3752572 h 6267635"/>
              <a:gd name="connsiteX40" fmla="*/ 6128709 w 11567604"/>
              <a:gd name="connsiteY40" fmla="*/ 3752570 h 6267635"/>
              <a:gd name="connsiteX41" fmla="*/ 5881060 w 11567604"/>
              <a:gd name="connsiteY41" fmla="*/ 3752570 h 6267635"/>
              <a:gd name="connsiteX42" fmla="*/ 5881060 w 11567604"/>
              <a:gd name="connsiteY42" fmla="*/ 3752572 h 6267635"/>
              <a:gd name="connsiteX43" fmla="*/ 4111288 w 11567604"/>
              <a:gd name="connsiteY43" fmla="*/ 3752572 h 6267635"/>
              <a:gd name="connsiteX44" fmla="*/ 2027069 w 11567604"/>
              <a:gd name="connsiteY44" fmla="*/ 0 h 6267635"/>
              <a:gd name="connsiteX45" fmla="*/ 3863639 w 11567604"/>
              <a:gd name="connsiteY45" fmla="*/ 0 h 6267635"/>
              <a:gd name="connsiteX46" fmla="*/ 3863639 w 11567604"/>
              <a:gd name="connsiteY46" fmla="*/ 1966771 h 6267635"/>
              <a:gd name="connsiteX47" fmla="*/ 2027069 w 11567604"/>
              <a:gd name="connsiteY47" fmla="*/ 1966771 h 6267635"/>
              <a:gd name="connsiteX48" fmla="*/ 0 w 11567604"/>
              <a:gd name="connsiteY48" fmla="*/ 0 h 6267635"/>
              <a:gd name="connsiteX49" fmla="*/ 1779420 w 11567604"/>
              <a:gd name="connsiteY49" fmla="*/ 0 h 6267635"/>
              <a:gd name="connsiteX50" fmla="*/ 1779420 w 11567604"/>
              <a:gd name="connsiteY50" fmla="*/ 3752572 h 6267635"/>
              <a:gd name="connsiteX51" fmla="*/ 0 w 11567604"/>
              <a:gd name="connsiteY51" fmla="*/ 3752572 h 626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567604" h="6267635">
                <a:moveTo>
                  <a:pt x="6128709" y="3933547"/>
                </a:moveTo>
                <a:lnTo>
                  <a:pt x="9158655" y="3933547"/>
                </a:lnTo>
                <a:lnTo>
                  <a:pt x="9158655" y="3943072"/>
                </a:lnTo>
                <a:lnTo>
                  <a:pt x="9358680" y="3943072"/>
                </a:lnTo>
                <a:lnTo>
                  <a:pt x="9358680" y="3933547"/>
                </a:lnTo>
                <a:lnTo>
                  <a:pt x="11567604" y="3933547"/>
                </a:lnTo>
                <a:lnTo>
                  <a:pt x="11567604" y="6267635"/>
                </a:lnTo>
                <a:lnTo>
                  <a:pt x="6128709" y="6267635"/>
                </a:lnTo>
                <a:close/>
                <a:moveTo>
                  <a:pt x="0" y="3933547"/>
                </a:moveTo>
                <a:lnTo>
                  <a:pt x="1779420" y="3933547"/>
                </a:lnTo>
                <a:lnTo>
                  <a:pt x="1779420" y="3933548"/>
                </a:lnTo>
                <a:lnTo>
                  <a:pt x="2027069" y="3933548"/>
                </a:lnTo>
                <a:lnTo>
                  <a:pt x="2027069" y="3933547"/>
                </a:lnTo>
                <a:lnTo>
                  <a:pt x="3863639" y="3933547"/>
                </a:lnTo>
                <a:lnTo>
                  <a:pt x="3863639" y="3933548"/>
                </a:lnTo>
                <a:lnTo>
                  <a:pt x="4111288" y="3933548"/>
                </a:lnTo>
                <a:lnTo>
                  <a:pt x="4111288" y="3933547"/>
                </a:lnTo>
                <a:lnTo>
                  <a:pt x="5881060" y="3933547"/>
                </a:lnTo>
                <a:lnTo>
                  <a:pt x="5881060" y="6267635"/>
                </a:lnTo>
                <a:lnTo>
                  <a:pt x="0" y="6267635"/>
                </a:lnTo>
                <a:close/>
                <a:moveTo>
                  <a:pt x="2027069" y="2228434"/>
                </a:moveTo>
                <a:lnTo>
                  <a:pt x="3863639" y="2228434"/>
                </a:lnTo>
                <a:lnTo>
                  <a:pt x="3863639" y="3752572"/>
                </a:lnTo>
                <a:lnTo>
                  <a:pt x="2027069" y="3752572"/>
                </a:lnTo>
                <a:close/>
                <a:moveTo>
                  <a:pt x="7149758" y="2007116"/>
                </a:moveTo>
                <a:lnTo>
                  <a:pt x="9158655" y="2007116"/>
                </a:lnTo>
                <a:lnTo>
                  <a:pt x="9158655" y="3752572"/>
                </a:lnTo>
                <a:lnTo>
                  <a:pt x="7149758" y="3752572"/>
                </a:lnTo>
                <a:close/>
                <a:moveTo>
                  <a:pt x="9358680" y="0"/>
                </a:moveTo>
                <a:lnTo>
                  <a:pt x="11567604" y="0"/>
                </a:lnTo>
                <a:lnTo>
                  <a:pt x="11567604" y="3752572"/>
                </a:lnTo>
                <a:lnTo>
                  <a:pt x="9358680" y="3752572"/>
                </a:lnTo>
                <a:close/>
                <a:moveTo>
                  <a:pt x="7149758" y="0"/>
                </a:moveTo>
                <a:lnTo>
                  <a:pt x="9158655" y="0"/>
                </a:lnTo>
                <a:lnTo>
                  <a:pt x="9158655" y="1745454"/>
                </a:lnTo>
                <a:lnTo>
                  <a:pt x="7149758" y="1745454"/>
                </a:lnTo>
                <a:close/>
                <a:moveTo>
                  <a:pt x="4111288" y="0"/>
                </a:moveTo>
                <a:lnTo>
                  <a:pt x="6902109" y="0"/>
                </a:lnTo>
                <a:lnTo>
                  <a:pt x="6902109" y="3752572"/>
                </a:lnTo>
                <a:lnTo>
                  <a:pt x="6128709" y="3752572"/>
                </a:lnTo>
                <a:lnTo>
                  <a:pt x="6128709" y="3752570"/>
                </a:lnTo>
                <a:lnTo>
                  <a:pt x="5881060" y="3752570"/>
                </a:lnTo>
                <a:lnTo>
                  <a:pt x="5881060" y="3752572"/>
                </a:lnTo>
                <a:lnTo>
                  <a:pt x="4111288" y="3752572"/>
                </a:lnTo>
                <a:close/>
                <a:moveTo>
                  <a:pt x="2027069" y="0"/>
                </a:moveTo>
                <a:lnTo>
                  <a:pt x="3863639" y="0"/>
                </a:lnTo>
                <a:lnTo>
                  <a:pt x="3863639" y="1966771"/>
                </a:lnTo>
                <a:lnTo>
                  <a:pt x="2027069" y="1966771"/>
                </a:lnTo>
                <a:close/>
                <a:moveTo>
                  <a:pt x="0" y="0"/>
                </a:moveTo>
                <a:lnTo>
                  <a:pt x="1779420" y="0"/>
                </a:lnTo>
                <a:lnTo>
                  <a:pt x="1779420" y="3752572"/>
                </a:lnTo>
                <a:lnTo>
                  <a:pt x="0" y="3752572"/>
                </a:lnTo>
                <a:close/>
              </a:path>
            </a:pathLst>
          </a:cu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E461564-DD30-4C1D-AB9F-1E9F8F598C80}"/>
              </a:ext>
            </a:extLst>
          </p:cNvPr>
          <p:cNvSpPr/>
          <p:nvPr/>
        </p:nvSpPr>
        <p:spPr>
          <a:xfrm>
            <a:off x="498069" y="1063436"/>
            <a:ext cx="135255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Key Partners</a:t>
            </a:r>
            <a:endParaRPr lang="en-IN" sz="2200" b="1" dirty="0"/>
          </a:p>
        </p:txBody>
      </p:sp>
      <p:sp>
        <p:nvSpPr>
          <p:cNvPr id="22" name="Rectangle 21">
            <a:extLst>
              <a:ext uri="{FF2B5EF4-FFF2-40B4-BE49-F238E27FC236}">
                <a16:creationId xmlns:a16="http://schemas.microsoft.com/office/drawing/2014/main" id="{D0D2E168-D719-4C8C-B3CA-1256A397E2AC}"/>
              </a:ext>
            </a:extLst>
          </p:cNvPr>
          <p:cNvSpPr/>
          <p:nvPr/>
        </p:nvSpPr>
        <p:spPr>
          <a:xfrm>
            <a:off x="4610646" y="990377"/>
            <a:ext cx="23622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Value Proposition</a:t>
            </a:r>
            <a:endParaRPr lang="en-IN" sz="2400" b="1" dirty="0"/>
          </a:p>
        </p:txBody>
      </p:sp>
      <p:sp>
        <p:nvSpPr>
          <p:cNvPr id="25" name="Rectangle 24">
            <a:extLst>
              <a:ext uri="{FF2B5EF4-FFF2-40B4-BE49-F238E27FC236}">
                <a16:creationId xmlns:a16="http://schemas.microsoft.com/office/drawing/2014/main" id="{7CE0BB8F-F9E4-4CDC-A146-B429A6F273A8}"/>
              </a:ext>
            </a:extLst>
          </p:cNvPr>
          <p:cNvSpPr/>
          <p:nvPr/>
        </p:nvSpPr>
        <p:spPr>
          <a:xfrm>
            <a:off x="9706959" y="1229317"/>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Customer Segment</a:t>
            </a:r>
            <a:endParaRPr lang="en-IN" sz="2400" b="1" dirty="0"/>
          </a:p>
        </p:txBody>
      </p:sp>
      <p:sp>
        <p:nvSpPr>
          <p:cNvPr id="26" name="Rectangle 25">
            <a:extLst>
              <a:ext uri="{FF2B5EF4-FFF2-40B4-BE49-F238E27FC236}">
                <a16:creationId xmlns:a16="http://schemas.microsoft.com/office/drawing/2014/main" id="{0049264E-E3EA-416C-B2A7-8490826776A5}"/>
              </a:ext>
            </a:extLst>
          </p:cNvPr>
          <p:cNvSpPr/>
          <p:nvPr/>
        </p:nvSpPr>
        <p:spPr>
          <a:xfrm>
            <a:off x="7512955" y="4013198"/>
            <a:ext cx="26289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Revenue Model</a:t>
            </a:r>
            <a:endParaRPr lang="en-IN" sz="2400" b="1" dirty="0"/>
          </a:p>
        </p:txBody>
      </p:sp>
      <p:sp>
        <p:nvSpPr>
          <p:cNvPr id="28" name="Rectangle 27">
            <a:extLst>
              <a:ext uri="{FF2B5EF4-FFF2-40B4-BE49-F238E27FC236}">
                <a16:creationId xmlns:a16="http://schemas.microsoft.com/office/drawing/2014/main" id="{CBB320FE-C995-435A-9071-B097DD3AC7D8}"/>
              </a:ext>
            </a:extLst>
          </p:cNvPr>
          <p:cNvSpPr/>
          <p:nvPr/>
        </p:nvSpPr>
        <p:spPr>
          <a:xfrm>
            <a:off x="1941942" y="4368712"/>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Cost Structure</a:t>
            </a:r>
            <a:endParaRPr lang="en-IN" sz="2400" b="1" dirty="0"/>
          </a:p>
        </p:txBody>
      </p:sp>
      <p:sp>
        <p:nvSpPr>
          <p:cNvPr id="29" name="Rectangle 28">
            <a:extLst>
              <a:ext uri="{FF2B5EF4-FFF2-40B4-BE49-F238E27FC236}">
                <a16:creationId xmlns:a16="http://schemas.microsoft.com/office/drawing/2014/main" id="{BFFA8E51-D1E4-427D-9EB0-A6F6F335659C}"/>
              </a:ext>
            </a:extLst>
          </p:cNvPr>
          <p:cNvSpPr/>
          <p:nvPr/>
        </p:nvSpPr>
        <p:spPr>
          <a:xfrm>
            <a:off x="2217521" y="1079393"/>
            <a:ext cx="166687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Key Activities</a:t>
            </a:r>
            <a:endParaRPr lang="en-IN" sz="2400" b="1" dirty="0"/>
          </a:p>
        </p:txBody>
      </p:sp>
      <p:sp>
        <p:nvSpPr>
          <p:cNvPr id="30" name="Rectangle 29">
            <a:extLst>
              <a:ext uri="{FF2B5EF4-FFF2-40B4-BE49-F238E27FC236}">
                <a16:creationId xmlns:a16="http://schemas.microsoft.com/office/drawing/2014/main" id="{44C3DF4C-0040-40DA-A8C7-79E6E5F57EEE}"/>
              </a:ext>
            </a:extLst>
          </p:cNvPr>
          <p:cNvSpPr/>
          <p:nvPr/>
        </p:nvSpPr>
        <p:spPr>
          <a:xfrm>
            <a:off x="2195116" y="2828749"/>
            <a:ext cx="1726704"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Key Resources</a:t>
            </a:r>
            <a:endParaRPr lang="en-IN" sz="2000" b="1" dirty="0"/>
          </a:p>
        </p:txBody>
      </p:sp>
      <p:sp>
        <p:nvSpPr>
          <p:cNvPr id="31" name="Rectangle 30">
            <a:extLst>
              <a:ext uri="{FF2B5EF4-FFF2-40B4-BE49-F238E27FC236}">
                <a16:creationId xmlns:a16="http://schemas.microsoft.com/office/drawing/2014/main" id="{C2A9E60A-949D-4595-92FA-1426FF6593B1}"/>
              </a:ext>
            </a:extLst>
          </p:cNvPr>
          <p:cNvSpPr/>
          <p:nvPr/>
        </p:nvSpPr>
        <p:spPr>
          <a:xfrm>
            <a:off x="7377374" y="30887"/>
            <a:ext cx="2044984" cy="726299"/>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Customer Relationship</a:t>
            </a:r>
            <a:endParaRPr lang="en-IN" sz="2200" b="1" dirty="0"/>
          </a:p>
        </p:txBody>
      </p:sp>
      <p:sp>
        <p:nvSpPr>
          <p:cNvPr id="32" name="Rectangle 31">
            <a:extLst>
              <a:ext uri="{FF2B5EF4-FFF2-40B4-BE49-F238E27FC236}">
                <a16:creationId xmlns:a16="http://schemas.microsoft.com/office/drawing/2014/main" id="{A096D5D1-CFAC-4C1D-87A5-55B0C6F84FD6}"/>
              </a:ext>
            </a:extLst>
          </p:cNvPr>
          <p:cNvSpPr/>
          <p:nvPr/>
        </p:nvSpPr>
        <p:spPr>
          <a:xfrm>
            <a:off x="7576181" y="3248778"/>
            <a:ext cx="1776412"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Channel</a:t>
            </a:r>
            <a:endParaRPr lang="en-IN" sz="2400" b="1" dirty="0"/>
          </a:p>
        </p:txBody>
      </p:sp>
      <p:sp>
        <p:nvSpPr>
          <p:cNvPr id="33" name="Rectangle 32">
            <a:extLst>
              <a:ext uri="{FF2B5EF4-FFF2-40B4-BE49-F238E27FC236}">
                <a16:creationId xmlns:a16="http://schemas.microsoft.com/office/drawing/2014/main" id="{197C503B-A992-4FFB-886F-55A1486DECA1}"/>
              </a:ext>
            </a:extLst>
          </p:cNvPr>
          <p:cNvSpPr/>
          <p:nvPr/>
        </p:nvSpPr>
        <p:spPr>
          <a:xfrm>
            <a:off x="5105400" y="474099"/>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01</a:t>
            </a:r>
          </a:p>
        </p:txBody>
      </p:sp>
      <p:sp>
        <p:nvSpPr>
          <p:cNvPr id="34" name="Rectangle 33">
            <a:extLst>
              <a:ext uri="{FF2B5EF4-FFF2-40B4-BE49-F238E27FC236}">
                <a16:creationId xmlns:a16="http://schemas.microsoft.com/office/drawing/2014/main" id="{5BD18666-4C38-4EA2-90C9-1DE9E2ECFBF2}"/>
              </a:ext>
            </a:extLst>
          </p:cNvPr>
          <p:cNvSpPr/>
          <p:nvPr/>
        </p:nvSpPr>
        <p:spPr>
          <a:xfrm>
            <a:off x="10207979" y="438072"/>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02</a:t>
            </a:r>
          </a:p>
        </p:txBody>
      </p:sp>
      <p:sp>
        <p:nvSpPr>
          <p:cNvPr id="35" name="Rectangle 34">
            <a:extLst>
              <a:ext uri="{FF2B5EF4-FFF2-40B4-BE49-F238E27FC236}">
                <a16:creationId xmlns:a16="http://schemas.microsoft.com/office/drawing/2014/main" id="{F12CCDE7-6307-46A2-8043-BD6BC52A504D}"/>
              </a:ext>
            </a:extLst>
          </p:cNvPr>
          <p:cNvSpPr/>
          <p:nvPr/>
        </p:nvSpPr>
        <p:spPr>
          <a:xfrm>
            <a:off x="7130448" y="224789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03</a:t>
            </a:r>
          </a:p>
        </p:txBody>
      </p:sp>
      <p:sp>
        <p:nvSpPr>
          <p:cNvPr id="36" name="Rectangle 35">
            <a:extLst>
              <a:ext uri="{FF2B5EF4-FFF2-40B4-BE49-F238E27FC236}">
                <a16:creationId xmlns:a16="http://schemas.microsoft.com/office/drawing/2014/main" id="{F36F2983-4622-4C78-9A1D-FD7812D971C9}"/>
              </a:ext>
            </a:extLst>
          </p:cNvPr>
          <p:cNvSpPr/>
          <p:nvPr/>
        </p:nvSpPr>
        <p:spPr>
          <a:xfrm>
            <a:off x="7322637" y="88115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04</a:t>
            </a:r>
          </a:p>
        </p:txBody>
      </p:sp>
      <p:sp>
        <p:nvSpPr>
          <p:cNvPr id="37" name="Rectangle 36">
            <a:extLst>
              <a:ext uri="{FF2B5EF4-FFF2-40B4-BE49-F238E27FC236}">
                <a16:creationId xmlns:a16="http://schemas.microsoft.com/office/drawing/2014/main" id="{80099420-712A-4984-BEE9-DBB6502AC9DE}"/>
              </a:ext>
            </a:extLst>
          </p:cNvPr>
          <p:cNvSpPr/>
          <p:nvPr/>
        </p:nvSpPr>
        <p:spPr>
          <a:xfrm>
            <a:off x="6615960" y="415306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05</a:t>
            </a:r>
          </a:p>
        </p:txBody>
      </p:sp>
      <p:sp>
        <p:nvSpPr>
          <p:cNvPr id="38" name="Rectangle 37">
            <a:extLst>
              <a:ext uri="{FF2B5EF4-FFF2-40B4-BE49-F238E27FC236}">
                <a16:creationId xmlns:a16="http://schemas.microsoft.com/office/drawing/2014/main" id="{4B6BB6CE-E3D7-400B-B101-E1593205438C}"/>
              </a:ext>
            </a:extLst>
          </p:cNvPr>
          <p:cNvSpPr/>
          <p:nvPr/>
        </p:nvSpPr>
        <p:spPr>
          <a:xfrm>
            <a:off x="3120190" y="31424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06</a:t>
            </a:r>
          </a:p>
        </p:txBody>
      </p:sp>
      <p:sp>
        <p:nvSpPr>
          <p:cNvPr id="39" name="Rectangle 38">
            <a:extLst>
              <a:ext uri="{FF2B5EF4-FFF2-40B4-BE49-F238E27FC236}">
                <a16:creationId xmlns:a16="http://schemas.microsoft.com/office/drawing/2014/main" id="{75865329-1E02-4AF5-BE61-DCD514E9152C}"/>
              </a:ext>
            </a:extLst>
          </p:cNvPr>
          <p:cNvSpPr/>
          <p:nvPr/>
        </p:nvSpPr>
        <p:spPr>
          <a:xfrm>
            <a:off x="2204195" y="3019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07</a:t>
            </a:r>
          </a:p>
        </p:txBody>
      </p:sp>
      <p:sp>
        <p:nvSpPr>
          <p:cNvPr id="40" name="Rectangle 39">
            <a:extLst>
              <a:ext uri="{FF2B5EF4-FFF2-40B4-BE49-F238E27FC236}">
                <a16:creationId xmlns:a16="http://schemas.microsoft.com/office/drawing/2014/main" id="{F859E6A0-7CAE-409D-8787-E022C3909CEA}"/>
              </a:ext>
            </a:extLst>
          </p:cNvPr>
          <p:cNvSpPr/>
          <p:nvPr/>
        </p:nvSpPr>
        <p:spPr>
          <a:xfrm>
            <a:off x="697889" y="33291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08</a:t>
            </a:r>
          </a:p>
        </p:txBody>
      </p:sp>
      <p:sp>
        <p:nvSpPr>
          <p:cNvPr id="41" name="Rectangle 40">
            <a:extLst>
              <a:ext uri="{FF2B5EF4-FFF2-40B4-BE49-F238E27FC236}">
                <a16:creationId xmlns:a16="http://schemas.microsoft.com/office/drawing/2014/main" id="{0AF7A9D4-96DE-41F1-A97E-F8904CF47A3A}"/>
              </a:ext>
            </a:extLst>
          </p:cNvPr>
          <p:cNvSpPr/>
          <p:nvPr/>
        </p:nvSpPr>
        <p:spPr>
          <a:xfrm>
            <a:off x="666003" y="4479854"/>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09</a:t>
            </a:r>
          </a:p>
        </p:txBody>
      </p:sp>
      <p:pic>
        <p:nvPicPr>
          <p:cNvPr id="48" name="Picture 47">
            <a:extLst>
              <a:ext uri="{FF2B5EF4-FFF2-40B4-BE49-F238E27FC236}">
                <a16:creationId xmlns:a16="http://schemas.microsoft.com/office/drawing/2014/main" id="{D2BCC9A4-B3B5-4722-9008-2D3BB0F67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0587" y="1828781"/>
            <a:ext cx="1811455" cy="1811455"/>
          </a:xfrm>
          <a:prstGeom prst="rect">
            <a:avLst/>
          </a:prstGeom>
        </p:spPr>
      </p:pic>
      <p:pic>
        <p:nvPicPr>
          <p:cNvPr id="49" name="Graphic 48">
            <a:extLst>
              <a:ext uri="{FF2B5EF4-FFF2-40B4-BE49-F238E27FC236}">
                <a16:creationId xmlns:a16="http://schemas.microsoft.com/office/drawing/2014/main" id="{B4F7B92C-74D3-45B8-A1E8-6654AF3B883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106602" y="4053730"/>
            <a:ext cx="2028825" cy="2028825"/>
          </a:xfrm>
          <a:prstGeom prst="rect">
            <a:avLst/>
          </a:prstGeom>
        </p:spPr>
      </p:pic>
      <p:pic>
        <p:nvPicPr>
          <p:cNvPr id="50" name="Picture 49">
            <a:extLst>
              <a:ext uri="{FF2B5EF4-FFF2-40B4-BE49-F238E27FC236}">
                <a16:creationId xmlns:a16="http://schemas.microsoft.com/office/drawing/2014/main" id="{0353E3A8-CF43-43D6-8154-1187E9D11C1A}"/>
              </a:ext>
            </a:extLst>
          </p:cNvPr>
          <p:cNvPicPr>
            <a:picLocks noChangeAspect="1"/>
          </p:cNvPicPr>
          <p:nvPr/>
        </p:nvPicPr>
        <p:blipFill>
          <a:blip r:embed="rId6"/>
          <a:stretch>
            <a:fillRect/>
          </a:stretch>
        </p:blipFill>
        <p:spPr>
          <a:xfrm>
            <a:off x="9938698" y="2278043"/>
            <a:ext cx="1375471" cy="1375471"/>
          </a:xfrm>
          <a:prstGeom prst="rect">
            <a:avLst/>
          </a:prstGeom>
        </p:spPr>
      </p:pic>
      <p:pic>
        <p:nvPicPr>
          <p:cNvPr id="52" name="Picture 51">
            <a:extLst>
              <a:ext uri="{FF2B5EF4-FFF2-40B4-BE49-F238E27FC236}">
                <a16:creationId xmlns:a16="http://schemas.microsoft.com/office/drawing/2014/main" id="{9E63AD3F-378D-4EE8-A7DD-7125F97A66AA}"/>
              </a:ext>
            </a:extLst>
          </p:cNvPr>
          <p:cNvPicPr>
            <a:picLocks noChangeAspect="1"/>
          </p:cNvPicPr>
          <p:nvPr/>
        </p:nvPicPr>
        <p:blipFill>
          <a:blip r:embed="rId7"/>
          <a:stretch>
            <a:fillRect/>
          </a:stretch>
        </p:blipFill>
        <p:spPr>
          <a:xfrm>
            <a:off x="8283120" y="693307"/>
            <a:ext cx="1088570" cy="1088570"/>
          </a:xfrm>
          <a:prstGeom prst="rect">
            <a:avLst/>
          </a:prstGeom>
        </p:spPr>
      </p:pic>
      <p:pic>
        <p:nvPicPr>
          <p:cNvPr id="53" name="Picture 52">
            <a:extLst>
              <a:ext uri="{FF2B5EF4-FFF2-40B4-BE49-F238E27FC236}">
                <a16:creationId xmlns:a16="http://schemas.microsoft.com/office/drawing/2014/main" id="{0078E6F8-44E5-4812-8CDB-11182E64D1C4}"/>
              </a:ext>
            </a:extLst>
          </p:cNvPr>
          <p:cNvPicPr>
            <a:picLocks noChangeAspect="1"/>
          </p:cNvPicPr>
          <p:nvPr/>
        </p:nvPicPr>
        <p:blipFill>
          <a:blip r:embed="rId8"/>
          <a:stretch>
            <a:fillRect/>
          </a:stretch>
        </p:blipFill>
        <p:spPr>
          <a:xfrm>
            <a:off x="8203052" y="1770251"/>
            <a:ext cx="1219306" cy="1213209"/>
          </a:xfrm>
          <a:prstGeom prst="rect">
            <a:avLst/>
          </a:prstGeom>
        </p:spPr>
      </p:pic>
      <p:pic>
        <p:nvPicPr>
          <p:cNvPr id="62" name="Picture 61">
            <a:extLst>
              <a:ext uri="{FF2B5EF4-FFF2-40B4-BE49-F238E27FC236}">
                <a16:creationId xmlns:a16="http://schemas.microsoft.com/office/drawing/2014/main" id="{A4318D24-E7E8-4734-8A01-C4B26CCC3A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0850" y="2348004"/>
            <a:ext cx="1235547" cy="1235547"/>
          </a:xfrm>
          <a:prstGeom prst="rect">
            <a:avLst/>
          </a:prstGeom>
        </p:spPr>
      </p:pic>
      <p:pic>
        <p:nvPicPr>
          <p:cNvPr id="63" name="Picture 62">
            <a:extLst>
              <a:ext uri="{FF2B5EF4-FFF2-40B4-BE49-F238E27FC236}">
                <a16:creationId xmlns:a16="http://schemas.microsoft.com/office/drawing/2014/main" id="{50767B30-4443-4B47-8953-2600825AFB5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93017" y="4479854"/>
            <a:ext cx="1726704" cy="1726704"/>
          </a:xfrm>
          <a:prstGeom prst="rect">
            <a:avLst/>
          </a:prstGeom>
        </p:spPr>
      </p:pic>
      <p:pic>
        <p:nvPicPr>
          <p:cNvPr id="3" name="Graphic 2">
            <a:extLst>
              <a:ext uri="{FF2B5EF4-FFF2-40B4-BE49-F238E27FC236}">
                <a16:creationId xmlns:a16="http://schemas.microsoft.com/office/drawing/2014/main" id="{37A9358A-D24D-4244-9C90-24F6D076678F}"/>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2194135" y="2004986"/>
            <a:ext cx="1014720" cy="1014720"/>
          </a:xfrm>
          <a:prstGeom prst="rect">
            <a:avLst/>
          </a:prstGeom>
        </p:spPr>
      </p:pic>
      <p:sp>
        <p:nvSpPr>
          <p:cNvPr id="42" name="Arrow: Circular 41">
            <a:extLst>
              <a:ext uri="{FF2B5EF4-FFF2-40B4-BE49-F238E27FC236}">
                <a16:creationId xmlns:a16="http://schemas.microsoft.com/office/drawing/2014/main" id="{4EAE944E-4321-497C-BAA6-A0F589F29677}"/>
              </a:ext>
            </a:extLst>
          </p:cNvPr>
          <p:cNvSpPr/>
          <p:nvPr/>
        </p:nvSpPr>
        <p:spPr>
          <a:xfrm>
            <a:off x="3288147" y="669535"/>
            <a:ext cx="845987" cy="723515"/>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Shape 42">
            <a:extLst>
              <a:ext uri="{FF2B5EF4-FFF2-40B4-BE49-F238E27FC236}">
                <a16:creationId xmlns:a16="http://schemas.microsoft.com/office/drawing/2014/main" id="{E1FBB3B5-E9EF-4B60-AD67-CC7268210FCC}"/>
              </a:ext>
            </a:extLst>
          </p:cNvPr>
          <p:cNvSpPr/>
          <p:nvPr/>
        </p:nvSpPr>
        <p:spPr>
          <a:xfrm>
            <a:off x="3335935" y="756312"/>
            <a:ext cx="565200" cy="56524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a:p>
        </p:txBody>
      </p:sp>
      <p:sp>
        <p:nvSpPr>
          <p:cNvPr id="44" name="Freeform: Shape 43">
            <a:extLst>
              <a:ext uri="{FF2B5EF4-FFF2-40B4-BE49-F238E27FC236}">
                <a16:creationId xmlns:a16="http://schemas.microsoft.com/office/drawing/2014/main" id="{A0C616E3-893D-4FCC-A0D5-DC7F942C3762}"/>
              </a:ext>
            </a:extLst>
          </p:cNvPr>
          <p:cNvSpPr/>
          <p:nvPr/>
        </p:nvSpPr>
        <p:spPr>
          <a:xfrm>
            <a:off x="2951395" y="622709"/>
            <a:ext cx="504000" cy="50400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45" name="Freeform: Shape 44">
            <a:extLst>
              <a:ext uri="{FF2B5EF4-FFF2-40B4-BE49-F238E27FC236}">
                <a16:creationId xmlns:a16="http://schemas.microsoft.com/office/drawing/2014/main" id="{F55787F6-4AA8-4190-B65F-B7FB41978D23}"/>
              </a:ext>
            </a:extLst>
          </p:cNvPr>
          <p:cNvSpPr/>
          <p:nvPr/>
        </p:nvSpPr>
        <p:spPr>
          <a:xfrm>
            <a:off x="3167699" y="293838"/>
            <a:ext cx="493200" cy="493306"/>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87" tIns="752687" rIns="752688" bIns="752688" numCol="1" spcCol="1270" anchor="ctr" anchorCtr="0">
            <a:noAutofit/>
          </a:bodyPr>
          <a:lstStyle/>
          <a:p>
            <a:pPr marL="0" lvl="0" indent="0" algn="ctr" defTabSz="1689100">
              <a:lnSpc>
                <a:spcPct val="90000"/>
              </a:lnSpc>
              <a:spcBef>
                <a:spcPct val="0"/>
              </a:spcBef>
              <a:spcAft>
                <a:spcPct val="35000"/>
              </a:spcAft>
              <a:buNone/>
            </a:pPr>
            <a:endParaRPr lang="en-IN" sz="3800" kern="1200"/>
          </a:p>
        </p:txBody>
      </p:sp>
      <p:sp>
        <p:nvSpPr>
          <p:cNvPr id="46" name="Shape 45">
            <a:extLst>
              <a:ext uri="{FF2B5EF4-FFF2-40B4-BE49-F238E27FC236}">
                <a16:creationId xmlns:a16="http://schemas.microsoft.com/office/drawing/2014/main" id="{6E3A0229-6BBF-4C9A-9660-5ED05A31A78B}"/>
              </a:ext>
            </a:extLst>
          </p:cNvPr>
          <p:cNvSpPr/>
          <p:nvPr/>
        </p:nvSpPr>
        <p:spPr>
          <a:xfrm>
            <a:off x="2866269" y="530754"/>
            <a:ext cx="614663" cy="525679"/>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Arrow: Circular 46">
            <a:extLst>
              <a:ext uri="{FF2B5EF4-FFF2-40B4-BE49-F238E27FC236}">
                <a16:creationId xmlns:a16="http://schemas.microsoft.com/office/drawing/2014/main" id="{CED9B847-A966-4E54-A303-983418A15793}"/>
              </a:ext>
            </a:extLst>
          </p:cNvPr>
          <p:cNvSpPr/>
          <p:nvPr/>
        </p:nvSpPr>
        <p:spPr>
          <a:xfrm>
            <a:off x="3111684" y="249879"/>
            <a:ext cx="662730" cy="566788"/>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Rounded Rectangle 4"/>
          <p:cNvSpPr/>
          <p:nvPr/>
        </p:nvSpPr>
        <p:spPr>
          <a:xfrm>
            <a:off x="7315917" y="-10983"/>
            <a:ext cx="2106441" cy="1839764"/>
          </a:xfrm>
          <a:prstGeom prst="round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p:cNvSpPr/>
          <p:nvPr/>
        </p:nvSpPr>
        <p:spPr>
          <a:xfrm>
            <a:off x="470850" y="2001129"/>
            <a:ext cx="10552258" cy="3645276"/>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b="1">
              <a:solidFill>
                <a:srgbClr val="002060"/>
              </a:solidFill>
            </a:endParaRPr>
          </a:p>
        </p:txBody>
      </p:sp>
      <p:grpSp>
        <p:nvGrpSpPr>
          <p:cNvPr id="54" name="Group 53"/>
          <p:cNvGrpSpPr/>
          <p:nvPr/>
        </p:nvGrpSpPr>
        <p:grpSpPr>
          <a:xfrm>
            <a:off x="168181" y="136764"/>
            <a:ext cx="11942598" cy="6069794"/>
            <a:chOff x="-1938352" y="734721"/>
            <a:chExt cx="10444313" cy="7012725"/>
          </a:xfrm>
        </p:grpSpPr>
        <p:sp>
          <p:nvSpPr>
            <p:cNvPr id="55" name="Rectangle 54"/>
            <p:cNvSpPr/>
            <p:nvPr/>
          </p:nvSpPr>
          <p:spPr>
            <a:xfrm>
              <a:off x="-1938352" y="734721"/>
              <a:ext cx="6002107" cy="7012725"/>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b="1" dirty="0">
                <a:solidFill>
                  <a:srgbClr val="002060"/>
                </a:solidFill>
              </a:endParaRPr>
            </a:p>
          </p:txBody>
        </p:sp>
        <p:sp>
          <p:nvSpPr>
            <p:cNvPr id="56" name="Rectangle 55"/>
            <p:cNvSpPr/>
            <p:nvPr/>
          </p:nvSpPr>
          <p:spPr>
            <a:xfrm>
              <a:off x="6324943" y="818725"/>
              <a:ext cx="2181018" cy="692872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b="1" dirty="0">
                <a:solidFill>
                  <a:srgbClr val="002060"/>
                </a:solidFill>
              </a:endParaRPr>
            </a:p>
          </p:txBody>
        </p:sp>
      </p:grpSp>
    </p:spTree>
    <p:extLst>
      <p:ext uri="{BB962C8B-B14F-4D97-AF65-F5344CB8AC3E}">
        <p14:creationId xmlns:p14="http://schemas.microsoft.com/office/powerpoint/2010/main" val="121677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5"/>
                                        </p:tgtEl>
                                      </p:cBhvr>
                                      <p:by x="150000" y="150000"/>
                                    </p:animScale>
                                  </p:childTnLst>
                                </p:cTn>
                              </p:par>
                              <p:par>
                                <p:cTn id="7" presetID="10" presetClass="emph" presetSubtype="0" repeatCount="indefinite" fill="hold" grpId="0" nodeType="withEffect">
                                  <p:stCondLst>
                                    <p:cond delay="0"/>
                                  </p:stCondLst>
                                  <p:childTnLst>
                                    <p:anim calcmode="discrete" valueType="str">
                                      <p:cBhvr override="childStyle">
                                        <p:cTn id="8" dur="2000" fill="hold"/>
                                        <p:tgtEl>
                                          <p:spTgt spid="31"/>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9" presetID="10" presetClass="emph" presetSubtype="0" repeatCount="indefinite" fill="hold" grpId="0" nodeType="withEffect">
                                  <p:stCondLst>
                                    <p:cond delay="0"/>
                                  </p:stCondLst>
                                  <p:childTnLst>
                                    <p:anim calcmode="discrete" valueType="str">
                                      <p:cBhvr override="childStyle">
                                        <p:cTn id="10" dur="2000" fill="hold"/>
                                        <p:tgtEl>
                                          <p:spTgt spid="36"/>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Customer Relationships </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628650" y="1368425"/>
            <a:ext cx="10515600" cy="4351338"/>
          </a:xfrm>
        </p:spPr>
        <p:txBody>
          <a:bodyPr>
            <a:normAutofit/>
          </a:bodyPr>
          <a:lstStyle/>
          <a:p>
            <a:r>
              <a:rPr lang="en-US" b="1" dirty="0"/>
              <a:t>The Customer Relationships Building Block describes how the company would build and maintain relationship with targeted customers on a sustainable long-term basis.</a:t>
            </a:r>
          </a:p>
          <a:p>
            <a:pPr marL="0" indent="0">
              <a:buNone/>
            </a:pPr>
            <a:r>
              <a:rPr lang="en-US" b="1" dirty="0"/>
              <a:t>Motivations:</a:t>
            </a:r>
          </a:p>
          <a:p>
            <a:r>
              <a:rPr lang="en-US" b="1" dirty="0"/>
              <a:t>Customer acquisition</a:t>
            </a:r>
          </a:p>
          <a:p>
            <a:r>
              <a:rPr lang="en-US" b="1" dirty="0"/>
              <a:t>Customer retention</a:t>
            </a:r>
          </a:p>
          <a:p>
            <a:r>
              <a:rPr lang="en-US" b="1" dirty="0"/>
              <a:t>Acquiring more customers for sustainable &amp; profitable growth. </a:t>
            </a:r>
          </a:p>
          <a:p>
            <a:r>
              <a:rPr lang="en-US" b="1" dirty="0"/>
              <a:t>Making profit from life-time-value of customers.</a:t>
            </a:r>
            <a:endParaRPr lang="en-IN" b="1" dirty="0"/>
          </a:p>
        </p:txBody>
      </p:sp>
    </p:spTree>
    <p:extLst>
      <p:ext uri="{BB962C8B-B14F-4D97-AF65-F5344CB8AC3E}">
        <p14:creationId xmlns:p14="http://schemas.microsoft.com/office/powerpoint/2010/main" val="35665438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business model describes the rationale of how an organization creates, delivers, and captures value, in economic, social, cultural or other contexts. The process of business model construction and modification is also called business model innovation and forms a part of business strategy. </a:t>
            </a:r>
            <a:endParaRPr lang="en-IN" dirty="0"/>
          </a:p>
        </p:txBody>
      </p:sp>
    </p:spTree>
    <p:extLst>
      <p:ext uri="{BB962C8B-B14F-4D97-AF65-F5344CB8AC3E}">
        <p14:creationId xmlns:p14="http://schemas.microsoft.com/office/powerpoint/2010/main" val="2281317109"/>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92649FA-E656-48E9-9882-8BB8A8BD2F35}"/>
              </a:ext>
            </a:extLst>
          </p:cNvPr>
          <p:cNvSpPr/>
          <p:nvPr/>
        </p:nvSpPr>
        <p:spPr>
          <a:xfrm>
            <a:off x="213064" y="165497"/>
            <a:ext cx="11567604" cy="6069794"/>
          </a:xfrm>
          <a:custGeom>
            <a:avLst/>
            <a:gdLst>
              <a:gd name="connsiteX0" fmla="*/ 6128709 w 11567604"/>
              <a:gd name="connsiteY0" fmla="*/ 3933547 h 6267635"/>
              <a:gd name="connsiteX1" fmla="*/ 9158655 w 11567604"/>
              <a:gd name="connsiteY1" fmla="*/ 3933547 h 6267635"/>
              <a:gd name="connsiteX2" fmla="*/ 9158655 w 11567604"/>
              <a:gd name="connsiteY2" fmla="*/ 3943072 h 6267635"/>
              <a:gd name="connsiteX3" fmla="*/ 9358680 w 11567604"/>
              <a:gd name="connsiteY3" fmla="*/ 3943072 h 6267635"/>
              <a:gd name="connsiteX4" fmla="*/ 9358680 w 11567604"/>
              <a:gd name="connsiteY4" fmla="*/ 3933547 h 6267635"/>
              <a:gd name="connsiteX5" fmla="*/ 11567604 w 11567604"/>
              <a:gd name="connsiteY5" fmla="*/ 3933547 h 6267635"/>
              <a:gd name="connsiteX6" fmla="*/ 11567604 w 11567604"/>
              <a:gd name="connsiteY6" fmla="*/ 6267635 h 6267635"/>
              <a:gd name="connsiteX7" fmla="*/ 6128709 w 11567604"/>
              <a:gd name="connsiteY7" fmla="*/ 6267635 h 6267635"/>
              <a:gd name="connsiteX8" fmla="*/ 0 w 11567604"/>
              <a:gd name="connsiteY8" fmla="*/ 3933547 h 6267635"/>
              <a:gd name="connsiteX9" fmla="*/ 1779420 w 11567604"/>
              <a:gd name="connsiteY9" fmla="*/ 3933547 h 6267635"/>
              <a:gd name="connsiteX10" fmla="*/ 1779420 w 11567604"/>
              <a:gd name="connsiteY10" fmla="*/ 3933548 h 6267635"/>
              <a:gd name="connsiteX11" fmla="*/ 2027069 w 11567604"/>
              <a:gd name="connsiteY11" fmla="*/ 3933548 h 6267635"/>
              <a:gd name="connsiteX12" fmla="*/ 2027069 w 11567604"/>
              <a:gd name="connsiteY12" fmla="*/ 3933547 h 6267635"/>
              <a:gd name="connsiteX13" fmla="*/ 3863639 w 11567604"/>
              <a:gd name="connsiteY13" fmla="*/ 3933547 h 6267635"/>
              <a:gd name="connsiteX14" fmla="*/ 3863639 w 11567604"/>
              <a:gd name="connsiteY14" fmla="*/ 3933548 h 6267635"/>
              <a:gd name="connsiteX15" fmla="*/ 4111288 w 11567604"/>
              <a:gd name="connsiteY15" fmla="*/ 3933548 h 6267635"/>
              <a:gd name="connsiteX16" fmla="*/ 4111288 w 11567604"/>
              <a:gd name="connsiteY16" fmla="*/ 3933547 h 6267635"/>
              <a:gd name="connsiteX17" fmla="*/ 5881060 w 11567604"/>
              <a:gd name="connsiteY17" fmla="*/ 3933547 h 6267635"/>
              <a:gd name="connsiteX18" fmla="*/ 5881060 w 11567604"/>
              <a:gd name="connsiteY18" fmla="*/ 6267635 h 6267635"/>
              <a:gd name="connsiteX19" fmla="*/ 0 w 11567604"/>
              <a:gd name="connsiteY19" fmla="*/ 6267635 h 6267635"/>
              <a:gd name="connsiteX20" fmla="*/ 2027069 w 11567604"/>
              <a:gd name="connsiteY20" fmla="*/ 2228434 h 6267635"/>
              <a:gd name="connsiteX21" fmla="*/ 3863639 w 11567604"/>
              <a:gd name="connsiteY21" fmla="*/ 2228434 h 6267635"/>
              <a:gd name="connsiteX22" fmla="*/ 3863639 w 11567604"/>
              <a:gd name="connsiteY22" fmla="*/ 3752572 h 6267635"/>
              <a:gd name="connsiteX23" fmla="*/ 2027069 w 11567604"/>
              <a:gd name="connsiteY23" fmla="*/ 3752572 h 6267635"/>
              <a:gd name="connsiteX24" fmla="*/ 7149758 w 11567604"/>
              <a:gd name="connsiteY24" fmla="*/ 2007116 h 6267635"/>
              <a:gd name="connsiteX25" fmla="*/ 9158655 w 11567604"/>
              <a:gd name="connsiteY25" fmla="*/ 2007116 h 6267635"/>
              <a:gd name="connsiteX26" fmla="*/ 9158655 w 11567604"/>
              <a:gd name="connsiteY26" fmla="*/ 3752572 h 6267635"/>
              <a:gd name="connsiteX27" fmla="*/ 7149758 w 11567604"/>
              <a:gd name="connsiteY27" fmla="*/ 3752572 h 6267635"/>
              <a:gd name="connsiteX28" fmla="*/ 9358680 w 11567604"/>
              <a:gd name="connsiteY28" fmla="*/ 0 h 6267635"/>
              <a:gd name="connsiteX29" fmla="*/ 11567604 w 11567604"/>
              <a:gd name="connsiteY29" fmla="*/ 0 h 6267635"/>
              <a:gd name="connsiteX30" fmla="*/ 11567604 w 11567604"/>
              <a:gd name="connsiteY30" fmla="*/ 3752572 h 6267635"/>
              <a:gd name="connsiteX31" fmla="*/ 9358680 w 11567604"/>
              <a:gd name="connsiteY31" fmla="*/ 3752572 h 6267635"/>
              <a:gd name="connsiteX32" fmla="*/ 7149758 w 11567604"/>
              <a:gd name="connsiteY32" fmla="*/ 0 h 6267635"/>
              <a:gd name="connsiteX33" fmla="*/ 9158655 w 11567604"/>
              <a:gd name="connsiteY33" fmla="*/ 0 h 6267635"/>
              <a:gd name="connsiteX34" fmla="*/ 9158655 w 11567604"/>
              <a:gd name="connsiteY34" fmla="*/ 1745454 h 6267635"/>
              <a:gd name="connsiteX35" fmla="*/ 7149758 w 11567604"/>
              <a:gd name="connsiteY35" fmla="*/ 1745454 h 6267635"/>
              <a:gd name="connsiteX36" fmla="*/ 4111288 w 11567604"/>
              <a:gd name="connsiteY36" fmla="*/ 0 h 6267635"/>
              <a:gd name="connsiteX37" fmla="*/ 6902109 w 11567604"/>
              <a:gd name="connsiteY37" fmla="*/ 0 h 6267635"/>
              <a:gd name="connsiteX38" fmla="*/ 6902109 w 11567604"/>
              <a:gd name="connsiteY38" fmla="*/ 3752572 h 6267635"/>
              <a:gd name="connsiteX39" fmla="*/ 6128709 w 11567604"/>
              <a:gd name="connsiteY39" fmla="*/ 3752572 h 6267635"/>
              <a:gd name="connsiteX40" fmla="*/ 6128709 w 11567604"/>
              <a:gd name="connsiteY40" fmla="*/ 3752570 h 6267635"/>
              <a:gd name="connsiteX41" fmla="*/ 5881060 w 11567604"/>
              <a:gd name="connsiteY41" fmla="*/ 3752570 h 6267635"/>
              <a:gd name="connsiteX42" fmla="*/ 5881060 w 11567604"/>
              <a:gd name="connsiteY42" fmla="*/ 3752572 h 6267635"/>
              <a:gd name="connsiteX43" fmla="*/ 4111288 w 11567604"/>
              <a:gd name="connsiteY43" fmla="*/ 3752572 h 6267635"/>
              <a:gd name="connsiteX44" fmla="*/ 2027069 w 11567604"/>
              <a:gd name="connsiteY44" fmla="*/ 0 h 6267635"/>
              <a:gd name="connsiteX45" fmla="*/ 3863639 w 11567604"/>
              <a:gd name="connsiteY45" fmla="*/ 0 h 6267635"/>
              <a:gd name="connsiteX46" fmla="*/ 3863639 w 11567604"/>
              <a:gd name="connsiteY46" fmla="*/ 1966771 h 6267635"/>
              <a:gd name="connsiteX47" fmla="*/ 2027069 w 11567604"/>
              <a:gd name="connsiteY47" fmla="*/ 1966771 h 6267635"/>
              <a:gd name="connsiteX48" fmla="*/ 0 w 11567604"/>
              <a:gd name="connsiteY48" fmla="*/ 0 h 6267635"/>
              <a:gd name="connsiteX49" fmla="*/ 1779420 w 11567604"/>
              <a:gd name="connsiteY49" fmla="*/ 0 h 6267635"/>
              <a:gd name="connsiteX50" fmla="*/ 1779420 w 11567604"/>
              <a:gd name="connsiteY50" fmla="*/ 3752572 h 6267635"/>
              <a:gd name="connsiteX51" fmla="*/ 0 w 11567604"/>
              <a:gd name="connsiteY51" fmla="*/ 3752572 h 626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567604" h="6267635">
                <a:moveTo>
                  <a:pt x="6128709" y="3933547"/>
                </a:moveTo>
                <a:lnTo>
                  <a:pt x="9158655" y="3933547"/>
                </a:lnTo>
                <a:lnTo>
                  <a:pt x="9158655" y="3943072"/>
                </a:lnTo>
                <a:lnTo>
                  <a:pt x="9358680" y="3943072"/>
                </a:lnTo>
                <a:lnTo>
                  <a:pt x="9358680" y="3933547"/>
                </a:lnTo>
                <a:lnTo>
                  <a:pt x="11567604" y="3933547"/>
                </a:lnTo>
                <a:lnTo>
                  <a:pt x="11567604" y="6267635"/>
                </a:lnTo>
                <a:lnTo>
                  <a:pt x="6128709" y="6267635"/>
                </a:lnTo>
                <a:close/>
                <a:moveTo>
                  <a:pt x="0" y="3933547"/>
                </a:moveTo>
                <a:lnTo>
                  <a:pt x="1779420" y="3933547"/>
                </a:lnTo>
                <a:lnTo>
                  <a:pt x="1779420" y="3933548"/>
                </a:lnTo>
                <a:lnTo>
                  <a:pt x="2027069" y="3933548"/>
                </a:lnTo>
                <a:lnTo>
                  <a:pt x="2027069" y="3933547"/>
                </a:lnTo>
                <a:lnTo>
                  <a:pt x="3863639" y="3933547"/>
                </a:lnTo>
                <a:lnTo>
                  <a:pt x="3863639" y="3933548"/>
                </a:lnTo>
                <a:lnTo>
                  <a:pt x="4111288" y="3933548"/>
                </a:lnTo>
                <a:lnTo>
                  <a:pt x="4111288" y="3933547"/>
                </a:lnTo>
                <a:lnTo>
                  <a:pt x="5881060" y="3933547"/>
                </a:lnTo>
                <a:lnTo>
                  <a:pt x="5881060" y="6267635"/>
                </a:lnTo>
                <a:lnTo>
                  <a:pt x="0" y="6267635"/>
                </a:lnTo>
                <a:close/>
                <a:moveTo>
                  <a:pt x="2027069" y="2228434"/>
                </a:moveTo>
                <a:lnTo>
                  <a:pt x="3863639" y="2228434"/>
                </a:lnTo>
                <a:lnTo>
                  <a:pt x="3863639" y="3752572"/>
                </a:lnTo>
                <a:lnTo>
                  <a:pt x="2027069" y="3752572"/>
                </a:lnTo>
                <a:close/>
                <a:moveTo>
                  <a:pt x="7149758" y="2007116"/>
                </a:moveTo>
                <a:lnTo>
                  <a:pt x="9158655" y="2007116"/>
                </a:lnTo>
                <a:lnTo>
                  <a:pt x="9158655" y="3752572"/>
                </a:lnTo>
                <a:lnTo>
                  <a:pt x="7149758" y="3752572"/>
                </a:lnTo>
                <a:close/>
                <a:moveTo>
                  <a:pt x="9358680" y="0"/>
                </a:moveTo>
                <a:lnTo>
                  <a:pt x="11567604" y="0"/>
                </a:lnTo>
                <a:lnTo>
                  <a:pt x="11567604" y="3752572"/>
                </a:lnTo>
                <a:lnTo>
                  <a:pt x="9358680" y="3752572"/>
                </a:lnTo>
                <a:close/>
                <a:moveTo>
                  <a:pt x="7149758" y="0"/>
                </a:moveTo>
                <a:lnTo>
                  <a:pt x="9158655" y="0"/>
                </a:lnTo>
                <a:lnTo>
                  <a:pt x="9158655" y="1745454"/>
                </a:lnTo>
                <a:lnTo>
                  <a:pt x="7149758" y="1745454"/>
                </a:lnTo>
                <a:close/>
                <a:moveTo>
                  <a:pt x="4111288" y="0"/>
                </a:moveTo>
                <a:lnTo>
                  <a:pt x="6902109" y="0"/>
                </a:lnTo>
                <a:lnTo>
                  <a:pt x="6902109" y="3752572"/>
                </a:lnTo>
                <a:lnTo>
                  <a:pt x="6128709" y="3752572"/>
                </a:lnTo>
                <a:lnTo>
                  <a:pt x="6128709" y="3752570"/>
                </a:lnTo>
                <a:lnTo>
                  <a:pt x="5881060" y="3752570"/>
                </a:lnTo>
                <a:lnTo>
                  <a:pt x="5881060" y="3752572"/>
                </a:lnTo>
                <a:lnTo>
                  <a:pt x="4111288" y="3752572"/>
                </a:lnTo>
                <a:close/>
                <a:moveTo>
                  <a:pt x="2027069" y="0"/>
                </a:moveTo>
                <a:lnTo>
                  <a:pt x="3863639" y="0"/>
                </a:lnTo>
                <a:lnTo>
                  <a:pt x="3863639" y="1966771"/>
                </a:lnTo>
                <a:lnTo>
                  <a:pt x="2027069" y="1966771"/>
                </a:lnTo>
                <a:close/>
                <a:moveTo>
                  <a:pt x="0" y="0"/>
                </a:moveTo>
                <a:lnTo>
                  <a:pt x="1779420" y="0"/>
                </a:lnTo>
                <a:lnTo>
                  <a:pt x="1779420" y="3752572"/>
                </a:lnTo>
                <a:lnTo>
                  <a:pt x="0" y="3752572"/>
                </a:lnTo>
                <a:close/>
              </a:path>
            </a:pathLst>
          </a:cu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E461564-DD30-4C1D-AB9F-1E9F8F598C80}"/>
              </a:ext>
            </a:extLst>
          </p:cNvPr>
          <p:cNvSpPr/>
          <p:nvPr/>
        </p:nvSpPr>
        <p:spPr>
          <a:xfrm>
            <a:off x="498069" y="1063436"/>
            <a:ext cx="135255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Key Partners</a:t>
            </a:r>
            <a:endParaRPr lang="en-IN" sz="2200" b="1" dirty="0"/>
          </a:p>
        </p:txBody>
      </p:sp>
      <p:sp>
        <p:nvSpPr>
          <p:cNvPr id="22" name="Rectangle 21">
            <a:extLst>
              <a:ext uri="{FF2B5EF4-FFF2-40B4-BE49-F238E27FC236}">
                <a16:creationId xmlns:a16="http://schemas.microsoft.com/office/drawing/2014/main" id="{D0D2E168-D719-4C8C-B3CA-1256A397E2AC}"/>
              </a:ext>
            </a:extLst>
          </p:cNvPr>
          <p:cNvSpPr/>
          <p:nvPr/>
        </p:nvSpPr>
        <p:spPr>
          <a:xfrm>
            <a:off x="4610646" y="990377"/>
            <a:ext cx="23622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Value Proposition</a:t>
            </a:r>
            <a:endParaRPr lang="en-IN" sz="2400" b="1" dirty="0"/>
          </a:p>
        </p:txBody>
      </p:sp>
      <p:sp>
        <p:nvSpPr>
          <p:cNvPr id="25" name="Rectangle 24">
            <a:extLst>
              <a:ext uri="{FF2B5EF4-FFF2-40B4-BE49-F238E27FC236}">
                <a16:creationId xmlns:a16="http://schemas.microsoft.com/office/drawing/2014/main" id="{7CE0BB8F-F9E4-4CDC-A146-B429A6F273A8}"/>
              </a:ext>
            </a:extLst>
          </p:cNvPr>
          <p:cNvSpPr/>
          <p:nvPr/>
        </p:nvSpPr>
        <p:spPr>
          <a:xfrm>
            <a:off x="9706959" y="1229317"/>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Customer Segment</a:t>
            </a:r>
            <a:endParaRPr lang="en-IN" sz="2400" b="1" dirty="0"/>
          </a:p>
        </p:txBody>
      </p:sp>
      <p:sp>
        <p:nvSpPr>
          <p:cNvPr id="26" name="Rectangle 25">
            <a:extLst>
              <a:ext uri="{FF2B5EF4-FFF2-40B4-BE49-F238E27FC236}">
                <a16:creationId xmlns:a16="http://schemas.microsoft.com/office/drawing/2014/main" id="{0049264E-E3EA-416C-B2A7-8490826776A5}"/>
              </a:ext>
            </a:extLst>
          </p:cNvPr>
          <p:cNvSpPr/>
          <p:nvPr/>
        </p:nvSpPr>
        <p:spPr>
          <a:xfrm>
            <a:off x="8014673" y="3970148"/>
            <a:ext cx="26289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Revenue Model</a:t>
            </a:r>
            <a:endParaRPr lang="en-IN" sz="2400" b="1" dirty="0"/>
          </a:p>
        </p:txBody>
      </p:sp>
      <p:sp>
        <p:nvSpPr>
          <p:cNvPr id="28" name="Rectangle 27">
            <a:extLst>
              <a:ext uri="{FF2B5EF4-FFF2-40B4-BE49-F238E27FC236}">
                <a16:creationId xmlns:a16="http://schemas.microsoft.com/office/drawing/2014/main" id="{CBB320FE-C995-435A-9071-B097DD3AC7D8}"/>
              </a:ext>
            </a:extLst>
          </p:cNvPr>
          <p:cNvSpPr/>
          <p:nvPr/>
        </p:nvSpPr>
        <p:spPr>
          <a:xfrm>
            <a:off x="1941942" y="4368712"/>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Cost Structure</a:t>
            </a:r>
            <a:endParaRPr lang="en-IN" sz="2400" b="1" dirty="0"/>
          </a:p>
        </p:txBody>
      </p:sp>
      <p:sp>
        <p:nvSpPr>
          <p:cNvPr id="29" name="Rectangle 28">
            <a:extLst>
              <a:ext uri="{FF2B5EF4-FFF2-40B4-BE49-F238E27FC236}">
                <a16:creationId xmlns:a16="http://schemas.microsoft.com/office/drawing/2014/main" id="{BFFA8E51-D1E4-427D-9EB0-A6F6F335659C}"/>
              </a:ext>
            </a:extLst>
          </p:cNvPr>
          <p:cNvSpPr/>
          <p:nvPr/>
        </p:nvSpPr>
        <p:spPr>
          <a:xfrm>
            <a:off x="2217521" y="1079393"/>
            <a:ext cx="166687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Key Activities</a:t>
            </a:r>
            <a:endParaRPr lang="en-IN" sz="2400" b="1" dirty="0"/>
          </a:p>
        </p:txBody>
      </p:sp>
      <p:sp>
        <p:nvSpPr>
          <p:cNvPr id="30" name="Rectangle 29">
            <a:extLst>
              <a:ext uri="{FF2B5EF4-FFF2-40B4-BE49-F238E27FC236}">
                <a16:creationId xmlns:a16="http://schemas.microsoft.com/office/drawing/2014/main" id="{44C3DF4C-0040-40DA-A8C7-79E6E5F57EEE}"/>
              </a:ext>
            </a:extLst>
          </p:cNvPr>
          <p:cNvSpPr/>
          <p:nvPr/>
        </p:nvSpPr>
        <p:spPr>
          <a:xfrm>
            <a:off x="2195116" y="2828749"/>
            <a:ext cx="1726704"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Key Resources</a:t>
            </a:r>
            <a:endParaRPr lang="en-IN" sz="2000" b="1" dirty="0"/>
          </a:p>
        </p:txBody>
      </p:sp>
      <p:sp>
        <p:nvSpPr>
          <p:cNvPr id="31" name="Rectangle 30">
            <a:extLst>
              <a:ext uri="{FF2B5EF4-FFF2-40B4-BE49-F238E27FC236}">
                <a16:creationId xmlns:a16="http://schemas.microsoft.com/office/drawing/2014/main" id="{C2A9E60A-949D-4595-92FA-1426FF6593B1}"/>
              </a:ext>
            </a:extLst>
          </p:cNvPr>
          <p:cNvSpPr/>
          <p:nvPr/>
        </p:nvSpPr>
        <p:spPr>
          <a:xfrm>
            <a:off x="7377374" y="30887"/>
            <a:ext cx="2044984" cy="726299"/>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Customer Relationship</a:t>
            </a:r>
            <a:endParaRPr lang="en-IN" sz="2200" b="1" dirty="0"/>
          </a:p>
        </p:txBody>
      </p:sp>
      <p:sp>
        <p:nvSpPr>
          <p:cNvPr id="32" name="Rectangle 31">
            <a:extLst>
              <a:ext uri="{FF2B5EF4-FFF2-40B4-BE49-F238E27FC236}">
                <a16:creationId xmlns:a16="http://schemas.microsoft.com/office/drawing/2014/main" id="{A096D5D1-CFAC-4C1D-87A5-55B0C6F84FD6}"/>
              </a:ext>
            </a:extLst>
          </p:cNvPr>
          <p:cNvSpPr/>
          <p:nvPr/>
        </p:nvSpPr>
        <p:spPr>
          <a:xfrm>
            <a:off x="7576181" y="3248778"/>
            <a:ext cx="1776412"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Channel</a:t>
            </a:r>
            <a:endParaRPr lang="en-IN" sz="2400" b="1" dirty="0"/>
          </a:p>
        </p:txBody>
      </p:sp>
      <p:sp>
        <p:nvSpPr>
          <p:cNvPr id="33" name="Rectangle 32">
            <a:extLst>
              <a:ext uri="{FF2B5EF4-FFF2-40B4-BE49-F238E27FC236}">
                <a16:creationId xmlns:a16="http://schemas.microsoft.com/office/drawing/2014/main" id="{197C503B-A992-4FFB-886F-55A1486DECA1}"/>
              </a:ext>
            </a:extLst>
          </p:cNvPr>
          <p:cNvSpPr/>
          <p:nvPr/>
        </p:nvSpPr>
        <p:spPr>
          <a:xfrm>
            <a:off x="5105400" y="474099"/>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01</a:t>
            </a:r>
          </a:p>
        </p:txBody>
      </p:sp>
      <p:sp>
        <p:nvSpPr>
          <p:cNvPr id="34" name="Rectangle 33">
            <a:extLst>
              <a:ext uri="{FF2B5EF4-FFF2-40B4-BE49-F238E27FC236}">
                <a16:creationId xmlns:a16="http://schemas.microsoft.com/office/drawing/2014/main" id="{5BD18666-4C38-4EA2-90C9-1DE9E2ECFBF2}"/>
              </a:ext>
            </a:extLst>
          </p:cNvPr>
          <p:cNvSpPr/>
          <p:nvPr/>
        </p:nvSpPr>
        <p:spPr>
          <a:xfrm>
            <a:off x="10207979" y="438072"/>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02</a:t>
            </a:r>
          </a:p>
        </p:txBody>
      </p:sp>
      <p:sp>
        <p:nvSpPr>
          <p:cNvPr id="35" name="Rectangle 34">
            <a:extLst>
              <a:ext uri="{FF2B5EF4-FFF2-40B4-BE49-F238E27FC236}">
                <a16:creationId xmlns:a16="http://schemas.microsoft.com/office/drawing/2014/main" id="{F12CCDE7-6307-46A2-8043-BD6BC52A504D}"/>
              </a:ext>
            </a:extLst>
          </p:cNvPr>
          <p:cNvSpPr/>
          <p:nvPr/>
        </p:nvSpPr>
        <p:spPr>
          <a:xfrm>
            <a:off x="7130448" y="224789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03</a:t>
            </a:r>
          </a:p>
        </p:txBody>
      </p:sp>
      <p:sp>
        <p:nvSpPr>
          <p:cNvPr id="36" name="Rectangle 35">
            <a:extLst>
              <a:ext uri="{FF2B5EF4-FFF2-40B4-BE49-F238E27FC236}">
                <a16:creationId xmlns:a16="http://schemas.microsoft.com/office/drawing/2014/main" id="{F36F2983-4622-4C78-9A1D-FD7812D971C9}"/>
              </a:ext>
            </a:extLst>
          </p:cNvPr>
          <p:cNvSpPr/>
          <p:nvPr/>
        </p:nvSpPr>
        <p:spPr>
          <a:xfrm>
            <a:off x="7322637" y="88115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04</a:t>
            </a:r>
          </a:p>
        </p:txBody>
      </p:sp>
      <p:sp>
        <p:nvSpPr>
          <p:cNvPr id="37" name="Rectangle 36">
            <a:extLst>
              <a:ext uri="{FF2B5EF4-FFF2-40B4-BE49-F238E27FC236}">
                <a16:creationId xmlns:a16="http://schemas.microsoft.com/office/drawing/2014/main" id="{80099420-712A-4984-BEE9-DBB6502AC9DE}"/>
              </a:ext>
            </a:extLst>
          </p:cNvPr>
          <p:cNvSpPr/>
          <p:nvPr/>
        </p:nvSpPr>
        <p:spPr>
          <a:xfrm>
            <a:off x="6806232" y="5131820"/>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05</a:t>
            </a:r>
          </a:p>
        </p:txBody>
      </p:sp>
      <p:sp>
        <p:nvSpPr>
          <p:cNvPr id="38" name="Rectangle 37">
            <a:extLst>
              <a:ext uri="{FF2B5EF4-FFF2-40B4-BE49-F238E27FC236}">
                <a16:creationId xmlns:a16="http://schemas.microsoft.com/office/drawing/2014/main" id="{4B6BB6CE-E3D7-400B-B101-E1593205438C}"/>
              </a:ext>
            </a:extLst>
          </p:cNvPr>
          <p:cNvSpPr/>
          <p:nvPr/>
        </p:nvSpPr>
        <p:spPr>
          <a:xfrm>
            <a:off x="3143620" y="246449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06</a:t>
            </a:r>
          </a:p>
        </p:txBody>
      </p:sp>
      <p:sp>
        <p:nvSpPr>
          <p:cNvPr id="39" name="Rectangle 38">
            <a:extLst>
              <a:ext uri="{FF2B5EF4-FFF2-40B4-BE49-F238E27FC236}">
                <a16:creationId xmlns:a16="http://schemas.microsoft.com/office/drawing/2014/main" id="{75865329-1E02-4AF5-BE61-DCD514E9152C}"/>
              </a:ext>
            </a:extLst>
          </p:cNvPr>
          <p:cNvSpPr/>
          <p:nvPr/>
        </p:nvSpPr>
        <p:spPr>
          <a:xfrm>
            <a:off x="2204195" y="3019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07</a:t>
            </a:r>
          </a:p>
        </p:txBody>
      </p:sp>
      <p:sp>
        <p:nvSpPr>
          <p:cNvPr id="40" name="Rectangle 39">
            <a:extLst>
              <a:ext uri="{FF2B5EF4-FFF2-40B4-BE49-F238E27FC236}">
                <a16:creationId xmlns:a16="http://schemas.microsoft.com/office/drawing/2014/main" id="{F859E6A0-7CAE-409D-8787-E022C3909CEA}"/>
              </a:ext>
            </a:extLst>
          </p:cNvPr>
          <p:cNvSpPr/>
          <p:nvPr/>
        </p:nvSpPr>
        <p:spPr>
          <a:xfrm>
            <a:off x="697889" y="33291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08</a:t>
            </a:r>
          </a:p>
        </p:txBody>
      </p:sp>
      <p:sp>
        <p:nvSpPr>
          <p:cNvPr id="41" name="Rectangle 40">
            <a:extLst>
              <a:ext uri="{FF2B5EF4-FFF2-40B4-BE49-F238E27FC236}">
                <a16:creationId xmlns:a16="http://schemas.microsoft.com/office/drawing/2014/main" id="{0AF7A9D4-96DE-41F1-A97E-F8904CF47A3A}"/>
              </a:ext>
            </a:extLst>
          </p:cNvPr>
          <p:cNvSpPr/>
          <p:nvPr/>
        </p:nvSpPr>
        <p:spPr>
          <a:xfrm>
            <a:off x="666003" y="4479854"/>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09</a:t>
            </a:r>
          </a:p>
        </p:txBody>
      </p:sp>
      <p:pic>
        <p:nvPicPr>
          <p:cNvPr id="48" name="Picture 47">
            <a:extLst>
              <a:ext uri="{FF2B5EF4-FFF2-40B4-BE49-F238E27FC236}">
                <a16:creationId xmlns:a16="http://schemas.microsoft.com/office/drawing/2014/main" id="{D2BCC9A4-B3B5-4722-9008-2D3BB0F67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0587" y="1828781"/>
            <a:ext cx="1811455" cy="1811455"/>
          </a:xfrm>
          <a:prstGeom prst="rect">
            <a:avLst/>
          </a:prstGeom>
        </p:spPr>
      </p:pic>
      <p:pic>
        <p:nvPicPr>
          <p:cNvPr id="49" name="Graphic 48">
            <a:extLst>
              <a:ext uri="{FF2B5EF4-FFF2-40B4-BE49-F238E27FC236}">
                <a16:creationId xmlns:a16="http://schemas.microsoft.com/office/drawing/2014/main" id="{B4F7B92C-74D3-45B8-A1E8-6654AF3B883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106602" y="4053730"/>
            <a:ext cx="2028825" cy="2028825"/>
          </a:xfrm>
          <a:prstGeom prst="rect">
            <a:avLst/>
          </a:prstGeom>
        </p:spPr>
      </p:pic>
      <p:pic>
        <p:nvPicPr>
          <p:cNvPr id="52" name="Picture 51">
            <a:extLst>
              <a:ext uri="{FF2B5EF4-FFF2-40B4-BE49-F238E27FC236}">
                <a16:creationId xmlns:a16="http://schemas.microsoft.com/office/drawing/2014/main" id="{9E63AD3F-378D-4EE8-A7DD-7125F97A66AA}"/>
              </a:ext>
            </a:extLst>
          </p:cNvPr>
          <p:cNvPicPr>
            <a:picLocks noChangeAspect="1"/>
          </p:cNvPicPr>
          <p:nvPr/>
        </p:nvPicPr>
        <p:blipFill>
          <a:blip r:embed="rId6"/>
          <a:stretch>
            <a:fillRect/>
          </a:stretch>
        </p:blipFill>
        <p:spPr>
          <a:xfrm>
            <a:off x="8283120" y="693307"/>
            <a:ext cx="1088570" cy="1088570"/>
          </a:xfrm>
          <a:prstGeom prst="rect">
            <a:avLst/>
          </a:prstGeom>
        </p:spPr>
      </p:pic>
      <p:pic>
        <p:nvPicPr>
          <p:cNvPr id="53" name="Picture 52">
            <a:extLst>
              <a:ext uri="{FF2B5EF4-FFF2-40B4-BE49-F238E27FC236}">
                <a16:creationId xmlns:a16="http://schemas.microsoft.com/office/drawing/2014/main" id="{0078E6F8-44E5-4812-8CDB-11182E64D1C4}"/>
              </a:ext>
            </a:extLst>
          </p:cNvPr>
          <p:cNvPicPr>
            <a:picLocks noChangeAspect="1"/>
          </p:cNvPicPr>
          <p:nvPr/>
        </p:nvPicPr>
        <p:blipFill>
          <a:blip r:embed="rId7"/>
          <a:stretch>
            <a:fillRect/>
          </a:stretch>
        </p:blipFill>
        <p:spPr>
          <a:xfrm>
            <a:off x="8203052" y="1770251"/>
            <a:ext cx="1219306" cy="1213209"/>
          </a:xfrm>
          <a:prstGeom prst="rect">
            <a:avLst/>
          </a:prstGeom>
        </p:spPr>
      </p:pic>
      <p:pic>
        <p:nvPicPr>
          <p:cNvPr id="62" name="Picture 61">
            <a:extLst>
              <a:ext uri="{FF2B5EF4-FFF2-40B4-BE49-F238E27FC236}">
                <a16:creationId xmlns:a16="http://schemas.microsoft.com/office/drawing/2014/main" id="{A4318D24-E7E8-4734-8A01-C4B26CCC3AA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0850" y="2348004"/>
            <a:ext cx="1235547" cy="1235547"/>
          </a:xfrm>
          <a:prstGeom prst="rect">
            <a:avLst/>
          </a:prstGeom>
        </p:spPr>
      </p:pic>
      <p:pic>
        <p:nvPicPr>
          <p:cNvPr id="63" name="Picture 62">
            <a:extLst>
              <a:ext uri="{FF2B5EF4-FFF2-40B4-BE49-F238E27FC236}">
                <a16:creationId xmlns:a16="http://schemas.microsoft.com/office/drawing/2014/main" id="{50767B30-4443-4B47-8953-2600825AFB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93017" y="4479854"/>
            <a:ext cx="1726704" cy="1726704"/>
          </a:xfrm>
          <a:prstGeom prst="rect">
            <a:avLst/>
          </a:prstGeom>
        </p:spPr>
      </p:pic>
      <p:pic>
        <p:nvPicPr>
          <p:cNvPr id="3" name="Graphic 2">
            <a:extLst>
              <a:ext uri="{FF2B5EF4-FFF2-40B4-BE49-F238E27FC236}">
                <a16:creationId xmlns:a16="http://schemas.microsoft.com/office/drawing/2014/main" id="{37A9358A-D24D-4244-9C90-24F6D076678F}"/>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2194135" y="2004986"/>
            <a:ext cx="1014720" cy="1014720"/>
          </a:xfrm>
          <a:prstGeom prst="rect">
            <a:avLst/>
          </a:prstGeom>
        </p:spPr>
      </p:pic>
      <p:sp>
        <p:nvSpPr>
          <p:cNvPr id="42" name="Arrow: Circular 41">
            <a:extLst>
              <a:ext uri="{FF2B5EF4-FFF2-40B4-BE49-F238E27FC236}">
                <a16:creationId xmlns:a16="http://schemas.microsoft.com/office/drawing/2014/main" id="{4EAE944E-4321-497C-BAA6-A0F589F29677}"/>
              </a:ext>
            </a:extLst>
          </p:cNvPr>
          <p:cNvSpPr/>
          <p:nvPr/>
        </p:nvSpPr>
        <p:spPr>
          <a:xfrm>
            <a:off x="3288147" y="669535"/>
            <a:ext cx="845987" cy="723515"/>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Shape 42">
            <a:extLst>
              <a:ext uri="{FF2B5EF4-FFF2-40B4-BE49-F238E27FC236}">
                <a16:creationId xmlns:a16="http://schemas.microsoft.com/office/drawing/2014/main" id="{E1FBB3B5-E9EF-4B60-AD67-CC7268210FCC}"/>
              </a:ext>
            </a:extLst>
          </p:cNvPr>
          <p:cNvSpPr/>
          <p:nvPr/>
        </p:nvSpPr>
        <p:spPr>
          <a:xfrm>
            <a:off x="3335935" y="756312"/>
            <a:ext cx="565200" cy="56524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a:p>
        </p:txBody>
      </p:sp>
      <p:sp>
        <p:nvSpPr>
          <p:cNvPr id="44" name="Freeform: Shape 43">
            <a:extLst>
              <a:ext uri="{FF2B5EF4-FFF2-40B4-BE49-F238E27FC236}">
                <a16:creationId xmlns:a16="http://schemas.microsoft.com/office/drawing/2014/main" id="{A0C616E3-893D-4FCC-A0D5-DC7F942C3762}"/>
              </a:ext>
            </a:extLst>
          </p:cNvPr>
          <p:cNvSpPr/>
          <p:nvPr/>
        </p:nvSpPr>
        <p:spPr>
          <a:xfrm>
            <a:off x="2951395" y="622709"/>
            <a:ext cx="504000" cy="50400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45" name="Freeform: Shape 44">
            <a:extLst>
              <a:ext uri="{FF2B5EF4-FFF2-40B4-BE49-F238E27FC236}">
                <a16:creationId xmlns:a16="http://schemas.microsoft.com/office/drawing/2014/main" id="{F55787F6-4AA8-4190-B65F-B7FB41978D23}"/>
              </a:ext>
            </a:extLst>
          </p:cNvPr>
          <p:cNvSpPr/>
          <p:nvPr/>
        </p:nvSpPr>
        <p:spPr>
          <a:xfrm>
            <a:off x="3167699" y="293838"/>
            <a:ext cx="493200" cy="493306"/>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87" tIns="752687" rIns="752688" bIns="752688" numCol="1" spcCol="1270" anchor="ctr" anchorCtr="0">
            <a:noAutofit/>
          </a:bodyPr>
          <a:lstStyle/>
          <a:p>
            <a:pPr marL="0" lvl="0" indent="0" algn="ctr" defTabSz="1689100">
              <a:lnSpc>
                <a:spcPct val="90000"/>
              </a:lnSpc>
              <a:spcBef>
                <a:spcPct val="0"/>
              </a:spcBef>
              <a:spcAft>
                <a:spcPct val="35000"/>
              </a:spcAft>
              <a:buNone/>
            </a:pPr>
            <a:endParaRPr lang="en-IN" sz="3800" kern="1200"/>
          </a:p>
        </p:txBody>
      </p:sp>
      <p:sp>
        <p:nvSpPr>
          <p:cNvPr id="46" name="Shape 45">
            <a:extLst>
              <a:ext uri="{FF2B5EF4-FFF2-40B4-BE49-F238E27FC236}">
                <a16:creationId xmlns:a16="http://schemas.microsoft.com/office/drawing/2014/main" id="{6E3A0229-6BBF-4C9A-9660-5ED05A31A78B}"/>
              </a:ext>
            </a:extLst>
          </p:cNvPr>
          <p:cNvSpPr/>
          <p:nvPr/>
        </p:nvSpPr>
        <p:spPr>
          <a:xfrm>
            <a:off x="2866269" y="530754"/>
            <a:ext cx="614663" cy="525679"/>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Arrow: Circular 46">
            <a:extLst>
              <a:ext uri="{FF2B5EF4-FFF2-40B4-BE49-F238E27FC236}">
                <a16:creationId xmlns:a16="http://schemas.microsoft.com/office/drawing/2014/main" id="{CED9B847-A966-4E54-A303-983418A15793}"/>
              </a:ext>
            </a:extLst>
          </p:cNvPr>
          <p:cNvSpPr/>
          <p:nvPr/>
        </p:nvSpPr>
        <p:spPr>
          <a:xfrm>
            <a:off x="3111684" y="249879"/>
            <a:ext cx="662730" cy="566788"/>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Rounded Rectangle 4"/>
          <p:cNvSpPr/>
          <p:nvPr/>
        </p:nvSpPr>
        <p:spPr>
          <a:xfrm>
            <a:off x="6385820" y="4017234"/>
            <a:ext cx="5417098" cy="2090186"/>
          </a:xfrm>
          <a:prstGeom prst="round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 name="Picture 5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22556" y="2247895"/>
            <a:ext cx="1442033" cy="1442033"/>
          </a:xfrm>
          <a:prstGeom prst="rect">
            <a:avLst/>
          </a:prstGeom>
        </p:spPr>
      </p:pic>
    </p:spTree>
    <p:extLst>
      <p:ext uri="{BB962C8B-B14F-4D97-AF65-F5344CB8AC3E}">
        <p14:creationId xmlns:p14="http://schemas.microsoft.com/office/powerpoint/2010/main" val="87529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5"/>
                                        </p:tgtEl>
                                      </p:cBhvr>
                                      <p:by x="150000" y="150000"/>
                                    </p:animScale>
                                  </p:childTnLst>
                                </p:cTn>
                              </p:par>
                              <p:par>
                                <p:cTn id="7" presetID="6" presetClass="emph" presetSubtype="0" fill="hold" grpId="0" nodeType="withEffect">
                                  <p:stCondLst>
                                    <p:cond delay="0"/>
                                  </p:stCondLst>
                                  <p:childTnLst>
                                    <p:animScale>
                                      <p:cBhvr>
                                        <p:cTn id="8" dur="2000" fill="hold"/>
                                        <p:tgtEl>
                                          <p:spTgt spid="26"/>
                                        </p:tgtEl>
                                      </p:cBhvr>
                                      <p:by x="150000" y="150000"/>
                                    </p:animScale>
                                  </p:childTnLst>
                                </p:cTn>
                              </p:par>
                              <p:par>
                                <p:cTn id="9" presetID="6" presetClass="emph" presetSubtype="0" fill="hold" grpId="0" nodeType="withEffect">
                                  <p:stCondLst>
                                    <p:cond delay="0"/>
                                  </p:stCondLst>
                                  <p:childTnLst>
                                    <p:animScale>
                                      <p:cBhvr>
                                        <p:cTn id="10" dur="2000" fill="hold"/>
                                        <p:tgtEl>
                                          <p:spTgt spid="3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7" grpId="0"/>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300"/>
            <a:ext cx="10515600" cy="1325563"/>
          </a:xfrm>
        </p:spPr>
        <p:txBody>
          <a:bodyPr vert="horz" lIns="91440" tIns="45720" rIns="91440" bIns="45720" rtlCol="0" anchor="ctr">
            <a:normAutofit/>
          </a:bodyPr>
          <a:lstStyle/>
          <a:p>
            <a:r>
              <a:rPr lang="en-US" sz="3600" b="1" dirty="0">
                <a:solidFill>
                  <a:srgbClr val="002060"/>
                </a:solidFill>
                <a:latin typeface="Georgia" panose="02040502050405020303" pitchFamily="18" charset="0"/>
              </a:rPr>
              <a:t>Revenue Streams/Model</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141457" y="1343127"/>
            <a:ext cx="9702934" cy="4351338"/>
          </a:xfrm>
        </p:spPr>
        <p:txBody>
          <a:bodyPr>
            <a:normAutofit/>
          </a:bodyPr>
          <a:lstStyle/>
          <a:p>
            <a:r>
              <a:rPr lang="en-US" b="1" dirty="0"/>
              <a:t>The Revenue Streams Building Block represents the cash a company generates from each Customer Segment</a:t>
            </a:r>
          </a:p>
          <a:p>
            <a:r>
              <a:rPr lang="en-US" b="1" dirty="0"/>
              <a:t>If customers comprise the heart of a business model, Revenue Streams are its arteries. </a:t>
            </a:r>
          </a:p>
          <a:p>
            <a:r>
              <a:rPr lang="en-US" b="1" dirty="0"/>
              <a:t>A company must ask itself, For what value is each Customer Segment truly willing to pay? </a:t>
            </a:r>
          </a:p>
          <a:p>
            <a:r>
              <a:rPr lang="en-US" b="1" dirty="0"/>
              <a:t>Successfully answering that question allows the ﬁrm to generate one or more Revenue Streams from each Customer Segment. </a:t>
            </a:r>
            <a:endParaRPr lang="en-IN" b="1" dirty="0"/>
          </a:p>
        </p:txBody>
      </p:sp>
    </p:spTree>
    <p:extLst>
      <p:ext uri="{BB962C8B-B14F-4D97-AF65-F5344CB8AC3E}">
        <p14:creationId xmlns:p14="http://schemas.microsoft.com/office/powerpoint/2010/main" val="30215973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92649FA-E656-48E9-9882-8BB8A8BD2F35}"/>
              </a:ext>
            </a:extLst>
          </p:cNvPr>
          <p:cNvSpPr/>
          <p:nvPr/>
        </p:nvSpPr>
        <p:spPr>
          <a:xfrm>
            <a:off x="213064" y="165497"/>
            <a:ext cx="11567604" cy="6069794"/>
          </a:xfrm>
          <a:custGeom>
            <a:avLst/>
            <a:gdLst>
              <a:gd name="connsiteX0" fmla="*/ 6128709 w 11567604"/>
              <a:gd name="connsiteY0" fmla="*/ 3933547 h 6267635"/>
              <a:gd name="connsiteX1" fmla="*/ 9158655 w 11567604"/>
              <a:gd name="connsiteY1" fmla="*/ 3933547 h 6267635"/>
              <a:gd name="connsiteX2" fmla="*/ 9158655 w 11567604"/>
              <a:gd name="connsiteY2" fmla="*/ 3943072 h 6267635"/>
              <a:gd name="connsiteX3" fmla="*/ 9358680 w 11567604"/>
              <a:gd name="connsiteY3" fmla="*/ 3943072 h 6267635"/>
              <a:gd name="connsiteX4" fmla="*/ 9358680 w 11567604"/>
              <a:gd name="connsiteY4" fmla="*/ 3933547 h 6267635"/>
              <a:gd name="connsiteX5" fmla="*/ 11567604 w 11567604"/>
              <a:gd name="connsiteY5" fmla="*/ 3933547 h 6267635"/>
              <a:gd name="connsiteX6" fmla="*/ 11567604 w 11567604"/>
              <a:gd name="connsiteY6" fmla="*/ 6267635 h 6267635"/>
              <a:gd name="connsiteX7" fmla="*/ 6128709 w 11567604"/>
              <a:gd name="connsiteY7" fmla="*/ 6267635 h 6267635"/>
              <a:gd name="connsiteX8" fmla="*/ 0 w 11567604"/>
              <a:gd name="connsiteY8" fmla="*/ 3933547 h 6267635"/>
              <a:gd name="connsiteX9" fmla="*/ 1779420 w 11567604"/>
              <a:gd name="connsiteY9" fmla="*/ 3933547 h 6267635"/>
              <a:gd name="connsiteX10" fmla="*/ 1779420 w 11567604"/>
              <a:gd name="connsiteY10" fmla="*/ 3933548 h 6267635"/>
              <a:gd name="connsiteX11" fmla="*/ 2027069 w 11567604"/>
              <a:gd name="connsiteY11" fmla="*/ 3933548 h 6267635"/>
              <a:gd name="connsiteX12" fmla="*/ 2027069 w 11567604"/>
              <a:gd name="connsiteY12" fmla="*/ 3933547 h 6267635"/>
              <a:gd name="connsiteX13" fmla="*/ 3863639 w 11567604"/>
              <a:gd name="connsiteY13" fmla="*/ 3933547 h 6267635"/>
              <a:gd name="connsiteX14" fmla="*/ 3863639 w 11567604"/>
              <a:gd name="connsiteY14" fmla="*/ 3933548 h 6267635"/>
              <a:gd name="connsiteX15" fmla="*/ 4111288 w 11567604"/>
              <a:gd name="connsiteY15" fmla="*/ 3933548 h 6267635"/>
              <a:gd name="connsiteX16" fmla="*/ 4111288 w 11567604"/>
              <a:gd name="connsiteY16" fmla="*/ 3933547 h 6267635"/>
              <a:gd name="connsiteX17" fmla="*/ 5881060 w 11567604"/>
              <a:gd name="connsiteY17" fmla="*/ 3933547 h 6267635"/>
              <a:gd name="connsiteX18" fmla="*/ 5881060 w 11567604"/>
              <a:gd name="connsiteY18" fmla="*/ 6267635 h 6267635"/>
              <a:gd name="connsiteX19" fmla="*/ 0 w 11567604"/>
              <a:gd name="connsiteY19" fmla="*/ 6267635 h 6267635"/>
              <a:gd name="connsiteX20" fmla="*/ 2027069 w 11567604"/>
              <a:gd name="connsiteY20" fmla="*/ 2228434 h 6267635"/>
              <a:gd name="connsiteX21" fmla="*/ 3863639 w 11567604"/>
              <a:gd name="connsiteY21" fmla="*/ 2228434 h 6267635"/>
              <a:gd name="connsiteX22" fmla="*/ 3863639 w 11567604"/>
              <a:gd name="connsiteY22" fmla="*/ 3752572 h 6267635"/>
              <a:gd name="connsiteX23" fmla="*/ 2027069 w 11567604"/>
              <a:gd name="connsiteY23" fmla="*/ 3752572 h 6267635"/>
              <a:gd name="connsiteX24" fmla="*/ 7149758 w 11567604"/>
              <a:gd name="connsiteY24" fmla="*/ 2007116 h 6267635"/>
              <a:gd name="connsiteX25" fmla="*/ 9158655 w 11567604"/>
              <a:gd name="connsiteY25" fmla="*/ 2007116 h 6267635"/>
              <a:gd name="connsiteX26" fmla="*/ 9158655 w 11567604"/>
              <a:gd name="connsiteY26" fmla="*/ 3752572 h 6267635"/>
              <a:gd name="connsiteX27" fmla="*/ 7149758 w 11567604"/>
              <a:gd name="connsiteY27" fmla="*/ 3752572 h 6267635"/>
              <a:gd name="connsiteX28" fmla="*/ 9358680 w 11567604"/>
              <a:gd name="connsiteY28" fmla="*/ 0 h 6267635"/>
              <a:gd name="connsiteX29" fmla="*/ 11567604 w 11567604"/>
              <a:gd name="connsiteY29" fmla="*/ 0 h 6267635"/>
              <a:gd name="connsiteX30" fmla="*/ 11567604 w 11567604"/>
              <a:gd name="connsiteY30" fmla="*/ 3752572 h 6267635"/>
              <a:gd name="connsiteX31" fmla="*/ 9358680 w 11567604"/>
              <a:gd name="connsiteY31" fmla="*/ 3752572 h 6267635"/>
              <a:gd name="connsiteX32" fmla="*/ 7149758 w 11567604"/>
              <a:gd name="connsiteY32" fmla="*/ 0 h 6267635"/>
              <a:gd name="connsiteX33" fmla="*/ 9158655 w 11567604"/>
              <a:gd name="connsiteY33" fmla="*/ 0 h 6267635"/>
              <a:gd name="connsiteX34" fmla="*/ 9158655 w 11567604"/>
              <a:gd name="connsiteY34" fmla="*/ 1745454 h 6267635"/>
              <a:gd name="connsiteX35" fmla="*/ 7149758 w 11567604"/>
              <a:gd name="connsiteY35" fmla="*/ 1745454 h 6267635"/>
              <a:gd name="connsiteX36" fmla="*/ 4111288 w 11567604"/>
              <a:gd name="connsiteY36" fmla="*/ 0 h 6267635"/>
              <a:gd name="connsiteX37" fmla="*/ 6902109 w 11567604"/>
              <a:gd name="connsiteY37" fmla="*/ 0 h 6267635"/>
              <a:gd name="connsiteX38" fmla="*/ 6902109 w 11567604"/>
              <a:gd name="connsiteY38" fmla="*/ 3752572 h 6267635"/>
              <a:gd name="connsiteX39" fmla="*/ 6128709 w 11567604"/>
              <a:gd name="connsiteY39" fmla="*/ 3752572 h 6267635"/>
              <a:gd name="connsiteX40" fmla="*/ 6128709 w 11567604"/>
              <a:gd name="connsiteY40" fmla="*/ 3752570 h 6267635"/>
              <a:gd name="connsiteX41" fmla="*/ 5881060 w 11567604"/>
              <a:gd name="connsiteY41" fmla="*/ 3752570 h 6267635"/>
              <a:gd name="connsiteX42" fmla="*/ 5881060 w 11567604"/>
              <a:gd name="connsiteY42" fmla="*/ 3752572 h 6267635"/>
              <a:gd name="connsiteX43" fmla="*/ 4111288 w 11567604"/>
              <a:gd name="connsiteY43" fmla="*/ 3752572 h 6267635"/>
              <a:gd name="connsiteX44" fmla="*/ 2027069 w 11567604"/>
              <a:gd name="connsiteY44" fmla="*/ 0 h 6267635"/>
              <a:gd name="connsiteX45" fmla="*/ 3863639 w 11567604"/>
              <a:gd name="connsiteY45" fmla="*/ 0 h 6267635"/>
              <a:gd name="connsiteX46" fmla="*/ 3863639 w 11567604"/>
              <a:gd name="connsiteY46" fmla="*/ 1966771 h 6267635"/>
              <a:gd name="connsiteX47" fmla="*/ 2027069 w 11567604"/>
              <a:gd name="connsiteY47" fmla="*/ 1966771 h 6267635"/>
              <a:gd name="connsiteX48" fmla="*/ 0 w 11567604"/>
              <a:gd name="connsiteY48" fmla="*/ 0 h 6267635"/>
              <a:gd name="connsiteX49" fmla="*/ 1779420 w 11567604"/>
              <a:gd name="connsiteY49" fmla="*/ 0 h 6267635"/>
              <a:gd name="connsiteX50" fmla="*/ 1779420 w 11567604"/>
              <a:gd name="connsiteY50" fmla="*/ 3752572 h 6267635"/>
              <a:gd name="connsiteX51" fmla="*/ 0 w 11567604"/>
              <a:gd name="connsiteY51" fmla="*/ 3752572 h 626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567604" h="6267635">
                <a:moveTo>
                  <a:pt x="6128709" y="3933547"/>
                </a:moveTo>
                <a:lnTo>
                  <a:pt x="9158655" y="3933547"/>
                </a:lnTo>
                <a:lnTo>
                  <a:pt x="9158655" y="3943072"/>
                </a:lnTo>
                <a:lnTo>
                  <a:pt x="9358680" y="3943072"/>
                </a:lnTo>
                <a:lnTo>
                  <a:pt x="9358680" y="3933547"/>
                </a:lnTo>
                <a:lnTo>
                  <a:pt x="11567604" y="3933547"/>
                </a:lnTo>
                <a:lnTo>
                  <a:pt x="11567604" y="6267635"/>
                </a:lnTo>
                <a:lnTo>
                  <a:pt x="6128709" y="6267635"/>
                </a:lnTo>
                <a:close/>
                <a:moveTo>
                  <a:pt x="0" y="3933547"/>
                </a:moveTo>
                <a:lnTo>
                  <a:pt x="1779420" y="3933547"/>
                </a:lnTo>
                <a:lnTo>
                  <a:pt x="1779420" y="3933548"/>
                </a:lnTo>
                <a:lnTo>
                  <a:pt x="2027069" y="3933548"/>
                </a:lnTo>
                <a:lnTo>
                  <a:pt x="2027069" y="3933547"/>
                </a:lnTo>
                <a:lnTo>
                  <a:pt x="3863639" y="3933547"/>
                </a:lnTo>
                <a:lnTo>
                  <a:pt x="3863639" y="3933548"/>
                </a:lnTo>
                <a:lnTo>
                  <a:pt x="4111288" y="3933548"/>
                </a:lnTo>
                <a:lnTo>
                  <a:pt x="4111288" y="3933547"/>
                </a:lnTo>
                <a:lnTo>
                  <a:pt x="5881060" y="3933547"/>
                </a:lnTo>
                <a:lnTo>
                  <a:pt x="5881060" y="6267635"/>
                </a:lnTo>
                <a:lnTo>
                  <a:pt x="0" y="6267635"/>
                </a:lnTo>
                <a:close/>
                <a:moveTo>
                  <a:pt x="2027069" y="2228434"/>
                </a:moveTo>
                <a:lnTo>
                  <a:pt x="3863639" y="2228434"/>
                </a:lnTo>
                <a:lnTo>
                  <a:pt x="3863639" y="3752572"/>
                </a:lnTo>
                <a:lnTo>
                  <a:pt x="2027069" y="3752572"/>
                </a:lnTo>
                <a:close/>
                <a:moveTo>
                  <a:pt x="7149758" y="2007116"/>
                </a:moveTo>
                <a:lnTo>
                  <a:pt x="9158655" y="2007116"/>
                </a:lnTo>
                <a:lnTo>
                  <a:pt x="9158655" y="3752572"/>
                </a:lnTo>
                <a:lnTo>
                  <a:pt x="7149758" y="3752572"/>
                </a:lnTo>
                <a:close/>
                <a:moveTo>
                  <a:pt x="9358680" y="0"/>
                </a:moveTo>
                <a:lnTo>
                  <a:pt x="11567604" y="0"/>
                </a:lnTo>
                <a:lnTo>
                  <a:pt x="11567604" y="3752572"/>
                </a:lnTo>
                <a:lnTo>
                  <a:pt x="9358680" y="3752572"/>
                </a:lnTo>
                <a:close/>
                <a:moveTo>
                  <a:pt x="7149758" y="0"/>
                </a:moveTo>
                <a:lnTo>
                  <a:pt x="9158655" y="0"/>
                </a:lnTo>
                <a:lnTo>
                  <a:pt x="9158655" y="1745454"/>
                </a:lnTo>
                <a:lnTo>
                  <a:pt x="7149758" y="1745454"/>
                </a:lnTo>
                <a:close/>
                <a:moveTo>
                  <a:pt x="4111288" y="0"/>
                </a:moveTo>
                <a:lnTo>
                  <a:pt x="6902109" y="0"/>
                </a:lnTo>
                <a:lnTo>
                  <a:pt x="6902109" y="3752572"/>
                </a:lnTo>
                <a:lnTo>
                  <a:pt x="6128709" y="3752572"/>
                </a:lnTo>
                <a:lnTo>
                  <a:pt x="6128709" y="3752570"/>
                </a:lnTo>
                <a:lnTo>
                  <a:pt x="5881060" y="3752570"/>
                </a:lnTo>
                <a:lnTo>
                  <a:pt x="5881060" y="3752572"/>
                </a:lnTo>
                <a:lnTo>
                  <a:pt x="4111288" y="3752572"/>
                </a:lnTo>
                <a:close/>
                <a:moveTo>
                  <a:pt x="2027069" y="0"/>
                </a:moveTo>
                <a:lnTo>
                  <a:pt x="3863639" y="0"/>
                </a:lnTo>
                <a:lnTo>
                  <a:pt x="3863639" y="1966771"/>
                </a:lnTo>
                <a:lnTo>
                  <a:pt x="2027069" y="1966771"/>
                </a:lnTo>
                <a:close/>
                <a:moveTo>
                  <a:pt x="0" y="0"/>
                </a:moveTo>
                <a:lnTo>
                  <a:pt x="1779420" y="0"/>
                </a:lnTo>
                <a:lnTo>
                  <a:pt x="1779420" y="3752572"/>
                </a:lnTo>
                <a:lnTo>
                  <a:pt x="0" y="3752572"/>
                </a:lnTo>
                <a:close/>
              </a:path>
            </a:pathLst>
          </a:cu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E461564-DD30-4C1D-AB9F-1E9F8F598C80}"/>
              </a:ext>
            </a:extLst>
          </p:cNvPr>
          <p:cNvSpPr/>
          <p:nvPr/>
        </p:nvSpPr>
        <p:spPr>
          <a:xfrm>
            <a:off x="498069" y="1063436"/>
            <a:ext cx="135255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Key Partners</a:t>
            </a:r>
            <a:endParaRPr lang="en-IN" sz="2200" b="1" dirty="0"/>
          </a:p>
        </p:txBody>
      </p:sp>
      <p:sp>
        <p:nvSpPr>
          <p:cNvPr id="22" name="Rectangle 21">
            <a:extLst>
              <a:ext uri="{FF2B5EF4-FFF2-40B4-BE49-F238E27FC236}">
                <a16:creationId xmlns:a16="http://schemas.microsoft.com/office/drawing/2014/main" id="{D0D2E168-D719-4C8C-B3CA-1256A397E2AC}"/>
              </a:ext>
            </a:extLst>
          </p:cNvPr>
          <p:cNvSpPr/>
          <p:nvPr/>
        </p:nvSpPr>
        <p:spPr>
          <a:xfrm>
            <a:off x="4610646" y="990377"/>
            <a:ext cx="23622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Value Proposition</a:t>
            </a:r>
            <a:endParaRPr lang="en-IN" sz="2400" b="1" dirty="0"/>
          </a:p>
        </p:txBody>
      </p:sp>
      <p:sp>
        <p:nvSpPr>
          <p:cNvPr id="25" name="Rectangle 24">
            <a:extLst>
              <a:ext uri="{FF2B5EF4-FFF2-40B4-BE49-F238E27FC236}">
                <a16:creationId xmlns:a16="http://schemas.microsoft.com/office/drawing/2014/main" id="{7CE0BB8F-F9E4-4CDC-A146-B429A6F273A8}"/>
              </a:ext>
            </a:extLst>
          </p:cNvPr>
          <p:cNvSpPr/>
          <p:nvPr/>
        </p:nvSpPr>
        <p:spPr>
          <a:xfrm>
            <a:off x="9706959" y="1229317"/>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Customer Segment</a:t>
            </a:r>
            <a:endParaRPr lang="en-IN" sz="2400" b="1" dirty="0"/>
          </a:p>
        </p:txBody>
      </p:sp>
      <p:sp>
        <p:nvSpPr>
          <p:cNvPr id="26" name="Rectangle 25">
            <a:extLst>
              <a:ext uri="{FF2B5EF4-FFF2-40B4-BE49-F238E27FC236}">
                <a16:creationId xmlns:a16="http://schemas.microsoft.com/office/drawing/2014/main" id="{0049264E-E3EA-416C-B2A7-8490826776A5}"/>
              </a:ext>
            </a:extLst>
          </p:cNvPr>
          <p:cNvSpPr/>
          <p:nvPr/>
        </p:nvSpPr>
        <p:spPr>
          <a:xfrm>
            <a:off x="8014673" y="3970148"/>
            <a:ext cx="26289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Revenue Model</a:t>
            </a:r>
            <a:endParaRPr lang="en-IN" sz="2400" b="1" dirty="0"/>
          </a:p>
        </p:txBody>
      </p:sp>
      <p:sp>
        <p:nvSpPr>
          <p:cNvPr id="28" name="Rectangle 27">
            <a:extLst>
              <a:ext uri="{FF2B5EF4-FFF2-40B4-BE49-F238E27FC236}">
                <a16:creationId xmlns:a16="http://schemas.microsoft.com/office/drawing/2014/main" id="{CBB320FE-C995-435A-9071-B097DD3AC7D8}"/>
              </a:ext>
            </a:extLst>
          </p:cNvPr>
          <p:cNvSpPr/>
          <p:nvPr/>
        </p:nvSpPr>
        <p:spPr>
          <a:xfrm>
            <a:off x="1941942" y="4368712"/>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Cost Structure</a:t>
            </a:r>
            <a:endParaRPr lang="en-IN" sz="2400" b="1" dirty="0"/>
          </a:p>
        </p:txBody>
      </p:sp>
      <p:sp>
        <p:nvSpPr>
          <p:cNvPr id="29" name="Rectangle 28">
            <a:extLst>
              <a:ext uri="{FF2B5EF4-FFF2-40B4-BE49-F238E27FC236}">
                <a16:creationId xmlns:a16="http://schemas.microsoft.com/office/drawing/2014/main" id="{BFFA8E51-D1E4-427D-9EB0-A6F6F335659C}"/>
              </a:ext>
            </a:extLst>
          </p:cNvPr>
          <p:cNvSpPr/>
          <p:nvPr/>
        </p:nvSpPr>
        <p:spPr>
          <a:xfrm>
            <a:off x="2217521" y="1079393"/>
            <a:ext cx="166687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Key Activities</a:t>
            </a:r>
            <a:endParaRPr lang="en-IN" sz="2400" b="1" dirty="0"/>
          </a:p>
        </p:txBody>
      </p:sp>
      <p:sp>
        <p:nvSpPr>
          <p:cNvPr id="30" name="Rectangle 29">
            <a:extLst>
              <a:ext uri="{FF2B5EF4-FFF2-40B4-BE49-F238E27FC236}">
                <a16:creationId xmlns:a16="http://schemas.microsoft.com/office/drawing/2014/main" id="{44C3DF4C-0040-40DA-A8C7-79E6E5F57EEE}"/>
              </a:ext>
            </a:extLst>
          </p:cNvPr>
          <p:cNvSpPr/>
          <p:nvPr/>
        </p:nvSpPr>
        <p:spPr>
          <a:xfrm>
            <a:off x="2195116" y="2828749"/>
            <a:ext cx="1726704"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Key Resources</a:t>
            </a:r>
            <a:endParaRPr lang="en-IN" sz="2000" b="1" dirty="0"/>
          </a:p>
        </p:txBody>
      </p:sp>
      <p:sp>
        <p:nvSpPr>
          <p:cNvPr id="31" name="Rectangle 30">
            <a:extLst>
              <a:ext uri="{FF2B5EF4-FFF2-40B4-BE49-F238E27FC236}">
                <a16:creationId xmlns:a16="http://schemas.microsoft.com/office/drawing/2014/main" id="{C2A9E60A-949D-4595-92FA-1426FF6593B1}"/>
              </a:ext>
            </a:extLst>
          </p:cNvPr>
          <p:cNvSpPr/>
          <p:nvPr/>
        </p:nvSpPr>
        <p:spPr>
          <a:xfrm>
            <a:off x="7377374" y="30887"/>
            <a:ext cx="2044984" cy="726299"/>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Customer Relationship</a:t>
            </a:r>
            <a:endParaRPr lang="en-IN" sz="2200" b="1" dirty="0"/>
          </a:p>
        </p:txBody>
      </p:sp>
      <p:sp>
        <p:nvSpPr>
          <p:cNvPr id="32" name="Rectangle 31">
            <a:extLst>
              <a:ext uri="{FF2B5EF4-FFF2-40B4-BE49-F238E27FC236}">
                <a16:creationId xmlns:a16="http://schemas.microsoft.com/office/drawing/2014/main" id="{A096D5D1-CFAC-4C1D-87A5-55B0C6F84FD6}"/>
              </a:ext>
            </a:extLst>
          </p:cNvPr>
          <p:cNvSpPr/>
          <p:nvPr/>
        </p:nvSpPr>
        <p:spPr>
          <a:xfrm>
            <a:off x="7576181" y="3248778"/>
            <a:ext cx="1776412"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Channel</a:t>
            </a:r>
            <a:endParaRPr lang="en-IN" sz="2400" b="1" dirty="0"/>
          </a:p>
        </p:txBody>
      </p:sp>
      <p:sp>
        <p:nvSpPr>
          <p:cNvPr id="33" name="Rectangle 32">
            <a:extLst>
              <a:ext uri="{FF2B5EF4-FFF2-40B4-BE49-F238E27FC236}">
                <a16:creationId xmlns:a16="http://schemas.microsoft.com/office/drawing/2014/main" id="{197C503B-A992-4FFB-886F-55A1486DECA1}"/>
              </a:ext>
            </a:extLst>
          </p:cNvPr>
          <p:cNvSpPr/>
          <p:nvPr/>
        </p:nvSpPr>
        <p:spPr>
          <a:xfrm>
            <a:off x="5105400" y="474099"/>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01</a:t>
            </a:r>
          </a:p>
        </p:txBody>
      </p:sp>
      <p:sp>
        <p:nvSpPr>
          <p:cNvPr id="34" name="Rectangle 33">
            <a:extLst>
              <a:ext uri="{FF2B5EF4-FFF2-40B4-BE49-F238E27FC236}">
                <a16:creationId xmlns:a16="http://schemas.microsoft.com/office/drawing/2014/main" id="{5BD18666-4C38-4EA2-90C9-1DE9E2ECFBF2}"/>
              </a:ext>
            </a:extLst>
          </p:cNvPr>
          <p:cNvSpPr/>
          <p:nvPr/>
        </p:nvSpPr>
        <p:spPr>
          <a:xfrm>
            <a:off x="10207979" y="438072"/>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02</a:t>
            </a:r>
          </a:p>
        </p:txBody>
      </p:sp>
      <p:sp>
        <p:nvSpPr>
          <p:cNvPr id="35" name="Rectangle 34">
            <a:extLst>
              <a:ext uri="{FF2B5EF4-FFF2-40B4-BE49-F238E27FC236}">
                <a16:creationId xmlns:a16="http://schemas.microsoft.com/office/drawing/2014/main" id="{F12CCDE7-6307-46A2-8043-BD6BC52A504D}"/>
              </a:ext>
            </a:extLst>
          </p:cNvPr>
          <p:cNvSpPr/>
          <p:nvPr/>
        </p:nvSpPr>
        <p:spPr>
          <a:xfrm>
            <a:off x="7130448" y="224789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03</a:t>
            </a:r>
          </a:p>
        </p:txBody>
      </p:sp>
      <p:sp>
        <p:nvSpPr>
          <p:cNvPr id="36" name="Rectangle 35">
            <a:extLst>
              <a:ext uri="{FF2B5EF4-FFF2-40B4-BE49-F238E27FC236}">
                <a16:creationId xmlns:a16="http://schemas.microsoft.com/office/drawing/2014/main" id="{F36F2983-4622-4C78-9A1D-FD7812D971C9}"/>
              </a:ext>
            </a:extLst>
          </p:cNvPr>
          <p:cNvSpPr/>
          <p:nvPr/>
        </p:nvSpPr>
        <p:spPr>
          <a:xfrm>
            <a:off x="7322637" y="88115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04</a:t>
            </a:r>
          </a:p>
        </p:txBody>
      </p:sp>
      <p:sp>
        <p:nvSpPr>
          <p:cNvPr id="37" name="Rectangle 36">
            <a:extLst>
              <a:ext uri="{FF2B5EF4-FFF2-40B4-BE49-F238E27FC236}">
                <a16:creationId xmlns:a16="http://schemas.microsoft.com/office/drawing/2014/main" id="{80099420-712A-4984-BEE9-DBB6502AC9DE}"/>
              </a:ext>
            </a:extLst>
          </p:cNvPr>
          <p:cNvSpPr/>
          <p:nvPr/>
        </p:nvSpPr>
        <p:spPr>
          <a:xfrm>
            <a:off x="6806232" y="5131820"/>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05</a:t>
            </a:r>
          </a:p>
        </p:txBody>
      </p:sp>
      <p:sp>
        <p:nvSpPr>
          <p:cNvPr id="38" name="Rectangle 37">
            <a:extLst>
              <a:ext uri="{FF2B5EF4-FFF2-40B4-BE49-F238E27FC236}">
                <a16:creationId xmlns:a16="http://schemas.microsoft.com/office/drawing/2014/main" id="{4B6BB6CE-E3D7-400B-B101-E1593205438C}"/>
              </a:ext>
            </a:extLst>
          </p:cNvPr>
          <p:cNvSpPr/>
          <p:nvPr/>
        </p:nvSpPr>
        <p:spPr>
          <a:xfrm>
            <a:off x="3143620" y="246449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06</a:t>
            </a:r>
          </a:p>
        </p:txBody>
      </p:sp>
      <p:sp>
        <p:nvSpPr>
          <p:cNvPr id="39" name="Rectangle 38">
            <a:extLst>
              <a:ext uri="{FF2B5EF4-FFF2-40B4-BE49-F238E27FC236}">
                <a16:creationId xmlns:a16="http://schemas.microsoft.com/office/drawing/2014/main" id="{75865329-1E02-4AF5-BE61-DCD514E9152C}"/>
              </a:ext>
            </a:extLst>
          </p:cNvPr>
          <p:cNvSpPr/>
          <p:nvPr/>
        </p:nvSpPr>
        <p:spPr>
          <a:xfrm>
            <a:off x="2204195" y="3019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07</a:t>
            </a:r>
          </a:p>
        </p:txBody>
      </p:sp>
      <p:sp>
        <p:nvSpPr>
          <p:cNvPr id="40" name="Rectangle 39">
            <a:extLst>
              <a:ext uri="{FF2B5EF4-FFF2-40B4-BE49-F238E27FC236}">
                <a16:creationId xmlns:a16="http://schemas.microsoft.com/office/drawing/2014/main" id="{F859E6A0-7CAE-409D-8787-E022C3909CEA}"/>
              </a:ext>
            </a:extLst>
          </p:cNvPr>
          <p:cNvSpPr/>
          <p:nvPr/>
        </p:nvSpPr>
        <p:spPr>
          <a:xfrm>
            <a:off x="697889" y="33291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08</a:t>
            </a:r>
          </a:p>
        </p:txBody>
      </p:sp>
      <p:sp>
        <p:nvSpPr>
          <p:cNvPr id="41" name="Rectangle 40">
            <a:extLst>
              <a:ext uri="{FF2B5EF4-FFF2-40B4-BE49-F238E27FC236}">
                <a16:creationId xmlns:a16="http://schemas.microsoft.com/office/drawing/2014/main" id="{0AF7A9D4-96DE-41F1-A97E-F8904CF47A3A}"/>
              </a:ext>
            </a:extLst>
          </p:cNvPr>
          <p:cNvSpPr/>
          <p:nvPr/>
        </p:nvSpPr>
        <p:spPr>
          <a:xfrm>
            <a:off x="666003" y="4479854"/>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09</a:t>
            </a:r>
          </a:p>
        </p:txBody>
      </p:sp>
      <p:pic>
        <p:nvPicPr>
          <p:cNvPr id="48" name="Picture 47">
            <a:extLst>
              <a:ext uri="{FF2B5EF4-FFF2-40B4-BE49-F238E27FC236}">
                <a16:creationId xmlns:a16="http://schemas.microsoft.com/office/drawing/2014/main" id="{D2BCC9A4-B3B5-4722-9008-2D3BB0F67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0587" y="1828781"/>
            <a:ext cx="1811455" cy="1811455"/>
          </a:xfrm>
          <a:prstGeom prst="rect">
            <a:avLst/>
          </a:prstGeom>
        </p:spPr>
      </p:pic>
      <p:pic>
        <p:nvPicPr>
          <p:cNvPr id="49" name="Graphic 48">
            <a:extLst>
              <a:ext uri="{FF2B5EF4-FFF2-40B4-BE49-F238E27FC236}">
                <a16:creationId xmlns:a16="http://schemas.microsoft.com/office/drawing/2014/main" id="{B4F7B92C-74D3-45B8-A1E8-6654AF3B883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106602" y="4053730"/>
            <a:ext cx="2028825" cy="2028825"/>
          </a:xfrm>
          <a:prstGeom prst="rect">
            <a:avLst/>
          </a:prstGeom>
        </p:spPr>
      </p:pic>
      <p:pic>
        <p:nvPicPr>
          <p:cNvPr id="52" name="Picture 51">
            <a:extLst>
              <a:ext uri="{FF2B5EF4-FFF2-40B4-BE49-F238E27FC236}">
                <a16:creationId xmlns:a16="http://schemas.microsoft.com/office/drawing/2014/main" id="{9E63AD3F-378D-4EE8-A7DD-7125F97A66AA}"/>
              </a:ext>
            </a:extLst>
          </p:cNvPr>
          <p:cNvPicPr>
            <a:picLocks noChangeAspect="1"/>
          </p:cNvPicPr>
          <p:nvPr/>
        </p:nvPicPr>
        <p:blipFill>
          <a:blip r:embed="rId6"/>
          <a:stretch>
            <a:fillRect/>
          </a:stretch>
        </p:blipFill>
        <p:spPr>
          <a:xfrm>
            <a:off x="8283120" y="693307"/>
            <a:ext cx="1088570" cy="1088570"/>
          </a:xfrm>
          <a:prstGeom prst="rect">
            <a:avLst/>
          </a:prstGeom>
        </p:spPr>
      </p:pic>
      <p:pic>
        <p:nvPicPr>
          <p:cNvPr id="53" name="Picture 52">
            <a:extLst>
              <a:ext uri="{FF2B5EF4-FFF2-40B4-BE49-F238E27FC236}">
                <a16:creationId xmlns:a16="http://schemas.microsoft.com/office/drawing/2014/main" id="{0078E6F8-44E5-4812-8CDB-11182E64D1C4}"/>
              </a:ext>
            </a:extLst>
          </p:cNvPr>
          <p:cNvPicPr>
            <a:picLocks noChangeAspect="1"/>
          </p:cNvPicPr>
          <p:nvPr/>
        </p:nvPicPr>
        <p:blipFill>
          <a:blip r:embed="rId7"/>
          <a:stretch>
            <a:fillRect/>
          </a:stretch>
        </p:blipFill>
        <p:spPr>
          <a:xfrm>
            <a:off x="8203052" y="1770251"/>
            <a:ext cx="1219306" cy="1213209"/>
          </a:xfrm>
          <a:prstGeom prst="rect">
            <a:avLst/>
          </a:prstGeom>
        </p:spPr>
      </p:pic>
      <p:pic>
        <p:nvPicPr>
          <p:cNvPr id="62" name="Picture 61">
            <a:extLst>
              <a:ext uri="{FF2B5EF4-FFF2-40B4-BE49-F238E27FC236}">
                <a16:creationId xmlns:a16="http://schemas.microsoft.com/office/drawing/2014/main" id="{A4318D24-E7E8-4734-8A01-C4B26CCC3AA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0850" y="2348004"/>
            <a:ext cx="1235547" cy="1235547"/>
          </a:xfrm>
          <a:prstGeom prst="rect">
            <a:avLst/>
          </a:prstGeom>
        </p:spPr>
      </p:pic>
      <p:pic>
        <p:nvPicPr>
          <p:cNvPr id="63" name="Picture 62">
            <a:extLst>
              <a:ext uri="{FF2B5EF4-FFF2-40B4-BE49-F238E27FC236}">
                <a16:creationId xmlns:a16="http://schemas.microsoft.com/office/drawing/2014/main" id="{50767B30-4443-4B47-8953-2600825AFB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93017" y="4479854"/>
            <a:ext cx="1726704" cy="1726704"/>
          </a:xfrm>
          <a:prstGeom prst="rect">
            <a:avLst/>
          </a:prstGeom>
        </p:spPr>
      </p:pic>
      <p:pic>
        <p:nvPicPr>
          <p:cNvPr id="3" name="Graphic 2">
            <a:extLst>
              <a:ext uri="{FF2B5EF4-FFF2-40B4-BE49-F238E27FC236}">
                <a16:creationId xmlns:a16="http://schemas.microsoft.com/office/drawing/2014/main" id="{37A9358A-D24D-4244-9C90-24F6D076678F}"/>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2194135" y="2004986"/>
            <a:ext cx="1014720" cy="1014720"/>
          </a:xfrm>
          <a:prstGeom prst="rect">
            <a:avLst/>
          </a:prstGeom>
        </p:spPr>
      </p:pic>
      <p:sp>
        <p:nvSpPr>
          <p:cNvPr id="42" name="Arrow: Circular 41">
            <a:extLst>
              <a:ext uri="{FF2B5EF4-FFF2-40B4-BE49-F238E27FC236}">
                <a16:creationId xmlns:a16="http://schemas.microsoft.com/office/drawing/2014/main" id="{4EAE944E-4321-497C-BAA6-A0F589F29677}"/>
              </a:ext>
            </a:extLst>
          </p:cNvPr>
          <p:cNvSpPr/>
          <p:nvPr/>
        </p:nvSpPr>
        <p:spPr>
          <a:xfrm>
            <a:off x="3288147" y="669535"/>
            <a:ext cx="845987" cy="723515"/>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Shape 42">
            <a:extLst>
              <a:ext uri="{FF2B5EF4-FFF2-40B4-BE49-F238E27FC236}">
                <a16:creationId xmlns:a16="http://schemas.microsoft.com/office/drawing/2014/main" id="{E1FBB3B5-E9EF-4B60-AD67-CC7268210FCC}"/>
              </a:ext>
            </a:extLst>
          </p:cNvPr>
          <p:cNvSpPr/>
          <p:nvPr/>
        </p:nvSpPr>
        <p:spPr>
          <a:xfrm>
            <a:off x="3335935" y="756312"/>
            <a:ext cx="565200" cy="56524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a:p>
        </p:txBody>
      </p:sp>
      <p:sp>
        <p:nvSpPr>
          <p:cNvPr id="44" name="Freeform: Shape 43">
            <a:extLst>
              <a:ext uri="{FF2B5EF4-FFF2-40B4-BE49-F238E27FC236}">
                <a16:creationId xmlns:a16="http://schemas.microsoft.com/office/drawing/2014/main" id="{A0C616E3-893D-4FCC-A0D5-DC7F942C3762}"/>
              </a:ext>
            </a:extLst>
          </p:cNvPr>
          <p:cNvSpPr/>
          <p:nvPr/>
        </p:nvSpPr>
        <p:spPr>
          <a:xfrm>
            <a:off x="2951395" y="622709"/>
            <a:ext cx="504000" cy="50400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45" name="Freeform: Shape 44">
            <a:extLst>
              <a:ext uri="{FF2B5EF4-FFF2-40B4-BE49-F238E27FC236}">
                <a16:creationId xmlns:a16="http://schemas.microsoft.com/office/drawing/2014/main" id="{F55787F6-4AA8-4190-B65F-B7FB41978D23}"/>
              </a:ext>
            </a:extLst>
          </p:cNvPr>
          <p:cNvSpPr/>
          <p:nvPr/>
        </p:nvSpPr>
        <p:spPr>
          <a:xfrm>
            <a:off x="3167699" y="293838"/>
            <a:ext cx="493200" cy="493306"/>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87" tIns="752687" rIns="752688" bIns="752688" numCol="1" spcCol="1270" anchor="ctr" anchorCtr="0">
            <a:noAutofit/>
          </a:bodyPr>
          <a:lstStyle/>
          <a:p>
            <a:pPr marL="0" lvl="0" indent="0" algn="ctr" defTabSz="1689100">
              <a:lnSpc>
                <a:spcPct val="90000"/>
              </a:lnSpc>
              <a:spcBef>
                <a:spcPct val="0"/>
              </a:spcBef>
              <a:spcAft>
                <a:spcPct val="35000"/>
              </a:spcAft>
              <a:buNone/>
            </a:pPr>
            <a:endParaRPr lang="en-IN" sz="3800" kern="1200"/>
          </a:p>
        </p:txBody>
      </p:sp>
      <p:sp>
        <p:nvSpPr>
          <p:cNvPr id="46" name="Shape 45">
            <a:extLst>
              <a:ext uri="{FF2B5EF4-FFF2-40B4-BE49-F238E27FC236}">
                <a16:creationId xmlns:a16="http://schemas.microsoft.com/office/drawing/2014/main" id="{6E3A0229-6BBF-4C9A-9660-5ED05A31A78B}"/>
              </a:ext>
            </a:extLst>
          </p:cNvPr>
          <p:cNvSpPr/>
          <p:nvPr/>
        </p:nvSpPr>
        <p:spPr>
          <a:xfrm>
            <a:off x="2866269" y="530754"/>
            <a:ext cx="614663" cy="525679"/>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Arrow: Circular 46">
            <a:extLst>
              <a:ext uri="{FF2B5EF4-FFF2-40B4-BE49-F238E27FC236}">
                <a16:creationId xmlns:a16="http://schemas.microsoft.com/office/drawing/2014/main" id="{CED9B847-A966-4E54-A303-983418A15793}"/>
              </a:ext>
            </a:extLst>
          </p:cNvPr>
          <p:cNvSpPr/>
          <p:nvPr/>
        </p:nvSpPr>
        <p:spPr>
          <a:xfrm>
            <a:off x="3111684" y="249879"/>
            <a:ext cx="662730" cy="566788"/>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Rounded Rectangle 4"/>
          <p:cNvSpPr/>
          <p:nvPr/>
        </p:nvSpPr>
        <p:spPr>
          <a:xfrm>
            <a:off x="2145013" y="1891359"/>
            <a:ext cx="1929245" cy="2090186"/>
          </a:xfrm>
          <a:prstGeom prst="round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 name="Picture 5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22556" y="2247895"/>
            <a:ext cx="1442033" cy="1442033"/>
          </a:xfrm>
          <a:prstGeom prst="rect">
            <a:avLst/>
          </a:prstGeom>
        </p:spPr>
      </p:pic>
    </p:spTree>
    <p:extLst>
      <p:ext uri="{BB962C8B-B14F-4D97-AF65-F5344CB8AC3E}">
        <p14:creationId xmlns:p14="http://schemas.microsoft.com/office/powerpoint/2010/main" val="226219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Key Resources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333375" y="1330325"/>
            <a:ext cx="10515600" cy="4351338"/>
          </a:xfrm>
        </p:spPr>
        <p:txBody>
          <a:bodyPr>
            <a:normAutofit/>
          </a:bodyPr>
          <a:lstStyle/>
          <a:p>
            <a:r>
              <a:rPr lang="en-US" b="1" dirty="0"/>
              <a:t>The Key Resources Building Block describes the most important </a:t>
            </a:r>
            <a:r>
              <a:rPr lang="en-US" b="1" dirty="0" smtClean="0"/>
              <a:t>resources </a:t>
            </a:r>
            <a:r>
              <a:rPr lang="en-US" b="1" dirty="0"/>
              <a:t>required to make a business model work</a:t>
            </a:r>
          </a:p>
          <a:p>
            <a:r>
              <a:rPr lang="en-US" b="1" dirty="0"/>
              <a:t>These resources allow an enterprise to create the Value Proposition.</a:t>
            </a:r>
          </a:p>
          <a:p>
            <a:r>
              <a:rPr lang="en-US" b="1" dirty="0"/>
              <a:t>Depending on type of business, different Key Resources are needed.</a:t>
            </a:r>
          </a:p>
          <a:p>
            <a:r>
              <a:rPr lang="en-US" b="1" dirty="0" smtClean="0"/>
              <a:t>An </a:t>
            </a:r>
            <a:r>
              <a:rPr lang="en-US" b="1" dirty="0"/>
              <a:t>E-car manufacturer requires batteries, whereas a battery manufacturer requires materials such as lithium, cobalt, nickel, manganese, graphite, copper and </a:t>
            </a:r>
            <a:r>
              <a:rPr lang="en-US" b="1" dirty="0" smtClean="0"/>
              <a:t>aluminum. </a:t>
            </a:r>
            <a:endParaRPr lang="en-US" b="1" dirty="0"/>
          </a:p>
          <a:p>
            <a:r>
              <a:rPr lang="en-US" b="1" dirty="0"/>
              <a:t>Key resources can be physical, ﬁnancial, intellectual, or manpower. </a:t>
            </a:r>
            <a:br>
              <a:rPr lang="en-US" b="1" dirty="0"/>
            </a:br>
            <a:r>
              <a:rPr lang="en-US" b="1" dirty="0"/>
              <a:t>Key resources can be owned or acquired from key partners. </a:t>
            </a:r>
            <a:endParaRPr lang="en-IN" b="1" dirty="0"/>
          </a:p>
        </p:txBody>
      </p:sp>
    </p:spTree>
    <p:extLst>
      <p:ext uri="{BB962C8B-B14F-4D97-AF65-F5344CB8AC3E}">
        <p14:creationId xmlns:p14="http://schemas.microsoft.com/office/powerpoint/2010/main" val="37615008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92649FA-E656-48E9-9882-8BB8A8BD2F35}"/>
              </a:ext>
            </a:extLst>
          </p:cNvPr>
          <p:cNvSpPr/>
          <p:nvPr/>
        </p:nvSpPr>
        <p:spPr>
          <a:xfrm>
            <a:off x="213064" y="165497"/>
            <a:ext cx="11567604" cy="6069794"/>
          </a:xfrm>
          <a:custGeom>
            <a:avLst/>
            <a:gdLst>
              <a:gd name="connsiteX0" fmla="*/ 6128709 w 11567604"/>
              <a:gd name="connsiteY0" fmla="*/ 3933547 h 6267635"/>
              <a:gd name="connsiteX1" fmla="*/ 9158655 w 11567604"/>
              <a:gd name="connsiteY1" fmla="*/ 3933547 h 6267635"/>
              <a:gd name="connsiteX2" fmla="*/ 9158655 w 11567604"/>
              <a:gd name="connsiteY2" fmla="*/ 3943072 h 6267635"/>
              <a:gd name="connsiteX3" fmla="*/ 9358680 w 11567604"/>
              <a:gd name="connsiteY3" fmla="*/ 3943072 h 6267635"/>
              <a:gd name="connsiteX4" fmla="*/ 9358680 w 11567604"/>
              <a:gd name="connsiteY4" fmla="*/ 3933547 h 6267635"/>
              <a:gd name="connsiteX5" fmla="*/ 11567604 w 11567604"/>
              <a:gd name="connsiteY5" fmla="*/ 3933547 h 6267635"/>
              <a:gd name="connsiteX6" fmla="*/ 11567604 w 11567604"/>
              <a:gd name="connsiteY6" fmla="*/ 6267635 h 6267635"/>
              <a:gd name="connsiteX7" fmla="*/ 6128709 w 11567604"/>
              <a:gd name="connsiteY7" fmla="*/ 6267635 h 6267635"/>
              <a:gd name="connsiteX8" fmla="*/ 0 w 11567604"/>
              <a:gd name="connsiteY8" fmla="*/ 3933547 h 6267635"/>
              <a:gd name="connsiteX9" fmla="*/ 1779420 w 11567604"/>
              <a:gd name="connsiteY9" fmla="*/ 3933547 h 6267635"/>
              <a:gd name="connsiteX10" fmla="*/ 1779420 w 11567604"/>
              <a:gd name="connsiteY10" fmla="*/ 3933548 h 6267635"/>
              <a:gd name="connsiteX11" fmla="*/ 2027069 w 11567604"/>
              <a:gd name="connsiteY11" fmla="*/ 3933548 h 6267635"/>
              <a:gd name="connsiteX12" fmla="*/ 2027069 w 11567604"/>
              <a:gd name="connsiteY12" fmla="*/ 3933547 h 6267635"/>
              <a:gd name="connsiteX13" fmla="*/ 3863639 w 11567604"/>
              <a:gd name="connsiteY13" fmla="*/ 3933547 h 6267635"/>
              <a:gd name="connsiteX14" fmla="*/ 3863639 w 11567604"/>
              <a:gd name="connsiteY14" fmla="*/ 3933548 h 6267635"/>
              <a:gd name="connsiteX15" fmla="*/ 4111288 w 11567604"/>
              <a:gd name="connsiteY15" fmla="*/ 3933548 h 6267635"/>
              <a:gd name="connsiteX16" fmla="*/ 4111288 w 11567604"/>
              <a:gd name="connsiteY16" fmla="*/ 3933547 h 6267635"/>
              <a:gd name="connsiteX17" fmla="*/ 5881060 w 11567604"/>
              <a:gd name="connsiteY17" fmla="*/ 3933547 h 6267635"/>
              <a:gd name="connsiteX18" fmla="*/ 5881060 w 11567604"/>
              <a:gd name="connsiteY18" fmla="*/ 6267635 h 6267635"/>
              <a:gd name="connsiteX19" fmla="*/ 0 w 11567604"/>
              <a:gd name="connsiteY19" fmla="*/ 6267635 h 6267635"/>
              <a:gd name="connsiteX20" fmla="*/ 2027069 w 11567604"/>
              <a:gd name="connsiteY20" fmla="*/ 2228434 h 6267635"/>
              <a:gd name="connsiteX21" fmla="*/ 3863639 w 11567604"/>
              <a:gd name="connsiteY21" fmla="*/ 2228434 h 6267635"/>
              <a:gd name="connsiteX22" fmla="*/ 3863639 w 11567604"/>
              <a:gd name="connsiteY22" fmla="*/ 3752572 h 6267635"/>
              <a:gd name="connsiteX23" fmla="*/ 2027069 w 11567604"/>
              <a:gd name="connsiteY23" fmla="*/ 3752572 h 6267635"/>
              <a:gd name="connsiteX24" fmla="*/ 7149758 w 11567604"/>
              <a:gd name="connsiteY24" fmla="*/ 2007116 h 6267635"/>
              <a:gd name="connsiteX25" fmla="*/ 9158655 w 11567604"/>
              <a:gd name="connsiteY25" fmla="*/ 2007116 h 6267635"/>
              <a:gd name="connsiteX26" fmla="*/ 9158655 w 11567604"/>
              <a:gd name="connsiteY26" fmla="*/ 3752572 h 6267635"/>
              <a:gd name="connsiteX27" fmla="*/ 7149758 w 11567604"/>
              <a:gd name="connsiteY27" fmla="*/ 3752572 h 6267635"/>
              <a:gd name="connsiteX28" fmla="*/ 9358680 w 11567604"/>
              <a:gd name="connsiteY28" fmla="*/ 0 h 6267635"/>
              <a:gd name="connsiteX29" fmla="*/ 11567604 w 11567604"/>
              <a:gd name="connsiteY29" fmla="*/ 0 h 6267635"/>
              <a:gd name="connsiteX30" fmla="*/ 11567604 w 11567604"/>
              <a:gd name="connsiteY30" fmla="*/ 3752572 h 6267635"/>
              <a:gd name="connsiteX31" fmla="*/ 9358680 w 11567604"/>
              <a:gd name="connsiteY31" fmla="*/ 3752572 h 6267635"/>
              <a:gd name="connsiteX32" fmla="*/ 7149758 w 11567604"/>
              <a:gd name="connsiteY32" fmla="*/ 0 h 6267635"/>
              <a:gd name="connsiteX33" fmla="*/ 9158655 w 11567604"/>
              <a:gd name="connsiteY33" fmla="*/ 0 h 6267635"/>
              <a:gd name="connsiteX34" fmla="*/ 9158655 w 11567604"/>
              <a:gd name="connsiteY34" fmla="*/ 1745454 h 6267635"/>
              <a:gd name="connsiteX35" fmla="*/ 7149758 w 11567604"/>
              <a:gd name="connsiteY35" fmla="*/ 1745454 h 6267635"/>
              <a:gd name="connsiteX36" fmla="*/ 4111288 w 11567604"/>
              <a:gd name="connsiteY36" fmla="*/ 0 h 6267635"/>
              <a:gd name="connsiteX37" fmla="*/ 6902109 w 11567604"/>
              <a:gd name="connsiteY37" fmla="*/ 0 h 6267635"/>
              <a:gd name="connsiteX38" fmla="*/ 6902109 w 11567604"/>
              <a:gd name="connsiteY38" fmla="*/ 3752572 h 6267635"/>
              <a:gd name="connsiteX39" fmla="*/ 6128709 w 11567604"/>
              <a:gd name="connsiteY39" fmla="*/ 3752572 h 6267635"/>
              <a:gd name="connsiteX40" fmla="*/ 6128709 w 11567604"/>
              <a:gd name="connsiteY40" fmla="*/ 3752570 h 6267635"/>
              <a:gd name="connsiteX41" fmla="*/ 5881060 w 11567604"/>
              <a:gd name="connsiteY41" fmla="*/ 3752570 h 6267635"/>
              <a:gd name="connsiteX42" fmla="*/ 5881060 w 11567604"/>
              <a:gd name="connsiteY42" fmla="*/ 3752572 h 6267635"/>
              <a:gd name="connsiteX43" fmla="*/ 4111288 w 11567604"/>
              <a:gd name="connsiteY43" fmla="*/ 3752572 h 6267635"/>
              <a:gd name="connsiteX44" fmla="*/ 2027069 w 11567604"/>
              <a:gd name="connsiteY44" fmla="*/ 0 h 6267635"/>
              <a:gd name="connsiteX45" fmla="*/ 3863639 w 11567604"/>
              <a:gd name="connsiteY45" fmla="*/ 0 h 6267635"/>
              <a:gd name="connsiteX46" fmla="*/ 3863639 w 11567604"/>
              <a:gd name="connsiteY46" fmla="*/ 1966771 h 6267635"/>
              <a:gd name="connsiteX47" fmla="*/ 2027069 w 11567604"/>
              <a:gd name="connsiteY47" fmla="*/ 1966771 h 6267635"/>
              <a:gd name="connsiteX48" fmla="*/ 0 w 11567604"/>
              <a:gd name="connsiteY48" fmla="*/ 0 h 6267635"/>
              <a:gd name="connsiteX49" fmla="*/ 1779420 w 11567604"/>
              <a:gd name="connsiteY49" fmla="*/ 0 h 6267635"/>
              <a:gd name="connsiteX50" fmla="*/ 1779420 w 11567604"/>
              <a:gd name="connsiteY50" fmla="*/ 3752572 h 6267635"/>
              <a:gd name="connsiteX51" fmla="*/ 0 w 11567604"/>
              <a:gd name="connsiteY51" fmla="*/ 3752572 h 626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567604" h="6267635">
                <a:moveTo>
                  <a:pt x="6128709" y="3933547"/>
                </a:moveTo>
                <a:lnTo>
                  <a:pt x="9158655" y="3933547"/>
                </a:lnTo>
                <a:lnTo>
                  <a:pt x="9158655" y="3943072"/>
                </a:lnTo>
                <a:lnTo>
                  <a:pt x="9358680" y="3943072"/>
                </a:lnTo>
                <a:lnTo>
                  <a:pt x="9358680" y="3933547"/>
                </a:lnTo>
                <a:lnTo>
                  <a:pt x="11567604" y="3933547"/>
                </a:lnTo>
                <a:lnTo>
                  <a:pt x="11567604" y="6267635"/>
                </a:lnTo>
                <a:lnTo>
                  <a:pt x="6128709" y="6267635"/>
                </a:lnTo>
                <a:close/>
                <a:moveTo>
                  <a:pt x="0" y="3933547"/>
                </a:moveTo>
                <a:lnTo>
                  <a:pt x="1779420" y="3933547"/>
                </a:lnTo>
                <a:lnTo>
                  <a:pt x="1779420" y="3933548"/>
                </a:lnTo>
                <a:lnTo>
                  <a:pt x="2027069" y="3933548"/>
                </a:lnTo>
                <a:lnTo>
                  <a:pt x="2027069" y="3933547"/>
                </a:lnTo>
                <a:lnTo>
                  <a:pt x="3863639" y="3933547"/>
                </a:lnTo>
                <a:lnTo>
                  <a:pt x="3863639" y="3933548"/>
                </a:lnTo>
                <a:lnTo>
                  <a:pt x="4111288" y="3933548"/>
                </a:lnTo>
                <a:lnTo>
                  <a:pt x="4111288" y="3933547"/>
                </a:lnTo>
                <a:lnTo>
                  <a:pt x="5881060" y="3933547"/>
                </a:lnTo>
                <a:lnTo>
                  <a:pt x="5881060" y="6267635"/>
                </a:lnTo>
                <a:lnTo>
                  <a:pt x="0" y="6267635"/>
                </a:lnTo>
                <a:close/>
                <a:moveTo>
                  <a:pt x="2027069" y="2228434"/>
                </a:moveTo>
                <a:lnTo>
                  <a:pt x="3863639" y="2228434"/>
                </a:lnTo>
                <a:lnTo>
                  <a:pt x="3863639" y="3752572"/>
                </a:lnTo>
                <a:lnTo>
                  <a:pt x="2027069" y="3752572"/>
                </a:lnTo>
                <a:close/>
                <a:moveTo>
                  <a:pt x="7149758" y="2007116"/>
                </a:moveTo>
                <a:lnTo>
                  <a:pt x="9158655" y="2007116"/>
                </a:lnTo>
                <a:lnTo>
                  <a:pt x="9158655" y="3752572"/>
                </a:lnTo>
                <a:lnTo>
                  <a:pt x="7149758" y="3752572"/>
                </a:lnTo>
                <a:close/>
                <a:moveTo>
                  <a:pt x="9358680" y="0"/>
                </a:moveTo>
                <a:lnTo>
                  <a:pt x="11567604" y="0"/>
                </a:lnTo>
                <a:lnTo>
                  <a:pt x="11567604" y="3752572"/>
                </a:lnTo>
                <a:lnTo>
                  <a:pt x="9358680" y="3752572"/>
                </a:lnTo>
                <a:close/>
                <a:moveTo>
                  <a:pt x="7149758" y="0"/>
                </a:moveTo>
                <a:lnTo>
                  <a:pt x="9158655" y="0"/>
                </a:lnTo>
                <a:lnTo>
                  <a:pt x="9158655" y="1745454"/>
                </a:lnTo>
                <a:lnTo>
                  <a:pt x="7149758" y="1745454"/>
                </a:lnTo>
                <a:close/>
                <a:moveTo>
                  <a:pt x="4111288" y="0"/>
                </a:moveTo>
                <a:lnTo>
                  <a:pt x="6902109" y="0"/>
                </a:lnTo>
                <a:lnTo>
                  <a:pt x="6902109" y="3752572"/>
                </a:lnTo>
                <a:lnTo>
                  <a:pt x="6128709" y="3752572"/>
                </a:lnTo>
                <a:lnTo>
                  <a:pt x="6128709" y="3752570"/>
                </a:lnTo>
                <a:lnTo>
                  <a:pt x="5881060" y="3752570"/>
                </a:lnTo>
                <a:lnTo>
                  <a:pt x="5881060" y="3752572"/>
                </a:lnTo>
                <a:lnTo>
                  <a:pt x="4111288" y="3752572"/>
                </a:lnTo>
                <a:close/>
                <a:moveTo>
                  <a:pt x="2027069" y="0"/>
                </a:moveTo>
                <a:lnTo>
                  <a:pt x="3863639" y="0"/>
                </a:lnTo>
                <a:lnTo>
                  <a:pt x="3863639" y="1966771"/>
                </a:lnTo>
                <a:lnTo>
                  <a:pt x="2027069" y="1966771"/>
                </a:lnTo>
                <a:close/>
                <a:moveTo>
                  <a:pt x="0" y="0"/>
                </a:moveTo>
                <a:lnTo>
                  <a:pt x="1779420" y="0"/>
                </a:lnTo>
                <a:lnTo>
                  <a:pt x="1779420" y="3752572"/>
                </a:lnTo>
                <a:lnTo>
                  <a:pt x="0" y="3752572"/>
                </a:lnTo>
                <a:close/>
              </a:path>
            </a:pathLst>
          </a:cu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E461564-DD30-4C1D-AB9F-1E9F8F598C80}"/>
              </a:ext>
            </a:extLst>
          </p:cNvPr>
          <p:cNvSpPr/>
          <p:nvPr/>
        </p:nvSpPr>
        <p:spPr>
          <a:xfrm>
            <a:off x="498069" y="1063436"/>
            <a:ext cx="135255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Key Partners</a:t>
            </a:r>
            <a:endParaRPr lang="en-IN" sz="2200" b="1" dirty="0"/>
          </a:p>
        </p:txBody>
      </p:sp>
      <p:sp>
        <p:nvSpPr>
          <p:cNvPr id="22" name="Rectangle 21">
            <a:extLst>
              <a:ext uri="{FF2B5EF4-FFF2-40B4-BE49-F238E27FC236}">
                <a16:creationId xmlns:a16="http://schemas.microsoft.com/office/drawing/2014/main" id="{D0D2E168-D719-4C8C-B3CA-1256A397E2AC}"/>
              </a:ext>
            </a:extLst>
          </p:cNvPr>
          <p:cNvSpPr/>
          <p:nvPr/>
        </p:nvSpPr>
        <p:spPr>
          <a:xfrm>
            <a:off x="4610646" y="990377"/>
            <a:ext cx="23622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Value Proposition</a:t>
            </a:r>
            <a:endParaRPr lang="en-IN" sz="2400" b="1" dirty="0"/>
          </a:p>
        </p:txBody>
      </p:sp>
      <p:sp>
        <p:nvSpPr>
          <p:cNvPr id="25" name="Rectangle 24">
            <a:extLst>
              <a:ext uri="{FF2B5EF4-FFF2-40B4-BE49-F238E27FC236}">
                <a16:creationId xmlns:a16="http://schemas.microsoft.com/office/drawing/2014/main" id="{7CE0BB8F-F9E4-4CDC-A146-B429A6F273A8}"/>
              </a:ext>
            </a:extLst>
          </p:cNvPr>
          <p:cNvSpPr/>
          <p:nvPr/>
        </p:nvSpPr>
        <p:spPr>
          <a:xfrm>
            <a:off x="9706959" y="1229317"/>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Customer Segment</a:t>
            </a:r>
            <a:endParaRPr lang="en-IN" sz="2400" b="1" dirty="0"/>
          </a:p>
        </p:txBody>
      </p:sp>
      <p:sp>
        <p:nvSpPr>
          <p:cNvPr id="26" name="Rectangle 25">
            <a:extLst>
              <a:ext uri="{FF2B5EF4-FFF2-40B4-BE49-F238E27FC236}">
                <a16:creationId xmlns:a16="http://schemas.microsoft.com/office/drawing/2014/main" id="{0049264E-E3EA-416C-B2A7-8490826776A5}"/>
              </a:ext>
            </a:extLst>
          </p:cNvPr>
          <p:cNvSpPr/>
          <p:nvPr/>
        </p:nvSpPr>
        <p:spPr>
          <a:xfrm>
            <a:off x="8014673" y="3970148"/>
            <a:ext cx="26289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Revenue Model</a:t>
            </a:r>
            <a:endParaRPr lang="en-IN" sz="2400" b="1" dirty="0"/>
          </a:p>
        </p:txBody>
      </p:sp>
      <p:sp>
        <p:nvSpPr>
          <p:cNvPr id="28" name="Rectangle 27">
            <a:extLst>
              <a:ext uri="{FF2B5EF4-FFF2-40B4-BE49-F238E27FC236}">
                <a16:creationId xmlns:a16="http://schemas.microsoft.com/office/drawing/2014/main" id="{CBB320FE-C995-435A-9071-B097DD3AC7D8}"/>
              </a:ext>
            </a:extLst>
          </p:cNvPr>
          <p:cNvSpPr/>
          <p:nvPr/>
        </p:nvSpPr>
        <p:spPr>
          <a:xfrm>
            <a:off x="1941942" y="4368712"/>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Cost Structure</a:t>
            </a:r>
            <a:endParaRPr lang="en-IN" sz="2400" b="1" dirty="0"/>
          </a:p>
        </p:txBody>
      </p:sp>
      <p:sp>
        <p:nvSpPr>
          <p:cNvPr id="29" name="Rectangle 28">
            <a:extLst>
              <a:ext uri="{FF2B5EF4-FFF2-40B4-BE49-F238E27FC236}">
                <a16:creationId xmlns:a16="http://schemas.microsoft.com/office/drawing/2014/main" id="{BFFA8E51-D1E4-427D-9EB0-A6F6F335659C}"/>
              </a:ext>
            </a:extLst>
          </p:cNvPr>
          <p:cNvSpPr/>
          <p:nvPr/>
        </p:nvSpPr>
        <p:spPr>
          <a:xfrm>
            <a:off x="2217521" y="1079393"/>
            <a:ext cx="166687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Key Activities</a:t>
            </a:r>
            <a:endParaRPr lang="en-IN" sz="2400" b="1" dirty="0"/>
          </a:p>
        </p:txBody>
      </p:sp>
      <p:sp>
        <p:nvSpPr>
          <p:cNvPr id="30" name="Rectangle 29">
            <a:extLst>
              <a:ext uri="{FF2B5EF4-FFF2-40B4-BE49-F238E27FC236}">
                <a16:creationId xmlns:a16="http://schemas.microsoft.com/office/drawing/2014/main" id="{44C3DF4C-0040-40DA-A8C7-79E6E5F57EEE}"/>
              </a:ext>
            </a:extLst>
          </p:cNvPr>
          <p:cNvSpPr/>
          <p:nvPr/>
        </p:nvSpPr>
        <p:spPr>
          <a:xfrm>
            <a:off x="2195116" y="2828749"/>
            <a:ext cx="1726704"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Key Resources</a:t>
            </a:r>
            <a:endParaRPr lang="en-IN" sz="2000" b="1" dirty="0"/>
          </a:p>
        </p:txBody>
      </p:sp>
      <p:sp>
        <p:nvSpPr>
          <p:cNvPr id="31" name="Rectangle 30">
            <a:extLst>
              <a:ext uri="{FF2B5EF4-FFF2-40B4-BE49-F238E27FC236}">
                <a16:creationId xmlns:a16="http://schemas.microsoft.com/office/drawing/2014/main" id="{C2A9E60A-949D-4595-92FA-1426FF6593B1}"/>
              </a:ext>
            </a:extLst>
          </p:cNvPr>
          <p:cNvSpPr/>
          <p:nvPr/>
        </p:nvSpPr>
        <p:spPr>
          <a:xfrm>
            <a:off x="7377374" y="30887"/>
            <a:ext cx="2044984" cy="726299"/>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Customer Relationship</a:t>
            </a:r>
            <a:endParaRPr lang="en-IN" sz="2200" b="1" dirty="0"/>
          </a:p>
        </p:txBody>
      </p:sp>
      <p:sp>
        <p:nvSpPr>
          <p:cNvPr id="32" name="Rectangle 31">
            <a:extLst>
              <a:ext uri="{FF2B5EF4-FFF2-40B4-BE49-F238E27FC236}">
                <a16:creationId xmlns:a16="http://schemas.microsoft.com/office/drawing/2014/main" id="{A096D5D1-CFAC-4C1D-87A5-55B0C6F84FD6}"/>
              </a:ext>
            </a:extLst>
          </p:cNvPr>
          <p:cNvSpPr/>
          <p:nvPr/>
        </p:nvSpPr>
        <p:spPr>
          <a:xfrm>
            <a:off x="7576181" y="3248778"/>
            <a:ext cx="1776412"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Channel</a:t>
            </a:r>
            <a:endParaRPr lang="en-IN" sz="2400" b="1" dirty="0"/>
          </a:p>
        </p:txBody>
      </p:sp>
      <p:sp>
        <p:nvSpPr>
          <p:cNvPr id="33" name="Rectangle 32">
            <a:extLst>
              <a:ext uri="{FF2B5EF4-FFF2-40B4-BE49-F238E27FC236}">
                <a16:creationId xmlns:a16="http://schemas.microsoft.com/office/drawing/2014/main" id="{197C503B-A992-4FFB-886F-55A1486DECA1}"/>
              </a:ext>
            </a:extLst>
          </p:cNvPr>
          <p:cNvSpPr/>
          <p:nvPr/>
        </p:nvSpPr>
        <p:spPr>
          <a:xfrm>
            <a:off x="5105400" y="474099"/>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01</a:t>
            </a:r>
          </a:p>
        </p:txBody>
      </p:sp>
      <p:sp>
        <p:nvSpPr>
          <p:cNvPr id="34" name="Rectangle 33">
            <a:extLst>
              <a:ext uri="{FF2B5EF4-FFF2-40B4-BE49-F238E27FC236}">
                <a16:creationId xmlns:a16="http://schemas.microsoft.com/office/drawing/2014/main" id="{5BD18666-4C38-4EA2-90C9-1DE9E2ECFBF2}"/>
              </a:ext>
            </a:extLst>
          </p:cNvPr>
          <p:cNvSpPr/>
          <p:nvPr/>
        </p:nvSpPr>
        <p:spPr>
          <a:xfrm>
            <a:off x="10207979" y="438072"/>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02</a:t>
            </a:r>
          </a:p>
        </p:txBody>
      </p:sp>
      <p:sp>
        <p:nvSpPr>
          <p:cNvPr id="35" name="Rectangle 34">
            <a:extLst>
              <a:ext uri="{FF2B5EF4-FFF2-40B4-BE49-F238E27FC236}">
                <a16:creationId xmlns:a16="http://schemas.microsoft.com/office/drawing/2014/main" id="{F12CCDE7-6307-46A2-8043-BD6BC52A504D}"/>
              </a:ext>
            </a:extLst>
          </p:cNvPr>
          <p:cNvSpPr/>
          <p:nvPr/>
        </p:nvSpPr>
        <p:spPr>
          <a:xfrm>
            <a:off x="7130448" y="224789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03</a:t>
            </a:r>
          </a:p>
        </p:txBody>
      </p:sp>
      <p:sp>
        <p:nvSpPr>
          <p:cNvPr id="36" name="Rectangle 35">
            <a:extLst>
              <a:ext uri="{FF2B5EF4-FFF2-40B4-BE49-F238E27FC236}">
                <a16:creationId xmlns:a16="http://schemas.microsoft.com/office/drawing/2014/main" id="{F36F2983-4622-4C78-9A1D-FD7812D971C9}"/>
              </a:ext>
            </a:extLst>
          </p:cNvPr>
          <p:cNvSpPr/>
          <p:nvPr/>
        </p:nvSpPr>
        <p:spPr>
          <a:xfrm>
            <a:off x="7322637" y="88115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04</a:t>
            </a:r>
          </a:p>
        </p:txBody>
      </p:sp>
      <p:sp>
        <p:nvSpPr>
          <p:cNvPr id="37" name="Rectangle 36">
            <a:extLst>
              <a:ext uri="{FF2B5EF4-FFF2-40B4-BE49-F238E27FC236}">
                <a16:creationId xmlns:a16="http://schemas.microsoft.com/office/drawing/2014/main" id="{80099420-712A-4984-BEE9-DBB6502AC9DE}"/>
              </a:ext>
            </a:extLst>
          </p:cNvPr>
          <p:cNvSpPr/>
          <p:nvPr/>
        </p:nvSpPr>
        <p:spPr>
          <a:xfrm>
            <a:off x="6806232" y="5131820"/>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05</a:t>
            </a:r>
          </a:p>
        </p:txBody>
      </p:sp>
      <p:sp>
        <p:nvSpPr>
          <p:cNvPr id="38" name="Rectangle 37">
            <a:extLst>
              <a:ext uri="{FF2B5EF4-FFF2-40B4-BE49-F238E27FC236}">
                <a16:creationId xmlns:a16="http://schemas.microsoft.com/office/drawing/2014/main" id="{4B6BB6CE-E3D7-400B-B101-E1593205438C}"/>
              </a:ext>
            </a:extLst>
          </p:cNvPr>
          <p:cNvSpPr/>
          <p:nvPr/>
        </p:nvSpPr>
        <p:spPr>
          <a:xfrm>
            <a:off x="3143620" y="246449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06</a:t>
            </a:r>
          </a:p>
        </p:txBody>
      </p:sp>
      <p:sp>
        <p:nvSpPr>
          <p:cNvPr id="39" name="Rectangle 38">
            <a:extLst>
              <a:ext uri="{FF2B5EF4-FFF2-40B4-BE49-F238E27FC236}">
                <a16:creationId xmlns:a16="http://schemas.microsoft.com/office/drawing/2014/main" id="{75865329-1E02-4AF5-BE61-DCD514E9152C}"/>
              </a:ext>
            </a:extLst>
          </p:cNvPr>
          <p:cNvSpPr/>
          <p:nvPr/>
        </p:nvSpPr>
        <p:spPr>
          <a:xfrm>
            <a:off x="2204195" y="3019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07</a:t>
            </a:r>
          </a:p>
        </p:txBody>
      </p:sp>
      <p:sp>
        <p:nvSpPr>
          <p:cNvPr id="40" name="Rectangle 39">
            <a:extLst>
              <a:ext uri="{FF2B5EF4-FFF2-40B4-BE49-F238E27FC236}">
                <a16:creationId xmlns:a16="http://schemas.microsoft.com/office/drawing/2014/main" id="{F859E6A0-7CAE-409D-8787-E022C3909CEA}"/>
              </a:ext>
            </a:extLst>
          </p:cNvPr>
          <p:cNvSpPr/>
          <p:nvPr/>
        </p:nvSpPr>
        <p:spPr>
          <a:xfrm>
            <a:off x="697889" y="33291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08</a:t>
            </a:r>
          </a:p>
        </p:txBody>
      </p:sp>
      <p:sp>
        <p:nvSpPr>
          <p:cNvPr id="41" name="Rectangle 40">
            <a:extLst>
              <a:ext uri="{FF2B5EF4-FFF2-40B4-BE49-F238E27FC236}">
                <a16:creationId xmlns:a16="http://schemas.microsoft.com/office/drawing/2014/main" id="{0AF7A9D4-96DE-41F1-A97E-F8904CF47A3A}"/>
              </a:ext>
            </a:extLst>
          </p:cNvPr>
          <p:cNvSpPr/>
          <p:nvPr/>
        </p:nvSpPr>
        <p:spPr>
          <a:xfrm>
            <a:off x="666003" y="4479854"/>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09</a:t>
            </a:r>
          </a:p>
        </p:txBody>
      </p:sp>
      <p:pic>
        <p:nvPicPr>
          <p:cNvPr id="48" name="Picture 47">
            <a:extLst>
              <a:ext uri="{FF2B5EF4-FFF2-40B4-BE49-F238E27FC236}">
                <a16:creationId xmlns:a16="http://schemas.microsoft.com/office/drawing/2014/main" id="{D2BCC9A4-B3B5-4722-9008-2D3BB0F67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0587" y="1828781"/>
            <a:ext cx="1811455" cy="1811455"/>
          </a:xfrm>
          <a:prstGeom prst="rect">
            <a:avLst/>
          </a:prstGeom>
        </p:spPr>
      </p:pic>
      <p:pic>
        <p:nvPicPr>
          <p:cNvPr id="49" name="Graphic 48">
            <a:extLst>
              <a:ext uri="{FF2B5EF4-FFF2-40B4-BE49-F238E27FC236}">
                <a16:creationId xmlns:a16="http://schemas.microsoft.com/office/drawing/2014/main" id="{B4F7B92C-74D3-45B8-A1E8-6654AF3B883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106602" y="4053730"/>
            <a:ext cx="2028825" cy="2028825"/>
          </a:xfrm>
          <a:prstGeom prst="rect">
            <a:avLst/>
          </a:prstGeom>
        </p:spPr>
      </p:pic>
      <p:pic>
        <p:nvPicPr>
          <p:cNvPr id="52" name="Picture 51">
            <a:extLst>
              <a:ext uri="{FF2B5EF4-FFF2-40B4-BE49-F238E27FC236}">
                <a16:creationId xmlns:a16="http://schemas.microsoft.com/office/drawing/2014/main" id="{9E63AD3F-378D-4EE8-A7DD-7125F97A66AA}"/>
              </a:ext>
            </a:extLst>
          </p:cNvPr>
          <p:cNvPicPr>
            <a:picLocks noChangeAspect="1"/>
          </p:cNvPicPr>
          <p:nvPr/>
        </p:nvPicPr>
        <p:blipFill>
          <a:blip r:embed="rId6"/>
          <a:stretch>
            <a:fillRect/>
          </a:stretch>
        </p:blipFill>
        <p:spPr>
          <a:xfrm>
            <a:off x="8283120" y="693307"/>
            <a:ext cx="1088570" cy="1088570"/>
          </a:xfrm>
          <a:prstGeom prst="rect">
            <a:avLst/>
          </a:prstGeom>
        </p:spPr>
      </p:pic>
      <p:pic>
        <p:nvPicPr>
          <p:cNvPr id="53" name="Picture 52">
            <a:extLst>
              <a:ext uri="{FF2B5EF4-FFF2-40B4-BE49-F238E27FC236}">
                <a16:creationId xmlns:a16="http://schemas.microsoft.com/office/drawing/2014/main" id="{0078E6F8-44E5-4812-8CDB-11182E64D1C4}"/>
              </a:ext>
            </a:extLst>
          </p:cNvPr>
          <p:cNvPicPr>
            <a:picLocks noChangeAspect="1"/>
          </p:cNvPicPr>
          <p:nvPr/>
        </p:nvPicPr>
        <p:blipFill>
          <a:blip r:embed="rId7"/>
          <a:stretch>
            <a:fillRect/>
          </a:stretch>
        </p:blipFill>
        <p:spPr>
          <a:xfrm>
            <a:off x="8203052" y="1770251"/>
            <a:ext cx="1219306" cy="1213209"/>
          </a:xfrm>
          <a:prstGeom prst="rect">
            <a:avLst/>
          </a:prstGeom>
        </p:spPr>
      </p:pic>
      <p:pic>
        <p:nvPicPr>
          <p:cNvPr id="62" name="Picture 61">
            <a:extLst>
              <a:ext uri="{FF2B5EF4-FFF2-40B4-BE49-F238E27FC236}">
                <a16:creationId xmlns:a16="http://schemas.microsoft.com/office/drawing/2014/main" id="{A4318D24-E7E8-4734-8A01-C4B26CCC3AA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0850" y="2348004"/>
            <a:ext cx="1235547" cy="1235547"/>
          </a:xfrm>
          <a:prstGeom prst="rect">
            <a:avLst/>
          </a:prstGeom>
        </p:spPr>
      </p:pic>
      <p:pic>
        <p:nvPicPr>
          <p:cNvPr id="63" name="Picture 62">
            <a:extLst>
              <a:ext uri="{FF2B5EF4-FFF2-40B4-BE49-F238E27FC236}">
                <a16:creationId xmlns:a16="http://schemas.microsoft.com/office/drawing/2014/main" id="{50767B30-4443-4B47-8953-2600825AFB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93017" y="4479854"/>
            <a:ext cx="1726704" cy="1726704"/>
          </a:xfrm>
          <a:prstGeom prst="rect">
            <a:avLst/>
          </a:prstGeom>
        </p:spPr>
      </p:pic>
      <p:pic>
        <p:nvPicPr>
          <p:cNvPr id="3" name="Graphic 2">
            <a:extLst>
              <a:ext uri="{FF2B5EF4-FFF2-40B4-BE49-F238E27FC236}">
                <a16:creationId xmlns:a16="http://schemas.microsoft.com/office/drawing/2014/main" id="{37A9358A-D24D-4244-9C90-24F6D076678F}"/>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2194135" y="2004986"/>
            <a:ext cx="1014720" cy="1014720"/>
          </a:xfrm>
          <a:prstGeom prst="rect">
            <a:avLst/>
          </a:prstGeom>
        </p:spPr>
      </p:pic>
      <p:sp>
        <p:nvSpPr>
          <p:cNvPr id="42" name="Arrow: Circular 41">
            <a:extLst>
              <a:ext uri="{FF2B5EF4-FFF2-40B4-BE49-F238E27FC236}">
                <a16:creationId xmlns:a16="http://schemas.microsoft.com/office/drawing/2014/main" id="{4EAE944E-4321-497C-BAA6-A0F589F29677}"/>
              </a:ext>
            </a:extLst>
          </p:cNvPr>
          <p:cNvSpPr/>
          <p:nvPr/>
        </p:nvSpPr>
        <p:spPr>
          <a:xfrm>
            <a:off x="3288147" y="669535"/>
            <a:ext cx="845987" cy="723515"/>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Shape 42">
            <a:extLst>
              <a:ext uri="{FF2B5EF4-FFF2-40B4-BE49-F238E27FC236}">
                <a16:creationId xmlns:a16="http://schemas.microsoft.com/office/drawing/2014/main" id="{E1FBB3B5-E9EF-4B60-AD67-CC7268210FCC}"/>
              </a:ext>
            </a:extLst>
          </p:cNvPr>
          <p:cNvSpPr/>
          <p:nvPr/>
        </p:nvSpPr>
        <p:spPr>
          <a:xfrm>
            <a:off x="3335935" y="756312"/>
            <a:ext cx="565200" cy="56524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a:p>
        </p:txBody>
      </p:sp>
      <p:sp>
        <p:nvSpPr>
          <p:cNvPr id="44" name="Freeform: Shape 43">
            <a:extLst>
              <a:ext uri="{FF2B5EF4-FFF2-40B4-BE49-F238E27FC236}">
                <a16:creationId xmlns:a16="http://schemas.microsoft.com/office/drawing/2014/main" id="{A0C616E3-893D-4FCC-A0D5-DC7F942C3762}"/>
              </a:ext>
            </a:extLst>
          </p:cNvPr>
          <p:cNvSpPr/>
          <p:nvPr/>
        </p:nvSpPr>
        <p:spPr>
          <a:xfrm>
            <a:off x="2951395" y="622709"/>
            <a:ext cx="504000" cy="50400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45" name="Freeform: Shape 44">
            <a:extLst>
              <a:ext uri="{FF2B5EF4-FFF2-40B4-BE49-F238E27FC236}">
                <a16:creationId xmlns:a16="http://schemas.microsoft.com/office/drawing/2014/main" id="{F55787F6-4AA8-4190-B65F-B7FB41978D23}"/>
              </a:ext>
            </a:extLst>
          </p:cNvPr>
          <p:cNvSpPr/>
          <p:nvPr/>
        </p:nvSpPr>
        <p:spPr>
          <a:xfrm>
            <a:off x="3167699" y="293838"/>
            <a:ext cx="493200" cy="493306"/>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87" tIns="752687" rIns="752688" bIns="752688" numCol="1" spcCol="1270" anchor="ctr" anchorCtr="0">
            <a:noAutofit/>
          </a:bodyPr>
          <a:lstStyle/>
          <a:p>
            <a:pPr marL="0" lvl="0" indent="0" algn="ctr" defTabSz="1689100">
              <a:lnSpc>
                <a:spcPct val="90000"/>
              </a:lnSpc>
              <a:spcBef>
                <a:spcPct val="0"/>
              </a:spcBef>
              <a:spcAft>
                <a:spcPct val="35000"/>
              </a:spcAft>
              <a:buNone/>
            </a:pPr>
            <a:endParaRPr lang="en-IN" sz="3800" kern="1200"/>
          </a:p>
        </p:txBody>
      </p:sp>
      <p:sp>
        <p:nvSpPr>
          <p:cNvPr id="46" name="Shape 45">
            <a:extLst>
              <a:ext uri="{FF2B5EF4-FFF2-40B4-BE49-F238E27FC236}">
                <a16:creationId xmlns:a16="http://schemas.microsoft.com/office/drawing/2014/main" id="{6E3A0229-6BBF-4C9A-9660-5ED05A31A78B}"/>
              </a:ext>
            </a:extLst>
          </p:cNvPr>
          <p:cNvSpPr/>
          <p:nvPr/>
        </p:nvSpPr>
        <p:spPr>
          <a:xfrm>
            <a:off x="2866269" y="530754"/>
            <a:ext cx="614663" cy="525679"/>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Arrow: Circular 46">
            <a:extLst>
              <a:ext uri="{FF2B5EF4-FFF2-40B4-BE49-F238E27FC236}">
                <a16:creationId xmlns:a16="http://schemas.microsoft.com/office/drawing/2014/main" id="{CED9B847-A966-4E54-A303-983418A15793}"/>
              </a:ext>
            </a:extLst>
          </p:cNvPr>
          <p:cNvSpPr/>
          <p:nvPr/>
        </p:nvSpPr>
        <p:spPr>
          <a:xfrm>
            <a:off x="3111684" y="249879"/>
            <a:ext cx="662730" cy="566788"/>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Rounded Rectangle 4"/>
          <p:cNvSpPr/>
          <p:nvPr/>
        </p:nvSpPr>
        <p:spPr>
          <a:xfrm>
            <a:off x="2178305" y="34300"/>
            <a:ext cx="1929245" cy="2090186"/>
          </a:xfrm>
          <a:prstGeom prst="round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22556" y="2247895"/>
            <a:ext cx="1442033" cy="1442033"/>
          </a:xfrm>
          <a:prstGeom prst="rect">
            <a:avLst/>
          </a:prstGeom>
        </p:spPr>
      </p:pic>
    </p:spTree>
    <p:extLst>
      <p:ext uri="{BB962C8B-B14F-4D97-AF65-F5344CB8AC3E}">
        <p14:creationId xmlns:p14="http://schemas.microsoft.com/office/powerpoint/2010/main" val="219777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5"/>
                                        </p:tgtEl>
                                      </p:cBhvr>
                                      <p:by x="150000" y="150000"/>
                                    </p:animScale>
                                  </p:childTnLst>
                                </p:cTn>
                              </p:par>
                              <p:par>
                                <p:cTn id="7" presetID="8" presetClass="emph" presetSubtype="0" fill="hold" grpId="0" nodeType="withEffect">
                                  <p:stCondLst>
                                    <p:cond delay="0"/>
                                  </p:stCondLst>
                                  <p:childTnLst>
                                    <p:animRot by="21600000">
                                      <p:cBhvr>
                                        <p:cTn id="8" dur="2000" fill="hold"/>
                                        <p:tgtEl>
                                          <p:spTgt spid="45"/>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44"/>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4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Key Activities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310662" y="1415317"/>
            <a:ext cx="10515600" cy="4351338"/>
          </a:xfrm>
        </p:spPr>
        <p:txBody>
          <a:bodyPr>
            <a:normAutofit/>
          </a:bodyPr>
          <a:lstStyle/>
          <a:p>
            <a:r>
              <a:rPr lang="en-US" b="1" dirty="0"/>
              <a:t>The Key Activities Building Block describes the important processes or actions through which it delivers the value.</a:t>
            </a:r>
          </a:p>
          <a:p>
            <a:r>
              <a:rPr lang="en-US" b="1" dirty="0"/>
              <a:t>For a car maker, Key Activities include manufacturing and supply chain management. For a software consultancy firm, Key Activities include problem solving</a:t>
            </a:r>
            <a:r>
              <a:rPr lang="en-US" b="1" dirty="0" smtClean="0"/>
              <a:t>.</a:t>
            </a:r>
          </a:p>
          <a:p>
            <a:r>
              <a:rPr lang="en-US" b="1" dirty="0" smtClean="0"/>
              <a:t>For an e-commerce company, the key activities are maintaining the virtual market place, maintaining logistics, connecting with vendors, maintaining data, payment gateway, handling customer complaints, managing reverse logistics (return of goods), and many more. </a:t>
            </a:r>
            <a:endParaRPr lang="en-IN" b="1" dirty="0"/>
          </a:p>
        </p:txBody>
      </p:sp>
    </p:spTree>
    <p:extLst>
      <p:ext uri="{BB962C8B-B14F-4D97-AF65-F5344CB8AC3E}">
        <p14:creationId xmlns:p14="http://schemas.microsoft.com/office/powerpoint/2010/main" val="841250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92649FA-E656-48E9-9882-8BB8A8BD2F35}"/>
              </a:ext>
            </a:extLst>
          </p:cNvPr>
          <p:cNvSpPr/>
          <p:nvPr/>
        </p:nvSpPr>
        <p:spPr>
          <a:xfrm>
            <a:off x="213064" y="165497"/>
            <a:ext cx="11567604" cy="6069794"/>
          </a:xfrm>
          <a:custGeom>
            <a:avLst/>
            <a:gdLst>
              <a:gd name="connsiteX0" fmla="*/ 6128709 w 11567604"/>
              <a:gd name="connsiteY0" fmla="*/ 3933547 h 6267635"/>
              <a:gd name="connsiteX1" fmla="*/ 9158655 w 11567604"/>
              <a:gd name="connsiteY1" fmla="*/ 3933547 h 6267635"/>
              <a:gd name="connsiteX2" fmla="*/ 9158655 w 11567604"/>
              <a:gd name="connsiteY2" fmla="*/ 3943072 h 6267635"/>
              <a:gd name="connsiteX3" fmla="*/ 9358680 w 11567604"/>
              <a:gd name="connsiteY3" fmla="*/ 3943072 h 6267635"/>
              <a:gd name="connsiteX4" fmla="*/ 9358680 w 11567604"/>
              <a:gd name="connsiteY4" fmla="*/ 3933547 h 6267635"/>
              <a:gd name="connsiteX5" fmla="*/ 11567604 w 11567604"/>
              <a:gd name="connsiteY5" fmla="*/ 3933547 h 6267635"/>
              <a:gd name="connsiteX6" fmla="*/ 11567604 w 11567604"/>
              <a:gd name="connsiteY6" fmla="*/ 6267635 h 6267635"/>
              <a:gd name="connsiteX7" fmla="*/ 6128709 w 11567604"/>
              <a:gd name="connsiteY7" fmla="*/ 6267635 h 6267635"/>
              <a:gd name="connsiteX8" fmla="*/ 0 w 11567604"/>
              <a:gd name="connsiteY8" fmla="*/ 3933547 h 6267635"/>
              <a:gd name="connsiteX9" fmla="*/ 1779420 w 11567604"/>
              <a:gd name="connsiteY9" fmla="*/ 3933547 h 6267635"/>
              <a:gd name="connsiteX10" fmla="*/ 1779420 w 11567604"/>
              <a:gd name="connsiteY10" fmla="*/ 3933548 h 6267635"/>
              <a:gd name="connsiteX11" fmla="*/ 2027069 w 11567604"/>
              <a:gd name="connsiteY11" fmla="*/ 3933548 h 6267635"/>
              <a:gd name="connsiteX12" fmla="*/ 2027069 w 11567604"/>
              <a:gd name="connsiteY12" fmla="*/ 3933547 h 6267635"/>
              <a:gd name="connsiteX13" fmla="*/ 3863639 w 11567604"/>
              <a:gd name="connsiteY13" fmla="*/ 3933547 h 6267635"/>
              <a:gd name="connsiteX14" fmla="*/ 3863639 w 11567604"/>
              <a:gd name="connsiteY14" fmla="*/ 3933548 h 6267635"/>
              <a:gd name="connsiteX15" fmla="*/ 4111288 w 11567604"/>
              <a:gd name="connsiteY15" fmla="*/ 3933548 h 6267635"/>
              <a:gd name="connsiteX16" fmla="*/ 4111288 w 11567604"/>
              <a:gd name="connsiteY16" fmla="*/ 3933547 h 6267635"/>
              <a:gd name="connsiteX17" fmla="*/ 5881060 w 11567604"/>
              <a:gd name="connsiteY17" fmla="*/ 3933547 h 6267635"/>
              <a:gd name="connsiteX18" fmla="*/ 5881060 w 11567604"/>
              <a:gd name="connsiteY18" fmla="*/ 6267635 h 6267635"/>
              <a:gd name="connsiteX19" fmla="*/ 0 w 11567604"/>
              <a:gd name="connsiteY19" fmla="*/ 6267635 h 6267635"/>
              <a:gd name="connsiteX20" fmla="*/ 2027069 w 11567604"/>
              <a:gd name="connsiteY20" fmla="*/ 2228434 h 6267635"/>
              <a:gd name="connsiteX21" fmla="*/ 3863639 w 11567604"/>
              <a:gd name="connsiteY21" fmla="*/ 2228434 h 6267635"/>
              <a:gd name="connsiteX22" fmla="*/ 3863639 w 11567604"/>
              <a:gd name="connsiteY22" fmla="*/ 3752572 h 6267635"/>
              <a:gd name="connsiteX23" fmla="*/ 2027069 w 11567604"/>
              <a:gd name="connsiteY23" fmla="*/ 3752572 h 6267635"/>
              <a:gd name="connsiteX24" fmla="*/ 7149758 w 11567604"/>
              <a:gd name="connsiteY24" fmla="*/ 2007116 h 6267635"/>
              <a:gd name="connsiteX25" fmla="*/ 9158655 w 11567604"/>
              <a:gd name="connsiteY25" fmla="*/ 2007116 h 6267635"/>
              <a:gd name="connsiteX26" fmla="*/ 9158655 w 11567604"/>
              <a:gd name="connsiteY26" fmla="*/ 3752572 h 6267635"/>
              <a:gd name="connsiteX27" fmla="*/ 7149758 w 11567604"/>
              <a:gd name="connsiteY27" fmla="*/ 3752572 h 6267635"/>
              <a:gd name="connsiteX28" fmla="*/ 9358680 w 11567604"/>
              <a:gd name="connsiteY28" fmla="*/ 0 h 6267635"/>
              <a:gd name="connsiteX29" fmla="*/ 11567604 w 11567604"/>
              <a:gd name="connsiteY29" fmla="*/ 0 h 6267635"/>
              <a:gd name="connsiteX30" fmla="*/ 11567604 w 11567604"/>
              <a:gd name="connsiteY30" fmla="*/ 3752572 h 6267635"/>
              <a:gd name="connsiteX31" fmla="*/ 9358680 w 11567604"/>
              <a:gd name="connsiteY31" fmla="*/ 3752572 h 6267635"/>
              <a:gd name="connsiteX32" fmla="*/ 7149758 w 11567604"/>
              <a:gd name="connsiteY32" fmla="*/ 0 h 6267635"/>
              <a:gd name="connsiteX33" fmla="*/ 9158655 w 11567604"/>
              <a:gd name="connsiteY33" fmla="*/ 0 h 6267635"/>
              <a:gd name="connsiteX34" fmla="*/ 9158655 w 11567604"/>
              <a:gd name="connsiteY34" fmla="*/ 1745454 h 6267635"/>
              <a:gd name="connsiteX35" fmla="*/ 7149758 w 11567604"/>
              <a:gd name="connsiteY35" fmla="*/ 1745454 h 6267635"/>
              <a:gd name="connsiteX36" fmla="*/ 4111288 w 11567604"/>
              <a:gd name="connsiteY36" fmla="*/ 0 h 6267635"/>
              <a:gd name="connsiteX37" fmla="*/ 6902109 w 11567604"/>
              <a:gd name="connsiteY37" fmla="*/ 0 h 6267635"/>
              <a:gd name="connsiteX38" fmla="*/ 6902109 w 11567604"/>
              <a:gd name="connsiteY38" fmla="*/ 3752572 h 6267635"/>
              <a:gd name="connsiteX39" fmla="*/ 6128709 w 11567604"/>
              <a:gd name="connsiteY39" fmla="*/ 3752572 h 6267635"/>
              <a:gd name="connsiteX40" fmla="*/ 6128709 w 11567604"/>
              <a:gd name="connsiteY40" fmla="*/ 3752570 h 6267635"/>
              <a:gd name="connsiteX41" fmla="*/ 5881060 w 11567604"/>
              <a:gd name="connsiteY41" fmla="*/ 3752570 h 6267635"/>
              <a:gd name="connsiteX42" fmla="*/ 5881060 w 11567604"/>
              <a:gd name="connsiteY42" fmla="*/ 3752572 h 6267635"/>
              <a:gd name="connsiteX43" fmla="*/ 4111288 w 11567604"/>
              <a:gd name="connsiteY43" fmla="*/ 3752572 h 6267635"/>
              <a:gd name="connsiteX44" fmla="*/ 2027069 w 11567604"/>
              <a:gd name="connsiteY44" fmla="*/ 0 h 6267635"/>
              <a:gd name="connsiteX45" fmla="*/ 3863639 w 11567604"/>
              <a:gd name="connsiteY45" fmla="*/ 0 h 6267635"/>
              <a:gd name="connsiteX46" fmla="*/ 3863639 w 11567604"/>
              <a:gd name="connsiteY46" fmla="*/ 1966771 h 6267635"/>
              <a:gd name="connsiteX47" fmla="*/ 2027069 w 11567604"/>
              <a:gd name="connsiteY47" fmla="*/ 1966771 h 6267635"/>
              <a:gd name="connsiteX48" fmla="*/ 0 w 11567604"/>
              <a:gd name="connsiteY48" fmla="*/ 0 h 6267635"/>
              <a:gd name="connsiteX49" fmla="*/ 1779420 w 11567604"/>
              <a:gd name="connsiteY49" fmla="*/ 0 h 6267635"/>
              <a:gd name="connsiteX50" fmla="*/ 1779420 w 11567604"/>
              <a:gd name="connsiteY50" fmla="*/ 3752572 h 6267635"/>
              <a:gd name="connsiteX51" fmla="*/ 0 w 11567604"/>
              <a:gd name="connsiteY51" fmla="*/ 3752572 h 626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567604" h="6267635">
                <a:moveTo>
                  <a:pt x="6128709" y="3933547"/>
                </a:moveTo>
                <a:lnTo>
                  <a:pt x="9158655" y="3933547"/>
                </a:lnTo>
                <a:lnTo>
                  <a:pt x="9158655" y="3943072"/>
                </a:lnTo>
                <a:lnTo>
                  <a:pt x="9358680" y="3943072"/>
                </a:lnTo>
                <a:lnTo>
                  <a:pt x="9358680" y="3933547"/>
                </a:lnTo>
                <a:lnTo>
                  <a:pt x="11567604" y="3933547"/>
                </a:lnTo>
                <a:lnTo>
                  <a:pt x="11567604" y="6267635"/>
                </a:lnTo>
                <a:lnTo>
                  <a:pt x="6128709" y="6267635"/>
                </a:lnTo>
                <a:close/>
                <a:moveTo>
                  <a:pt x="0" y="3933547"/>
                </a:moveTo>
                <a:lnTo>
                  <a:pt x="1779420" y="3933547"/>
                </a:lnTo>
                <a:lnTo>
                  <a:pt x="1779420" y="3933548"/>
                </a:lnTo>
                <a:lnTo>
                  <a:pt x="2027069" y="3933548"/>
                </a:lnTo>
                <a:lnTo>
                  <a:pt x="2027069" y="3933547"/>
                </a:lnTo>
                <a:lnTo>
                  <a:pt x="3863639" y="3933547"/>
                </a:lnTo>
                <a:lnTo>
                  <a:pt x="3863639" y="3933548"/>
                </a:lnTo>
                <a:lnTo>
                  <a:pt x="4111288" y="3933548"/>
                </a:lnTo>
                <a:lnTo>
                  <a:pt x="4111288" y="3933547"/>
                </a:lnTo>
                <a:lnTo>
                  <a:pt x="5881060" y="3933547"/>
                </a:lnTo>
                <a:lnTo>
                  <a:pt x="5881060" y="6267635"/>
                </a:lnTo>
                <a:lnTo>
                  <a:pt x="0" y="6267635"/>
                </a:lnTo>
                <a:close/>
                <a:moveTo>
                  <a:pt x="2027069" y="2228434"/>
                </a:moveTo>
                <a:lnTo>
                  <a:pt x="3863639" y="2228434"/>
                </a:lnTo>
                <a:lnTo>
                  <a:pt x="3863639" y="3752572"/>
                </a:lnTo>
                <a:lnTo>
                  <a:pt x="2027069" y="3752572"/>
                </a:lnTo>
                <a:close/>
                <a:moveTo>
                  <a:pt x="7149758" y="2007116"/>
                </a:moveTo>
                <a:lnTo>
                  <a:pt x="9158655" y="2007116"/>
                </a:lnTo>
                <a:lnTo>
                  <a:pt x="9158655" y="3752572"/>
                </a:lnTo>
                <a:lnTo>
                  <a:pt x="7149758" y="3752572"/>
                </a:lnTo>
                <a:close/>
                <a:moveTo>
                  <a:pt x="9358680" y="0"/>
                </a:moveTo>
                <a:lnTo>
                  <a:pt x="11567604" y="0"/>
                </a:lnTo>
                <a:lnTo>
                  <a:pt x="11567604" y="3752572"/>
                </a:lnTo>
                <a:lnTo>
                  <a:pt x="9358680" y="3752572"/>
                </a:lnTo>
                <a:close/>
                <a:moveTo>
                  <a:pt x="7149758" y="0"/>
                </a:moveTo>
                <a:lnTo>
                  <a:pt x="9158655" y="0"/>
                </a:lnTo>
                <a:lnTo>
                  <a:pt x="9158655" y="1745454"/>
                </a:lnTo>
                <a:lnTo>
                  <a:pt x="7149758" y="1745454"/>
                </a:lnTo>
                <a:close/>
                <a:moveTo>
                  <a:pt x="4111288" y="0"/>
                </a:moveTo>
                <a:lnTo>
                  <a:pt x="6902109" y="0"/>
                </a:lnTo>
                <a:lnTo>
                  <a:pt x="6902109" y="3752572"/>
                </a:lnTo>
                <a:lnTo>
                  <a:pt x="6128709" y="3752572"/>
                </a:lnTo>
                <a:lnTo>
                  <a:pt x="6128709" y="3752570"/>
                </a:lnTo>
                <a:lnTo>
                  <a:pt x="5881060" y="3752570"/>
                </a:lnTo>
                <a:lnTo>
                  <a:pt x="5881060" y="3752572"/>
                </a:lnTo>
                <a:lnTo>
                  <a:pt x="4111288" y="3752572"/>
                </a:lnTo>
                <a:close/>
                <a:moveTo>
                  <a:pt x="2027069" y="0"/>
                </a:moveTo>
                <a:lnTo>
                  <a:pt x="3863639" y="0"/>
                </a:lnTo>
                <a:lnTo>
                  <a:pt x="3863639" y="1966771"/>
                </a:lnTo>
                <a:lnTo>
                  <a:pt x="2027069" y="1966771"/>
                </a:lnTo>
                <a:close/>
                <a:moveTo>
                  <a:pt x="0" y="0"/>
                </a:moveTo>
                <a:lnTo>
                  <a:pt x="1779420" y="0"/>
                </a:lnTo>
                <a:lnTo>
                  <a:pt x="1779420" y="3752572"/>
                </a:lnTo>
                <a:lnTo>
                  <a:pt x="0" y="3752572"/>
                </a:lnTo>
                <a:close/>
              </a:path>
            </a:pathLst>
          </a:cu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E461564-DD30-4C1D-AB9F-1E9F8F598C80}"/>
              </a:ext>
            </a:extLst>
          </p:cNvPr>
          <p:cNvSpPr/>
          <p:nvPr/>
        </p:nvSpPr>
        <p:spPr>
          <a:xfrm>
            <a:off x="498069" y="1063436"/>
            <a:ext cx="135255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Key Partners</a:t>
            </a:r>
            <a:endParaRPr lang="en-IN" sz="2200" b="1" dirty="0"/>
          </a:p>
        </p:txBody>
      </p:sp>
      <p:sp>
        <p:nvSpPr>
          <p:cNvPr id="22" name="Rectangle 21">
            <a:extLst>
              <a:ext uri="{FF2B5EF4-FFF2-40B4-BE49-F238E27FC236}">
                <a16:creationId xmlns:a16="http://schemas.microsoft.com/office/drawing/2014/main" id="{D0D2E168-D719-4C8C-B3CA-1256A397E2AC}"/>
              </a:ext>
            </a:extLst>
          </p:cNvPr>
          <p:cNvSpPr/>
          <p:nvPr/>
        </p:nvSpPr>
        <p:spPr>
          <a:xfrm>
            <a:off x="4610646" y="990377"/>
            <a:ext cx="23622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Value Proposition</a:t>
            </a:r>
            <a:endParaRPr lang="en-IN" sz="2400" b="1" dirty="0"/>
          </a:p>
        </p:txBody>
      </p:sp>
      <p:sp>
        <p:nvSpPr>
          <p:cNvPr id="25" name="Rectangle 24">
            <a:extLst>
              <a:ext uri="{FF2B5EF4-FFF2-40B4-BE49-F238E27FC236}">
                <a16:creationId xmlns:a16="http://schemas.microsoft.com/office/drawing/2014/main" id="{7CE0BB8F-F9E4-4CDC-A146-B429A6F273A8}"/>
              </a:ext>
            </a:extLst>
          </p:cNvPr>
          <p:cNvSpPr/>
          <p:nvPr/>
        </p:nvSpPr>
        <p:spPr>
          <a:xfrm>
            <a:off x="9706959" y="1229317"/>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Customer Segment</a:t>
            </a:r>
            <a:endParaRPr lang="en-IN" sz="2400" b="1" dirty="0"/>
          </a:p>
        </p:txBody>
      </p:sp>
      <p:sp>
        <p:nvSpPr>
          <p:cNvPr id="26" name="Rectangle 25">
            <a:extLst>
              <a:ext uri="{FF2B5EF4-FFF2-40B4-BE49-F238E27FC236}">
                <a16:creationId xmlns:a16="http://schemas.microsoft.com/office/drawing/2014/main" id="{0049264E-E3EA-416C-B2A7-8490826776A5}"/>
              </a:ext>
            </a:extLst>
          </p:cNvPr>
          <p:cNvSpPr/>
          <p:nvPr/>
        </p:nvSpPr>
        <p:spPr>
          <a:xfrm>
            <a:off x="8014673" y="3970148"/>
            <a:ext cx="26289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Revenue Model</a:t>
            </a:r>
            <a:endParaRPr lang="en-IN" sz="2400" b="1" dirty="0"/>
          </a:p>
        </p:txBody>
      </p:sp>
      <p:sp>
        <p:nvSpPr>
          <p:cNvPr id="28" name="Rectangle 27">
            <a:extLst>
              <a:ext uri="{FF2B5EF4-FFF2-40B4-BE49-F238E27FC236}">
                <a16:creationId xmlns:a16="http://schemas.microsoft.com/office/drawing/2014/main" id="{CBB320FE-C995-435A-9071-B097DD3AC7D8}"/>
              </a:ext>
            </a:extLst>
          </p:cNvPr>
          <p:cNvSpPr/>
          <p:nvPr/>
        </p:nvSpPr>
        <p:spPr>
          <a:xfrm>
            <a:off x="1941942" y="4368712"/>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Cost Structure</a:t>
            </a:r>
            <a:endParaRPr lang="en-IN" sz="2400" b="1" dirty="0"/>
          </a:p>
        </p:txBody>
      </p:sp>
      <p:sp>
        <p:nvSpPr>
          <p:cNvPr id="29" name="Rectangle 28">
            <a:extLst>
              <a:ext uri="{FF2B5EF4-FFF2-40B4-BE49-F238E27FC236}">
                <a16:creationId xmlns:a16="http://schemas.microsoft.com/office/drawing/2014/main" id="{BFFA8E51-D1E4-427D-9EB0-A6F6F335659C}"/>
              </a:ext>
            </a:extLst>
          </p:cNvPr>
          <p:cNvSpPr/>
          <p:nvPr/>
        </p:nvSpPr>
        <p:spPr>
          <a:xfrm>
            <a:off x="2217521" y="1079393"/>
            <a:ext cx="166687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Key Activities</a:t>
            </a:r>
            <a:endParaRPr lang="en-IN" sz="2400" b="1" dirty="0"/>
          </a:p>
        </p:txBody>
      </p:sp>
      <p:sp>
        <p:nvSpPr>
          <p:cNvPr id="30" name="Rectangle 29">
            <a:extLst>
              <a:ext uri="{FF2B5EF4-FFF2-40B4-BE49-F238E27FC236}">
                <a16:creationId xmlns:a16="http://schemas.microsoft.com/office/drawing/2014/main" id="{44C3DF4C-0040-40DA-A8C7-79E6E5F57EEE}"/>
              </a:ext>
            </a:extLst>
          </p:cNvPr>
          <p:cNvSpPr/>
          <p:nvPr/>
        </p:nvSpPr>
        <p:spPr>
          <a:xfrm>
            <a:off x="2195116" y="2828749"/>
            <a:ext cx="1726704"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Key Resources</a:t>
            </a:r>
            <a:endParaRPr lang="en-IN" sz="2000" b="1" dirty="0"/>
          </a:p>
        </p:txBody>
      </p:sp>
      <p:sp>
        <p:nvSpPr>
          <p:cNvPr id="31" name="Rectangle 30">
            <a:extLst>
              <a:ext uri="{FF2B5EF4-FFF2-40B4-BE49-F238E27FC236}">
                <a16:creationId xmlns:a16="http://schemas.microsoft.com/office/drawing/2014/main" id="{C2A9E60A-949D-4595-92FA-1426FF6593B1}"/>
              </a:ext>
            </a:extLst>
          </p:cNvPr>
          <p:cNvSpPr/>
          <p:nvPr/>
        </p:nvSpPr>
        <p:spPr>
          <a:xfrm>
            <a:off x="7377374" y="30887"/>
            <a:ext cx="2044984" cy="726299"/>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Customer Relationship</a:t>
            </a:r>
            <a:endParaRPr lang="en-IN" sz="2200" b="1" dirty="0"/>
          </a:p>
        </p:txBody>
      </p:sp>
      <p:sp>
        <p:nvSpPr>
          <p:cNvPr id="32" name="Rectangle 31">
            <a:extLst>
              <a:ext uri="{FF2B5EF4-FFF2-40B4-BE49-F238E27FC236}">
                <a16:creationId xmlns:a16="http://schemas.microsoft.com/office/drawing/2014/main" id="{A096D5D1-CFAC-4C1D-87A5-55B0C6F84FD6}"/>
              </a:ext>
            </a:extLst>
          </p:cNvPr>
          <p:cNvSpPr/>
          <p:nvPr/>
        </p:nvSpPr>
        <p:spPr>
          <a:xfrm>
            <a:off x="7576181" y="3248778"/>
            <a:ext cx="1776412"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Channel</a:t>
            </a:r>
            <a:endParaRPr lang="en-IN" sz="2400" b="1" dirty="0"/>
          </a:p>
        </p:txBody>
      </p:sp>
      <p:sp>
        <p:nvSpPr>
          <p:cNvPr id="33" name="Rectangle 32">
            <a:extLst>
              <a:ext uri="{FF2B5EF4-FFF2-40B4-BE49-F238E27FC236}">
                <a16:creationId xmlns:a16="http://schemas.microsoft.com/office/drawing/2014/main" id="{197C503B-A992-4FFB-886F-55A1486DECA1}"/>
              </a:ext>
            </a:extLst>
          </p:cNvPr>
          <p:cNvSpPr/>
          <p:nvPr/>
        </p:nvSpPr>
        <p:spPr>
          <a:xfrm>
            <a:off x="5105400" y="474099"/>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01</a:t>
            </a:r>
          </a:p>
        </p:txBody>
      </p:sp>
      <p:sp>
        <p:nvSpPr>
          <p:cNvPr id="34" name="Rectangle 33">
            <a:extLst>
              <a:ext uri="{FF2B5EF4-FFF2-40B4-BE49-F238E27FC236}">
                <a16:creationId xmlns:a16="http://schemas.microsoft.com/office/drawing/2014/main" id="{5BD18666-4C38-4EA2-90C9-1DE9E2ECFBF2}"/>
              </a:ext>
            </a:extLst>
          </p:cNvPr>
          <p:cNvSpPr/>
          <p:nvPr/>
        </p:nvSpPr>
        <p:spPr>
          <a:xfrm>
            <a:off x="10207979" y="438072"/>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02</a:t>
            </a:r>
          </a:p>
        </p:txBody>
      </p:sp>
      <p:sp>
        <p:nvSpPr>
          <p:cNvPr id="35" name="Rectangle 34">
            <a:extLst>
              <a:ext uri="{FF2B5EF4-FFF2-40B4-BE49-F238E27FC236}">
                <a16:creationId xmlns:a16="http://schemas.microsoft.com/office/drawing/2014/main" id="{F12CCDE7-6307-46A2-8043-BD6BC52A504D}"/>
              </a:ext>
            </a:extLst>
          </p:cNvPr>
          <p:cNvSpPr/>
          <p:nvPr/>
        </p:nvSpPr>
        <p:spPr>
          <a:xfrm>
            <a:off x="7130448" y="224789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03</a:t>
            </a:r>
          </a:p>
        </p:txBody>
      </p:sp>
      <p:sp>
        <p:nvSpPr>
          <p:cNvPr id="36" name="Rectangle 35">
            <a:extLst>
              <a:ext uri="{FF2B5EF4-FFF2-40B4-BE49-F238E27FC236}">
                <a16:creationId xmlns:a16="http://schemas.microsoft.com/office/drawing/2014/main" id="{F36F2983-4622-4C78-9A1D-FD7812D971C9}"/>
              </a:ext>
            </a:extLst>
          </p:cNvPr>
          <p:cNvSpPr/>
          <p:nvPr/>
        </p:nvSpPr>
        <p:spPr>
          <a:xfrm>
            <a:off x="7322637" y="88115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04</a:t>
            </a:r>
          </a:p>
        </p:txBody>
      </p:sp>
      <p:sp>
        <p:nvSpPr>
          <p:cNvPr id="37" name="Rectangle 36">
            <a:extLst>
              <a:ext uri="{FF2B5EF4-FFF2-40B4-BE49-F238E27FC236}">
                <a16:creationId xmlns:a16="http://schemas.microsoft.com/office/drawing/2014/main" id="{80099420-712A-4984-BEE9-DBB6502AC9DE}"/>
              </a:ext>
            </a:extLst>
          </p:cNvPr>
          <p:cNvSpPr/>
          <p:nvPr/>
        </p:nvSpPr>
        <p:spPr>
          <a:xfrm>
            <a:off x="6806232" y="5131820"/>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05</a:t>
            </a:r>
          </a:p>
        </p:txBody>
      </p:sp>
      <p:sp>
        <p:nvSpPr>
          <p:cNvPr id="38" name="Rectangle 37">
            <a:extLst>
              <a:ext uri="{FF2B5EF4-FFF2-40B4-BE49-F238E27FC236}">
                <a16:creationId xmlns:a16="http://schemas.microsoft.com/office/drawing/2014/main" id="{4B6BB6CE-E3D7-400B-B101-E1593205438C}"/>
              </a:ext>
            </a:extLst>
          </p:cNvPr>
          <p:cNvSpPr/>
          <p:nvPr/>
        </p:nvSpPr>
        <p:spPr>
          <a:xfrm>
            <a:off x="3143620" y="246449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06</a:t>
            </a:r>
          </a:p>
        </p:txBody>
      </p:sp>
      <p:sp>
        <p:nvSpPr>
          <p:cNvPr id="39" name="Rectangle 38">
            <a:extLst>
              <a:ext uri="{FF2B5EF4-FFF2-40B4-BE49-F238E27FC236}">
                <a16:creationId xmlns:a16="http://schemas.microsoft.com/office/drawing/2014/main" id="{75865329-1E02-4AF5-BE61-DCD514E9152C}"/>
              </a:ext>
            </a:extLst>
          </p:cNvPr>
          <p:cNvSpPr/>
          <p:nvPr/>
        </p:nvSpPr>
        <p:spPr>
          <a:xfrm>
            <a:off x="2204195" y="3019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07</a:t>
            </a:r>
          </a:p>
        </p:txBody>
      </p:sp>
      <p:sp>
        <p:nvSpPr>
          <p:cNvPr id="40" name="Rectangle 39">
            <a:extLst>
              <a:ext uri="{FF2B5EF4-FFF2-40B4-BE49-F238E27FC236}">
                <a16:creationId xmlns:a16="http://schemas.microsoft.com/office/drawing/2014/main" id="{F859E6A0-7CAE-409D-8787-E022C3909CEA}"/>
              </a:ext>
            </a:extLst>
          </p:cNvPr>
          <p:cNvSpPr/>
          <p:nvPr/>
        </p:nvSpPr>
        <p:spPr>
          <a:xfrm>
            <a:off x="697889" y="33291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08</a:t>
            </a:r>
          </a:p>
        </p:txBody>
      </p:sp>
      <p:sp>
        <p:nvSpPr>
          <p:cNvPr id="41" name="Rectangle 40">
            <a:extLst>
              <a:ext uri="{FF2B5EF4-FFF2-40B4-BE49-F238E27FC236}">
                <a16:creationId xmlns:a16="http://schemas.microsoft.com/office/drawing/2014/main" id="{0AF7A9D4-96DE-41F1-A97E-F8904CF47A3A}"/>
              </a:ext>
            </a:extLst>
          </p:cNvPr>
          <p:cNvSpPr/>
          <p:nvPr/>
        </p:nvSpPr>
        <p:spPr>
          <a:xfrm>
            <a:off x="666003" y="4479854"/>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09</a:t>
            </a:r>
          </a:p>
        </p:txBody>
      </p:sp>
      <p:pic>
        <p:nvPicPr>
          <p:cNvPr id="48" name="Picture 47">
            <a:extLst>
              <a:ext uri="{FF2B5EF4-FFF2-40B4-BE49-F238E27FC236}">
                <a16:creationId xmlns:a16="http://schemas.microsoft.com/office/drawing/2014/main" id="{D2BCC9A4-B3B5-4722-9008-2D3BB0F67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0587" y="1828781"/>
            <a:ext cx="1811455" cy="1811455"/>
          </a:xfrm>
          <a:prstGeom prst="rect">
            <a:avLst/>
          </a:prstGeom>
        </p:spPr>
      </p:pic>
      <p:pic>
        <p:nvPicPr>
          <p:cNvPr id="49" name="Graphic 48">
            <a:extLst>
              <a:ext uri="{FF2B5EF4-FFF2-40B4-BE49-F238E27FC236}">
                <a16:creationId xmlns:a16="http://schemas.microsoft.com/office/drawing/2014/main" id="{B4F7B92C-74D3-45B8-A1E8-6654AF3B883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106602" y="4053730"/>
            <a:ext cx="2028825" cy="2028825"/>
          </a:xfrm>
          <a:prstGeom prst="rect">
            <a:avLst/>
          </a:prstGeom>
        </p:spPr>
      </p:pic>
      <p:pic>
        <p:nvPicPr>
          <p:cNvPr id="52" name="Picture 51">
            <a:extLst>
              <a:ext uri="{FF2B5EF4-FFF2-40B4-BE49-F238E27FC236}">
                <a16:creationId xmlns:a16="http://schemas.microsoft.com/office/drawing/2014/main" id="{9E63AD3F-378D-4EE8-A7DD-7125F97A66AA}"/>
              </a:ext>
            </a:extLst>
          </p:cNvPr>
          <p:cNvPicPr>
            <a:picLocks noChangeAspect="1"/>
          </p:cNvPicPr>
          <p:nvPr/>
        </p:nvPicPr>
        <p:blipFill>
          <a:blip r:embed="rId6"/>
          <a:stretch>
            <a:fillRect/>
          </a:stretch>
        </p:blipFill>
        <p:spPr>
          <a:xfrm>
            <a:off x="8283120" y="693307"/>
            <a:ext cx="1088570" cy="1088570"/>
          </a:xfrm>
          <a:prstGeom prst="rect">
            <a:avLst/>
          </a:prstGeom>
        </p:spPr>
      </p:pic>
      <p:pic>
        <p:nvPicPr>
          <p:cNvPr id="53" name="Picture 52">
            <a:extLst>
              <a:ext uri="{FF2B5EF4-FFF2-40B4-BE49-F238E27FC236}">
                <a16:creationId xmlns:a16="http://schemas.microsoft.com/office/drawing/2014/main" id="{0078E6F8-44E5-4812-8CDB-11182E64D1C4}"/>
              </a:ext>
            </a:extLst>
          </p:cNvPr>
          <p:cNvPicPr>
            <a:picLocks noChangeAspect="1"/>
          </p:cNvPicPr>
          <p:nvPr/>
        </p:nvPicPr>
        <p:blipFill>
          <a:blip r:embed="rId7"/>
          <a:stretch>
            <a:fillRect/>
          </a:stretch>
        </p:blipFill>
        <p:spPr>
          <a:xfrm>
            <a:off x="8203052" y="1770251"/>
            <a:ext cx="1219306" cy="1213209"/>
          </a:xfrm>
          <a:prstGeom prst="rect">
            <a:avLst/>
          </a:prstGeom>
        </p:spPr>
      </p:pic>
      <p:pic>
        <p:nvPicPr>
          <p:cNvPr id="62" name="Picture 61">
            <a:extLst>
              <a:ext uri="{FF2B5EF4-FFF2-40B4-BE49-F238E27FC236}">
                <a16:creationId xmlns:a16="http://schemas.microsoft.com/office/drawing/2014/main" id="{A4318D24-E7E8-4734-8A01-C4B26CCC3AA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0850" y="2348004"/>
            <a:ext cx="1235547" cy="1235547"/>
          </a:xfrm>
          <a:prstGeom prst="rect">
            <a:avLst/>
          </a:prstGeom>
        </p:spPr>
      </p:pic>
      <p:pic>
        <p:nvPicPr>
          <p:cNvPr id="63" name="Picture 62">
            <a:extLst>
              <a:ext uri="{FF2B5EF4-FFF2-40B4-BE49-F238E27FC236}">
                <a16:creationId xmlns:a16="http://schemas.microsoft.com/office/drawing/2014/main" id="{50767B30-4443-4B47-8953-2600825AFB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93017" y="4479854"/>
            <a:ext cx="1726704" cy="1726704"/>
          </a:xfrm>
          <a:prstGeom prst="rect">
            <a:avLst/>
          </a:prstGeom>
        </p:spPr>
      </p:pic>
      <p:pic>
        <p:nvPicPr>
          <p:cNvPr id="3" name="Graphic 2">
            <a:extLst>
              <a:ext uri="{FF2B5EF4-FFF2-40B4-BE49-F238E27FC236}">
                <a16:creationId xmlns:a16="http://schemas.microsoft.com/office/drawing/2014/main" id="{37A9358A-D24D-4244-9C90-24F6D076678F}"/>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2194135" y="2004986"/>
            <a:ext cx="1014720" cy="1014720"/>
          </a:xfrm>
          <a:prstGeom prst="rect">
            <a:avLst/>
          </a:prstGeom>
        </p:spPr>
      </p:pic>
      <p:sp>
        <p:nvSpPr>
          <p:cNvPr id="42" name="Arrow: Circular 41">
            <a:extLst>
              <a:ext uri="{FF2B5EF4-FFF2-40B4-BE49-F238E27FC236}">
                <a16:creationId xmlns:a16="http://schemas.microsoft.com/office/drawing/2014/main" id="{4EAE944E-4321-497C-BAA6-A0F589F29677}"/>
              </a:ext>
            </a:extLst>
          </p:cNvPr>
          <p:cNvSpPr/>
          <p:nvPr/>
        </p:nvSpPr>
        <p:spPr>
          <a:xfrm>
            <a:off x="3288147" y="669535"/>
            <a:ext cx="845987" cy="723515"/>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Shape 42">
            <a:extLst>
              <a:ext uri="{FF2B5EF4-FFF2-40B4-BE49-F238E27FC236}">
                <a16:creationId xmlns:a16="http://schemas.microsoft.com/office/drawing/2014/main" id="{E1FBB3B5-E9EF-4B60-AD67-CC7268210FCC}"/>
              </a:ext>
            </a:extLst>
          </p:cNvPr>
          <p:cNvSpPr/>
          <p:nvPr/>
        </p:nvSpPr>
        <p:spPr>
          <a:xfrm>
            <a:off x="3335935" y="756312"/>
            <a:ext cx="565200" cy="56524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a:p>
        </p:txBody>
      </p:sp>
      <p:sp>
        <p:nvSpPr>
          <p:cNvPr id="44" name="Freeform: Shape 43">
            <a:extLst>
              <a:ext uri="{FF2B5EF4-FFF2-40B4-BE49-F238E27FC236}">
                <a16:creationId xmlns:a16="http://schemas.microsoft.com/office/drawing/2014/main" id="{A0C616E3-893D-4FCC-A0D5-DC7F942C3762}"/>
              </a:ext>
            </a:extLst>
          </p:cNvPr>
          <p:cNvSpPr/>
          <p:nvPr/>
        </p:nvSpPr>
        <p:spPr>
          <a:xfrm>
            <a:off x="2951395" y="622709"/>
            <a:ext cx="504000" cy="50400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45" name="Freeform: Shape 44">
            <a:extLst>
              <a:ext uri="{FF2B5EF4-FFF2-40B4-BE49-F238E27FC236}">
                <a16:creationId xmlns:a16="http://schemas.microsoft.com/office/drawing/2014/main" id="{F55787F6-4AA8-4190-B65F-B7FB41978D23}"/>
              </a:ext>
            </a:extLst>
          </p:cNvPr>
          <p:cNvSpPr/>
          <p:nvPr/>
        </p:nvSpPr>
        <p:spPr>
          <a:xfrm>
            <a:off x="3167699" y="293838"/>
            <a:ext cx="493200" cy="493306"/>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87" tIns="752687" rIns="752688" bIns="752688" numCol="1" spcCol="1270" anchor="ctr" anchorCtr="0">
            <a:noAutofit/>
          </a:bodyPr>
          <a:lstStyle/>
          <a:p>
            <a:pPr marL="0" lvl="0" indent="0" algn="ctr" defTabSz="1689100">
              <a:lnSpc>
                <a:spcPct val="90000"/>
              </a:lnSpc>
              <a:spcBef>
                <a:spcPct val="0"/>
              </a:spcBef>
              <a:spcAft>
                <a:spcPct val="35000"/>
              </a:spcAft>
              <a:buNone/>
            </a:pPr>
            <a:endParaRPr lang="en-IN" sz="3800" kern="1200"/>
          </a:p>
        </p:txBody>
      </p:sp>
      <p:sp>
        <p:nvSpPr>
          <p:cNvPr id="46" name="Shape 45">
            <a:extLst>
              <a:ext uri="{FF2B5EF4-FFF2-40B4-BE49-F238E27FC236}">
                <a16:creationId xmlns:a16="http://schemas.microsoft.com/office/drawing/2014/main" id="{6E3A0229-6BBF-4C9A-9660-5ED05A31A78B}"/>
              </a:ext>
            </a:extLst>
          </p:cNvPr>
          <p:cNvSpPr/>
          <p:nvPr/>
        </p:nvSpPr>
        <p:spPr>
          <a:xfrm>
            <a:off x="2866269" y="530754"/>
            <a:ext cx="614663" cy="525679"/>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Arrow: Circular 46">
            <a:extLst>
              <a:ext uri="{FF2B5EF4-FFF2-40B4-BE49-F238E27FC236}">
                <a16:creationId xmlns:a16="http://schemas.microsoft.com/office/drawing/2014/main" id="{CED9B847-A966-4E54-A303-983418A15793}"/>
              </a:ext>
            </a:extLst>
          </p:cNvPr>
          <p:cNvSpPr/>
          <p:nvPr/>
        </p:nvSpPr>
        <p:spPr>
          <a:xfrm>
            <a:off x="3111684" y="249879"/>
            <a:ext cx="662730" cy="566788"/>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Rounded Rectangle 4"/>
          <p:cNvSpPr/>
          <p:nvPr/>
        </p:nvSpPr>
        <p:spPr>
          <a:xfrm>
            <a:off x="230381" y="249879"/>
            <a:ext cx="1754141" cy="3483745"/>
          </a:xfrm>
          <a:prstGeom prst="round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 name="Picture 5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22556" y="2247895"/>
            <a:ext cx="1442033" cy="1442033"/>
          </a:xfrm>
          <a:prstGeom prst="rect">
            <a:avLst/>
          </a:prstGeom>
        </p:spPr>
      </p:pic>
    </p:spTree>
    <p:extLst>
      <p:ext uri="{BB962C8B-B14F-4D97-AF65-F5344CB8AC3E}">
        <p14:creationId xmlns:p14="http://schemas.microsoft.com/office/powerpoint/2010/main" val="199885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Key Partnerships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158262" y="1286363"/>
            <a:ext cx="10515600" cy="4351338"/>
          </a:xfrm>
        </p:spPr>
        <p:txBody>
          <a:bodyPr>
            <a:normAutofit/>
          </a:bodyPr>
          <a:lstStyle/>
          <a:p>
            <a:r>
              <a:rPr lang="en-US" b="1" dirty="0"/>
              <a:t>The Key Partnerships Building Block describes the network of </a:t>
            </a:r>
            <a:r>
              <a:rPr lang="en-US" b="1" dirty="0" smtClean="0"/>
              <a:t>suppliers, providers of other resources, </a:t>
            </a:r>
            <a:r>
              <a:rPr lang="en-US" b="1" dirty="0"/>
              <a:t>and </a:t>
            </a:r>
            <a:r>
              <a:rPr lang="en-US" b="1" dirty="0" smtClean="0"/>
              <a:t>facilitators. </a:t>
            </a:r>
            <a:endParaRPr lang="en-US" b="1" dirty="0"/>
          </a:p>
          <a:p>
            <a:r>
              <a:rPr lang="en-US" b="1" dirty="0"/>
              <a:t>Companies create alliances to optimize their business models, reduce risk, or acquire resources. </a:t>
            </a:r>
          </a:p>
          <a:p>
            <a:r>
              <a:rPr lang="en-US" b="1" dirty="0"/>
              <a:t>Key Partners include key suppliers of inputs, funding, consulting, manpower providers, investors</a:t>
            </a:r>
            <a:r>
              <a:rPr lang="en-US" b="1" dirty="0" smtClean="0"/>
              <a:t>.</a:t>
            </a:r>
          </a:p>
          <a:p>
            <a:r>
              <a:rPr lang="en-US" b="1" dirty="0" smtClean="0"/>
              <a:t>Co-founders are partners, but this block refers mostly to outside partners who play key role in smooth running of the venture </a:t>
            </a:r>
            <a:endParaRPr lang="en-US" b="1" dirty="0"/>
          </a:p>
        </p:txBody>
      </p:sp>
    </p:spTree>
    <p:extLst>
      <p:ext uri="{BB962C8B-B14F-4D97-AF65-F5344CB8AC3E}">
        <p14:creationId xmlns:p14="http://schemas.microsoft.com/office/powerpoint/2010/main" val="7922561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92649FA-E656-48E9-9882-8BB8A8BD2F35}"/>
              </a:ext>
            </a:extLst>
          </p:cNvPr>
          <p:cNvSpPr/>
          <p:nvPr/>
        </p:nvSpPr>
        <p:spPr>
          <a:xfrm>
            <a:off x="213064" y="165497"/>
            <a:ext cx="11567604" cy="6069794"/>
          </a:xfrm>
          <a:custGeom>
            <a:avLst/>
            <a:gdLst>
              <a:gd name="connsiteX0" fmla="*/ 6128709 w 11567604"/>
              <a:gd name="connsiteY0" fmla="*/ 3933547 h 6267635"/>
              <a:gd name="connsiteX1" fmla="*/ 9158655 w 11567604"/>
              <a:gd name="connsiteY1" fmla="*/ 3933547 h 6267635"/>
              <a:gd name="connsiteX2" fmla="*/ 9158655 w 11567604"/>
              <a:gd name="connsiteY2" fmla="*/ 3943072 h 6267635"/>
              <a:gd name="connsiteX3" fmla="*/ 9358680 w 11567604"/>
              <a:gd name="connsiteY3" fmla="*/ 3943072 h 6267635"/>
              <a:gd name="connsiteX4" fmla="*/ 9358680 w 11567604"/>
              <a:gd name="connsiteY4" fmla="*/ 3933547 h 6267635"/>
              <a:gd name="connsiteX5" fmla="*/ 11567604 w 11567604"/>
              <a:gd name="connsiteY5" fmla="*/ 3933547 h 6267635"/>
              <a:gd name="connsiteX6" fmla="*/ 11567604 w 11567604"/>
              <a:gd name="connsiteY6" fmla="*/ 6267635 h 6267635"/>
              <a:gd name="connsiteX7" fmla="*/ 6128709 w 11567604"/>
              <a:gd name="connsiteY7" fmla="*/ 6267635 h 6267635"/>
              <a:gd name="connsiteX8" fmla="*/ 0 w 11567604"/>
              <a:gd name="connsiteY8" fmla="*/ 3933547 h 6267635"/>
              <a:gd name="connsiteX9" fmla="*/ 1779420 w 11567604"/>
              <a:gd name="connsiteY9" fmla="*/ 3933547 h 6267635"/>
              <a:gd name="connsiteX10" fmla="*/ 1779420 w 11567604"/>
              <a:gd name="connsiteY10" fmla="*/ 3933548 h 6267635"/>
              <a:gd name="connsiteX11" fmla="*/ 2027069 w 11567604"/>
              <a:gd name="connsiteY11" fmla="*/ 3933548 h 6267635"/>
              <a:gd name="connsiteX12" fmla="*/ 2027069 w 11567604"/>
              <a:gd name="connsiteY12" fmla="*/ 3933547 h 6267635"/>
              <a:gd name="connsiteX13" fmla="*/ 3863639 w 11567604"/>
              <a:gd name="connsiteY13" fmla="*/ 3933547 h 6267635"/>
              <a:gd name="connsiteX14" fmla="*/ 3863639 w 11567604"/>
              <a:gd name="connsiteY14" fmla="*/ 3933548 h 6267635"/>
              <a:gd name="connsiteX15" fmla="*/ 4111288 w 11567604"/>
              <a:gd name="connsiteY15" fmla="*/ 3933548 h 6267635"/>
              <a:gd name="connsiteX16" fmla="*/ 4111288 w 11567604"/>
              <a:gd name="connsiteY16" fmla="*/ 3933547 h 6267635"/>
              <a:gd name="connsiteX17" fmla="*/ 5881060 w 11567604"/>
              <a:gd name="connsiteY17" fmla="*/ 3933547 h 6267635"/>
              <a:gd name="connsiteX18" fmla="*/ 5881060 w 11567604"/>
              <a:gd name="connsiteY18" fmla="*/ 6267635 h 6267635"/>
              <a:gd name="connsiteX19" fmla="*/ 0 w 11567604"/>
              <a:gd name="connsiteY19" fmla="*/ 6267635 h 6267635"/>
              <a:gd name="connsiteX20" fmla="*/ 2027069 w 11567604"/>
              <a:gd name="connsiteY20" fmla="*/ 2228434 h 6267635"/>
              <a:gd name="connsiteX21" fmla="*/ 3863639 w 11567604"/>
              <a:gd name="connsiteY21" fmla="*/ 2228434 h 6267635"/>
              <a:gd name="connsiteX22" fmla="*/ 3863639 w 11567604"/>
              <a:gd name="connsiteY22" fmla="*/ 3752572 h 6267635"/>
              <a:gd name="connsiteX23" fmla="*/ 2027069 w 11567604"/>
              <a:gd name="connsiteY23" fmla="*/ 3752572 h 6267635"/>
              <a:gd name="connsiteX24" fmla="*/ 7149758 w 11567604"/>
              <a:gd name="connsiteY24" fmla="*/ 2007116 h 6267635"/>
              <a:gd name="connsiteX25" fmla="*/ 9158655 w 11567604"/>
              <a:gd name="connsiteY25" fmla="*/ 2007116 h 6267635"/>
              <a:gd name="connsiteX26" fmla="*/ 9158655 w 11567604"/>
              <a:gd name="connsiteY26" fmla="*/ 3752572 h 6267635"/>
              <a:gd name="connsiteX27" fmla="*/ 7149758 w 11567604"/>
              <a:gd name="connsiteY27" fmla="*/ 3752572 h 6267635"/>
              <a:gd name="connsiteX28" fmla="*/ 9358680 w 11567604"/>
              <a:gd name="connsiteY28" fmla="*/ 0 h 6267635"/>
              <a:gd name="connsiteX29" fmla="*/ 11567604 w 11567604"/>
              <a:gd name="connsiteY29" fmla="*/ 0 h 6267635"/>
              <a:gd name="connsiteX30" fmla="*/ 11567604 w 11567604"/>
              <a:gd name="connsiteY30" fmla="*/ 3752572 h 6267635"/>
              <a:gd name="connsiteX31" fmla="*/ 9358680 w 11567604"/>
              <a:gd name="connsiteY31" fmla="*/ 3752572 h 6267635"/>
              <a:gd name="connsiteX32" fmla="*/ 7149758 w 11567604"/>
              <a:gd name="connsiteY32" fmla="*/ 0 h 6267635"/>
              <a:gd name="connsiteX33" fmla="*/ 9158655 w 11567604"/>
              <a:gd name="connsiteY33" fmla="*/ 0 h 6267635"/>
              <a:gd name="connsiteX34" fmla="*/ 9158655 w 11567604"/>
              <a:gd name="connsiteY34" fmla="*/ 1745454 h 6267635"/>
              <a:gd name="connsiteX35" fmla="*/ 7149758 w 11567604"/>
              <a:gd name="connsiteY35" fmla="*/ 1745454 h 6267635"/>
              <a:gd name="connsiteX36" fmla="*/ 4111288 w 11567604"/>
              <a:gd name="connsiteY36" fmla="*/ 0 h 6267635"/>
              <a:gd name="connsiteX37" fmla="*/ 6902109 w 11567604"/>
              <a:gd name="connsiteY37" fmla="*/ 0 h 6267635"/>
              <a:gd name="connsiteX38" fmla="*/ 6902109 w 11567604"/>
              <a:gd name="connsiteY38" fmla="*/ 3752572 h 6267635"/>
              <a:gd name="connsiteX39" fmla="*/ 6128709 w 11567604"/>
              <a:gd name="connsiteY39" fmla="*/ 3752572 h 6267635"/>
              <a:gd name="connsiteX40" fmla="*/ 6128709 w 11567604"/>
              <a:gd name="connsiteY40" fmla="*/ 3752570 h 6267635"/>
              <a:gd name="connsiteX41" fmla="*/ 5881060 w 11567604"/>
              <a:gd name="connsiteY41" fmla="*/ 3752570 h 6267635"/>
              <a:gd name="connsiteX42" fmla="*/ 5881060 w 11567604"/>
              <a:gd name="connsiteY42" fmla="*/ 3752572 h 6267635"/>
              <a:gd name="connsiteX43" fmla="*/ 4111288 w 11567604"/>
              <a:gd name="connsiteY43" fmla="*/ 3752572 h 6267635"/>
              <a:gd name="connsiteX44" fmla="*/ 2027069 w 11567604"/>
              <a:gd name="connsiteY44" fmla="*/ 0 h 6267635"/>
              <a:gd name="connsiteX45" fmla="*/ 3863639 w 11567604"/>
              <a:gd name="connsiteY45" fmla="*/ 0 h 6267635"/>
              <a:gd name="connsiteX46" fmla="*/ 3863639 w 11567604"/>
              <a:gd name="connsiteY46" fmla="*/ 1966771 h 6267635"/>
              <a:gd name="connsiteX47" fmla="*/ 2027069 w 11567604"/>
              <a:gd name="connsiteY47" fmla="*/ 1966771 h 6267635"/>
              <a:gd name="connsiteX48" fmla="*/ 0 w 11567604"/>
              <a:gd name="connsiteY48" fmla="*/ 0 h 6267635"/>
              <a:gd name="connsiteX49" fmla="*/ 1779420 w 11567604"/>
              <a:gd name="connsiteY49" fmla="*/ 0 h 6267635"/>
              <a:gd name="connsiteX50" fmla="*/ 1779420 w 11567604"/>
              <a:gd name="connsiteY50" fmla="*/ 3752572 h 6267635"/>
              <a:gd name="connsiteX51" fmla="*/ 0 w 11567604"/>
              <a:gd name="connsiteY51" fmla="*/ 3752572 h 626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567604" h="6267635">
                <a:moveTo>
                  <a:pt x="6128709" y="3933547"/>
                </a:moveTo>
                <a:lnTo>
                  <a:pt x="9158655" y="3933547"/>
                </a:lnTo>
                <a:lnTo>
                  <a:pt x="9158655" y="3943072"/>
                </a:lnTo>
                <a:lnTo>
                  <a:pt x="9358680" y="3943072"/>
                </a:lnTo>
                <a:lnTo>
                  <a:pt x="9358680" y="3933547"/>
                </a:lnTo>
                <a:lnTo>
                  <a:pt x="11567604" y="3933547"/>
                </a:lnTo>
                <a:lnTo>
                  <a:pt x="11567604" y="6267635"/>
                </a:lnTo>
                <a:lnTo>
                  <a:pt x="6128709" y="6267635"/>
                </a:lnTo>
                <a:close/>
                <a:moveTo>
                  <a:pt x="0" y="3933547"/>
                </a:moveTo>
                <a:lnTo>
                  <a:pt x="1779420" y="3933547"/>
                </a:lnTo>
                <a:lnTo>
                  <a:pt x="1779420" y="3933548"/>
                </a:lnTo>
                <a:lnTo>
                  <a:pt x="2027069" y="3933548"/>
                </a:lnTo>
                <a:lnTo>
                  <a:pt x="2027069" y="3933547"/>
                </a:lnTo>
                <a:lnTo>
                  <a:pt x="3863639" y="3933547"/>
                </a:lnTo>
                <a:lnTo>
                  <a:pt x="3863639" y="3933548"/>
                </a:lnTo>
                <a:lnTo>
                  <a:pt x="4111288" y="3933548"/>
                </a:lnTo>
                <a:lnTo>
                  <a:pt x="4111288" y="3933547"/>
                </a:lnTo>
                <a:lnTo>
                  <a:pt x="5881060" y="3933547"/>
                </a:lnTo>
                <a:lnTo>
                  <a:pt x="5881060" y="6267635"/>
                </a:lnTo>
                <a:lnTo>
                  <a:pt x="0" y="6267635"/>
                </a:lnTo>
                <a:close/>
                <a:moveTo>
                  <a:pt x="2027069" y="2228434"/>
                </a:moveTo>
                <a:lnTo>
                  <a:pt x="3863639" y="2228434"/>
                </a:lnTo>
                <a:lnTo>
                  <a:pt x="3863639" y="3752572"/>
                </a:lnTo>
                <a:lnTo>
                  <a:pt x="2027069" y="3752572"/>
                </a:lnTo>
                <a:close/>
                <a:moveTo>
                  <a:pt x="7149758" y="2007116"/>
                </a:moveTo>
                <a:lnTo>
                  <a:pt x="9158655" y="2007116"/>
                </a:lnTo>
                <a:lnTo>
                  <a:pt x="9158655" y="3752572"/>
                </a:lnTo>
                <a:lnTo>
                  <a:pt x="7149758" y="3752572"/>
                </a:lnTo>
                <a:close/>
                <a:moveTo>
                  <a:pt x="9358680" y="0"/>
                </a:moveTo>
                <a:lnTo>
                  <a:pt x="11567604" y="0"/>
                </a:lnTo>
                <a:lnTo>
                  <a:pt x="11567604" y="3752572"/>
                </a:lnTo>
                <a:lnTo>
                  <a:pt x="9358680" y="3752572"/>
                </a:lnTo>
                <a:close/>
                <a:moveTo>
                  <a:pt x="7149758" y="0"/>
                </a:moveTo>
                <a:lnTo>
                  <a:pt x="9158655" y="0"/>
                </a:lnTo>
                <a:lnTo>
                  <a:pt x="9158655" y="1745454"/>
                </a:lnTo>
                <a:lnTo>
                  <a:pt x="7149758" y="1745454"/>
                </a:lnTo>
                <a:close/>
                <a:moveTo>
                  <a:pt x="4111288" y="0"/>
                </a:moveTo>
                <a:lnTo>
                  <a:pt x="6902109" y="0"/>
                </a:lnTo>
                <a:lnTo>
                  <a:pt x="6902109" y="3752572"/>
                </a:lnTo>
                <a:lnTo>
                  <a:pt x="6128709" y="3752572"/>
                </a:lnTo>
                <a:lnTo>
                  <a:pt x="6128709" y="3752570"/>
                </a:lnTo>
                <a:lnTo>
                  <a:pt x="5881060" y="3752570"/>
                </a:lnTo>
                <a:lnTo>
                  <a:pt x="5881060" y="3752572"/>
                </a:lnTo>
                <a:lnTo>
                  <a:pt x="4111288" y="3752572"/>
                </a:lnTo>
                <a:close/>
                <a:moveTo>
                  <a:pt x="2027069" y="0"/>
                </a:moveTo>
                <a:lnTo>
                  <a:pt x="3863639" y="0"/>
                </a:lnTo>
                <a:lnTo>
                  <a:pt x="3863639" y="1966771"/>
                </a:lnTo>
                <a:lnTo>
                  <a:pt x="2027069" y="1966771"/>
                </a:lnTo>
                <a:close/>
                <a:moveTo>
                  <a:pt x="0" y="0"/>
                </a:moveTo>
                <a:lnTo>
                  <a:pt x="1779420" y="0"/>
                </a:lnTo>
                <a:lnTo>
                  <a:pt x="1779420" y="3752572"/>
                </a:lnTo>
                <a:lnTo>
                  <a:pt x="0" y="3752572"/>
                </a:lnTo>
                <a:close/>
              </a:path>
            </a:pathLst>
          </a:cu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E461564-DD30-4C1D-AB9F-1E9F8F598C80}"/>
              </a:ext>
            </a:extLst>
          </p:cNvPr>
          <p:cNvSpPr/>
          <p:nvPr/>
        </p:nvSpPr>
        <p:spPr>
          <a:xfrm>
            <a:off x="498069" y="1063436"/>
            <a:ext cx="135255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Key Partners</a:t>
            </a:r>
            <a:endParaRPr lang="en-IN" sz="2200" b="1" dirty="0"/>
          </a:p>
        </p:txBody>
      </p:sp>
      <p:sp>
        <p:nvSpPr>
          <p:cNvPr id="22" name="Rectangle 21">
            <a:extLst>
              <a:ext uri="{FF2B5EF4-FFF2-40B4-BE49-F238E27FC236}">
                <a16:creationId xmlns:a16="http://schemas.microsoft.com/office/drawing/2014/main" id="{D0D2E168-D719-4C8C-B3CA-1256A397E2AC}"/>
              </a:ext>
            </a:extLst>
          </p:cNvPr>
          <p:cNvSpPr/>
          <p:nvPr/>
        </p:nvSpPr>
        <p:spPr>
          <a:xfrm>
            <a:off x="4610646" y="990377"/>
            <a:ext cx="23622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Value Proposition</a:t>
            </a:r>
            <a:endParaRPr lang="en-IN" sz="2400" b="1" dirty="0"/>
          </a:p>
        </p:txBody>
      </p:sp>
      <p:sp>
        <p:nvSpPr>
          <p:cNvPr id="25" name="Rectangle 24">
            <a:extLst>
              <a:ext uri="{FF2B5EF4-FFF2-40B4-BE49-F238E27FC236}">
                <a16:creationId xmlns:a16="http://schemas.microsoft.com/office/drawing/2014/main" id="{7CE0BB8F-F9E4-4CDC-A146-B429A6F273A8}"/>
              </a:ext>
            </a:extLst>
          </p:cNvPr>
          <p:cNvSpPr/>
          <p:nvPr/>
        </p:nvSpPr>
        <p:spPr>
          <a:xfrm>
            <a:off x="9706959" y="1229317"/>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Customer Segment</a:t>
            </a:r>
            <a:endParaRPr lang="en-IN" sz="2400" b="1" dirty="0"/>
          </a:p>
        </p:txBody>
      </p:sp>
      <p:sp>
        <p:nvSpPr>
          <p:cNvPr id="26" name="Rectangle 25">
            <a:extLst>
              <a:ext uri="{FF2B5EF4-FFF2-40B4-BE49-F238E27FC236}">
                <a16:creationId xmlns:a16="http://schemas.microsoft.com/office/drawing/2014/main" id="{0049264E-E3EA-416C-B2A7-8490826776A5}"/>
              </a:ext>
            </a:extLst>
          </p:cNvPr>
          <p:cNvSpPr/>
          <p:nvPr/>
        </p:nvSpPr>
        <p:spPr>
          <a:xfrm>
            <a:off x="8014673" y="3970148"/>
            <a:ext cx="26289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Revenue Model</a:t>
            </a:r>
            <a:endParaRPr lang="en-IN" sz="2400" b="1" dirty="0"/>
          </a:p>
        </p:txBody>
      </p:sp>
      <p:sp>
        <p:nvSpPr>
          <p:cNvPr id="28" name="Rectangle 27">
            <a:extLst>
              <a:ext uri="{FF2B5EF4-FFF2-40B4-BE49-F238E27FC236}">
                <a16:creationId xmlns:a16="http://schemas.microsoft.com/office/drawing/2014/main" id="{CBB320FE-C995-435A-9071-B097DD3AC7D8}"/>
              </a:ext>
            </a:extLst>
          </p:cNvPr>
          <p:cNvSpPr/>
          <p:nvPr/>
        </p:nvSpPr>
        <p:spPr>
          <a:xfrm>
            <a:off x="1941942" y="4368712"/>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Cost Structure</a:t>
            </a:r>
            <a:endParaRPr lang="en-IN" sz="2400" b="1" dirty="0"/>
          </a:p>
        </p:txBody>
      </p:sp>
      <p:sp>
        <p:nvSpPr>
          <p:cNvPr id="29" name="Rectangle 28">
            <a:extLst>
              <a:ext uri="{FF2B5EF4-FFF2-40B4-BE49-F238E27FC236}">
                <a16:creationId xmlns:a16="http://schemas.microsoft.com/office/drawing/2014/main" id="{BFFA8E51-D1E4-427D-9EB0-A6F6F335659C}"/>
              </a:ext>
            </a:extLst>
          </p:cNvPr>
          <p:cNvSpPr/>
          <p:nvPr/>
        </p:nvSpPr>
        <p:spPr>
          <a:xfrm>
            <a:off x="2217521" y="1079393"/>
            <a:ext cx="166687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Key Activities</a:t>
            </a:r>
            <a:endParaRPr lang="en-IN" sz="2400" b="1" dirty="0"/>
          </a:p>
        </p:txBody>
      </p:sp>
      <p:sp>
        <p:nvSpPr>
          <p:cNvPr id="30" name="Rectangle 29">
            <a:extLst>
              <a:ext uri="{FF2B5EF4-FFF2-40B4-BE49-F238E27FC236}">
                <a16:creationId xmlns:a16="http://schemas.microsoft.com/office/drawing/2014/main" id="{44C3DF4C-0040-40DA-A8C7-79E6E5F57EEE}"/>
              </a:ext>
            </a:extLst>
          </p:cNvPr>
          <p:cNvSpPr/>
          <p:nvPr/>
        </p:nvSpPr>
        <p:spPr>
          <a:xfrm>
            <a:off x="2195116" y="2828749"/>
            <a:ext cx="1726704"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Key Resources</a:t>
            </a:r>
            <a:endParaRPr lang="en-IN" sz="2000" b="1" dirty="0"/>
          </a:p>
        </p:txBody>
      </p:sp>
      <p:sp>
        <p:nvSpPr>
          <p:cNvPr id="31" name="Rectangle 30">
            <a:extLst>
              <a:ext uri="{FF2B5EF4-FFF2-40B4-BE49-F238E27FC236}">
                <a16:creationId xmlns:a16="http://schemas.microsoft.com/office/drawing/2014/main" id="{C2A9E60A-949D-4595-92FA-1426FF6593B1}"/>
              </a:ext>
            </a:extLst>
          </p:cNvPr>
          <p:cNvSpPr/>
          <p:nvPr/>
        </p:nvSpPr>
        <p:spPr>
          <a:xfrm>
            <a:off x="7377374" y="30887"/>
            <a:ext cx="2044984" cy="726299"/>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Customer Relationship</a:t>
            </a:r>
            <a:endParaRPr lang="en-IN" sz="2200" b="1" dirty="0"/>
          </a:p>
        </p:txBody>
      </p:sp>
      <p:sp>
        <p:nvSpPr>
          <p:cNvPr id="32" name="Rectangle 31">
            <a:extLst>
              <a:ext uri="{FF2B5EF4-FFF2-40B4-BE49-F238E27FC236}">
                <a16:creationId xmlns:a16="http://schemas.microsoft.com/office/drawing/2014/main" id="{A096D5D1-CFAC-4C1D-87A5-55B0C6F84FD6}"/>
              </a:ext>
            </a:extLst>
          </p:cNvPr>
          <p:cNvSpPr/>
          <p:nvPr/>
        </p:nvSpPr>
        <p:spPr>
          <a:xfrm>
            <a:off x="7576181" y="3248778"/>
            <a:ext cx="1776412"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Channel</a:t>
            </a:r>
            <a:endParaRPr lang="en-IN" sz="2400" b="1" dirty="0"/>
          </a:p>
        </p:txBody>
      </p:sp>
      <p:sp>
        <p:nvSpPr>
          <p:cNvPr id="33" name="Rectangle 32">
            <a:extLst>
              <a:ext uri="{FF2B5EF4-FFF2-40B4-BE49-F238E27FC236}">
                <a16:creationId xmlns:a16="http://schemas.microsoft.com/office/drawing/2014/main" id="{197C503B-A992-4FFB-886F-55A1486DECA1}"/>
              </a:ext>
            </a:extLst>
          </p:cNvPr>
          <p:cNvSpPr/>
          <p:nvPr/>
        </p:nvSpPr>
        <p:spPr>
          <a:xfrm>
            <a:off x="5105400" y="474099"/>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01</a:t>
            </a:r>
          </a:p>
        </p:txBody>
      </p:sp>
      <p:sp>
        <p:nvSpPr>
          <p:cNvPr id="34" name="Rectangle 33">
            <a:extLst>
              <a:ext uri="{FF2B5EF4-FFF2-40B4-BE49-F238E27FC236}">
                <a16:creationId xmlns:a16="http://schemas.microsoft.com/office/drawing/2014/main" id="{5BD18666-4C38-4EA2-90C9-1DE9E2ECFBF2}"/>
              </a:ext>
            </a:extLst>
          </p:cNvPr>
          <p:cNvSpPr/>
          <p:nvPr/>
        </p:nvSpPr>
        <p:spPr>
          <a:xfrm>
            <a:off x="10207979" y="438072"/>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02</a:t>
            </a:r>
          </a:p>
        </p:txBody>
      </p:sp>
      <p:sp>
        <p:nvSpPr>
          <p:cNvPr id="35" name="Rectangle 34">
            <a:extLst>
              <a:ext uri="{FF2B5EF4-FFF2-40B4-BE49-F238E27FC236}">
                <a16:creationId xmlns:a16="http://schemas.microsoft.com/office/drawing/2014/main" id="{F12CCDE7-6307-46A2-8043-BD6BC52A504D}"/>
              </a:ext>
            </a:extLst>
          </p:cNvPr>
          <p:cNvSpPr/>
          <p:nvPr/>
        </p:nvSpPr>
        <p:spPr>
          <a:xfrm>
            <a:off x="7130448" y="224789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03</a:t>
            </a:r>
          </a:p>
        </p:txBody>
      </p:sp>
      <p:sp>
        <p:nvSpPr>
          <p:cNvPr id="36" name="Rectangle 35">
            <a:extLst>
              <a:ext uri="{FF2B5EF4-FFF2-40B4-BE49-F238E27FC236}">
                <a16:creationId xmlns:a16="http://schemas.microsoft.com/office/drawing/2014/main" id="{F36F2983-4622-4C78-9A1D-FD7812D971C9}"/>
              </a:ext>
            </a:extLst>
          </p:cNvPr>
          <p:cNvSpPr/>
          <p:nvPr/>
        </p:nvSpPr>
        <p:spPr>
          <a:xfrm>
            <a:off x="7322637" y="88115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04</a:t>
            </a:r>
          </a:p>
        </p:txBody>
      </p:sp>
      <p:sp>
        <p:nvSpPr>
          <p:cNvPr id="37" name="Rectangle 36">
            <a:extLst>
              <a:ext uri="{FF2B5EF4-FFF2-40B4-BE49-F238E27FC236}">
                <a16:creationId xmlns:a16="http://schemas.microsoft.com/office/drawing/2014/main" id="{80099420-712A-4984-BEE9-DBB6502AC9DE}"/>
              </a:ext>
            </a:extLst>
          </p:cNvPr>
          <p:cNvSpPr/>
          <p:nvPr/>
        </p:nvSpPr>
        <p:spPr>
          <a:xfrm>
            <a:off x="6806232" y="5131820"/>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05</a:t>
            </a:r>
          </a:p>
        </p:txBody>
      </p:sp>
      <p:sp>
        <p:nvSpPr>
          <p:cNvPr id="38" name="Rectangle 37">
            <a:extLst>
              <a:ext uri="{FF2B5EF4-FFF2-40B4-BE49-F238E27FC236}">
                <a16:creationId xmlns:a16="http://schemas.microsoft.com/office/drawing/2014/main" id="{4B6BB6CE-E3D7-400B-B101-E1593205438C}"/>
              </a:ext>
            </a:extLst>
          </p:cNvPr>
          <p:cNvSpPr/>
          <p:nvPr/>
        </p:nvSpPr>
        <p:spPr>
          <a:xfrm>
            <a:off x="3143620" y="246449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06</a:t>
            </a:r>
          </a:p>
        </p:txBody>
      </p:sp>
      <p:sp>
        <p:nvSpPr>
          <p:cNvPr id="39" name="Rectangle 38">
            <a:extLst>
              <a:ext uri="{FF2B5EF4-FFF2-40B4-BE49-F238E27FC236}">
                <a16:creationId xmlns:a16="http://schemas.microsoft.com/office/drawing/2014/main" id="{75865329-1E02-4AF5-BE61-DCD514E9152C}"/>
              </a:ext>
            </a:extLst>
          </p:cNvPr>
          <p:cNvSpPr/>
          <p:nvPr/>
        </p:nvSpPr>
        <p:spPr>
          <a:xfrm>
            <a:off x="2204195" y="3019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07</a:t>
            </a:r>
          </a:p>
        </p:txBody>
      </p:sp>
      <p:sp>
        <p:nvSpPr>
          <p:cNvPr id="40" name="Rectangle 39">
            <a:extLst>
              <a:ext uri="{FF2B5EF4-FFF2-40B4-BE49-F238E27FC236}">
                <a16:creationId xmlns:a16="http://schemas.microsoft.com/office/drawing/2014/main" id="{F859E6A0-7CAE-409D-8787-E022C3909CEA}"/>
              </a:ext>
            </a:extLst>
          </p:cNvPr>
          <p:cNvSpPr/>
          <p:nvPr/>
        </p:nvSpPr>
        <p:spPr>
          <a:xfrm>
            <a:off x="697889" y="33291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08</a:t>
            </a:r>
          </a:p>
        </p:txBody>
      </p:sp>
      <p:sp>
        <p:nvSpPr>
          <p:cNvPr id="41" name="Rectangle 40">
            <a:extLst>
              <a:ext uri="{FF2B5EF4-FFF2-40B4-BE49-F238E27FC236}">
                <a16:creationId xmlns:a16="http://schemas.microsoft.com/office/drawing/2014/main" id="{0AF7A9D4-96DE-41F1-A97E-F8904CF47A3A}"/>
              </a:ext>
            </a:extLst>
          </p:cNvPr>
          <p:cNvSpPr/>
          <p:nvPr/>
        </p:nvSpPr>
        <p:spPr>
          <a:xfrm>
            <a:off x="666003" y="4479854"/>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09</a:t>
            </a:r>
          </a:p>
        </p:txBody>
      </p:sp>
      <p:pic>
        <p:nvPicPr>
          <p:cNvPr id="48" name="Picture 47">
            <a:extLst>
              <a:ext uri="{FF2B5EF4-FFF2-40B4-BE49-F238E27FC236}">
                <a16:creationId xmlns:a16="http://schemas.microsoft.com/office/drawing/2014/main" id="{D2BCC9A4-B3B5-4722-9008-2D3BB0F67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0587" y="1828781"/>
            <a:ext cx="1811455" cy="1811455"/>
          </a:xfrm>
          <a:prstGeom prst="rect">
            <a:avLst/>
          </a:prstGeom>
        </p:spPr>
      </p:pic>
      <p:pic>
        <p:nvPicPr>
          <p:cNvPr id="49" name="Graphic 48">
            <a:extLst>
              <a:ext uri="{FF2B5EF4-FFF2-40B4-BE49-F238E27FC236}">
                <a16:creationId xmlns:a16="http://schemas.microsoft.com/office/drawing/2014/main" id="{B4F7B92C-74D3-45B8-A1E8-6654AF3B883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106602" y="4053730"/>
            <a:ext cx="2028825" cy="2028825"/>
          </a:xfrm>
          <a:prstGeom prst="rect">
            <a:avLst/>
          </a:prstGeom>
        </p:spPr>
      </p:pic>
      <p:pic>
        <p:nvPicPr>
          <p:cNvPr id="52" name="Picture 51">
            <a:extLst>
              <a:ext uri="{FF2B5EF4-FFF2-40B4-BE49-F238E27FC236}">
                <a16:creationId xmlns:a16="http://schemas.microsoft.com/office/drawing/2014/main" id="{9E63AD3F-378D-4EE8-A7DD-7125F97A66AA}"/>
              </a:ext>
            </a:extLst>
          </p:cNvPr>
          <p:cNvPicPr>
            <a:picLocks noChangeAspect="1"/>
          </p:cNvPicPr>
          <p:nvPr/>
        </p:nvPicPr>
        <p:blipFill>
          <a:blip r:embed="rId6"/>
          <a:stretch>
            <a:fillRect/>
          </a:stretch>
        </p:blipFill>
        <p:spPr>
          <a:xfrm>
            <a:off x="8283120" y="693307"/>
            <a:ext cx="1088570" cy="1088570"/>
          </a:xfrm>
          <a:prstGeom prst="rect">
            <a:avLst/>
          </a:prstGeom>
        </p:spPr>
      </p:pic>
      <p:pic>
        <p:nvPicPr>
          <p:cNvPr id="53" name="Picture 52">
            <a:extLst>
              <a:ext uri="{FF2B5EF4-FFF2-40B4-BE49-F238E27FC236}">
                <a16:creationId xmlns:a16="http://schemas.microsoft.com/office/drawing/2014/main" id="{0078E6F8-44E5-4812-8CDB-11182E64D1C4}"/>
              </a:ext>
            </a:extLst>
          </p:cNvPr>
          <p:cNvPicPr>
            <a:picLocks noChangeAspect="1"/>
          </p:cNvPicPr>
          <p:nvPr/>
        </p:nvPicPr>
        <p:blipFill>
          <a:blip r:embed="rId7"/>
          <a:stretch>
            <a:fillRect/>
          </a:stretch>
        </p:blipFill>
        <p:spPr>
          <a:xfrm>
            <a:off x="8203052" y="1770251"/>
            <a:ext cx="1219306" cy="1213209"/>
          </a:xfrm>
          <a:prstGeom prst="rect">
            <a:avLst/>
          </a:prstGeom>
        </p:spPr>
      </p:pic>
      <p:pic>
        <p:nvPicPr>
          <p:cNvPr id="62" name="Picture 61">
            <a:extLst>
              <a:ext uri="{FF2B5EF4-FFF2-40B4-BE49-F238E27FC236}">
                <a16:creationId xmlns:a16="http://schemas.microsoft.com/office/drawing/2014/main" id="{A4318D24-E7E8-4734-8A01-C4B26CCC3AA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0850" y="2348004"/>
            <a:ext cx="1235547" cy="1235547"/>
          </a:xfrm>
          <a:prstGeom prst="rect">
            <a:avLst/>
          </a:prstGeom>
        </p:spPr>
      </p:pic>
      <p:pic>
        <p:nvPicPr>
          <p:cNvPr id="63" name="Picture 62">
            <a:extLst>
              <a:ext uri="{FF2B5EF4-FFF2-40B4-BE49-F238E27FC236}">
                <a16:creationId xmlns:a16="http://schemas.microsoft.com/office/drawing/2014/main" id="{50767B30-4443-4B47-8953-2600825AFB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93017" y="4479854"/>
            <a:ext cx="1726704" cy="1726704"/>
          </a:xfrm>
          <a:prstGeom prst="rect">
            <a:avLst/>
          </a:prstGeom>
        </p:spPr>
      </p:pic>
      <p:pic>
        <p:nvPicPr>
          <p:cNvPr id="3" name="Graphic 2">
            <a:extLst>
              <a:ext uri="{FF2B5EF4-FFF2-40B4-BE49-F238E27FC236}">
                <a16:creationId xmlns:a16="http://schemas.microsoft.com/office/drawing/2014/main" id="{37A9358A-D24D-4244-9C90-24F6D076678F}"/>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2194135" y="2004986"/>
            <a:ext cx="1014720" cy="1014720"/>
          </a:xfrm>
          <a:prstGeom prst="rect">
            <a:avLst/>
          </a:prstGeom>
        </p:spPr>
      </p:pic>
      <p:sp>
        <p:nvSpPr>
          <p:cNvPr id="42" name="Arrow: Circular 41">
            <a:extLst>
              <a:ext uri="{FF2B5EF4-FFF2-40B4-BE49-F238E27FC236}">
                <a16:creationId xmlns:a16="http://schemas.microsoft.com/office/drawing/2014/main" id="{4EAE944E-4321-497C-BAA6-A0F589F29677}"/>
              </a:ext>
            </a:extLst>
          </p:cNvPr>
          <p:cNvSpPr/>
          <p:nvPr/>
        </p:nvSpPr>
        <p:spPr>
          <a:xfrm>
            <a:off x="3288147" y="669535"/>
            <a:ext cx="845987" cy="723515"/>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Shape 42">
            <a:extLst>
              <a:ext uri="{FF2B5EF4-FFF2-40B4-BE49-F238E27FC236}">
                <a16:creationId xmlns:a16="http://schemas.microsoft.com/office/drawing/2014/main" id="{E1FBB3B5-E9EF-4B60-AD67-CC7268210FCC}"/>
              </a:ext>
            </a:extLst>
          </p:cNvPr>
          <p:cNvSpPr/>
          <p:nvPr/>
        </p:nvSpPr>
        <p:spPr>
          <a:xfrm>
            <a:off x="3335935" y="756312"/>
            <a:ext cx="565200" cy="56524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a:p>
        </p:txBody>
      </p:sp>
      <p:sp>
        <p:nvSpPr>
          <p:cNvPr id="44" name="Freeform: Shape 43">
            <a:extLst>
              <a:ext uri="{FF2B5EF4-FFF2-40B4-BE49-F238E27FC236}">
                <a16:creationId xmlns:a16="http://schemas.microsoft.com/office/drawing/2014/main" id="{A0C616E3-893D-4FCC-A0D5-DC7F942C3762}"/>
              </a:ext>
            </a:extLst>
          </p:cNvPr>
          <p:cNvSpPr/>
          <p:nvPr/>
        </p:nvSpPr>
        <p:spPr>
          <a:xfrm>
            <a:off x="2951395" y="622709"/>
            <a:ext cx="504000" cy="50400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45" name="Freeform: Shape 44">
            <a:extLst>
              <a:ext uri="{FF2B5EF4-FFF2-40B4-BE49-F238E27FC236}">
                <a16:creationId xmlns:a16="http://schemas.microsoft.com/office/drawing/2014/main" id="{F55787F6-4AA8-4190-B65F-B7FB41978D23}"/>
              </a:ext>
            </a:extLst>
          </p:cNvPr>
          <p:cNvSpPr/>
          <p:nvPr/>
        </p:nvSpPr>
        <p:spPr>
          <a:xfrm>
            <a:off x="3167699" y="293838"/>
            <a:ext cx="493200" cy="493306"/>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87" tIns="752687" rIns="752688" bIns="752688" numCol="1" spcCol="1270" anchor="ctr" anchorCtr="0">
            <a:noAutofit/>
          </a:bodyPr>
          <a:lstStyle/>
          <a:p>
            <a:pPr marL="0" lvl="0" indent="0" algn="ctr" defTabSz="1689100">
              <a:lnSpc>
                <a:spcPct val="90000"/>
              </a:lnSpc>
              <a:spcBef>
                <a:spcPct val="0"/>
              </a:spcBef>
              <a:spcAft>
                <a:spcPct val="35000"/>
              </a:spcAft>
              <a:buNone/>
            </a:pPr>
            <a:endParaRPr lang="en-IN" sz="3800" kern="1200"/>
          </a:p>
        </p:txBody>
      </p:sp>
      <p:sp>
        <p:nvSpPr>
          <p:cNvPr id="46" name="Shape 45">
            <a:extLst>
              <a:ext uri="{FF2B5EF4-FFF2-40B4-BE49-F238E27FC236}">
                <a16:creationId xmlns:a16="http://schemas.microsoft.com/office/drawing/2014/main" id="{6E3A0229-6BBF-4C9A-9660-5ED05A31A78B}"/>
              </a:ext>
            </a:extLst>
          </p:cNvPr>
          <p:cNvSpPr/>
          <p:nvPr/>
        </p:nvSpPr>
        <p:spPr>
          <a:xfrm>
            <a:off x="2866269" y="530754"/>
            <a:ext cx="614663" cy="525679"/>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Arrow: Circular 46">
            <a:extLst>
              <a:ext uri="{FF2B5EF4-FFF2-40B4-BE49-F238E27FC236}">
                <a16:creationId xmlns:a16="http://schemas.microsoft.com/office/drawing/2014/main" id="{CED9B847-A966-4E54-A303-983418A15793}"/>
              </a:ext>
            </a:extLst>
          </p:cNvPr>
          <p:cNvSpPr/>
          <p:nvPr/>
        </p:nvSpPr>
        <p:spPr>
          <a:xfrm>
            <a:off x="3111684" y="249879"/>
            <a:ext cx="662730" cy="566788"/>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Rounded Rectangle 4"/>
          <p:cNvSpPr/>
          <p:nvPr/>
        </p:nvSpPr>
        <p:spPr>
          <a:xfrm>
            <a:off x="232509" y="4053730"/>
            <a:ext cx="5810537" cy="2110727"/>
          </a:xfrm>
          <a:prstGeom prst="round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 name="Picture 5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22556" y="2247895"/>
            <a:ext cx="1442033" cy="1442033"/>
          </a:xfrm>
          <a:prstGeom prst="rect">
            <a:avLst/>
          </a:prstGeom>
        </p:spPr>
      </p:pic>
    </p:spTree>
    <p:extLst>
      <p:ext uri="{BB962C8B-B14F-4D97-AF65-F5344CB8AC3E}">
        <p14:creationId xmlns:p14="http://schemas.microsoft.com/office/powerpoint/2010/main" val="363482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Cost Structure </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169985" y="1485656"/>
            <a:ext cx="10515600" cy="4351338"/>
          </a:xfrm>
        </p:spPr>
        <p:txBody>
          <a:bodyPr/>
          <a:lstStyle/>
          <a:p>
            <a:r>
              <a:rPr lang="en-US" b="1" dirty="0"/>
              <a:t>The Cost Structure describes all costs incurred to operate a business model. </a:t>
            </a:r>
          </a:p>
          <a:p>
            <a:r>
              <a:rPr lang="en-US" b="1" dirty="0"/>
              <a:t>Cost to be incurred in creating and delivering value, maintaining Customer Relationships, and generating revenue</a:t>
            </a:r>
            <a:r>
              <a:rPr lang="en-US" b="1" dirty="0" smtClean="0"/>
              <a:t>.</a:t>
            </a:r>
          </a:p>
          <a:p>
            <a:r>
              <a:rPr lang="en-US" b="1" dirty="0" smtClean="0"/>
              <a:t>Raw-materials, rent, salary &amp; wages, transportation, insurance, webhosting, internet service, advertisement, depreciation, interest on loans, royalty, research &amp; Development cost, server rental cost, administrative overhead cost are part of the costs.  </a:t>
            </a:r>
            <a:endParaRPr lang="en-US" b="1" dirty="0"/>
          </a:p>
        </p:txBody>
      </p:sp>
    </p:spTree>
    <p:extLst>
      <p:ext uri="{BB962C8B-B14F-4D97-AF65-F5344CB8AC3E}">
        <p14:creationId xmlns:p14="http://schemas.microsoft.com/office/powerpoint/2010/main" val="11570724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smtClean="0">
                <a:solidFill>
                  <a:schemeClr val="accent5">
                    <a:lumMod val="75000"/>
                  </a:schemeClr>
                </a:solidFill>
                <a:latin typeface="Georgia" panose="02040502050405020303" pitchFamily="18" charset="0"/>
              </a:rPr>
              <a:t>Business </a:t>
            </a:r>
            <a:r>
              <a:rPr lang="en-US" sz="3600" b="1" dirty="0">
                <a:solidFill>
                  <a:schemeClr val="accent5">
                    <a:lumMod val="75000"/>
                  </a:schemeClr>
                </a:solidFill>
                <a:latin typeface="Georgia" panose="02040502050405020303" pitchFamily="18" charset="0"/>
              </a:rPr>
              <a:t>Plan</a:t>
            </a:r>
            <a:endParaRPr lang="en-IN" sz="3600" b="1" dirty="0">
              <a:solidFill>
                <a:schemeClr val="accent5">
                  <a:lumMod val="75000"/>
                </a:schemeClr>
              </a:solidFill>
              <a:latin typeface="Georgia" panose="02040502050405020303" pitchFamily="18" charset="0"/>
            </a:endParaRPr>
          </a:p>
        </p:txBody>
      </p:sp>
      <p:sp>
        <p:nvSpPr>
          <p:cNvPr id="3" name="Content Placeholder 2"/>
          <p:cNvSpPr>
            <a:spLocks noGrp="1"/>
          </p:cNvSpPr>
          <p:nvPr>
            <p:ph idx="1"/>
          </p:nvPr>
        </p:nvSpPr>
        <p:spPr>
          <a:xfrm>
            <a:off x="451700" y="1429699"/>
            <a:ext cx="9512431" cy="4351338"/>
          </a:xfrm>
        </p:spPr>
        <p:txBody>
          <a:bodyPr/>
          <a:lstStyle/>
          <a:p>
            <a:pPr marL="0" indent="0">
              <a:buNone/>
            </a:pPr>
            <a:r>
              <a:rPr lang="en-US" b="1" dirty="0">
                <a:solidFill>
                  <a:schemeClr val="accent5">
                    <a:lumMod val="50000"/>
                  </a:schemeClr>
                </a:solidFill>
              </a:rPr>
              <a:t>Business plan is a document containing the detailed </a:t>
            </a:r>
            <a:r>
              <a:rPr lang="en-US" b="1" u="sng" dirty="0">
                <a:solidFill>
                  <a:schemeClr val="accent5">
                    <a:lumMod val="50000"/>
                  </a:schemeClr>
                </a:solidFill>
              </a:rPr>
              <a:t>plan of execution </a:t>
            </a:r>
            <a:r>
              <a:rPr lang="en-US" b="1" dirty="0">
                <a:solidFill>
                  <a:schemeClr val="accent5">
                    <a:lumMod val="50000"/>
                  </a:schemeClr>
                </a:solidFill>
              </a:rPr>
              <a:t>of a </a:t>
            </a:r>
            <a:r>
              <a:rPr lang="en-US" b="1" u="sng" dirty="0">
                <a:solidFill>
                  <a:schemeClr val="accent5">
                    <a:lumMod val="50000"/>
                  </a:schemeClr>
                </a:solidFill>
              </a:rPr>
              <a:t>Business Model,</a:t>
            </a:r>
            <a:r>
              <a:rPr lang="en-US" b="1" dirty="0">
                <a:solidFill>
                  <a:schemeClr val="accent5">
                    <a:lumMod val="50000"/>
                  </a:schemeClr>
                </a:solidFill>
              </a:rPr>
              <a:t> its unique strengths, weaknesses, opportunities, threats, the complementary skills of the team, operation plan, marketing plan and the financial projections, demonstrating how the company acquire, retain and grow customer base, create value for customers and other stakeholders, derives competitive advantages, sustain and grow in the long run.</a:t>
            </a:r>
          </a:p>
        </p:txBody>
      </p:sp>
    </p:spTree>
    <p:extLst>
      <p:ext uri="{BB962C8B-B14F-4D97-AF65-F5344CB8AC3E}">
        <p14:creationId xmlns:p14="http://schemas.microsoft.com/office/powerpoint/2010/main" val="36653410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401" y="461777"/>
            <a:ext cx="8816449" cy="5560856"/>
          </a:xfrm>
          <a:prstGeom prst="rect">
            <a:avLst/>
          </a:prstGeom>
        </p:spPr>
      </p:pic>
      <p:sp>
        <p:nvSpPr>
          <p:cNvPr id="3" name="TextBox 2"/>
          <p:cNvSpPr txBox="1"/>
          <p:nvPr/>
        </p:nvSpPr>
        <p:spPr>
          <a:xfrm rot="16200000">
            <a:off x="-1859953" y="2782324"/>
            <a:ext cx="5167709" cy="830997"/>
          </a:xfrm>
          <a:prstGeom prst="rect">
            <a:avLst/>
          </a:prstGeom>
          <a:noFill/>
        </p:spPr>
        <p:txBody>
          <a:bodyPr wrap="square" rtlCol="0">
            <a:spAutoFit/>
          </a:bodyPr>
          <a:lstStyle/>
          <a:p>
            <a:r>
              <a:rPr lang="en-US" sz="2400" b="1" dirty="0"/>
              <a:t>Book: Business Model Generation by Alexander </a:t>
            </a:r>
            <a:r>
              <a:rPr lang="en-US" sz="2400" b="1" dirty="0" err="1"/>
              <a:t>Osterwalder</a:t>
            </a:r>
            <a:endParaRPr lang="en-IN" sz="2400" b="1" dirty="0"/>
          </a:p>
        </p:txBody>
      </p:sp>
    </p:spTree>
    <p:extLst>
      <p:ext uri="{BB962C8B-B14F-4D97-AF65-F5344CB8AC3E}">
        <p14:creationId xmlns:p14="http://schemas.microsoft.com/office/powerpoint/2010/main" val="37367880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8878" t="20855" r="19247" b="6923"/>
          <a:stretch/>
        </p:blipFill>
        <p:spPr>
          <a:xfrm>
            <a:off x="512131" y="0"/>
            <a:ext cx="9827663" cy="6452505"/>
          </a:xfrm>
          <a:prstGeom prst="rect">
            <a:avLst/>
          </a:prstGeom>
        </p:spPr>
      </p:pic>
      <p:sp>
        <p:nvSpPr>
          <p:cNvPr id="11" name="TextBox 10"/>
          <p:cNvSpPr txBox="1"/>
          <p:nvPr/>
        </p:nvSpPr>
        <p:spPr>
          <a:xfrm>
            <a:off x="2648249" y="3431786"/>
            <a:ext cx="199655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Hardware</a:t>
            </a:r>
          </a:p>
          <a:p>
            <a:pPr marL="285750" indent="-285750">
              <a:buFont typeface="Arial" panose="020B0604020202020204" pitchFamily="34" charset="0"/>
              <a:buChar char="•"/>
            </a:pPr>
            <a:r>
              <a:rPr lang="en-US" dirty="0"/>
              <a:t>Software</a:t>
            </a:r>
          </a:p>
          <a:p>
            <a:pPr marL="285750" indent="-285750">
              <a:buFont typeface="Arial" panose="020B0604020202020204" pitchFamily="34" charset="0"/>
              <a:buChar char="•"/>
            </a:pPr>
            <a:r>
              <a:rPr lang="en-US" dirty="0"/>
              <a:t>Contract with key partners</a:t>
            </a:r>
          </a:p>
          <a:p>
            <a:pPr marL="285750" indent="-285750">
              <a:buFont typeface="Arial" panose="020B0604020202020204" pitchFamily="34" charset="0"/>
              <a:buChar char="•"/>
            </a:pPr>
            <a:r>
              <a:rPr lang="en-US" dirty="0"/>
              <a:t>Key employees</a:t>
            </a:r>
          </a:p>
          <a:p>
            <a:pPr marL="285750" indent="-285750">
              <a:buFont typeface="Arial" panose="020B0604020202020204" pitchFamily="34" charset="0"/>
              <a:buChar char="•"/>
            </a:pPr>
            <a:endParaRPr lang="en-US" dirty="0"/>
          </a:p>
        </p:txBody>
      </p:sp>
      <p:grpSp>
        <p:nvGrpSpPr>
          <p:cNvPr id="13" name="Group 12"/>
          <p:cNvGrpSpPr/>
          <p:nvPr/>
        </p:nvGrpSpPr>
        <p:grpSpPr>
          <a:xfrm>
            <a:off x="523534" y="941797"/>
            <a:ext cx="9876458" cy="5438756"/>
            <a:chOff x="1526883" y="1296301"/>
            <a:chExt cx="9876458" cy="5438756"/>
          </a:xfrm>
        </p:grpSpPr>
        <p:sp>
          <p:nvSpPr>
            <p:cNvPr id="4" name="TextBox 3"/>
            <p:cNvSpPr txBox="1"/>
            <p:nvPr/>
          </p:nvSpPr>
          <p:spPr>
            <a:xfrm>
              <a:off x="9410700" y="1453245"/>
              <a:ext cx="1855238" cy="3416320"/>
            </a:xfrm>
            <a:prstGeom prst="rect">
              <a:avLst/>
            </a:prstGeom>
            <a:noFill/>
          </p:spPr>
          <p:txBody>
            <a:bodyPr wrap="square" rtlCol="0">
              <a:spAutoFit/>
            </a:bodyPr>
            <a:lstStyle/>
            <a:p>
              <a:r>
                <a:rPr lang="en-US" dirty="0"/>
                <a:t>Segment by profession</a:t>
              </a:r>
            </a:p>
            <a:p>
              <a:pPr marL="285750" indent="-285750">
                <a:buFont typeface="Arial" panose="020B0604020202020204" pitchFamily="34" charset="0"/>
                <a:buChar char="•"/>
              </a:pPr>
              <a:r>
                <a:rPr lang="en-US" dirty="0"/>
                <a:t>People commuting daily</a:t>
              </a:r>
            </a:p>
            <a:p>
              <a:pPr marL="285750" indent="-285750">
                <a:buFont typeface="Arial" panose="020B0604020202020204" pitchFamily="34" charset="0"/>
                <a:buChar char="•"/>
              </a:pPr>
              <a:r>
                <a:rPr lang="en-US" dirty="0"/>
                <a:t>Working people</a:t>
              </a:r>
            </a:p>
            <a:p>
              <a:pPr marL="285750" indent="-285750">
                <a:buFont typeface="Arial" panose="020B0604020202020204" pitchFamily="34" charset="0"/>
                <a:buChar char="•"/>
              </a:pPr>
              <a:r>
                <a:rPr lang="en-US" dirty="0"/>
                <a:t>Tourist</a:t>
              </a:r>
            </a:p>
            <a:p>
              <a:r>
                <a:rPr lang="en-US" dirty="0"/>
                <a:t>Segment by age</a:t>
              </a:r>
            </a:p>
            <a:p>
              <a:pPr marL="285750" indent="-285750">
                <a:buFont typeface="Arial" panose="020B0604020202020204" pitchFamily="34" charset="0"/>
                <a:buChar char="•"/>
              </a:pPr>
              <a:r>
                <a:rPr lang="en-US" dirty="0"/>
                <a:t>People above 18 and below 70</a:t>
              </a:r>
              <a:endParaRPr lang="en-IN" dirty="0"/>
            </a:p>
          </p:txBody>
        </p:sp>
        <p:sp>
          <p:nvSpPr>
            <p:cNvPr id="5" name="TextBox 4"/>
            <p:cNvSpPr txBox="1"/>
            <p:nvPr/>
          </p:nvSpPr>
          <p:spPr>
            <a:xfrm>
              <a:off x="7477126" y="1581150"/>
              <a:ext cx="193357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Security</a:t>
              </a:r>
            </a:p>
            <a:p>
              <a:pPr marL="285750" indent="-285750">
                <a:buFont typeface="Arial" panose="020B0604020202020204" pitchFamily="34" charset="0"/>
                <a:buChar char="•"/>
              </a:pPr>
              <a:r>
                <a:rPr lang="en-US" dirty="0"/>
                <a:t>Feedback</a:t>
              </a:r>
            </a:p>
            <a:p>
              <a:pPr marL="285750" indent="-285750">
                <a:buFont typeface="Arial" panose="020B0604020202020204" pitchFamily="34" charset="0"/>
                <a:buChar char="•"/>
              </a:pPr>
              <a:r>
                <a:rPr lang="en-US" dirty="0"/>
                <a:t>Loyalty bonus</a:t>
              </a:r>
            </a:p>
            <a:p>
              <a:pPr marL="285750" indent="-285750">
                <a:buFont typeface="Arial" panose="020B0604020202020204" pitchFamily="34" charset="0"/>
                <a:buChar char="•"/>
              </a:pPr>
              <a:r>
                <a:rPr lang="en-US" dirty="0"/>
                <a:t>Fidelity bonus</a:t>
              </a:r>
              <a:endParaRPr lang="en-IN" dirty="0"/>
            </a:p>
          </p:txBody>
        </p:sp>
        <p:sp>
          <p:nvSpPr>
            <p:cNvPr id="6" name="TextBox 5"/>
            <p:cNvSpPr txBox="1"/>
            <p:nvPr/>
          </p:nvSpPr>
          <p:spPr>
            <a:xfrm>
              <a:off x="7477126" y="3786290"/>
              <a:ext cx="193357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Phone App</a:t>
              </a:r>
            </a:p>
            <a:p>
              <a:pPr marL="285750" indent="-285750">
                <a:buFont typeface="Arial" panose="020B0604020202020204" pitchFamily="34" charset="0"/>
                <a:buChar char="•"/>
              </a:pPr>
              <a:r>
                <a:rPr lang="en-US" dirty="0"/>
                <a:t>Computer</a:t>
              </a:r>
            </a:p>
            <a:p>
              <a:pPr marL="285750" indent="-285750">
                <a:buFont typeface="Arial" panose="020B0604020202020204" pitchFamily="34" charset="0"/>
                <a:buChar char="•"/>
              </a:pPr>
              <a:r>
                <a:rPr lang="en-US" dirty="0"/>
                <a:t>Call center</a:t>
              </a:r>
            </a:p>
            <a:p>
              <a:pPr marL="285750" indent="-285750">
                <a:buFont typeface="Arial" panose="020B0604020202020204" pitchFamily="34" charset="0"/>
                <a:buChar char="•"/>
              </a:pPr>
              <a:r>
                <a:rPr lang="en-US" dirty="0"/>
                <a:t>Google advert</a:t>
              </a:r>
            </a:p>
            <a:p>
              <a:pPr marL="285750" indent="-285750">
                <a:buFont typeface="Arial" panose="020B0604020202020204" pitchFamily="34" charset="0"/>
                <a:buChar char="•"/>
              </a:pPr>
              <a:r>
                <a:rPr lang="en-US" dirty="0"/>
                <a:t>Sponsor event</a:t>
              </a:r>
              <a:endParaRPr lang="en-IN" dirty="0"/>
            </a:p>
          </p:txBody>
        </p:sp>
        <p:sp>
          <p:nvSpPr>
            <p:cNvPr id="7" name="TextBox 6"/>
            <p:cNvSpPr txBox="1"/>
            <p:nvPr/>
          </p:nvSpPr>
          <p:spPr>
            <a:xfrm>
              <a:off x="7231391" y="5228912"/>
              <a:ext cx="41719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Pay per ride</a:t>
              </a:r>
            </a:p>
            <a:p>
              <a:pPr marL="285750" indent="-285750">
                <a:buFont typeface="Arial" panose="020B0604020202020204" pitchFamily="34" charset="0"/>
                <a:buChar char="•"/>
              </a:pPr>
              <a:r>
                <a:rPr lang="en-US" dirty="0"/>
                <a:t>Registration fee, hardware rent</a:t>
              </a:r>
            </a:p>
            <a:p>
              <a:pPr marL="285750" indent="-285750">
                <a:buFont typeface="Arial" panose="020B0604020202020204" pitchFamily="34" charset="0"/>
                <a:buChar char="•"/>
              </a:pPr>
              <a:r>
                <a:rPr lang="en-US" dirty="0"/>
                <a:t>Advertisement on the App</a:t>
              </a:r>
            </a:p>
            <a:p>
              <a:pPr marL="285750" indent="-285750">
                <a:buFont typeface="Arial" panose="020B0604020202020204" pitchFamily="34" charset="0"/>
                <a:buChar char="•"/>
              </a:pPr>
              <a:r>
                <a:rPr lang="en-US" dirty="0"/>
                <a:t>Advertisement on taxis</a:t>
              </a:r>
            </a:p>
            <a:p>
              <a:pPr marL="285750" indent="-285750">
                <a:buFont typeface="Arial" panose="020B0604020202020204" pitchFamily="34" charset="0"/>
                <a:buChar char="•"/>
              </a:pPr>
              <a:r>
                <a:rPr lang="en-US" dirty="0"/>
                <a:t>Event contract</a:t>
              </a:r>
            </a:p>
          </p:txBody>
        </p:sp>
        <p:sp>
          <p:nvSpPr>
            <p:cNvPr id="8" name="TextBox 7"/>
            <p:cNvSpPr txBox="1"/>
            <p:nvPr/>
          </p:nvSpPr>
          <p:spPr>
            <a:xfrm>
              <a:off x="5305106" y="1457097"/>
              <a:ext cx="2149850" cy="3970318"/>
            </a:xfrm>
            <a:prstGeom prst="rect">
              <a:avLst/>
            </a:prstGeom>
            <a:noFill/>
          </p:spPr>
          <p:txBody>
            <a:bodyPr wrap="square" rtlCol="0">
              <a:spAutoFit/>
            </a:bodyPr>
            <a:lstStyle/>
            <a:p>
              <a:pPr marL="285750" indent="-106363">
                <a:buFont typeface="Arial" panose="020B0604020202020204" pitchFamily="34" charset="0"/>
                <a:buChar char="•"/>
              </a:pPr>
              <a:r>
                <a:rPr lang="en-US" dirty="0"/>
                <a:t>Easy booking</a:t>
              </a:r>
            </a:p>
            <a:p>
              <a:pPr marL="285750" indent="-106363">
                <a:buFont typeface="Arial" panose="020B0604020202020204" pitchFamily="34" charset="0"/>
                <a:buChar char="•"/>
              </a:pPr>
              <a:r>
                <a:rPr lang="en-US" dirty="0"/>
                <a:t>Easy payment</a:t>
              </a:r>
            </a:p>
            <a:p>
              <a:pPr marL="285750" indent="-106363">
                <a:buFont typeface="Arial" panose="020B0604020202020204" pitchFamily="34" charset="0"/>
                <a:buChar char="•"/>
              </a:pPr>
              <a:r>
                <a:rPr lang="en-US" dirty="0"/>
                <a:t>Direction</a:t>
              </a:r>
            </a:p>
            <a:p>
              <a:pPr marL="285750" indent="-106363">
                <a:buFont typeface="Arial" panose="020B0604020202020204" pitchFamily="34" charset="0"/>
                <a:buChar char="•"/>
              </a:pPr>
              <a:r>
                <a:rPr lang="en-US" dirty="0"/>
                <a:t>Safety</a:t>
              </a:r>
            </a:p>
            <a:p>
              <a:pPr marL="285750" indent="-106363">
                <a:buFont typeface="Arial" panose="020B0604020202020204" pitchFamily="34" charset="0"/>
                <a:buChar char="•"/>
              </a:pPr>
              <a:r>
                <a:rPr lang="en-US" dirty="0"/>
                <a:t>Competitive rate (transparent)</a:t>
              </a:r>
            </a:p>
            <a:p>
              <a:pPr marL="285750" indent="-106363">
                <a:buFont typeface="Arial" panose="020B0604020202020204" pitchFamily="34" charset="0"/>
                <a:buChar char="•"/>
              </a:pPr>
              <a:r>
                <a:rPr lang="en-US" dirty="0"/>
                <a:t>Schedule tour in advance</a:t>
              </a:r>
            </a:p>
            <a:p>
              <a:pPr marL="285750" indent="-106363">
                <a:buFont typeface="Arial" panose="020B0604020202020204" pitchFamily="34" charset="0"/>
                <a:buChar char="•"/>
              </a:pPr>
              <a:r>
                <a:rPr lang="en-US" dirty="0"/>
                <a:t>No waiting</a:t>
              </a:r>
            </a:p>
            <a:p>
              <a:pPr marL="285750" indent="-106363">
                <a:buFont typeface="Arial" panose="020B0604020202020204" pitchFamily="34" charset="0"/>
                <a:buChar char="•"/>
              </a:pPr>
              <a:r>
                <a:rPr lang="en-US" dirty="0"/>
                <a:t>Pickup from home</a:t>
              </a:r>
            </a:p>
            <a:p>
              <a:pPr marL="285750" indent="-106363">
                <a:buFont typeface="Arial" panose="020B0604020202020204" pitchFamily="34" charset="0"/>
                <a:buChar char="•"/>
              </a:pPr>
              <a:r>
                <a:rPr lang="en-US" dirty="0"/>
                <a:t>No parking</a:t>
              </a:r>
            </a:p>
            <a:p>
              <a:pPr marL="285750" indent="-106363">
                <a:buFont typeface="Arial" panose="020B0604020202020204" pitchFamily="34" charset="0"/>
                <a:buChar char="•"/>
              </a:pPr>
              <a:r>
                <a:rPr lang="en-US" dirty="0"/>
                <a:t>Good interior</a:t>
              </a:r>
            </a:p>
            <a:p>
              <a:pPr marL="285750" indent="-285750">
                <a:buFont typeface="Arial" panose="020B0604020202020204" pitchFamily="34" charset="0"/>
                <a:buChar char="•"/>
              </a:pPr>
              <a:endParaRPr lang="en-US" dirty="0"/>
            </a:p>
          </p:txBody>
        </p:sp>
        <p:sp>
          <p:nvSpPr>
            <p:cNvPr id="9" name="TextBox 8"/>
            <p:cNvSpPr txBox="1"/>
            <p:nvPr/>
          </p:nvSpPr>
          <p:spPr>
            <a:xfrm>
              <a:off x="1526883" y="1296301"/>
              <a:ext cx="2011624" cy="3970318"/>
            </a:xfrm>
            <a:prstGeom prst="rect">
              <a:avLst/>
            </a:prstGeom>
            <a:noFill/>
          </p:spPr>
          <p:txBody>
            <a:bodyPr wrap="square" rtlCol="0">
              <a:spAutoFit/>
            </a:bodyPr>
            <a:lstStyle/>
            <a:p>
              <a:pPr marL="268288" indent="-196850">
                <a:buFont typeface="Calibri" panose="020F0502020204030204" pitchFamily="34" charset="0"/>
                <a:buChar char="†"/>
              </a:pPr>
              <a:r>
                <a:rPr lang="en-US" dirty="0"/>
                <a:t>Individual car owners</a:t>
              </a:r>
            </a:p>
            <a:p>
              <a:pPr marL="268288" indent="-196850">
                <a:buFont typeface="Calibri" panose="020F0502020204030204" pitchFamily="34" charset="0"/>
                <a:buChar char="†"/>
              </a:pPr>
              <a:r>
                <a:rPr lang="en-US" dirty="0"/>
                <a:t>Transport operator</a:t>
              </a:r>
            </a:p>
            <a:p>
              <a:pPr marL="268288" indent="-196850">
                <a:buFont typeface="Calibri" panose="020F0502020204030204" pitchFamily="34" charset="0"/>
                <a:buChar char="†"/>
              </a:pPr>
              <a:r>
                <a:rPr lang="en-US" dirty="0"/>
                <a:t>Digital wallet companies</a:t>
              </a:r>
            </a:p>
            <a:p>
              <a:pPr marL="268288" indent="-196850">
                <a:buFont typeface="Calibri" panose="020F0502020204030204" pitchFamily="34" charset="0"/>
                <a:buChar char="†"/>
              </a:pPr>
              <a:r>
                <a:rPr lang="en-US" dirty="0"/>
                <a:t>Technology provider</a:t>
              </a:r>
            </a:p>
            <a:p>
              <a:pPr marL="268288" indent="-196850">
                <a:buFont typeface="Calibri" panose="020F0502020204030204" pitchFamily="34" charset="0"/>
                <a:buChar char="†"/>
              </a:pPr>
              <a:r>
                <a:rPr lang="en-US" dirty="0"/>
                <a:t>Advertisement agencies</a:t>
              </a:r>
            </a:p>
            <a:p>
              <a:pPr marL="268288" indent="-196850">
                <a:buFont typeface="Calibri" panose="020F0502020204030204" pitchFamily="34" charset="0"/>
                <a:buChar char="†"/>
              </a:pPr>
              <a:r>
                <a:rPr lang="en-US" dirty="0"/>
                <a:t>Driver association</a:t>
              </a:r>
            </a:p>
            <a:p>
              <a:pPr marL="268288" indent="-196850">
                <a:buFont typeface="Calibri" panose="020F0502020204030204" pitchFamily="34" charset="0"/>
                <a:buChar char="†"/>
              </a:pPr>
              <a:r>
                <a:rPr lang="en-US" dirty="0"/>
                <a:t>Hardware provider</a:t>
              </a:r>
              <a:endParaRPr lang="en-IN" dirty="0"/>
            </a:p>
          </p:txBody>
        </p:sp>
        <p:sp>
          <p:nvSpPr>
            <p:cNvPr id="10" name="TextBox 9"/>
            <p:cNvSpPr txBox="1"/>
            <p:nvPr/>
          </p:nvSpPr>
          <p:spPr>
            <a:xfrm>
              <a:off x="3549910" y="1368452"/>
              <a:ext cx="207197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Manage booking</a:t>
              </a:r>
            </a:p>
            <a:p>
              <a:pPr marL="285750" indent="-285750">
                <a:buFont typeface="Arial" panose="020B0604020202020204" pitchFamily="34" charset="0"/>
                <a:buChar char="•"/>
              </a:pPr>
              <a:r>
                <a:rPr lang="en-US" dirty="0"/>
                <a:t>Optimize vehicle logistics</a:t>
              </a:r>
            </a:p>
            <a:p>
              <a:pPr marL="285750" indent="-285750">
                <a:buFont typeface="Arial" panose="020B0604020202020204" pitchFamily="34" charset="0"/>
                <a:buChar char="•"/>
              </a:pPr>
              <a:r>
                <a:rPr lang="en-US" dirty="0"/>
                <a:t>Maintain customer registration, travel record </a:t>
              </a:r>
            </a:p>
          </p:txBody>
        </p:sp>
        <p:sp>
          <p:nvSpPr>
            <p:cNvPr id="12" name="TextBox 11"/>
            <p:cNvSpPr txBox="1"/>
            <p:nvPr/>
          </p:nvSpPr>
          <p:spPr>
            <a:xfrm>
              <a:off x="2667866" y="5257729"/>
              <a:ext cx="350417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Hardware cost</a:t>
              </a:r>
            </a:p>
            <a:p>
              <a:pPr marL="285750" indent="-285750">
                <a:buFont typeface="Arial" panose="020B0604020202020204" pitchFamily="34" charset="0"/>
                <a:buChar char="•"/>
              </a:pPr>
              <a:r>
                <a:rPr lang="en-US" dirty="0"/>
                <a:t>Software maintenance cost</a:t>
              </a:r>
            </a:p>
            <a:p>
              <a:pPr marL="285750" indent="-285750">
                <a:buFont typeface="Arial" panose="020B0604020202020204" pitchFamily="34" charset="0"/>
                <a:buChar char="•"/>
              </a:pPr>
              <a:r>
                <a:rPr lang="en-US" dirty="0"/>
                <a:t>Employee cost</a:t>
              </a:r>
            </a:p>
            <a:p>
              <a:pPr marL="285750" indent="-285750">
                <a:buFont typeface="Arial" panose="020B0604020202020204" pitchFamily="34" charset="0"/>
                <a:buChar char="•"/>
              </a:pPr>
              <a:r>
                <a:rPr lang="en-US" dirty="0"/>
                <a:t>Network / hosting / database server cost</a:t>
              </a:r>
            </a:p>
          </p:txBody>
        </p:sp>
      </p:grpSp>
      <p:sp>
        <p:nvSpPr>
          <p:cNvPr id="2" name="TextBox 1"/>
          <p:cNvSpPr txBox="1"/>
          <p:nvPr/>
        </p:nvSpPr>
        <p:spPr>
          <a:xfrm>
            <a:off x="3163914" y="180454"/>
            <a:ext cx="2093976"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for taxi aggregator</a:t>
            </a:r>
            <a:endParaRPr lang="en-IN"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7177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0565"/>
            <a:ext cx="10515600" cy="1325563"/>
          </a:xfrm>
        </p:spPr>
        <p:txBody>
          <a:bodyPr/>
          <a:lstStyle/>
          <a:p>
            <a:r>
              <a:rPr lang="en-US" sz="3600" b="1" dirty="0">
                <a:solidFill>
                  <a:srgbClr val="002060"/>
                </a:solidFill>
                <a:latin typeface="Georgia" panose="02040502050405020303" pitchFamily="18" charset="0"/>
              </a:rPr>
              <a:t>Criticism</a:t>
            </a:r>
            <a:r>
              <a:rPr lang="en-US" dirty="0"/>
              <a:t> </a:t>
            </a:r>
            <a:r>
              <a:rPr lang="en-US" sz="3600" b="1" dirty="0">
                <a:solidFill>
                  <a:srgbClr val="002060"/>
                </a:solidFill>
                <a:latin typeface="Georgia" panose="02040502050405020303" pitchFamily="18" charset="0"/>
              </a:rPr>
              <a:t>of Business Model Canvas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746128"/>
            <a:ext cx="10515600" cy="4036790"/>
          </a:xfrm>
        </p:spPr>
        <p:txBody>
          <a:bodyPr/>
          <a:lstStyle/>
          <a:p>
            <a:r>
              <a:rPr lang="en-US" b="1" dirty="0"/>
              <a:t>It does not have any reference to exogenous forces. </a:t>
            </a:r>
          </a:p>
          <a:p>
            <a:r>
              <a:rPr lang="en-US" b="1" dirty="0"/>
              <a:t>It focuses mostly on economic value and not environmental and social value.</a:t>
            </a:r>
          </a:p>
          <a:p>
            <a:r>
              <a:rPr lang="en-US" b="1" dirty="0"/>
              <a:t>How to create competitive advantages, entry barrier, scaling business and such.</a:t>
            </a:r>
          </a:p>
          <a:p>
            <a:r>
              <a:rPr lang="en-US" b="1" dirty="0"/>
              <a:t>Overly simplistic and narrow in terms of diversity of business challenges.</a:t>
            </a:r>
          </a:p>
          <a:p>
            <a:endParaRPr lang="en-IN" b="1" dirty="0"/>
          </a:p>
        </p:txBody>
      </p:sp>
    </p:spTree>
    <p:extLst>
      <p:ext uri="{BB962C8B-B14F-4D97-AF65-F5344CB8AC3E}">
        <p14:creationId xmlns:p14="http://schemas.microsoft.com/office/powerpoint/2010/main" val="36409808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707464" y="1310640"/>
            <a:ext cx="10475239" cy="5198073"/>
          </a:xfrm>
          <a:prstGeom prst="rect">
            <a:avLst/>
          </a:prstGeom>
          <a:noFill/>
          <a:ln>
            <a:noFill/>
          </a:ln>
        </p:spPr>
        <p:txBody>
          <a:bodyPr spcFirstLastPara="1" wrap="square" lIns="91425" tIns="45700" rIns="91425" bIns="45700" anchor="t" anchorCtr="0">
            <a:noAutofit/>
          </a:bodyPr>
          <a:lstStyle/>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Osterwalder, A., &amp; </a:t>
            </a:r>
            <a:r>
              <a:rPr lang="en-US" sz="1800" b="1" dirty="0" err="1">
                <a:solidFill>
                  <a:schemeClr val="dk1"/>
                </a:solidFill>
                <a:latin typeface="Calibri"/>
                <a:ea typeface="Calibri"/>
                <a:cs typeface="Calibri"/>
                <a:sym typeface="Calibri"/>
              </a:rPr>
              <a:t>Pigneur</a:t>
            </a:r>
            <a:r>
              <a:rPr lang="en-US" sz="1800" b="1" dirty="0">
                <a:solidFill>
                  <a:schemeClr val="dk1"/>
                </a:solidFill>
                <a:latin typeface="Calibri"/>
                <a:ea typeface="Calibri"/>
                <a:cs typeface="Calibri"/>
                <a:sym typeface="Calibri"/>
              </a:rPr>
              <a:t>, Y. (2010). Business model generation: a handbook for visionaries, game changers, and challengers. John Wiley &amp; Sons.</a:t>
            </a:r>
          </a:p>
          <a:p>
            <a:pPr marL="342900" lvl="0" indent="-342900">
              <a:lnSpc>
                <a:spcPct val="150000"/>
              </a:lnSpc>
              <a:buClr>
                <a:schemeClr val="dk1"/>
              </a:buClr>
              <a:buSzPts val="1800"/>
              <a:buFont typeface="Noto Sans Symbols"/>
              <a:buChar char="⮚"/>
            </a:pPr>
            <a:r>
              <a:rPr lang="en-US" sz="1800" b="1" dirty="0" err="1">
                <a:solidFill>
                  <a:schemeClr val="dk1"/>
                </a:solidFill>
                <a:latin typeface="Calibri"/>
                <a:ea typeface="Calibri"/>
                <a:cs typeface="Calibri"/>
                <a:sym typeface="Calibri"/>
              </a:rPr>
              <a:t>Bocken</a:t>
            </a:r>
            <a:r>
              <a:rPr lang="en-US" sz="1800" b="1" dirty="0">
                <a:solidFill>
                  <a:schemeClr val="dk1"/>
                </a:solidFill>
                <a:latin typeface="Calibri"/>
                <a:ea typeface="Calibri"/>
                <a:cs typeface="Calibri"/>
                <a:sym typeface="Calibri"/>
              </a:rPr>
              <a:t>, N. M., Short, S. W., Rana, P., &amp; Evans, S. (2014). A literature and practice review to develop sustainable business model archetypes. Journal of cleaner production, 65, 42-56.</a:t>
            </a:r>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Toro-</a:t>
            </a:r>
            <a:r>
              <a:rPr lang="en-US" sz="1800" b="1" dirty="0" err="1">
                <a:solidFill>
                  <a:schemeClr val="dk1"/>
                </a:solidFill>
                <a:latin typeface="Calibri"/>
                <a:ea typeface="Calibri"/>
                <a:cs typeface="Calibri"/>
                <a:sym typeface="Calibri"/>
              </a:rPr>
              <a:t>Jarrín</a:t>
            </a:r>
            <a:r>
              <a:rPr lang="en-US" sz="1800" b="1" dirty="0">
                <a:solidFill>
                  <a:schemeClr val="dk1"/>
                </a:solidFill>
                <a:latin typeface="Calibri"/>
                <a:ea typeface="Calibri"/>
                <a:cs typeface="Calibri"/>
                <a:sym typeface="Calibri"/>
              </a:rPr>
              <a:t>, M. A., Ponce-Jaramillo, I. E., &amp; </a:t>
            </a:r>
            <a:r>
              <a:rPr lang="en-US" sz="1800" b="1" dirty="0" err="1">
                <a:solidFill>
                  <a:schemeClr val="dk1"/>
                </a:solidFill>
                <a:latin typeface="Calibri"/>
                <a:ea typeface="Calibri"/>
                <a:cs typeface="Calibri"/>
                <a:sym typeface="Calibri"/>
              </a:rPr>
              <a:t>Güemes-Castorena</a:t>
            </a:r>
            <a:r>
              <a:rPr lang="en-US" sz="1800" b="1" dirty="0">
                <a:solidFill>
                  <a:schemeClr val="dk1"/>
                </a:solidFill>
                <a:latin typeface="Calibri"/>
                <a:ea typeface="Calibri"/>
                <a:cs typeface="Calibri"/>
                <a:sym typeface="Calibri"/>
              </a:rPr>
              <a:t>, D. (2016). Methodology for the of building process integration of Business Model Canvas and Technological Roadmap. Technological Forecasting and Social Change, 110, 213-225.</a:t>
            </a:r>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Icons from https://www.flaticon.com/</a:t>
            </a:r>
          </a:p>
        </p:txBody>
      </p:sp>
    </p:spTree>
    <p:extLst>
      <p:ext uri="{BB962C8B-B14F-4D97-AF65-F5344CB8AC3E}">
        <p14:creationId xmlns:p14="http://schemas.microsoft.com/office/powerpoint/2010/main" val="3803335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p:nvPr/>
        </p:nvSpPr>
        <p:spPr>
          <a:xfrm>
            <a:off x="1075055" y="1681044"/>
            <a:ext cx="8877990" cy="2851094"/>
          </a:xfrm>
          <a:prstGeom prst="rect">
            <a:avLst/>
          </a:prstGeom>
          <a:noFill/>
          <a:ln>
            <a:noFill/>
          </a:ln>
        </p:spPr>
        <p:txBody>
          <a:bodyPr spcFirstLastPara="1" wrap="square" lIns="91425" tIns="45700" rIns="91425" bIns="45700" anchor="t" anchorCtr="0">
            <a:noAutofit/>
          </a:bodyPr>
          <a:lstStyle/>
          <a:p>
            <a:pPr marL="342900" lvl="0" indent="-342900">
              <a:lnSpc>
                <a:spcPct val="150000"/>
              </a:lnSpc>
              <a:buFont typeface="Arial" panose="020B0604020202020204" pitchFamily="34" charset="0"/>
              <a:buChar char="•"/>
            </a:pPr>
            <a:r>
              <a:rPr lang="en-US" sz="2000" b="1" dirty="0">
                <a:solidFill>
                  <a:schemeClr val="dk1"/>
                </a:solidFill>
                <a:latin typeface="Calibri"/>
                <a:ea typeface="Calibri"/>
                <a:cs typeface="Calibri"/>
                <a:sym typeface="Calibri"/>
              </a:rPr>
              <a:t>Business model canvas explains how a business creates and delivers values.</a:t>
            </a:r>
          </a:p>
          <a:p>
            <a:pPr marL="342900" lvl="0" indent="-342900">
              <a:lnSpc>
                <a:spcPct val="150000"/>
              </a:lnSpc>
              <a:buFont typeface="Arial" panose="020B0604020202020204" pitchFamily="34" charset="0"/>
              <a:buChar char="•"/>
            </a:pPr>
            <a:r>
              <a:rPr lang="en-US" sz="2000" b="1" dirty="0">
                <a:solidFill>
                  <a:schemeClr val="dk1"/>
                </a:solidFill>
                <a:latin typeface="Calibri"/>
                <a:ea typeface="Calibri"/>
                <a:cs typeface="Calibri"/>
                <a:sym typeface="Calibri"/>
              </a:rPr>
              <a:t>Clear understanding of business model is critical for success of a business.</a:t>
            </a:r>
          </a:p>
          <a:p>
            <a:pPr marL="342900" lvl="0" indent="-342900">
              <a:lnSpc>
                <a:spcPct val="150000"/>
              </a:lnSpc>
              <a:buFont typeface="Arial" panose="020B0604020202020204" pitchFamily="34" charset="0"/>
              <a:buChar char="•"/>
            </a:pPr>
            <a:r>
              <a:rPr lang="en-US" sz="2000" b="1" dirty="0">
                <a:solidFill>
                  <a:schemeClr val="dk1"/>
                </a:solidFill>
                <a:latin typeface="Calibri"/>
                <a:ea typeface="Calibri"/>
                <a:cs typeface="Calibri"/>
                <a:sym typeface="Calibri"/>
              </a:rPr>
              <a:t>Business model canvas is almost like a ready reckoner for conceiving various aspects of the business.</a:t>
            </a:r>
          </a:p>
          <a:p>
            <a:pPr marL="342900" lvl="0" indent="-342900">
              <a:lnSpc>
                <a:spcPct val="150000"/>
              </a:lnSpc>
              <a:buFont typeface="Arial" panose="020B0604020202020204" pitchFamily="34" charset="0"/>
              <a:buChar char="•"/>
            </a:pPr>
            <a:r>
              <a:rPr lang="en-US" sz="2000" b="1" dirty="0">
                <a:solidFill>
                  <a:schemeClr val="dk1"/>
                </a:solidFill>
                <a:latin typeface="Calibri"/>
                <a:ea typeface="Calibri"/>
                <a:cs typeface="Calibri"/>
                <a:sym typeface="Calibri"/>
              </a:rPr>
              <a:t>However, business model canvas is only a part of the understanding of challenges and opportunities of a business.</a:t>
            </a:r>
          </a:p>
        </p:txBody>
      </p:sp>
    </p:spTree>
    <p:extLst>
      <p:ext uri="{BB962C8B-B14F-4D97-AF65-F5344CB8AC3E}">
        <p14:creationId xmlns:p14="http://schemas.microsoft.com/office/powerpoint/2010/main" val="33073700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53543"/>
            <a:ext cx="10515600" cy="1110343"/>
          </a:xfrm>
        </p:spPr>
        <p:txBody>
          <a:bodyPr>
            <a:normAutofit/>
          </a:bodyPr>
          <a:lstStyle/>
          <a:p>
            <a:pPr marL="0" indent="0" algn="ctr">
              <a:buNone/>
            </a:pPr>
            <a:r>
              <a:rPr lang="en-IN" sz="6000" u="sng" dirty="0" smtClean="0">
                <a:solidFill>
                  <a:schemeClr val="accent6">
                    <a:lumMod val="75000"/>
                  </a:schemeClr>
                </a:solidFill>
              </a:rPr>
              <a:t>Thank you</a:t>
            </a:r>
            <a:endParaRPr lang="en-US" sz="6000" u="sng" dirty="0">
              <a:solidFill>
                <a:schemeClr val="accent6">
                  <a:lumMod val="75000"/>
                </a:schemeClr>
              </a:solidFill>
            </a:endParaRPr>
          </a:p>
        </p:txBody>
      </p:sp>
    </p:spTree>
    <p:extLst>
      <p:ext uri="{BB962C8B-B14F-4D97-AF65-F5344CB8AC3E}">
        <p14:creationId xmlns:p14="http://schemas.microsoft.com/office/powerpoint/2010/main" val="330280898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323850"/>
            <a:ext cx="10515600" cy="892175"/>
          </a:xfrm>
        </p:spPr>
        <p:txBody>
          <a:bodyPr>
            <a:normAutofit/>
          </a:bodyPr>
          <a:lstStyle/>
          <a:p>
            <a:r>
              <a:rPr lang="en-US" sz="3600" b="1" dirty="0">
                <a:solidFill>
                  <a:srgbClr val="002060"/>
                </a:solidFill>
                <a:latin typeface="Georgia" panose="02040502050405020303" pitchFamily="18" charset="0"/>
              </a:rPr>
              <a:t>Business </a:t>
            </a:r>
            <a:r>
              <a:rPr lang="en-US" sz="3600" b="1" dirty="0" smtClean="0">
                <a:solidFill>
                  <a:srgbClr val="002060"/>
                </a:solidFill>
                <a:latin typeface="Georgia" panose="02040502050405020303" pitchFamily="18" charset="0"/>
              </a:rPr>
              <a:t>Model Innovation</a:t>
            </a:r>
            <a:endParaRPr lang="en-IN" sz="3600" dirty="0"/>
          </a:p>
        </p:txBody>
      </p:sp>
      <p:sp>
        <p:nvSpPr>
          <p:cNvPr id="3" name="Content Placeholder 2"/>
          <p:cNvSpPr>
            <a:spLocks noGrp="1"/>
          </p:cNvSpPr>
          <p:nvPr>
            <p:ph idx="1"/>
          </p:nvPr>
        </p:nvSpPr>
        <p:spPr>
          <a:xfrm>
            <a:off x="153381" y="953662"/>
            <a:ext cx="9868073" cy="4950676"/>
          </a:xfrm>
        </p:spPr>
        <p:txBody>
          <a:bodyPr>
            <a:normAutofit fontScale="92500" lnSpcReduction="10000"/>
          </a:bodyPr>
          <a:lstStyle/>
          <a:p>
            <a:r>
              <a:rPr lang="en-US" b="1" dirty="0"/>
              <a:t> Starting from identifying the pain point, Business Model innovation includes developing solutions, sustaining profitable growth and creating value for companies, customers, and society. </a:t>
            </a:r>
          </a:p>
          <a:p>
            <a:r>
              <a:rPr lang="en-US" b="1" dirty="0"/>
              <a:t>It is about innovating new products, process, services, and businesses replacing outdated models. </a:t>
            </a:r>
          </a:p>
          <a:p>
            <a:r>
              <a:rPr lang="en-US" b="1" dirty="0"/>
              <a:t>Apple created an innovative new business model with its iPod digital media player and iTunes online music store. </a:t>
            </a:r>
          </a:p>
          <a:p>
            <a:r>
              <a:rPr lang="en-US" b="1" dirty="0"/>
              <a:t>Skype brought us cheap global calling and free Skype-to-Skype calls with an innovative business model built on peer-to-peer technology. </a:t>
            </a:r>
            <a:r>
              <a:rPr lang="en-US" b="1" dirty="0" smtClean="0"/>
              <a:t>So has done WhatsApp.</a:t>
            </a:r>
            <a:endParaRPr lang="en-US" b="1" dirty="0"/>
          </a:p>
          <a:p>
            <a:r>
              <a:rPr lang="en-US" b="1" dirty="0" err="1"/>
              <a:t>Grameen</a:t>
            </a:r>
            <a:r>
              <a:rPr lang="en-US" b="1" dirty="0"/>
              <a:t> Bank, in Bangladesh, is promoting social entrepreneurship and alleviating poverty through innovative </a:t>
            </a:r>
            <a:r>
              <a:rPr lang="en-US" b="1" dirty="0" smtClean="0"/>
              <a:t>micro-lending </a:t>
            </a:r>
            <a:r>
              <a:rPr lang="en-US" b="1" dirty="0"/>
              <a:t>to the poor. </a:t>
            </a:r>
            <a:endParaRPr lang="en-IN" b="1" dirty="0"/>
          </a:p>
        </p:txBody>
      </p:sp>
    </p:spTree>
    <p:extLst>
      <p:ext uri="{BB962C8B-B14F-4D97-AF65-F5344CB8AC3E}">
        <p14:creationId xmlns:p14="http://schemas.microsoft.com/office/powerpoint/2010/main" val="22678875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1471"/>
            <a:ext cx="10515600" cy="1325563"/>
          </a:xfrm>
        </p:spPr>
        <p:txBody>
          <a:bodyPr vert="horz" lIns="91440" tIns="45720" rIns="91440" bIns="45720" rtlCol="0" anchor="ctr">
            <a:normAutofit/>
          </a:bodyPr>
          <a:lstStyle/>
          <a:p>
            <a:r>
              <a:rPr lang="en-US" sz="3600" b="1" dirty="0">
                <a:solidFill>
                  <a:schemeClr val="accent5">
                    <a:lumMod val="75000"/>
                  </a:schemeClr>
                </a:solidFill>
                <a:latin typeface="Georgia" panose="02040502050405020303" pitchFamily="18" charset="0"/>
              </a:rPr>
              <a:t>Business Model Template</a:t>
            </a:r>
            <a:endParaRPr lang="en-IN" sz="3600" b="1" dirty="0">
              <a:solidFill>
                <a:schemeClr val="accent5">
                  <a:lumMod val="75000"/>
                </a:schemeClr>
              </a:solidFill>
              <a:latin typeface="Georgia" panose="02040502050405020303" pitchFamily="18" charset="0"/>
            </a:endParaRPr>
          </a:p>
        </p:txBody>
      </p:sp>
      <p:sp>
        <p:nvSpPr>
          <p:cNvPr id="3" name="Content Placeholder 2"/>
          <p:cNvSpPr>
            <a:spLocks noGrp="1"/>
          </p:cNvSpPr>
          <p:nvPr>
            <p:ph idx="1"/>
          </p:nvPr>
        </p:nvSpPr>
        <p:spPr>
          <a:xfrm>
            <a:off x="755073" y="1836594"/>
            <a:ext cx="10515600" cy="3786188"/>
          </a:xfrm>
        </p:spPr>
        <p:txBody>
          <a:bodyPr/>
          <a:lstStyle/>
          <a:p>
            <a:r>
              <a:rPr lang="en-US" b="1" dirty="0">
                <a:solidFill>
                  <a:schemeClr val="accent5">
                    <a:lumMod val="50000"/>
                  </a:schemeClr>
                </a:solidFill>
              </a:rPr>
              <a:t>Thankfully for us, </a:t>
            </a:r>
            <a:r>
              <a:rPr lang="en-US" b="1" dirty="0">
                <a:solidFill>
                  <a:srgbClr val="0070C0"/>
                </a:solidFill>
              </a:rPr>
              <a:t>Alexander </a:t>
            </a:r>
            <a:r>
              <a:rPr lang="en-US" b="1" dirty="0" err="1" smtClean="0">
                <a:solidFill>
                  <a:srgbClr val="0070C0"/>
                </a:solidFill>
              </a:rPr>
              <a:t>Osterwalder</a:t>
            </a:r>
            <a:r>
              <a:rPr lang="en-US" b="1" dirty="0" smtClean="0">
                <a:solidFill>
                  <a:srgbClr val="0070C0"/>
                </a:solidFill>
              </a:rPr>
              <a:t> </a:t>
            </a:r>
            <a:r>
              <a:rPr lang="en-US" b="1" dirty="0" smtClean="0">
                <a:solidFill>
                  <a:schemeClr val="accent5">
                    <a:lumMod val="50000"/>
                  </a:schemeClr>
                </a:solidFill>
              </a:rPr>
              <a:t>has developed a </a:t>
            </a:r>
            <a:r>
              <a:rPr lang="en-US" b="1" dirty="0">
                <a:solidFill>
                  <a:schemeClr val="accent5">
                    <a:lumMod val="50000"/>
                  </a:schemeClr>
                </a:solidFill>
              </a:rPr>
              <a:t>template </a:t>
            </a:r>
            <a:r>
              <a:rPr lang="en-US" b="1" dirty="0" smtClean="0">
                <a:solidFill>
                  <a:schemeClr val="accent5">
                    <a:lumMod val="50000"/>
                  </a:schemeClr>
                </a:solidFill>
              </a:rPr>
              <a:t>for </a:t>
            </a:r>
            <a:r>
              <a:rPr lang="en-US" b="1" dirty="0">
                <a:solidFill>
                  <a:schemeClr val="accent5">
                    <a:lumMod val="50000"/>
                  </a:schemeClr>
                </a:solidFill>
              </a:rPr>
              <a:t>business model.</a:t>
            </a:r>
          </a:p>
          <a:p>
            <a:r>
              <a:rPr lang="en-US" b="1" dirty="0" smtClean="0">
                <a:solidFill>
                  <a:schemeClr val="accent5">
                    <a:lumMod val="50000"/>
                  </a:schemeClr>
                </a:solidFill>
              </a:rPr>
              <a:t>It </a:t>
            </a:r>
            <a:r>
              <a:rPr lang="en-US" b="1" dirty="0">
                <a:solidFill>
                  <a:schemeClr val="accent5">
                    <a:lumMod val="50000"/>
                  </a:schemeClr>
                </a:solidFill>
              </a:rPr>
              <a:t>is known as Business Model Canvas.</a:t>
            </a:r>
          </a:p>
          <a:p>
            <a:endParaRPr lang="en-IN" b="1" dirty="0">
              <a:solidFill>
                <a:schemeClr val="accent5">
                  <a:lumMod val="50000"/>
                </a:schemeClr>
              </a:solidFill>
            </a:endParaRPr>
          </a:p>
        </p:txBody>
      </p:sp>
    </p:spTree>
    <p:extLst>
      <p:ext uri="{BB962C8B-B14F-4D97-AF65-F5344CB8AC3E}">
        <p14:creationId xmlns:p14="http://schemas.microsoft.com/office/powerpoint/2010/main" val="14892862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4073"/>
          </a:xfrm>
        </p:spPr>
        <p:txBody>
          <a:bodyPr vert="horz" lIns="91440" tIns="45720" rIns="91440" bIns="45720" rtlCol="0" anchor="ctr">
            <a:normAutofit/>
          </a:bodyPr>
          <a:lstStyle/>
          <a:p>
            <a:r>
              <a:rPr lang="en-US" sz="3600" b="1" dirty="0">
                <a:solidFill>
                  <a:srgbClr val="002060"/>
                </a:solidFill>
                <a:latin typeface="Georgia" panose="02040502050405020303" pitchFamily="18" charset="0"/>
              </a:rPr>
              <a:t>Business Model Canvas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529198"/>
            <a:ext cx="9777118" cy="4036790"/>
          </a:xfrm>
        </p:spPr>
        <p:txBody>
          <a:bodyPr/>
          <a:lstStyle/>
          <a:p>
            <a:r>
              <a:rPr lang="en-US" b="1" dirty="0"/>
              <a:t>Alexander </a:t>
            </a:r>
            <a:r>
              <a:rPr lang="en-US" b="1" dirty="0" err="1"/>
              <a:t>Osterwalder</a:t>
            </a:r>
            <a:r>
              <a:rPr lang="en-US" b="1" dirty="0"/>
              <a:t> has presented nine building blocks for describing business model.</a:t>
            </a:r>
          </a:p>
          <a:p>
            <a:r>
              <a:rPr lang="en-US" b="1" dirty="0"/>
              <a:t>These blocks are arranged in a canvas, called Business Model Canvas.</a:t>
            </a:r>
          </a:p>
          <a:p>
            <a:r>
              <a:rPr lang="en-US" b="1" dirty="0"/>
              <a:t>The heart of the canvas is the Value Proposition and the Customer Segment blocks.</a:t>
            </a:r>
          </a:p>
          <a:p>
            <a:r>
              <a:rPr lang="en-US" b="1" dirty="0"/>
              <a:t> Any business is related to customers and customers are there for the value provided to them through the product or service and they would provide profit to the company .</a:t>
            </a:r>
            <a:endParaRPr lang="en-IN" b="1" dirty="0"/>
          </a:p>
        </p:txBody>
      </p:sp>
    </p:spTree>
    <p:extLst>
      <p:ext uri="{BB962C8B-B14F-4D97-AF65-F5344CB8AC3E}">
        <p14:creationId xmlns:p14="http://schemas.microsoft.com/office/powerpoint/2010/main" val="41036488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8233"/>
            <a:ext cx="10515600" cy="925290"/>
          </a:xfrm>
          <a:noFill/>
          <a:ln>
            <a:noFill/>
          </a:ln>
        </p:spPr>
        <p:txBody>
          <a:bodyPr spcFirstLastPara="1" wrap="square" lIns="91425" tIns="45700" rIns="91425" bIns="45700" anchor="ctr" anchorCtr="0">
            <a:noAutofit/>
          </a:bodyPr>
          <a:lstStyle/>
          <a:p>
            <a:r>
              <a:rPr lang="en-US" sz="3200" b="1" dirty="0">
                <a:solidFill>
                  <a:schemeClr val="accent5">
                    <a:lumMod val="75000"/>
                  </a:schemeClr>
                </a:solidFill>
              </a:rPr>
              <a:t>Data Show that:</a:t>
            </a:r>
          </a:p>
        </p:txBody>
      </p:sp>
      <p:sp>
        <p:nvSpPr>
          <p:cNvPr id="3" name="Content Placeholder 2"/>
          <p:cNvSpPr>
            <a:spLocks noGrp="1"/>
          </p:cNvSpPr>
          <p:nvPr>
            <p:ph idx="1"/>
          </p:nvPr>
        </p:nvSpPr>
        <p:spPr>
          <a:xfrm>
            <a:off x="838200" y="1825953"/>
            <a:ext cx="9485120" cy="4525963"/>
          </a:xfrm>
        </p:spPr>
        <p:txBody>
          <a:bodyPr>
            <a:normAutofit/>
          </a:bodyPr>
          <a:lstStyle/>
          <a:p>
            <a:r>
              <a:rPr lang="en-US" b="1" dirty="0" smtClean="0"/>
              <a:t>7 out of 10 products flop (in Silicon Valley)</a:t>
            </a:r>
          </a:p>
          <a:p>
            <a:r>
              <a:rPr lang="en-US" b="1" dirty="0" smtClean="0"/>
              <a:t>All the money, time, resources and talent that go into making these 7 products are all wasted. </a:t>
            </a:r>
          </a:p>
          <a:p>
            <a:r>
              <a:rPr lang="en-US" b="1" dirty="0" smtClean="0"/>
              <a:t>Majority, if not all, of the products </a:t>
            </a:r>
            <a:r>
              <a:rPr lang="en-US" b="1" dirty="0" smtClean="0">
                <a:solidFill>
                  <a:srgbClr val="0070C0"/>
                </a:solidFill>
              </a:rPr>
              <a:t>fail because </a:t>
            </a:r>
            <a:r>
              <a:rPr lang="en-US" b="1" dirty="0" smtClean="0"/>
              <a:t>the targeted </a:t>
            </a:r>
            <a:r>
              <a:rPr lang="en-US" b="1" dirty="0" smtClean="0">
                <a:solidFill>
                  <a:srgbClr val="0070C0"/>
                </a:solidFill>
              </a:rPr>
              <a:t>customers do not buy them</a:t>
            </a:r>
            <a:r>
              <a:rPr lang="en-US" b="1" dirty="0" smtClean="0"/>
              <a:t>.</a:t>
            </a:r>
          </a:p>
          <a:p>
            <a:pPr lvl="1"/>
            <a:r>
              <a:rPr lang="en-US" b="1" dirty="0" smtClean="0"/>
              <a:t>They do not buy because they do not find them attractive. </a:t>
            </a:r>
          </a:p>
          <a:p>
            <a:pPr lvl="2"/>
            <a:r>
              <a:rPr lang="en-US" b="1" dirty="0" smtClean="0"/>
              <a:t>They do not find them attractive because these products are </a:t>
            </a:r>
            <a:r>
              <a:rPr lang="en-US" b="1" dirty="0" smtClean="0">
                <a:solidFill>
                  <a:srgbClr val="0070C0"/>
                </a:solidFill>
              </a:rPr>
              <a:t>unable to meet customers' essential needs</a:t>
            </a:r>
            <a:r>
              <a:rPr lang="en-US" b="1" dirty="0" smtClean="0"/>
              <a:t>. </a:t>
            </a:r>
          </a:p>
          <a:p>
            <a:pPr lvl="2"/>
            <a:r>
              <a:rPr lang="en-US" b="1" dirty="0" smtClean="0"/>
              <a:t>42% Well-Funded startups fail. </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2744456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anim calcmode="lin" valueType="num">
                                      <p:cBhvr>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anim calcmode="lin" valueType="num">
                                      <p:cBhvr>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nkyShapesDarkVTI">
  <a:themeElements>
    <a:clrScheme name="AnalogousFromLightSeedLeftStep">
      <a:dk1>
        <a:srgbClr val="000000"/>
      </a:dk1>
      <a:lt1>
        <a:srgbClr val="FFFFFF"/>
      </a:lt1>
      <a:dk2>
        <a:srgbClr val="233A3D"/>
      </a:dk2>
      <a:lt2>
        <a:srgbClr val="E8E5E2"/>
      </a:lt2>
      <a:accent1>
        <a:srgbClr val="8EA6C2"/>
      </a:accent1>
      <a:accent2>
        <a:srgbClr val="79AAB1"/>
      </a:accent2>
      <a:accent3>
        <a:srgbClr val="80AA9E"/>
      </a:accent3>
      <a:accent4>
        <a:srgbClr val="77AF88"/>
      </a:accent4>
      <a:accent5>
        <a:srgbClr val="86AB81"/>
      </a:accent5>
      <a:accent6>
        <a:srgbClr val="90A974"/>
      </a:accent6>
      <a:hlink>
        <a:srgbClr val="997E5D"/>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FB6E876435ED43AFB8AA2248BC650A" ma:contentTypeVersion="2" ma:contentTypeDescription="Create a new document." ma:contentTypeScope="" ma:versionID="01d51368a05ccc3d3312a79397be1cba">
  <xsd:schema xmlns:xsd="http://www.w3.org/2001/XMLSchema" xmlns:xs="http://www.w3.org/2001/XMLSchema" xmlns:p="http://schemas.microsoft.com/office/2006/metadata/properties" xmlns:ns2="4189cdde-1163-4dd8-9def-f39090821744" targetNamespace="http://schemas.microsoft.com/office/2006/metadata/properties" ma:root="true" ma:fieldsID="9c198185bc01979b91a10ccfa5813065" ns2:_="">
    <xsd:import namespace="4189cdde-1163-4dd8-9def-f390908217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9cdde-1163-4dd8-9def-f390908217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F0E782-E0AE-46EB-8E62-7028858E57AC}"/>
</file>

<file path=customXml/itemProps2.xml><?xml version="1.0" encoding="utf-8"?>
<ds:datastoreItem xmlns:ds="http://schemas.openxmlformats.org/officeDocument/2006/customXml" ds:itemID="{B510F087-DC91-4E0F-982D-44F8AE550B08}"/>
</file>

<file path=customXml/itemProps3.xml><?xml version="1.0" encoding="utf-8"?>
<ds:datastoreItem xmlns:ds="http://schemas.openxmlformats.org/officeDocument/2006/customXml" ds:itemID="{AFBAD7AE-4B8D-443D-8E2D-AFDE31401968}"/>
</file>

<file path=docProps/app.xml><?xml version="1.0" encoding="utf-8"?>
<Properties xmlns="http://schemas.openxmlformats.org/officeDocument/2006/extended-properties" xmlns:vt="http://schemas.openxmlformats.org/officeDocument/2006/docPropsVTypes">
  <Template/>
  <TotalTime>22939</TotalTime>
  <Words>2796</Words>
  <Application>Microsoft Office PowerPoint</Application>
  <PresentationFormat>Widescreen</PresentationFormat>
  <Paragraphs>529</Paragraphs>
  <Slides>55</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55</vt:i4>
      </vt:variant>
    </vt:vector>
  </HeadingPairs>
  <TitlesOfParts>
    <vt:vector size="66" baseType="lpstr">
      <vt:lpstr>Arial</vt:lpstr>
      <vt:lpstr>Calibri</vt:lpstr>
      <vt:lpstr>Georgia</vt:lpstr>
      <vt:lpstr>Lato Black</vt:lpstr>
      <vt:lpstr>Noto Sans Symbols</vt:lpstr>
      <vt:lpstr>Source Sans Pro</vt:lpstr>
      <vt:lpstr>Source Sans Pro SemiBold</vt:lpstr>
      <vt:lpstr>Times New Roman</vt:lpstr>
      <vt:lpstr>Wingdings 2</vt:lpstr>
      <vt:lpstr>Office Theme</vt:lpstr>
      <vt:lpstr>FunkyShapesDarkVTI</vt:lpstr>
      <vt:lpstr>Foundations of Entrepreneurship</vt:lpstr>
      <vt:lpstr>PowerPoint Presentation</vt:lpstr>
      <vt:lpstr>Business Model: Definition</vt:lpstr>
      <vt:lpstr>PowerPoint Presentation</vt:lpstr>
      <vt:lpstr>Business Plan</vt:lpstr>
      <vt:lpstr>Business Model Innovation</vt:lpstr>
      <vt:lpstr>Business Model Template</vt:lpstr>
      <vt:lpstr>Business Model Canvas</vt:lpstr>
      <vt:lpstr>Data Show that:</vt:lpstr>
      <vt:lpstr>Wufoo founded by Kevin Hale</vt:lpstr>
      <vt:lpstr>Value Proposition</vt:lpstr>
      <vt:lpstr>Know Your Customers’ Aspiration</vt:lpstr>
      <vt:lpstr>Create a Correct Buyer-Persona</vt:lpstr>
      <vt:lpstr>Value Proposition  Value proposition is the sum total of the benefits of product or service to be offered including: </vt:lpstr>
      <vt:lpstr>Example: Failed because they did not focus on value proposition </vt:lpstr>
      <vt:lpstr>Why did Iridium fail?</vt:lpstr>
      <vt:lpstr>Value Proposition Template</vt:lpstr>
      <vt:lpstr>Some Value Proposition Statements</vt:lpstr>
      <vt:lpstr>PowerPoint Presentation</vt:lpstr>
      <vt:lpstr>PowerPoint Presentation</vt:lpstr>
      <vt:lpstr>PowerPoint Presentation</vt:lpstr>
      <vt:lpstr>Value Proposition</vt:lpstr>
      <vt:lpstr>Value Proposition Is Usually a One-Sentence statement</vt:lpstr>
      <vt:lpstr>PowerPoint Presentation</vt:lpstr>
      <vt:lpstr>Value Proposition: Example of 10 carat gold jewelry</vt:lpstr>
      <vt:lpstr>Business Model Canvas</vt:lpstr>
      <vt:lpstr>PowerPoint Presentation</vt:lpstr>
      <vt:lpstr>PowerPoint Presentation</vt:lpstr>
      <vt:lpstr>PowerPoint Presentation</vt:lpstr>
      <vt:lpstr>PowerPoint Presentation</vt:lpstr>
      <vt:lpstr>Value Proposition</vt:lpstr>
      <vt:lpstr>PowerPoint Presentation</vt:lpstr>
      <vt:lpstr>Market / Customer Segment</vt:lpstr>
      <vt:lpstr>More About Segment</vt:lpstr>
      <vt:lpstr>Segmentation</vt:lpstr>
      <vt:lpstr>PowerPoint Presentation</vt:lpstr>
      <vt:lpstr>Channels</vt:lpstr>
      <vt:lpstr>PowerPoint Presentation</vt:lpstr>
      <vt:lpstr>Customer Relationships </vt:lpstr>
      <vt:lpstr>PowerPoint Presentation</vt:lpstr>
      <vt:lpstr>Revenue Streams/Model</vt:lpstr>
      <vt:lpstr>PowerPoint Presentation</vt:lpstr>
      <vt:lpstr>Key Resources</vt:lpstr>
      <vt:lpstr>PowerPoint Presentation</vt:lpstr>
      <vt:lpstr>Key Activities</vt:lpstr>
      <vt:lpstr>PowerPoint Presentation</vt:lpstr>
      <vt:lpstr>Key Partnerships</vt:lpstr>
      <vt:lpstr>PowerPoint Presentation</vt:lpstr>
      <vt:lpstr>Cost Structure </vt:lpstr>
      <vt:lpstr>PowerPoint Presentation</vt:lpstr>
      <vt:lpstr>PowerPoint Presentation</vt:lpstr>
      <vt:lpstr>Criticism of Business Model Canvas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Sushanta Mahapatra</dc:creator>
  <cp:lastModifiedBy>Prof. Manoj Mondal</cp:lastModifiedBy>
  <cp:revision>205</cp:revision>
  <dcterms:created xsi:type="dcterms:W3CDTF">2018-09-11T10:32:04Z</dcterms:created>
  <dcterms:modified xsi:type="dcterms:W3CDTF">2021-02-11T16:26:08Z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0x0101008AFB6E876435ED43AFB8AA2248BC650A</vt:lpwstr>
  </property>
</Properties>
</file>