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diagrams/data1.xml" ContentType="application/vnd.openxmlformats-officedocument.drawingml.diagramData+xml"/>
  <Override PartName="/ppt/presentation.xml" ContentType="application/vnd.openxmlformats-officedocument.presentationml.presentation.main+xml"/>
  <Override PartName="/ppt/slides/slide45.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4.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notesSlides/notesSlide5.xml" ContentType="application/vnd.openxmlformats-officedocument.presentationml.notesSlide+xml"/>
  <Override PartName="/ppt/slideLayouts/slideLayout3.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1.xml" ContentType="application/vnd.openxmlformats-officedocument.theme+xml"/>
  <Override PartName="/ppt/diagrams/layout1.xml" ContentType="application/vnd.openxmlformats-officedocument.drawingml.diagramLayout+xml"/>
  <Override PartName="/ppt/diagrams/colors1.xml" ContentType="application/vnd.openxmlformats-officedocument.drawingml.diagramColors+xml"/>
  <Override PartName="/ppt/diagrams/quickStyle1.xml" ContentType="application/vnd.openxmlformats-officedocument.drawingml.diagramStyle+xml"/>
  <Override PartName="/ppt/diagrams/drawing1.xml" ContentType="application/vnd.ms-office.drawingml.diagramDrawing+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376" r:id="rId3"/>
    <p:sldId id="449" r:id="rId4"/>
    <p:sldId id="450" r:id="rId5"/>
    <p:sldId id="452" r:id="rId6"/>
    <p:sldId id="451" r:id="rId7"/>
    <p:sldId id="377" r:id="rId8"/>
    <p:sldId id="378" r:id="rId9"/>
    <p:sldId id="379" r:id="rId10"/>
    <p:sldId id="380" r:id="rId11"/>
    <p:sldId id="381" r:id="rId12"/>
    <p:sldId id="382" r:id="rId13"/>
    <p:sldId id="383" r:id="rId14"/>
    <p:sldId id="384" r:id="rId15"/>
    <p:sldId id="447" r:id="rId16"/>
    <p:sldId id="385" r:id="rId17"/>
    <p:sldId id="386" r:id="rId18"/>
    <p:sldId id="387" r:id="rId19"/>
    <p:sldId id="388" r:id="rId20"/>
    <p:sldId id="389" r:id="rId21"/>
    <p:sldId id="390" r:id="rId22"/>
    <p:sldId id="391" r:id="rId23"/>
    <p:sldId id="392" r:id="rId24"/>
    <p:sldId id="393" r:id="rId25"/>
    <p:sldId id="394" r:id="rId26"/>
    <p:sldId id="395" r:id="rId27"/>
    <p:sldId id="415" r:id="rId28"/>
    <p:sldId id="448" r:id="rId29"/>
    <p:sldId id="416" r:id="rId30"/>
    <p:sldId id="396" r:id="rId31"/>
    <p:sldId id="397" r:id="rId32"/>
    <p:sldId id="398" r:id="rId33"/>
    <p:sldId id="399" r:id="rId34"/>
    <p:sldId id="400" r:id="rId35"/>
    <p:sldId id="401" r:id="rId36"/>
    <p:sldId id="402" r:id="rId37"/>
    <p:sldId id="403" r:id="rId38"/>
    <p:sldId id="404" r:id="rId39"/>
    <p:sldId id="405" r:id="rId40"/>
    <p:sldId id="406" r:id="rId41"/>
    <p:sldId id="407" r:id="rId42"/>
    <p:sldId id="408" r:id="rId43"/>
    <p:sldId id="409" r:id="rId44"/>
    <p:sldId id="410" r:id="rId45"/>
    <p:sldId id="417" r:id="rId46"/>
    <p:sldId id="418" r:id="rId47"/>
    <p:sldId id="419" r:id="rId48"/>
    <p:sldId id="420" r:id="rId49"/>
    <p:sldId id="421" r:id="rId50"/>
    <p:sldId id="422" r:id="rId51"/>
    <p:sldId id="423" r:id="rId52"/>
    <p:sldId id="424" r:id="rId53"/>
    <p:sldId id="425" r:id="rId54"/>
    <p:sldId id="426" r:id="rId55"/>
    <p:sldId id="427" r:id="rId56"/>
    <p:sldId id="428" r:id="rId57"/>
    <p:sldId id="429" r:id="rId58"/>
    <p:sldId id="430" r:id="rId59"/>
    <p:sldId id="431" r:id="rId60"/>
    <p:sldId id="432" r:id="rId61"/>
    <p:sldId id="433" r:id="rId62"/>
    <p:sldId id="434" r:id="rId63"/>
    <p:sldId id="435" r:id="rId64"/>
    <p:sldId id="436" r:id="rId65"/>
    <p:sldId id="437" r:id="rId66"/>
    <p:sldId id="438" r:id="rId67"/>
    <p:sldId id="439" r:id="rId68"/>
    <p:sldId id="440" r:id="rId69"/>
    <p:sldId id="441" r:id="rId70"/>
    <p:sldId id="442" r:id="rId71"/>
    <p:sldId id="443" r:id="rId72"/>
    <p:sldId id="444" r:id="rId73"/>
    <p:sldId id="445" r:id="rId74"/>
    <p:sldId id="446" r:id="rId75"/>
    <p:sldId id="303"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0000"/>
    <a:srgbClr val="DF7D7D"/>
    <a:srgbClr val="5B9BD5"/>
    <a:srgbClr val="B5D0ED"/>
    <a:srgbClr val="CFDE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77" y="32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3.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en-US" sz="1800" b="1" i="0" baseline="0" dirty="0">
                <a:effectLst/>
              </a:rPr>
              <a:t>Demographic </a:t>
            </a:r>
            <a:r>
              <a:rPr lang="en-US" sz="1800" b="1" i="0" baseline="0" dirty="0" smtClean="0">
                <a:effectLst/>
              </a:rPr>
              <a:t>Distribution of the Village</a:t>
            </a:r>
            <a:endParaRPr lang="en-IN" sz="1800" dirty="0">
              <a:effectLst/>
            </a:endParaRPr>
          </a:p>
        </c:rich>
      </c:tx>
      <c:layout>
        <c:manualLayout>
          <c:xMode val="edge"/>
          <c:yMode val="edge"/>
          <c:x val="0.1239904185309855"/>
          <c:y val="3.1415743627742555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US"/>
        </a:p>
      </c:txPr>
    </c:title>
    <c:autoTitleDeleted val="0"/>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9116135018811013E-2"/>
          <c:y val="0.1212461053585544"/>
          <c:w val="0.9516280978536642"/>
          <c:h val="0.61569190532999463"/>
        </c:manualLayout>
      </c:layout>
      <c:pie3DChart>
        <c:varyColors val="1"/>
        <c:ser>
          <c:idx val="0"/>
          <c:order val="0"/>
          <c:explosion val="15"/>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EB8B-4DE9-9A4F-273FC491B447}"/>
              </c:ext>
            </c:extLst>
          </c:dPt>
          <c:dPt>
            <c:idx val="1"/>
            <c:bubble3D val="0"/>
            <c:explosion val="31"/>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EB8B-4DE9-9A4F-273FC491B447}"/>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5-EB8B-4DE9-9A4F-273FC491B447}"/>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7-EB8B-4DE9-9A4F-273FC491B447}"/>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9-EB8B-4DE9-9A4F-273FC491B447}"/>
              </c:ext>
            </c:extLst>
          </c:dPt>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Lower-income families – 300</c:v>
                </c:pt>
                <c:pt idx="1">
                  <c:v>Middle-income families – 80</c:v>
                </c:pt>
                <c:pt idx="2">
                  <c:v>Higher-income families – 40</c:v>
                </c:pt>
                <c:pt idx="3">
                  <c:v>Male-only families – 50</c:v>
                </c:pt>
                <c:pt idx="4">
                  <c:v>Male and widow families - 30 </c:v>
                </c:pt>
              </c:strCache>
            </c:strRef>
          </c:cat>
          <c:val>
            <c:numRef>
              <c:f>Sheet1!$B$2:$B$6</c:f>
              <c:numCache>
                <c:formatCode>General</c:formatCode>
                <c:ptCount val="5"/>
                <c:pt idx="0">
                  <c:v>300</c:v>
                </c:pt>
                <c:pt idx="1">
                  <c:v>80</c:v>
                </c:pt>
                <c:pt idx="2">
                  <c:v>40</c:v>
                </c:pt>
                <c:pt idx="3">
                  <c:v>50</c:v>
                </c:pt>
                <c:pt idx="4">
                  <c:v>30</c:v>
                </c:pt>
              </c:numCache>
            </c:numRef>
          </c:val>
          <c:extLst>
            <c:ext xmlns:c16="http://schemas.microsoft.com/office/drawing/2014/chart" uri="{C3380CC4-5D6E-409C-BE32-E72D297353CC}">
              <c16:uniqueId val="{0000000A-EB8B-4DE9-9A4F-273FC491B447}"/>
            </c:ext>
          </c:extLst>
        </c:ser>
        <c:dLbls>
          <c:dLblPos val="inEnd"/>
          <c:showLegendKey val="0"/>
          <c:showVal val="0"/>
          <c:showCatName val="0"/>
          <c:showSerName val="0"/>
          <c:showPercent val="1"/>
          <c:showBubbleSize val="0"/>
          <c:showLeaderLines val="1"/>
        </c:dLbls>
      </c:pie3DChart>
      <c:spPr>
        <a:noFill/>
        <a:ln>
          <a:noFill/>
        </a:ln>
        <a:effectLst/>
      </c:spPr>
    </c:plotArea>
    <c:legend>
      <c:legendPos val="b"/>
      <c:layout>
        <c:manualLayout>
          <c:xMode val="edge"/>
          <c:yMode val="edge"/>
          <c:x val="4.1991808436872497E-3"/>
          <c:y val="0.65021324251177537"/>
          <c:w val="0.90630275119931591"/>
          <c:h val="0.34978675748822474"/>
        </c:manualLayout>
      </c:layout>
      <c:overlay val="0"/>
      <c:spPr>
        <a:solidFill>
          <a:schemeClr val="lt1">
            <a:alpha val="78000"/>
          </a:schemeClr>
        </a:solidFill>
        <a:ln>
          <a:noFill/>
        </a:ln>
        <a:effectLst/>
      </c:spPr>
      <c:txPr>
        <a:bodyPr rot="0" spcFirstLastPara="1" vertOverflow="ellipsis" vert="horz" wrap="square" anchor="ctr" anchorCtr="1"/>
        <a:lstStyle/>
        <a:p>
          <a:pPr>
            <a:defRPr sz="1600" b="1"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B9E4C2-343F-4774-A24F-D7D40E039C9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1F83BB5B-B2D6-41F5-86CD-62C9963FD6BF}">
      <dgm:prSet custT="1"/>
      <dgm:spPr>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rtl="0"/>
          <a:r>
            <a:rPr lang="en-US" sz="3200" b="1" dirty="0" smtClean="0"/>
            <a:t>The business </a:t>
          </a:r>
          <a:endParaRPr lang="en-IN" sz="3200" dirty="0"/>
        </a:p>
      </dgm:t>
    </dgm:pt>
    <dgm:pt modelId="{E2590FE9-0709-4879-9858-73583AB95B33}" type="parTrans" cxnId="{0EAA680A-8439-433C-94EF-4D3AF9F4D414}">
      <dgm:prSet/>
      <dgm:spPr/>
      <dgm:t>
        <a:bodyPr/>
        <a:lstStyle/>
        <a:p>
          <a:endParaRPr lang="en-IN" sz="3200"/>
        </a:p>
      </dgm:t>
    </dgm:pt>
    <dgm:pt modelId="{A8E023FD-7CD4-4C15-8C6C-5D336FC5C605}" type="sibTrans" cxnId="{0EAA680A-8439-433C-94EF-4D3AF9F4D414}">
      <dgm:prSet/>
      <dgm:spPr>
        <a:ln w="142875" cmpd="thickThin"/>
      </dgm:spPr>
      <dgm:t>
        <a:bodyPr/>
        <a:lstStyle/>
        <a:p>
          <a:endParaRPr lang="en-IN" sz="3200"/>
        </a:p>
      </dgm:t>
    </dgm:pt>
    <dgm:pt modelId="{7120083C-4026-4963-838D-1AC0A6B27BED}">
      <dgm:prSet custT="1"/>
      <dgm:spPr>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rtl="0"/>
          <a:r>
            <a:rPr lang="en-US" sz="3200" b="1" dirty="0" smtClean="0"/>
            <a:t>The team </a:t>
          </a:r>
          <a:endParaRPr lang="en-IN" sz="3200" dirty="0"/>
        </a:p>
      </dgm:t>
    </dgm:pt>
    <dgm:pt modelId="{55C19C13-14F0-44CA-8AAB-595AA9C2F10F}" type="parTrans" cxnId="{73C7723B-74A0-476E-9A4C-423929CE32EF}">
      <dgm:prSet/>
      <dgm:spPr/>
      <dgm:t>
        <a:bodyPr/>
        <a:lstStyle/>
        <a:p>
          <a:endParaRPr lang="en-IN" sz="3200"/>
        </a:p>
      </dgm:t>
    </dgm:pt>
    <dgm:pt modelId="{241D74C9-98BF-40FB-95A9-95197E75E27A}" type="sibTrans" cxnId="{73C7723B-74A0-476E-9A4C-423929CE32EF}">
      <dgm:prSet/>
      <dgm:spPr/>
      <dgm:t>
        <a:bodyPr/>
        <a:lstStyle/>
        <a:p>
          <a:endParaRPr lang="en-IN" sz="3200"/>
        </a:p>
      </dgm:t>
    </dgm:pt>
    <dgm:pt modelId="{6FEB7F6E-D5A8-4E93-B779-391AB5DA1C10}">
      <dgm:prSet custT="1"/>
      <dgm:spPr>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rtl="0"/>
          <a:r>
            <a:rPr lang="en-US" sz="3200" b="1" dirty="0" smtClean="0"/>
            <a:t>The proposal </a:t>
          </a:r>
          <a:endParaRPr lang="en-IN" sz="3200" dirty="0"/>
        </a:p>
      </dgm:t>
    </dgm:pt>
    <dgm:pt modelId="{4DE58C48-157B-4AAC-A7D3-DCD5965F3B96}" type="parTrans" cxnId="{52CCDAA8-6EA3-4413-92BA-615108FBC8DE}">
      <dgm:prSet/>
      <dgm:spPr/>
      <dgm:t>
        <a:bodyPr/>
        <a:lstStyle/>
        <a:p>
          <a:endParaRPr lang="en-IN" sz="3200"/>
        </a:p>
      </dgm:t>
    </dgm:pt>
    <dgm:pt modelId="{A3C166EA-0890-41BA-AA0A-6FF074E755A4}" type="sibTrans" cxnId="{52CCDAA8-6EA3-4413-92BA-615108FBC8DE}">
      <dgm:prSet/>
      <dgm:spPr/>
      <dgm:t>
        <a:bodyPr/>
        <a:lstStyle/>
        <a:p>
          <a:endParaRPr lang="en-IN" sz="3200"/>
        </a:p>
      </dgm:t>
    </dgm:pt>
    <dgm:pt modelId="{4D560A84-D521-4E3E-856D-A8B075FED5C0}">
      <dgm:prSet custT="1"/>
      <dgm:spPr>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rtl="0"/>
          <a:r>
            <a:rPr lang="en-IN" sz="3200" b="1" dirty="0" smtClean="0"/>
            <a:t>Why now</a:t>
          </a:r>
          <a:endParaRPr lang="en-IN" sz="3200" dirty="0"/>
        </a:p>
      </dgm:t>
    </dgm:pt>
    <dgm:pt modelId="{868485F5-EEEE-4FC0-BF10-A45DA7067B84}" type="parTrans" cxnId="{A771CA0F-5CC5-47C8-9F56-60E792108839}">
      <dgm:prSet/>
      <dgm:spPr/>
      <dgm:t>
        <a:bodyPr/>
        <a:lstStyle/>
        <a:p>
          <a:endParaRPr lang="en-IN" sz="3200"/>
        </a:p>
      </dgm:t>
    </dgm:pt>
    <dgm:pt modelId="{5F6E6AC4-3C56-4516-AB7A-3225296C3E5E}" type="sibTrans" cxnId="{A771CA0F-5CC5-47C8-9F56-60E792108839}">
      <dgm:prSet/>
      <dgm:spPr/>
      <dgm:t>
        <a:bodyPr/>
        <a:lstStyle/>
        <a:p>
          <a:endParaRPr lang="en-IN" sz="3200"/>
        </a:p>
      </dgm:t>
    </dgm:pt>
    <dgm:pt modelId="{06663932-1413-45CE-9D18-FD5F70EE037C}">
      <dgm:prSet custT="1"/>
      <dgm:spPr>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rtl="0"/>
          <a:r>
            <a:rPr lang="en-US" sz="3200" b="1" dirty="0" smtClean="0"/>
            <a:t>Why it will succeed </a:t>
          </a:r>
          <a:endParaRPr lang="en-IN" sz="3200" dirty="0"/>
        </a:p>
      </dgm:t>
    </dgm:pt>
    <dgm:pt modelId="{58267719-5626-44BF-9B68-38566000E36C}" type="parTrans" cxnId="{8EDD9A2C-A07D-48BB-8B5A-85547AB36A9B}">
      <dgm:prSet/>
      <dgm:spPr/>
      <dgm:t>
        <a:bodyPr/>
        <a:lstStyle/>
        <a:p>
          <a:endParaRPr lang="en-IN" sz="3200"/>
        </a:p>
      </dgm:t>
    </dgm:pt>
    <dgm:pt modelId="{1450533E-A33C-4831-B3B0-93E6D33261E9}" type="sibTrans" cxnId="{8EDD9A2C-A07D-48BB-8B5A-85547AB36A9B}">
      <dgm:prSet/>
      <dgm:spPr/>
      <dgm:t>
        <a:bodyPr/>
        <a:lstStyle/>
        <a:p>
          <a:endParaRPr lang="en-IN" sz="3200"/>
        </a:p>
      </dgm:t>
    </dgm:pt>
    <dgm:pt modelId="{7CAB31D5-B4BD-4EBD-AF21-35680D0837E7}">
      <dgm:prSet custT="1"/>
      <dgm:spPr>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rtl="0"/>
          <a:r>
            <a:rPr lang="en-US" sz="3200" b="1" dirty="0" smtClean="0"/>
            <a:t>What the rewards will be </a:t>
          </a:r>
          <a:endParaRPr lang="en-IN" sz="3200" dirty="0"/>
        </a:p>
      </dgm:t>
    </dgm:pt>
    <dgm:pt modelId="{B3B97AC6-A749-4688-AE9F-5D9A5C3728B0}" type="parTrans" cxnId="{9CCAB01A-2445-410F-A72A-6DBA1C6F3771}">
      <dgm:prSet/>
      <dgm:spPr/>
      <dgm:t>
        <a:bodyPr/>
        <a:lstStyle/>
        <a:p>
          <a:endParaRPr lang="en-IN" sz="3200"/>
        </a:p>
      </dgm:t>
    </dgm:pt>
    <dgm:pt modelId="{ECCA1508-5D7D-4BEB-B427-36878AE31F7C}" type="sibTrans" cxnId="{9CCAB01A-2445-410F-A72A-6DBA1C6F3771}">
      <dgm:prSet/>
      <dgm:spPr/>
      <dgm:t>
        <a:bodyPr/>
        <a:lstStyle/>
        <a:p>
          <a:endParaRPr lang="en-IN" sz="3200"/>
        </a:p>
      </dgm:t>
    </dgm:pt>
    <dgm:pt modelId="{C80EBDAC-25FE-4FBC-95B1-2FC644FBADA1}">
      <dgm:prSet custT="1"/>
      <dgm:spPr>
        <a:solidFill>
          <a:srgbClr val="00206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rtl="0"/>
          <a:r>
            <a:rPr lang="en-US" sz="3200" b="1" dirty="0" smtClean="0"/>
            <a:t>Major risks and how you can minimize them </a:t>
          </a:r>
          <a:endParaRPr lang="en-IN" sz="3200" dirty="0"/>
        </a:p>
      </dgm:t>
    </dgm:pt>
    <dgm:pt modelId="{599857D5-CCC8-47B0-BBE6-6DEAB26F4142}" type="parTrans" cxnId="{1C6DAB89-9FE4-4D69-BB4D-868B00D2DCE1}">
      <dgm:prSet/>
      <dgm:spPr/>
      <dgm:t>
        <a:bodyPr/>
        <a:lstStyle/>
        <a:p>
          <a:endParaRPr lang="en-IN" sz="3200"/>
        </a:p>
      </dgm:t>
    </dgm:pt>
    <dgm:pt modelId="{37409DB3-D0F2-41E9-8DB6-815AB93716D8}" type="sibTrans" cxnId="{1C6DAB89-9FE4-4D69-BB4D-868B00D2DCE1}">
      <dgm:prSet/>
      <dgm:spPr/>
      <dgm:t>
        <a:bodyPr/>
        <a:lstStyle/>
        <a:p>
          <a:endParaRPr lang="en-IN" sz="3200"/>
        </a:p>
      </dgm:t>
    </dgm:pt>
    <dgm:pt modelId="{D6A04C14-04EE-4059-A078-CDA0213AEA72}">
      <dgm:prSet/>
      <dgm:spPr/>
      <dgm:t>
        <a:bodyPr/>
        <a:lstStyle/>
        <a:p>
          <a:endParaRPr lang="en-IN" sz="3200"/>
        </a:p>
      </dgm:t>
    </dgm:pt>
    <dgm:pt modelId="{41290F9E-80C6-4269-A3CD-317381009861}" type="parTrans" cxnId="{D9F4DA34-1C2C-4A04-984A-2D4BCB123052}">
      <dgm:prSet/>
      <dgm:spPr/>
      <dgm:t>
        <a:bodyPr/>
        <a:lstStyle/>
        <a:p>
          <a:endParaRPr lang="en-IN" sz="3200"/>
        </a:p>
      </dgm:t>
    </dgm:pt>
    <dgm:pt modelId="{789D6E33-A833-49C8-884F-1708C42882F6}" type="sibTrans" cxnId="{D9F4DA34-1C2C-4A04-984A-2D4BCB123052}">
      <dgm:prSet/>
      <dgm:spPr/>
      <dgm:t>
        <a:bodyPr/>
        <a:lstStyle/>
        <a:p>
          <a:endParaRPr lang="en-IN" sz="3200"/>
        </a:p>
      </dgm:t>
    </dgm:pt>
    <dgm:pt modelId="{477CF652-4044-48B8-A775-2303BA1635C5}" type="pres">
      <dgm:prSet presAssocID="{58B9E4C2-343F-4774-A24F-D7D40E039C93}" presName="Name0" presStyleCnt="0">
        <dgm:presLayoutVars>
          <dgm:chMax val="7"/>
          <dgm:chPref val="7"/>
          <dgm:dir/>
        </dgm:presLayoutVars>
      </dgm:prSet>
      <dgm:spPr/>
      <dgm:t>
        <a:bodyPr/>
        <a:lstStyle/>
        <a:p>
          <a:endParaRPr lang="en-IN"/>
        </a:p>
      </dgm:t>
    </dgm:pt>
    <dgm:pt modelId="{C218D4DB-C471-4C59-9967-F5CECC705306}" type="pres">
      <dgm:prSet presAssocID="{58B9E4C2-343F-4774-A24F-D7D40E039C93}" presName="Name1" presStyleCnt="0"/>
      <dgm:spPr/>
    </dgm:pt>
    <dgm:pt modelId="{90C4EAA2-CE56-41D0-BEC1-E640DF150475}" type="pres">
      <dgm:prSet presAssocID="{58B9E4C2-343F-4774-A24F-D7D40E039C93}" presName="cycle" presStyleCnt="0"/>
      <dgm:spPr/>
    </dgm:pt>
    <dgm:pt modelId="{731002B2-CCC6-46EF-A650-CE6C396FFB21}" type="pres">
      <dgm:prSet presAssocID="{58B9E4C2-343F-4774-A24F-D7D40E039C93}" presName="srcNode" presStyleLbl="node1" presStyleIdx="0" presStyleCnt="7"/>
      <dgm:spPr/>
    </dgm:pt>
    <dgm:pt modelId="{5C6D7AB0-56AF-4624-86C1-CAA83B324FB6}" type="pres">
      <dgm:prSet presAssocID="{58B9E4C2-343F-4774-A24F-D7D40E039C93}" presName="conn" presStyleLbl="parChTrans1D2" presStyleIdx="0" presStyleCnt="1"/>
      <dgm:spPr/>
      <dgm:t>
        <a:bodyPr/>
        <a:lstStyle/>
        <a:p>
          <a:endParaRPr lang="en-IN"/>
        </a:p>
      </dgm:t>
    </dgm:pt>
    <dgm:pt modelId="{9456CA94-0164-4BDB-9D93-8B6147029A6F}" type="pres">
      <dgm:prSet presAssocID="{58B9E4C2-343F-4774-A24F-D7D40E039C93}" presName="extraNode" presStyleLbl="node1" presStyleIdx="0" presStyleCnt="7"/>
      <dgm:spPr/>
    </dgm:pt>
    <dgm:pt modelId="{94035B67-4E16-4CE6-AB80-426762312B47}" type="pres">
      <dgm:prSet presAssocID="{58B9E4C2-343F-4774-A24F-D7D40E039C93}" presName="dstNode" presStyleLbl="node1" presStyleIdx="0" presStyleCnt="7"/>
      <dgm:spPr/>
    </dgm:pt>
    <dgm:pt modelId="{FE49DD63-2465-4E57-963D-812600181FD2}" type="pres">
      <dgm:prSet presAssocID="{1F83BB5B-B2D6-41F5-86CD-62C9963FD6BF}" presName="text_1" presStyleLbl="node1" presStyleIdx="0" presStyleCnt="7" custScaleY="133139">
        <dgm:presLayoutVars>
          <dgm:bulletEnabled val="1"/>
        </dgm:presLayoutVars>
      </dgm:prSet>
      <dgm:spPr/>
      <dgm:t>
        <a:bodyPr/>
        <a:lstStyle/>
        <a:p>
          <a:endParaRPr lang="en-IN"/>
        </a:p>
      </dgm:t>
    </dgm:pt>
    <dgm:pt modelId="{84F3EB95-3334-43F5-8155-9F37CF90D292}" type="pres">
      <dgm:prSet presAssocID="{1F83BB5B-B2D6-41F5-86CD-62C9963FD6BF}" presName="accent_1" presStyleCnt="0"/>
      <dgm:spPr/>
    </dgm:pt>
    <dgm:pt modelId="{976F818B-700B-414D-B4DE-679F3C256E9E}" type="pres">
      <dgm:prSet presAssocID="{1F83BB5B-B2D6-41F5-86CD-62C9963FD6BF}" presName="accentRepeatNode" presStyleLbl="solidFgAcc1" presStyleIdx="0" presStyleCnt="7"/>
      <dgm:spPr>
        <a:blipFill rotWithShape="0">
          <a:blip xmlns:r="http://schemas.openxmlformats.org/officeDocument/2006/relationships" r:embed="rId1"/>
          <a:stretch>
            <a:fillRect/>
          </a:stretch>
        </a:blipFill>
      </dgm:spPr>
      <dgm:t>
        <a:bodyPr/>
        <a:lstStyle/>
        <a:p>
          <a:endParaRPr lang="en-US"/>
        </a:p>
      </dgm:t>
    </dgm:pt>
    <dgm:pt modelId="{F55F74FF-C0F7-4C88-8649-CB5BCE7F8800}" type="pres">
      <dgm:prSet presAssocID="{7120083C-4026-4963-838D-1AC0A6B27BED}" presName="text_2" presStyleLbl="node1" presStyleIdx="1" presStyleCnt="7" custScaleY="133139">
        <dgm:presLayoutVars>
          <dgm:bulletEnabled val="1"/>
        </dgm:presLayoutVars>
      </dgm:prSet>
      <dgm:spPr/>
      <dgm:t>
        <a:bodyPr/>
        <a:lstStyle/>
        <a:p>
          <a:endParaRPr lang="en-IN"/>
        </a:p>
      </dgm:t>
    </dgm:pt>
    <dgm:pt modelId="{B39E6D0B-06B6-4E3D-A1AD-7D94BA942EFB}" type="pres">
      <dgm:prSet presAssocID="{7120083C-4026-4963-838D-1AC0A6B27BED}" presName="accent_2" presStyleCnt="0"/>
      <dgm:spPr/>
    </dgm:pt>
    <dgm:pt modelId="{41209540-CEFD-42BA-9F50-F6C7E755EE49}" type="pres">
      <dgm:prSet presAssocID="{7120083C-4026-4963-838D-1AC0A6B27BED}" presName="accentRepeatNode" presStyleLbl="solidFgAcc1" presStyleIdx="1" presStyleCnt="7"/>
      <dgm:spPr>
        <a:blipFill rotWithShape="0">
          <a:blip xmlns:r="http://schemas.openxmlformats.org/officeDocument/2006/relationships" r:embed="rId1"/>
          <a:stretch>
            <a:fillRect/>
          </a:stretch>
        </a:blipFill>
      </dgm:spPr>
      <dgm:t>
        <a:bodyPr/>
        <a:lstStyle/>
        <a:p>
          <a:endParaRPr lang="en-US"/>
        </a:p>
      </dgm:t>
    </dgm:pt>
    <dgm:pt modelId="{9AE9AD43-389F-403F-B1D7-25FBF65F46D7}" type="pres">
      <dgm:prSet presAssocID="{6FEB7F6E-D5A8-4E93-B779-391AB5DA1C10}" presName="text_3" presStyleLbl="node1" presStyleIdx="2" presStyleCnt="7" custScaleY="133139">
        <dgm:presLayoutVars>
          <dgm:bulletEnabled val="1"/>
        </dgm:presLayoutVars>
      </dgm:prSet>
      <dgm:spPr/>
      <dgm:t>
        <a:bodyPr/>
        <a:lstStyle/>
        <a:p>
          <a:endParaRPr lang="en-IN"/>
        </a:p>
      </dgm:t>
    </dgm:pt>
    <dgm:pt modelId="{FDD7FD9D-FE46-4E1C-8A2E-7E120562E651}" type="pres">
      <dgm:prSet presAssocID="{6FEB7F6E-D5A8-4E93-B779-391AB5DA1C10}" presName="accent_3" presStyleCnt="0"/>
      <dgm:spPr/>
    </dgm:pt>
    <dgm:pt modelId="{84FF2FD5-37FC-466B-918A-46BA06DF7C2A}" type="pres">
      <dgm:prSet presAssocID="{6FEB7F6E-D5A8-4E93-B779-391AB5DA1C10}" presName="accentRepeatNode" presStyleLbl="solidFgAcc1" presStyleIdx="2" presStyleCnt="7"/>
      <dgm:spPr>
        <a:blipFill rotWithShape="0">
          <a:blip xmlns:r="http://schemas.openxmlformats.org/officeDocument/2006/relationships" r:embed="rId1"/>
          <a:stretch>
            <a:fillRect/>
          </a:stretch>
        </a:blipFill>
      </dgm:spPr>
      <dgm:t>
        <a:bodyPr/>
        <a:lstStyle/>
        <a:p>
          <a:endParaRPr lang="en-US"/>
        </a:p>
      </dgm:t>
    </dgm:pt>
    <dgm:pt modelId="{84260938-52B0-49E6-943B-4307FBE10D8F}" type="pres">
      <dgm:prSet presAssocID="{4D560A84-D521-4E3E-856D-A8B075FED5C0}" presName="text_4" presStyleLbl="node1" presStyleIdx="3" presStyleCnt="7" custScaleY="133139">
        <dgm:presLayoutVars>
          <dgm:bulletEnabled val="1"/>
        </dgm:presLayoutVars>
      </dgm:prSet>
      <dgm:spPr/>
      <dgm:t>
        <a:bodyPr/>
        <a:lstStyle/>
        <a:p>
          <a:endParaRPr lang="en-IN"/>
        </a:p>
      </dgm:t>
    </dgm:pt>
    <dgm:pt modelId="{CB84912D-9576-4D44-B97C-2FD659DE6922}" type="pres">
      <dgm:prSet presAssocID="{4D560A84-D521-4E3E-856D-A8B075FED5C0}" presName="accent_4" presStyleCnt="0"/>
      <dgm:spPr/>
    </dgm:pt>
    <dgm:pt modelId="{F7EF0412-1288-49B4-B57A-E6F2214FF79B}" type="pres">
      <dgm:prSet presAssocID="{4D560A84-D521-4E3E-856D-A8B075FED5C0}" presName="accentRepeatNode" presStyleLbl="solidFgAcc1" presStyleIdx="3" presStyleCnt="7"/>
      <dgm:spPr>
        <a:blipFill rotWithShape="0">
          <a:blip xmlns:r="http://schemas.openxmlformats.org/officeDocument/2006/relationships" r:embed="rId1"/>
          <a:stretch>
            <a:fillRect/>
          </a:stretch>
        </a:blipFill>
      </dgm:spPr>
      <dgm:t>
        <a:bodyPr/>
        <a:lstStyle/>
        <a:p>
          <a:endParaRPr lang="en-US"/>
        </a:p>
      </dgm:t>
    </dgm:pt>
    <dgm:pt modelId="{63A2A7D5-F08D-4CE0-96FC-DE052EDAE51B}" type="pres">
      <dgm:prSet presAssocID="{06663932-1413-45CE-9D18-FD5F70EE037C}" presName="text_5" presStyleLbl="node1" presStyleIdx="4" presStyleCnt="7" custScaleY="133139">
        <dgm:presLayoutVars>
          <dgm:bulletEnabled val="1"/>
        </dgm:presLayoutVars>
      </dgm:prSet>
      <dgm:spPr/>
      <dgm:t>
        <a:bodyPr/>
        <a:lstStyle/>
        <a:p>
          <a:endParaRPr lang="en-IN"/>
        </a:p>
      </dgm:t>
    </dgm:pt>
    <dgm:pt modelId="{58C7C8F9-3C51-4848-96D0-818DCC3EEE1D}" type="pres">
      <dgm:prSet presAssocID="{06663932-1413-45CE-9D18-FD5F70EE037C}" presName="accent_5" presStyleCnt="0"/>
      <dgm:spPr/>
    </dgm:pt>
    <dgm:pt modelId="{01C1EA1D-C4A1-4D03-819D-55F9FF4F04DC}" type="pres">
      <dgm:prSet presAssocID="{06663932-1413-45CE-9D18-FD5F70EE037C}" presName="accentRepeatNode" presStyleLbl="solidFgAcc1" presStyleIdx="4" presStyleCnt="7"/>
      <dgm:spPr>
        <a:blipFill rotWithShape="0">
          <a:blip xmlns:r="http://schemas.openxmlformats.org/officeDocument/2006/relationships" r:embed="rId1"/>
          <a:stretch>
            <a:fillRect/>
          </a:stretch>
        </a:blipFill>
      </dgm:spPr>
      <dgm:t>
        <a:bodyPr/>
        <a:lstStyle/>
        <a:p>
          <a:endParaRPr lang="en-US"/>
        </a:p>
      </dgm:t>
    </dgm:pt>
    <dgm:pt modelId="{9828D08B-A5AA-4746-8303-AA97335F6FFB}" type="pres">
      <dgm:prSet presAssocID="{7CAB31D5-B4BD-4EBD-AF21-35680D0837E7}" presName="text_6" presStyleLbl="node1" presStyleIdx="5" presStyleCnt="7" custScaleY="133139">
        <dgm:presLayoutVars>
          <dgm:bulletEnabled val="1"/>
        </dgm:presLayoutVars>
      </dgm:prSet>
      <dgm:spPr/>
      <dgm:t>
        <a:bodyPr/>
        <a:lstStyle/>
        <a:p>
          <a:endParaRPr lang="en-IN"/>
        </a:p>
      </dgm:t>
    </dgm:pt>
    <dgm:pt modelId="{05B322FF-AB86-47E9-B306-4553BD584468}" type="pres">
      <dgm:prSet presAssocID="{7CAB31D5-B4BD-4EBD-AF21-35680D0837E7}" presName="accent_6" presStyleCnt="0"/>
      <dgm:spPr/>
    </dgm:pt>
    <dgm:pt modelId="{2BF7A44A-8DF4-4358-93DE-772B4A6A46EE}" type="pres">
      <dgm:prSet presAssocID="{7CAB31D5-B4BD-4EBD-AF21-35680D0837E7}" presName="accentRepeatNode" presStyleLbl="solidFgAcc1" presStyleIdx="5" presStyleCnt="7"/>
      <dgm:spPr>
        <a:blipFill rotWithShape="0">
          <a:blip xmlns:r="http://schemas.openxmlformats.org/officeDocument/2006/relationships" r:embed="rId1"/>
          <a:stretch>
            <a:fillRect/>
          </a:stretch>
        </a:blipFill>
      </dgm:spPr>
      <dgm:t>
        <a:bodyPr/>
        <a:lstStyle/>
        <a:p>
          <a:endParaRPr lang="en-US"/>
        </a:p>
      </dgm:t>
    </dgm:pt>
    <dgm:pt modelId="{358DB8F3-C2B0-4108-B608-E45BF241DD0D}" type="pres">
      <dgm:prSet presAssocID="{C80EBDAC-25FE-4FBC-95B1-2FC644FBADA1}" presName="text_7" presStyleLbl="node1" presStyleIdx="6" presStyleCnt="7" custScaleY="133139">
        <dgm:presLayoutVars>
          <dgm:bulletEnabled val="1"/>
        </dgm:presLayoutVars>
      </dgm:prSet>
      <dgm:spPr/>
      <dgm:t>
        <a:bodyPr/>
        <a:lstStyle/>
        <a:p>
          <a:endParaRPr lang="en-IN"/>
        </a:p>
      </dgm:t>
    </dgm:pt>
    <dgm:pt modelId="{B18B1547-EF5A-4936-B784-2CCFEB340883}" type="pres">
      <dgm:prSet presAssocID="{C80EBDAC-25FE-4FBC-95B1-2FC644FBADA1}" presName="accent_7" presStyleCnt="0"/>
      <dgm:spPr/>
    </dgm:pt>
    <dgm:pt modelId="{6EAB1C16-4EE8-45D5-8B0B-00941756D0FB}" type="pres">
      <dgm:prSet presAssocID="{C80EBDAC-25FE-4FBC-95B1-2FC644FBADA1}" presName="accentRepeatNode" presStyleLbl="solidFgAcc1" presStyleIdx="6" presStyleCnt="7"/>
      <dgm:spPr>
        <a:blipFill rotWithShape="0">
          <a:blip xmlns:r="http://schemas.openxmlformats.org/officeDocument/2006/relationships" r:embed="rId1"/>
          <a:stretch>
            <a:fillRect/>
          </a:stretch>
        </a:blipFill>
      </dgm:spPr>
      <dgm:t>
        <a:bodyPr/>
        <a:lstStyle/>
        <a:p>
          <a:endParaRPr lang="en-US"/>
        </a:p>
      </dgm:t>
    </dgm:pt>
  </dgm:ptLst>
  <dgm:cxnLst>
    <dgm:cxn modelId="{F1D52245-473D-44FD-80BB-430E5A2EA99C}" type="presOf" srcId="{06663932-1413-45CE-9D18-FD5F70EE037C}" destId="{63A2A7D5-F08D-4CE0-96FC-DE052EDAE51B}" srcOrd="0" destOrd="0" presId="urn:microsoft.com/office/officeart/2008/layout/VerticalCurvedList"/>
    <dgm:cxn modelId="{8EDD9A2C-A07D-48BB-8B5A-85547AB36A9B}" srcId="{58B9E4C2-343F-4774-A24F-D7D40E039C93}" destId="{06663932-1413-45CE-9D18-FD5F70EE037C}" srcOrd="4" destOrd="0" parTransId="{58267719-5626-44BF-9B68-38566000E36C}" sibTransId="{1450533E-A33C-4831-B3B0-93E6D33261E9}"/>
    <dgm:cxn modelId="{1C6DAB89-9FE4-4D69-BB4D-868B00D2DCE1}" srcId="{58B9E4C2-343F-4774-A24F-D7D40E039C93}" destId="{C80EBDAC-25FE-4FBC-95B1-2FC644FBADA1}" srcOrd="6" destOrd="0" parTransId="{599857D5-CCC8-47B0-BBE6-6DEAB26F4142}" sibTransId="{37409DB3-D0F2-41E9-8DB6-815AB93716D8}"/>
    <dgm:cxn modelId="{73C7723B-74A0-476E-9A4C-423929CE32EF}" srcId="{58B9E4C2-343F-4774-A24F-D7D40E039C93}" destId="{7120083C-4026-4963-838D-1AC0A6B27BED}" srcOrd="1" destOrd="0" parTransId="{55C19C13-14F0-44CA-8AAB-595AA9C2F10F}" sibTransId="{241D74C9-98BF-40FB-95A9-95197E75E27A}"/>
    <dgm:cxn modelId="{9CCAB01A-2445-410F-A72A-6DBA1C6F3771}" srcId="{58B9E4C2-343F-4774-A24F-D7D40E039C93}" destId="{7CAB31D5-B4BD-4EBD-AF21-35680D0837E7}" srcOrd="5" destOrd="0" parTransId="{B3B97AC6-A749-4688-AE9F-5D9A5C3728B0}" sibTransId="{ECCA1508-5D7D-4BEB-B427-36878AE31F7C}"/>
    <dgm:cxn modelId="{FC7EEC65-9EF8-44BC-9402-57B5BF0D560A}" type="presOf" srcId="{C80EBDAC-25FE-4FBC-95B1-2FC644FBADA1}" destId="{358DB8F3-C2B0-4108-B608-E45BF241DD0D}" srcOrd="0" destOrd="0" presId="urn:microsoft.com/office/officeart/2008/layout/VerticalCurvedList"/>
    <dgm:cxn modelId="{FDF89B3D-EBCC-4301-B98B-FB5023F0BCB6}" type="presOf" srcId="{7120083C-4026-4963-838D-1AC0A6B27BED}" destId="{F55F74FF-C0F7-4C88-8649-CB5BCE7F8800}" srcOrd="0" destOrd="0" presId="urn:microsoft.com/office/officeart/2008/layout/VerticalCurvedList"/>
    <dgm:cxn modelId="{246990D5-1B80-44C1-927F-A4728C30623A}" type="presOf" srcId="{58B9E4C2-343F-4774-A24F-D7D40E039C93}" destId="{477CF652-4044-48B8-A775-2303BA1635C5}" srcOrd="0" destOrd="0" presId="urn:microsoft.com/office/officeart/2008/layout/VerticalCurvedList"/>
    <dgm:cxn modelId="{D9F4DA34-1C2C-4A04-984A-2D4BCB123052}" srcId="{58B9E4C2-343F-4774-A24F-D7D40E039C93}" destId="{D6A04C14-04EE-4059-A078-CDA0213AEA72}" srcOrd="7" destOrd="0" parTransId="{41290F9E-80C6-4269-A3CD-317381009861}" sibTransId="{789D6E33-A833-49C8-884F-1708C42882F6}"/>
    <dgm:cxn modelId="{4BB8DA3B-3253-4C56-9414-4F8E6FB5DB20}" type="presOf" srcId="{7CAB31D5-B4BD-4EBD-AF21-35680D0837E7}" destId="{9828D08B-A5AA-4746-8303-AA97335F6FFB}" srcOrd="0" destOrd="0" presId="urn:microsoft.com/office/officeart/2008/layout/VerticalCurvedList"/>
    <dgm:cxn modelId="{A771CA0F-5CC5-47C8-9F56-60E792108839}" srcId="{58B9E4C2-343F-4774-A24F-D7D40E039C93}" destId="{4D560A84-D521-4E3E-856D-A8B075FED5C0}" srcOrd="3" destOrd="0" parTransId="{868485F5-EEEE-4FC0-BF10-A45DA7067B84}" sibTransId="{5F6E6AC4-3C56-4516-AB7A-3225296C3E5E}"/>
    <dgm:cxn modelId="{2030BAC5-AA75-469A-B543-D763236714A6}" type="presOf" srcId="{1F83BB5B-B2D6-41F5-86CD-62C9963FD6BF}" destId="{FE49DD63-2465-4E57-963D-812600181FD2}" srcOrd="0" destOrd="0" presId="urn:microsoft.com/office/officeart/2008/layout/VerticalCurvedList"/>
    <dgm:cxn modelId="{52CCDAA8-6EA3-4413-92BA-615108FBC8DE}" srcId="{58B9E4C2-343F-4774-A24F-D7D40E039C93}" destId="{6FEB7F6E-D5A8-4E93-B779-391AB5DA1C10}" srcOrd="2" destOrd="0" parTransId="{4DE58C48-157B-4AAC-A7D3-DCD5965F3B96}" sibTransId="{A3C166EA-0890-41BA-AA0A-6FF074E755A4}"/>
    <dgm:cxn modelId="{0EAA680A-8439-433C-94EF-4D3AF9F4D414}" srcId="{58B9E4C2-343F-4774-A24F-D7D40E039C93}" destId="{1F83BB5B-B2D6-41F5-86CD-62C9963FD6BF}" srcOrd="0" destOrd="0" parTransId="{E2590FE9-0709-4879-9858-73583AB95B33}" sibTransId="{A8E023FD-7CD4-4C15-8C6C-5D336FC5C605}"/>
    <dgm:cxn modelId="{D61A0056-281F-4996-8CA3-A414BE558B81}" type="presOf" srcId="{4D560A84-D521-4E3E-856D-A8B075FED5C0}" destId="{84260938-52B0-49E6-943B-4307FBE10D8F}" srcOrd="0" destOrd="0" presId="urn:microsoft.com/office/officeart/2008/layout/VerticalCurvedList"/>
    <dgm:cxn modelId="{980AB110-0D54-44A5-9772-4D4CD4F1D463}" type="presOf" srcId="{6FEB7F6E-D5A8-4E93-B779-391AB5DA1C10}" destId="{9AE9AD43-389F-403F-B1D7-25FBF65F46D7}" srcOrd="0" destOrd="0" presId="urn:microsoft.com/office/officeart/2008/layout/VerticalCurvedList"/>
    <dgm:cxn modelId="{41C9F59F-1D80-4FFD-9D44-75649314EEDF}" type="presOf" srcId="{A8E023FD-7CD4-4C15-8C6C-5D336FC5C605}" destId="{5C6D7AB0-56AF-4624-86C1-CAA83B324FB6}" srcOrd="0" destOrd="0" presId="urn:microsoft.com/office/officeart/2008/layout/VerticalCurvedList"/>
    <dgm:cxn modelId="{55ABAC0B-96ED-406E-BA17-1C6AE91401BA}" type="presParOf" srcId="{477CF652-4044-48B8-A775-2303BA1635C5}" destId="{C218D4DB-C471-4C59-9967-F5CECC705306}" srcOrd="0" destOrd="0" presId="urn:microsoft.com/office/officeart/2008/layout/VerticalCurvedList"/>
    <dgm:cxn modelId="{16B0729A-AD60-44F1-B698-DE564767C056}" type="presParOf" srcId="{C218D4DB-C471-4C59-9967-F5CECC705306}" destId="{90C4EAA2-CE56-41D0-BEC1-E640DF150475}" srcOrd="0" destOrd="0" presId="urn:microsoft.com/office/officeart/2008/layout/VerticalCurvedList"/>
    <dgm:cxn modelId="{EE6D79A3-EC13-4D06-A552-6645042533A1}" type="presParOf" srcId="{90C4EAA2-CE56-41D0-BEC1-E640DF150475}" destId="{731002B2-CCC6-46EF-A650-CE6C396FFB21}" srcOrd="0" destOrd="0" presId="urn:microsoft.com/office/officeart/2008/layout/VerticalCurvedList"/>
    <dgm:cxn modelId="{074240D4-7029-48F8-9F9E-93176B29EC0F}" type="presParOf" srcId="{90C4EAA2-CE56-41D0-BEC1-E640DF150475}" destId="{5C6D7AB0-56AF-4624-86C1-CAA83B324FB6}" srcOrd="1" destOrd="0" presId="urn:microsoft.com/office/officeart/2008/layout/VerticalCurvedList"/>
    <dgm:cxn modelId="{1367D184-4167-4DA5-A1E6-8C785114FEE9}" type="presParOf" srcId="{90C4EAA2-CE56-41D0-BEC1-E640DF150475}" destId="{9456CA94-0164-4BDB-9D93-8B6147029A6F}" srcOrd="2" destOrd="0" presId="urn:microsoft.com/office/officeart/2008/layout/VerticalCurvedList"/>
    <dgm:cxn modelId="{BA722D9E-B00E-4C2F-886C-98D7FB6E2FCF}" type="presParOf" srcId="{90C4EAA2-CE56-41D0-BEC1-E640DF150475}" destId="{94035B67-4E16-4CE6-AB80-426762312B47}" srcOrd="3" destOrd="0" presId="urn:microsoft.com/office/officeart/2008/layout/VerticalCurvedList"/>
    <dgm:cxn modelId="{0BEF7137-A2DD-46C0-8CF4-D089FC9D31FD}" type="presParOf" srcId="{C218D4DB-C471-4C59-9967-F5CECC705306}" destId="{FE49DD63-2465-4E57-963D-812600181FD2}" srcOrd="1" destOrd="0" presId="urn:microsoft.com/office/officeart/2008/layout/VerticalCurvedList"/>
    <dgm:cxn modelId="{F31C133F-ABAC-4B1F-8EC2-78A6679EDC6A}" type="presParOf" srcId="{C218D4DB-C471-4C59-9967-F5CECC705306}" destId="{84F3EB95-3334-43F5-8155-9F37CF90D292}" srcOrd="2" destOrd="0" presId="urn:microsoft.com/office/officeart/2008/layout/VerticalCurvedList"/>
    <dgm:cxn modelId="{96DB0AA7-C9B0-45EB-80BB-17AF5F5351B0}" type="presParOf" srcId="{84F3EB95-3334-43F5-8155-9F37CF90D292}" destId="{976F818B-700B-414D-B4DE-679F3C256E9E}" srcOrd="0" destOrd="0" presId="urn:microsoft.com/office/officeart/2008/layout/VerticalCurvedList"/>
    <dgm:cxn modelId="{FD4CDBC5-EA2B-4FB2-8A86-5779183372D7}" type="presParOf" srcId="{C218D4DB-C471-4C59-9967-F5CECC705306}" destId="{F55F74FF-C0F7-4C88-8649-CB5BCE7F8800}" srcOrd="3" destOrd="0" presId="urn:microsoft.com/office/officeart/2008/layout/VerticalCurvedList"/>
    <dgm:cxn modelId="{52407346-E384-4427-996C-063B06D07EE8}" type="presParOf" srcId="{C218D4DB-C471-4C59-9967-F5CECC705306}" destId="{B39E6D0B-06B6-4E3D-A1AD-7D94BA942EFB}" srcOrd="4" destOrd="0" presId="urn:microsoft.com/office/officeart/2008/layout/VerticalCurvedList"/>
    <dgm:cxn modelId="{87920ED7-A27F-44A0-9BE0-3F58900B90DF}" type="presParOf" srcId="{B39E6D0B-06B6-4E3D-A1AD-7D94BA942EFB}" destId="{41209540-CEFD-42BA-9F50-F6C7E755EE49}" srcOrd="0" destOrd="0" presId="urn:microsoft.com/office/officeart/2008/layout/VerticalCurvedList"/>
    <dgm:cxn modelId="{CE9CB757-6C9B-44B8-ACDB-F77C9051E611}" type="presParOf" srcId="{C218D4DB-C471-4C59-9967-F5CECC705306}" destId="{9AE9AD43-389F-403F-B1D7-25FBF65F46D7}" srcOrd="5" destOrd="0" presId="urn:microsoft.com/office/officeart/2008/layout/VerticalCurvedList"/>
    <dgm:cxn modelId="{09E0E434-F3D0-4573-8C1E-434B15025F48}" type="presParOf" srcId="{C218D4DB-C471-4C59-9967-F5CECC705306}" destId="{FDD7FD9D-FE46-4E1C-8A2E-7E120562E651}" srcOrd="6" destOrd="0" presId="urn:microsoft.com/office/officeart/2008/layout/VerticalCurvedList"/>
    <dgm:cxn modelId="{20547A1E-152E-4688-8778-B1110A69D910}" type="presParOf" srcId="{FDD7FD9D-FE46-4E1C-8A2E-7E120562E651}" destId="{84FF2FD5-37FC-466B-918A-46BA06DF7C2A}" srcOrd="0" destOrd="0" presId="urn:microsoft.com/office/officeart/2008/layout/VerticalCurvedList"/>
    <dgm:cxn modelId="{2EE898B2-C824-418F-868D-328F49911CB1}" type="presParOf" srcId="{C218D4DB-C471-4C59-9967-F5CECC705306}" destId="{84260938-52B0-49E6-943B-4307FBE10D8F}" srcOrd="7" destOrd="0" presId="urn:microsoft.com/office/officeart/2008/layout/VerticalCurvedList"/>
    <dgm:cxn modelId="{89B30BC0-6712-4F24-A86B-B5A5F6F334CC}" type="presParOf" srcId="{C218D4DB-C471-4C59-9967-F5CECC705306}" destId="{CB84912D-9576-4D44-B97C-2FD659DE6922}" srcOrd="8" destOrd="0" presId="urn:microsoft.com/office/officeart/2008/layout/VerticalCurvedList"/>
    <dgm:cxn modelId="{8ECB8BCC-F341-4BE3-A04C-AEEBD45BD106}" type="presParOf" srcId="{CB84912D-9576-4D44-B97C-2FD659DE6922}" destId="{F7EF0412-1288-49B4-B57A-E6F2214FF79B}" srcOrd="0" destOrd="0" presId="urn:microsoft.com/office/officeart/2008/layout/VerticalCurvedList"/>
    <dgm:cxn modelId="{104AA3B3-077F-474C-AF17-4CE0B74AF5D3}" type="presParOf" srcId="{C218D4DB-C471-4C59-9967-F5CECC705306}" destId="{63A2A7D5-F08D-4CE0-96FC-DE052EDAE51B}" srcOrd="9" destOrd="0" presId="urn:microsoft.com/office/officeart/2008/layout/VerticalCurvedList"/>
    <dgm:cxn modelId="{C687A624-9A11-4AF4-A7D7-9D1074D7B326}" type="presParOf" srcId="{C218D4DB-C471-4C59-9967-F5CECC705306}" destId="{58C7C8F9-3C51-4848-96D0-818DCC3EEE1D}" srcOrd="10" destOrd="0" presId="urn:microsoft.com/office/officeart/2008/layout/VerticalCurvedList"/>
    <dgm:cxn modelId="{C3FBE3A3-CD76-4DD1-806D-724F5AC045F9}" type="presParOf" srcId="{58C7C8F9-3C51-4848-96D0-818DCC3EEE1D}" destId="{01C1EA1D-C4A1-4D03-819D-55F9FF4F04DC}" srcOrd="0" destOrd="0" presId="urn:microsoft.com/office/officeart/2008/layout/VerticalCurvedList"/>
    <dgm:cxn modelId="{BA04D248-CCFC-4442-BE44-FBF47AEFE169}" type="presParOf" srcId="{C218D4DB-C471-4C59-9967-F5CECC705306}" destId="{9828D08B-A5AA-4746-8303-AA97335F6FFB}" srcOrd="11" destOrd="0" presId="urn:microsoft.com/office/officeart/2008/layout/VerticalCurvedList"/>
    <dgm:cxn modelId="{2689EEF6-0BC9-4F5D-972D-D85B781C390D}" type="presParOf" srcId="{C218D4DB-C471-4C59-9967-F5CECC705306}" destId="{05B322FF-AB86-47E9-B306-4553BD584468}" srcOrd="12" destOrd="0" presId="urn:microsoft.com/office/officeart/2008/layout/VerticalCurvedList"/>
    <dgm:cxn modelId="{A4D549E7-9304-4586-8792-C179D5544988}" type="presParOf" srcId="{05B322FF-AB86-47E9-B306-4553BD584468}" destId="{2BF7A44A-8DF4-4358-93DE-772B4A6A46EE}" srcOrd="0" destOrd="0" presId="urn:microsoft.com/office/officeart/2008/layout/VerticalCurvedList"/>
    <dgm:cxn modelId="{7ED88374-6470-4F8B-9E2F-68D8F9F62CE5}" type="presParOf" srcId="{C218D4DB-C471-4C59-9967-F5CECC705306}" destId="{358DB8F3-C2B0-4108-B608-E45BF241DD0D}" srcOrd="13" destOrd="0" presId="urn:microsoft.com/office/officeart/2008/layout/VerticalCurvedList"/>
    <dgm:cxn modelId="{10EA3B15-02A2-4679-A51A-402CB2A8D46F}" type="presParOf" srcId="{C218D4DB-C471-4C59-9967-F5CECC705306}" destId="{B18B1547-EF5A-4936-B784-2CCFEB340883}" srcOrd="14" destOrd="0" presId="urn:microsoft.com/office/officeart/2008/layout/VerticalCurvedList"/>
    <dgm:cxn modelId="{7E62D549-A948-4F2D-98A8-1E9DB3891AA8}" type="presParOf" srcId="{B18B1547-EF5A-4936-B784-2CCFEB340883}" destId="{6EAB1C16-4EE8-45D5-8B0B-00941756D0F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6D7AB0-56AF-4624-86C1-CAA83B324FB6}">
      <dsp:nvSpPr>
        <dsp:cNvPr id="0" name=""/>
        <dsp:cNvSpPr/>
      </dsp:nvSpPr>
      <dsp:spPr>
        <a:xfrm>
          <a:off x="-5701338" y="-873208"/>
          <a:ext cx="6791812" cy="6791812"/>
        </a:xfrm>
        <a:prstGeom prst="blockArc">
          <a:avLst>
            <a:gd name="adj1" fmla="val 18900000"/>
            <a:gd name="adj2" fmla="val 2700000"/>
            <a:gd name="adj3" fmla="val 318"/>
          </a:avLst>
        </a:prstGeom>
        <a:noFill/>
        <a:ln w="142875" cap="flat" cmpd="thickThin" algn="ctr">
          <a:solidFill>
            <a:scrgbClr r="0" g="0" b="0"/>
          </a:solidFill>
          <a:prstDash val="solid"/>
          <a:miter lim="800000"/>
        </a:ln>
        <a:effectLst/>
      </dsp:spPr>
      <dsp:style>
        <a:lnRef idx="2">
          <a:scrgbClr r="0" g="0" b="0"/>
        </a:lnRef>
        <a:fillRef idx="0">
          <a:scrgbClr r="0" g="0" b="0"/>
        </a:fillRef>
        <a:effectRef idx="0">
          <a:scrgbClr r="0" g="0" b="0"/>
        </a:effectRef>
        <a:fontRef idx="minor"/>
      </dsp:style>
    </dsp:sp>
    <dsp:sp modelId="{FE49DD63-2465-4E57-963D-812600181FD2}">
      <dsp:nvSpPr>
        <dsp:cNvPr id="0" name=""/>
        <dsp:cNvSpPr/>
      </dsp:nvSpPr>
      <dsp:spPr>
        <a:xfrm>
          <a:off x="353934" y="153388"/>
          <a:ext cx="10551929" cy="610476"/>
        </a:xfrm>
        <a:prstGeom prst="rect">
          <a:avLst/>
        </a:prstGeom>
        <a:solidFill>
          <a:srgbClr val="002060"/>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363955" tIns="81280" rIns="81280" bIns="81280" numCol="1" spcCol="1270" anchor="ctr" anchorCtr="0">
          <a:noAutofit/>
        </a:bodyPr>
        <a:lstStyle/>
        <a:p>
          <a:pPr lvl="0" algn="l" defTabSz="1422400" rtl="0">
            <a:lnSpc>
              <a:spcPct val="90000"/>
            </a:lnSpc>
            <a:spcBef>
              <a:spcPct val="0"/>
            </a:spcBef>
            <a:spcAft>
              <a:spcPct val="35000"/>
            </a:spcAft>
          </a:pPr>
          <a:r>
            <a:rPr lang="en-US" sz="3200" b="1" kern="1200" dirty="0" smtClean="0"/>
            <a:t>The business </a:t>
          </a:r>
          <a:endParaRPr lang="en-IN" sz="3200" kern="1200" dirty="0"/>
        </a:p>
      </dsp:txBody>
      <dsp:txXfrm>
        <a:off x="353934" y="153388"/>
        <a:ext cx="10551929" cy="610476"/>
      </dsp:txXfrm>
    </dsp:sp>
    <dsp:sp modelId="{976F818B-700B-414D-B4DE-679F3C256E9E}">
      <dsp:nvSpPr>
        <dsp:cNvPr id="0" name=""/>
        <dsp:cNvSpPr/>
      </dsp:nvSpPr>
      <dsp:spPr>
        <a:xfrm>
          <a:off x="67356" y="172048"/>
          <a:ext cx="573156" cy="573156"/>
        </a:xfrm>
        <a:prstGeom prst="ellipse">
          <a:avLst/>
        </a:prstGeom>
        <a:blipFill rotWithShape="0">
          <a:blip xmlns:r="http://schemas.openxmlformats.org/officeDocument/2006/relationships" r:embed="rId1"/>
          <a:stretch>
            <a:fillRect/>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5F74FF-C0F7-4C88-8649-CB5BCE7F8800}">
      <dsp:nvSpPr>
        <dsp:cNvPr id="0" name=""/>
        <dsp:cNvSpPr/>
      </dsp:nvSpPr>
      <dsp:spPr>
        <a:xfrm>
          <a:off x="769170" y="841580"/>
          <a:ext cx="10136693" cy="610476"/>
        </a:xfrm>
        <a:prstGeom prst="rect">
          <a:avLst/>
        </a:prstGeom>
        <a:solidFill>
          <a:srgbClr val="002060"/>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363955" tIns="81280" rIns="81280" bIns="81280" numCol="1" spcCol="1270" anchor="ctr" anchorCtr="0">
          <a:noAutofit/>
        </a:bodyPr>
        <a:lstStyle/>
        <a:p>
          <a:pPr lvl="0" algn="l" defTabSz="1422400" rtl="0">
            <a:lnSpc>
              <a:spcPct val="90000"/>
            </a:lnSpc>
            <a:spcBef>
              <a:spcPct val="0"/>
            </a:spcBef>
            <a:spcAft>
              <a:spcPct val="35000"/>
            </a:spcAft>
          </a:pPr>
          <a:r>
            <a:rPr lang="en-US" sz="3200" b="1" kern="1200" dirty="0" smtClean="0"/>
            <a:t>The team </a:t>
          </a:r>
          <a:endParaRPr lang="en-IN" sz="3200" kern="1200" dirty="0"/>
        </a:p>
      </dsp:txBody>
      <dsp:txXfrm>
        <a:off x="769170" y="841580"/>
        <a:ext cx="10136693" cy="610476"/>
      </dsp:txXfrm>
    </dsp:sp>
    <dsp:sp modelId="{41209540-CEFD-42BA-9F50-F6C7E755EE49}">
      <dsp:nvSpPr>
        <dsp:cNvPr id="0" name=""/>
        <dsp:cNvSpPr/>
      </dsp:nvSpPr>
      <dsp:spPr>
        <a:xfrm>
          <a:off x="482592" y="860240"/>
          <a:ext cx="573156" cy="573156"/>
        </a:xfrm>
        <a:prstGeom prst="ellipse">
          <a:avLst/>
        </a:prstGeom>
        <a:blipFill rotWithShape="0">
          <a:blip xmlns:r="http://schemas.openxmlformats.org/officeDocument/2006/relationships" r:embed="rId1"/>
          <a:stretch>
            <a:fillRect/>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E9AD43-389F-403F-B1D7-25FBF65F46D7}">
      <dsp:nvSpPr>
        <dsp:cNvPr id="0" name=""/>
        <dsp:cNvSpPr/>
      </dsp:nvSpPr>
      <dsp:spPr>
        <a:xfrm>
          <a:off x="996717" y="1529267"/>
          <a:ext cx="9909145" cy="610476"/>
        </a:xfrm>
        <a:prstGeom prst="rect">
          <a:avLst/>
        </a:prstGeom>
        <a:solidFill>
          <a:srgbClr val="002060"/>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363955" tIns="81280" rIns="81280" bIns="81280" numCol="1" spcCol="1270" anchor="ctr" anchorCtr="0">
          <a:noAutofit/>
        </a:bodyPr>
        <a:lstStyle/>
        <a:p>
          <a:pPr lvl="0" algn="l" defTabSz="1422400" rtl="0">
            <a:lnSpc>
              <a:spcPct val="90000"/>
            </a:lnSpc>
            <a:spcBef>
              <a:spcPct val="0"/>
            </a:spcBef>
            <a:spcAft>
              <a:spcPct val="35000"/>
            </a:spcAft>
          </a:pPr>
          <a:r>
            <a:rPr lang="en-US" sz="3200" b="1" kern="1200" dirty="0" smtClean="0"/>
            <a:t>The proposal </a:t>
          </a:r>
          <a:endParaRPr lang="en-IN" sz="3200" kern="1200" dirty="0"/>
        </a:p>
      </dsp:txBody>
      <dsp:txXfrm>
        <a:off x="996717" y="1529267"/>
        <a:ext cx="9909145" cy="610476"/>
      </dsp:txXfrm>
    </dsp:sp>
    <dsp:sp modelId="{84FF2FD5-37FC-466B-918A-46BA06DF7C2A}">
      <dsp:nvSpPr>
        <dsp:cNvPr id="0" name=""/>
        <dsp:cNvSpPr/>
      </dsp:nvSpPr>
      <dsp:spPr>
        <a:xfrm>
          <a:off x="710139" y="1547927"/>
          <a:ext cx="573156" cy="573156"/>
        </a:xfrm>
        <a:prstGeom prst="ellipse">
          <a:avLst/>
        </a:prstGeom>
        <a:blipFill rotWithShape="0">
          <a:blip xmlns:r="http://schemas.openxmlformats.org/officeDocument/2006/relationships" r:embed="rId1"/>
          <a:stretch>
            <a:fillRect/>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260938-52B0-49E6-943B-4307FBE10D8F}">
      <dsp:nvSpPr>
        <dsp:cNvPr id="0" name=""/>
        <dsp:cNvSpPr/>
      </dsp:nvSpPr>
      <dsp:spPr>
        <a:xfrm>
          <a:off x="1069371" y="2217459"/>
          <a:ext cx="9836492" cy="610476"/>
        </a:xfrm>
        <a:prstGeom prst="rect">
          <a:avLst/>
        </a:prstGeom>
        <a:solidFill>
          <a:srgbClr val="002060"/>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363955" tIns="81280" rIns="81280" bIns="81280" numCol="1" spcCol="1270" anchor="ctr" anchorCtr="0">
          <a:noAutofit/>
        </a:bodyPr>
        <a:lstStyle/>
        <a:p>
          <a:pPr lvl="0" algn="l" defTabSz="1422400" rtl="0">
            <a:lnSpc>
              <a:spcPct val="90000"/>
            </a:lnSpc>
            <a:spcBef>
              <a:spcPct val="0"/>
            </a:spcBef>
            <a:spcAft>
              <a:spcPct val="35000"/>
            </a:spcAft>
          </a:pPr>
          <a:r>
            <a:rPr lang="en-IN" sz="3200" b="1" kern="1200" dirty="0" smtClean="0"/>
            <a:t>Why now</a:t>
          </a:r>
          <a:endParaRPr lang="en-IN" sz="3200" kern="1200" dirty="0"/>
        </a:p>
      </dsp:txBody>
      <dsp:txXfrm>
        <a:off x="1069371" y="2217459"/>
        <a:ext cx="9836492" cy="610476"/>
      </dsp:txXfrm>
    </dsp:sp>
    <dsp:sp modelId="{F7EF0412-1288-49B4-B57A-E6F2214FF79B}">
      <dsp:nvSpPr>
        <dsp:cNvPr id="0" name=""/>
        <dsp:cNvSpPr/>
      </dsp:nvSpPr>
      <dsp:spPr>
        <a:xfrm>
          <a:off x="782793" y="2236119"/>
          <a:ext cx="573156" cy="573156"/>
        </a:xfrm>
        <a:prstGeom prst="ellipse">
          <a:avLst/>
        </a:prstGeom>
        <a:blipFill rotWithShape="0">
          <a:blip xmlns:r="http://schemas.openxmlformats.org/officeDocument/2006/relationships" r:embed="rId1"/>
          <a:stretch>
            <a:fillRect/>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A2A7D5-F08D-4CE0-96FC-DE052EDAE51B}">
      <dsp:nvSpPr>
        <dsp:cNvPr id="0" name=""/>
        <dsp:cNvSpPr/>
      </dsp:nvSpPr>
      <dsp:spPr>
        <a:xfrm>
          <a:off x="996717" y="2905651"/>
          <a:ext cx="9909145" cy="610476"/>
        </a:xfrm>
        <a:prstGeom prst="rect">
          <a:avLst/>
        </a:prstGeom>
        <a:solidFill>
          <a:srgbClr val="002060"/>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363955" tIns="81280" rIns="81280" bIns="81280" numCol="1" spcCol="1270" anchor="ctr" anchorCtr="0">
          <a:noAutofit/>
        </a:bodyPr>
        <a:lstStyle/>
        <a:p>
          <a:pPr lvl="0" algn="l" defTabSz="1422400" rtl="0">
            <a:lnSpc>
              <a:spcPct val="90000"/>
            </a:lnSpc>
            <a:spcBef>
              <a:spcPct val="0"/>
            </a:spcBef>
            <a:spcAft>
              <a:spcPct val="35000"/>
            </a:spcAft>
          </a:pPr>
          <a:r>
            <a:rPr lang="en-US" sz="3200" b="1" kern="1200" dirty="0" smtClean="0"/>
            <a:t>Why it will succeed </a:t>
          </a:r>
          <a:endParaRPr lang="en-IN" sz="3200" kern="1200" dirty="0"/>
        </a:p>
      </dsp:txBody>
      <dsp:txXfrm>
        <a:off x="996717" y="2905651"/>
        <a:ext cx="9909145" cy="610476"/>
      </dsp:txXfrm>
    </dsp:sp>
    <dsp:sp modelId="{01C1EA1D-C4A1-4D03-819D-55F9FF4F04DC}">
      <dsp:nvSpPr>
        <dsp:cNvPr id="0" name=""/>
        <dsp:cNvSpPr/>
      </dsp:nvSpPr>
      <dsp:spPr>
        <a:xfrm>
          <a:off x="710139" y="2924311"/>
          <a:ext cx="573156" cy="573156"/>
        </a:xfrm>
        <a:prstGeom prst="ellipse">
          <a:avLst/>
        </a:prstGeom>
        <a:blipFill rotWithShape="0">
          <a:blip xmlns:r="http://schemas.openxmlformats.org/officeDocument/2006/relationships" r:embed="rId1"/>
          <a:stretch>
            <a:fillRect/>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28D08B-A5AA-4746-8303-AA97335F6FFB}">
      <dsp:nvSpPr>
        <dsp:cNvPr id="0" name=""/>
        <dsp:cNvSpPr/>
      </dsp:nvSpPr>
      <dsp:spPr>
        <a:xfrm>
          <a:off x="769170" y="3593339"/>
          <a:ext cx="10136693" cy="610476"/>
        </a:xfrm>
        <a:prstGeom prst="rect">
          <a:avLst/>
        </a:prstGeom>
        <a:solidFill>
          <a:srgbClr val="002060"/>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363955" tIns="81280" rIns="81280" bIns="81280" numCol="1" spcCol="1270" anchor="ctr" anchorCtr="0">
          <a:noAutofit/>
        </a:bodyPr>
        <a:lstStyle/>
        <a:p>
          <a:pPr lvl="0" algn="l" defTabSz="1422400" rtl="0">
            <a:lnSpc>
              <a:spcPct val="90000"/>
            </a:lnSpc>
            <a:spcBef>
              <a:spcPct val="0"/>
            </a:spcBef>
            <a:spcAft>
              <a:spcPct val="35000"/>
            </a:spcAft>
          </a:pPr>
          <a:r>
            <a:rPr lang="en-US" sz="3200" b="1" kern="1200" dirty="0" smtClean="0"/>
            <a:t>What the rewards will be </a:t>
          </a:r>
          <a:endParaRPr lang="en-IN" sz="3200" kern="1200" dirty="0"/>
        </a:p>
      </dsp:txBody>
      <dsp:txXfrm>
        <a:off x="769170" y="3593339"/>
        <a:ext cx="10136693" cy="610476"/>
      </dsp:txXfrm>
    </dsp:sp>
    <dsp:sp modelId="{2BF7A44A-8DF4-4358-93DE-772B4A6A46EE}">
      <dsp:nvSpPr>
        <dsp:cNvPr id="0" name=""/>
        <dsp:cNvSpPr/>
      </dsp:nvSpPr>
      <dsp:spPr>
        <a:xfrm>
          <a:off x="482592" y="3611998"/>
          <a:ext cx="573156" cy="573156"/>
        </a:xfrm>
        <a:prstGeom prst="ellipse">
          <a:avLst/>
        </a:prstGeom>
        <a:blipFill rotWithShape="0">
          <a:blip xmlns:r="http://schemas.openxmlformats.org/officeDocument/2006/relationships" r:embed="rId1"/>
          <a:stretch>
            <a:fillRect/>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8DB8F3-C2B0-4108-B608-E45BF241DD0D}">
      <dsp:nvSpPr>
        <dsp:cNvPr id="0" name=""/>
        <dsp:cNvSpPr/>
      </dsp:nvSpPr>
      <dsp:spPr>
        <a:xfrm>
          <a:off x="353934" y="4281531"/>
          <a:ext cx="10551929" cy="610476"/>
        </a:xfrm>
        <a:prstGeom prst="rect">
          <a:avLst/>
        </a:prstGeom>
        <a:solidFill>
          <a:srgbClr val="002060"/>
        </a:solidFill>
        <a:ln w="12700" cap="flat" cmpd="sng" algn="ctr">
          <a:noFill/>
          <a:prstDash val="solid"/>
          <a:miter lim="800000"/>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363955" tIns="81280" rIns="81280" bIns="81280" numCol="1" spcCol="1270" anchor="ctr" anchorCtr="0">
          <a:noAutofit/>
        </a:bodyPr>
        <a:lstStyle/>
        <a:p>
          <a:pPr lvl="0" algn="l" defTabSz="1422400" rtl="0">
            <a:lnSpc>
              <a:spcPct val="90000"/>
            </a:lnSpc>
            <a:spcBef>
              <a:spcPct val="0"/>
            </a:spcBef>
            <a:spcAft>
              <a:spcPct val="35000"/>
            </a:spcAft>
          </a:pPr>
          <a:r>
            <a:rPr lang="en-US" sz="3200" b="1" kern="1200" dirty="0" smtClean="0"/>
            <a:t>Major risks and how you can minimize them </a:t>
          </a:r>
          <a:endParaRPr lang="en-IN" sz="3200" kern="1200" dirty="0"/>
        </a:p>
      </dsp:txBody>
      <dsp:txXfrm>
        <a:off x="353934" y="4281531"/>
        <a:ext cx="10551929" cy="610476"/>
      </dsp:txXfrm>
    </dsp:sp>
    <dsp:sp modelId="{6EAB1C16-4EE8-45D5-8B0B-00941756D0FB}">
      <dsp:nvSpPr>
        <dsp:cNvPr id="0" name=""/>
        <dsp:cNvSpPr/>
      </dsp:nvSpPr>
      <dsp:spPr>
        <a:xfrm>
          <a:off x="67356" y="4300191"/>
          <a:ext cx="573156" cy="573156"/>
        </a:xfrm>
        <a:prstGeom prst="ellipse">
          <a:avLst/>
        </a:prstGeom>
        <a:blipFill rotWithShape="0">
          <a:blip xmlns:r="http://schemas.openxmlformats.org/officeDocument/2006/relationships" r:embed="rId1"/>
          <a:stretch>
            <a:fillRect/>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88E89F-0399-4DEE-95C4-B22E362F6EA9}" type="datetimeFigureOut">
              <a:rPr lang="en-IN" smtClean="0"/>
              <a:t>26-02-2021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678F0-0C79-49A0-A642-EB0D9642E1D1}" type="slidenum">
              <a:rPr lang="en-IN" smtClean="0"/>
              <a:t>‹#›</a:t>
            </a:fld>
            <a:endParaRPr lang="en-IN"/>
          </a:p>
        </p:txBody>
      </p:sp>
    </p:spTree>
    <p:extLst>
      <p:ext uri="{BB962C8B-B14F-4D97-AF65-F5344CB8AC3E}">
        <p14:creationId xmlns:p14="http://schemas.microsoft.com/office/powerpoint/2010/main" val="4216109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5286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Painting a mental picture of how a specific customer will benefit or has already benefited from the new product or service packs a wallop.</a:t>
            </a:r>
            <a:endParaRPr lang="en-IN" dirty="0"/>
          </a:p>
        </p:txBody>
      </p:sp>
    </p:spTree>
    <p:extLst>
      <p:ext uri="{BB962C8B-B14F-4D97-AF65-F5344CB8AC3E}">
        <p14:creationId xmlns:p14="http://schemas.microsoft.com/office/powerpoint/2010/main" val="3347707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22514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(antonyms: scruffy, shabby, untidy or dirty)</a:t>
            </a:r>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1AD14704-A2DE-4B21-8280-03DDADA19E3E}" type="slidenum">
              <a:rPr lang="en-IN" smtClean="0"/>
              <a:t>32</a:t>
            </a:fld>
            <a:endParaRPr lang="en-IN"/>
          </a:p>
        </p:txBody>
      </p:sp>
    </p:spTree>
    <p:extLst>
      <p:ext uri="{BB962C8B-B14F-4D97-AF65-F5344CB8AC3E}">
        <p14:creationId xmlns:p14="http://schemas.microsoft.com/office/powerpoint/2010/main" val="1966501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2679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5F0B33F-DB5A-47ED-89A9-A6D0C54C65CF}" type="datetime1">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D1DB16-3243-4916-96AE-0416B7586CF1}" type="slidenum">
              <a:rPr lang="en-IN" smtClean="0"/>
              <a:t>‹#›</a:t>
            </a:fld>
            <a:endParaRPr lang="en-IN"/>
          </a:p>
        </p:txBody>
      </p:sp>
    </p:spTree>
    <p:extLst>
      <p:ext uri="{BB962C8B-B14F-4D97-AF65-F5344CB8AC3E}">
        <p14:creationId xmlns:p14="http://schemas.microsoft.com/office/powerpoint/2010/main" val="371229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C3841A3-60A3-4592-A42D-69FCE5962CFC}" type="datetime1">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D1DB16-3243-4916-96AE-0416B7586CF1}" type="slidenum">
              <a:rPr lang="en-IN" smtClean="0"/>
              <a:t>‹#›</a:t>
            </a:fld>
            <a:endParaRPr lang="en-IN"/>
          </a:p>
        </p:txBody>
      </p:sp>
    </p:spTree>
    <p:extLst>
      <p:ext uri="{BB962C8B-B14F-4D97-AF65-F5344CB8AC3E}">
        <p14:creationId xmlns:p14="http://schemas.microsoft.com/office/powerpoint/2010/main" val="301175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C10CA6C-BB92-471B-AC68-599711B8D7DE}" type="datetime1">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D1DB16-3243-4916-96AE-0416B7586CF1}" type="slidenum">
              <a:rPr lang="en-IN" smtClean="0"/>
              <a:t>‹#›</a:t>
            </a:fld>
            <a:endParaRPr lang="en-IN"/>
          </a:p>
        </p:txBody>
      </p:sp>
    </p:spTree>
    <p:extLst>
      <p:ext uri="{BB962C8B-B14F-4D97-AF65-F5344CB8AC3E}">
        <p14:creationId xmlns:p14="http://schemas.microsoft.com/office/powerpoint/2010/main" val="1691821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solidFill>
                  <a:schemeClr val="accent5">
                    <a:lumMod val="75000"/>
                  </a:schemeClr>
                </a:solidFill>
                <a:latin typeface="+mn-lt"/>
              </a:defRPr>
            </a:lvl1pPr>
          </a:lstStyle>
          <a:p>
            <a:r>
              <a:rPr lang="en-US" smtClean="0"/>
              <a:t>Click to edit Master title style</a:t>
            </a:r>
            <a:endParaRPr lang="en-IN"/>
          </a:p>
        </p:txBody>
      </p:sp>
      <p:sp>
        <p:nvSpPr>
          <p:cNvPr id="3" name="Content Placeholder 2"/>
          <p:cNvSpPr>
            <a:spLocks noGrp="1"/>
          </p:cNvSpPr>
          <p:nvPr>
            <p:ph idx="1"/>
          </p:nvPr>
        </p:nvSpPr>
        <p:spPr/>
        <p:txBody>
          <a:bodyPr>
            <a:normAutofit/>
          </a:bodyPr>
          <a:lstStyle>
            <a:lvl1pPr>
              <a:defRPr sz="2800" b="1">
                <a:solidFill>
                  <a:schemeClr val="accent5">
                    <a:lumMod val="50000"/>
                  </a:schemeClr>
                </a:solidFill>
              </a:defRPr>
            </a:lvl1pPr>
            <a:lvl2pPr>
              <a:defRPr sz="2800" b="1">
                <a:solidFill>
                  <a:schemeClr val="accent5">
                    <a:lumMod val="50000"/>
                  </a:schemeClr>
                </a:solidFill>
              </a:defRPr>
            </a:lvl2pPr>
            <a:lvl3pPr>
              <a:defRPr sz="2800" b="1">
                <a:solidFill>
                  <a:schemeClr val="accent5">
                    <a:lumMod val="50000"/>
                  </a:schemeClr>
                </a:solidFill>
              </a:defRPr>
            </a:lvl3pPr>
            <a:lvl4pPr>
              <a:defRPr sz="2800" b="1">
                <a:solidFill>
                  <a:schemeClr val="accent5">
                    <a:lumMod val="50000"/>
                  </a:schemeClr>
                </a:solidFill>
              </a:defRPr>
            </a:lvl4pPr>
            <a:lvl5pPr>
              <a:defRPr sz="2800" b="1">
                <a:solidFill>
                  <a:schemeClr val="accent5">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A587623-9FCB-48CC-938F-20E2AD725072}" type="datetime1">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D1DB16-3243-4916-96AE-0416B7586CF1}" type="slidenum">
              <a:rPr lang="en-IN" smtClean="0"/>
              <a:t>‹#›</a:t>
            </a:fld>
            <a:endParaRPr lang="en-IN"/>
          </a:p>
        </p:txBody>
      </p:sp>
    </p:spTree>
    <p:extLst>
      <p:ext uri="{BB962C8B-B14F-4D97-AF65-F5344CB8AC3E}">
        <p14:creationId xmlns:p14="http://schemas.microsoft.com/office/powerpoint/2010/main" val="692600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0524C1-D1EC-41A6-914F-27EE5780FF55}" type="datetime1">
              <a:rPr lang="en-IN" smtClean="0"/>
              <a:t>26-02-2021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D1DB16-3243-4916-96AE-0416B7586CF1}" type="slidenum">
              <a:rPr lang="en-IN" smtClean="0"/>
              <a:t>‹#›</a:t>
            </a:fld>
            <a:endParaRPr lang="en-IN"/>
          </a:p>
        </p:txBody>
      </p:sp>
    </p:spTree>
    <p:extLst>
      <p:ext uri="{BB962C8B-B14F-4D97-AF65-F5344CB8AC3E}">
        <p14:creationId xmlns:p14="http://schemas.microsoft.com/office/powerpoint/2010/main" val="2442919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9F743C0-8069-40C4-8EF6-CEB0B7284BE5}" type="datetime1">
              <a:rPr lang="en-IN" smtClean="0"/>
              <a:t>26-02-2021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D1DB16-3243-4916-96AE-0416B7586CF1}" type="slidenum">
              <a:rPr lang="en-IN" smtClean="0"/>
              <a:t>‹#›</a:t>
            </a:fld>
            <a:endParaRPr lang="en-IN"/>
          </a:p>
        </p:txBody>
      </p:sp>
    </p:spTree>
    <p:extLst>
      <p:ext uri="{BB962C8B-B14F-4D97-AF65-F5344CB8AC3E}">
        <p14:creationId xmlns:p14="http://schemas.microsoft.com/office/powerpoint/2010/main" val="1171810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9A3B915-FCC9-48CF-ABE6-7E60AC685019}" type="datetime1">
              <a:rPr lang="en-IN" smtClean="0"/>
              <a:t>26-02-2021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D1DB16-3243-4916-96AE-0416B7586CF1}" type="slidenum">
              <a:rPr lang="en-IN" smtClean="0"/>
              <a:t>‹#›</a:t>
            </a:fld>
            <a:endParaRPr lang="en-IN"/>
          </a:p>
        </p:txBody>
      </p:sp>
    </p:spTree>
    <p:extLst>
      <p:ext uri="{BB962C8B-B14F-4D97-AF65-F5344CB8AC3E}">
        <p14:creationId xmlns:p14="http://schemas.microsoft.com/office/powerpoint/2010/main" val="3504843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48C642D-647C-49BB-A560-674E38ECF996}" type="datetime1">
              <a:rPr lang="en-IN" smtClean="0"/>
              <a:t>26-02-2021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D1DB16-3243-4916-96AE-0416B7586CF1}" type="slidenum">
              <a:rPr lang="en-IN" smtClean="0"/>
              <a:t>‹#›</a:t>
            </a:fld>
            <a:endParaRPr lang="en-IN"/>
          </a:p>
        </p:txBody>
      </p:sp>
    </p:spTree>
    <p:extLst>
      <p:ext uri="{BB962C8B-B14F-4D97-AF65-F5344CB8AC3E}">
        <p14:creationId xmlns:p14="http://schemas.microsoft.com/office/powerpoint/2010/main" val="3489204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CC7903-C879-45AA-A420-D11C50C6D208}" type="datetime1">
              <a:rPr lang="en-IN" smtClean="0"/>
              <a:t>26-02-2021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D1DB16-3243-4916-96AE-0416B7586CF1}" type="slidenum">
              <a:rPr lang="en-IN" smtClean="0"/>
              <a:t>‹#›</a:t>
            </a:fld>
            <a:endParaRPr lang="en-IN"/>
          </a:p>
        </p:txBody>
      </p:sp>
    </p:spTree>
    <p:extLst>
      <p:ext uri="{BB962C8B-B14F-4D97-AF65-F5344CB8AC3E}">
        <p14:creationId xmlns:p14="http://schemas.microsoft.com/office/powerpoint/2010/main" val="2798733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CF3C16-7B56-4F16-B8CB-D11E4D147BA8}" type="datetime1">
              <a:rPr lang="en-IN" smtClean="0"/>
              <a:t>26-02-2021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D1DB16-3243-4916-96AE-0416B7586CF1}" type="slidenum">
              <a:rPr lang="en-IN" smtClean="0"/>
              <a:t>‹#›</a:t>
            </a:fld>
            <a:endParaRPr lang="en-IN"/>
          </a:p>
        </p:txBody>
      </p:sp>
    </p:spTree>
    <p:extLst>
      <p:ext uri="{BB962C8B-B14F-4D97-AF65-F5344CB8AC3E}">
        <p14:creationId xmlns:p14="http://schemas.microsoft.com/office/powerpoint/2010/main" val="466512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651AE-580C-4B08-A1B4-91F7AA3ACB90}" type="datetime1">
              <a:rPr lang="en-IN" smtClean="0"/>
              <a:t>26-02-2021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D1DB16-3243-4916-96AE-0416B7586CF1}" type="slidenum">
              <a:rPr lang="en-IN" smtClean="0"/>
              <a:t>‹#›</a:t>
            </a:fld>
            <a:endParaRPr lang="en-IN"/>
          </a:p>
        </p:txBody>
      </p:sp>
    </p:spTree>
    <p:extLst>
      <p:ext uri="{BB962C8B-B14F-4D97-AF65-F5344CB8AC3E}">
        <p14:creationId xmlns:p14="http://schemas.microsoft.com/office/powerpoint/2010/main" val="3956902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1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AD37A-BE7A-4B35-92C0-8227747E36CE}" type="datetime1">
              <a:rPr lang="en-IN" smtClean="0"/>
              <a:t>26-02-2021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1DB16-3243-4916-96AE-0416B7586CF1}" type="slidenum">
              <a:rPr lang="en-IN" smtClean="0"/>
              <a:t>‹#›</a:t>
            </a:fld>
            <a:endParaRPr lang="en-IN"/>
          </a:p>
        </p:txBody>
      </p:sp>
      <p:sp>
        <p:nvSpPr>
          <p:cNvPr id="7" name="Rectangle 6"/>
          <p:cNvSpPr/>
          <p:nvPr userDrawn="1"/>
        </p:nvSpPr>
        <p:spPr>
          <a:xfrm>
            <a:off x="-1" y="6721475"/>
            <a:ext cx="12192001" cy="163909"/>
          </a:xfrm>
          <a:prstGeom prst="rect">
            <a:avLst/>
          </a:prstGeom>
          <a:solidFill>
            <a:schemeClr val="tx2">
              <a:lumMod val="50000"/>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smtClean="0"/>
              <a:t>© </a:t>
            </a:r>
            <a:r>
              <a:rPr lang="en-US" sz="1400" i="1" dirty="0" err="1" smtClean="0"/>
              <a:t>Manoj</a:t>
            </a:r>
            <a:r>
              <a:rPr lang="en-US" sz="1400" i="1" dirty="0" smtClean="0"/>
              <a:t> Kumar </a:t>
            </a:r>
            <a:r>
              <a:rPr lang="en-US" sz="1400" i="1" dirty="0" err="1" smtClean="0"/>
              <a:t>Mondal</a:t>
            </a:r>
            <a:r>
              <a:rPr lang="en-US" sz="1400" i="1" dirty="0" smtClean="0"/>
              <a:t>, </a:t>
            </a:r>
            <a:r>
              <a:rPr lang="en-US" sz="1400" i="1" dirty="0" err="1" smtClean="0"/>
              <a:t>RMSoEE</a:t>
            </a:r>
            <a:endParaRPr lang="en-US" sz="1400" i="1" dirty="0"/>
          </a:p>
        </p:txBody>
      </p:sp>
      <p:pic>
        <p:nvPicPr>
          <p:cNvPr id="8" name="Picture 4"/>
          <p:cNvPicPr>
            <a:picLocks noChangeAspect="1" noChangeArrowheads="1"/>
          </p:cNvPicPr>
          <p:nvPr userDrawn="1"/>
        </p:nvPicPr>
        <p:blipFill rotWithShape="1">
          <a:blip r:embed="rId14">
            <a:extLst>
              <a:ext uri="{28A0092B-C50C-407E-A947-70E740481C1C}">
                <a14:useLocalDpi xmlns:a14="http://schemas.microsoft.com/office/drawing/2010/main" val="0"/>
              </a:ext>
            </a:extLst>
          </a:blip>
          <a:srcRect b="28421"/>
          <a:stretch/>
        </p:blipFill>
        <p:spPr bwMode="auto">
          <a:xfrm>
            <a:off x="-42025" y="-99392"/>
            <a:ext cx="12234025" cy="353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Connector 8"/>
          <p:cNvCxnSpPr/>
          <p:nvPr userDrawn="1"/>
        </p:nvCxnSpPr>
        <p:spPr>
          <a:xfrm flipV="1">
            <a:off x="-15730" y="224287"/>
            <a:ext cx="12196228" cy="5188"/>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699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image" Target="../media/image13.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6.sv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1.bin"/><Relationship Id="rId7" Type="http://schemas.openxmlformats.org/officeDocument/2006/relationships/package" Target="../embeddings/Microsoft_Excel_Worksheet1.xlsx"/><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6.emf"/><Relationship Id="rId5" Type="http://schemas.openxmlformats.org/officeDocument/2006/relationships/package" Target="../embeddings/Microsoft_Excel_Worksheet.xlsx"/><Relationship Id="rId4" Type="http://schemas.openxmlformats.org/officeDocument/2006/relationships/image" Target="../media/image15.emf"/></Relationships>
</file>

<file path=ppt/slides/_rels/slide56.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18.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FD1DB16-3243-4916-96AE-0416B7586CF1}" type="slidenum">
              <a:rPr lang="en-IN" smtClean="0"/>
              <a:t>1</a:t>
            </a:fld>
            <a:endParaRPr lang="en-IN"/>
          </a:p>
        </p:txBody>
      </p:sp>
      <p:pic>
        <p:nvPicPr>
          <p:cNvPr id="5" name="Picture 2" descr="man standing in front of people sitting beside table with laptop compu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599" y="256391"/>
            <a:ext cx="8702675" cy="58046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5308599" y="345955"/>
            <a:ext cx="6231372" cy="1371310"/>
          </a:xfrm>
          <a:blipFill dpi="0" rotWithShape="1">
            <a:blip r:embed="rId3">
              <a:alphaModFix amt="34000"/>
            </a:blip>
            <a:srcRect/>
            <a:tile tx="0" ty="0" sx="100000" sy="100000" flip="none" algn="tl"/>
          </a:blipFill>
        </p:spPr>
        <p:txBody>
          <a:bodyPr>
            <a:normAutofit fontScale="90000"/>
          </a:bodyPr>
          <a:lstStyle/>
          <a:p>
            <a:pPr algn="l"/>
            <a:r>
              <a:rPr lang="en-US" sz="4800" b="1" dirty="0" smtClean="0">
                <a:solidFill>
                  <a:schemeClr val="bg1">
                    <a:lumMod val="50000"/>
                  </a:schemeClr>
                </a:solidFill>
                <a:latin typeface="Georgia" panose="02040502050405020303" pitchFamily="18" charset="0"/>
              </a:rPr>
              <a:t>Foundations of Entrepreneurship</a:t>
            </a:r>
            <a:endParaRPr lang="en-IN" sz="4800" b="1" dirty="0">
              <a:solidFill>
                <a:schemeClr val="bg1">
                  <a:lumMod val="50000"/>
                </a:schemeClr>
              </a:solidFill>
              <a:latin typeface="Georgia" panose="02040502050405020303" pitchFamily="18" charset="0"/>
            </a:endParaRPr>
          </a:p>
        </p:txBody>
      </p:sp>
      <p:sp>
        <p:nvSpPr>
          <p:cNvPr id="3" name="Subtitle 2"/>
          <p:cNvSpPr>
            <a:spLocks noGrp="1"/>
          </p:cNvSpPr>
          <p:nvPr>
            <p:ph type="subTitle" idx="1"/>
          </p:nvPr>
        </p:nvSpPr>
        <p:spPr>
          <a:xfrm>
            <a:off x="2144250" y="5554136"/>
            <a:ext cx="6604001" cy="1193006"/>
          </a:xfrm>
          <a:solidFill>
            <a:schemeClr val="accent1">
              <a:alpha val="27000"/>
            </a:schemeClr>
          </a:solidFill>
        </p:spPr>
        <p:txBody>
          <a:bodyPr>
            <a:normAutofit/>
          </a:bodyPr>
          <a:lstStyle/>
          <a:p>
            <a:pPr algn="l"/>
            <a:r>
              <a:rPr lang="en-US" b="1" dirty="0" smtClean="0">
                <a:solidFill>
                  <a:schemeClr val="bg1"/>
                </a:solidFill>
              </a:rPr>
              <a:t>Lecture Note # </a:t>
            </a:r>
            <a:r>
              <a:rPr lang="en-US" b="1" dirty="0" smtClean="0">
                <a:solidFill>
                  <a:schemeClr val="bg1"/>
                </a:solidFill>
              </a:rPr>
              <a:t>21                          </a:t>
            </a:r>
            <a:r>
              <a:rPr lang="en-US" b="1" dirty="0" smtClean="0">
                <a:solidFill>
                  <a:schemeClr val="bg1"/>
                </a:solidFill>
              </a:rPr>
              <a:t>26.02.2021</a:t>
            </a:r>
          </a:p>
          <a:p>
            <a:pPr algn="l"/>
            <a:r>
              <a:rPr lang="en-US" sz="3600" b="1" dirty="0" smtClean="0">
                <a:solidFill>
                  <a:schemeClr val="tx1">
                    <a:lumMod val="75000"/>
                    <a:lumOff val="25000"/>
                  </a:schemeClr>
                </a:solidFill>
              </a:rPr>
              <a:t>Business Plan</a:t>
            </a:r>
            <a:endParaRPr lang="en-IN" sz="3600" b="1" dirty="0">
              <a:solidFill>
                <a:schemeClr val="tx1">
                  <a:lumMod val="75000"/>
                  <a:lumOff val="25000"/>
                </a:schemeClr>
              </a:solidFill>
            </a:endParaRPr>
          </a:p>
        </p:txBody>
      </p:sp>
      <p:sp>
        <p:nvSpPr>
          <p:cNvPr id="7" name="Subtitle 2"/>
          <p:cNvSpPr txBox="1">
            <a:spLocks/>
          </p:cNvSpPr>
          <p:nvPr/>
        </p:nvSpPr>
        <p:spPr>
          <a:xfrm>
            <a:off x="2827867" y="1512391"/>
            <a:ext cx="1922942" cy="8647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smtClean="0">
                <a:solidFill>
                  <a:srgbClr val="0070C0"/>
                </a:solidFill>
              </a:rPr>
              <a:t>Business Plan</a:t>
            </a:r>
            <a:endParaRPr lang="en-IN" sz="2000" b="1" dirty="0">
              <a:solidFill>
                <a:srgbClr val="0070C0"/>
              </a:solidFill>
            </a:endParaRPr>
          </a:p>
        </p:txBody>
      </p:sp>
    </p:spTree>
    <p:extLst>
      <p:ext uri="{BB962C8B-B14F-4D97-AF65-F5344CB8AC3E}">
        <p14:creationId xmlns:p14="http://schemas.microsoft.com/office/powerpoint/2010/main" val="15456025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700742"/>
          </a:xfrm>
        </p:spPr>
        <p:txBody>
          <a:bodyPr>
            <a:noAutofit/>
          </a:bodyPr>
          <a:lstStyle/>
          <a:p>
            <a:r>
              <a:rPr lang="en-IN" dirty="0" smtClean="0"/>
              <a:t>As </a:t>
            </a:r>
            <a:r>
              <a:rPr lang="en-IN" dirty="0" err="1" smtClean="0"/>
              <a:t>Dharmesh</a:t>
            </a:r>
            <a:r>
              <a:rPr lang="en-IN" dirty="0" smtClean="0"/>
              <a:t> Shah, Co-Founder </a:t>
            </a:r>
            <a:r>
              <a:rPr lang="en-IN" dirty="0"/>
              <a:t>and Chief Technology Officer, </a:t>
            </a:r>
            <a:r>
              <a:rPr lang="en-IN" dirty="0" err="1" smtClean="0"/>
              <a:t>HubSpot</a:t>
            </a:r>
            <a:r>
              <a:rPr lang="en-IN" dirty="0" smtClean="0"/>
              <a:t> writes at </a:t>
            </a:r>
            <a:r>
              <a:rPr lang="en-IN" dirty="0" err="1" smtClean="0"/>
              <a:t>Entrepreneurs.com</a:t>
            </a:r>
            <a:endParaRPr lang="en-US" dirty="0"/>
          </a:p>
        </p:txBody>
      </p:sp>
      <p:sp>
        <p:nvSpPr>
          <p:cNvPr id="3" name="Text Placeholder 2"/>
          <p:cNvSpPr>
            <a:spLocks noGrp="1"/>
          </p:cNvSpPr>
          <p:nvPr>
            <p:ph type="body" idx="1"/>
          </p:nvPr>
        </p:nvSpPr>
        <p:spPr>
          <a:xfrm>
            <a:off x="504788" y="2244287"/>
            <a:ext cx="10515600" cy="3140513"/>
          </a:xfrm>
        </p:spPr>
        <p:txBody>
          <a:bodyPr/>
          <a:lstStyle/>
          <a:p>
            <a:r>
              <a:rPr lang="en-IN" dirty="0" smtClean="0"/>
              <a:t>“The </a:t>
            </a:r>
            <a:r>
              <a:rPr lang="en-IN" dirty="0"/>
              <a:t>problem with business plans is that things change so quickly in the startup world. Before the ink is even dry on that 100+ page business plan as it shoots out the printer, things have already changed and "the plan" is already outdated</a:t>
            </a:r>
            <a:r>
              <a:rPr lang="en-IN" dirty="0" smtClean="0"/>
              <a:t>. …</a:t>
            </a:r>
            <a:endParaRPr lang="en-IN" dirty="0"/>
          </a:p>
          <a:p>
            <a:r>
              <a:rPr lang="en-IN" dirty="0" smtClean="0"/>
              <a:t>Very </a:t>
            </a:r>
            <a:r>
              <a:rPr lang="en-IN" dirty="0"/>
              <a:t>few startups I know – or companies I’ve invested in – resemble their original business plan</a:t>
            </a:r>
            <a:r>
              <a:rPr lang="en-IN" dirty="0" smtClean="0"/>
              <a:t>.”</a:t>
            </a:r>
            <a:endParaRPr lang="en-US" dirty="0"/>
          </a:p>
        </p:txBody>
      </p:sp>
    </p:spTree>
    <p:extLst>
      <p:ext uri="{BB962C8B-B14F-4D97-AF65-F5344CB8AC3E}">
        <p14:creationId xmlns:p14="http://schemas.microsoft.com/office/powerpoint/2010/main" val="3442478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629" y="454335"/>
            <a:ext cx="10515600" cy="1207197"/>
          </a:xfrm>
          <a:noFill/>
          <a:ln>
            <a:noFill/>
          </a:ln>
        </p:spPr>
        <p:style>
          <a:lnRef idx="1">
            <a:schemeClr val="accent5"/>
          </a:lnRef>
          <a:fillRef idx="2">
            <a:schemeClr val="accent5"/>
          </a:fillRef>
          <a:effectRef idx="1">
            <a:schemeClr val="accent5"/>
          </a:effectRef>
          <a:fontRef idx="minor">
            <a:schemeClr val="dk1"/>
          </a:fontRef>
        </p:style>
        <p:txBody>
          <a:bodyPr>
            <a:normAutofit/>
          </a:bodyPr>
          <a:lstStyle/>
          <a:p>
            <a:r>
              <a:rPr lang="en-IN" dirty="0" smtClean="0"/>
              <a:t>The Purpose of Business Plan</a:t>
            </a:r>
            <a:br>
              <a:rPr lang="en-IN" dirty="0" smtClean="0"/>
            </a:br>
            <a:r>
              <a:rPr lang="en-IN" sz="2400" dirty="0"/>
              <a:t>The flavour may vary based on context</a:t>
            </a:r>
            <a:endParaRPr lang="en-IN" dirty="0"/>
          </a:p>
        </p:txBody>
      </p:sp>
      <p:sp>
        <p:nvSpPr>
          <p:cNvPr id="3" name="Content Placeholder 2"/>
          <p:cNvSpPr>
            <a:spLocks noGrp="1"/>
          </p:cNvSpPr>
          <p:nvPr>
            <p:ph idx="1"/>
          </p:nvPr>
        </p:nvSpPr>
        <p:spPr>
          <a:xfrm>
            <a:off x="648629" y="1661532"/>
            <a:ext cx="10515600" cy="3742572"/>
          </a:xfrm>
          <a:noFill/>
          <a:ln>
            <a:noFill/>
          </a:ln>
        </p:spPr>
        <p:style>
          <a:lnRef idx="1">
            <a:schemeClr val="accent5"/>
          </a:lnRef>
          <a:fillRef idx="3">
            <a:schemeClr val="accent5"/>
          </a:fillRef>
          <a:effectRef idx="2">
            <a:schemeClr val="accent5"/>
          </a:effectRef>
          <a:fontRef idx="minor">
            <a:schemeClr val="lt1"/>
          </a:fontRef>
        </p:style>
        <p:txBody>
          <a:bodyPr>
            <a:noAutofit/>
          </a:bodyPr>
          <a:lstStyle/>
          <a:p>
            <a:pPr marL="514350" indent="-514350">
              <a:buSzPct val="100000"/>
              <a:buFont typeface="+mj-lt"/>
              <a:buAutoNum type="arabicPeriod"/>
            </a:pPr>
            <a:r>
              <a:rPr lang="en-IN" dirty="0" smtClean="0">
                <a:solidFill>
                  <a:srgbClr val="2D3E5A"/>
                </a:solidFill>
              </a:rPr>
              <a:t>Entrepreneur’s ready reckoner </a:t>
            </a:r>
            <a:r>
              <a:rPr lang="en-IN" dirty="0">
                <a:solidFill>
                  <a:srgbClr val="2D3E5A"/>
                </a:solidFill>
              </a:rPr>
              <a:t>– a dynamic plan that continuously evolves over </a:t>
            </a:r>
            <a:r>
              <a:rPr lang="en-IN" dirty="0" smtClean="0">
                <a:solidFill>
                  <a:srgbClr val="2D3E5A"/>
                </a:solidFill>
              </a:rPr>
              <a:t>time</a:t>
            </a:r>
            <a:r>
              <a:rPr lang="en-IN" dirty="0">
                <a:solidFill>
                  <a:srgbClr val="2D3E5A"/>
                </a:solidFill>
              </a:rPr>
              <a:t>:</a:t>
            </a:r>
            <a:r>
              <a:rPr lang="en-IN" dirty="0" smtClean="0">
                <a:solidFill>
                  <a:srgbClr val="2D3E5A"/>
                </a:solidFill>
              </a:rPr>
              <a:t> – more strategy and milestone oriented.</a:t>
            </a:r>
            <a:endParaRPr lang="en-IN" dirty="0">
              <a:solidFill>
                <a:srgbClr val="2D3E5A"/>
              </a:solidFill>
            </a:endParaRPr>
          </a:p>
          <a:p>
            <a:pPr marL="514350" indent="-514350">
              <a:buSzPct val="100000"/>
              <a:buFont typeface="+mj-lt"/>
              <a:buAutoNum type="arabicPeriod"/>
            </a:pPr>
            <a:r>
              <a:rPr lang="en-IN" dirty="0" smtClean="0">
                <a:solidFill>
                  <a:srgbClr val="2D3E5A"/>
                </a:solidFill>
              </a:rPr>
              <a:t>Fund raising – Angel and VC (equity)</a:t>
            </a:r>
            <a:r>
              <a:rPr lang="en-IN" dirty="0">
                <a:solidFill>
                  <a:srgbClr val="2D3E5A"/>
                </a:solidFill>
              </a:rPr>
              <a:t> – focuses on success factors, risk </a:t>
            </a:r>
            <a:r>
              <a:rPr lang="en-IN" dirty="0" smtClean="0">
                <a:solidFill>
                  <a:srgbClr val="2D3E5A"/>
                </a:solidFill>
              </a:rPr>
              <a:t>factors &amp; how do you plan </a:t>
            </a:r>
            <a:r>
              <a:rPr lang="en-IN" dirty="0">
                <a:solidFill>
                  <a:srgbClr val="2D3E5A"/>
                </a:solidFill>
              </a:rPr>
              <a:t>to </a:t>
            </a:r>
            <a:r>
              <a:rPr lang="en-IN" dirty="0" smtClean="0">
                <a:solidFill>
                  <a:srgbClr val="2D3E5A"/>
                </a:solidFill>
              </a:rPr>
              <a:t>mitigate them, traction, progress in product development and validation, financial projection, exit strategy: - more traction and futuristic.</a:t>
            </a:r>
            <a:endParaRPr lang="en-IN" dirty="0">
              <a:solidFill>
                <a:srgbClr val="2D3E5A"/>
              </a:solidFill>
            </a:endParaRPr>
          </a:p>
          <a:p>
            <a:pPr marL="514350" indent="-514350">
              <a:buSzPct val="100000"/>
              <a:buFont typeface="+mj-lt"/>
              <a:buAutoNum type="arabicPeriod"/>
            </a:pPr>
            <a:r>
              <a:rPr lang="en-IN" dirty="0">
                <a:solidFill>
                  <a:srgbClr val="2D3E5A"/>
                </a:solidFill>
              </a:rPr>
              <a:t> Fund raising (debt) </a:t>
            </a:r>
            <a:r>
              <a:rPr lang="en-IN" dirty="0" smtClean="0">
                <a:solidFill>
                  <a:srgbClr val="2D3E5A"/>
                </a:solidFill>
              </a:rPr>
              <a:t>– present </a:t>
            </a:r>
            <a:r>
              <a:rPr lang="en-IN" dirty="0">
                <a:solidFill>
                  <a:srgbClr val="2D3E5A"/>
                </a:solidFill>
              </a:rPr>
              <a:t>and future </a:t>
            </a:r>
            <a:r>
              <a:rPr lang="en-IN" dirty="0" smtClean="0">
                <a:solidFill>
                  <a:srgbClr val="2D3E5A"/>
                </a:solidFill>
              </a:rPr>
              <a:t>financials.</a:t>
            </a:r>
            <a:endParaRPr lang="en-IN" dirty="0">
              <a:solidFill>
                <a:srgbClr val="2D3E5A"/>
              </a:solidFill>
            </a:endParaRPr>
          </a:p>
          <a:p>
            <a:pPr marL="514350" indent="-514350">
              <a:buSzPct val="100000"/>
              <a:buFont typeface="+mj-lt"/>
              <a:buAutoNum type="arabicPeriod"/>
            </a:pPr>
            <a:r>
              <a:rPr lang="en-IN" dirty="0" smtClean="0">
                <a:solidFill>
                  <a:srgbClr val="2D3E5A"/>
                </a:solidFill>
              </a:rPr>
              <a:t>Business plan competition </a:t>
            </a:r>
            <a:r>
              <a:rPr lang="en-IN" dirty="0">
                <a:solidFill>
                  <a:srgbClr val="2D3E5A"/>
                </a:solidFill>
              </a:rPr>
              <a:t>as in </a:t>
            </a:r>
            <a:r>
              <a:rPr lang="en-IN" dirty="0" smtClean="0">
                <a:solidFill>
                  <a:srgbClr val="2D3E5A"/>
                </a:solidFill>
              </a:rPr>
              <a:t>‘2.’ </a:t>
            </a:r>
            <a:r>
              <a:rPr lang="en-IN" dirty="0">
                <a:solidFill>
                  <a:srgbClr val="2D3E5A"/>
                </a:solidFill>
              </a:rPr>
              <a:t>above plus social values</a:t>
            </a:r>
            <a:r>
              <a:rPr lang="en-IN" dirty="0" smtClean="0">
                <a:solidFill>
                  <a:srgbClr val="2D3E5A"/>
                </a:solidFill>
              </a:rPr>
              <a:t>.</a:t>
            </a:r>
            <a:endParaRPr lang="en-IN" dirty="0">
              <a:solidFill>
                <a:srgbClr val="2D3E5A"/>
              </a:solidFill>
            </a:endParaRPr>
          </a:p>
        </p:txBody>
      </p:sp>
    </p:spTree>
    <p:extLst>
      <p:ext uri="{BB962C8B-B14F-4D97-AF65-F5344CB8AC3E}">
        <p14:creationId xmlns:p14="http://schemas.microsoft.com/office/powerpoint/2010/main" val="39135985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7400" y="1661532"/>
            <a:ext cx="10515600" cy="4351338"/>
          </a:xfrm>
        </p:spPr>
        <p:txBody>
          <a:bodyPr/>
          <a:lstStyle/>
          <a:p>
            <a:pPr marL="514350" indent="-514350">
              <a:buSzPct val="101000"/>
              <a:buFont typeface="+mj-lt"/>
              <a:buAutoNum type="arabicPeriod" startAt="5"/>
            </a:pPr>
            <a:r>
              <a:rPr lang="en-IN" dirty="0" smtClean="0">
                <a:solidFill>
                  <a:srgbClr val="2D3E5A"/>
                </a:solidFill>
              </a:rPr>
              <a:t>Incubation – as in (2) above.</a:t>
            </a:r>
            <a:endParaRPr lang="en-IN" dirty="0">
              <a:solidFill>
                <a:srgbClr val="2D3E5A"/>
              </a:solidFill>
            </a:endParaRPr>
          </a:p>
          <a:p>
            <a:pPr marL="514350" indent="-514350">
              <a:buSzPct val="101000"/>
              <a:buFont typeface="+mj-lt"/>
              <a:buAutoNum type="arabicPeriod" startAt="5"/>
            </a:pPr>
            <a:r>
              <a:rPr lang="en-IN" dirty="0" smtClean="0">
                <a:solidFill>
                  <a:srgbClr val="2D3E5A"/>
                </a:solidFill>
              </a:rPr>
              <a:t>Acceleration </a:t>
            </a:r>
            <a:r>
              <a:rPr lang="en-IN" dirty="0">
                <a:solidFill>
                  <a:srgbClr val="2D3E5A"/>
                </a:solidFill>
              </a:rPr>
              <a:t>– as in (2) above. </a:t>
            </a:r>
          </a:p>
          <a:p>
            <a:pPr marL="514350" indent="-514350">
              <a:buSzPct val="101000"/>
              <a:buFont typeface="+mj-lt"/>
              <a:buAutoNum type="arabicPeriod" startAt="5"/>
            </a:pPr>
            <a:r>
              <a:rPr lang="en-IN" dirty="0">
                <a:solidFill>
                  <a:srgbClr val="2D3E5A"/>
                </a:solidFill>
              </a:rPr>
              <a:t>Customer connection – past and present financials.</a:t>
            </a:r>
          </a:p>
          <a:p>
            <a:pPr marL="514350" indent="-514350">
              <a:buSzPct val="101000"/>
              <a:buFont typeface="+mj-lt"/>
              <a:buAutoNum type="arabicPeriod" startAt="5"/>
            </a:pPr>
            <a:r>
              <a:rPr lang="en-IN" dirty="0">
                <a:solidFill>
                  <a:srgbClr val="2D3E5A"/>
                </a:solidFill>
              </a:rPr>
              <a:t>Mentor connection – as in (sl. no. 1).</a:t>
            </a:r>
          </a:p>
          <a:p>
            <a:pPr marL="514350" indent="-514350">
              <a:buSzPct val="101000"/>
              <a:buFont typeface="+mj-lt"/>
              <a:buAutoNum type="arabicPeriod" startAt="5"/>
            </a:pPr>
            <a:r>
              <a:rPr lang="en-IN" dirty="0">
                <a:solidFill>
                  <a:srgbClr val="2D3E5A"/>
                </a:solidFill>
              </a:rPr>
              <a:t>Potential buyer of your company or acquirer (in merger &amp; acquisition deal) – present and future </a:t>
            </a:r>
            <a:r>
              <a:rPr lang="en-IN" dirty="0" smtClean="0">
                <a:solidFill>
                  <a:srgbClr val="2D3E5A"/>
                </a:solidFill>
              </a:rPr>
              <a:t>financials, customer base, .</a:t>
            </a:r>
            <a:endParaRPr lang="en-IN" dirty="0">
              <a:solidFill>
                <a:srgbClr val="2D3E5A"/>
              </a:solidFill>
            </a:endParaRPr>
          </a:p>
          <a:p>
            <a:pPr marL="114300" indent="0">
              <a:buSzPct val="101000"/>
              <a:buNone/>
            </a:pPr>
            <a:endParaRPr lang="en-IN" dirty="0"/>
          </a:p>
        </p:txBody>
      </p:sp>
      <p:sp>
        <p:nvSpPr>
          <p:cNvPr id="4" name="Title 1"/>
          <p:cNvSpPr>
            <a:spLocks noGrp="1"/>
          </p:cNvSpPr>
          <p:nvPr>
            <p:ph type="title"/>
          </p:nvPr>
        </p:nvSpPr>
        <p:spPr>
          <a:xfrm>
            <a:off x="648629" y="454335"/>
            <a:ext cx="10515600" cy="1207197"/>
          </a:xfrm>
          <a:noFill/>
          <a:ln>
            <a:noFill/>
          </a:ln>
        </p:spPr>
        <p:style>
          <a:lnRef idx="1">
            <a:schemeClr val="accent5"/>
          </a:lnRef>
          <a:fillRef idx="2">
            <a:schemeClr val="accent5"/>
          </a:fillRef>
          <a:effectRef idx="1">
            <a:schemeClr val="accent5"/>
          </a:effectRef>
          <a:fontRef idx="minor">
            <a:schemeClr val="dk1"/>
          </a:fontRef>
        </p:style>
        <p:txBody>
          <a:bodyPr>
            <a:normAutofit/>
          </a:bodyPr>
          <a:lstStyle/>
          <a:p>
            <a:r>
              <a:rPr lang="en-IN" dirty="0" smtClean="0"/>
              <a:t>The Purpose of Business Plan</a:t>
            </a:r>
            <a:br>
              <a:rPr lang="en-IN" dirty="0" smtClean="0"/>
            </a:br>
            <a:r>
              <a:rPr lang="en-IN" sz="2400" dirty="0"/>
              <a:t>The flavour may vary based on context</a:t>
            </a:r>
            <a:endParaRPr lang="en-IN" dirty="0"/>
          </a:p>
        </p:txBody>
      </p:sp>
    </p:spTree>
    <p:extLst>
      <p:ext uri="{BB962C8B-B14F-4D97-AF65-F5344CB8AC3E}">
        <p14:creationId xmlns:p14="http://schemas.microsoft.com/office/powerpoint/2010/main" val="27485207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537" y="1898987"/>
            <a:ext cx="10515600" cy="2651992"/>
          </a:xfrm>
        </p:spPr>
        <p:txBody>
          <a:bodyPr/>
          <a:lstStyle/>
          <a:p>
            <a:r>
              <a:rPr lang="en-US" dirty="0" smtClean="0"/>
              <a:t>Whatever is the motivation to write a business plan, your audience would be interested to know </a:t>
            </a:r>
            <a:r>
              <a:rPr lang="en-US" dirty="0" smtClean="0">
                <a:solidFill>
                  <a:srgbClr val="0070C0"/>
                </a:solidFill>
              </a:rPr>
              <a:t>how you navigate through challenges to emerge successful and create value</a:t>
            </a:r>
            <a:r>
              <a:rPr lang="en-US" dirty="0" smtClean="0"/>
              <a:t>.</a:t>
            </a:r>
          </a:p>
          <a:p>
            <a:r>
              <a:rPr lang="en-US" dirty="0" smtClean="0"/>
              <a:t>Your focus must be to bring to light the story of that journey.</a:t>
            </a:r>
            <a:endParaRPr lang="en-IN" dirty="0"/>
          </a:p>
        </p:txBody>
      </p:sp>
      <p:sp>
        <p:nvSpPr>
          <p:cNvPr id="5" name="Title 1"/>
          <p:cNvSpPr>
            <a:spLocks noGrp="1"/>
          </p:cNvSpPr>
          <p:nvPr>
            <p:ph type="title"/>
          </p:nvPr>
        </p:nvSpPr>
        <p:spPr>
          <a:xfrm>
            <a:off x="648629" y="454335"/>
            <a:ext cx="10515600" cy="1207197"/>
          </a:xfrm>
          <a:noFill/>
          <a:ln>
            <a:noFill/>
          </a:ln>
        </p:spPr>
        <p:style>
          <a:lnRef idx="1">
            <a:schemeClr val="accent5"/>
          </a:lnRef>
          <a:fillRef idx="2">
            <a:schemeClr val="accent5"/>
          </a:fillRef>
          <a:effectRef idx="1">
            <a:schemeClr val="accent5"/>
          </a:effectRef>
          <a:fontRef idx="minor">
            <a:schemeClr val="dk1"/>
          </a:fontRef>
        </p:style>
        <p:txBody>
          <a:bodyPr>
            <a:normAutofit/>
          </a:bodyPr>
          <a:lstStyle/>
          <a:p>
            <a:r>
              <a:rPr lang="en-IN" dirty="0" smtClean="0"/>
              <a:t>The Purpose of Business Plan</a:t>
            </a:r>
            <a:br>
              <a:rPr lang="en-IN" dirty="0" smtClean="0"/>
            </a:br>
            <a:r>
              <a:rPr lang="en-IN" sz="2400" dirty="0"/>
              <a:t>The flavour may vary based on context</a:t>
            </a:r>
            <a:endParaRPr lang="en-IN" dirty="0"/>
          </a:p>
        </p:txBody>
      </p:sp>
    </p:spTree>
    <p:extLst>
      <p:ext uri="{BB962C8B-B14F-4D97-AF65-F5344CB8AC3E}">
        <p14:creationId xmlns:p14="http://schemas.microsoft.com/office/powerpoint/2010/main" val="1112761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43801"/>
            <a:ext cx="10515600" cy="675399"/>
          </a:xfrm>
        </p:spPr>
        <p:txBody>
          <a:bodyPr/>
          <a:lstStyle/>
          <a:p>
            <a:r>
              <a:rPr lang="en-IN" dirty="0" smtClean="0"/>
              <a:t>Consideration for Building a Business Plan</a:t>
            </a:r>
            <a:endParaRPr lang="en-IN" dirty="0"/>
          </a:p>
        </p:txBody>
      </p:sp>
      <p:sp>
        <p:nvSpPr>
          <p:cNvPr id="3" name="Text Placeholder 2"/>
          <p:cNvSpPr>
            <a:spLocks noGrp="1"/>
          </p:cNvSpPr>
          <p:nvPr>
            <p:ph type="body" idx="1"/>
          </p:nvPr>
        </p:nvSpPr>
        <p:spPr>
          <a:xfrm>
            <a:off x="1202266" y="1219200"/>
            <a:ext cx="10151533" cy="5444067"/>
          </a:xfrm>
        </p:spPr>
        <p:txBody>
          <a:bodyPr>
            <a:normAutofit/>
          </a:bodyPr>
          <a:lstStyle/>
          <a:p>
            <a:r>
              <a:rPr lang="en-US" dirty="0"/>
              <a:t>Words are tools for conveying ideas. </a:t>
            </a:r>
            <a:endParaRPr lang="en-US" dirty="0" smtClean="0"/>
          </a:p>
          <a:p>
            <a:r>
              <a:rPr lang="en-US" dirty="0" smtClean="0"/>
              <a:t>Investors are busy.</a:t>
            </a:r>
          </a:p>
          <a:p>
            <a:r>
              <a:rPr lang="en-US" dirty="0" smtClean="0"/>
              <a:t>They want you to convey as much as possible in as less words.</a:t>
            </a:r>
          </a:p>
          <a:p>
            <a:r>
              <a:rPr lang="en-US" dirty="0" smtClean="0"/>
              <a:t>No poetic phrases</a:t>
            </a:r>
          </a:p>
          <a:p>
            <a:r>
              <a:rPr lang="en-US" dirty="0" smtClean="0"/>
              <a:t>Follow the lean philosophy. Give an MVP of the plan</a:t>
            </a:r>
          </a:p>
          <a:p>
            <a:r>
              <a:rPr lang="en-US" dirty="0" smtClean="0"/>
              <a:t>Anybody loves to hear a good story with strong words.</a:t>
            </a:r>
          </a:p>
          <a:p>
            <a:r>
              <a:rPr lang="en-US" dirty="0" smtClean="0"/>
              <a:t>Gather all possible information about pitfalls. </a:t>
            </a:r>
          </a:p>
          <a:p>
            <a:r>
              <a:rPr lang="en-US" dirty="0" smtClean="0"/>
              <a:t>Highlight the risks as much as the prospects. </a:t>
            </a:r>
          </a:p>
          <a:p>
            <a:r>
              <a:rPr lang="en-US" dirty="0" smtClean="0"/>
              <a:t>Show investors the money.</a:t>
            </a:r>
          </a:p>
        </p:txBody>
      </p:sp>
    </p:spTree>
    <p:extLst>
      <p:ext uri="{BB962C8B-B14F-4D97-AF65-F5344CB8AC3E}">
        <p14:creationId xmlns:p14="http://schemas.microsoft.com/office/powerpoint/2010/main" val="23514705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of a Working Model Is Very Convincing</a:t>
            </a:r>
            <a:endParaRPr lang="en-IN" dirty="0"/>
          </a:p>
        </p:txBody>
      </p:sp>
      <p:sp>
        <p:nvSpPr>
          <p:cNvPr id="3" name="Content Placeholder 2"/>
          <p:cNvSpPr>
            <a:spLocks noGrp="1"/>
          </p:cNvSpPr>
          <p:nvPr>
            <p:ph idx="1"/>
          </p:nvPr>
        </p:nvSpPr>
        <p:spPr/>
        <p:txBody>
          <a:bodyPr/>
          <a:lstStyle/>
          <a:p>
            <a:r>
              <a:rPr lang="en-US" dirty="0" smtClean="0"/>
              <a:t>It’s a good idea to </a:t>
            </a:r>
            <a:r>
              <a:rPr lang="en-US" dirty="0"/>
              <a:t>demonstrate </a:t>
            </a:r>
            <a:r>
              <a:rPr lang="en-US" dirty="0" smtClean="0"/>
              <a:t>a working prototype, should you have one. </a:t>
            </a:r>
            <a:endParaRPr lang="en-IN" dirty="0"/>
          </a:p>
        </p:txBody>
      </p:sp>
      <p:sp>
        <p:nvSpPr>
          <p:cNvPr id="4" name="Slide Number Placeholder 3"/>
          <p:cNvSpPr>
            <a:spLocks noGrp="1"/>
          </p:cNvSpPr>
          <p:nvPr>
            <p:ph type="sldNum" sz="quarter" idx="12"/>
          </p:nvPr>
        </p:nvSpPr>
        <p:spPr/>
        <p:txBody>
          <a:bodyPr/>
          <a:lstStyle/>
          <a:p>
            <a:fld id="{8FD1DB16-3243-4916-96AE-0416B7586CF1}" type="slidenum">
              <a:rPr lang="en-IN" smtClean="0"/>
              <a:t>15</a:t>
            </a:fld>
            <a:endParaRPr lang="en-IN"/>
          </a:p>
        </p:txBody>
      </p:sp>
    </p:spTree>
    <p:extLst>
      <p:ext uri="{BB962C8B-B14F-4D97-AF65-F5344CB8AC3E}">
        <p14:creationId xmlns:p14="http://schemas.microsoft.com/office/powerpoint/2010/main" val="3762959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907" y="274637"/>
            <a:ext cx="11127059" cy="1325563"/>
          </a:xfrm>
        </p:spPr>
        <p:txBody>
          <a:bodyPr>
            <a:normAutofit/>
          </a:bodyPr>
          <a:lstStyle/>
          <a:p>
            <a:r>
              <a:rPr lang="en-US" sz="2800" dirty="0"/>
              <a:t>Four Factors Critical to Every New Ventures and </a:t>
            </a:r>
            <a:r>
              <a:rPr lang="en-US" sz="2800" dirty="0" smtClean="0"/>
              <a:t>They </a:t>
            </a:r>
            <a:r>
              <a:rPr lang="en-US" sz="2800" dirty="0"/>
              <a:t>Should Receive </a:t>
            </a:r>
            <a:r>
              <a:rPr lang="en-US" sz="2800" dirty="0" smtClean="0"/>
              <a:t>Pride </a:t>
            </a:r>
            <a:r>
              <a:rPr lang="en-US" sz="2800" dirty="0"/>
              <a:t>of Place in Your Business Plan</a:t>
            </a:r>
          </a:p>
        </p:txBody>
      </p:sp>
      <p:sp>
        <p:nvSpPr>
          <p:cNvPr id="3" name="Content Placeholder 2"/>
          <p:cNvSpPr>
            <a:spLocks noGrp="1"/>
          </p:cNvSpPr>
          <p:nvPr>
            <p:ph idx="1"/>
          </p:nvPr>
        </p:nvSpPr>
        <p:spPr>
          <a:xfrm>
            <a:off x="150123" y="1377440"/>
            <a:ext cx="11693377" cy="4231888"/>
          </a:xfrm>
        </p:spPr>
        <p:txBody>
          <a:bodyPr>
            <a:normAutofit lnSpcReduction="10000"/>
          </a:bodyPr>
          <a:lstStyle/>
          <a:p>
            <a:pPr marL="628650" indent="-514350">
              <a:buFont typeface="+mj-lt"/>
              <a:buAutoNum type="arabicParenR"/>
            </a:pPr>
            <a:r>
              <a:rPr lang="en-US" dirty="0" smtClean="0"/>
              <a:t>The people – Founders, employees, mentors, directors: team chemistry, track record, .</a:t>
            </a:r>
          </a:p>
          <a:p>
            <a:pPr marL="628650" indent="-514350">
              <a:buFont typeface="+mj-lt"/>
              <a:buAutoNum type="arabicParenR"/>
            </a:pPr>
            <a:r>
              <a:rPr lang="en-US" dirty="0" smtClean="0"/>
              <a:t>The opportunity – what it will sell and to whom (what pain you alleviate with what efficacy: competitive advantages), how it will make money. The unique value proposition. </a:t>
            </a:r>
          </a:p>
          <a:p>
            <a:pPr marL="628650" indent="-514350">
              <a:buFont typeface="+mj-lt"/>
              <a:buAutoNum type="arabicParenR"/>
            </a:pPr>
            <a:r>
              <a:rPr lang="en-US" dirty="0" smtClean="0"/>
              <a:t>The context – the big picture – the present business scenario with particular reference to the opportunity</a:t>
            </a:r>
            <a:r>
              <a:rPr lang="en-US" dirty="0"/>
              <a:t>. The growth prospect of the </a:t>
            </a:r>
            <a:r>
              <a:rPr lang="en-US" dirty="0" smtClean="0"/>
              <a:t>market segment. Market structure. </a:t>
            </a:r>
            <a:r>
              <a:rPr lang="en-US" dirty="0" smtClean="0">
                <a:solidFill>
                  <a:srgbClr val="0070C0"/>
                </a:solidFill>
              </a:rPr>
              <a:t>Bill </a:t>
            </a:r>
            <a:r>
              <a:rPr lang="en-US" dirty="0" smtClean="0">
                <a:solidFill>
                  <a:srgbClr val="0070C0"/>
                </a:solidFill>
              </a:rPr>
              <a:t>Gross! Victor Hugo!</a:t>
            </a:r>
            <a:endParaRPr lang="en-US" dirty="0" smtClean="0">
              <a:solidFill>
                <a:srgbClr val="0070C0"/>
              </a:solidFill>
            </a:endParaRPr>
          </a:p>
          <a:p>
            <a:pPr marL="628650" indent="-514350">
              <a:buFont typeface="+mj-lt"/>
              <a:buAutoNum type="arabicParenR"/>
            </a:pPr>
            <a:r>
              <a:rPr lang="en-US" dirty="0" smtClean="0"/>
              <a:t>The risk and reward – things that can go wrong and the potential gain if the team can do things right.</a:t>
            </a:r>
            <a:endParaRPr lang="en-US" dirty="0"/>
          </a:p>
        </p:txBody>
      </p:sp>
    </p:spTree>
    <p:extLst>
      <p:ext uri="{BB962C8B-B14F-4D97-AF65-F5344CB8AC3E}">
        <p14:creationId xmlns:p14="http://schemas.microsoft.com/office/powerpoint/2010/main" val="32720976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351" y="638395"/>
            <a:ext cx="10515600" cy="822544"/>
          </a:xfrm>
          <a:ln>
            <a:noFill/>
          </a:ln>
        </p:spPr>
        <p:style>
          <a:lnRef idx="2">
            <a:schemeClr val="dk1"/>
          </a:lnRef>
          <a:fillRef idx="1">
            <a:schemeClr val="lt1"/>
          </a:fillRef>
          <a:effectRef idx="0">
            <a:schemeClr val="dk1"/>
          </a:effectRef>
          <a:fontRef idx="minor">
            <a:schemeClr val="dk1"/>
          </a:fontRef>
        </p:style>
        <p:txBody>
          <a:bodyPr/>
          <a:lstStyle/>
          <a:p>
            <a:r>
              <a:rPr lang="en-US" dirty="0" smtClean="0"/>
              <a:t>Your </a:t>
            </a:r>
            <a:r>
              <a:rPr lang="en-US" dirty="0" err="1" smtClean="0"/>
              <a:t>USP</a:t>
            </a:r>
            <a:r>
              <a:rPr lang="en-US" dirty="0" smtClean="0"/>
              <a:t> and Your Value Proposition to Customers</a:t>
            </a:r>
            <a:endParaRPr lang="en-US" dirty="0"/>
          </a:p>
        </p:txBody>
      </p:sp>
      <p:sp>
        <p:nvSpPr>
          <p:cNvPr id="3" name="Content Placeholder 2"/>
          <p:cNvSpPr>
            <a:spLocks noGrp="1"/>
          </p:cNvSpPr>
          <p:nvPr>
            <p:ph idx="1"/>
          </p:nvPr>
        </p:nvSpPr>
        <p:spPr>
          <a:xfrm>
            <a:off x="357351" y="2336010"/>
            <a:ext cx="11424162" cy="4713387"/>
          </a:xfrm>
          <a:noFill/>
          <a:ln>
            <a:noFill/>
          </a:ln>
        </p:spPr>
        <p:style>
          <a:lnRef idx="1">
            <a:schemeClr val="dk1"/>
          </a:lnRef>
          <a:fillRef idx="2">
            <a:schemeClr val="dk1"/>
          </a:fillRef>
          <a:effectRef idx="1">
            <a:schemeClr val="dk1"/>
          </a:effectRef>
          <a:fontRef idx="minor">
            <a:schemeClr val="dk1"/>
          </a:fontRef>
        </p:style>
        <p:txBody>
          <a:bodyPr>
            <a:normAutofit/>
          </a:bodyPr>
          <a:lstStyle/>
          <a:p>
            <a:r>
              <a:rPr lang="en-IN" dirty="0" smtClean="0"/>
              <a:t>The </a:t>
            </a:r>
            <a:r>
              <a:rPr lang="en-IN" dirty="0"/>
              <a:t>USP helps determine whether there is any reason for a </a:t>
            </a:r>
            <a:r>
              <a:rPr lang="en-IN" dirty="0" smtClean="0"/>
              <a:t>buyers </a:t>
            </a:r>
            <a:r>
              <a:rPr lang="en-IN" dirty="0"/>
              <a:t>to purchase </a:t>
            </a:r>
            <a:r>
              <a:rPr lang="en-IN" dirty="0" smtClean="0"/>
              <a:t>your product instead </a:t>
            </a:r>
            <a:r>
              <a:rPr lang="en-IN" dirty="0"/>
              <a:t>of continuing to use </a:t>
            </a:r>
            <a:r>
              <a:rPr lang="en-IN" dirty="0" smtClean="0"/>
              <a:t>established </a:t>
            </a:r>
            <a:r>
              <a:rPr lang="en-IN" dirty="0" smtClean="0"/>
              <a:t>ones.</a:t>
            </a:r>
            <a:endParaRPr lang="en-IN" dirty="0" smtClean="0"/>
          </a:p>
          <a:p>
            <a:r>
              <a:rPr lang="en-IN" dirty="0" smtClean="0"/>
              <a:t>USP is combination of factors that set your product apart from competitors and conveying customers the reasons why they should buy your product (delivery, return policy, aftersales service).</a:t>
            </a:r>
          </a:p>
          <a:p>
            <a:r>
              <a:rPr lang="en-IN" dirty="0" smtClean="0"/>
              <a:t>USP should be projected as if it is in your company’s DNA.</a:t>
            </a:r>
            <a:endParaRPr lang="en-US" dirty="0"/>
          </a:p>
        </p:txBody>
      </p:sp>
    </p:spTree>
    <p:extLst>
      <p:ext uri="{BB962C8B-B14F-4D97-AF65-F5344CB8AC3E}">
        <p14:creationId xmlns:p14="http://schemas.microsoft.com/office/powerpoint/2010/main" val="3379059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352" y="274638"/>
            <a:ext cx="9853448" cy="778098"/>
          </a:xfrm>
          <a:ln>
            <a:noFill/>
          </a:ln>
        </p:spPr>
        <p:style>
          <a:lnRef idx="2">
            <a:schemeClr val="accent1"/>
          </a:lnRef>
          <a:fillRef idx="1">
            <a:schemeClr val="lt1"/>
          </a:fillRef>
          <a:effectRef idx="0">
            <a:schemeClr val="accent1"/>
          </a:effectRef>
          <a:fontRef idx="minor">
            <a:schemeClr val="dk1"/>
          </a:fontRef>
        </p:style>
        <p:txBody>
          <a:bodyPr/>
          <a:lstStyle/>
          <a:p>
            <a:r>
              <a:rPr lang="en-US" dirty="0" smtClean="0"/>
              <a:t>Examples of USP</a:t>
            </a:r>
            <a:endParaRPr lang="en-US" dirty="0"/>
          </a:p>
        </p:txBody>
      </p:sp>
      <p:sp>
        <p:nvSpPr>
          <p:cNvPr id="3" name="Content Placeholder 2"/>
          <p:cNvSpPr>
            <a:spLocks noGrp="1"/>
          </p:cNvSpPr>
          <p:nvPr>
            <p:ph idx="1"/>
          </p:nvPr>
        </p:nvSpPr>
        <p:spPr>
          <a:xfrm>
            <a:off x="357352" y="1237834"/>
            <a:ext cx="11546781" cy="5315365"/>
          </a:xfrm>
          <a:noFill/>
          <a:ln>
            <a:noFill/>
          </a:ln>
        </p:spPr>
        <p:style>
          <a:lnRef idx="1">
            <a:schemeClr val="accent1"/>
          </a:lnRef>
          <a:fillRef idx="2">
            <a:schemeClr val="accent1"/>
          </a:fillRef>
          <a:effectRef idx="1">
            <a:schemeClr val="accent1"/>
          </a:effectRef>
          <a:fontRef idx="minor">
            <a:schemeClr val="dk1"/>
          </a:fontRef>
        </p:style>
        <p:txBody>
          <a:bodyPr>
            <a:noAutofit/>
          </a:bodyPr>
          <a:lstStyle/>
          <a:p>
            <a:r>
              <a:rPr lang="en-IN" dirty="0" smtClean="0"/>
              <a:t>FedEx </a:t>
            </a:r>
            <a:r>
              <a:rPr lang="en-IN" dirty="0"/>
              <a:t>Corporation: "When it absolutely, positively has to be there overnight</a:t>
            </a:r>
            <a:r>
              <a:rPr lang="en-IN" dirty="0" smtClean="0"/>
              <a:t>.“</a:t>
            </a:r>
          </a:p>
          <a:p>
            <a:r>
              <a:rPr lang="en-IN" dirty="0" smtClean="0"/>
              <a:t>Avis</a:t>
            </a:r>
            <a:r>
              <a:rPr lang="en-IN" dirty="0"/>
              <a:t>: "We're number two. We try harder."</a:t>
            </a:r>
          </a:p>
          <a:p>
            <a:r>
              <a:rPr lang="en-IN" dirty="0" smtClean="0"/>
              <a:t>M&amp;Ms</a:t>
            </a:r>
            <a:r>
              <a:rPr lang="en-IN" dirty="0"/>
              <a:t>: "The milk chocolate melts in your mouth, not in your hand."</a:t>
            </a:r>
          </a:p>
          <a:p>
            <a:r>
              <a:rPr lang="en-IN" dirty="0"/>
              <a:t>Dominos Pizza</a:t>
            </a:r>
            <a:r>
              <a:rPr lang="en-IN" dirty="0">
                <a:solidFill>
                  <a:schemeClr val="accent5">
                    <a:lumMod val="75000"/>
                  </a:schemeClr>
                </a:solidFill>
              </a:rPr>
              <a:t>: "You get fresh, hot pizza delivered to your door in 30 minutes or less, or it's free."</a:t>
            </a:r>
          </a:p>
          <a:p>
            <a:r>
              <a:rPr lang="en-IN" dirty="0" err="1" smtClean="0"/>
              <a:t>NyQuil</a:t>
            </a:r>
            <a:r>
              <a:rPr lang="en-IN" dirty="0"/>
              <a:t>: "The </a:t>
            </a:r>
            <a:r>
              <a:rPr lang="en-IN" dirty="0" smtClean="0"/>
              <a:t>night-time</a:t>
            </a:r>
            <a:r>
              <a:rPr lang="en-IN" dirty="0"/>
              <a:t>, coughing, achy, sniffling, stuffy head, fever, so you can rest medicine"</a:t>
            </a:r>
          </a:p>
          <a:p>
            <a:r>
              <a:rPr lang="en-IN" dirty="0"/>
              <a:t>Target: "Expect More. Pay Less."</a:t>
            </a:r>
          </a:p>
          <a:p>
            <a:r>
              <a:rPr lang="en-IN" dirty="0" err="1"/>
              <a:t>Geico</a:t>
            </a:r>
            <a:r>
              <a:rPr lang="en-IN" dirty="0"/>
              <a:t>: "15 Minutes Could Save You 15 Percent or More on Car Insurance."</a:t>
            </a:r>
          </a:p>
          <a:p>
            <a:r>
              <a:rPr lang="en-IN" dirty="0"/>
              <a:t>Enterprise: "Pick Enterprise. We'll Pick You Up</a:t>
            </a:r>
            <a:r>
              <a:rPr lang="en-IN" dirty="0" smtClean="0"/>
              <a:t>."</a:t>
            </a:r>
            <a:endParaRPr lang="en-US" dirty="0"/>
          </a:p>
        </p:txBody>
      </p:sp>
    </p:spTree>
    <p:extLst>
      <p:ext uri="{BB962C8B-B14F-4D97-AF65-F5344CB8AC3E}">
        <p14:creationId xmlns:p14="http://schemas.microsoft.com/office/powerpoint/2010/main" val="1693623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456" y="712598"/>
            <a:ext cx="10515600" cy="749996"/>
          </a:xfrm>
        </p:spPr>
        <p:txBody>
          <a:bodyPr vert="horz" lIns="91440" tIns="45720" rIns="91440" bIns="45720" rtlCol="0" anchor="ctr">
            <a:normAutofit/>
          </a:bodyPr>
          <a:lstStyle/>
          <a:p>
            <a:r>
              <a:rPr lang="en-US" sz="3600" b="1" dirty="0" smtClean="0">
                <a:solidFill>
                  <a:srgbClr val="002060"/>
                </a:solidFill>
                <a:latin typeface="Georgia" panose="02040502050405020303" pitchFamily="18" charset="0"/>
              </a:rPr>
              <a:t>Major Components </a:t>
            </a:r>
            <a:r>
              <a:rPr lang="en-US" sz="3600" b="1" dirty="0">
                <a:solidFill>
                  <a:srgbClr val="002060"/>
                </a:solidFill>
                <a:latin typeface="Georgia" panose="02040502050405020303" pitchFamily="18" charset="0"/>
              </a:rPr>
              <a:t>of Business Plan</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470613" y="1676538"/>
            <a:ext cx="11250774" cy="3215502"/>
          </a:xfrm>
        </p:spPr>
        <p:txBody>
          <a:bodyPr>
            <a:normAutofit/>
          </a:bodyPr>
          <a:lstStyle/>
          <a:p>
            <a:pPr marL="571500" indent="-571500">
              <a:buFont typeface="+mj-lt"/>
              <a:buAutoNum type="romanLcPeriod"/>
            </a:pPr>
            <a:r>
              <a:rPr lang="en-IN" b="1" dirty="0" smtClean="0">
                <a:solidFill>
                  <a:srgbClr val="0070C0"/>
                </a:solidFill>
              </a:rPr>
              <a:t>Cover page: </a:t>
            </a:r>
            <a:r>
              <a:rPr lang="en-IN" b="1" dirty="0" smtClean="0"/>
              <a:t>Invest in designing the cover so it stands out. </a:t>
            </a:r>
          </a:p>
          <a:p>
            <a:pPr marL="571500" indent="-571500">
              <a:buFont typeface="+mj-lt"/>
              <a:buAutoNum type="romanLcPeriod"/>
            </a:pPr>
            <a:r>
              <a:rPr lang="en-US" dirty="0" smtClean="0"/>
              <a:t>Executive Summary</a:t>
            </a:r>
            <a:endParaRPr lang="en-IN" b="1" dirty="0" smtClean="0"/>
          </a:p>
          <a:p>
            <a:pPr marL="571500" indent="-571500">
              <a:buFont typeface="+mj-lt"/>
              <a:buAutoNum type="romanLcPeriod"/>
            </a:pPr>
            <a:r>
              <a:rPr lang="en-US" dirty="0" smtClean="0">
                <a:solidFill>
                  <a:srgbClr val="0070C0"/>
                </a:solidFill>
              </a:rPr>
              <a:t>Contents: </a:t>
            </a:r>
            <a:r>
              <a:rPr lang="en-US" dirty="0" smtClean="0"/>
              <a:t>it </a:t>
            </a:r>
            <a:r>
              <a:rPr lang="en-US" dirty="0"/>
              <a:t>tells your audience what to expect in the report</a:t>
            </a:r>
            <a:r>
              <a:rPr lang="en-US" dirty="0" smtClean="0"/>
              <a:t>.</a:t>
            </a:r>
          </a:p>
          <a:p>
            <a:pPr marL="571500" indent="-571500">
              <a:buFont typeface="+mj-lt"/>
              <a:buAutoNum type="romanLcPeriod"/>
            </a:pPr>
            <a:r>
              <a:rPr lang="en-US" dirty="0" smtClean="0"/>
              <a:t>The Detailed Plan (the core business plan)</a:t>
            </a:r>
          </a:p>
          <a:p>
            <a:pPr marL="571500" indent="-571500">
              <a:buFont typeface="+mj-lt"/>
              <a:buAutoNum type="romanLcPeriod"/>
            </a:pPr>
            <a:r>
              <a:rPr lang="en-US" dirty="0" smtClean="0"/>
              <a:t>Conclusion</a:t>
            </a:r>
          </a:p>
          <a:p>
            <a:pPr marL="571500" indent="-571500">
              <a:buFont typeface="+mj-lt"/>
              <a:buAutoNum type="romanLcPeriod"/>
            </a:pPr>
            <a:r>
              <a:rPr lang="en-US" dirty="0" smtClean="0"/>
              <a:t>Appendices </a:t>
            </a:r>
            <a:endParaRPr lang="en-US" b="1" dirty="0" smtClean="0"/>
          </a:p>
          <a:p>
            <a:endParaRPr lang="en-IN" b="1" dirty="0"/>
          </a:p>
        </p:txBody>
      </p:sp>
    </p:spTree>
    <p:extLst>
      <p:ext uri="{BB962C8B-B14F-4D97-AF65-F5344CB8AC3E}">
        <p14:creationId xmlns:p14="http://schemas.microsoft.com/office/powerpoint/2010/main" val="2160211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p:nvPr/>
        </p:nvSpPr>
        <p:spPr>
          <a:xfrm>
            <a:off x="950070" y="778934"/>
            <a:ext cx="10242863" cy="5164666"/>
          </a:xfrm>
          <a:prstGeom prst="rect">
            <a:avLst/>
          </a:prstGeom>
          <a:noFill/>
          <a:ln>
            <a:noFill/>
          </a:ln>
        </p:spPr>
        <p:txBody>
          <a:bodyPr spcFirstLastPara="1" wrap="square" lIns="91425" tIns="45700" rIns="91425" bIns="45700" anchor="t" anchorCtr="0">
            <a:noAutofit/>
          </a:bodyPr>
          <a:lstStyle/>
          <a:p>
            <a:pPr>
              <a:lnSpc>
                <a:spcPct val="200000"/>
              </a:lnSpc>
            </a:pPr>
            <a:r>
              <a:rPr lang="en-US" sz="3200" b="1" dirty="0" smtClean="0">
                <a:solidFill>
                  <a:srgbClr val="002060"/>
                </a:solidFill>
              </a:rPr>
              <a:t>Concepts </a:t>
            </a:r>
            <a:r>
              <a:rPr lang="en-US" sz="3200" b="1" dirty="0">
                <a:solidFill>
                  <a:srgbClr val="002060"/>
                </a:solidFill>
              </a:rPr>
              <a:t>Covered:</a:t>
            </a:r>
          </a:p>
          <a:p>
            <a:pPr marL="342900" indent="-342900">
              <a:lnSpc>
                <a:spcPct val="200000"/>
              </a:lnSpc>
              <a:buFont typeface="Wingdings" panose="05000000000000000000" pitchFamily="2" charset="2"/>
              <a:buChar char="Ø"/>
            </a:pPr>
            <a:r>
              <a:rPr lang="en-US" sz="3200" b="1" dirty="0" smtClean="0">
                <a:solidFill>
                  <a:schemeClr val="dk1"/>
                </a:solidFill>
                <a:latin typeface="Calibri"/>
                <a:ea typeface="Calibri"/>
                <a:cs typeface="Calibri"/>
              </a:rPr>
              <a:t>Elements </a:t>
            </a:r>
            <a:r>
              <a:rPr lang="en-US" sz="3200" b="1" dirty="0">
                <a:solidFill>
                  <a:schemeClr val="dk1"/>
                </a:solidFill>
                <a:latin typeface="Calibri"/>
                <a:ea typeface="Calibri"/>
                <a:cs typeface="Calibri"/>
              </a:rPr>
              <a:t>of a business plan</a:t>
            </a:r>
          </a:p>
          <a:p>
            <a:pPr marL="342900" indent="-342900">
              <a:lnSpc>
                <a:spcPct val="200000"/>
              </a:lnSpc>
              <a:buFont typeface="Wingdings" panose="05000000000000000000" pitchFamily="2" charset="2"/>
              <a:buChar char="Ø"/>
            </a:pPr>
            <a:r>
              <a:rPr lang="en-US" sz="3200" b="1" dirty="0">
                <a:solidFill>
                  <a:schemeClr val="dk1"/>
                </a:solidFill>
                <a:latin typeface="Calibri"/>
                <a:ea typeface="Calibri"/>
                <a:cs typeface="Calibri"/>
              </a:rPr>
              <a:t>  Importance of the various components</a:t>
            </a:r>
          </a:p>
          <a:p>
            <a:pPr marL="342900" indent="-342900">
              <a:lnSpc>
                <a:spcPct val="200000"/>
              </a:lnSpc>
              <a:buFont typeface="Wingdings" panose="05000000000000000000" pitchFamily="2" charset="2"/>
              <a:buChar char="Ø"/>
            </a:pPr>
            <a:r>
              <a:rPr lang="en-US" sz="3200" b="1" dirty="0">
                <a:solidFill>
                  <a:schemeClr val="dk1"/>
                </a:solidFill>
                <a:latin typeface="Calibri"/>
                <a:ea typeface="Calibri"/>
                <a:cs typeface="Calibri"/>
              </a:rPr>
              <a:t>  Information contents</a:t>
            </a:r>
          </a:p>
          <a:p>
            <a:pPr marL="342900" indent="-342900">
              <a:lnSpc>
                <a:spcPct val="200000"/>
              </a:lnSpc>
              <a:buFont typeface="Wingdings" panose="05000000000000000000" pitchFamily="2" charset="2"/>
              <a:buChar char="Ø"/>
            </a:pPr>
            <a:r>
              <a:rPr lang="en-US" sz="3200" b="1" dirty="0">
                <a:solidFill>
                  <a:schemeClr val="dk1"/>
                </a:solidFill>
                <a:latin typeface="Calibri"/>
                <a:ea typeface="Calibri"/>
                <a:cs typeface="Calibri"/>
              </a:rPr>
              <a:t>  Preparing winning business plan</a:t>
            </a:r>
          </a:p>
        </p:txBody>
      </p:sp>
    </p:spTree>
    <p:extLst>
      <p:ext uri="{BB962C8B-B14F-4D97-AF65-F5344CB8AC3E}">
        <p14:creationId xmlns:p14="http://schemas.microsoft.com/office/powerpoint/2010/main" val="31562020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4786" y="1193007"/>
            <a:ext cx="10515600" cy="4351338"/>
          </a:xfrm>
        </p:spPr>
        <p:txBody>
          <a:bodyPr/>
          <a:lstStyle/>
          <a:p>
            <a:pPr marL="514350" indent="-514350">
              <a:buFont typeface="+mj-lt"/>
              <a:buAutoNum type="arabicPeriod"/>
            </a:pPr>
            <a:r>
              <a:rPr lang="en-US" sz="3000" dirty="0"/>
              <a:t>Executive summary</a:t>
            </a:r>
            <a:r>
              <a:rPr lang="en-US" dirty="0"/>
              <a:t>: give it your best shot. </a:t>
            </a:r>
          </a:p>
          <a:p>
            <a:pPr marL="514350" indent="-514350">
              <a:buFont typeface="+mj-lt"/>
              <a:buAutoNum type="arabicPeriod"/>
            </a:pPr>
            <a:r>
              <a:rPr lang="en-US" sz="3000" dirty="0"/>
              <a:t>The Business (Background &amp; business mix)– </a:t>
            </a:r>
            <a:r>
              <a:rPr lang="en-US" dirty="0"/>
              <a:t>how did you get here, the pain point, the market, why this business, why now, where are you now?</a:t>
            </a:r>
          </a:p>
          <a:p>
            <a:pPr marL="514350" indent="-514350">
              <a:buFont typeface="+mj-lt"/>
              <a:buAutoNum type="arabicPeriod"/>
            </a:pPr>
            <a:r>
              <a:rPr lang="en-US" sz="3000" dirty="0"/>
              <a:t>The market &amp; market demand </a:t>
            </a:r>
            <a:r>
              <a:rPr lang="en-US" dirty="0"/>
              <a:t>– segment, market size, growth, competition, channel, your advantages</a:t>
            </a:r>
            <a:r>
              <a:rPr lang="en-US" dirty="0" smtClean="0"/>
              <a:t>.</a:t>
            </a:r>
            <a:endParaRPr lang="en-US" dirty="0"/>
          </a:p>
        </p:txBody>
      </p:sp>
    </p:spTree>
    <p:extLst>
      <p:ext uri="{BB962C8B-B14F-4D97-AF65-F5344CB8AC3E}">
        <p14:creationId xmlns:p14="http://schemas.microsoft.com/office/powerpoint/2010/main" val="159651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514350" indent="-514350">
              <a:buSzPct val="100000"/>
              <a:buFont typeface="+mj-lt"/>
              <a:buAutoNum type="arabicPeriod" startAt="4"/>
            </a:pPr>
            <a:r>
              <a:rPr lang="en-US" dirty="0"/>
              <a:t>Competitive advantage and your value proposition.</a:t>
            </a:r>
          </a:p>
          <a:p>
            <a:pPr marL="514350" indent="-514350">
              <a:buSzPct val="100000"/>
              <a:buFont typeface="+mj-lt"/>
              <a:buAutoNum type="arabicPeriod" startAt="4"/>
            </a:pPr>
            <a:r>
              <a:rPr lang="en-US" dirty="0" smtClean="0"/>
              <a:t>Strategies </a:t>
            </a:r>
            <a:r>
              <a:rPr lang="en-US" dirty="0"/>
              <a:t>Operation management – your value, </a:t>
            </a:r>
            <a:r>
              <a:rPr lang="en-US" dirty="0" smtClean="0"/>
              <a:t>plan </a:t>
            </a:r>
            <a:r>
              <a:rPr lang="en-US" dirty="0"/>
              <a:t>for a lean </a:t>
            </a:r>
            <a:r>
              <a:rPr lang="en-US" dirty="0" smtClean="0"/>
              <a:t>system</a:t>
            </a:r>
            <a:r>
              <a:rPr lang="en-US" dirty="0"/>
              <a:t>, </a:t>
            </a:r>
            <a:r>
              <a:rPr lang="en-US" dirty="0" smtClean="0"/>
              <a:t>suppliers </a:t>
            </a:r>
            <a:r>
              <a:rPr lang="en-US" dirty="0"/>
              <a:t>and </a:t>
            </a:r>
            <a:r>
              <a:rPr lang="en-US" dirty="0" smtClean="0"/>
              <a:t>buyers </a:t>
            </a:r>
            <a:r>
              <a:rPr lang="en-US" dirty="0"/>
              <a:t>management.</a:t>
            </a:r>
          </a:p>
          <a:p>
            <a:pPr marL="514350" indent="-514350">
              <a:buSzPct val="100000"/>
              <a:buFont typeface="+mj-lt"/>
              <a:buAutoNum type="arabicPeriod" startAt="4"/>
            </a:pPr>
            <a:r>
              <a:rPr lang="en-US" dirty="0"/>
              <a:t>The resources: The team – key skills in the field of technology, </a:t>
            </a:r>
            <a:br>
              <a:rPr lang="en-US" dirty="0"/>
            </a:br>
            <a:r>
              <a:rPr lang="en-US" dirty="0"/>
              <a:t>management, marketing, and operation.</a:t>
            </a:r>
          </a:p>
          <a:p>
            <a:pPr>
              <a:buSzPct val="100000"/>
            </a:pPr>
            <a:endParaRPr lang="en-IN" dirty="0"/>
          </a:p>
          <a:p>
            <a:endParaRPr lang="en-IN" dirty="0"/>
          </a:p>
        </p:txBody>
      </p:sp>
    </p:spTree>
    <p:extLst>
      <p:ext uri="{BB962C8B-B14F-4D97-AF65-F5344CB8AC3E}">
        <p14:creationId xmlns:p14="http://schemas.microsoft.com/office/powerpoint/2010/main" val="1851784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488" y="1027906"/>
            <a:ext cx="11052717" cy="4351338"/>
          </a:xfrm>
        </p:spPr>
        <p:txBody>
          <a:bodyPr>
            <a:normAutofit/>
          </a:bodyPr>
          <a:lstStyle/>
          <a:p>
            <a:pPr marL="514350" indent="-514350">
              <a:buFont typeface="+mj-lt"/>
              <a:buAutoNum type="arabicPeriod" startAt="7"/>
            </a:pPr>
            <a:r>
              <a:rPr lang="en-US" sz="3200" b="1" dirty="0" smtClean="0"/>
              <a:t>Financial outlay and financial </a:t>
            </a:r>
            <a:r>
              <a:rPr lang="en-US" sz="3200" dirty="0" smtClean="0"/>
              <a:t>closure</a:t>
            </a:r>
            <a:r>
              <a:rPr lang="en-US" dirty="0" smtClean="0"/>
              <a:t>, </a:t>
            </a:r>
            <a:r>
              <a:rPr lang="en-US" dirty="0" smtClean="0"/>
              <a:t>projected </a:t>
            </a:r>
            <a:r>
              <a:rPr lang="en-US" dirty="0"/>
              <a:t>financials – gist of profit &amp; loss, cash flow statement, break-even point</a:t>
            </a:r>
          </a:p>
          <a:p>
            <a:pPr marL="514350" indent="-514350">
              <a:buFont typeface="+mj-lt"/>
              <a:buAutoNum type="arabicPeriod" startAt="7"/>
            </a:pPr>
            <a:r>
              <a:rPr lang="en-US" sz="3200" b="1" dirty="0" smtClean="0"/>
              <a:t>Risks, Opportunities and Sensitivities</a:t>
            </a:r>
          </a:p>
          <a:p>
            <a:pPr marL="514350" indent="-514350">
              <a:buFont typeface="+mj-lt"/>
              <a:buAutoNum type="arabicPeriod" startAt="7"/>
            </a:pPr>
            <a:r>
              <a:rPr lang="en-US" sz="3200" b="1" dirty="0" smtClean="0"/>
              <a:t>Conclusion</a:t>
            </a:r>
          </a:p>
          <a:p>
            <a:pPr marL="514350" indent="-514350">
              <a:buFont typeface="+mj-lt"/>
              <a:buAutoNum type="arabicPeriod" startAt="7"/>
            </a:pPr>
            <a:r>
              <a:rPr lang="en-US" sz="3200" b="1" dirty="0" smtClean="0"/>
              <a:t> Appendices</a:t>
            </a:r>
            <a:r>
              <a:rPr lang="en-US" b="1" dirty="0" smtClean="0"/>
              <a:t> – detailed profit &amp; loss account, balance sheet, cash flow statement, detailed project cost, market survey report (if any) and other reports and images you think make a difference to the impression of your audience. The brief resume of all the founders and key employees may also be attached.</a:t>
            </a:r>
          </a:p>
          <a:p>
            <a:pPr marL="0" indent="0">
              <a:buNone/>
            </a:pPr>
            <a:endParaRPr lang="en-IN" b="1" dirty="0"/>
          </a:p>
        </p:txBody>
      </p:sp>
      <p:sp>
        <p:nvSpPr>
          <p:cNvPr id="4" name="Rectangle 3"/>
          <p:cNvSpPr/>
          <p:nvPr/>
        </p:nvSpPr>
        <p:spPr>
          <a:xfrm>
            <a:off x="761908" y="5740940"/>
            <a:ext cx="10955957" cy="400110"/>
          </a:xfrm>
          <a:prstGeom prst="rect">
            <a:avLst/>
          </a:prstGeom>
          <a:solidFill>
            <a:schemeClr val="bg1">
              <a:lumMod val="75000"/>
            </a:schemeClr>
          </a:solidFill>
        </p:spPr>
        <p:txBody>
          <a:bodyPr wrap="square">
            <a:spAutoFit/>
          </a:bodyPr>
          <a:lstStyle/>
          <a:p>
            <a:r>
              <a:rPr lang="en-US" sz="2000" b="1" dirty="0"/>
              <a:t>Essential Guides – Writing a Business Plan Vaughan Evans, Financial Times</a:t>
            </a:r>
          </a:p>
        </p:txBody>
      </p:sp>
    </p:spTree>
    <p:extLst>
      <p:ext uri="{BB962C8B-B14F-4D97-AF65-F5344CB8AC3E}">
        <p14:creationId xmlns:p14="http://schemas.microsoft.com/office/powerpoint/2010/main" val="1435364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Many Templates. Fundamentally they are similar.</a:t>
            </a:r>
            <a:br>
              <a:rPr lang="en-IN" dirty="0" smtClean="0"/>
            </a:br>
            <a:r>
              <a:rPr lang="en-IN" sz="2800" dirty="0" smtClean="0">
                <a:solidFill>
                  <a:schemeClr val="tx1">
                    <a:lumMod val="65000"/>
                    <a:lumOff val="35000"/>
                  </a:schemeClr>
                </a:solidFill>
              </a:rPr>
              <a:t>The Template of HBP. </a:t>
            </a:r>
            <a:endParaRPr lang="en-IN" sz="2800" dirty="0">
              <a:solidFill>
                <a:schemeClr val="tx1">
                  <a:lumMod val="65000"/>
                  <a:lumOff val="35000"/>
                </a:schemeClr>
              </a:solidFill>
            </a:endParaRPr>
          </a:p>
        </p:txBody>
      </p:sp>
      <p:sp>
        <p:nvSpPr>
          <p:cNvPr id="3" name="Content Placeholder 2"/>
          <p:cNvSpPr>
            <a:spLocks noGrp="1"/>
          </p:cNvSpPr>
          <p:nvPr>
            <p:ph idx="1"/>
          </p:nvPr>
        </p:nvSpPr>
        <p:spPr>
          <a:xfrm>
            <a:off x="1929384" y="1432433"/>
            <a:ext cx="8537448" cy="4351338"/>
          </a:xfrm>
        </p:spPr>
        <p:txBody>
          <a:bodyPr/>
          <a:lstStyle/>
          <a:p>
            <a:r>
              <a:rPr lang="en-US" dirty="0" smtClean="0"/>
              <a:t>Summary</a:t>
            </a:r>
          </a:p>
          <a:p>
            <a:r>
              <a:rPr lang="en-US" dirty="0" smtClean="0"/>
              <a:t>Business </a:t>
            </a:r>
          </a:p>
          <a:p>
            <a:r>
              <a:rPr lang="en-US" dirty="0" smtClean="0"/>
              <a:t>Market demand</a:t>
            </a:r>
          </a:p>
          <a:p>
            <a:r>
              <a:rPr lang="en-US" dirty="0" smtClean="0"/>
              <a:t>Competition</a:t>
            </a:r>
          </a:p>
          <a:p>
            <a:r>
              <a:rPr lang="en-US" dirty="0" smtClean="0"/>
              <a:t>Strategy </a:t>
            </a:r>
          </a:p>
          <a:p>
            <a:r>
              <a:rPr lang="en-US" dirty="0" smtClean="0"/>
              <a:t>Resources</a:t>
            </a:r>
          </a:p>
          <a:p>
            <a:r>
              <a:rPr lang="en-US" dirty="0" smtClean="0"/>
              <a:t>Financials and forecast</a:t>
            </a:r>
          </a:p>
          <a:p>
            <a:r>
              <a:rPr lang="en-US" dirty="0" smtClean="0"/>
              <a:t>Risk, Opportunities and Sensitivities</a:t>
            </a:r>
            <a:endParaRPr lang="en-IN" dirty="0"/>
          </a:p>
        </p:txBody>
      </p:sp>
    </p:spTree>
    <p:extLst>
      <p:ext uri="{BB962C8B-B14F-4D97-AF65-F5344CB8AC3E}">
        <p14:creationId xmlns:p14="http://schemas.microsoft.com/office/powerpoint/2010/main" val="19558172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702" y="484565"/>
            <a:ext cx="9094078" cy="922114"/>
          </a:xfrm>
          <a:noFill/>
        </p:spPr>
        <p:style>
          <a:lnRef idx="2">
            <a:schemeClr val="accent3"/>
          </a:lnRef>
          <a:fillRef idx="1">
            <a:schemeClr val="lt1"/>
          </a:fillRef>
          <a:effectRef idx="0">
            <a:schemeClr val="accent3"/>
          </a:effectRef>
          <a:fontRef idx="minor">
            <a:schemeClr val="dk1"/>
          </a:fontRef>
        </p:style>
        <p:txBody>
          <a:bodyPr/>
          <a:lstStyle/>
          <a:p>
            <a:r>
              <a:rPr lang="en-US" b="1" dirty="0" smtClean="0">
                <a:solidFill>
                  <a:schemeClr val="accent5">
                    <a:lumMod val="50000"/>
                  </a:schemeClr>
                </a:solidFill>
              </a:rPr>
              <a:t>Template by Sequoia </a:t>
            </a:r>
            <a:r>
              <a:rPr lang="en-US" b="1" dirty="0" smtClean="0">
                <a:solidFill>
                  <a:schemeClr val="accent5">
                    <a:lumMod val="50000"/>
                  </a:schemeClr>
                </a:solidFill>
              </a:rPr>
              <a:t>Capital</a:t>
            </a:r>
            <a:endParaRPr lang="en-US" b="1" dirty="0">
              <a:solidFill>
                <a:schemeClr val="accent5">
                  <a:lumMod val="50000"/>
                </a:schemeClr>
              </a:solidFill>
            </a:endParaRPr>
          </a:p>
        </p:txBody>
      </p:sp>
      <p:sp>
        <p:nvSpPr>
          <p:cNvPr id="3" name="Content Placeholder 2"/>
          <p:cNvSpPr>
            <a:spLocks noGrp="1"/>
          </p:cNvSpPr>
          <p:nvPr>
            <p:ph idx="1"/>
          </p:nvPr>
        </p:nvSpPr>
        <p:spPr>
          <a:xfrm>
            <a:off x="1981200" y="2348880"/>
            <a:ext cx="8229600" cy="3672408"/>
          </a:xfrm>
        </p:spPr>
        <p:txBody>
          <a:bodyPr numCol="2">
            <a:noAutofit/>
          </a:bodyPr>
          <a:lstStyle/>
          <a:p>
            <a:r>
              <a:rPr lang="en-IN" sz="3600" dirty="0"/>
              <a:t>Company Purpose</a:t>
            </a:r>
          </a:p>
          <a:p>
            <a:r>
              <a:rPr lang="en-IN" sz="3600" dirty="0"/>
              <a:t>Problem</a:t>
            </a:r>
          </a:p>
          <a:p>
            <a:r>
              <a:rPr lang="en-IN" sz="3600" dirty="0"/>
              <a:t>Solution </a:t>
            </a:r>
          </a:p>
          <a:p>
            <a:r>
              <a:rPr lang="en-IN" sz="3600" dirty="0"/>
              <a:t>Why now</a:t>
            </a:r>
          </a:p>
          <a:p>
            <a:r>
              <a:rPr lang="en-IN" sz="3600" dirty="0"/>
              <a:t>Market size</a:t>
            </a:r>
          </a:p>
          <a:p>
            <a:pPr marL="0" indent="0">
              <a:buNone/>
            </a:pPr>
            <a:endParaRPr lang="en-IN" sz="4000" dirty="0"/>
          </a:p>
          <a:p>
            <a:r>
              <a:rPr lang="en-IN" sz="4000" dirty="0"/>
              <a:t>Competition </a:t>
            </a:r>
          </a:p>
          <a:p>
            <a:r>
              <a:rPr lang="en-IN" sz="4000" dirty="0"/>
              <a:t>Product</a:t>
            </a:r>
          </a:p>
          <a:p>
            <a:r>
              <a:rPr lang="en-IN" sz="4000" dirty="0"/>
              <a:t>Business model</a:t>
            </a:r>
          </a:p>
          <a:p>
            <a:r>
              <a:rPr lang="en-IN" sz="4000" dirty="0"/>
              <a:t>Team </a:t>
            </a:r>
          </a:p>
          <a:p>
            <a:r>
              <a:rPr lang="en-IN" sz="4000" dirty="0"/>
              <a:t>Financials</a:t>
            </a:r>
          </a:p>
          <a:p>
            <a:pPr marL="0" indent="0">
              <a:buNone/>
            </a:pPr>
            <a:endParaRPr lang="en-US" sz="4000" dirty="0"/>
          </a:p>
        </p:txBody>
      </p:sp>
      <p:sp>
        <p:nvSpPr>
          <p:cNvPr id="4" name="TextBox 3"/>
          <p:cNvSpPr txBox="1"/>
          <p:nvPr/>
        </p:nvSpPr>
        <p:spPr>
          <a:xfrm>
            <a:off x="1" y="1417608"/>
            <a:ext cx="12191999" cy="892552"/>
          </a:xfrm>
          <a:prstGeom prst="rect">
            <a:avLst/>
          </a:prstGeom>
          <a:solidFill>
            <a:schemeClr val="accent1">
              <a:lumMod val="20000"/>
              <a:lumOff val="80000"/>
            </a:schemeClr>
          </a:solidFill>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sz="2600" dirty="0"/>
              <a:t>“We like business plans that present a lot of information in as few words as possible. The following business plan format, within 15–20 slides, is all that’s needed.”</a:t>
            </a:r>
          </a:p>
        </p:txBody>
      </p:sp>
      <p:sp>
        <p:nvSpPr>
          <p:cNvPr id="5" name="Rectangle 4"/>
          <p:cNvSpPr/>
          <p:nvPr/>
        </p:nvSpPr>
        <p:spPr>
          <a:xfrm>
            <a:off x="1656541" y="6060008"/>
            <a:ext cx="7992888" cy="369332"/>
          </a:xfrm>
          <a:prstGeom prst="rect">
            <a:avLst/>
          </a:prstGeom>
          <a:solidFill>
            <a:schemeClr val="bg1">
              <a:lumMod val="85000"/>
            </a:schemeClr>
          </a:solidFill>
        </p:spPr>
        <p:txBody>
          <a:bodyPr wrap="square">
            <a:spAutoFit/>
          </a:bodyPr>
          <a:lstStyle/>
          <a:p>
            <a:r>
              <a:rPr lang="en-US" dirty="0"/>
              <a:t>https://www.sequoiacap.com/india/article/writing-a-business-plan/</a:t>
            </a:r>
          </a:p>
        </p:txBody>
      </p:sp>
      <p:cxnSp>
        <p:nvCxnSpPr>
          <p:cNvPr id="7" name="Straight Connector 6"/>
          <p:cNvCxnSpPr>
            <a:stCxn id="3" idx="0"/>
            <a:endCxn id="3" idx="2"/>
          </p:cNvCxnSpPr>
          <p:nvPr/>
        </p:nvCxnSpPr>
        <p:spPr>
          <a:xfrm>
            <a:off x="6096000" y="2348880"/>
            <a:ext cx="0" cy="3672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283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191" y="891834"/>
            <a:ext cx="9512567" cy="652934"/>
          </a:xfrm>
          <a:ln>
            <a:solidFill>
              <a:srgbClr val="FFC000"/>
            </a:solidFill>
          </a:ln>
        </p:spPr>
        <p:txBody>
          <a:bodyPr>
            <a:normAutofit/>
          </a:bodyPr>
          <a:lstStyle/>
          <a:p>
            <a:r>
              <a:rPr lang="en-US" sz="2700" dirty="0"/>
              <a:t>Source</a:t>
            </a:r>
            <a:r>
              <a:rPr lang="en-US" b="1" dirty="0" smtClean="0"/>
              <a:t>: Forbes, </a:t>
            </a:r>
            <a:r>
              <a:rPr lang="en-US" sz="2700" dirty="0">
                <a:solidFill>
                  <a:schemeClr val="accent5">
                    <a:lumMod val="50000"/>
                  </a:schemeClr>
                </a:solidFill>
              </a:rPr>
              <a:t>Created</a:t>
            </a:r>
            <a:r>
              <a:rPr lang="en-US" b="1" dirty="0" smtClean="0">
                <a:solidFill>
                  <a:schemeClr val="accent5">
                    <a:lumMod val="50000"/>
                  </a:schemeClr>
                </a:solidFill>
              </a:rPr>
              <a:t> </a:t>
            </a:r>
            <a:r>
              <a:rPr lang="en-US" sz="2200" dirty="0">
                <a:solidFill>
                  <a:schemeClr val="accent5">
                    <a:lumMod val="50000"/>
                  </a:schemeClr>
                </a:solidFill>
              </a:rPr>
              <a:t>by</a:t>
            </a:r>
            <a:r>
              <a:rPr lang="en-US" b="1" dirty="0" smtClean="0">
                <a:solidFill>
                  <a:schemeClr val="accent5">
                    <a:lumMod val="50000"/>
                  </a:schemeClr>
                </a:solidFill>
              </a:rPr>
              <a:t> </a:t>
            </a:r>
            <a:r>
              <a:rPr lang="en-US" sz="4000" dirty="0">
                <a:solidFill>
                  <a:srgbClr val="0070C0"/>
                </a:solidFill>
              </a:rPr>
              <a:t>Dave </a:t>
            </a:r>
            <a:r>
              <a:rPr lang="en-US" sz="4000" dirty="0" err="1">
                <a:solidFill>
                  <a:srgbClr val="0070C0"/>
                </a:solidFill>
              </a:rPr>
              <a:t>Lavinsky</a:t>
            </a:r>
            <a:endParaRPr lang="en-US" sz="4000" dirty="0">
              <a:solidFill>
                <a:srgbClr val="0070C0"/>
              </a:solidFill>
            </a:endParaRPr>
          </a:p>
        </p:txBody>
      </p:sp>
      <p:sp>
        <p:nvSpPr>
          <p:cNvPr id="3" name="Content Placeholder 2"/>
          <p:cNvSpPr>
            <a:spLocks noGrp="1"/>
          </p:cNvSpPr>
          <p:nvPr>
            <p:ph idx="1"/>
          </p:nvPr>
        </p:nvSpPr>
        <p:spPr>
          <a:xfrm>
            <a:off x="270933" y="1612379"/>
            <a:ext cx="11463867" cy="4525963"/>
          </a:xfrm>
        </p:spPr>
        <p:txBody>
          <a:bodyPr numCol="2">
            <a:normAutofit/>
          </a:bodyPr>
          <a:lstStyle/>
          <a:p>
            <a:r>
              <a:rPr lang="en-US" sz="3200" b="1" dirty="0"/>
              <a:t>Section I – Executive Summary</a:t>
            </a:r>
          </a:p>
          <a:p>
            <a:r>
              <a:rPr lang="en-US" sz="3200" b="1" dirty="0"/>
              <a:t>Section II – Company </a:t>
            </a:r>
            <a:r>
              <a:rPr lang="en-US" b="1" dirty="0" smtClean="0"/>
              <a:t>Overview</a:t>
            </a:r>
          </a:p>
          <a:p>
            <a:r>
              <a:rPr lang="en-US" b="1" dirty="0"/>
              <a:t>Section III – Industry </a:t>
            </a:r>
            <a:r>
              <a:rPr lang="en-US" b="1" dirty="0" smtClean="0"/>
              <a:t>Analysis</a:t>
            </a:r>
          </a:p>
          <a:p>
            <a:pPr lvl="1"/>
            <a:r>
              <a:rPr lang="en-US" sz="2400" i="1" dirty="0">
                <a:solidFill>
                  <a:schemeClr val="tx1">
                    <a:lumMod val="65000"/>
                    <a:lumOff val="35000"/>
                  </a:schemeClr>
                </a:solidFill>
              </a:rPr>
              <a:t>Market </a:t>
            </a:r>
            <a:r>
              <a:rPr lang="en-US" sz="2400" i="1" dirty="0" smtClean="0">
                <a:solidFill>
                  <a:schemeClr val="tx1">
                    <a:lumMod val="65000"/>
                    <a:lumOff val="35000"/>
                  </a:schemeClr>
                </a:solidFill>
              </a:rPr>
              <a:t>Overview</a:t>
            </a:r>
          </a:p>
          <a:p>
            <a:pPr lvl="1"/>
            <a:r>
              <a:rPr lang="en-US" sz="2400" i="1" dirty="0" smtClean="0">
                <a:solidFill>
                  <a:schemeClr val="tx1">
                    <a:lumMod val="65000"/>
                    <a:lumOff val="35000"/>
                  </a:schemeClr>
                </a:solidFill>
              </a:rPr>
              <a:t>Relevant Market Size</a:t>
            </a:r>
          </a:p>
          <a:p>
            <a:r>
              <a:rPr lang="en-US" b="1" dirty="0" smtClean="0"/>
              <a:t>Section </a:t>
            </a:r>
            <a:r>
              <a:rPr lang="en-US" b="1" dirty="0"/>
              <a:t>IV – Customer </a:t>
            </a:r>
            <a:r>
              <a:rPr lang="en-US" b="1" dirty="0" smtClean="0"/>
              <a:t>Analysis</a:t>
            </a:r>
          </a:p>
          <a:p>
            <a:pPr lvl="1"/>
            <a:r>
              <a:rPr lang="en-US" sz="2400" i="1" dirty="0" smtClean="0">
                <a:solidFill>
                  <a:schemeClr val="tx1">
                    <a:lumMod val="65000"/>
                    <a:lumOff val="35000"/>
                  </a:schemeClr>
                </a:solidFill>
              </a:rPr>
              <a:t>Target Customers</a:t>
            </a:r>
          </a:p>
          <a:p>
            <a:pPr lvl="1"/>
            <a:r>
              <a:rPr lang="en-US" sz="2400" i="1" dirty="0" smtClean="0">
                <a:solidFill>
                  <a:schemeClr val="tx1">
                    <a:lumMod val="65000"/>
                    <a:lumOff val="35000"/>
                  </a:schemeClr>
                </a:solidFill>
              </a:rPr>
              <a:t>Customers’ Needs</a:t>
            </a:r>
          </a:p>
          <a:p>
            <a:r>
              <a:rPr lang="en-US" b="1" dirty="0"/>
              <a:t>Section V – Competitive </a:t>
            </a:r>
            <a:r>
              <a:rPr lang="en-US" b="1" dirty="0" smtClean="0"/>
              <a:t>Analysis</a:t>
            </a:r>
          </a:p>
          <a:p>
            <a:pPr lvl="1"/>
            <a:r>
              <a:rPr lang="en-US" sz="2400" i="1" dirty="0">
                <a:solidFill>
                  <a:schemeClr val="tx1">
                    <a:lumMod val="65000"/>
                    <a:lumOff val="35000"/>
                  </a:schemeClr>
                </a:solidFill>
              </a:rPr>
              <a:t>Direct </a:t>
            </a:r>
            <a:r>
              <a:rPr lang="en-US" sz="2400" i="1" dirty="0" smtClean="0">
                <a:solidFill>
                  <a:schemeClr val="tx1">
                    <a:lumMod val="65000"/>
                    <a:lumOff val="35000"/>
                  </a:schemeClr>
                </a:solidFill>
              </a:rPr>
              <a:t>Competitors</a:t>
            </a:r>
          </a:p>
          <a:p>
            <a:pPr lvl="1"/>
            <a:r>
              <a:rPr lang="en-US" sz="2400" i="1" dirty="0" smtClean="0">
                <a:solidFill>
                  <a:schemeClr val="tx1">
                    <a:lumMod val="65000"/>
                    <a:lumOff val="35000"/>
                  </a:schemeClr>
                </a:solidFill>
              </a:rPr>
              <a:t>Indirect Competitors</a:t>
            </a:r>
          </a:p>
          <a:p>
            <a:pPr lvl="1"/>
            <a:r>
              <a:rPr lang="en-US" sz="2400" i="1" dirty="0" smtClean="0">
                <a:solidFill>
                  <a:schemeClr val="tx1">
                    <a:lumMod val="65000"/>
                    <a:lumOff val="35000"/>
                  </a:schemeClr>
                </a:solidFill>
              </a:rPr>
              <a:t>Competitive Advantages</a:t>
            </a:r>
            <a:endParaRPr lang="en-US" sz="2400" i="1" dirty="0">
              <a:solidFill>
                <a:schemeClr val="tx1">
                  <a:lumMod val="65000"/>
                  <a:lumOff val="35000"/>
                </a:schemeClr>
              </a:solidFill>
            </a:endParaRPr>
          </a:p>
          <a:p>
            <a:r>
              <a:rPr lang="en-US" b="1" dirty="0"/>
              <a:t>Section VI – Marketing </a:t>
            </a:r>
            <a:r>
              <a:rPr lang="en-US" b="1" dirty="0" smtClean="0"/>
              <a:t>Plan</a:t>
            </a:r>
          </a:p>
          <a:p>
            <a:pPr lvl="1"/>
            <a:r>
              <a:rPr lang="en-US" sz="2400" i="1" dirty="0">
                <a:solidFill>
                  <a:schemeClr val="tx1">
                    <a:lumMod val="65000"/>
                    <a:lumOff val="35000"/>
                  </a:schemeClr>
                </a:solidFill>
              </a:rPr>
              <a:t>Products &amp; </a:t>
            </a:r>
            <a:r>
              <a:rPr lang="en-US" sz="2400" i="1" dirty="0" smtClean="0">
                <a:solidFill>
                  <a:schemeClr val="tx1">
                    <a:lumMod val="65000"/>
                    <a:lumOff val="35000"/>
                  </a:schemeClr>
                </a:solidFill>
              </a:rPr>
              <a:t>Services</a:t>
            </a:r>
          </a:p>
          <a:p>
            <a:pPr lvl="1"/>
            <a:r>
              <a:rPr lang="en-US" sz="2400" i="1" dirty="0">
                <a:solidFill>
                  <a:schemeClr val="tx1">
                    <a:lumMod val="65000"/>
                    <a:lumOff val="35000"/>
                  </a:schemeClr>
                </a:solidFill>
              </a:rPr>
              <a:t>Promotion Plan</a:t>
            </a:r>
          </a:p>
          <a:p>
            <a:pPr lvl="1"/>
            <a:r>
              <a:rPr lang="en-US" sz="2400" i="1" dirty="0">
                <a:solidFill>
                  <a:schemeClr val="tx1">
                    <a:lumMod val="65000"/>
                    <a:lumOff val="35000"/>
                  </a:schemeClr>
                </a:solidFill>
              </a:rPr>
              <a:t>Distribution Plat</a:t>
            </a:r>
          </a:p>
          <a:p>
            <a:pPr marL="0" indent="0">
              <a:buNone/>
            </a:pPr>
            <a:endParaRPr lang="en-US" b="1" dirty="0"/>
          </a:p>
        </p:txBody>
      </p:sp>
      <p:sp>
        <p:nvSpPr>
          <p:cNvPr id="4" name="TextBox 3"/>
          <p:cNvSpPr txBox="1"/>
          <p:nvPr/>
        </p:nvSpPr>
        <p:spPr>
          <a:xfrm>
            <a:off x="1673260" y="430169"/>
            <a:ext cx="8136904"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2400" dirty="0" smtClean="0"/>
              <a:t>Business Plan Outline - 23 Point Checklist For Success</a:t>
            </a:r>
            <a:endParaRPr lang="en-IN" sz="2400" dirty="0"/>
          </a:p>
        </p:txBody>
      </p:sp>
      <p:sp>
        <p:nvSpPr>
          <p:cNvPr id="5" name="TextBox 4"/>
          <p:cNvSpPr txBox="1"/>
          <p:nvPr/>
        </p:nvSpPr>
        <p:spPr>
          <a:xfrm>
            <a:off x="6348187" y="5467298"/>
            <a:ext cx="2304256" cy="369332"/>
          </a:xfrm>
          <a:prstGeom prst="rect">
            <a:avLst/>
          </a:prstGeom>
          <a:noFill/>
          <a:ln>
            <a:solidFill>
              <a:schemeClr val="accent6">
                <a:lumMod val="75000"/>
              </a:schemeClr>
            </a:solidFill>
          </a:ln>
        </p:spPr>
        <p:txBody>
          <a:bodyPr wrap="square" rtlCol="0">
            <a:spAutoFit/>
          </a:bodyPr>
          <a:lstStyle/>
          <a:p>
            <a:r>
              <a:rPr lang="en-US" sz="1800" dirty="0"/>
              <a:t>Continued …</a:t>
            </a:r>
          </a:p>
        </p:txBody>
      </p:sp>
      <p:cxnSp>
        <p:nvCxnSpPr>
          <p:cNvPr id="7" name="Straight Connector 6"/>
          <p:cNvCxnSpPr/>
          <p:nvPr/>
        </p:nvCxnSpPr>
        <p:spPr>
          <a:xfrm>
            <a:off x="5922824" y="1544768"/>
            <a:ext cx="0" cy="4525963"/>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81499" y="6138342"/>
            <a:ext cx="4997650" cy="461665"/>
          </a:xfrm>
          <a:prstGeom prst="rect">
            <a:avLst/>
          </a:prstGeom>
        </p:spPr>
        <p:txBody>
          <a:bodyPr wrap="none">
            <a:spAutoFit/>
          </a:bodyPr>
          <a:lstStyle/>
          <a:p>
            <a:r>
              <a:rPr lang="en-IN" sz="2400" dirty="0">
                <a:solidFill>
                  <a:srgbClr val="C00000"/>
                </a:solidFill>
              </a:rPr>
              <a:t>www.forbes.com › sites › </a:t>
            </a:r>
            <a:r>
              <a:rPr lang="en-IN" sz="2400" dirty="0" err="1">
                <a:solidFill>
                  <a:srgbClr val="C00000"/>
                </a:solidFill>
              </a:rPr>
              <a:t>davelavinsky</a:t>
            </a:r>
            <a:r>
              <a:rPr lang="en-IN" sz="2400" dirty="0">
                <a:solidFill>
                  <a:srgbClr val="C00000"/>
                </a:solidFill>
              </a:rPr>
              <a:t> </a:t>
            </a:r>
          </a:p>
        </p:txBody>
      </p:sp>
    </p:spTree>
    <p:extLst>
      <p:ext uri="{BB962C8B-B14F-4D97-AF65-F5344CB8AC3E}">
        <p14:creationId xmlns:p14="http://schemas.microsoft.com/office/powerpoint/2010/main" val="14255862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54696"/>
            <a:ext cx="10515600" cy="1325563"/>
          </a:xfrm>
        </p:spPr>
        <p:txBody>
          <a:bodyPr>
            <a:normAutofit fontScale="90000"/>
          </a:bodyPr>
          <a:lstStyle/>
          <a:p>
            <a:r>
              <a:rPr lang="en-IN" dirty="0"/>
              <a:t>Business Plan Outline - 23 Point Checklist For Success … contd.</a:t>
            </a:r>
            <a:br>
              <a:rPr lang="en-IN" dirty="0"/>
            </a:br>
            <a:endParaRPr lang="en-US" dirty="0"/>
          </a:p>
        </p:txBody>
      </p:sp>
      <p:sp>
        <p:nvSpPr>
          <p:cNvPr id="3" name="Content Placeholder 2"/>
          <p:cNvSpPr>
            <a:spLocks noGrp="1"/>
          </p:cNvSpPr>
          <p:nvPr>
            <p:ph idx="1"/>
          </p:nvPr>
        </p:nvSpPr>
        <p:spPr>
          <a:xfrm>
            <a:off x="186267" y="1636776"/>
            <a:ext cx="11167533" cy="4277072"/>
          </a:xfrm>
          <a:noFill/>
        </p:spPr>
        <p:style>
          <a:lnRef idx="2">
            <a:schemeClr val="accent3"/>
          </a:lnRef>
          <a:fillRef idx="1">
            <a:schemeClr val="lt1"/>
          </a:fillRef>
          <a:effectRef idx="0">
            <a:schemeClr val="accent3"/>
          </a:effectRef>
          <a:fontRef idx="minor">
            <a:schemeClr val="dk1"/>
          </a:fontRef>
        </p:style>
        <p:txBody>
          <a:bodyPr numCol="2">
            <a:normAutofit/>
          </a:bodyPr>
          <a:lstStyle/>
          <a:p>
            <a:r>
              <a:rPr lang="en-US" sz="3300" dirty="0"/>
              <a:t>Section VII – Operations Plan</a:t>
            </a:r>
          </a:p>
          <a:p>
            <a:pPr lvl="1"/>
            <a:r>
              <a:rPr lang="en-US" sz="2400" i="1" dirty="0">
                <a:solidFill>
                  <a:schemeClr val="tx1">
                    <a:lumMod val="65000"/>
                    <a:lumOff val="35000"/>
                  </a:schemeClr>
                </a:solidFill>
              </a:rPr>
              <a:t>Key Operational </a:t>
            </a:r>
            <a:r>
              <a:rPr lang="en-US" sz="2400" i="1" dirty="0" smtClean="0">
                <a:solidFill>
                  <a:schemeClr val="tx1">
                    <a:lumMod val="65000"/>
                    <a:lumOff val="35000"/>
                  </a:schemeClr>
                </a:solidFill>
              </a:rPr>
              <a:t>Processes</a:t>
            </a:r>
          </a:p>
          <a:p>
            <a:pPr lvl="1"/>
            <a:r>
              <a:rPr lang="en-US" sz="2400" i="1" dirty="0" smtClean="0">
                <a:solidFill>
                  <a:schemeClr val="tx1">
                    <a:lumMod val="65000"/>
                    <a:lumOff val="35000"/>
                  </a:schemeClr>
                </a:solidFill>
              </a:rPr>
              <a:t>Milestones</a:t>
            </a:r>
          </a:p>
          <a:p>
            <a:r>
              <a:rPr lang="en-US" b="1" dirty="0"/>
              <a:t>Section VIII – Management </a:t>
            </a:r>
            <a:r>
              <a:rPr lang="en-US" b="1" dirty="0" smtClean="0"/>
              <a:t>Team</a:t>
            </a:r>
          </a:p>
          <a:p>
            <a:pPr lvl="1"/>
            <a:r>
              <a:rPr lang="en-US" sz="2400" i="1" dirty="0">
                <a:solidFill>
                  <a:schemeClr val="tx1">
                    <a:lumMod val="65000"/>
                    <a:lumOff val="35000"/>
                  </a:schemeClr>
                </a:solidFill>
              </a:rPr>
              <a:t>Management Team Members</a:t>
            </a:r>
          </a:p>
          <a:p>
            <a:pPr lvl="1"/>
            <a:r>
              <a:rPr lang="en-US" sz="2400" i="1" dirty="0">
                <a:solidFill>
                  <a:schemeClr val="tx1">
                    <a:lumMod val="65000"/>
                    <a:lumOff val="35000"/>
                  </a:schemeClr>
                </a:solidFill>
              </a:rPr>
              <a:t>Management Team Gaps</a:t>
            </a:r>
          </a:p>
          <a:p>
            <a:pPr lvl="1"/>
            <a:r>
              <a:rPr lang="en-US" sz="2400" i="1" dirty="0">
                <a:solidFill>
                  <a:schemeClr val="tx1">
                    <a:lumMod val="65000"/>
                    <a:lumOff val="35000"/>
                  </a:schemeClr>
                </a:solidFill>
              </a:rPr>
              <a:t>Board Members</a:t>
            </a:r>
          </a:p>
          <a:p>
            <a:r>
              <a:rPr lang="en-US" b="1" dirty="0"/>
              <a:t>Section IX – Financial </a:t>
            </a:r>
            <a:r>
              <a:rPr lang="en-US" b="1" dirty="0" smtClean="0"/>
              <a:t>Plan</a:t>
            </a:r>
          </a:p>
          <a:p>
            <a:pPr lvl="1"/>
            <a:r>
              <a:rPr lang="en-US" sz="2400" i="1" dirty="0">
                <a:solidFill>
                  <a:schemeClr val="tx1">
                    <a:lumMod val="65000"/>
                    <a:lumOff val="35000"/>
                  </a:schemeClr>
                </a:solidFill>
              </a:rPr>
              <a:t>Revenue Model</a:t>
            </a:r>
          </a:p>
          <a:p>
            <a:pPr lvl="1"/>
            <a:r>
              <a:rPr lang="en-US" sz="2400" i="1" dirty="0">
                <a:solidFill>
                  <a:schemeClr val="tx1">
                    <a:lumMod val="65000"/>
                    <a:lumOff val="35000"/>
                  </a:schemeClr>
                </a:solidFill>
              </a:rPr>
              <a:t>Financial Highlights</a:t>
            </a:r>
          </a:p>
          <a:p>
            <a:pPr lvl="1"/>
            <a:r>
              <a:rPr lang="en-US" sz="2400" i="1" dirty="0">
                <a:solidFill>
                  <a:schemeClr val="tx1">
                    <a:lumMod val="65000"/>
                    <a:lumOff val="35000"/>
                  </a:schemeClr>
                </a:solidFill>
              </a:rPr>
              <a:t>Funding Requirements</a:t>
            </a:r>
          </a:p>
          <a:p>
            <a:pPr lvl="1"/>
            <a:r>
              <a:rPr lang="en-US" sz="2400" i="1" dirty="0">
                <a:solidFill>
                  <a:schemeClr val="tx1">
                    <a:lumMod val="65000"/>
                    <a:lumOff val="35000"/>
                  </a:schemeClr>
                </a:solidFill>
              </a:rPr>
              <a:t>Use of Funds</a:t>
            </a:r>
          </a:p>
          <a:p>
            <a:pPr lvl="1"/>
            <a:r>
              <a:rPr lang="en-US" sz="2400" i="1" dirty="0">
                <a:solidFill>
                  <a:schemeClr val="tx1">
                    <a:lumMod val="65000"/>
                    <a:lumOff val="35000"/>
                  </a:schemeClr>
                </a:solidFill>
              </a:rPr>
              <a:t>Exit Strategies</a:t>
            </a:r>
          </a:p>
          <a:p>
            <a:r>
              <a:rPr lang="en-US" b="1" dirty="0"/>
              <a:t>Section X – </a:t>
            </a:r>
            <a:r>
              <a:rPr lang="en-US" b="1" dirty="0" smtClean="0"/>
              <a:t>Appendix</a:t>
            </a:r>
          </a:p>
          <a:p>
            <a:pPr lvl="1"/>
            <a:r>
              <a:rPr lang="en-US" sz="2400" i="1" dirty="0">
                <a:solidFill>
                  <a:schemeClr val="tx1">
                    <a:lumMod val="65000"/>
                    <a:lumOff val="35000"/>
                  </a:schemeClr>
                </a:solidFill>
              </a:rPr>
              <a:t>Supporting Documentation</a:t>
            </a:r>
          </a:p>
        </p:txBody>
      </p:sp>
      <p:cxnSp>
        <p:nvCxnSpPr>
          <p:cNvPr id="5" name="Straight Connector 4"/>
          <p:cNvCxnSpPr/>
          <p:nvPr/>
        </p:nvCxnSpPr>
        <p:spPr>
          <a:xfrm>
            <a:off x="5637784" y="1636776"/>
            <a:ext cx="0" cy="427707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0644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A92649FA-E656-48E9-9882-8BB8A8BD2F35}"/>
              </a:ext>
            </a:extLst>
          </p:cNvPr>
          <p:cNvSpPr/>
          <p:nvPr/>
        </p:nvSpPr>
        <p:spPr>
          <a:xfrm>
            <a:off x="213064" y="165497"/>
            <a:ext cx="11567604" cy="6069794"/>
          </a:xfrm>
          <a:custGeom>
            <a:avLst/>
            <a:gdLst>
              <a:gd name="connsiteX0" fmla="*/ 6128709 w 11567604"/>
              <a:gd name="connsiteY0" fmla="*/ 3933547 h 6267635"/>
              <a:gd name="connsiteX1" fmla="*/ 9158655 w 11567604"/>
              <a:gd name="connsiteY1" fmla="*/ 3933547 h 6267635"/>
              <a:gd name="connsiteX2" fmla="*/ 9158655 w 11567604"/>
              <a:gd name="connsiteY2" fmla="*/ 3943072 h 6267635"/>
              <a:gd name="connsiteX3" fmla="*/ 9358680 w 11567604"/>
              <a:gd name="connsiteY3" fmla="*/ 3943072 h 6267635"/>
              <a:gd name="connsiteX4" fmla="*/ 9358680 w 11567604"/>
              <a:gd name="connsiteY4" fmla="*/ 3933547 h 6267635"/>
              <a:gd name="connsiteX5" fmla="*/ 11567604 w 11567604"/>
              <a:gd name="connsiteY5" fmla="*/ 3933547 h 6267635"/>
              <a:gd name="connsiteX6" fmla="*/ 11567604 w 11567604"/>
              <a:gd name="connsiteY6" fmla="*/ 6267635 h 6267635"/>
              <a:gd name="connsiteX7" fmla="*/ 6128709 w 11567604"/>
              <a:gd name="connsiteY7" fmla="*/ 6267635 h 6267635"/>
              <a:gd name="connsiteX8" fmla="*/ 0 w 11567604"/>
              <a:gd name="connsiteY8" fmla="*/ 3933547 h 6267635"/>
              <a:gd name="connsiteX9" fmla="*/ 1779420 w 11567604"/>
              <a:gd name="connsiteY9" fmla="*/ 3933547 h 6267635"/>
              <a:gd name="connsiteX10" fmla="*/ 1779420 w 11567604"/>
              <a:gd name="connsiteY10" fmla="*/ 3933548 h 6267635"/>
              <a:gd name="connsiteX11" fmla="*/ 2027069 w 11567604"/>
              <a:gd name="connsiteY11" fmla="*/ 3933548 h 6267635"/>
              <a:gd name="connsiteX12" fmla="*/ 2027069 w 11567604"/>
              <a:gd name="connsiteY12" fmla="*/ 3933547 h 6267635"/>
              <a:gd name="connsiteX13" fmla="*/ 3863639 w 11567604"/>
              <a:gd name="connsiteY13" fmla="*/ 3933547 h 6267635"/>
              <a:gd name="connsiteX14" fmla="*/ 3863639 w 11567604"/>
              <a:gd name="connsiteY14" fmla="*/ 3933548 h 6267635"/>
              <a:gd name="connsiteX15" fmla="*/ 4111288 w 11567604"/>
              <a:gd name="connsiteY15" fmla="*/ 3933548 h 6267635"/>
              <a:gd name="connsiteX16" fmla="*/ 4111288 w 11567604"/>
              <a:gd name="connsiteY16" fmla="*/ 3933547 h 6267635"/>
              <a:gd name="connsiteX17" fmla="*/ 5881060 w 11567604"/>
              <a:gd name="connsiteY17" fmla="*/ 3933547 h 6267635"/>
              <a:gd name="connsiteX18" fmla="*/ 5881060 w 11567604"/>
              <a:gd name="connsiteY18" fmla="*/ 6267635 h 6267635"/>
              <a:gd name="connsiteX19" fmla="*/ 0 w 11567604"/>
              <a:gd name="connsiteY19" fmla="*/ 6267635 h 6267635"/>
              <a:gd name="connsiteX20" fmla="*/ 2027069 w 11567604"/>
              <a:gd name="connsiteY20" fmla="*/ 2228434 h 6267635"/>
              <a:gd name="connsiteX21" fmla="*/ 3863639 w 11567604"/>
              <a:gd name="connsiteY21" fmla="*/ 2228434 h 6267635"/>
              <a:gd name="connsiteX22" fmla="*/ 3863639 w 11567604"/>
              <a:gd name="connsiteY22" fmla="*/ 3752572 h 6267635"/>
              <a:gd name="connsiteX23" fmla="*/ 2027069 w 11567604"/>
              <a:gd name="connsiteY23" fmla="*/ 3752572 h 6267635"/>
              <a:gd name="connsiteX24" fmla="*/ 7149758 w 11567604"/>
              <a:gd name="connsiteY24" fmla="*/ 2007116 h 6267635"/>
              <a:gd name="connsiteX25" fmla="*/ 9158655 w 11567604"/>
              <a:gd name="connsiteY25" fmla="*/ 2007116 h 6267635"/>
              <a:gd name="connsiteX26" fmla="*/ 9158655 w 11567604"/>
              <a:gd name="connsiteY26" fmla="*/ 3752572 h 6267635"/>
              <a:gd name="connsiteX27" fmla="*/ 7149758 w 11567604"/>
              <a:gd name="connsiteY27" fmla="*/ 3752572 h 6267635"/>
              <a:gd name="connsiteX28" fmla="*/ 9358680 w 11567604"/>
              <a:gd name="connsiteY28" fmla="*/ 0 h 6267635"/>
              <a:gd name="connsiteX29" fmla="*/ 11567604 w 11567604"/>
              <a:gd name="connsiteY29" fmla="*/ 0 h 6267635"/>
              <a:gd name="connsiteX30" fmla="*/ 11567604 w 11567604"/>
              <a:gd name="connsiteY30" fmla="*/ 3752572 h 6267635"/>
              <a:gd name="connsiteX31" fmla="*/ 9358680 w 11567604"/>
              <a:gd name="connsiteY31" fmla="*/ 3752572 h 6267635"/>
              <a:gd name="connsiteX32" fmla="*/ 7149758 w 11567604"/>
              <a:gd name="connsiteY32" fmla="*/ 0 h 6267635"/>
              <a:gd name="connsiteX33" fmla="*/ 9158655 w 11567604"/>
              <a:gd name="connsiteY33" fmla="*/ 0 h 6267635"/>
              <a:gd name="connsiteX34" fmla="*/ 9158655 w 11567604"/>
              <a:gd name="connsiteY34" fmla="*/ 1745454 h 6267635"/>
              <a:gd name="connsiteX35" fmla="*/ 7149758 w 11567604"/>
              <a:gd name="connsiteY35" fmla="*/ 1745454 h 6267635"/>
              <a:gd name="connsiteX36" fmla="*/ 4111288 w 11567604"/>
              <a:gd name="connsiteY36" fmla="*/ 0 h 6267635"/>
              <a:gd name="connsiteX37" fmla="*/ 6902109 w 11567604"/>
              <a:gd name="connsiteY37" fmla="*/ 0 h 6267635"/>
              <a:gd name="connsiteX38" fmla="*/ 6902109 w 11567604"/>
              <a:gd name="connsiteY38" fmla="*/ 3752572 h 6267635"/>
              <a:gd name="connsiteX39" fmla="*/ 6128709 w 11567604"/>
              <a:gd name="connsiteY39" fmla="*/ 3752572 h 6267635"/>
              <a:gd name="connsiteX40" fmla="*/ 6128709 w 11567604"/>
              <a:gd name="connsiteY40" fmla="*/ 3752570 h 6267635"/>
              <a:gd name="connsiteX41" fmla="*/ 5881060 w 11567604"/>
              <a:gd name="connsiteY41" fmla="*/ 3752570 h 6267635"/>
              <a:gd name="connsiteX42" fmla="*/ 5881060 w 11567604"/>
              <a:gd name="connsiteY42" fmla="*/ 3752572 h 6267635"/>
              <a:gd name="connsiteX43" fmla="*/ 4111288 w 11567604"/>
              <a:gd name="connsiteY43" fmla="*/ 3752572 h 6267635"/>
              <a:gd name="connsiteX44" fmla="*/ 2027069 w 11567604"/>
              <a:gd name="connsiteY44" fmla="*/ 0 h 6267635"/>
              <a:gd name="connsiteX45" fmla="*/ 3863639 w 11567604"/>
              <a:gd name="connsiteY45" fmla="*/ 0 h 6267635"/>
              <a:gd name="connsiteX46" fmla="*/ 3863639 w 11567604"/>
              <a:gd name="connsiteY46" fmla="*/ 1966771 h 6267635"/>
              <a:gd name="connsiteX47" fmla="*/ 2027069 w 11567604"/>
              <a:gd name="connsiteY47" fmla="*/ 1966771 h 6267635"/>
              <a:gd name="connsiteX48" fmla="*/ 0 w 11567604"/>
              <a:gd name="connsiteY48" fmla="*/ 0 h 6267635"/>
              <a:gd name="connsiteX49" fmla="*/ 1779420 w 11567604"/>
              <a:gd name="connsiteY49" fmla="*/ 0 h 6267635"/>
              <a:gd name="connsiteX50" fmla="*/ 1779420 w 11567604"/>
              <a:gd name="connsiteY50" fmla="*/ 3752572 h 6267635"/>
              <a:gd name="connsiteX51" fmla="*/ 0 w 11567604"/>
              <a:gd name="connsiteY51" fmla="*/ 3752572 h 6267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567604" h="6267635">
                <a:moveTo>
                  <a:pt x="6128709" y="3933547"/>
                </a:moveTo>
                <a:lnTo>
                  <a:pt x="9158655" y="3933547"/>
                </a:lnTo>
                <a:lnTo>
                  <a:pt x="9158655" y="3943072"/>
                </a:lnTo>
                <a:lnTo>
                  <a:pt x="9358680" y="3943072"/>
                </a:lnTo>
                <a:lnTo>
                  <a:pt x="9358680" y="3933547"/>
                </a:lnTo>
                <a:lnTo>
                  <a:pt x="11567604" y="3933547"/>
                </a:lnTo>
                <a:lnTo>
                  <a:pt x="11567604" y="6267635"/>
                </a:lnTo>
                <a:lnTo>
                  <a:pt x="6128709" y="6267635"/>
                </a:lnTo>
                <a:close/>
                <a:moveTo>
                  <a:pt x="0" y="3933547"/>
                </a:moveTo>
                <a:lnTo>
                  <a:pt x="1779420" y="3933547"/>
                </a:lnTo>
                <a:lnTo>
                  <a:pt x="1779420" y="3933548"/>
                </a:lnTo>
                <a:lnTo>
                  <a:pt x="2027069" y="3933548"/>
                </a:lnTo>
                <a:lnTo>
                  <a:pt x="2027069" y="3933547"/>
                </a:lnTo>
                <a:lnTo>
                  <a:pt x="3863639" y="3933547"/>
                </a:lnTo>
                <a:lnTo>
                  <a:pt x="3863639" y="3933548"/>
                </a:lnTo>
                <a:lnTo>
                  <a:pt x="4111288" y="3933548"/>
                </a:lnTo>
                <a:lnTo>
                  <a:pt x="4111288" y="3933547"/>
                </a:lnTo>
                <a:lnTo>
                  <a:pt x="5881060" y="3933547"/>
                </a:lnTo>
                <a:lnTo>
                  <a:pt x="5881060" y="6267635"/>
                </a:lnTo>
                <a:lnTo>
                  <a:pt x="0" y="6267635"/>
                </a:lnTo>
                <a:close/>
                <a:moveTo>
                  <a:pt x="2027069" y="2228434"/>
                </a:moveTo>
                <a:lnTo>
                  <a:pt x="3863639" y="2228434"/>
                </a:lnTo>
                <a:lnTo>
                  <a:pt x="3863639" y="3752572"/>
                </a:lnTo>
                <a:lnTo>
                  <a:pt x="2027069" y="3752572"/>
                </a:lnTo>
                <a:close/>
                <a:moveTo>
                  <a:pt x="7149758" y="2007116"/>
                </a:moveTo>
                <a:lnTo>
                  <a:pt x="9158655" y="2007116"/>
                </a:lnTo>
                <a:lnTo>
                  <a:pt x="9158655" y="3752572"/>
                </a:lnTo>
                <a:lnTo>
                  <a:pt x="7149758" y="3752572"/>
                </a:lnTo>
                <a:close/>
                <a:moveTo>
                  <a:pt x="9358680" y="0"/>
                </a:moveTo>
                <a:lnTo>
                  <a:pt x="11567604" y="0"/>
                </a:lnTo>
                <a:lnTo>
                  <a:pt x="11567604" y="3752572"/>
                </a:lnTo>
                <a:lnTo>
                  <a:pt x="9358680" y="3752572"/>
                </a:lnTo>
                <a:close/>
                <a:moveTo>
                  <a:pt x="7149758" y="0"/>
                </a:moveTo>
                <a:lnTo>
                  <a:pt x="9158655" y="0"/>
                </a:lnTo>
                <a:lnTo>
                  <a:pt x="9158655" y="1745454"/>
                </a:lnTo>
                <a:lnTo>
                  <a:pt x="7149758" y="1745454"/>
                </a:lnTo>
                <a:close/>
                <a:moveTo>
                  <a:pt x="4111288" y="0"/>
                </a:moveTo>
                <a:lnTo>
                  <a:pt x="6902109" y="0"/>
                </a:lnTo>
                <a:lnTo>
                  <a:pt x="6902109" y="3752572"/>
                </a:lnTo>
                <a:lnTo>
                  <a:pt x="6128709" y="3752572"/>
                </a:lnTo>
                <a:lnTo>
                  <a:pt x="6128709" y="3752570"/>
                </a:lnTo>
                <a:lnTo>
                  <a:pt x="5881060" y="3752570"/>
                </a:lnTo>
                <a:lnTo>
                  <a:pt x="5881060" y="3752572"/>
                </a:lnTo>
                <a:lnTo>
                  <a:pt x="4111288" y="3752572"/>
                </a:lnTo>
                <a:close/>
                <a:moveTo>
                  <a:pt x="2027069" y="0"/>
                </a:moveTo>
                <a:lnTo>
                  <a:pt x="3863639" y="0"/>
                </a:lnTo>
                <a:lnTo>
                  <a:pt x="3863639" y="1966771"/>
                </a:lnTo>
                <a:lnTo>
                  <a:pt x="2027069" y="1966771"/>
                </a:lnTo>
                <a:close/>
                <a:moveTo>
                  <a:pt x="0" y="0"/>
                </a:moveTo>
                <a:lnTo>
                  <a:pt x="1779420" y="0"/>
                </a:lnTo>
                <a:lnTo>
                  <a:pt x="1779420" y="3752572"/>
                </a:lnTo>
                <a:lnTo>
                  <a:pt x="0" y="3752572"/>
                </a:lnTo>
                <a:close/>
              </a:path>
            </a:pathLst>
          </a:cu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20">
            <a:extLst>
              <a:ext uri="{FF2B5EF4-FFF2-40B4-BE49-F238E27FC236}">
                <a16:creationId xmlns:a16="http://schemas.microsoft.com/office/drawing/2014/main" id="{EE461564-DD30-4C1D-AB9F-1E9F8F598C80}"/>
              </a:ext>
            </a:extLst>
          </p:cNvPr>
          <p:cNvSpPr/>
          <p:nvPr/>
        </p:nvSpPr>
        <p:spPr>
          <a:xfrm>
            <a:off x="498069" y="1063436"/>
            <a:ext cx="135255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Key Partners</a:t>
            </a:r>
            <a:endParaRPr lang="en-IN" sz="2200" b="1" dirty="0"/>
          </a:p>
        </p:txBody>
      </p:sp>
      <p:sp>
        <p:nvSpPr>
          <p:cNvPr id="22" name="Rectangle 21">
            <a:extLst>
              <a:ext uri="{FF2B5EF4-FFF2-40B4-BE49-F238E27FC236}">
                <a16:creationId xmlns:a16="http://schemas.microsoft.com/office/drawing/2014/main" id="{D0D2E168-D719-4C8C-B3CA-1256A397E2AC}"/>
              </a:ext>
            </a:extLst>
          </p:cNvPr>
          <p:cNvSpPr/>
          <p:nvPr/>
        </p:nvSpPr>
        <p:spPr>
          <a:xfrm>
            <a:off x="4610646" y="990377"/>
            <a:ext cx="236220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Value Proposition</a:t>
            </a:r>
            <a:endParaRPr lang="en-IN" sz="2400" b="1" dirty="0"/>
          </a:p>
        </p:txBody>
      </p:sp>
      <p:sp>
        <p:nvSpPr>
          <p:cNvPr id="25" name="Rectangle 24">
            <a:extLst>
              <a:ext uri="{FF2B5EF4-FFF2-40B4-BE49-F238E27FC236}">
                <a16:creationId xmlns:a16="http://schemas.microsoft.com/office/drawing/2014/main" id="{7CE0BB8F-F9E4-4CDC-A146-B429A6F273A8}"/>
              </a:ext>
            </a:extLst>
          </p:cNvPr>
          <p:cNvSpPr/>
          <p:nvPr/>
        </p:nvSpPr>
        <p:spPr>
          <a:xfrm>
            <a:off x="9706959" y="1229317"/>
            <a:ext cx="202882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Customer Segment</a:t>
            </a:r>
            <a:endParaRPr lang="en-IN" sz="2400" b="1" dirty="0"/>
          </a:p>
        </p:txBody>
      </p:sp>
      <p:sp>
        <p:nvSpPr>
          <p:cNvPr id="26" name="Rectangle 25">
            <a:extLst>
              <a:ext uri="{FF2B5EF4-FFF2-40B4-BE49-F238E27FC236}">
                <a16:creationId xmlns:a16="http://schemas.microsoft.com/office/drawing/2014/main" id="{0049264E-E3EA-416C-B2A7-8490826776A5}"/>
              </a:ext>
            </a:extLst>
          </p:cNvPr>
          <p:cNvSpPr/>
          <p:nvPr/>
        </p:nvSpPr>
        <p:spPr>
          <a:xfrm>
            <a:off x="7512955" y="4013198"/>
            <a:ext cx="2628900"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Revenue Model</a:t>
            </a:r>
            <a:endParaRPr lang="en-IN" sz="2400" b="1" dirty="0"/>
          </a:p>
        </p:txBody>
      </p:sp>
      <p:sp>
        <p:nvSpPr>
          <p:cNvPr id="28" name="Rectangle 27">
            <a:extLst>
              <a:ext uri="{FF2B5EF4-FFF2-40B4-BE49-F238E27FC236}">
                <a16:creationId xmlns:a16="http://schemas.microsoft.com/office/drawing/2014/main" id="{CBB320FE-C995-435A-9071-B097DD3AC7D8}"/>
              </a:ext>
            </a:extLst>
          </p:cNvPr>
          <p:cNvSpPr/>
          <p:nvPr/>
        </p:nvSpPr>
        <p:spPr>
          <a:xfrm>
            <a:off x="1791198" y="4368712"/>
            <a:ext cx="2179570" cy="1156896"/>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Cost Structure</a:t>
            </a:r>
            <a:endParaRPr lang="en-IN" sz="2400" b="1" dirty="0"/>
          </a:p>
        </p:txBody>
      </p:sp>
      <p:sp>
        <p:nvSpPr>
          <p:cNvPr id="29" name="Rectangle 28">
            <a:extLst>
              <a:ext uri="{FF2B5EF4-FFF2-40B4-BE49-F238E27FC236}">
                <a16:creationId xmlns:a16="http://schemas.microsoft.com/office/drawing/2014/main" id="{BFFA8E51-D1E4-427D-9EB0-A6F6F335659C}"/>
              </a:ext>
            </a:extLst>
          </p:cNvPr>
          <p:cNvSpPr/>
          <p:nvPr/>
        </p:nvSpPr>
        <p:spPr>
          <a:xfrm>
            <a:off x="2217521" y="1079393"/>
            <a:ext cx="1666875"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Key Activities</a:t>
            </a:r>
            <a:endParaRPr lang="en-IN" sz="2400" b="1" dirty="0"/>
          </a:p>
        </p:txBody>
      </p:sp>
      <p:sp>
        <p:nvSpPr>
          <p:cNvPr id="30" name="Rectangle 29">
            <a:extLst>
              <a:ext uri="{FF2B5EF4-FFF2-40B4-BE49-F238E27FC236}">
                <a16:creationId xmlns:a16="http://schemas.microsoft.com/office/drawing/2014/main" id="{44C3DF4C-0040-40DA-A8C7-79E6E5F57EEE}"/>
              </a:ext>
            </a:extLst>
          </p:cNvPr>
          <p:cNvSpPr/>
          <p:nvPr/>
        </p:nvSpPr>
        <p:spPr>
          <a:xfrm>
            <a:off x="2195116" y="2828749"/>
            <a:ext cx="1726704" cy="904875"/>
          </a:xfrm>
          <a:prstGeom prst="rect">
            <a:avLst/>
          </a:prstGeom>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t>Key Resources</a:t>
            </a:r>
            <a:endParaRPr lang="en-IN" sz="2000" b="1" dirty="0"/>
          </a:p>
        </p:txBody>
      </p:sp>
      <p:sp>
        <p:nvSpPr>
          <p:cNvPr id="31" name="Rectangle 30">
            <a:extLst>
              <a:ext uri="{FF2B5EF4-FFF2-40B4-BE49-F238E27FC236}">
                <a16:creationId xmlns:a16="http://schemas.microsoft.com/office/drawing/2014/main" id="{C2A9E60A-949D-4595-92FA-1426FF6593B1}"/>
              </a:ext>
            </a:extLst>
          </p:cNvPr>
          <p:cNvSpPr/>
          <p:nvPr/>
        </p:nvSpPr>
        <p:spPr>
          <a:xfrm>
            <a:off x="7377374" y="30887"/>
            <a:ext cx="2044984" cy="726299"/>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t>Customer Relationship</a:t>
            </a:r>
            <a:endParaRPr lang="en-IN" sz="2200" b="1" dirty="0"/>
          </a:p>
        </p:txBody>
      </p:sp>
      <p:sp>
        <p:nvSpPr>
          <p:cNvPr id="32" name="Rectangle 31">
            <a:extLst>
              <a:ext uri="{FF2B5EF4-FFF2-40B4-BE49-F238E27FC236}">
                <a16:creationId xmlns:a16="http://schemas.microsoft.com/office/drawing/2014/main" id="{A096D5D1-CFAC-4C1D-87A5-55B0C6F84FD6}"/>
              </a:ext>
            </a:extLst>
          </p:cNvPr>
          <p:cNvSpPr/>
          <p:nvPr/>
        </p:nvSpPr>
        <p:spPr>
          <a:xfrm>
            <a:off x="7576181" y="3124075"/>
            <a:ext cx="1776412"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Channel</a:t>
            </a:r>
            <a:endParaRPr lang="en-IN" sz="2400" b="1" dirty="0"/>
          </a:p>
        </p:txBody>
      </p:sp>
      <p:sp>
        <p:nvSpPr>
          <p:cNvPr id="33" name="Rectangle 32">
            <a:extLst>
              <a:ext uri="{FF2B5EF4-FFF2-40B4-BE49-F238E27FC236}">
                <a16:creationId xmlns:a16="http://schemas.microsoft.com/office/drawing/2014/main" id="{197C503B-A992-4FFB-886F-55A1486DECA1}"/>
              </a:ext>
            </a:extLst>
          </p:cNvPr>
          <p:cNvSpPr/>
          <p:nvPr/>
        </p:nvSpPr>
        <p:spPr>
          <a:xfrm>
            <a:off x="5105400" y="474099"/>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01</a:t>
            </a:r>
          </a:p>
        </p:txBody>
      </p:sp>
      <p:sp>
        <p:nvSpPr>
          <p:cNvPr id="34" name="Rectangle 33">
            <a:extLst>
              <a:ext uri="{FF2B5EF4-FFF2-40B4-BE49-F238E27FC236}">
                <a16:creationId xmlns:a16="http://schemas.microsoft.com/office/drawing/2014/main" id="{5BD18666-4C38-4EA2-90C9-1DE9E2ECFBF2}"/>
              </a:ext>
            </a:extLst>
          </p:cNvPr>
          <p:cNvSpPr/>
          <p:nvPr/>
        </p:nvSpPr>
        <p:spPr>
          <a:xfrm>
            <a:off x="10207979" y="438072"/>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02</a:t>
            </a:r>
          </a:p>
        </p:txBody>
      </p:sp>
      <p:sp>
        <p:nvSpPr>
          <p:cNvPr id="35" name="Rectangle 34">
            <a:extLst>
              <a:ext uri="{FF2B5EF4-FFF2-40B4-BE49-F238E27FC236}">
                <a16:creationId xmlns:a16="http://schemas.microsoft.com/office/drawing/2014/main" id="{F12CCDE7-6307-46A2-8043-BD6BC52A504D}"/>
              </a:ext>
            </a:extLst>
          </p:cNvPr>
          <p:cNvSpPr/>
          <p:nvPr/>
        </p:nvSpPr>
        <p:spPr>
          <a:xfrm>
            <a:off x="7322637" y="2258487"/>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03</a:t>
            </a:r>
          </a:p>
        </p:txBody>
      </p:sp>
      <p:sp>
        <p:nvSpPr>
          <p:cNvPr id="36" name="Rectangle 35">
            <a:extLst>
              <a:ext uri="{FF2B5EF4-FFF2-40B4-BE49-F238E27FC236}">
                <a16:creationId xmlns:a16="http://schemas.microsoft.com/office/drawing/2014/main" id="{F36F2983-4622-4C78-9A1D-FD7812D971C9}"/>
              </a:ext>
            </a:extLst>
          </p:cNvPr>
          <p:cNvSpPr/>
          <p:nvPr/>
        </p:nvSpPr>
        <p:spPr>
          <a:xfrm>
            <a:off x="7322637" y="881153"/>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04</a:t>
            </a:r>
          </a:p>
        </p:txBody>
      </p:sp>
      <p:sp>
        <p:nvSpPr>
          <p:cNvPr id="37" name="Rectangle 36">
            <a:extLst>
              <a:ext uri="{FF2B5EF4-FFF2-40B4-BE49-F238E27FC236}">
                <a16:creationId xmlns:a16="http://schemas.microsoft.com/office/drawing/2014/main" id="{80099420-712A-4984-BEE9-DBB6502AC9DE}"/>
              </a:ext>
            </a:extLst>
          </p:cNvPr>
          <p:cNvSpPr/>
          <p:nvPr/>
        </p:nvSpPr>
        <p:spPr>
          <a:xfrm>
            <a:off x="6615960" y="4153065"/>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05</a:t>
            </a:r>
          </a:p>
        </p:txBody>
      </p:sp>
      <p:sp>
        <p:nvSpPr>
          <p:cNvPr id="38" name="Rectangle 37">
            <a:extLst>
              <a:ext uri="{FF2B5EF4-FFF2-40B4-BE49-F238E27FC236}">
                <a16:creationId xmlns:a16="http://schemas.microsoft.com/office/drawing/2014/main" id="{4B6BB6CE-E3D7-400B-B101-E1593205438C}"/>
              </a:ext>
            </a:extLst>
          </p:cNvPr>
          <p:cNvSpPr/>
          <p:nvPr/>
        </p:nvSpPr>
        <p:spPr>
          <a:xfrm>
            <a:off x="3120190" y="3142406"/>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06</a:t>
            </a:r>
          </a:p>
        </p:txBody>
      </p:sp>
      <p:sp>
        <p:nvSpPr>
          <p:cNvPr id="39" name="Rectangle 38">
            <a:extLst>
              <a:ext uri="{FF2B5EF4-FFF2-40B4-BE49-F238E27FC236}">
                <a16:creationId xmlns:a16="http://schemas.microsoft.com/office/drawing/2014/main" id="{75865329-1E02-4AF5-BE61-DCD514E9152C}"/>
              </a:ext>
            </a:extLst>
          </p:cNvPr>
          <p:cNvSpPr/>
          <p:nvPr/>
        </p:nvSpPr>
        <p:spPr>
          <a:xfrm>
            <a:off x="2204195" y="301906"/>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07</a:t>
            </a:r>
          </a:p>
        </p:txBody>
      </p:sp>
      <p:sp>
        <p:nvSpPr>
          <p:cNvPr id="40" name="Rectangle 39">
            <a:extLst>
              <a:ext uri="{FF2B5EF4-FFF2-40B4-BE49-F238E27FC236}">
                <a16:creationId xmlns:a16="http://schemas.microsoft.com/office/drawing/2014/main" id="{F859E6A0-7CAE-409D-8787-E022C3909CEA}"/>
              </a:ext>
            </a:extLst>
          </p:cNvPr>
          <p:cNvSpPr/>
          <p:nvPr/>
        </p:nvSpPr>
        <p:spPr>
          <a:xfrm>
            <a:off x="697889" y="332913"/>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08</a:t>
            </a:r>
          </a:p>
        </p:txBody>
      </p:sp>
      <p:sp>
        <p:nvSpPr>
          <p:cNvPr id="41" name="Rectangle 40">
            <a:extLst>
              <a:ext uri="{FF2B5EF4-FFF2-40B4-BE49-F238E27FC236}">
                <a16:creationId xmlns:a16="http://schemas.microsoft.com/office/drawing/2014/main" id="{0AF7A9D4-96DE-41F1-A97E-F8904CF47A3A}"/>
              </a:ext>
            </a:extLst>
          </p:cNvPr>
          <p:cNvSpPr/>
          <p:nvPr/>
        </p:nvSpPr>
        <p:spPr>
          <a:xfrm>
            <a:off x="666003" y="4479854"/>
            <a:ext cx="891466" cy="633846"/>
          </a:xfrm>
          <a:prstGeom prst="rect">
            <a:avLst/>
          </a:prstGeom>
          <a:no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Lato Black"/>
                <a:ea typeface="+mn-ea"/>
                <a:cs typeface="+mn-cs"/>
              </a:rPr>
              <a:t>09</a:t>
            </a:r>
          </a:p>
        </p:txBody>
      </p:sp>
      <p:pic>
        <p:nvPicPr>
          <p:cNvPr id="48" name="Picture 47">
            <a:extLst>
              <a:ext uri="{FF2B5EF4-FFF2-40B4-BE49-F238E27FC236}">
                <a16:creationId xmlns:a16="http://schemas.microsoft.com/office/drawing/2014/main" id="{D2BCC9A4-B3B5-4722-9008-2D3BB0F67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0587" y="1828781"/>
            <a:ext cx="1811455" cy="1811455"/>
          </a:xfrm>
          <a:prstGeom prst="rect">
            <a:avLst/>
          </a:prstGeom>
        </p:spPr>
      </p:pic>
      <p:pic>
        <p:nvPicPr>
          <p:cNvPr id="49" name="Graphic 48">
            <a:extLst>
              <a:ext uri="{FF2B5EF4-FFF2-40B4-BE49-F238E27FC236}">
                <a16:creationId xmlns:a16="http://schemas.microsoft.com/office/drawing/2014/main" id="{B4F7B92C-74D3-45B8-A1E8-6654AF3B8836}"/>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9106602" y="4053730"/>
            <a:ext cx="2028825" cy="2028825"/>
          </a:xfrm>
          <a:prstGeom prst="rect">
            <a:avLst/>
          </a:prstGeom>
        </p:spPr>
      </p:pic>
      <p:pic>
        <p:nvPicPr>
          <p:cNvPr id="50" name="Picture 49">
            <a:extLst>
              <a:ext uri="{FF2B5EF4-FFF2-40B4-BE49-F238E27FC236}">
                <a16:creationId xmlns:a16="http://schemas.microsoft.com/office/drawing/2014/main" id="{0353E3A8-CF43-43D6-8154-1187E9D11C1A}"/>
              </a:ext>
            </a:extLst>
          </p:cNvPr>
          <p:cNvPicPr>
            <a:picLocks noChangeAspect="1"/>
          </p:cNvPicPr>
          <p:nvPr/>
        </p:nvPicPr>
        <p:blipFill>
          <a:blip r:embed="rId6"/>
          <a:stretch>
            <a:fillRect/>
          </a:stretch>
        </p:blipFill>
        <p:spPr>
          <a:xfrm>
            <a:off x="9938698" y="2278043"/>
            <a:ext cx="1375471" cy="1375471"/>
          </a:xfrm>
          <a:prstGeom prst="rect">
            <a:avLst/>
          </a:prstGeom>
        </p:spPr>
      </p:pic>
      <p:pic>
        <p:nvPicPr>
          <p:cNvPr id="52" name="Picture 51">
            <a:extLst>
              <a:ext uri="{FF2B5EF4-FFF2-40B4-BE49-F238E27FC236}">
                <a16:creationId xmlns:a16="http://schemas.microsoft.com/office/drawing/2014/main" id="{9E63AD3F-378D-4EE8-A7DD-7125F97A66AA}"/>
              </a:ext>
            </a:extLst>
          </p:cNvPr>
          <p:cNvPicPr>
            <a:picLocks noChangeAspect="1"/>
          </p:cNvPicPr>
          <p:nvPr/>
        </p:nvPicPr>
        <p:blipFill>
          <a:blip r:embed="rId7"/>
          <a:stretch>
            <a:fillRect/>
          </a:stretch>
        </p:blipFill>
        <p:spPr>
          <a:xfrm>
            <a:off x="8283120" y="693307"/>
            <a:ext cx="1088570" cy="1088570"/>
          </a:xfrm>
          <a:prstGeom prst="rect">
            <a:avLst/>
          </a:prstGeom>
        </p:spPr>
      </p:pic>
      <p:pic>
        <p:nvPicPr>
          <p:cNvPr id="53" name="Picture 52">
            <a:extLst>
              <a:ext uri="{FF2B5EF4-FFF2-40B4-BE49-F238E27FC236}">
                <a16:creationId xmlns:a16="http://schemas.microsoft.com/office/drawing/2014/main" id="{0078E6F8-44E5-4812-8CDB-11182E64D1C4}"/>
              </a:ext>
            </a:extLst>
          </p:cNvPr>
          <p:cNvPicPr>
            <a:picLocks noChangeAspect="1"/>
          </p:cNvPicPr>
          <p:nvPr/>
        </p:nvPicPr>
        <p:blipFill>
          <a:blip r:embed="rId8"/>
          <a:stretch>
            <a:fillRect/>
          </a:stretch>
        </p:blipFill>
        <p:spPr>
          <a:xfrm>
            <a:off x="8187580" y="1973381"/>
            <a:ext cx="1219306" cy="1213209"/>
          </a:xfrm>
          <a:prstGeom prst="rect">
            <a:avLst/>
          </a:prstGeom>
        </p:spPr>
      </p:pic>
      <p:pic>
        <p:nvPicPr>
          <p:cNvPr id="62" name="Picture 61">
            <a:extLst>
              <a:ext uri="{FF2B5EF4-FFF2-40B4-BE49-F238E27FC236}">
                <a16:creationId xmlns:a16="http://schemas.microsoft.com/office/drawing/2014/main" id="{A4318D24-E7E8-4734-8A01-C4B26CCC3AA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70850" y="2348004"/>
            <a:ext cx="1235547" cy="1235547"/>
          </a:xfrm>
          <a:prstGeom prst="rect">
            <a:avLst/>
          </a:prstGeom>
        </p:spPr>
      </p:pic>
      <p:pic>
        <p:nvPicPr>
          <p:cNvPr id="63" name="Picture 62">
            <a:extLst>
              <a:ext uri="{FF2B5EF4-FFF2-40B4-BE49-F238E27FC236}">
                <a16:creationId xmlns:a16="http://schemas.microsoft.com/office/drawing/2014/main" id="{50767B30-4443-4B47-8953-2600825AFB5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993017" y="4479854"/>
            <a:ext cx="1726704" cy="1726704"/>
          </a:xfrm>
          <a:prstGeom prst="rect">
            <a:avLst/>
          </a:prstGeom>
        </p:spPr>
      </p:pic>
      <p:sp>
        <p:nvSpPr>
          <p:cNvPr id="2" name="Rectangle 1">
            <a:extLst>
              <a:ext uri="{FF2B5EF4-FFF2-40B4-BE49-F238E27FC236}">
                <a16:creationId xmlns:a16="http://schemas.microsoft.com/office/drawing/2014/main" id="{9AF22524-70B5-45D1-90A7-8550241BE411}"/>
              </a:ext>
            </a:extLst>
          </p:cNvPr>
          <p:cNvSpPr/>
          <p:nvPr/>
        </p:nvSpPr>
        <p:spPr>
          <a:xfrm>
            <a:off x="6077999" y="-64524"/>
            <a:ext cx="304233" cy="7296150"/>
          </a:xfrm>
          <a:prstGeom prst="rect">
            <a:avLst/>
          </a:prstGeom>
          <a:pattFill prst="diagBrick">
            <a:fgClr>
              <a:schemeClr val="accent2">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Graphic 2">
            <a:extLst>
              <a:ext uri="{FF2B5EF4-FFF2-40B4-BE49-F238E27FC236}">
                <a16:creationId xmlns:a16="http://schemas.microsoft.com/office/drawing/2014/main" id="{37A9358A-D24D-4244-9C90-24F6D076678F}"/>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2194135" y="2004986"/>
            <a:ext cx="1014720" cy="1014720"/>
          </a:xfrm>
          <a:prstGeom prst="rect">
            <a:avLst/>
          </a:prstGeom>
        </p:spPr>
      </p:pic>
      <p:sp>
        <p:nvSpPr>
          <p:cNvPr id="42" name="Arrow: Circular 41">
            <a:extLst>
              <a:ext uri="{FF2B5EF4-FFF2-40B4-BE49-F238E27FC236}">
                <a16:creationId xmlns:a16="http://schemas.microsoft.com/office/drawing/2014/main" id="{4EAE944E-4321-497C-BAA6-A0F589F29677}"/>
              </a:ext>
            </a:extLst>
          </p:cNvPr>
          <p:cNvSpPr/>
          <p:nvPr/>
        </p:nvSpPr>
        <p:spPr>
          <a:xfrm>
            <a:off x="3288147" y="669535"/>
            <a:ext cx="845987" cy="723515"/>
          </a:xfrm>
          <a:prstGeom prst="circularArrow">
            <a:avLst>
              <a:gd name="adj1" fmla="val 4688"/>
              <a:gd name="adj2" fmla="val 299029"/>
              <a:gd name="adj3" fmla="val 2539295"/>
              <a:gd name="adj4" fmla="val 15812321"/>
              <a:gd name="adj5" fmla="val 546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3" name="Freeform: Shape 42">
            <a:extLst>
              <a:ext uri="{FF2B5EF4-FFF2-40B4-BE49-F238E27FC236}">
                <a16:creationId xmlns:a16="http://schemas.microsoft.com/office/drawing/2014/main" id="{E1FBB3B5-E9EF-4B60-AD67-CC7268210FCC}"/>
              </a:ext>
            </a:extLst>
          </p:cNvPr>
          <p:cNvSpPr/>
          <p:nvPr/>
        </p:nvSpPr>
        <p:spPr>
          <a:xfrm>
            <a:off x="3335935" y="756312"/>
            <a:ext cx="565200" cy="565246"/>
          </a:xfrm>
          <a:custGeom>
            <a:avLst/>
            <a:gdLst>
              <a:gd name="connsiteX0" fmla="*/ 2115406 w 2980266"/>
              <a:gd name="connsiteY0" fmla="*/ 475169 h 2980266"/>
              <a:gd name="connsiteX1" fmla="*/ 2347223 w 2980266"/>
              <a:gd name="connsiteY1" fmla="*/ 280641 h 2980266"/>
              <a:gd name="connsiteX2" fmla="*/ 2532418 w 2980266"/>
              <a:gd name="connsiteY2" fmla="*/ 436038 h 2980266"/>
              <a:gd name="connsiteX3" fmla="*/ 2381100 w 2980266"/>
              <a:gd name="connsiteY3" fmla="*/ 698113 h 2980266"/>
              <a:gd name="connsiteX4" fmla="*/ 2621526 w 2980266"/>
              <a:gd name="connsiteY4" fmla="*/ 1114543 h 2980266"/>
              <a:gd name="connsiteX5" fmla="*/ 2924149 w 2980266"/>
              <a:gd name="connsiteY5" fmla="*/ 1114535 h 2980266"/>
              <a:gd name="connsiteX6" fmla="*/ 2966129 w 2980266"/>
              <a:gd name="connsiteY6" fmla="*/ 1352617 h 2980266"/>
              <a:gd name="connsiteX7" fmla="*/ 2681754 w 2980266"/>
              <a:gd name="connsiteY7" fmla="*/ 1456113 h 2980266"/>
              <a:gd name="connsiteX8" fmla="*/ 2598255 w 2980266"/>
              <a:gd name="connsiteY8" fmla="*/ 1929659 h 2980266"/>
              <a:gd name="connsiteX9" fmla="*/ 2830082 w 2980266"/>
              <a:gd name="connsiteY9" fmla="*/ 2124176 h 2980266"/>
              <a:gd name="connsiteX10" fmla="*/ 2709205 w 2980266"/>
              <a:gd name="connsiteY10" fmla="*/ 2333542 h 2980266"/>
              <a:gd name="connsiteX11" fmla="*/ 2424835 w 2980266"/>
              <a:gd name="connsiteY11" fmla="*/ 2230031 h 2980266"/>
              <a:gd name="connsiteX12" fmla="*/ 2056481 w 2980266"/>
              <a:gd name="connsiteY12" fmla="*/ 2539116 h 2980266"/>
              <a:gd name="connsiteX13" fmla="*/ 2109039 w 2980266"/>
              <a:gd name="connsiteY13" fmla="*/ 2837141 h 2980266"/>
              <a:gd name="connsiteX14" fmla="*/ 1881863 w 2980266"/>
              <a:gd name="connsiteY14" fmla="*/ 2919826 h 2980266"/>
              <a:gd name="connsiteX15" fmla="*/ 1730559 w 2980266"/>
              <a:gd name="connsiteY15" fmla="*/ 2657743 h 2980266"/>
              <a:gd name="connsiteX16" fmla="*/ 1249707 w 2980266"/>
              <a:gd name="connsiteY16" fmla="*/ 2657743 h 2980266"/>
              <a:gd name="connsiteX17" fmla="*/ 1098403 w 2980266"/>
              <a:gd name="connsiteY17" fmla="*/ 2919826 h 2980266"/>
              <a:gd name="connsiteX18" fmla="*/ 871227 w 2980266"/>
              <a:gd name="connsiteY18" fmla="*/ 2837141 h 2980266"/>
              <a:gd name="connsiteX19" fmla="*/ 923785 w 2980266"/>
              <a:gd name="connsiteY19" fmla="*/ 2539117 h 2980266"/>
              <a:gd name="connsiteX20" fmla="*/ 555431 w 2980266"/>
              <a:gd name="connsiteY20" fmla="*/ 2230032 h 2980266"/>
              <a:gd name="connsiteX21" fmla="*/ 271061 w 2980266"/>
              <a:gd name="connsiteY21" fmla="*/ 2333542 h 2980266"/>
              <a:gd name="connsiteX22" fmla="*/ 150184 w 2980266"/>
              <a:gd name="connsiteY22" fmla="*/ 2124176 h 2980266"/>
              <a:gd name="connsiteX23" fmla="*/ 382011 w 2980266"/>
              <a:gd name="connsiteY23" fmla="*/ 1929660 h 2980266"/>
              <a:gd name="connsiteX24" fmla="*/ 298512 w 2980266"/>
              <a:gd name="connsiteY24" fmla="*/ 1456114 h 2980266"/>
              <a:gd name="connsiteX25" fmla="*/ 14137 w 2980266"/>
              <a:gd name="connsiteY25" fmla="*/ 1352617 h 2980266"/>
              <a:gd name="connsiteX26" fmla="*/ 56117 w 2980266"/>
              <a:gd name="connsiteY26" fmla="*/ 1114535 h 2980266"/>
              <a:gd name="connsiteX27" fmla="*/ 358740 w 2980266"/>
              <a:gd name="connsiteY27" fmla="*/ 1114543 h 2980266"/>
              <a:gd name="connsiteX28" fmla="*/ 599166 w 2980266"/>
              <a:gd name="connsiteY28" fmla="*/ 698113 h 2980266"/>
              <a:gd name="connsiteX29" fmla="*/ 447848 w 2980266"/>
              <a:gd name="connsiteY29" fmla="*/ 436038 h 2980266"/>
              <a:gd name="connsiteX30" fmla="*/ 633043 w 2980266"/>
              <a:gd name="connsiteY30" fmla="*/ 280641 h 2980266"/>
              <a:gd name="connsiteX31" fmla="*/ 864860 w 2980266"/>
              <a:gd name="connsiteY31" fmla="*/ 475169 h 2980266"/>
              <a:gd name="connsiteX32" fmla="*/ 1316713 w 2980266"/>
              <a:gd name="connsiteY32" fmla="*/ 310708 h 2980266"/>
              <a:gd name="connsiteX33" fmla="*/ 1369255 w 2980266"/>
              <a:gd name="connsiteY33" fmla="*/ 12681 h 2980266"/>
              <a:gd name="connsiteX34" fmla="*/ 1611011 w 2980266"/>
              <a:gd name="connsiteY34" fmla="*/ 12681 h 2980266"/>
              <a:gd name="connsiteX35" fmla="*/ 1663553 w 2980266"/>
              <a:gd name="connsiteY35" fmla="*/ 310708 h 2980266"/>
              <a:gd name="connsiteX36" fmla="*/ 2115406 w 2980266"/>
              <a:gd name="connsiteY36" fmla="*/ 475169 h 2980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980266" h="2980266">
                <a:moveTo>
                  <a:pt x="2115406" y="475169"/>
                </a:moveTo>
                <a:lnTo>
                  <a:pt x="2347223" y="280641"/>
                </a:lnTo>
                <a:lnTo>
                  <a:pt x="2532418" y="436038"/>
                </a:lnTo>
                <a:lnTo>
                  <a:pt x="2381100" y="698113"/>
                </a:lnTo>
                <a:cubicBezTo>
                  <a:pt x="2488696" y="819151"/>
                  <a:pt x="2570502" y="960843"/>
                  <a:pt x="2621526" y="1114543"/>
                </a:cubicBezTo>
                <a:lnTo>
                  <a:pt x="2924149" y="1114535"/>
                </a:lnTo>
                <a:lnTo>
                  <a:pt x="2966129" y="1352617"/>
                </a:lnTo>
                <a:lnTo>
                  <a:pt x="2681754" y="1456113"/>
                </a:lnTo>
                <a:cubicBezTo>
                  <a:pt x="2686376" y="1617995"/>
                  <a:pt x="2657965" y="1779121"/>
                  <a:pt x="2598255" y="1929659"/>
                </a:cubicBezTo>
                <a:lnTo>
                  <a:pt x="2830082" y="2124176"/>
                </a:lnTo>
                <a:lnTo>
                  <a:pt x="2709205" y="2333542"/>
                </a:lnTo>
                <a:lnTo>
                  <a:pt x="2424835" y="2230031"/>
                </a:lnTo>
                <a:cubicBezTo>
                  <a:pt x="2324320" y="2357010"/>
                  <a:pt x="2198986" y="2462178"/>
                  <a:pt x="2056481" y="2539116"/>
                </a:cubicBezTo>
                <a:lnTo>
                  <a:pt x="2109039" y="2837141"/>
                </a:lnTo>
                <a:lnTo>
                  <a:pt x="1881863" y="2919826"/>
                </a:lnTo>
                <a:lnTo>
                  <a:pt x="1730559" y="2657743"/>
                </a:lnTo>
                <a:cubicBezTo>
                  <a:pt x="1571939" y="2690405"/>
                  <a:pt x="1408327" y="2690405"/>
                  <a:pt x="1249707" y="2657743"/>
                </a:cubicBezTo>
                <a:lnTo>
                  <a:pt x="1098403" y="2919826"/>
                </a:lnTo>
                <a:lnTo>
                  <a:pt x="871227" y="2837141"/>
                </a:lnTo>
                <a:lnTo>
                  <a:pt x="923785" y="2539117"/>
                </a:lnTo>
                <a:cubicBezTo>
                  <a:pt x="781280" y="2462179"/>
                  <a:pt x="655947" y="2357011"/>
                  <a:pt x="555431" y="2230032"/>
                </a:cubicBezTo>
                <a:lnTo>
                  <a:pt x="271061" y="2333542"/>
                </a:lnTo>
                <a:lnTo>
                  <a:pt x="150184" y="2124176"/>
                </a:lnTo>
                <a:lnTo>
                  <a:pt x="382011" y="1929660"/>
                </a:lnTo>
                <a:cubicBezTo>
                  <a:pt x="322301" y="1779122"/>
                  <a:pt x="293890" y="1617995"/>
                  <a:pt x="298512" y="1456114"/>
                </a:cubicBezTo>
                <a:lnTo>
                  <a:pt x="14137" y="1352617"/>
                </a:lnTo>
                <a:lnTo>
                  <a:pt x="56117" y="1114535"/>
                </a:lnTo>
                <a:lnTo>
                  <a:pt x="358740" y="1114543"/>
                </a:lnTo>
                <a:cubicBezTo>
                  <a:pt x="409764" y="960843"/>
                  <a:pt x="491570" y="819151"/>
                  <a:pt x="599166" y="698113"/>
                </a:cubicBezTo>
                <a:lnTo>
                  <a:pt x="447848" y="436038"/>
                </a:lnTo>
                <a:lnTo>
                  <a:pt x="633043" y="280641"/>
                </a:lnTo>
                <a:lnTo>
                  <a:pt x="864860" y="475169"/>
                </a:lnTo>
                <a:cubicBezTo>
                  <a:pt x="1002743" y="390226"/>
                  <a:pt x="1156488" y="334267"/>
                  <a:pt x="1316713" y="310708"/>
                </a:cubicBezTo>
                <a:lnTo>
                  <a:pt x="1369255" y="12681"/>
                </a:lnTo>
                <a:lnTo>
                  <a:pt x="1611011" y="12681"/>
                </a:lnTo>
                <a:lnTo>
                  <a:pt x="1663553" y="310708"/>
                </a:lnTo>
                <a:cubicBezTo>
                  <a:pt x="1823778" y="334267"/>
                  <a:pt x="1977523" y="390226"/>
                  <a:pt x="2115406" y="475169"/>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70286" tIns="769233" rIns="670286" bIns="821355" numCol="1" spcCol="1270" anchor="ctr" anchorCtr="0">
            <a:noAutofit/>
          </a:bodyPr>
          <a:lstStyle/>
          <a:p>
            <a:pPr marL="0" lvl="0" indent="0" algn="ctr" defTabSz="2489200">
              <a:lnSpc>
                <a:spcPct val="90000"/>
              </a:lnSpc>
              <a:spcBef>
                <a:spcPct val="0"/>
              </a:spcBef>
              <a:spcAft>
                <a:spcPct val="35000"/>
              </a:spcAft>
              <a:buNone/>
            </a:pPr>
            <a:endParaRPr lang="en-IN" sz="5600" kern="1200"/>
          </a:p>
        </p:txBody>
      </p:sp>
      <p:sp>
        <p:nvSpPr>
          <p:cNvPr id="44" name="Freeform: Shape 43">
            <a:extLst>
              <a:ext uri="{FF2B5EF4-FFF2-40B4-BE49-F238E27FC236}">
                <a16:creationId xmlns:a16="http://schemas.microsoft.com/office/drawing/2014/main" id="{A0C616E3-893D-4FCC-A0D5-DC7F942C3762}"/>
              </a:ext>
            </a:extLst>
          </p:cNvPr>
          <p:cNvSpPr/>
          <p:nvPr/>
        </p:nvSpPr>
        <p:spPr>
          <a:xfrm>
            <a:off x="2951395" y="622709"/>
            <a:ext cx="504000" cy="504000"/>
          </a:xfrm>
          <a:custGeom>
            <a:avLst/>
            <a:gdLst>
              <a:gd name="connsiteX0" fmla="*/ 1621800 w 2167466"/>
              <a:gd name="connsiteY0" fmla="*/ 548964 h 2167466"/>
              <a:gd name="connsiteX1" fmla="*/ 1941574 w 2167466"/>
              <a:gd name="connsiteY1" fmla="*/ 452590 h 2167466"/>
              <a:gd name="connsiteX2" fmla="*/ 2059240 w 2167466"/>
              <a:gd name="connsiteY2" fmla="*/ 656392 h 2167466"/>
              <a:gd name="connsiteX3" fmla="*/ 1815890 w 2167466"/>
              <a:gd name="connsiteY3" fmla="*/ 885138 h 2167466"/>
              <a:gd name="connsiteX4" fmla="*/ 1815890 w 2167466"/>
              <a:gd name="connsiteY4" fmla="*/ 1282328 h 2167466"/>
              <a:gd name="connsiteX5" fmla="*/ 2059240 w 2167466"/>
              <a:gd name="connsiteY5" fmla="*/ 1511074 h 2167466"/>
              <a:gd name="connsiteX6" fmla="*/ 1941574 w 2167466"/>
              <a:gd name="connsiteY6" fmla="*/ 1714876 h 2167466"/>
              <a:gd name="connsiteX7" fmla="*/ 1621800 w 2167466"/>
              <a:gd name="connsiteY7" fmla="*/ 1618502 h 2167466"/>
              <a:gd name="connsiteX8" fmla="*/ 1277823 w 2167466"/>
              <a:gd name="connsiteY8" fmla="*/ 1817097 h 2167466"/>
              <a:gd name="connsiteX9" fmla="*/ 1201398 w 2167466"/>
              <a:gd name="connsiteY9" fmla="*/ 2142217 h 2167466"/>
              <a:gd name="connsiteX10" fmla="*/ 966068 w 2167466"/>
              <a:gd name="connsiteY10" fmla="*/ 2142217 h 2167466"/>
              <a:gd name="connsiteX11" fmla="*/ 889643 w 2167466"/>
              <a:gd name="connsiteY11" fmla="*/ 1817097 h 2167466"/>
              <a:gd name="connsiteX12" fmla="*/ 545666 w 2167466"/>
              <a:gd name="connsiteY12" fmla="*/ 1618502 h 2167466"/>
              <a:gd name="connsiteX13" fmla="*/ 225892 w 2167466"/>
              <a:gd name="connsiteY13" fmla="*/ 1714876 h 2167466"/>
              <a:gd name="connsiteX14" fmla="*/ 108226 w 2167466"/>
              <a:gd name="connsiteY14" fmla="*/ 1511074 h 2167466"/>
              <a:gd name="connsiteX15" fmla="*/ 351576 w 2167466"/>
              <a:gd name="connsiteY15" fmla="*/ 1282328 h 2167466"/>
              <a:gd name="connsiteX16" fmla="*/ 351576 w 2167466"/>
              <a:gd name="connsiteY16" fmla="*/ 885138 h 2167466"/>
              <a:gd name="connsiteX17" fmla="*/ 108226 w 2167466"/>
              <a:gd name="connsiteY17" fmla="*/ 656392 h 2167466"/>
              <a:gd name="connsiteX18" fmla="*/ 225892 w 2167466"/>
              <a:gd name="connsiteY18" fmla="*/ 452590 h 2167466"/>
              <a:gd name="connsiteX19" fmla="*/ 545666 w 2167466"/>
              <a:gd name="connsiteY19" fmla="*/ 548964 h 2167466"/>
              <a:gd name="connsiteX20" fmla="*/ 889643 w 2167466"/>
              <a:gd name="connsiteY20" fmla="*/ 350369 h 2167466"/>
              <a:gd name="connsiteX21" fmla="*/ 966068 w 2167466"/>
              <a:gd name="connsiteY21" fmla="*/ 25249 h 2167466"/>
              <a:gd name="connsiteX22" fmla="*/ 1201398 w 2167466"/>
              <a:gd name="connsiteY22" fmla="*/ 25249 h 2167466"/>
              <a:gd name="connsiteX23" fmla="*/ 1277823 w 2167466"/>
              <a:gd name="connsiteY23" fmla="*/ 350369 h 2167466"/>
              <a:gd name="connsiteX24" fmla="*/ 1621800 w 2167466"/>
              <a:gd name="connsiteY24" fmla="*/ 548964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67466" h="2167466">
                <a:moveTo>
                  <a:pt x="1621800" y="548964"/>
                </a:moveTo>
                <a:lnTo>
                  <a:pt x="1941574" y="452590"/>
                </a:lnTo>
                <a:lnTo>
                  <a:pt x="2059240" y="656392"/>
                </a:lnTo>
                <a:lnTo>
                  <a:pt x="1815890" y="885138"/>
                </a:lnTo>
                <a:cubicBezTo>
                  <a:pt x="1851165" y="1015185"/>
                  <a:pt x="1851165" y="1152281"/>
                  <a:pt x="1815890" y="1282328"/>
                </a:cubicBezTo>
                <a:lnTo>
                  <a:pt x="2059240" y="1511074"/>
                </a:lnTo>
                <a:lnTo>
                  <a:pt x="1941574" y="1714876"/>
                </a:lnTo>
                <a:lnTo>
                  <a:pt x="1621800" y="1618502"/>
                </a:lnTo>
                <a:cubicBezTo>
                  <a:pt x="1526813" y="1714075"/>
                  <a:pt x="1408085" y="1782623"/>
                  <a:pt x="1277823" y="1817097"/>
                </a:cubicBezTo>
                <a:lnTo>
                  <a:pt x="1201398" y="2142217"/>
                </a:lnTo>
                <a:lnTo>
                  <a:pt x="966068" y="2142217"/>
                </a:lnTo>
                <a:lnTo>
                  <a:pt x="889643" y="1817097"/>
                </a:lnTo>
                <a:cubicBezTo>
                  <a:pt x="759381" y="1782622"/>
                  <a:pt x="640653" y="1714074"/>
                  <a:pt x="545666" y="1618502"/>
                </a:cubicBezTo>
                <a:lnTo>
                  <a:pt x="225892" y="1714876"/>
                </a:lnTo>
                <a:lnTo>
                  <a:pt x="108226" y="1511074"/>
                </a:lnTo>
                <a:lnTo>
                  <a:pt x="351576" y="1282328"/>
                </a:lnTo>
                <a:cubicBezTo>
                  <a:pt x="316301" y="1152281"/>
                  <a:pt x="316301" y="1015185"/>
                  <a:pt x="351576" y="885138"/>
                </a:cubicBezTo>
                <a:lnTo>
                  <a:pt x="108226" y="656392"/>
                </a:lnTo>
                <a:lnTo>
                  <a:pt x="225892" y="452590"/>
                </a:lnTo>
                <a:lnTo>
                  <a:pt x="545666" y="548964"/>
                </a:lnTo>
                <a:cubicBezTo>
                  <a:pt x="640653" y="453391"/>
                  <a:pt x="759381" y="384843"/>
                  <a:pt x="889643" y="350369"/>
                </a:cubicBezTo>
                <a:lnTo>
                  <a:pt x="966068" y="25249"/>
                </a:lnTo>
                <a:lnTo>
                  <a:pt x="1201398" y="25249"/>
                </a:lnTo>
                <a:lnTo>
                  <a:pt x="1277823" y="350369"/>
                </a:lnTo>
                <a:cubicBezTo>
                  <a:pt x="1408085" y="384844"/>
                  <a:pt x="1526813" y="453392"/>
                  <a:pt x="1621800" y="548964"/>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88846" tIns="592144" rIns="588846" bIns="592144" numCol="1" spcCol="1270" anchor="ctr" anchorCtr="0">
            <a:noAutofit/>
          </a:bodyPr>
          <a:lstStyle/>
          <a:p>
            <a:pPr marL="0" lvl="0" indent="0" algn="ctr" defTabSz="1511300">
              <a:lnSpc>
                <a:spcPct val="90000"/>
              </a:lnSpc>
              <a:spcBef>
                <a:spcPct val="0"/>
              </a:spcBef>
              <a:spcAft>
                <a:spcPct val="35000"/>
              </a:spcAft>
              <a:buNone/>
            </a:pPr>
            <a:endParaRPr lang="en-IN" sz="3400" kern="1200"/>
          </a:p>
        </p:txBody>
      </p:sp>
      <p:sp>
        <p:nvSpPr>
          <p:cNvPr id="45" name="Freeform: Shape 44">
            <a:extLst>
              <a:ext uri="{FF2B5EF4-FFF2-40B4-BE49-F238E27FC236}">
                <a16:creationId xmlns:a16="http://schemas.microsoft.com/office/drawing/2014/main" id="{F55787F6-4AA8-4190-B65F-B7FB41978D23}"/>
              </a:ext>
            </a:extLst>
          </p:cNvPr>
          <p:cNvSpPr/>
          <p:nvPr/>
        </p:nvSpPr>
        <p:spPr>
          <a:xfrm>
            <a:off x="3167699" y="293838"/>
            <a:ext cx="493200" cy="493306"/>
          </a:xfrm>
          <a:custGeom>
            <a:avLst/>
            <a:gdLst>
              <a:gd name="connsiteX0" fmla="*/ 1589033 w 2123675"/>
              <a:gd name="connsiteY0" fmla="*/ 537873 h 2123675"/>
              <a:gd name="connsiteX1" fmla="*/ 1902347 w 2123675"/>
              <a:gd name="connsiteY1" fmla="*/ 443446 h 2123675"/>
              <a:gd name="connsiteX2" fmla="*/ 2017635 w 2123675"/>
              <a:gd name="connsiteY2" fmla="*/ 643130 h 2123675"/>
              <a:gd name="connsiteX3" fmla="*/ 1779202 w 2123675"/>
              <a:gd name="connsiteY3" fmla="*/ 867255 h 2123675"/>
              <a:gd name="connsiteX4" fmla="*/ 1779202 w 2123675"/>
              <a:gd name="connsiteY4" fmla="*/ 1256420 h 2123675"/>
              <a:gd name="connsiteX5" fmla="*/ 2017635 w 2123675"/>
              <a:gd name="connsiteY5" fmla="*/ 1480545 h 2123675"/>
              <a:gd name="connsiteX6" fmla="*/ 1902347 w 2123675"/>
              <a:gd name="connsiteY6" fmla="*/ 1680229 h 2123675"/>
              <a:gd name="connsiteX7" fmla="*/ 1589033 w 2123675"/>
              <a:gd name="connsiteY7" fmla="*/ 1585802 h 2123675"/>
              <a:gd name="connsiteX8" fmla="*/ 1252006 w 2123675"/>
              <a:gd name="connsiteY8" fmla="*/ 1780385 h 2123675"/>
              <a:gd name="connsiteX9" fmla="*/ 1177125 w 2123675"/>
              <a:gd name="connsiteY9" fmla="*/ 2098936 h 2123675"/>
              <a:gd name="connsiteX10" fmla="*/ 946550 w 2123675"/>
              <a:gd name="connsiteY10" fmla="*/ 2098936 h 2123675"/>
              <a:gd name="connsiteX11" fmla="*/ 871669 w 2123675"/>
              <a:gd name="connsiteY11" fmla="*/ 1780385 h 2123675"/>
              <a:gd name="connsiteX12" fmla="*/ 534642 w 2123675"/>
              <a:gd name="connsiteY12" fmla="*/ 1585802 h 2123675"/>
              <a:gd name="connsiteX13" fmla="*/ 221328 w 2123675"/>
              <a:gd name="connsiteY13" fmla="*/ 1680229 h 2123675"/>
              <a:gd name="connsiteX14" fmla="*/ 106040 w 2123675"/>
              <a:gd name="connsiteY14" fmla="*/ 1480545 h 2123675"/>
              <a:gd name="connsiteX15" fmla="*/ 344473 w 2123675"/>
              <a:gd name="connsiteY15" fmla="*/ 1256420 h 2123675"/>
              <a:gd name="connsiteX16" fmla="*/ 344473 w 2123675"/>
              <a:gd name="connsiteY16" fmla="*/ 867255 h 2123675"/>
              <a:gd name="connsiteX17" fmla="*/ 106040 w 2123675"/>
              <a:gd name="connsiteY17" fmla="*/ 643130 h 2123675"/>
              <a:gd name="connsiteX18" fmla="*/ 221328 w 2123675"/>
              <a:gd name="connsiteY18" fmla="*/ 443446 h 2123675"/>
              <a:gd name="connsiteX19" fmla="*/ 534642 w 2123675"/>
              <a:gd name="connsiteY19" fmla="*/ 537873 h 2123675"/>
              <a:gd name="connsiteX20" fmla="*/ 871669 w 2123675"/>
              <a:gd name="connsiteY20" fmla="*/ 343290 h 2123675"/>
              <a:gd name="connsiteX21" fmla="*/ 946550 w 2123675"/>
              <a:gd name="connsiteY21" fmla="*/ 24739 h 2123675"/>
              <a:gd name="connsiteX22" fmla="*/ 1177125 w 2123675"/>
              <a:gd name="connsiteY22" fmla="*/ 24739 h 2123675"/>
              <a:gd name="connsiteX23" fmla="*/ 1252006 w 2123675"/>
              <a:gd name="connsiteY23" fmla="*/ 343290 h 2123675"/>
              <a:gd name="connsiteX24" fmla="*/ 1589033 w 2123675"/>
              <a:gd name="connsiteY24" fmla="*/ 537873 h 2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123675" h="2123675">
                <a:moveTo>
                  <a:pt x="1366897" y="537190"/>
                </a:moveTo>
                <a:lnTo>
                  <a:pt x="1594045" y="396507"/>
                </a:lnTo>
                <a:lnTo>
                  <a:pt x="1727168" y="529630"/>
                </a:lnTo>
                <a:lnTo>
                  <a:pt x="1586485" y="756778"/>
                </a:lnTo>
                <a:cubicBezTo>
                  <a:pt x="1640670" y="849967"/>
                  <a:pt x="1669056" y="955907"/>
                  <a:pt x="1668725" y="1063703"/>
                </a:cubicBezTo>
                <a:lnTo>
                  <a:pt x="1904134" y="1190078"/>
                </a:lnTo>
                <a:lnTo>
                  <a:pt x="1855408" y="1371927"/>
                </a:lnTo>
                <a:lnTo>
                  <a:pt x="1588350" y="1363666"/>
                </a:lnTo>
                <a:cubicBezTo>
                  <a:pt x="1534739" y="1457186"/>
                  <a:pt x="1457186" y="1534739"/>
                  <a:pt x="1363666" y="1588351"/>
                </a:cubicBezTo>
                <a:lnTo>
                  <a:pt x="1371926" y="1855408"/>
                </a:lnTo>
                <a:lnTo>
                  <a:pt x="1190078" y="1904134"/>
                </a:lnTo>
                <a:lnTo>
                  <a:pt x="1063703" y="1668725"/>
                </a:lnTo>
                <a:cubicBezTo>
                  <a:pt x="955907" y="1669057"/>
                  <a:pt x="849967" y="1640670"/>
                  <a:pt x="756778" y="1586485"/>
                </a:cubicBezTo>
                <a:lnTo>
                  <a:pt x="529630" y="1727168"/>
                </a:lnTo>
                <a:lnTo>
                  <a:pt x="396507" y="1594045"/>
                </a:lnTo>
                <a:lnTo>
                  <a:pt x="537190" y="1366897"/>
                </a:lnTo>
                <a:cubicBezTo>
                  <a:pt x="483005" y="1273708"/>
                  <a:pt x="454619" y="1167768"/>
                  <a:pt x="454950" y="1059972"/>
                </a:cubicBezTo>
                <a:lnTo>
                  <a:pt x="219541" y="933597"/>
                </a:lnTo>
                <a:lnTo>
                  <a:pt x="268267" y="751748"/>
                </a:lnTo>
                <a:lnTo>
                  <a:pt x="535325" y="760009"/>
                </a:lnTo>
                <a:cubicBezTo>
                  <a:pt x="588936" y="666489"/>
                  <a:pt x="666489" y="588936"/>
                  <a:pt x="760009" y="535324"/>
                </a:cubicBezTo>
                <a:lnTo>
                  <a:pt x="751749" y="268267"/>
                </a:lnTo>
                <a:lnTo>
                  <a:pt x="933597" y="219541"/>
                </a:lnTo>
                <a:lnTo>
                  <a:pt x="1059972" y="454950"/>
                </a:lnTo>
                <a:cubicBezTo>
                  <a:pt x="1167768" y="454618"/>
                  <a:pt x="1273708" y="483005"/>
                  <a:pt x="1366897" y="537190"/>
                </a:cubicBezTo>
                <a:close/>
              </a:path>
            </a:pathLst>
          </a:custGeom>
          <a:solidFill>
            <a:srgbClr val="00206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52687" tIns="752687" rIns="752688" bIns="752688" numCol="1" spcCol="1270" anchor="ctr" anchorCtr="0">
            <a:noAutofit/>
          </a:bodyPr>
          <a:lstStyle/>
          <a:p>
            <a:pPr marL="0" lvl="0" indent="0" algn="ctr" defTabSz="1689100">
              <a:lnSpc>
                <a:spcPct val="90000"/>
              </a:lnSpc>
              <a:spcBef>
                <a:spcPct val="0"/>
              </a:spcBef>
              <a:spcAft>
                <a:spcPct val="35000"/>
              </a:spcAft>
              <a:buNone/>
            </a:pPr>
            <a:endParaRPr lang="en-IN" sz="3800" kern="1200"/>
          </a:p>
        </p:txBody>
      </p:sp>
      <p:sp>
        <p:nvSpPr>
          <p:cNvPr id="46" name="Shape 45">
            <a:extLst>
              <a:ext uri="{FF2B5EF4-FFF2-40B4-BE49-F238E27FC236}">
                <a16:creationId xmlns:a16="http://schemas.microsoft.com/office/drawing/2014/main" id="{6E3A0229-6BBF-4C9A-9660-5ED05A31A78B}"/>
              </a:ext>
            </a:extLst>
          </p:cNvPr>
          <p:cNvSpPr/>
          <p:nvPr/>
        </p:nvSpPr>
        <p:spPr>
          <a:xfrm>
            <a:off x="2866269" y="530754"/>
            <a:ext cx="614663" cy="525679"/>
          </a:xfrm>
          <a:prstGeom prst="leftCircularArrow">
            <a:avLst>
              <a:gd name="adj1" fmla="val 6452"/>
              <a:gd name="adj2" fmla="val 429999"/>
              <a:gd name="adj3" fmla="val 10489124"/>
              <a:gd name="adj4" fmla="val 14837806"/>
              <a:gd name="adj5" fmla="val 7527"/>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7" name="Arrow: Circular 46">
            <a:extLst>
              <a:ext uri="{FF2B5EF4-FFF2-40B4-BE49-F238E27FC236}">
                <a16:creationId xmlns:a16="http://schemas.microsoft.com/office/drawing/2014/main" id="{CED9B847-A966-4E54-A303-983418A15793}"/>
              </a:ext>
            </a:extLst>
          </p:cNvPr>
          <p:cNvSpPr/>
          <p:nvPr/>
        </p:nvSpPr>
        <p:spPr>
          <a:xfrm>
            <a:off x="3111684" y="249879"/>
            <a:ext cx="662730" cy="566788"/>
          </a:xfrm>
          <a:prstGeom prst="circularArrow">
            <a:avLst>
              <a:gd name="adj1" fmla="val 5984"/>
              <a:gd name="adj2" fmla="val 394124"/>
              <a:gd name="adj3" fmla="val 13313824"/>
              <a:gd name="adj4" fmla="val 10508221"/>
              <a:gd name="adj5" fmla="val 698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Tree>
    <p:extLst>
      <p:ext uri="{BB962C8B-B14F-4D97-AF65-F5344CB8AC3E}">
        <p14:creationId xmlns:p14="http://schemas.microsoft.com/office/powerpoint/2010/main" val="245621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8" presetClass="emph" presetSubtype="0" repeatCount="indefinite" fill="hold" grpId="0" nodeType="withEffect">
                                  <p:stCondLst>
                                    <p:cond delay="0"/>
                                  </p:stCondLst>
                                  <p:childTnLst>
                                    <p:animRot by="21600000">
                                      <p:cBhvr>
                                        <p:cTn id="9" dur="2000" fill="hold"/>
                                        <p:tgtEl>
                                          <p:spTgt spid="45"/>
                                        </p:tgtEl>
                                        <p:attrNameLst>
                                          <p:attrName>r</p:attrName>
                                        </p:attrNameLst>
                                      </p:cBhvr>
                                    </p:animRot>
                                  </p:childTnLst>
                                </p:cTn>
                              </p:par>
                              <p:par>
                                <p:cTn id="10" presetID="8" presetClass="emph" presetSubtype="0" repeatCount="indefinite" fill="hold" grpId="0" nodeType="withEffect">
                                  <p:stCondLst>
                                    <p:cond delay="0"/>
                                  </p:stCondLst>
                                  <p:childTnLst>
                                    <p:animRot by="-21600000">
                                      <p:cBhvr>
                                        <p:cTn id="11" dur="2000" fill="hold"/>
                                        <p:tgtEl>
                                          <p:spTgt spid="44"/>
                                        </p:tgtEl>
                                        <p:attrNameLst>
                                          <p:attrName>r</p:attrName>
                                        </p:attrNameLst>
                                      </p:cBhvr>
                                    </p:animRot>
                                  </p:childTnLst>
                                </p:cTn>
                              </p:par>
                              <p:par>
                                <p:cTn id="12" presetID="8" presetClass="emph" presetSubtype="0" repeatCount="indefinite" fill="hold" grpId="0" nodeType="withEffect">
                                  <p:stCondLst>
                                    <p:cond delay="0"/>
                                  </p:stCondLst>
                                  <p:childTnLst>
                                    <p:animRot by="21600000">
                                      <p:cBhvr>
                                        <p:cTn id="13" dur="2000" fill="hold"/>
                                        <p:tgtEl>
                                          <p:spTgt spid="43"/>
                                        </p:tgtEl>
                                        <p:attrNameLst>
                                          <p:attrName>r</p:attrName>
                                        </p:attrNameLst>
                                      </p:cBhvr>
                                    </p:animRot>
                                  </p:childTnLst>
                                </p:cTn>
                              </p:par>
                              <p:par>
                                <p:cTn id="14" presetID="0" presetClass="path" presetSubtype="0" repeatCount="indefinite" accel="50000" decel="50000" fill="hold" nodeType="withEffect">
                                  <p:stCondLst>
                                    <p:cond delay="500"/>
                                  </p:stCondLst>
                                  <p:childTnLst>
                                    <p:animMotion origin="layout" path="M -0.18763 -0.02639 C -0.1733 0.00625 -0.18333 0.06944 -0.16888 0.10208 C -0.14921 0.11134 -0.12968 0.1125 -0.10989 0.12176 C -0.0776 0.11759 -0.04661 0.12778 -0.01419 0.12384 C 0.00808 0.10393 0.11823 0.13773 0.14141 0.11782 C 0.14727 0.07708 0.1379 0.05509 0.14441 0.01458 C 0.13555 -0.00533 0.14844 -0.00972 0.09206 -0.02292 C 0.03555 -0.03635 -0.14778 -0.06088 -0.19401 -0.06505 C -0.19205 -0.05301 -0.18958 -0.03959 -0.18763 -0.02639 Z " pathEditMode="relative" rAng="0" ptsTypes="AAAAAAAAA">
                                      <p:cBhvr>
                                        <p:cTn id="15" dur="10000" fill="hold"/>
                                        <p:tgtEl>
                                          <p:spTgt spid="53"/>
                                        </p:tgtEl>
                                        <p:attrNameLst>
                                          <p:attrName>ppt_x</p:attrName>
                                          <p:attrName>ppt_y</p:attrName>
                                        </p:attrNameLst>
                                      </p:cBhvr>
                                      <p:rCtr x="16276" y="5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3" grpId="0" animBg="1"/>
      <p:bldP spid="44" grpId="0" animBg="1"/>
      <p:bldP spid="4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FD1DB16-3243-4916-96AE-0416B7586CF1}" type="slidenum">
              <a:rPr lang="en-IN" smtClean="0"/>
              <a:t>28</a:t>
            </a:fld>
            <a:endParaRPr lang="en-IN"/>
          </a:p>
        </p:txBody>
      </p:sp>
      <p:sp>
        <p:nvSpPr>
          <p:cNvPr id="3" name="TextBox 2"/>
          <p:cNvSpPr txBox="1"/>
          <p:nvPr/>
        </p:nvSpPr>
        <p:spPr>
          <a:xfrm>
            <a:off x="2497394" y="2625213"/>
            <a:ext cx="7757651" cy="646331"/>
          </a:xfrm>
          <a:prstGeom prst="rect">
            <a:avLst/>
          </a:prstGeom>
          <a:noFill/>
        </p:spPr>
        <p:txBody>
          <a:bodyPr wrap="square" rtlCol="0">
            <a:spAutoFit/>
          </a:bodyPr>
          <a:lstStyle/>
          <a:p>
            <a:pPr algn="ctr"/>
            <a:r>
              <a:rPr lang="en-US" sz="3600" b="1" dirty="0" smtClean="0"/>
              <a:t>Writing a winning business plan</a:t>
            </a:r>
            <a:endParaRPr lang="en-IN" sz="3600" b="1" dirty="0"/>
          </a:p>
        </p:txBody>
      </p:sp>
    </p:spTree>
    <p:extLst>
      <p:ext uri="{BB962C8B-B14F-4D97-AF65-F5344CB8AC3E}">
        <p14:creationId xmlns:p14="http://schemas.microsoft.com/office/powerpoint/2010/main" val="25673692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647" y="800100"/>
            <a:ext cx="9499776" cy="4862146"/>
          </a:xfrm>
        </p:spPr>
        <p:txBody>
          <a:bodyPr/>
          <a:lstStyle/>
          <a:p>
            <a:pPr algn="ctr"/>
            <a:r>
              <a:rPr lang="en-US" dirty="0">
                <a:solidFill>
                  <a:srgbClr val="002060"/>
                </a:solidFill>
                <a:latin typeface="Georgia" panose="02040502050405020303" pitchFamily="18" charset="0"/>
              </a:rPr>
              <a:t>Chapter 1</a:t>
            </a:r>
            <a:r>
              <a:rPr lang="en-US" dirty="0"/>
              <a:t>: Executive Summary </a:t>
            </a:r>
            <a:r>
              <a:rPr lang="en-US" dirty="0" smtClean="0"/>
              <a:t/>
            </a:r>
            <a:br>
              <a:rPr lang="en-US" dirty="0" smtClean="0"/>
            </a:br>
            <a:r>
              <a:rPr lang="en-IN" dirty="0">
                <a:solidFill>
                  <a:srgbClr val="002060"/>
                </a:solidFill>
                <a:latin typeface="Georgia" panose="02040502050405020303" pitchFamily="18" charset="0"/>
              </a:rPr>
              <a:t>Chapter 2</a:t>
            </a:r>
            <a:r>
              <a:rPr lang="en-IN" dirty="0"/>
              <a:t>: The business </a:t>
            </a:r>
            <a:r>
              <a:rPr lang="en-IN" dirty="0" smtClean="0"/>
              <a:t/>
            </a:r>
            <a:br>
              <a:rPr lang="en-IN" dirty="0" smtClean="0"/>
            </a:br>
            <a:r>
              <a:rPr lang="en-IN" dirty="0">
                <a:solidFill>
                  <a:srgbClr val="002060"/>
                </a:solidFill>
                <a:latin typeface="Georgia" panose="02040502050405020303" pitchFamily="18" charset="0"/>
              </a:rPr>
              <a:t>Chapter 3</a:t>
            </a:r>
            <a:r>
              <a:rPr lang="en-IN" dirty="0"/>
              <a:t>: Market </a:t>
            </a:r>
            <a:r>
              <a:rPr lang="en-IN" dirty="0" smtClean="0"/>
              <a:t>demand </a:t>
            </a:r>
            <a:br>
              <a:rPr lang="en-IN" dirty="0" smtClean="0"/>
            </a:br>
            <a:r>
              <a:rPr lang="en-US" dirty="0">
                <a:solidFill>
                  <a:srgbClr val="002060"/>
                </a:solidFill>
                <a:latin typeface="Georgia" panose="02040502050405020303" pitchFamily="18" charset="0"/>
              </a:rPr>
              <a:t>Chapter 4</a:t>
            </a:r>
            <a:r>
              <a:rPr lang="en-US" dirty="0"/>
              <a:t>: </a:t>
            </a:r>
            <a:r>
              <a:rPr lang="en-US" dirty="0" smtClean="0"/>
              <a:t>Competition</a:t>
            </a:r>
            <a:br>
              <a:rPr lang="en-US" dirty="0" smtClean="0"/>
            </a:br>
            <a:r>
              <a:rPr lang="en-US" dirty="0">
                <a:solidFill>
                  <a:srgbClr val="002060"/>
                </a:solidFill>
                <a:latin typeface="Georgia" panose="02040502050405020303" pitchFamily="18" charset="0"/>
              </a:rPr>
              <a:t>Chapter </a:t>
            </a:r>
            <a:r>
              <a:rPr lang="en-US" dirty="0" smtClean="0">
                <a:solidFill>
                  <a:srgbClr val="002060"/>
                </a:solidFill>
                <a:latin typeface="Georgia" panose="02040502050405020303" pitchFamily="18" charset="0"/>
              </a:rPr>
              <a:t>5:</a:t>
            </a:r>
            <a:r>
              <a:rPr lang="en-US" dirty="0" smtClean="0"/>
              <a:t> Strategy</a:t>
            </a:r>
            <a:br>
              <a:rPr lang="en-US" dirty="0" smtClean="0"/>
            </a:br>
            <a:r>
              <a:rPr lang="en-US" dirty="0">
                <a:solidFill>
                  <a:srgbClr val="002060"/>
                </a:solidFill>
                <a:latin typeface="Georgia" panose="02040502050405020303" pitchFamily="18" charset="0"/>
              </a:rPr>
              <a:t>Chapter 6</a:t>
            </a:r>
            <a:r>
              <a:rPr lang="en-US" dirty="0"/>
              <a:t>: Resources </a:t>
            </a:r>
            <a:r>
              <a:rPr lang="en-US" dirty="0" smtClean="0"/>
              <a:t/>
            </a:r>
            <a:br>
              <a:rPr lang="en-US" dirty="0" smtClean="0"/>
            </a:br>
            <a:r>
              <a:rPr lang="en-US" dirty="0" smtClean="0">
                <a:solidFill>
                  <a:srgbClr val="002060"/>
                </a:solidFill>
                <a:latin typeface="Georgia" panose="02040502050405020303" pitchFamily="18" charset="0"/>
              </a:rPr>
              <a:t>Chapter </a:t>
            </a:r>
            <a:r>
              <a:rPr lang="en-US" dirty="0">
                <a:solidFill>
                  <a:srgbClr val="002060"/>
                </a:solidFill>
                <a:latin typeface="Georgia" panose="02040502050405020303" pitchFamily="18" charset="0"/>
              </a:rPr>
              <a:t>7: </a:t>
            </a:r>
            <a:r>
              <a:rPr lang="en-US" dirty="0"/>
              <a:t>Financial Outlay, Financial Closer, and Projected Financials </a:t>
            </a:r>
            <a:r>
              <a:rPr lang="en-US" dirty="0" smtClean="0">
                <a:solidFill>
                  <a:srgbClr val="002060"/>
                </a:solidFill>
                <a:latin typeface="Georgia" panose="02040502050405020303" pitchFamily="18" charset="0"/>
              </a:rPr>
              <a:t/>
            </a:r>
            <a:br>
              <a:rPr lang="en-US" dirty="0" smtClean="0">
                <a:solidFill>
                  <a:srgbClr val="002060"/>
                </a:solidFill>
                <a:latin typeface="Georgia" panose="02040502050405020303" pitchFamily="18" charset="0"/>
              </a:rPr>
            </a:br>
            <a:r>
              <a:rPr lang="en-US" dirty="0">
                <a:solidFill>
                  <a:srgbClr val="002060"/>
                </a:solidFill>
                <a:latin typeface="Georgia" panose="02040502050405020303" pitchFamily="18" charset="0"/>
              </a:rPr>
              <a:t>Chapter 8</a:t>
            </a:r>
            <a:r>
              <a:rPr lang="en-US" dirty="0"/>
              <a:t>: Risks, Opportunities, Rewards and Sensitivities</a:t>
            </a:r>
            <a:endParaRPr lang="en-IN" dirty="0"/>
          </a:p>
        </p:txBody>
      </p:sp>
    </p:spTree>
    <p:extLst>
      <p:ext uri="{BB962C8B-B14F-4D97-AF65-F5344CB8AC3E}">
        <p14:creationId xmlns:p14="http://schemas.microsoft.com/office/powerpoint/2010/main" val="2446626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Growth Hacking </a:t>
            </a:r>
            <a:br>
              <a:rPr lang="en-US" dirty="0" smtClean="0"/>
            </a:br>
            <a:r>
              <a:rPr lang="en-US" dirty="0" smtClean="0"/>
              <a:t>How much growth is too much?</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IN" dirty="0" err="1"/>
              <a:t>Kavin</a:t>
            </a:r>
            <a:r>
              <a:rPr lang="en-IN" dirty="0"/>
              <a:t> Mittal </a:t>
            </a:r>
          </a:p>
          <a:p>
            <a:r>
              <a:rPr lang="en-US" dirty="0"/>
              <a:t>Mittal took to Twitter to announce the shutting down of Hike Messenger</a:t>
            </a:r>
            <a:r>
              <a:rPr lang="en-US" dirty="0" smtClean="0"/>
              <a:t>.</a:t>
            </a:r>
          </a:p>
          <a:p>
            <a:r>
              <a:rPr lang="en-IN" dirty="0"/>
              <a:t>founded in </a:t>
            </a:r>
            <a:r>
              <a:rPr lang="en-IN" dirty="0" smtClean="0"/>
              <a:t>2012</a:t>
            </a:r>
          </a:p>
          <a:p>
            <a:r>
              <a:rPr lang="en-US" dirty="0"/>
              <a:t>The startup showed promise, quickly got the attention of investors — including Chinese messaging giant WeChat’s parent — and was valued at 1 billion dollars within four years of launch</a:t>
            </a:r>
            <a:r>
              <a:rPr lang="en-US" dirty="0" smtClean="0"/>
              <a:t>.</a:t>
            </a:r>
          </a:p>
          <a:p>
            <a:r>
              <a:rPr lang="en-US" dirty="0"/>
              <a:t>Hike in late 2016 boasted having 37 million monthly active users (MAU) and 18 million daily active users (DAU). </a:t>
            </a:r>
            <a:endParaRPr lang="en-US" dirty="0" smtClean="0"/>
          </a:p>
          <a:p>
            <a:r>
              <a:rPr lang="en-US" b="0" dirty="0"/>
              <a:t>couple of bad hiring mistakes which cost them dearly. </a:t>
            </a:r>
            <a:endParaRPr lang="en-US" b="0" dirty="0" smtClean="0"/>
          </a:p>
          <a:p>
            <a:r>
              <a:rPr lang="en-US" b="0" dirty="0"/>
              <a:t>“We should have adapted to the market, we couldn’t. That was the key reason. There was a period in which we went from 150 people to 400 very fast,” he said</a:t>
            </a:r>
            <a:r>
              <a:rPr lang="en-US" b="0" dirty="0" smtClean="0"/>
              <a:t>.</a:t>
            </a:r>
          </a:p>
          <a:p>
            <a:r>
              <a:rPr lang="en-US" b="0" dirty="0"/>
              <a:t>“We had built a phenomenal culture at Hike until 150 people. But we were going too fast and when you make hiring mistakes at the top, it all comes tumbling down," he said.</a:t>
            </a:r>
            <a:endParaRPr lang="en-IN" dirty="0"/>
          </a:p>
        </p:txBody>
      </p:sp>
      <p:sp>
        <p:nvSpPr>
          <p:cNvPr id="4" name="Slide Number Placeholder 3"/>
          <p:cNvSpPr>
            <a:spLocks noGrp="1"/>
          </p:cNvSpPr>
          <p:nvPr>
            <p:ph type="sldNum" sz="quarter" idx="12"/>
          </p:nvPr>
        </p:nvSpPr>
        <p:spPr/>
        <p:txBody>
          <a:bodyPr/>
          <a:lstStyle/>
          <a:p>
            <a:fld id="{8FD1DB16-3243-4916-96AE-0416B7586CF1}" type="slidenum">
              <a:rPr lang="en-IN" smtClean="0"/>
              <a:t>3</a:t>
            </a:fld>
            <a:endParaRPr lang="en-IN"/>
          </a:p>
        </p:txBody>
      </p:sp>
    </p:spTree>
    <p:extLst>
      <p:ext uri="{BB962C8B-B14F-4D97-AF65-F5344CB8AC3E}">
        <p14:creationId xmlns:p14="http://schemas.microsoft.com/office/powerpoint/2010/main" val="1848090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1: Executive Summary</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3026186"/>
              </p:ext>
            </p:extLst>
          </p:nvPr>
        </p:nvGraphicFramePr>
        <p:xfrm>
          <a:off x="481361" y="1286578"/>
          <a:ext cx="10973220" cy="5045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08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5">
                                            <p:graphicEl>
                                              <a:dgm id="{5C6D7AB0-56AF-4624-86C1-CAA83B324FB6}"/>
                                            </p:graphicEl>
                                          </p:spTgt>
                                        </p:tgtEl>
                                        <p:attrNameLst>
                                          <p:attrName>style.color</p:attrName>
                                        </p:attrNameLst>
                                      </p:cBhvr>
                                      <p:by>
                                        <p:hsl h="0" s="-12549" l="-25098"/>
                                      </p:by>
                                    </p:animClr>
                                    <p:animClr clrSpc="hsl" dir="cw">
                                      <p:cBhvr>
                                        <p:cTn id="7" dur="500" fill="hold"/>
                                        <p:tgtEl>
                                          <p:spTgt spid="5">
                                            <p:graphicEl>
                                              <a:dgm id="{5C6D7AB0-56AF-4624-86C1-CAA83B324FB6}"/>
                                            </p:graphicEl>
                                          </p:spTgt>
                                        </p:tgtEl>
                                        <p:attrNameLst>
                                          <p:attrName>fillcolor</p:attrName>
                                        </p:attrNameLst>
                                      </p:cBhvr>
                                      <p:by>
                                        <p:hsl h="0" s="-12549" l="-25098"/>
                                      </p:by>
                                    </p:animClr>
                                    <p:animClr clrSpc="hsl" dir="cw">
                                      <p:cBhvr>
                                        <p:cTn id="8" dur="500" fill="hold"/>
                                        <p:tgtEl>
                                          <p:spTgt spid="5">
                                            <p:graphicEl>
                                              <a:dgm id="{5C6D7AB0-56AF-4624-86C1-CAA83B324FB6}"/>
                                            </p:graphicEl>
                                          </p:spTgt>
                                        </p:tgtEl>
                                        <p:attrNameLst>
                                          <p:attrName>stroke.color</p:attrName>
                                        </p:attrNameLst>
                                      </p:cBhvr>
                                      <p:by>
                                        <p:hsl h="0" s="-12549" l="-25098"/>
                                      </p:by>
                                    </p:animClr>
                                    <p:set>
                                      <p:cBhvr>
                                        <p:cTn id="9" dur="500" fill="hold"/>
                                        <p:tgtEl>
                                          <p:spTgt spid="5">
                                            <p:graphicEl>
                                              <a:dgm id="{5C6D7AB0-56AF-4624-86C1-CAA83B324FB6}"/>
                                            </p:graphicEl>
                                          </p:spTgt>
                                        </p:tgtEl>
                                        <p:attrNameLst>
                                          <p:attrName>fill.type</p:attrName>
                                        </p:attrNameLst>
                                      </p:cBhvr>
                                      <p:to>
                                        <p:strVal val="solid"/>
                                      </p:to>
                                    </p:set>
                                  </p:childTnLst>
                                </p:cTn>
                              </p:par>
                              <p:par>
                                <p:cTn id="10" presetID="24" presetClass="emph" presetSubtype="0" fill="hold" grpId="0" nodeType="withEffect">
                                  <p:stCondLst>
                                    <p:cond delay="0"/>
                                  </p:stCondLst>
                                  <p:childTnLst>
                                    <p:animClr clrSpc="hsl" dir="cw">
                                      <p:cBhvr override="childStyle">
                                        <p:cTn id="11" dur="500" fill="hold"/>
                                        <p:tgtEl>
                                          <p:spTgt spid="5">
                                            <p:graphicEl>
                                              <a:dgm id="{976F818B-700B-414D-B4DE-679F3C256E9E}"/>
                                            </p:graphicEl>
                                          </p:spTgt>
                                        </p:tgtEl>
                                        <p:attrNameLst>
                                          <p:attrName>style.color</p:attrName>
                                        </p:attrNameLst>
                                      </p:cBhvr>
                                      <p:by>
                                        <p:hsl h="0" s="-12549" l="-25098"/>
                                      </p:by>
                                    </p:animClr>
                                    <p:animClr clrSpc="hsl" dir="cw">
                                      <p:cBhvr>
                                        <p:cTn id="12" dur="500" fill="hold"/>
                                        <p:tgtEl>
                                          <p:spTgt spid="5">
                                            <p:graphicEl>
                                              <a:dgm id="{976F818B-700B-414D-B4DE-679F3C256E9E}"/>
                                            </p:graphicEl>
                                          </p:spTgt>
                                        </p:tgtEl>
                                        <p:attrNameLst>
                                          <p:attrName>fillcolor</p:attrName>
                                        </p:attrNameLst>
                                      </p:cBhvr>
                                      <p:by>
                                        <p:hsl h="0" s="-12549" l="-25098"/>
                                      </p:by>
                                    </p:animClr>
                                    <p:animClr clrSpc="hsl" dir="cw">
                                      <p:cBhvr>
                                        <p:cTn id="13" dur="500" fill="hold"/>
                                        <p:tgtEl>
                                          <p:spTgt spid="5">
                                            <p:graphicEl>
                                              <a:dgm id="{976F818B-700B-414D-B4DE-679F3C256E9E}"/>
                                            </p:graphicEl>
                                          </p:spTgt>
                                        </p:tgtEl>
                                        <p:attrNameLst>
                                          <p:attrName>stroke.color</p:attrName>
                                        </p:attrNameLst>
                                      </p:cBhvr>
                                      <p:by>
                                        <p:hsl h="0" s="-12549" l="-25098"/>
                                      </p:by>
                                    </p:animClr>
                                    <p:set>
                                      <p:cBhvr>
                                        <p:cTn id="14" dur="500" fill="hold"/>
                                        <p:tgtEl>
                                          <p:spTgt spid="5">
                                            <p:graphicEl>
                                              <a:dgm id="{976F818B-700B-414D-B4DE-679F3C256E9E}"/>
                                            </p:graphicEl>
                                          </p:spTgt>
                                        </p:tgtEl>
                                        <p:attrNameLst>
                                          <p:attrName>fill.type</p:attrName>
                                        </p:attrNameLst>
                                      </p:cBhvr>
                                      <p:to>
                                        <p:strVal val="solid"/>
                                      </p:to>
                                    </p:set>
                                  </p:childTnLst>
                                </p:cTn>
                              </p:par>
                              <p:par>
                                <p:cTn id="15" presetID="24" presetClass="emph" presetSubtype="0" fill="hold" grpId="0" nodeType="withEffect">
                                  <p:stCondLst>
                                    <p:cond delay="0"/>
                                  </p:stCondLst>
                                  <p:childTnLst>
                                    <p:animClr clrSpc="hsl" dir="cw">
                                      <p:cBhvr override="childStyle">
                                        <p:cTn id="16" dur="500" fill="hold"/>
                                        <p:tgtEl>
                                          <p:spTgt spid="5">
                                            <p:graphicEl>
                                              <a:dgm id="{FE49DD63-2465-4E57-963D-812600181FD2}"/>
                                            </p:graphicEl>
                                          </p:spTgt>
                                        </p:tgtEl>
                                        <p:attrNameLst>
                                          <p:attrName>style.color</p:attrName>
                                        </p:attrNameLst>
                                      </p:cBhvr>
                                      <p:by>
                                        <p:hsl h="0" s="-12549" l="-25098"/>
                                      </p:by>
                                    </p:animClr>
                                    <p:animClr clrSpc="hsl" dir="cw">
                                      <p:cBhvr>
                                        <p:cTn id="17" dur="500" fill="hold"/>
                                        <p:tgtEl>
                                          <p:spTgt spid="5">
                                            <p:graphicEl>
                                              <a:dgm id="{FE49DD63-2465-4E57-963D-812600181FD2}"/>
                                            </p:graphicEl>
                                          </p:spTgt>
                                        </p:tgtEl>
                                        <p:attrNameLst>
                                          <p:attrName>fillcolor</p:attrName>
                                        </p:attrNameLst>
                                      </p:cBhvr>
                                      <p:by>
                                        <p:hsl h="0" s="-12549" l="-25098"/>
                                      </p:by>
                                    </p:animClr>
                                    <p:animClr clrSpc="hsl" dir="cw">
                                      <p:cBhvr>
                                        <p:cTn id="18" dur="500" fill="hold"/>
                                        <p:tgtEl>
                                          <p:spTgt spid="5">
                                            <p:graphicEl>
                                              <a:dgm id="{FE49DD63-2465-4E57-963D-812600181FD2}"/>
                                            </p:graphicEl>
                                          </p:spTgt>
                                        </p:tgtEl>
                                        <p:attrNameLst>
                                          <p:attrName>stroke.color</p:attrName>
                                        </p:attrNameLst>
                                      </p:cBhvr>
                                      <p:by>
                                        <p:hsl h="0" s="-12549" l="-25098"/>
                                      </p:by>
                                    </p:animClr>
                                    <p:set>
                                      <p:cBhvr>
                                        <p:cTn id="19" dur="500" fill="hold"/>
                                        <p:tgtEl>
                                          <p:spTgt spid="5">
                                            <p:graphicEl>
                                              <a:dgm id="{FE49DD63-2465-4E57-963D-812600181FD2}"/>
                                            </p:graphicEl>
                                          </p:spTgt>
                                        </p:tgtEl>
                                        <p:attrNameLst>
                                          <p:attrName>fill.type</p:attrName>
                                        </p:attrNameLst>
                                      </p:cBhvr>
                                      <p:to>
                                        <p:strVal val="solid"/>
                                      </p:to>
                                    </p:set>
                                  </p:childTnLst>
                                </p:cTn>
                              </p:par>
                            </p:childTnLst>
                          </p:cTn>
                        </p:par>
                      </p:childTnLst>
                    </p:cTn>
                  </p:par>
                  <p:par>
                    <p:cTn id="20" fill="hold">
                      <p:stCondLst>
                        <p:cond delay="indefinite"/>
                      </p:stCondLst>
                      <p:childTnLst>
                        <p:par>
                          <p:cTn id="21" fill="hold">
                            <p:stCondLst>
                              <p:cond delay="0"/>
                            </p:stCondLst>
                            <p:childTnLst>
                              <p:par>
                                <p:cTn id="22" presetID="24" presetClass="emph" presetSubtype="0" fill="hold" grpId="0" nodeType="clickEffect">
                                  <p:stCondLst>
                                    <p:cond delay="0"/>
                                  </p:stCondLst>
                                  <p:childTnLst>
                                    <p:animClr clrSpc="hsl" dir="cw">
                                      <p:cBhvr override="childStyle">
                                        <p:cTn id="23" dur="500" fill="hold"/>
                                        <p:tgtEl>
                                          <p:spTgt spid="5">
                                            <p:graphicEl>
                                              <a:dgm id="{41209540-CEFD-42BA-9F50-F6C7E755EE49}"/>
                                            </p:graphicEl>
                                          </p:spTgt>
                                        </p:tgtEl>
                                        <p:attrNameLst>
                                          <p:attrName>style.color</p:attrName>
                                        </p:attrNameLst>
                                      </p:cBhvr>
                                      <p:by>
                                        <p:hsl h="0" s="-12549" l="-25098"/>
                                      </p:by>
                                    </p:animClr>
                                    <p:animClr clrSpc="hsl" dir="cw">
                                      <p:cBhvr>
                                        <p:cTn id="24" dur="500" fill="hold"/>
                                        <p:tgtEl>
                                          <p:spTgt spid="5">
                                            <p:graphicEl>
                                              <a:dgm id="{41209540-CEFD-42BA-9F50-F6C7E755EE49}"/>
                                            </p:graphicEl>
                                          </p:spTgt>
                                        </p:tgtEl>
                                        <p:attrNameLst>
                                          <p:attrName>fillcolor</p:attrName>
                                        </p:attrNameLst>
                                      </p:cBhvr>
                                      <p:by>
                                        <p:hsl h="0" s="-12549" l="-25098"/>
                                      </p:by>
                                    </p:animClr>
                                    <p:animClr clrSpc="hsl" dir="cw">
                                      <p:cBhvr>
                                        <p:cTn id="25" dur="500" fill="hold"/>
                                        <p:tgtEl>
                                          <p:spTgt spid="5">
                                            <p:graphicEl>
                                              <a:dgm id="{41209540-CEFD-42BA-9F50-F6C7E755EE49}"/>
                                            </p:graphicEl>
                                          </p:spTgt>
                                        </p:tgtEl>
                                        <p:attrNameLst>
                                          <p:attrName>stroke.color</p:attrName>
                                        </p:attrNameLst>
                                      </p:cBhvr>
                                      <p:by>
                                        <p:hsl h="0" s="-12549" l="-25098"/>
                                      </p:by>
                                    </p:animClr>
                                    <p:set>
                                      <p:cBhvr>
                                        <p:cTn id="26" dur="500" fill="hold"/>
                                        <p:tgtEl>
                                          <p:spTgt spid="5">
                                            <p:graphicEl>
                                              <a:dgm id="{41209540-CEFD-42BA-9F50-F6C7E755EE49}"/>
                                            </p:graphicEl>
                                          </p:spTgt>
                                        </p:tgtEl>
                                        <p:attrNameLst>
                                          <p:attrName>fill.type</p:attrName>
                                        </p:attrNameLst>
                                      </p:cBhvr>
                                      <p:to>
                                        <p:strVal val="solid"/>
                                      </p:to>
                                    </p:set>
                                  </p:childTnLst>
                                </p:cTn>
                              </p:par>
                              <p:par>
                                <p:cTn id="27" presetID="24" presetClass="emph" presetSubtype="0" fill="hold" grpId="0" nodeType="withEffect">
                                  <p:stCondLst>
                                    <p:cond delay="0"/>
                                  </p:stCondLst>
                                  <p:childTnLst>
                                    <p:animClr clrSpc="hsl" dir="cw">
                                      <p:cBhvr override="childStyle">
                                        <p:cTn id="28" dur="500" fill="hold"/>
                                        <p:tgtEl>
                                          <p:spTgt spid="5">
                                            <p:graphicEl>
                                              <a:dgm id="{F55F74FF-C0F7-4C88-8649-CB5BCE7F8800}"/>
                                            </p:graphicEl>
                                          </p:spTgt>
                                        </p:tgtEl>
                                        <p:attrNameLst>
                                          <p:attrName>style.color</p:attrName>
                                        </p:attrNameLst>
                                      </p:cBhvr>
                                      <p:by>
                                        <p:hsl h="0" s="-12549" l="-25098"/>
                                      </p:by>
                                    </p:animClr>
                                    <p:animClr clrSpc="hsl" dir="cw">
                                      <p:cBhvr>
                                        <p:cTn id="29" dur="500" fill="hold"/>
                                        <p:tgtEl>
                                          <p:spTgt spid="5">
                                            <p:graphicEl>
                                              <a:dgm id="{F55F74FF-C0F7-4C88-8649-CB5BCE7F8800}"/>
                                            </p:graphicEl>
                                          </p:spTgt>
                                        </p:tgtEl>
                                        <p:attrNameLst>
                                          <p:attrName>fillcolor</p:attrName>
                                        </p:attrNameLst>
                                      </p:cBhvr>
                                      <p:by>
                                        <p:hsl h="0" s="-12549" l="-25098"/>
                                      </p:by>
                                    </p:animClr>
                                    <p:animClr clrSpc="hsl" dir="cw">
                                      <p:cBhvr>
                                        <p:cTn id="30" dur="500" fill="hold"/>
                                        <p:tgtEl>
                                          <p:spTgt spid="5">
                                            <p:graphicEl>
                                              <a:dgm id="{F55F74FF-C0F7-4C88-8649-CB5BCE7F8800}"/>
                                            </p:graphicEl>
                                          </p:spTgt>
                                        </p:tgtEl>
                                        <p:attrNameLst>
                                          <p:attrName>stroke.color</p:attrName>
                                        </p:attrNameLst>
                                      </p:cBhvr>
                                      <p:by>
                                        <p:hsl h="0" s="-12549" l="-25098"/>
                                      </p:by>
                                    </p:animClr>
                                    <p:set>
                                      <p:cBhvr>
                                        <p:cTn id="31" dur="500" fill="hold"/>
                                        <p:tgtEl>
                                          <p:spTgt spid="5">
                                            <p:graphicEl>
                                              <a:dgm id="{F55F74FF-C0F7-4C88-8649-CB5BCE7F8800}"/>
                                            </p:graphicEl>
                                          </p:spTgt>
                                        </p:tgtEl>
                                        <p:attrNameLst>
                                          <p:attrName>fill.type</p:attrName>
                                        </p:attrNameLst>
                                      </p:cBhvr>
                                      <p:to>
                                        <p:strVal val="solid"/>
                                      </p:to>
                                    </p:set>
                                  </p:childTnLst>
                                </p:cTn>
                              </p:par>
                            </p:childTnLst>
                          </p:cTn>
                        </p:par>
                      </p:childTnLst>
                    </p:cTn>
                  </p:par>
                  <p:par>
                    <p:cTn id="32" fill="hold">
                      <p:stCondLst>
                        <p:cond delay="indefinite"/>
                      </p:stCondLst>
                      <p:childTnLst>
                        <p:par>
                          <p:cTn id="33" fill="hold">
                            <p:stCondLst>
                              <p:cond delay="0"/>
                            </p:stCondLst>
                            <p:childTnLst>
                              <p:par>
                                <p:cTn id="34" presetID="24" presetClass="emph" presetSubtype="0" fill="hold" grpId="0" nodeType="clickEffect">
                                  <p:stCondLst>
                                    <p:cond delay="0"/>
                                  </p:stCondLst>
                                  <p:childTnLst>
                                    <p:animClr clrSpc="hsl" dir="cw">
                                      <p:cBhvr override="childStyle">
                                        <p:cTn id="35" dur="500" fill="hold"/>
                                        <p:tgtEl>
                                          <p:spTgt spid="5">
                                            <p:graphicEl>
                                              <a:dgm id="{84FF2FD5-37FC-466B-918A-46BA06DF7C2A}"/>
                                            </p:graphicEl>
                                          </p:spTgt>
                                        </p:tgtEl>
                                        <p:attrNameLst>
                                          <p:attrName>style.color</p:attrName>
                                        </p:attrNameLst>
                                      </p:cBhvr>
                                      <p:by>
                                        <p:hsl h="0" s="-12549" l="-25098"/>
                                      </p:by>
                                    </p:animClr>
                                    <p:animClr clrSpc="hsl" dir="cw">
                                      <p:cBhvr>
                                        <p:cTn id="36" dur="500" fill="hold"/>
                                        <p:tgtEl>
                                          <p:spTgt spid="5">
                                            <p:graphicEl>
                                              <a:dgm id="{84FF2FD5-37FC-466B-918A-46BA06DF7C2A}"/>
                                            </p:graphicEl>
                                          </p:spTgt>
                                        </p:tgtEl>
                                        <p:attrNameLst>
                                          <p:attrName>fillcolor</p:attrName>
                                        </p:attrNameLst>
                                      </p:cBhvr>
                                      <p:by>
                                        <p:hsl h="0" s="-12549" l="-25098"/>
                                      </p:by>
                                    </p:animClr>
                                    <p:animClr clrSpc="hsl" dir="cw">
                                      <p:cBhvr>
                                        <p:cTn id="37" dur="500" fill="hold"/>
                                        <p:tgtEl>
                                          <p:spTgt spid="5">
                                            <p:graphicEl>
                                              <a:dgm id="{84FF2FD5-37FC-466B-918A-46BA06DF7C2A}"/>
                                            </p:graphicEl>
                                          </p:spTgt>
                                        </p:tgtEl>
                                        <p:attrNameLst>
                                          <p:attrName>stroke.color</p:attrName>
                                        </p:attrNameLst>
                                      </p:cBhvr>
                                      <p:by>
                                        <p:hsl h="0" s="-12549" l="-25098"/>
                                      </p:by>
                                    </p:animClr>
                                    <p:set>
                                      <p:cBhvr>
                                        <p:cTn id="38" dur="500" fill="hold"/>
                                        <p:tgtEl>
                                          <p:spTgt spid="5">
                                            <p:graphicEl>
                                              <a:dgm id="{84FF2FD5-37FC-466B-918A-46BA06DF7C2A}"/>
                                            </p:graphicEl>
                                          </p:spTgt>
                                        </p:tgtEl>
                                        <p:attrNameLst>
                                          <p:attrName>fill.type</p:attrName>
                                        </p:attrNameLst>
                                      </p:cBhvr>
                                      <p:to>
                                        <p:strVal val="solid"/>
                                      </p:to>
                                    </p:set>
                                  </p:childTnLst>
                                </p:cTn>
                              </p:par>
                              <p:par>
                                <p:cTn id="39" presetID="24" presetClass="emph" presetSubtype="0" fill="hold" grpId="0" nodeType="withEffect">
                                  <p:stCondLst>
                                    <p:cond delay="0"/>
                                  </p:stCondLst>
                                  <p:childTnLst>
                                    <p:animClr clrSpc="hsl" dir="cw">
                                      <p:cBhvr override="childStyle">
                                        <p:cTn id="40" dur="500" fill="hold"/>
                                        <p:tgtEl>
                                          <p:spTgt spid="5">
                                            <p:graphicEl>
                                              <a:dgm id="{9AE9AD43-389F-403F-B1D7-25FBF65F46D7}"/>
                                            </p:graphicEl>
                                          </p:spTgt>
                                        </p:tgtEl>
                                        <p:attrNameLst>
                                          <p:attrName>style.color</p:attrName>
                                        </p:attrNameLst>
                                      </p:cBhvr>
                                      <p:by>
                                        <p:hsl h="0" s="-12549" l="-25098"/>
                                      </p:by>
                                    </p:animClr>
                                    <p:animClr clrSpc="hsl" dir="cw">
                                      <p:cBhvr>
                                        <p:cTn id="41" dur="500" fill="hold"/>
                                        <p:tgtEl>
                                          <p:spTgt spid="5">
                                            <p:graphicEl>
                                              <a:dgm id="{9AE9AD43-389F-403F-B1D7-25FBF65F46D7}"/>
                                            </p:graphicEl>
                                          </p:spTgt>
                                        </p:tgtEl>
                                        <p:attrNameLst>
                                          <p:attrName>fillcolor</p:attrName>
                                        </p:attrNameLst>
                                      </p:cBhvr>
                                      <p:by>
                                        <p:hsl h="0" s="-12549" l="-25098"/>
                                      </p:by>
                                    </p:animClr>
                                    <p:animClr clrSpc="hsl" dir="cw">
                                      <p:cBhvr>
                                        <p:cTn id="42" dur="500" fill="hold"/>
                                        <p:tgtEl>
                                          <p:spTgt spid="5">
                                            <p:graphicEl>
                                              <a:dgm id="{9AE9AD43-389F-403F-B1D7-25FBF65F46D7}"/>
                                            </p:graphicEl>
                                          </p:spTgt>
                                        </p:tgtEl>
                                        <p:attrNameLst>
                                          <p:attrName>stroke.color</p:attrName>
                                        </p:attrNameLst>
                                      </p:cBhvr>
                                      <p:by>
                                        <p:hsl h="0" s="-12549" l="-25098"/>
                                      </p:by>
                                    </p:animClr>
                                    <p:set>
                                      <p:cBhvr>
                                        <p:cTn id="43" dur="500" fill="hold"/>
                                        <p:tgtEl>
                                          <p:spTgt spid="5">
                                            <p:graphicEl>
                                              <a:dgm id="{9AE9AD43-389F-403F-B1D7-25FBF65F46D7}"/>
                                            </p:graphicEl>
                                          </p:spTgt>
                                        </p:tgtEl>
                                        <p:attrNameLst>
                                          <p:attrName>fill.type</p:attrName>
                                        </p:attrNameLst>
                                      </p:cBhvr>
                                      <p:to>
                                        <p:strVal val="solid"/>
                                      </p:to>
                                    </p:set>
                                  </p:childTnLst>
                                </p:cTn>
                              </p:par>
                            </p:childTnLst>
                          </p:cTn>
                        </p:par>
                      </p:childTnLst>
                    </p:cTn>
                  </p:par>
                  <p:par>
                    <p:cTn id="44" fill="hold">
                      <p:stCondLst>
                        <p:cond delay="indefinite"/>
                      </p:stCondLst>
                      <p:childTnLst>
                        <p:par>
                          <p:cTn id="45" fill="hold">
                            <p:stCondLst>
                              <p:cond delay="0"/>
                            </p:stCondLst>
                            <p:childTnLst>
                              <p:par>
                                <p:cTn id="46" presetID="24" presetClass="emph" presetSubtype="0" fill="hold" grpId="0" nodeType="clickEffect">
                                  <p:stCondLst>
                                    <p:cond delay="0"/>
                                  </p:stCondLst>
                                  <p:childTnLst>
                                    <p:animClr clrSpc="hsl" dir="cw">
                                      <p:cBhvr override="childStyle">
                                        <p:cTn id="47" dur="500" fill="hold"/>
                                        <p:tgtEl>
                                          <p:spTgt spid="5">
                                            <p:graphicEl>
                                              <a:dgm id="{F7EF0412-1288-49B4-B57A-E6F2214FF79B}"/>
                                            </p:graphicEl>
                                          </p:spTgt>
                                        </p:tgtEl>
                                        <p:attrNameLst>
                                          <p:attrName>style.color</p:attrName>
                                        </p:attrNameLst>
                                      </p:cBhvr>
                                      <p:by>
                                        <p:hsl h="0" s="-12549" l="-25098"/>
                                      </p:by>
                                    </p:animClr>
                                    <p:animClr clrSpc="hsl" dir="cw">
                                      <p:cBhvr>
                                        <p:cTn id="48" dur="500" fill="hold"/>
                                        <p:tgtEl>
                                          <p:spTgt spid="5">
                                            <p:graphicEl>
                                              <a:dgm id="{F7EF0412-1288-49B4-B57A-E6F2214FF79B}"/>
                                            </p:graphicEl>
                                          </p:spTgt>
                                        </p:tgtEl>
                                        <p:attrNameLst>
                                          <p:attrName>fillcolor</p:attrName>
                                        </p:attrNameLst>
                                      </p:cBhvr>
                                      <p:by>
                                        <p:hsl h="0" s="-12549" l="-25098"/>
                                      </p:by>
                                    </p:animClr>
                                    <p:animClr clrSpc="hsl" dir="cw">
                                      <p:cBhvr>
                                        <p:cTn id="49" dur="500" fill="hold"/>
                                        <p:tgtEl>
                                          <p:spTgt spid="5">
                                            <p:graphicEl>
                                              <a:dgm id="{F7EF0412-1288-49B4-B57A-E6F2214FF79B}"/>
                                            </p:graphicEl>
                                          </p:spTgt>
                                        </p:tgtEl>
                                        <p:attrNameLst>
                                          <p:attrName>stroke.color</p:attrName>
                                        </p:attrNameLst>
                                      </p:cBhvr>
                                      <p:by>
                                        <p:hsl h="0" s="-12549" l="-25098"/>
                                      </p:by>
                                    </p:animClr>
                                    <p:set>
                                      <p:cBhvr>
                                        <p:cTn id="50" dur="500" fill="hold"/>
                                        <p:tgtEl>
                                          <p:spTgt spid="5">
                                            <p:graphicEl>
                                              <a:dgm id="{F7EF0412-1288-49B4-B57A-E6F2214FF79B}"/>
                                            </p:graphicEl>
                                          </p:spTgt>
                                        </p:tgtEl>
                                        <p:attrNameLst>
                                          <p:attrName>fill.type</p:attrName>
                                        </p:attrNameLst>
                                      </p:cBhvr>
                                      <p:to>
                                        <p:strVal val="solid"/>
                                      </p:to>
                                    </p:set>
                                  </p:childTnLst>
                                </p:cTn>
                              </p:par>
                              <p:par>
                                <p:cTn id="51" presetID="24" presetClass="emph" presetSubtype="0" fill="hold" grpId="0" nodeType="withEffect">
                                  <p:stCondLst>
                                    <p:cond delay="0"/>
                                  </p:stCondLst>
                                  <p:childTnLst>
                                    <p:animClr clrSpc="hsl" dir="cw">
                                      <p:cBhvr override="childStyle">
                                        <p:cTn id="52" dur="500" fill="hold"/>
                                        <p:tgtEl>
                                          <p:spTgt spid="5">
                                            <p:graphicEl>
                                              <a:dgm id="{84260938-52B0-49E6-943B-4307FBE10D8F}"/>
                                            </p:graphicEl>
                                          </p:spTgt>
                                        </p:tgtEl>
                                        <p:attrNameLst>
                                          <p:attrName>style.color</p:attrName>
                                        </p:attrNameLst>
                                      </p:cBhvr>
                                      <p:by>
                                        <p:hsl h="0" s="-12549" l="-25098"/>
                                      </p:by>
                                    </p:animClr>
                                    <p:animClr clrSpc="hsl" dir="cw">
                                      <p:cBhvr>
                                        <p:cTn id="53" dur="500" fill="hold"/>
                                        <p:tgtEl>
                                          <p:spTgt spid="5">
                                            <p:graphicEl>
                                              <a:dgm id="{84260938-52B0-49E6-943B-4307FBE10D8F}"/>
                                            </p:graphicEl>
                                          </p:spTgt>
                                        </p:tgtEl>
                                        <p:attrNameLst>
                                          <p:attrName>fillcolor</p:attrName>
                                        </p:attrNameLst>
                                      </p:cBhvr>
                                      <p:by>
                                        <p:hsl h="0" s="-12549" l="-25098"/>
                                      </p:by>
                                    </p:animClr>
                                    <p:animClr clrSpc="hsl" dir="cw">
                                      <p:cBhvr>
                                        <p:cTn id="54" dur="500" fill="hold"/>
                                        <p:tgtEl>
                                          <p:spTgt spid="5">
                                            <p:graphicEl>
                                              <a:dgm id="{84260938-52B0-49E6-943B-4307FBE10D8F}"/>
                                            </p:graphicEl>
                                          </p:spTgt>
                                        </p:tgtEl>
                                        <p:attrNameLst>
                                          <p:attrName>stroke.color</p:attrName>
                                        </p:attrNameLst>
                                      </p:cBhvr>
                                      <p:by>
                                        <p:hsl h="0" s="-12549" l="-25098"/>
                                      </p:by>
                                    </p:animClr>
                                    <p:set>
                                      <p:cBhvr>
                                        <p:cTn id="55" dur="500" fill="hold"/>
                                        <p:tgtEl>
                                          <p:spTgt spid="5">
                                            <p:graphicEl>
                                              <a:dgm id="{84260938-52B0-49E6-943B-4307FBE10D8F}"/>
                                            </p:graphicEl>
                                          </p:spTgt>
                                        </p:tgtEl>
                                        <p:attrNameLst>
                                          <p:attrName>fill.type</p:attrName>
                                        </p:attrNameLst>
                                      </p:cBhvr>
                                      <p:to>
                                        <p:strVal val="solid"/>
                                      </p:to>
                                    </p:set>
                                  </p:childTnLst>
                                </p:cTn>
                              </p:par>
                            </p:childTnLst>
                          </p:cTn>
                        </p:par>
                      </p:childTnLst>
                    </p:cTn>
                  </p:par>
                  <p:par>
                    <p:cTn id="56" fill="hold">
                      <p:stCondLst>
                        <p:cond delay="indefinite"/>
                      </p:stCondLst>
                      <p:childTnLst>
                        <p:par>
                          <p:cTn id="57" fill="hold">
                            <p:stCondLst>
                              <p:cond delay="0"/>
                            </p:stCondLst>
                            <p:childTnLst>
                              <p:par>
                                <p:cTn id="58" presetID="24" presetClass="emph" presetSubtype="0" fill="hold" grpId="0" nodeType="clickEffect">
                                  <p:stCondLst>
                                    <p:cond delay="0"/>
                                  </p:stCondLst>
                                  <p:childTnLst>
                                    <p:animClr clrSpc="hsl" dir="cw">
                                      <p:cBhvr override="childStyle">
                                        <p:cTn id="59" dur="500" fill="hold"/>
                                        <p:tgtEl>
                                          <p:spTgt spid="5">
                                            <p:graphicEl>
                                              <a:dgm id="{01C1EA1D-C4A1-4D03-819D-55F9FF4F04DC}"/>
                                            </p:graphicEl>
                                          </p:spTgt>
                                        </p:tgtEl>
                                        <p:attrNameLst>
                                          <p:attrName>style.color</p:attrName>
                                        </p:attrNameLst>
                                      </p:cBhvr>
                                      <p:by>
                                        <p:hsl h="0" s="-12549" l="-25098"/>
                                      </p:by>
                                    </p:animClr>
                                    <p:animClr clrSpc="hsl" dir="cw">
                                      <p:cBhvr>
                                        <p:cTn id="60" dur="500" fill="hold"/>
                                        <p:tgtEl>
                                          <p:spTgt spid="5">
                                            <p:graphicEl>
                                              <a:dgm id="{01C1EA1D-C4A1-4D03-819D-55F9FF4F04DC}"/>
                                            </p:graphicEl>
                                          </p:spTgt>
                                        </p:tgtEl>
                                        <p:attrNameLst>
                                          <p:attrName>fillcolor</p:attrName>
                                        </p:attrNameLst>
                                      </p:cBhvr>
                                      <p:by>
                                        <p:hsl h="0" s="-12549" l="-25098"/>
                                      </p:by>
                                    </p:animClr>
                                    <p:animClr clrSpc="hsl" dir="cw">
                                      <p:cBhvr>
                                        <p:cTn id="61" dur="500" fill="hold"/>
                                        <p:tgtEl>
                                          <p:spTgt spid="5">
                                            <p:graphicEl>
                                              <a:dgm id="{01C1EA1D-C4A1-4D03-819D-55F9FF4F04DC}"/>
                                            </p:graphicEl>
                                          </p:spTgt>
                                        </p:tgtEl>
                                        <p:attrNameLst>
                                          <p:attrName>stroke.color</p:attrName>
                                        </p:attrNameLst>
                                      </p:cBhvr>
                                      <p:by>
                                        <p:hsl h="0" s="-12549" l="-25098"/>
                                      </p:by>
                                    </p:animClr>
                                    <p:set>
                                      <p:cBhvr>
                                        <p:cTn id="62" dur="500" fill="hold"/>
                                        <p:tgtEl>
                                          <p:spTgt spid="5">
                                            <p:graphicEl>
                                              <a:dgm id="{01C1EA1D-C4A1-4D03-819D-55F9FF4F04DC}"/>
                                            </p:graphicEl>
                                          </p:spTgt>
                                        </p:tgtEl>
                                        <p:attrNameLst>
                                          <p:attrName>fill.type</p:attrName>
                                        </p:attrNameLst>
                                      </p:cBhvr>
                                      <p:to>
                                        <p:strVal val="solid"/>
                                      </p:to>
                                    </p:set>
                                  </p:childTnLst>
                                </p:cTn>
                              </p:par>
                              <p:par>
                                <p:cTn id="63" presetID="24" presetClass="emph" presetSubtype="0" fill="hold" grpId="0" nodeType="withEffect">
                                  <p:stCondLst>
                                    <p:cond delay="0"/>
                                  </p:stCondLst>
                                  <p:childTnLst>
                                    <p:animClr clrSpc="hsl" dir="cw">
                                      <p:cBhvr override="childStyle">
                                        <p:cTn id="64" dur="500" fill="hold"/>
                                        <p:tgtEl>
                                          <p:spTgt spid="5">
                                            <p:graphicEl>
                                              <a:dgm id="{63A2A7D5-F08D-4CE0-96FC-DE052EDAE51B}"/>
                                            </p:graphicEl>
                                          </p:spTgt>
                                        </p:tgtEl>
                                        <p:attrNameLst>
                                          <p:attrName>style.color</p:attrName>
                                        </p:attrNameLst>
                                      </p:cBhvr>
                                      <p:by>
                                        <p:hsl h="0" s="-12549" l="-25098"/>
                                      </p:by>
                                    </p:animClr>
                                    <p:animClr clrSpc="hsl" dir="cw">
                                      <p:cBhvr>
                                        <p:cTn id="65" dur="500" fill="hold"/>
                                        <p:tgtEl>
                                          <p:spTgt spid="5">
                                            <p:graphicEl>
                                              <a:dgm id="{63A2A7D5-F08D-4CE0-96FC-DE052EDAE51B}"/>
                                            </p:graphicEl>
                                          </p:spTgt>
                                        </p:tgtEl>
                                        <p:attrNameLst>
                                          <p:attrName>fillcolor</p:attrName>
                                        </p:attrNameLst>
                                      </p:cBhvr>
                                      <p:by>
                                        <p:hsl h="0" s="-12549" l="-25098"/>
                                      </p:by>
                                    </p:animClr>
                                    <p:animClr clrSpc="hsl" dir="cw">
                                      <p:cBhvr>
                                        <p:cTn id="66" dur="500" fill="hold"/>
                                        <p:tgtEl>
                                          <p:spTgt spid="5">
                                            <p:graphicEl>
                                              <a:dgm id="{63A2A7D5-F08D-4CE0-96FC-DE052EDAE51B}"/>
                                            </p:graphicEl>
                                          </p:spTgt>
                                        </p:tgtEl>
                                        <p:attrNameLst>
                                          <p:attrName>stroke.color</p:attrName>
                                        </p:attrNameLst>
                                      </p:cBhvr>
                                      <p:by>
                                        <p:hsl h="0" s="-12549" l="-25098"/>
                                      </p:by>
                                    </p:animClr>
                                    <p:set>
                                      <p:cBhvr>
                                        <p:cTn id="67" dur="500" fill="hold"/>
                                        <p:tgtEl>
                                          <p:spTgt spid="5">
                                            <p:graphicEl>
                                              <a:dgm id="{63A2A7D5-F08D-4CE0-96FC-DE052EDAE51B}"/>
                                            </p:graphicEl>
                                          </p:spTgt>
                                        </p:tgtEl>
                                        <p:attrNameLst>
                                          <p:attrName>fill.type</p:attrName>
                                        </p:attrNameLst>
                                      </p:cBhvr>
                                      <p:to>
                                        <p:strVal val="solid"/>
                                      </p:to>
                                    </p:set>
                                  </p:childTnLst>
                                </p:cTn>
                              </p:par>
                            </p:childTnLst>
                          </p:cTn>
                        </p:par>
                      </p:childTnLst>
                    </p:cTn>
                  </p:par>
                  <p:par>
                    <p:cTn id="68" fill="hold">
                      <p:stCondLst>
                        <p:cond delay="indefinite"/>
                      </p:stCondLst>
                      <p:childTnLst>
                        <p:par>
                          <p:cTn id="69" fill="hold">
                            <p:stCondLst>
                              <p:cond delay="0"/>
                            </p:stCondLst>
                            <p:childTnLst>
                              <p:par>
                                <p:cTn id="70" presetID="24" presetClass="emph" presetSubtype="0" fill="hold" grpId="0" nodeType="clickEffect">
                                  <p:stCondLst>
                                    <p:cond delay="0"/>
                                  </p:stCondLst>
                                  <p:childTnLst>
                                    <p:animClr clrSpc="hsl" dir="cw">
                                      <p:cBhvr override="childStyle">
                                        <p:cTn id="71" dur="500" fill="hold"/>
                                        <p:tgtEl>
                                          <p:spTgt spid="5">
                                            <p:graphicEl>
                                              <a:dgm id="{2BF7A44A-8DF4-4358-93DE-772B4A6A46EE}"/>
                                            </p:graphicEl>
                                          </p:spTgt>
                                        </p:tgtEl>
                                        <p:attrNameLst>
                                          <p:attrName>style.color</p:attrName>
                                        </p:attrNameLst>
                                      </p:cBhvr>
                                      <p:by>
                                        <p:hsl h="0" s="-12549" l="-25098"/>
                                      </p:by>
                                    </p:animClr>
                                    <p:animClr clrSpc="hsl" dir="cw">
                                      <p:cBhvr>
                                        <p:cTn id="72" dur="500" fill="hold"/>
                                        <p:tgtEl>
                                          <p:spTgt spid="5">
                                            <p:graphicEl>
                                              <a:dgm id="{2BF7A44A-8DF4-4358-93DE-772B4A6A46EE}"/>
                                            </p:graphicEl>
                                          </p:spTgt>
                                        </p:tgtEl>
                                        <p:attrNameLst>
                                          <p:attrName>fillcolor</p:attrName>
                                        </p:attrNameLst>
                                      </p:cBhvr>
                                      <p:by>
                                        <p:hsl h="0" s="-12549" l="-25098"/>
                                      </p:by>
                                    </p:animClr>
                                    <p:animClr clrSpc="hsl" dir="cw">
                                      <p:cBhvr>
                                        <p:cTn id="73" dur="500" fill="hold"/>
                                        <p:tgtEl>
                                          <p:spTgt spid="5">
                                            <p:graphicEl>
                                              <a:dgm id="{2BF7A44A-8DF4-4358-93DE-772B4A6A46EE}"/>
                                            </p:graphicEl>
                                          </p:spTgt>
                                        </p:tgtEl>
                                        <p:attrNameLst>
                                          <p:attrName>stroke.color</p:attrName>
                                        </p:attrNameLst>
                                      </p:cBhvr>
                                      <p:by>
                                        <p:hsl h="0" s="-12549" l="-25098"/>
                                      </p:by>
                                    </p:animClr>
                                    <p:set>
                                      <p:cBhvr>
                                        <p:cTn id="74" dur="500" fill="hold"/>
                                        <p:tgtEl>
                                          <p:spTgt spid="5">
                                            <p:graphicEl>
                                              <a:dgm id="{2BF7A44A-8DF4-4358-93DE-772B4A6A46EE}"/>
                                            </p:graphicEl>
                                          </p:spTgt>
                                        </p:tgtEl>
                                        <p:attrNameLst>
                                          <p:attrName>fill.type</p:attrName>
                                        </p:attrNameLst>
                                      </p:cBhvr>
                                      <p:to>
                                        <p:strVal val="solid"/>
                                      </p:to>
                                    </p:set>
                                  </p:childTnLst>
                                </p:cTn>
                              </p:par>
                              <p:par>
                                <p:cTn id="75" presetID="24" presetClass="emph" presetSubtype="0" fill="hold" grpId="0" nodeType="withEffect">
                                  <p:stCondLst>
                                    <p:cond delay="0"/>
                                  </p:stCondLst>
                                  <p:childTnLst>
                                    <p:animClr clrSpc="hsl" dir="cw">
                                      <p:cBhvr override="childStyle">
                                        <p:cTn id="76" dur="500" fill="hold"/>
                                        <p:tgtEl>
                                          <p:spTgt spid="5">
                                            <p:graphicEl>
                                              <a:dgm id="{9828D08B-A5AA-4746-8303-AA97335F6FFB}"/>
                                            </p:graphicEl>
                                          </p:spTgt>
                                        </p:tgtEl>
                                        <p:attrNameLst>
                                          <p:attrName>style.color</p:attrName>
                                        </p:attrNameLst>
                                      </p:cBhvr>
                                      <p:by>
                                        <p:hsl h="0" s="-12549" l="-25098"/>
                                      </p:by>
                                    </p:animClr>
                                    <p:animClr clrSpc="hsl" dir="cw">
                                      <p:cBhvr>
                                        <p:cTn id="77" dur="500" fill="hold"/>
                                        <p:tgtEl>
                                          <p:spTgt spid="5">
                                            <p:graphicEl>
                                              <a:dgm id="{9828D08B-A5AA-4746-8303-AA97335F6FFB}"/>
                                            </p:graphicEl>
                                          </p:spTgt>
                                        </p:tgtEl>
                                        <p:attrNameLst>
                                          <p:attrName>fillcolor</p:attrName>
                                        </p:attrNameLst>
                                      </p:cBhvr>
                                      <p:by>
                                        <p:hsl h="0" s="-12549" l="-25098"/>
                                      </p:by>
                                    </p:animClr>
                                    <p:animClr clrSpc="hsl" dir="cw">
                                      <p:cBhvr>
                                        <p:cTn id="78" dur="500" fill="hold"/>
                                        <p:tgtEl>
                                          <p:spTgt spid="5">
                                            <p:graphicEl>
                                              <a:dgm id="{9828D08B-A5AA-4746-8303-AA97335F6FFB}"/>
                                            </p:graphicEl>
                                          </p:spTgt>
                                        </p:tgtEl>
                                        <p:attrNameLst>
                                          <p:attrName>stroke.color</p:attrName>
                                        </p:attrNameLst>
                                      </p:cBhvr>
                                      <p:by>
                                        <p:hsl h="0" s="-12549" l="-25098"/>
                                      </p:by>
                                    </p:animClr>
                                    <p:set>
                                      <p:cBhvr>
                                        <p:cTn id="79" dur="500" fill="hold"/>
                                        <p:tgtEl>
                                          <p:spTgt spid="5">
                                            <p:graphicEl>
                                              <a:dgm id="{9828D08B-A5AA-4746-8303-AA97335F6FFB}"/>
                                            </p:graphicEl>
                                          </p:spTgt>
                                        </p:tgtEl>
                                        <p:attrNameLst>
                                          <p:attrName>fill.type</p:attrName>
                                        </p:attrNameLst>
                                      </p:cBhvr>
                                      <p:to>
                                        <p:strVal val="solid"/>
                                      </p:to>
                                    </p:set>
                                  </p:childTnLst>
                                </p:cTn>
                              </p:par>
                            </p:childTnLst>
                          </p:cTn>
                        </p:par>
                      </p:childTnLst>
                    </p:cTn>
                  </p:par>
                  <p:par>
                    <p:cTn id="80" fill="hold">
                      <p:stCondLst>
                        <p:cond delay="indefinite"/>
                      </p:stCondLst>
                      <p:childTnLst>
                        <p:par>
                          <p:cTn id="81" fill="hold">
                            <p:stCondLst>
                              <p:cond delay="0"/>
                            </p:stCondLst>
                            <p:childTnLst>
                              <p:par>
                                <p:cTn id="82" presetID="24" presetClass="emph" presetSubtype="0" fill="hold" grpId="0" nodeType="clickEffect">
                                  <p:stCondLst>
                                    <p:cond delay="0"/>
                                  </p:stCondLst>
                                  <p:childTnLst>
                                    <p:animClr clrSpc="hsl" dir="cw">
                                      <p:cBhvr override="childStyle">
                                        <p:cTn id="83" dur="500" fill="hold"/>
                                        <p:tgtEl>
                                          <p:spTgt spid="5">
                                            <p:graphicEl>
                                              <a:dgm id="{6EAB1C16-4EE8-45D5-8B0B-00941756D0FB}"/>
                                            </p:graphicEl>
                                          </p:spTgt>
                                        </p:tgtEl>
                                        <p:attrNameLst>
                                          <p:attrName>style.color</p:attrName>
                                        </p:attrNameLst>
                                      </p:cBhvr>
                                      <p:by>
                                        <p:hsl h="0" s="-12549" l="-25098"/>
                                      </p:by>
                                    </p:animClr>
                                    <p:animClr clrSpc="hsl" dir="cw">
                                      <p:cBhvr>
                                        <p:cTn id="84" dur="500" fill="hold"/>
                                        <p:tgtEl>
                                          <p:spTgt spid="5">
                                            <p:graphicEl>
                                              <a:dgm id="{6EAB1C16-4EE8-45D5-8B0B-00941756D0FB}"/>
                                            </p:graphicEl>
                                          </p:spTgt>
                                        </p:tgtEl>
                                        <p:attrNameLst>
                                          <p:attrName>fillcolor</p:attrName>
                                        </p:attrNameLst>
                                      </p:cBhvr>
                                      <p:by>
                                        <p:hsl h="0" s="-12549" l="-25098"/>
                                      </p:by>
                                    </p:animClr>
                                    <p:animClr clrSpc="hsl" dir="cw">
                                      <p:cBhvr>
                                        <p:cTn id="85" dur="500" fill="hold"/>
                                        <p:tgtEl>
                                          <p:spTgt spid="5">
                                            <p:graphicEl>
                                              <a:dgm id="{6EAB1C16-4EE8-45D5-8B0B-00941756D0FB}"/>
                                            </p:graphicEl>
                                          </p:spTgt>
                                        </p:tgtEl>
                                        <p:attrNameLst>
                                          <p:attrName>stroke.color</p:attrName>
                                        </p:attrNameLst>
                                      </p:cBhvr>
                                      <p:by>
                                        <p:hsl h="0" s="-12549" l="-25098"/>
                                      </p:by>
                                    </p:animClr>
                                    <p:set>
                                      <p:cBhvr>
                                        <p:cTn id="86" dur="500" fill="hold"/>
                                        <p:tgtEl>
                                          <p:spTgt spid="5">
                                            <p:graphicEl>
                                              <a:dgm id="{6EAB1C16-4EE8-45D5-8B0B-00941756D0FB}"/>
                                            </p:graphicEl>
                                          </p:spTgt>
                                        </p:tgtEl>
                                        <p:attrNameLst>
                                          <p:attrName>fill.type</p:attrName>
                                        </p:attrNameLst>
                                      </p:cBhvr>
                                      <p:to>
                                        <p:strVal val="solid"/>
                                      </p:to>
                                    </p:set>
                                  </p:childTnLst>
                                </p:cTn>
                              </p:par>
                              <p:par>
                                <p:cTn id="87" presetID="24" presetClass="emph" presetSubtype="0" fill="hold" grpId="0" nodeType="withEffect">
                                  <p:stCondLst>
                                    <p:cond delay="0"/>
                                  </p:stCondLst>
                                  <p:childTnLst>
                                    <p:animClr clrSpc="hsl" dir="cw">
                                      <p:cBhvr override="childStyle">
                                        <p:cTn id="88" dur="500" fill="hold"/>
                                        <p:tgtEl>
                                          <p:spTgt spid="5">
                                            <p:graphicEl>
                                              <a:dgm id="{358DB8F3-C2B0-4108-B608-E45BF241DD0D}"/>
                                            </p:graphicEl>
                                          </p:spTgt>
                                        </p:tgtEl>
                                        <p:attrNameLst>
                                          <p:attrName>style.color</p:attrName>
                                        </p:attrNameLst>
                                      </p:cBhvr>
                                      <p:by>
                                        <p:hsl h="0" s="-12549" l="-25098"/>
                                      </p:by>
                                    </p:animClr>
                                    <p:animClr clrSpc="hsl" dir="cw">
                                      <p:cBhvr>
                                        <p:cTn id="89" dur="500" fill="hold"/>
                                        <p:tgtEl>
                                          <p:spTgt spid="5">
                                            <p:graphicEl>
                                              <a:dgm id="{358DB8F3-C2B0-4108-B608-E45BF241DD0D}"/>
                                            </p:graphicEl>
                                          </p:spTgt>
                                        </p:tgtEl>
                                        <p:attrNameLst>
                                          <p:attrName>fillcolor</p:attrName>
                                        </p:attrNameLst>
                                      </p:cBhvr>
                                      <p:by>
                                        <p:hsl h="0" s="-12549" l="-25098"/>
                                      </p:by>
                                    </p:animClr>
                                    <p:animClr clrSpc="hsl" dir="cw">
                                      <p:cBhvr>
                                        <p:cTn id="90" dur="500" fill="hold"/>
                                        <p:tgtEl>
                                          <p:spTgt spid="5">
                                            <p:graphicEl>
                                              <a:dgm id="{358DB8F3-C2B0-4108-B608-E45BF241DD0D}"/>
                                            </p:graphicEl>
                                          </p:spTgt>
                                        </p:tgtEl>
                                        <p:attrNameLst>
                                          <p:attrName>stroke.color</p:attrName>
                                        </p:attrNameLst>
                                      </p:cBhvr>
                                      <p:by>
                                        <p:hsl h="0" s="-12549" l="-25098"/>
                                      </p:by>
                                    </p:animClr>
                                    <p:set>
                                      <p:cBhvr>
                                        <p:cTn id="91" dur="500" fill="hold"/>
                                        <p:tgtEl>
                                          <p:spTgt spid="5">
                                            <p:graphicEl>
                                              <a:dgm id="{358DB8F3-C2B0-4108-B608-E45BF241DD0D}"/>
                                            </p:graphic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IN" dirty="0"/>
          </a:p>
        </p:txBody>
      </p:sp>
      <p:sp>
        <p:nvSpPr>
          <p:cNvPr id="3" name="Content Placeholder 2"/>
          <p:cNvSpPr>
            <a:spLocks noGrp="1"/>
          </p:cNvSpPr>
          <p:nvPr>
            <p:ph idx="1"/>
          </p:nvPr>
        </p:nvSpPr>
        <p:spPr>
          <a:xfrm>
            <a:off x="119410" y="1816481"/>
            <a:ext cx="11152094" cy="2737231"/>
          </a:xfrm>
          <a:effectLst>
            <a:outerShdw blurRad="50800" dist="38100" dir="2700000" algn="tl" rotWithShape="0">
              <a:prstClr val="black">
                <a:alpha val="40000"/>
              </a:prstClr>
            </a:outerShdw>
          </a:effectLst>
          <a:scene3d>
            <a:camera prst="orthographicFront"/>
            <a:lightRig rig="threePt" dir="t"/>
          </a:scene3d>
          <a:sp3d extrusionH="6350">
            <a:bevelT w="95250"/>
          </a:sp3d>
        </p:spPr>
        <p:txBody>
          <a:bodyPr>
            <a:normAutofit lnSpcReduction="10000"/>
          </a:bodyPr>
          <a:lstStyle/>
          <a:p>
            <a:r>
              <a:rPr lang="en-US" dirty="0"/>
              <a:t>For </a:t>
            </a:r>
            <a:r>
              <a:rPr lang="en-US" dirty="0" smtClean="0"/>
              <a:t>most </a:t>
            </a:r>
            <a:r>
              <a:rPr lang="en-US" dirty="0"/>
              <a:t>readers it will be the first few pages </a:t>
            </a:r>
            <a:r>
              <a:rPr lang="en-US" dirty="0" smtClean="0"/>
              <a:t>or the only pages they read. Some </a:t>
            </a:r>
            <a:r>
              <a:rPr lang="en-US" dirty="0"/>
              <a:t>senior decision-makers </a:t>
            </a:r>
            <a:r>
              <a:rPr lang="en-US" dirty="0" smtClean="0"/>
              <a:t>will </a:t>
            </a:r>
            <a:r>
              <a:rPr lang="en-US" dirty="0"/>
              <a:t>read nothing else.</a:t>
            </a:r>
            <a:endParaRPr lang="en-US" dirty="0" smtClean="0"/>
          </a:p>
          <a:p>
            <a:pPr lvl="1"/>
            <a:endParaRPr lang="en-US" i="1" dirty="0" smtClean="0"/>
          </a:p>
          <a:p>
            <a:r>
              <a:rPr lang="en-US" sz="3200" b="1" i="1" u="sng" dirty="0" smtClean="0">
                <a:ln w="10160">
                  <a:solidFill>
                    <a:schemeClr val="accent5"/>
                  </a:solidFill>
                  <a:prstDash val="solid"/>
                </a:ln>
                <a:solidFill>
                  <a:schemeClr val="bg1">
                    <a:lumMod val="85000"/>
                  </a:schemeClr>
                </a:solidFill>
                <a:effectLst>
                  <a:outerShdw blurRad="38100" dist="22860" dir="5400000" algn="tl" rotWithShape="0">
                    <a:srgbClr val="000000">
                      <a:alpha val="30000"/>
                    </a:srgbClr>
                  </a:outerShdw>
                </a:effectLst>
              </a:rPr>
              <a:t>Spend </a:t>
            </a:r>
            <a:r>
              <a:rPr lang="en-US" sz="3200" b="1" i="1" u="sng" dirty="0">
                <a:ln w="10160">
                  <a:solidFill>
                    <a:schemeClr val="accent5"/>
                  </a:solidFill>
                  <a:prstDash val="solid"/>
                </a:ln>
                <a:solidFill>
                  <a:schemeClr val="bg1">
                    <a:lumMod val="85000"/>
                  </a:schemeClr>
                </a:solidFill>
                <a:effectLst>
                  <a:outerShdw blurRad="38100" dist="22860" dir="5400000" algn="tl" rotWithShape="0">
                    <a:srgbClr val="000000">
                      <a:alpha val="30000"/>
                    </a:srgbClr>
                  </a:outerShdw>
                </a:effectLst>
              </a:rPr>
              <a:t>time on it, nurture it, hone it and edit it remorselessly, even give it to a professional to edit. It may be the best investment you make. </a:t>
            </a:r>
            <a:r>
              <a:rPr lang="en-US" sz="3200" b="1" i="1" u="sng" dirty="0" smtClean="0">
                <a:ln w="10160">
                  <a:solidFill>
                    <a:schemeClr val="accent5"/>
                  </a:solidFill>
                  <a:prstDash val="solid"/>
                </a:ln>
                <a:solidFill>
                  <a:schemeClr val="bg1">
                    <a:lumMod val="85000"/>
                  </a:schemeClr>
                </a:solidFill>
                <a:effectLst>
                  <a:outerShdw blurRad="38100" dist="22860" dir="5400000" algn="tl" rotWithShape="0">
                    <a:srgbClr val="000000">
                      <a:alpha val="30000"/>
                    </a:srgbClr>
                  </a:outerShdw>
                </a:effectLst>
              </a:rPr>
              <a:t>- </a:t>
            </a:r>
            <a:r>
              <a:rPr lang="en-US" sz="3200" b="1" u="sng" dirty="0" smtClean="0">
                <a:ln w="10160">
                  <a:solidFill>
                    <a:schemeClr val="accent5"/>
                  </a:solidFill>
                  <a:prstDash val="solid"/>
                </a:ln>
                <a:solidFill>
                  <a:schemeClr val="bg1">
                    <a:lumMod val="85000"/>
                  </a:schemeClr>
                </a:solidFill>
                <a:effectLst>
                  <a:outerShdw blurRad="38100" dist="22860" dir="5400000" algn="tl" rotWithShape="0">
                    <a:srgbClr val="000000">
                      <a:alpha val="30000"/>
                    </a:srgbClr>
                  </a:outerShdw>
                </a:effectLst>
              </a:rPr>
              <a:t>Vaughan </a:t>
            </a:r>
            <a:r>
              <a:rPr lang="en-US" sz="3200" b="1" u="sng" dirty="0">
                <a:ln w="10160">
                  <a:solidFill>
                    <a:schemeClr val="accent5"/>
                  </a:solidFill>
                  <a:prstDash val="solid"/>
                </a:ln>
                <a:solidFill>
                  <a:schemeClr val="bg1">
                    <a:lumMod val="85000"/>
                  </a:schemeClr>
                </a:solidFill>
                <a:effectLst>
                  <a:outerShdw blurRad="38100" dist="22860" dir="5400000" algn="tl" rotWithShape="0">
                    <a:srgbClr val="000000">
                      <a:alpha val="30000"/>
                    </a:srgbClr>
                  </a:outerShdw>
                </a:effectLst>
              </a:rPr>
              <a:t>Evans</a:t>
            </a:r>
            <a:endParaRPr lang="en-IN" sz="3200" b="1" i="1" u="sng" dirty="0">
              <a:ln w="10160">
                <a:solidFill>
                  <a:schemeClr val="accent5"/>
                </a:solidFill>
                <a:prstDash val="solid"/>
              </a:ln>
              <a:solidFill>
                <a:schemeClr val="bg1">
                  <a:lumMod val="85000"/>
                </a:schemeClr>
              </a:solidFill>
              <a:effectLst>
                <a:outerShdw blurRad="38100" dist="22860" dir="5400000" algn="tl" rotWithShape="0">
                  <a:srgbClr val="000000">
                    <a:alpha val="30000"/>
                  </a:srgbClr>
                </a:outerShdw>
              </a:effectLst>
            </a:endParaRPr>
          </a:p>
        </p:txBody>
      </p:sp>
      <p:grpSp>
        <p:nvGrpSpPr>
          <p:cNvPr id="6" name="Group 5"/>
          <p:cNvGrpSpPr/>
          <p:nvPr/>
        </p:nvGrpSpPr>
        <p:grpSpPr>
          <a:xfrm>
            <a:off x="10388600" y="327836"/>
            <a:ext cx="1803400" cy="2908300"/>
            <a:chOff x="10223500" y="647700"/>
            <a:chExt cx="1803400" cy="2908300"/>
          </a:xfrm>
          <a:solidFill>
            <a:srgbClr val="0070C0"/>
          </a:solidFill>
        </p:grpSpPr>
        <p:sp>
          <p:nvSpPr>
            <p:cNvPr id="4" name="Rectangle 3"/>
            <p:cNvSpPr/>
            <p:nvPr/>
          </p:nvSpPr>
          <p:spPr>
            <a:xfrm>
              <a:off x="10223500" y="647700"/>
              <a:ext cx="1803400" cy="647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t>Chapter 1</a:t>
              </a:r>
              <a:endParaRPr lang="en-US" sz="2000" b="1" dirty="0"/>
            </a:p>
          </p:txBody>
        </p:sp>
        <p:sp>
          <p:nvSpPr>
            <p:cNvPr id="5" name="Rectangle 4"/>
            <p:cNvSpPr/>
            <p:nvPr/>
          </p:nvSpPr>
          <p:spPr>
            <a:xfrm>
              <a:off x="11366500" y="1295400"/>
              <a:ext cx="660400" cy="2260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sz="2000" b="1" dirty="0" smtClean="0"/>
                <a:t>Executive Summary</a:t>
              </a:r>
              <a:endParaRPr lang="en-US" sz="2000" b="1" dirty="0"/>
            </a:p>
          </p:txBody>
        </p:sp>
      </p:grpSp>
    </p:spTree>
    <p:extLst>
      <p:ext uri="{BB962C8B-B14F-4D97-AF65-F5344CB8AC3E}">
        <p14:creationId xmlns:p14="http://schemas.microsoft.com/office/powerpoint/2010/main" val="7566955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txBody>
          <a:bodyPr spcFirstLastPara="1" wrap="square" lIns="91425" tIns="45700" rIns="91425" bIns="45700" anchor="ctr" anchorCtr="0">
            <a:noAutofit/>
          </a:bodyPr>
          <a:lstStyle/>
          <a:p>
            <a:r>
              <a:rPr lang="en-US" dirty="0"/>
              <a:t>Summary – Make the First Impression</a:t>
            </a:r>
            <a:endParaRPr lang="en-IN" dirty="0"/>
          </a:p>
        </p:txBody>
      </p:sp>
      <p:sp>
        <p:nvSpPr>
          <p:cNvPr id="3" name="Content Placeholder 2"/>
          <p:cNvSpPr>
            <a:spLocks noGrp="1"/>
          </p:cNvSpPr>
          <p:nvPr>
            <p:ph idx="1"/>
          </p:nvPr>
        </p:nvSpPr>
        <p:spPr>
          <a:xfrm>
            <a:off x="838200" y="1344735"/>
            <a:ext cx="10460567" cy="5123798"/>
          </a:xfrm>
        </p:spPr>
        <p:txBody>
          <a:bodyPr>
            <a:normAutofit/>
          </a:bodyPr>
          <a:lstStyle/>
          <a:p>
            <a:r>
              <a:rPr lang="en-US" b="1" dirty="0" smtClean="0"/>
              <a:t>Research evidences that we create an impression about a person we meet in the first 15 seconds. If you are presenting for say 5 minutes, you create a lasting impression that is hard to shift later.</a:t>
            </a:r>
          </a:p>
          <a:p>
            <a:r>
              <a:rPr lang="en-US" b="1" dirty="0" smtClean="0"/>
              <a:t>Must be persuasive.</a:t>
            </a:r>
          </a:p>
          <a:p>
            <a:r>
              <a:rPr lang="en-US" b="1" dirty="0" smtClean="0"/>
              <a:t>Should cover all the key issues.</a:t>
            </a:r>
          </a:p>
          <a:p>
            <a:r>
              <a:rPr lang="en-US" b="1" dirty="0" smtClean="0"/>
              <a:t>Try to be detailed but brief - provide all key information in a precise way.</a:t>
            </a:r>
          </a:p>
          <a:p>
            <a:r>
              <a:rPr lang="en-US" b="1" dirty="0" smtClean="0"/>
              <a:t>Show your compelling reason for promoting the business.</a:t>
            </a:r>
          </a:p>
          <a:p>
            <a:r>
              <a:rPr lang="en-US" b="1" dirty="0" smtClean="0"/>
              <a:t>Why now?</a:t>
            </a:r>
          </a:p>
          <a:p>
            <a:r>
              <a:rPr lang="en-US" b="1" dirty="0" smtClean="0"/>
              <a:t>Make it short and interesting, and keep people expecting more.</a:t>
            </a:r>
            <a:endParaRPr lang="en-IN" b="1" dirty="0"/>
          </a:p>
        </p:txBody>
      </p:sp>
      <p:grpSp>
        <p:nvGrpSpPr>
          <p:cNvPr id="4" name="Group 3"/>
          <p:cNvGrpSpPr/>
          <p:nvPr/>
        </p:nvGrpSpPr>
        <p:grpSpPr>
          <a:xfrm>
            <a:off x="10388600" y="345669"/>
            <a:ext cx="1803400" cy="2908300"/>
            <a:chOff x="10223500" y="647700"/>
            <a:chExt cx="1803400" cy="2908300"/>
          </a:xfrm>
          <a:solidFill>
            <a:srgbClr val="0070C0"/>
          </a:solidFill>
        </p:grpSpPr>
        <p:sp>
          <p:nvSpPr>
            <p:cNvPr id="5" name="Rectangle 4"/>
            <p:cNvSpPr/>
            <p:nvPr/>
          </p:nvSpPr>
          <p:spPr>
            <a:xfrm>
              <a:off x="10223500" y="647700"/>
              <a:ext cx="1803400" cy="647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t>Chapter 1</a:t>
              </a:r>
              <a:endParaRPr lang="en-US" sz="2000" b="1" dirty="0"/>
            </a:p>
          </p:txBody>
        </p:sp>
        <p:sp>
          <p:nvSpPr>
            <p:cNvPr id="6" name="Rectangle 5"/>
            <p:cNvSpPr/>
            <p:nvPr/>
          </p:nvSpPr>
          <p:spPr>
            <a:xfrm>
              <a:off x="11366500" y="1295400"/>
              <a:ext cx="660400" cy="2260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sz="2000" b="1" dirty="0" smtClean="0"/>
                <a:t>Executive Summary</a:t>
              </a:r>
              <a:endParaRPr lang="en-US" sz="2000" b="1" dirty="0"/>
            </a:p>
          </p:txBody>
        </p:sp>
      </p:grpSp>
    </p:spTree>
    <p:extLst>
      <p:ext uri="{BB962C8B-B14F-4D97-AF65-F5344CB8AC3E}">
        <p14:creationId xmlns:p14="http://schemas.microsoft.com/office/powerpoint/2010/main" val="8316991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Chapter 2: The </a:t>
            </a:r>
            <a:r>
              <a:rPr lang="en-IN" dirty="0" smtClean="0"/>
              <a:t>business </a:t>
            </a:r>
            <a:endParaRPr lang="en-IN" dirty="0"/>
          </a:p>
        </p:txBody>
      </p:sp>
      <p:sp>
        <p:nvSpPr>
          <p:cNvPr id="3" name="Content Placeholder 2"/>
          <p:cNvSpPr>
            <a:spLocks noGrp="1"/>
          </p:cNvSpPr>
          <p:nvPr>
            <p:ph idx="1"/>
          </p:nvPr>
        </p:nvSpPr>
        <p:spPr>
          <a:xfrm>
            <a:off x="1918010" y="2082007"/>
            <a:ext cx="9435790" cy="4351338"/>
          </a:xfrm>
        </p:spPr>
        <p:txBody>
          <a:bodyPr/>
          <a:lstStyle/>
          <a:p>
            <a:r>
              <a:rPr lang="en-US" dirty="0" smtClean="0"/>
              <a:t>Background</a:t>
            </a:r>
          </a:p>
          <a:p>
            <a:r>
              <a:rPr lang="en-US" dirty="0" smtClean="0"/>
              <a:t>Business </a:t>
            </a:r>
            <a:r>
              <a:rPr lang="en-US" dirty="0"/>
              <a:t>mix by segment </a:t>
            </a:r>
            <a:r>
              <a:rPr lang="en-US" dirty="0" smtClean="0"/>
              <a:t> </a:t>
            </a:r>
          </a:p>
        </p:txBody>
      </p:sp>
      <p:grpSp>
        <p:nvGrpSpPr>
          <p:cNvPr id="4" name="Group 3"/>
          <p:cNvGrpSpPr/>
          <p:nvPr/>
        </p:nvGrpSpPr>
        <p:grpSpPr>
          <a:xfrm>
            <a:off x="10388600" y="304007"/>
            <a:ext cx="1803400" cy="2908300"/>
            <a:chOff x="10223500" y="647700"/>
            <a:chExt cx="1803400" cy="2908300"/>
          </a:xfrm>
          <a:solidFill>
            <a:srgbClr val="0070C0"/>
          </a:solidFill>
        </p:grpSpPr>
        <p:sp>
          <p:nvSpPr>
            <p:cNvPr id="5" name="Rectangle 4"/>
            <p:cNvSpPr/>
            <p:nvPr/>
          </p:nvSpPr>
          <p:spPr>
            <a:xfrm>
              <a:off x="10223500" y="647700"/>
              <a:ext cx="1803400" cy="647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t>Chapter 2</a:t>
              </a:r>
              <a:endParaRPr lang="en-US" sz="2000" b="1" dirty="0"/>
            </a:p>
          </p:txBody>
        </p:sp>
        <p:sp>
          <p:nvSpPr>
            <p:cNvPr id="6" name="Rectangle 5"/>
            <p:cNvSpPr/>
            <p:nvPr/>
          </p:nvSpPr>
          <p:spPr>
            <a:xfrm>
              <a:off x="11366500" y="1295400"/>
              <a:ext cx="660400" cy="2260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sz="2000" b="1" dirty="0" smtClean="0"/>
                <a:t>The Business</a:t>
              </a:r>
              <a:endParaRPr lang="en-US" sz="2000" b="1" dirty="0"/>
            </a:p>
          </p:txBody>
        </p:sp>
      </p:grpSp>
    </p:spTree>
    <p:extLst>
      <p:ext uri="{BB962C8B-B14F-4D97-AF65-F5344CB8AC3E}">
        <p14:creationId xmlns:p14="http://schemas.microsoft.com/office/powerpoint/2010/main" val="17329294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5848"/>
            <a:ext cx="10515600" cy="593880"/>
          </a:xfrm>
        </p:spPr>
        <p:txBody>
          <a:bodyPr/>
          <a:lstStyle/>
          <a:p>
            <a:r>
              <a:rPr lang="en-IN" dirty="0" smtClean="0"/>
              <a:t>Background</a:t>
            </a:r>
            <a:endParaRPr lang="en-IN" dirty="0"/>
          </a:p>
        </p:txBody>
      </p:sp>
      <p:sp>
        <p:nvSpPr>
          <p:cNvPr id="3" name="Content Placeholder 2"/>
          <p:cNvSpPr>
            <a:spLocks noGrp="1"/>
          </p:cNvSpPr>
          <p:nvPr>
            <p:ph idx="1"/>
          </p:nvPr>
        </p:nvSpPr>
        <p:spPr>
          <a:xfrm>
            <a:off x="514844" y="1389161"/>
            <a:ext cx="10641847" cy="4351338"/>
          </a:xfrm>
        </p:spPr>
        <p:txBody>
          <a:bodyPr>
            <a:normAutofit lnSpcReduction="10000"/>
          </a:bodyPr>
          <a:lstStyle/>
          <a:p>
            <a:r>
              <a:rPr lang="en-US" dirty="0"/>
              <a:t>You brief your </a:t>
            </a:r>
            <a:r>
              <a:rPr lang="en-US" dirty="0" smtClean="0"/>
              <a:t>audience </a:t>
            </a:r>
            <a:r>
              <a:rPr lang="en-US" dirty="0"/>
              <a:t>on the bare </a:t>
            </a:r>
            <a:r>
              <a:rPr lang="en-US" dirty="0" smtClean="0"/>
              <a:t>essentials – </a:t>
            </a:r>
            <a:r>
              <a:rPr lang="en-US" dirty="0"/>
              <a:t>what </a:t>
            </a:r>
            <a:r>
              <a:rPr lang="en-US" dirty="0" smtClean="0"/>
              <a:t>the company </a:t>
            </a:r>
            <a:r>
              <a:rPr lang="en-US" dirty="0"/>
              <a:t>does, for whom, why, where, with whom, with what and how it got to where it </a:t>
            </a:r>
            <a:r>
              <a:rPr lang="en-US" dirty="0" smtClean="0"/>
              <a:t>is now. </a:t>
            </a:r>
          </a:p>
          <a:p>
            <a:r>
              <a:rPr lang="en-US" dirty="0" smtClean="0"/>
              <a:t>Highlight </a:t>
            </a:r>
            <a:r>
              <a:rPr lang="en-US" dirty="0"/>
              <a:t>the traction. you’ll briefly set out why the business is poised to enjoy a sustainable competitive advantage.</a:t>
            </a:r>
          </a:p>
          <a:p>
            <a:r>
              <a:rPr lang="en-US" dirty="0" smtClean="0"/>
              <a:t>Introduce </a:t>
            </a:r>
            <a:r>
              <a:rPr lang="en-US" dirty="0"/>
              <a:t>more detail on the background to your business than you will have set out in </a:t>
            </a:r>
            <a:r>
              <a:rPr lang="en-US" dirty="0" smtClean="0"/>
              <a:t>the executive </a:t>
            </a:r>
            <a:r>
              <a:rPr lang="en-US" dirty="0"/>
              <a:t>summary. Remember that your plan is to be a </a:t>
            </a:r>
            <a:r>
              <a:rPr lang="en-US" u="sng" dirty="0">
                <a:solidFill>
                  <a:srgbClr val="0070C0"/>
                </a:solidFill>
              </a:rPr>
              <a:t>short, sharp, punchy document </a:t>
            </a:r>
            <a:r>
              <a:rPr lang="en-US" dirty="0"/>
              <a:t>aimed at hooking your </a:t>
            </a:r>
            <a:r>
              <a:rPr lang="en-US" dirty="0" smtClean="0"/>
              <a:t>audience. </a:t>
            </a:r>
          </a:p>
          <a:p>
            <a:r>
              <a:rPr lang="en-US" dirty="0" smtClean="0"/>
              <a:t>This </a:t>
            </a:r>
            <a:r>
              <a:rPr lang="en-US" dirty="0"/>
              <a:t>is where the </a:t>
            </a:r>
            <a:r>
              <a:rPr lang="en-US" dirty="0" smtClean="0"/>
              <a:t>reader </a:t>
            </a:r>
            <a:r>
              <a:rPr lang="en-US" dirty="0"/>
              <a:t>is introduced to the business, where you set </a:t>
            </a:r>
            <a:r>
              <a:rPr lang="en-US" dirty="0" smtClean="0"/>
              <a:t/>
            </a:r>
            <a:br>
              <a:rPr lang="en-US" dirty="0" smtClean="0"/>
            </a:br>
            <a:r>
              <a:rPr lang="en-US" dirty="0" smtClean="0"/>
              <a:t>out </a:t>
            </a:r>
            <a:r>
              <a:rPr lang="en-US" dirty="0"/>
              <a:t>clearly and concisely what makes the business tick.</a:t>
            </a:r>
          </a:p>
          <a:p>
            <a:endParaRPr lang="en-IN" dirty="0"/>
          </a:p>
        </p:txBody>
      </p:sp>
      <p:grpSp>
        <p:nvGrpSpPr>
          <p:cNvPr id="7" name="Group 6"/>
          <p:cNvGrpSpPr/>
          <p:nvPr/>
        </p:nvGrpSpPr>
        <p:grpSpPr>
          <a:xfrm>
            <a:off x="10388600" y="336415"/>
            <a:ext cx="1803400" cy="3530600"/>
            <a:chOff x="10223500" y="647700"/>
            <a:chExt cx="1803400" cy="3530600"/>
          </a:xfrm>
          <a:solidFill>
            <a:srgbClr val="0070C0"/>
          </a:solidFill>
        </p:grpSpPr>
        <p:sp>
          <p:nvSpPr>
            <p:cNvPr id="8" name="Rectangle 7"/>
            <p:cNvSpPr/>
            <p:nvPr/>
          </p:nvSpPr>
          <p:spPr>
            <a:xfrm>
              <a:off x="10223500" y="647700"/>
              <a:ext cx="1803400" cy="647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t>Chapter 2</a:t>
              </a:r>
              <a:endParaRPr lang="en-US" sz="2000" b="1" dirty="0"/>
            </a:p>
          </p:txBody>
        </p:sp>
        <p:sp>
          <p:nvSpPr>
            <p:cNvPr id="9" name="Rectangle 8"/>
            <p:cNvSpPr/>
            <p:nvPr/>
          </p:nvSpPr>
          <p:spPr>
            <a:xfrm>
              <a:off x="11366500" y="1295400"/>
              <a:ext cx="660400" cy="2882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sz="2000" b="1" dirty="0" smtClean="0"/>
                <a:t>The Business: </a:t>
              </a:r>
              <a:r>
                <a:rPr lang="en-IN" sz="2000" b="1" dirty="0" smtClean="0">
                  <a:solidFill>
                    <a:srgbClr val="FFC000"/>
                  </a:solidFill>
                </a:rPr>
                <a:t>Background</a:t>
              </a:r>
              <a:endParaRPr lang="en-US" sz="2000" b="1" dirty="0">
                <a:solidFill>
                  <a:srgbClr val="FFC000"/>
                </a:solidFill>
              </a:endParaRPr>
            </a:p>
          </p:txBody>
        </p:sp>
      </p:grpSp>
    </p:spTree>
    <p:extLst>
      <p:ext uri="{BB962C8B-B14F-4D97-AF65-F5344CB8AC3E}">
        <p14:creationId xmlns:p14="http://schemas.microsoft.com/office/powerpoint/2010/main" val="10824493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items in the ‘Background</a:t>
            </a:r>
            <a:r>
              <a:rPr lang="en-US" dirty="0" smtClean="0"/>
              <a:t>’</a:t>
            </a:r>
            <a:endParaRPr lang="en-IN" dirty="0"/>
          </a:p>
        </p:txBody>
      </p:sp>
      <p:sp>
        <p:nvSpPr>
          <p:cNvPr id="3" name="Content Placeholder 2"/>
          <p:cNvSpPr>
            <a:spLocks noGrp="1"/>
          </p:cNvSpPr>
          <p:nvPr>
            <p:ph idx="1"/>
          </p:nvPr>
        </p:nvSpPr>
        <p:spPr>
          <a:xfrm>
            <a:off x="1561170" y="1874263"/>
            <a:ext cx="9792629" cy="4351338"/>
          </a:xfrm>
        </p:spPr>
        <p:txBody>
          <a:bodyPr/>
          <a:lstStyle/>
          <a:p>
            <a:r>
              <a:rPr lang="en-US" dirty="0" smtClean="0"/>
              <a:t>The opener</a:t>
            </a:r>
          </a:p>
          <a:p>
            <a:r>
              <a:rPr lang="en-US" dirty="0" smtClean="0"/>
              <a:t>Goals </a:t>
            </a:r>
            <a:r>
              <a:rPr lang="en-US" dirty="0"/>
              <a:t>and </a:t>
            </a:r>
            <a:r>
              <a:rPr lang="en-US" dirty="0" smtClean="0"/>
              <a:t>objectives</a:t>
            </a:r>
          </a:p>
          <a:p>
            <a:r>
              <a:rPr lang="en-US" dirty="0" smtClean="0"/>
              <a:t>Strategies</a:t>
            </a:r>
          </a:p>
          <a:p>
            <a:r>
              <a:rPr lang="en-US" dirty="0" smtClean="0"/>
              <a:t>Resources</a:t>
            </a:r>
          </a:p>
          <a:p>
            <a:r>
              <a:rPr lang="en-US" dirty="0" smtClean="0"/>
              <a:t>Basic </a:t>
            </a:r>
            <a:r>
              <a:rPr lang="en-US" dirty="0"/>
              <a:t>financials.</a:t>
            </a:r>
          </a:p>
          <a:p>
            <a:endParaRPr lang="en-IN" dirty="0"/>
          </a:p>
        </p:txBody>
      </p:sp>
      <p:sp>
        <p:nvSpPr>
          <p:cNvPr id="5" name="Rectangle 4"/>
          <p:cNvSpPr/>
          <p:nvPr/>
        </p:nvSpPr>
        <p:spPr>
          <a:xfrm>
            <a:off x="10391573" y="345669"/>
            <a:ext cx="1803400" cy="6477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t>Chapter 2</a:t>
            </a:r>
            <a:endParaRPr lang="en-US" sz="2000" b="1" dirty="0"/>
          </a:p>
        </p:txBody>
      </p:sp>
      <p:sp>
        <p:nvSpPr>
          <p:cNvPr id="6" name="Rectangle 5"/>
          <p:cNvSpPr/>
          <p:nvPr/>
        </p:nvSpPr>
        <p:spPr>
          <a:xfrm>
            <a:off x="11541328" y="983641"/>
            <a:ext cx="660400" cy="28829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sz="2000" b="1" dirty="0" smtClean="0"/>
              <a:t>The Business: </a:t>
            </a:r>
            <a:r>
              <a:rPr lang="en-IN" sz="2000" b="1" dirty="0" smtClean="0">
                <a:solidFill>
                  <a:srgbClr val="FFC000"/>
                </a:solidFill>
              </a:rPr>
              <a:t>Background</a:t>
            </a:r>
            <a:endParaRPr lang="en-US" sz="2000" b="1" dirty="0">
              <a:solidFill>
                <a:srgbClr val="FFC000"/>
              </a:solidFill>
            </a:endParaRPr>
          </a:p>
        </p:txBody>
      </p:sp>
    </p:spTree>
    <p:extLst>
      <p:ext uri="{BB962C8B-B14F-4D97-AF65-F5344CB8AC3E}">
        <p14:creationId xmlns:p14="http://schemas.microsoft.com/office/powerpoint/2010/main" val="5631688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676" y="1578676"/>
            <a:ext cx="10515600" cy="694506"/>
          </a:xfrm>
        </p:spPr>
        <p:txBody>
          <a:bodyPr>
            <a:normAutofit/>
          </a:bodyPr>
          <a:lstStyle/>
          <a:p>
            <a:r>
              <a:rPr lang="en-IN" dirty="0"/>
              <a:t>The</a:t>
            </a:r>
            <a:r>
              <a:rPr lang="en-IN" i="1" dirty="0"/>
              <a:t> opener</a:t>
            </a:r>
            <a:r>
              <a:rPr lang="en-IN" dirty="0"/>
              <a:t> should be just one paragraph containing</a:t>
            </a:r>
            <a:r>
              <a:rPr lang="en-IN" dirty="0" smtClean="0"/>
              <a:t>:</a:t>
            </a:r>
            <a:endParaRPr lang="en-IN" dirty="0"/>
          </a:p>
        </p:txBody>
      </p:sp>
      <p:sp>
        <p:nvSpPr>
          <p:cNvPr id="3" name="Content Placeholder 2"/>
          <p:cNvSpPr>
            <a:spLocks noGrp="1"/>
          </p:cNvSpPr>
          <p:nvPr>
            <p:ph idx="1"/>
          </p:nvPr>
        </p:nvSpPr>
        <p:spPr>
          <a:xfrm>
            <a:off x="204037" y="2273182"/>
            <a:ext cx="10515600" cy="2939805"/>
          </a:xfrm>
        </p:spPr>
        <p:txBody>
          <a:bodyPr>
            <a:normAutofit fontScale="85000" lnSpcReduction="20000"/>
          </a:bodyPr>
          <a:lstStyle/>
          <a:p>
            <a:r>
              <a:rPr lang="en-IN" dirty="0" smtClean="0"/>
              <a:t>Who </a:t>
            </a:r>
            <a:r>
              <a:rPr lang="en-IN" dirty="0"/>
              <a:t>you are – the name (or code name, if yours is a confidential plan) of your </a:t>
            </a:r>
            <a:r>
              <a:rPr lang="en-IN" dirty="0" smtClean="0"/>
              <a:t>business. </a:t>
            </a:r>
          </a:p>
          <a:p>
            <a:r>
              <a:rPr lang="en-IN" dirty="0" smtClean="0"/>
              <a:t>What </a:t>
            </a:r>
            <a:r>
              <a:rPr lang="en-IN" dirty="0"/>
              <a:t>products or services it focuses </a:t>
            </a:r>
            <a:r>
              <a:rPr lang="en-IN" dirty="0" smtClean="0"/>
              <a:t>on.  </a:t>
            </a:r>
          </a:p>
          <a:p>
            <a:r>
              <a:rPr lang="en-IN" dirty="0" smtClean="0"/>
              <a:t>Which </a:t>
            </a:r>
            <a:r>
              <a:rPr lang="en-IN" dirty="0"/>
              <a:t>main customer groups your business </a:t>
            </a:r>
            <a:r>
              <a:rPr lang="en-IN" dirty="0" smtClean="0"/>
              <a:t>serves.</a:t>
            </a:r>
          </a:p>
          <a:p>
            <a:r>
              <a:rPr lang="en-IN" dirty="0" smtClean="0"/>
              <a:t>Where </a:t>
            </a:r>
            <a:r>
              <a:rPr lang="en-IN" dirty="0"/>
              <a:t>it is based, where else it has operations and where it </a:t>
            </a:r>
            <a:r>
              <a:rPr lang="en-IN" dirty="0" smtClean="0"/>
              <a:t>sells. </a:t>
            </a:r>
          </a:p>
          <a:p>
            <a:r>
              <a:rPr lang="en-IN" dirty="0" smtClean="0"/>
              <a:t>With </a:t>
            </a:r>
            <a:r>
              <a:rPr lang="en-IN" dirty="0"/>
              <a:t>what success, in terms of revenues and operating margin (operating profit divided by sales), and </a:t>
            </a:r>
            <a:endParaRPr lang="en-IN" dirty="0" smtClean="0"/>
          </a:p>
          <a:p>
            <a:r>
              <a:rPr lang="en-IN" dirty="0" smtClean="0"/>
              <a:t>By Which year you will achieve.</a:t>
            </a:r>
            <a:endParaRPr lang="en-IN" dirty="0"/>
          </a:p>
          <a:p>
            <a:endParaRPr lang="en-IN" dirty="0"/>
          </a:p>
        </p:txBody>
      </p:sp>
      <p:sp>
        <p:nvSpPr>
          <p:cNvPr id="10" name="TextBox 9"/>
          <p:cNvSpPr txBox="1"/>
          <p:nvPr/>
        </p:nvSpPr>
        <p:spPr>
          <a:xfrm>
            <a:off x="0" y="525012"/>
            <a:ext cx="11914987" cy="1008000"/>
          </a:xfrm>
          <a:prstGeom prst="rect">
            <a:avLst/>
          </a:prstGeom>
          <a:solidFill>
            <a:srgbClr val="002060">
              <a:alpha val="20000"/>
            </a:srgbClr>
          </a:solidFill>
        </p:spPr>
        <p:txBody>
          <a:bodyPr wrap="square" rtlCol="0">
            <a:spAutoFit/>
          </a:bodyPr>
          <a:lstStyle/>
          <a:p>
            <a:r>
              <a:rPr lang="en-US" sz="2800" b="1" dirty="0" smtClean="0"/>
              <a:t>Chapter 2: The </a:t>
            </a:r>
            <a:r>
              <a:rPr lang="en-US" sz="2800" b="1" dirty="0"/>
              <a:t>Business: </a:t>
            </a:r>
            <a:r>
              <a:rPr lang="en-US" sz="2800" b="1" dirty="0">
                <a:solidFill>
                  <a:srgbClr val="002060"/>
                </a:solidFill>
              </a:rPr>
              <a:t>Background</a:t>
            </a:r>
            <a:endParaRPr lang="en-IN" sz="2800" b="1" dirty="0">
              <a:solidFill>
                <a:srgbClr val="002060"/>
              </a:solidFill>
            </a:endParaRPr>
          </a:p>
          <a:p>
            <a:endParaRPr lang="en-IN" sz="2800" b="1" dirty="0"/>
          </a:p>
        </p:txBody>
      </p:sp>
      <p:sp>
        <p:nvSpPr>
          <p:cNvPr id="6" name="TextBox 5"/>
          <p:cNvSpPr txBox="1"/>
          <p:nvPr/>
        </p:nvSpPr>
        <p:spPr>
          <a:xfrm>
            <a:off x="0" y="986645"/>
            <a:ext cx="1805353" cy="486000"/>
          </a:xfrm>
          <a:prstGeom prst="rect">
            <a:avLst/>
          </a:prstGeom>
          <a:solidFill>
            <a:schemeClr val="accent1">
              <a:lumMod val="40000"/>
              <a:lumOff val="60000"/>
            </a:schemeClr>
          </a:solidFill>
          <a:ln>
            <a:solidFill>
              <a:srgbClr val="0070C0"/>
            </a:solidFill>
          </a:ln>
        </p:spPr>
        <p:txBody>
          <a:bodyPr wrap="square" rtlCol="0">
            <a:spAutoFit/>
          </a:bodyPr>
          <a:lstStyle/>
          <a:p>
            <a:r>
              <a:rPr lang="en-US" sz="2000" b="1" dirty="0"/>
              <a:t>The </a:t>
            </a:r>
            <a:r>
              <a:rPr lang="en-US" sz="2000" b="1" dirty="0" smtClean="0"/>
              <a:t>opener</a:t>
            </a:r>
            <a:endParaRPr lang="en-US" sz="2000" b="1" dirty="0"/>
          </a:p>
        </p:txBody>
      </p:sp>
      <p:sp>
        <p:nvSpPr>
          <p:cNvPr id="7" name="TextBox 6"/>
          <p:cNvSpPr txBox="1"/>
          <p:nvPr/>
        </p:nvSpPr>
        <p:spPr>
          <a:xfrm>
            <a:off x="1805353" y="986264"/>
            <a:ext cx="2863312" cy="468000"/>
          </a:xfrm>
          <a:prstGeom prst="rect">
            <a:avLst/>
          </a:prstGeom>
          <a:solidFill>
            <a:schemeClr val="accent5">
              <a:lumMod val="50000"/>
            </a:schemeClr>
          </a:solidFill>
          <a:ln>
            <a:solidFill>
              <a:srgbClr val="0070C0"/>
            </a:solidFill>
          </a:ln>
        </p:spPr>
        <p:txBody>
          <a:bodyPr wrap="square" rtlCol="0">
            <a:spAutoFit/>
          </a:bodyPr>
          <a:lstStyle/>
          <a:p>
            <a:r>
              <a:rPr lang="en-US" sz="2000" b="1" dirty="0" smtClean="0">
                <a:solidFill>
                  <a:schemeClr val="bg1">
                    <a:lumMod val="50000"/>
                  </a:schemeClr>
                </a:solidFill>
              </a:rPr>
              <a:t>Goals </a:t>
            </a:r>
            <a:r>
              <a:rPr lang="en-US" sz="2000" b="1" dirty="0">
                <a:solidFill>
                  <a:schemeClr val="bg1">
                    <a:lumMod val="50000"/>
                  </a:schemeClr>
                </a:solidFill>
              </a:rPr>
              <a:t>and </a:t>
            </a:r>
            <a:r>
              <a:rPr lang="en-US" sz="2000" b="1" dirty="0" smtClean="0">
                <a:solidFill>
                  <a:schemeClr val="bg1">
                    <a:lumMod val="50000"/>
                  </a:schemeClr>
                </a:solidFill>
              </a:rPr>
              <a:t>objectives</a:t>
            </a:r>
            <a:endParaRPr lang="en-US" sz="2000" b="1" dirty="0">
              <a:solidFill>
                <a:schemeClr val="bg1">
                  <a:lumMod val="50000"/>
                </a:schemeClr>
              </a:solidFill>
            </a:endParaRPr>
          </a:p>
        </p:txBody>
      </p:sp>
      <p:sp>
        <p:nvSpPr>
          <p:cNvPr id="8" name="TextBox 7"/>
          <p:cNvSpPr txBox="1"/>
          <p:nvPr/>
        </p:nvSpPr>
        <p:spPr>
          <a:xfrm>
            <a:off x="4668665" y="986263"/>
            <a:ext cx="1880650" cy="461665"/>
          </a:xfrm>
          <a:prstGeom prst="rect">
            <a:avLst/>
          </a:prstGeom>
          <a:solidFill>
            <a:schemeClr val="accent5">
              <a:lumMod val="50000"/>
            </a:schemeClr>
          </a:solidFill>
          <a:ln>
            <a:solidFill>
              <a:srgbClr val="0070C0"/>
            </a:solidFill>
          </a:ln>
        </p:spPr>
        <p:txBody>
          <a:bodyPr wrap="square" rtlCol="0">
            <a:spAutoFit/>
          </a:bodyPr>
          <a:lstStyle/>
          <a:p>
            <a:r>
              <a:rPr lang="en-US" sz="2400" b="1" dirty="0" smtClean="0">
                <a:solidFill>
                  <a:schemeClr val="bg1">
                    <a:lumMod val="50000"/>
                  </a:schemeClr>
                </a:solidFill>
              </a:rPr>
              <a:t>Strategy</a:t>
            </a:r>
            <a:endParaRPr lang="en-US" sz="2400" b="1" dirty="0">
              <a:solidFill>
                <a:schemeClr val="bg1">
                  <a:lumMod val="50000"/>
                </a:schemeClr>
              </a:solidFill>
            </a:endParaRPr>
          </a:p>
        </p:txBody>
      </p:sp>
      <p:sp>
        <p:nvSpPr>
          <p:cNvPr id="9" name="TextBox 8"/>
          <p:cNvSpPr txBox="1"/>
          <p:nvPr/>
        </p:nvSpPr>
        <p:spPr>
          <a:xfrm>
            <a:off x="6549315" y="986263"/>
            <a:ext cx="2000857" cy="461665"/>
          </a:xfrm>
          <a:prstGeom prst="rect">
            <a:avLst/>
          </a:prstGeom>
          <a:solidFill>
            <a:schemeClr val="accent5">
              <a:lumMod val="50000"/>
            </a:schemeClr>
          </a:solidFill>
          <a:ln>
            <a:solidFill>
              <a:srgbClr val="0070C0"/>
            </a:solidFill>
          </a:ln>
        </p:spPr>
        <p:txBody>
          <a:bodyPr wrap="square" rtlCol="0">
            <a:spAutoFit/>
          </a:bodyPr>
          <a:lstStyle/>
          <a:p>
            <a:r>
              <a:rPr lang="en-US" sz="2400" b="1" dirty="0" smtClean="0">
                <a:solidFill>
                  <a:schemeClr val="bg1">
                    <a:lumMod val="50000"/>
                  </a:schemeClr>
                </a:solidFill>
              </a:rPr>
              <a:t>Resources</a:t>
            </a:r>
            <a:endParaRPr lang="en-US" sz="2400" b="1" dirty="0">
              <a:solidFill>
                <a:schemeClr val="bg1">
                  <a:lumMod val="50000"/>
                </a:schemeClr>
              </a:solidFill>
            </a:endParaRPr>
          </a:p>
        </p:txBody>
      </p:sp>
      <p:sp>
        <p:nvSpPr>
          <p:cNvPr id="11" name="TextBox 10"/>
          <p:cNvSpPr txBox="1"/>
          <p:nvPr/>
        </p:nvSpPr>
        <p:spPr>
          <a:xfrm>
            <a:off x="8550172" y="988198"/>
            <a:ext cx="2662428" cy="461665"/>
          </a:xfrm>
          <a:prstGeom prst="rect">
            <a:avLst/>
          </a:prstGeom>
          <a:solidFill>
            <a:schemeClr val="accent5">
              <a:lumMod val="50000"/>
            </a:schemeClr>
          </a:solidFill>
          <a:ln>
            <a:solidFill>
              <a:srgbClr val="0070C0"/>
            </a:solidFill>
          </a:ln>
        </p:spPr>
        <p:txBody>
          <a:bodyPr wrap="square" rtlCol="0">
            <a:spAutoFit/>
          </a:bodyPr>
          <a:lstStyle/>
          <a:p>
            <a:r>
              <a:rPr lang="en-US" sz="2400" b="1" dirty="0" smtClean="0">
                <a:solidFill>
                  <a:schemeClr val="bg1">
                    <a:lumMod val="50000"/>
                  </a:schemeClr>
                </a:solidFill>
              </a:rPr>
              <a:t>Basic </a:t>
            </a:r>
            <a:r>
              <a:rPr lang="en-US" sz="2400" b="1" dirty="0">
                <a:solidFill>
                  <a:schemeClr val="bg1">
                    <a:lumMod val="50000"/>
                  </a:schemeClr>
                </a:solidFill>
              </a:rPr>
              <a:t>financials</a:t>
            </a:r>
            <a:r>
              <a:rPr lang="en-US" sz="2400" b="1" dirty="0" smtClean="0">
                <a:solidFill>
                  <a:schemeClr val="bg1">
                    <a:lumMod val="50000"/>
                  </a:schemeClr>
                </a:solidFill>
              </a:rPr>
              <a:t>.</a:t>
            </a:r>
            <a:endParaRPr lang="en-US" sz="2400" b="1" dirty="0">
              <a:solidFill>
                <a:schemeClr val="bg1">
                  <a:lumMod val="50000"/>
                </a:schemeClr>
              </a:solidFill>
            </a:endParaRPr>
          </a:p>
        </p:txBody>
      </p:sp>
    </p:spTree>
    <p:extLst>
      <p:ext uri="{BB962C8B-B14F-4D97-AF65-F5344CB8AC3E}">
        <p14:creationId xmlns:p14="http://schemas.microsoft.com/office/powerpoint/2010/main" val="27301988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6715"/>
            <a:ext cx="10515600" cy="1325563"/>
          </a:xfrm>
        </p:spPr>
        <p:txBody>
          <a:bodyPr/>
          <a:lstStyle/>
          <a:p>
            <a:r>
              <a:rPr lang="en-IN" i="1" dirty="0"/>
              <a:t>The Goals and Objectives</a:t>
            </a:r>
            <a:endParaRPr lang="en-IN" dirty="0"/>
          </a:p>
        </p:txBody>
      </p:sp>
      <p:sp>
        <p:nvSpPr>
          <p:cNvPr id="3" name="Content Placeholder 2"/>
          <p:cNvSpPr>
            <a:spLocks noGrp="1"/>
          </p:cNvSpPr>
          <p:nvPr>
            <p:ph idx="1"/>
          </p:nvPr>
        </p:nvSpPr>
        <p:spPr>
          <a:xfrm>
            <a:off x="556943" y="2081611"/>
            <a:ext cx="10143858" cy="4112183"/>
          </a:xfrm>
        </p:spPr>
        <p:txBody>
          <a:bodyPr>
            <a:normAutofit lnSpcReduction="10000"/>
          </a:bodyPr>
          <a:lstStyle/>
          <a:p>
            <a:r>
              <a:rPr lang="en-IN" dirty="0" smtClean="0"/>
              <a:t>Your </a:t>
            </a:r>
            <a:r>
              <a:rPr lang="en-IN" dirty="0"/>
              <a:t>goal is to become customer-centric. So your objective may be </a:t>
            </a:r>
            <a:r>
              <a:rPr lang="en-IN" dirty="0" smtClean="0"/>
              <a:t>%satisfied </a:t>
            </a:r>
            <a:r>
              <a:rPr lang="en-IN" dirty="0"/>
              <a:t>customers. Put a number: say 40% of our customers will rate </a:t>
            </a:r>
            <a:r>
              <a:rPr lang="en-IN" dirty="0" smtClean="0"/>
              <a:t>highly </a:t>
            </a:r>
            <a:r>
              <a:rPr lang="en-IN" dirty="0"/>
              <a:t>satisfied </a:t>
            </a:r>
            <a:r>
              <a:rPr lang="en-IN" dirty="0" smtClean="0"/>
              <a:t>2020</a:t>
            </a:r>
            <a:r>
              <a:rPr lang="en-IN" dirty="0"/>
              <a:t>. </a:t>
            </a:r>
          </a:p>
          <a:p>
            <a:r>
              <a:rPr lang="en-IN" dirty="0"/>
              <a:t>You may set the goal in terms of market share. Now put data to set the objective: you are working to gain 10% market share by the end of 2020.</a:t>
            </a:r>
          </a:p>
          <a:p>
            <a:r>
              <a:rPr lang="en-IN" dirty="0"/>
              <a:t>Goals are directional, objectives are specific. You may have come across the useful acronym </a:t>
            </a:r>
            <a:r>
              <a:rPr lang="en-IN" dirty="0">
                <a:solidFill>
                  <a:srgbClr val="0070C0"/>
                </a:solidFill>
              </a:rPr>
              <a:t>SMART</a:t>
            </a:r>
            <a:r>
              <a:rPr lang="en-IN" dirty="0"/>
              <a:t> for setting objectives, which stands for Specific, Measurable, Attainable, Relevant and Time-limited.</a:t>
            </a:r>
          </a:p>
          <a:p>
            <a:endParaRPr lang="en-IN" dirty="0"/>
          </a:p>
        </p:txBody>
      </p:sp>
      <p:sp>
        <p:nvSpPr>
          <p:cNvPr id="4" name="TextBox 3"/>
          <p:cNvSpPr txBox="1"/>
          <p:nvPr/>
        </p:nvSpPr>
        <p:spPr>
          <a:xfrm>
            <a:off x="0" y="481956"/>
            <a:ext cx="11914987" cy="954107"/>
          </a:xfrm>
          <a:prstGeom prst="rect">
            <a:avLst/>
          </a:prstGeom>
          <a:solidFill>
            <a:srgbClr val="002060">
              <a:alpha val="20000"/>
            </a:srgbClr>
          </a:solidFill>
        </p:spPr>
        <p:txBody>
          <a:bodyPr wrap="square" rtlCol="0">
            <a:spAutoFit/>
          </a:bodyPr>
          <a:lstStyle/>
          <a:p>
            <a:r>
              <a:rPr lang="en-US" sz="2800" b="1" dirty="0">
                <a:solidFill>
                  <a:schemeClr val="bg1"/>
                </a:solidFill>
              </a:rPr>
              <a:t>Chapter 2: </a:t>
            </a:r>
            <a:r>
              <a:rPr lang="en-IN" sz="2800" b="1" dirty="0" smtClean="0">
                <a:solidFill>
                  <a:schemeClr val="bg1"/>
                </a:solidFill>
              </a:rPr>
              <a:t>The </a:t>
            </a:r>
            <a:r>
              <a:rPr lang="en-IN" sz="2800" b="1" dirty="0">
                <a:solidFill>
                  <a:schemeClr val="bg1"/>
                </a:solidFill>
              </a:rPr>
              <a:t>business: </a:t>
            </a:r>
            <a:r>
              <a:rPr lang="en-US" sz="2800" b="1" dirty="0" smtClean="0">
                <a:solidFill>
                  <a:schemeClr val="bg1"/>
                </a:solidFill>
              </a:rPr>
              <a:t>Background</a:t>
            </a:r>
          </a:p>
          <a:p>
            <a:endParaRPr lang="en-IN" sz="2800" b="1" dirty="0">
              <a:solidFill>
                <a:schemeClr val="bg1"/>
              </a:solidFill>
            </a:endParaRPr>
          </a:p>
        </p:txBody>
      </p:sp>
      <p:sp>
        <p:nvSpPr>
          <p:cNvPr id="5" name="TextBox 4"/>
          <p:cNvSpPr txBox="1"/>
          <p:nvPr/>
        </p:nvSpPr>
        <p:spPr>
          <a:xfrm>
            <a:off x="19882" y="944937"/>
            <a:ext cx="1805353" cy="400110"/>
          </a:xfrm>
          <a:prstGeom prst="rect">
            <a:avLst/>
          </a:prstGeom>
          <a:solidFill>
            <a:schemeClr val="accent5">
              <a:lumMod val="50000"/>
            </a:schemeClr>
          </a:solidFill>
          <a:ln>
            <a:solidFill>
              <a:srgbClr val="0070C0"/>
            </a:solidFill>
          </a:ln>
        </p:spPr>
        <p:txBody>
          <a:bodyPr wrap="square" rtlCol="0">
            <a:spAutoFit/>
          </a:bodyPr>
          <a:lstStyle>
            <a:defPPr>
              <a:defRPr lang="en-US"/>
            </a:defPPr>
            <a:lvl1pPr>
              <a:defRPr sz="2400" b="1"/>
            </a:lvl1pPr>
          </a:lstStyle>
          <a:p>
            <a:r>
              <a:rPr lang="en-US" sz="2000" dirty="0">
                <a:solidFill>
                  <a:schemeClr val="bg1"/>
                </a:solidFill>
              </a:rPr>
              <a:t>The opener</a:t>
            </a:r>
          </a:p>
        </p:txBody>
      </p:sp>
      <p:sp>
        <p:nvSpPr>
          <p:cNvPr id="6" name="TextBox 5"/>
          <p:cNvSpPr txBox="1"/>
          <p:nvPr/>
        </p:nvSpPr>
        <p:spPr>
          <a:xfrm>
            <a:off x="1825235" y="942796"/>
            <a:ext cx="2863312" cy="400110"/>
          </a:xfrm>
          <a:prstGeom prst="rect">
            <a:avLst/>
          </a:prstGeom>
          <a:solidFill>
            <a:schemeClr val="accent1">
              <a:lumMod val="40000"/>
              <a:lumOff val="60000"/>
            </a:schemeClr>
          </a:solidFill>
          <a:ln>
            <a:solidFill>
              <a:srgbClr val="0070C0"/>
            </a:solidFill>
          </a:ln>
        </p:spPr>
        <p:txBody>
          <a:bodyPr wrap="square" rtlCol="0">
            <a:spAutoFit/>
          </a:bodyPr>
          <a:lstStyle>
            <a:defPPr>
              <a:defRPr lang="en-US"/>
            </a:defPPr>
            <a:lvl1pPr>
              <a:defRPr sz="2400" b="1"/>
            </a:lvl1pPr>
          </a:lstStyle>
          <a:p>
            <a:r>
              <a:rPr lang="en-US" sz="2000" dirty="0"/>
              <a:t>Goals and objectives</a:t>
            </a:r>
          </a:p>
        </p:txBody>
      </p:sp>
      <p:sp>
        <p:nvSpPr>
          <p:cNvPr id="7" name="TextBox 6"/>
          <p:cNvSpPr txBox="1"/>
          <p:nvPr/>
        </p:nvSpPr>
        <p:spPr>
          <a:xfrm>
            <a:off x="4688547" y="943177"/>
            <a:ext cx="1880650" cy="461665"/>
          </a:xfrm>
          <a:prstGeom prst="rect">
            <a:avLst/>
          </a:prstGeom>
          <a:solidFill>
            <a:schemeClr val="accent5">
              <a:lumMod val="50000"/>
            </a:schemeClr>
          </a:solidFill>
          <a:ln>
            <a:solidFill>
              <a:srgbClr val="0070C0"/>
            </a:solidFill>
          </a:ln>
        </p:spPr>
        <p:txBody>
          <a:bodyPr wrap="square" rtlCol="0">
            <a:spAutoFit/>
          </a:bodyPr>
          <a:lstStyle/>
          <a:p>
            <a:r>
              <a:rPr lang="en-US" sz="2400" b="1" dirty="0" smtClean="0">
                <a:solidFill>
                  <a:schemeClr val="bg1"/>
                </a:solidFill>
              </a:rPr>
              <a:t>Strategy</a:t>
            </a:r>
            <a:endParaRPr lang="en-US" sz="2400" b="1" dirty="0">
              <a:solidFill>
                <a:schemeClr val="bg1"/>
              </a:solidFill>
            </a:endParaRPr>
          </a:p>
        </p:txBody>
      </p:sp>
      <p:sp>
        <p:nvSpPr>
          <p:cNvPr id="8" name="TextBox 7"/>
          <p:cNvSpPr txBox="1"/>
          <p:nvPr/>
        </p:nvSpPr>
        <p:spPr>
          <a:xfrm>
            <a:off x="6569197" y="942796"/>
            <a:ext cx="2000857" cy="461665"/>
          </a:xfrm>
          <a:prstGeom prst="rect">
            <a:avLst/>
          </a:prstGeom>
          <a:solidFill>
            <a:schemeClr val="accent5">
              <a:lumMod val="50000"/>
            </a:schemeClr>
          </a:solidFill>
          <a:ln>
            <a:solidFill>
              <a:srgbClr val="0070C0"/>
            </a:solidFill>
          </a:ln>
        </p:spPr>
        <p:txBody>
          <a:bodyPr wrap="square" rtlCol="0">
            <a:spAutoFit/>
          </a:bodyPr>
          <a:lstStyle/>
          <a:p>
            <a:r>
              <a:rPr lang="en-US" sz="2400" b="1" dirty="0" smtClean="0">
                <a:solidFill>
                  <a:schemeClr val="bg1"/>
                </a:solidFill>
              </a:rPr>
              <a:t>Resources</a:t>
            </a:r>
            <a:endParaRPr lang="en-US" sz="2400" b="1" dirty="0">
              <a:solidFill>
                <a:schemeClr val="bg1"/>
              </a:solidFill>
            </a:endParaRPr>
          </a:p>
        </p:txBody>
      </p:sp>
      <p:sp>
        <p:nvSpPr>
          <p:cNvPr id="9" name="TextBox 8"/>
          <p:cNvSpPr txBox="1"/>
          <p:nvPr/>
        </p:nvSpPr>
        <p:spPr>
          <a:xfrm>
            <a:off x="8570054" y="944731"/>
            <a:ext cx="2662428" cy="461665"/>
          </a:xfrm>
          <a:prstGeom prst="rect">
            <a:avLst/>
          </a:prstGeom>
          <a:solidFill>
            <a:schemeClr val="accent5">
              <a:lumMod val="50000"/>
            </a:schemeClr>
          </a:solidFill>
          <a:ln>
            <a:solidFill>
              <a:srgbClr val="0070C0"/>
            </a:solidFill>
          </a:ln>
        </p:spPr>
        <p:txBody>
          <a:bodyPr wrap="square" rtlCol="0">
            <a:spAutoFit/>
          </a:bodyPr>
          <a:lstStyle/>
          <a:p>
            <a:r>
              <a:rPr lang="en-US" sz="2400" b="1" dirty="0" smtClean="0">
                <a:solidFill>
                  <a:schemeClr val="bg1"/>
                </a:solidFill>
              </a:rPr>
              <a:t>Basic </a:t>
            </a:r>
            <a:r>
              <a:rPr lang="en-US" sz="2400" b="1" dirty="0">
                <a:solidFill>
                  <a:schemeClr val="bg1"/>
                </a:solidFill>
              </a:rPr>
              <a:t>financials</a:t>
            </a:r>
            <a:r>
              <a:rPr lang="en-US" sz="2400" b="1" dirty="0" smtClean="0">
                <a:solidFill>
                  <a:schemeClr val="bg1"/>
                </a:solidFill>
              </a:rPr>
              <a:t>.</a:t>
            </a:r>
            <a:endParaRPr lang="en-US" sz="2400" b="1" dirty="0">
              <a:solidFill>
                <a:schemeClr val="bg1"/>
              </a:solidFill>
            </a:endParaRPr>
          </a:p>
        </p:txBody>
      </p:sp>
    </p:spTree>
    <p:extLst>
      <p:ext uri="{BB962C8B-B14F-4D97-AF65-F5344CB8AC3E}">
        <p14:creationId xmlns:p14="http://schemas.microsoft.com/office/powerpoint/2010/main" val="17520768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411" y="1924635"/>
            <a:ext cx="10515600" cy="708997"/>
          </a:xfrm>
        </p:spPr>
        <p:txBody>
          <a:bodyPr/>
          <a:lstStyle/>
          <a:p>
            <a:r>
              <a:rPr lang="en-US" dirty="0" smtClean="0"/>
              <a:t>Strategy</a:t>
            </a:r>
            <a:endParaRPr lang="en-IN" dirty="0"/>
          </a:p>
        </p:txBody>
      </p:sp>
      <p:sp>
        <p:nvSpPr>
          <p:cNvPr id="3" name="Content Placeholder 2"/>
          <p:cNvSpPr>
            <a:spLocks noGrp="1"/>
          </p:cNvSpPr>
          <p:nvPr>
            <p:ph idx="1"/>
          </p:nvPr>
        </p:nvSpPr>
        <p:spPr>
          <a:xfrm>
            <a:off x="397119" y="2602855"/>
            <a:ext cx="10515600" cy="1890590"/>
          </a:xfrm>
        </p:spPr>
        <p:txBody>
          <a:bodyPr>
            <a:normAutofit fontScale="92500"/>
          </a:bodyPr>
          <a:lstStyle/>
          <a:p>
            <a:r>
              <a:rPr lang="en-US" dirty="0" smtClean="0"/>
              <a:t>What </a:t>
            </a:r>
            <a:r>
              <a:rPr lang="en-US" dirty="0"/>
              <a:t>strategy you adopt to build and maintain competitive advantage. </a:t>
            </a:r>
            <a:endParaRPr lang="en-US" dirty="0" smtClean="0"/>
          </a:p>
          <a:p>
            <a:r>
              <a:rPr lang="en-US" dirty="0" smtClean="0"/>
              <a:t>How </a:t>
            </a:r>
            <a:r>
              <a:rPr lang="en-US" dirty="0"/>
              <a:t>is your offering differentiated, </a:t>
            </a:r>
            <a:r>
              <a:rPr lang="en-US" dirty="0" smtClean="0"/>
              <a:t>unique features that customers love, technically superior, </a:t>
            </a:r>
            <a:r>
              <a:rPr lang="en-US" dirty="0"/>
              <a:t>convenient purchase &amp; </a:t>
            </a:r>
            <a:r>
              <a:rPr lang="en-US" dirty="0" smtClean="0"/>
              <a:t>delivery, hassle-free maintenance, and </a:t>
            </a:r>
            <a:r>
              <a:rPr lang="en-US" dirty="0"/>
              <a:t>many more. </a:t>
            </a:r>
          </a:p>
          <a:p>
            <a:endParaRPr lang="en-IN" dirty="0"/>
          </a:p>
        </p:txBody>
      </p:sp>
      <p:sp>
        <p:nvSpPr>
          <p:cNvPr id="4" name="TextBox 3"/>
          <p:cNvSpPr txBox="1"/>
          <p:nvPr/>
        </p:nvSpPr>
        <p:spPr>
          <a:xfrm>
            <a:off x="0" y="481956"/>
            <a:ext cx="11914987" cy="954107"/>
          </a:xfrm>
          <a:prstGeom prst="rect">
            <a:avLst/>
          </a:prstGeom>
          <a:solidFill>
            <a:srgbClr val="002060">
              <a:alpha val="20000"/>
            </a:srgbClr>
          </a:solidFill>
        </p:spPr>
        <p:txBody>
          <a:bodyPr wrap="square" rtlCol="0">
            <a:spAutoFit/>
          </a:bodyPr>
          <a:lstStyle/>
          <a:p>
            <a:r>
              <a:rPr lang="en-US" sz="2800" b="1" dirty="0"/>
              <a:t>Chapter 2: </a:t>
            </a:r>
            <a:r>
              <a:rPr lang="en-IN" sz="2800" b="1" dirty="0" smtClean="0"/>
              <a:t>The </a:t>
            </a:r>
            <a:r>
              <a:rPr lang="en-IN" sz="2800" b="1" dirty="0"/>
              <a:t>business: </a:t>
            </a:r>
            <a:r>
              <a:rPr lang="en-US" sz="2800" b="1" dirty="0" smtClean="0"/>
              <a:t>Background</a:t>
            </a:r>
          </a:p>
          <a:p>
            <a:endParaRPr lang="en-IN" sz="2800" b="1" dirty="0"/>
          </a:p>
        </p:txBody>
      </p:sp>
      <p:sp>
        <p:nvSpPr>
          <p:cNvPr id="5" name="TextBox 4"/>
          <p:cNvSpPr txBox="1"/>
          <p:nvPr/>
        </p:nvSpPr>
        <p:spPr>
          <a:xfrm>
            <a:off x="0" y="993864"/>
            <a:ext cx="1805353" cy="400110"/>
          </a:xfrm>
          <a:prstGeom prst="rect">
            <a:avLst/>
          </a:prstGeom>
          <a:solidFill>
            <a:srgbClr val="0070C0"/>
          </a:solidFill>
          <a:ln>
            <a:solidFill>
              <a:srgbClr val="0070C0"/>
            </a:solidFill>
          </a:ln>
        </p:spPr>
        <p:txBody>
          <a:bodyPr wrap="square" rtlCol="0">
            <a:spAutoFit/>
          </a:bodyPr>
          <a:lstStyle>
            <a:defPPr>
              <a:defRPr lang="en-US"/>
            </a:defPPr>
            <a:lvl1pPr>
              <a:defRPr sz="2400" b="1"/>
            </a:lvl1pPr>
          </a:lstStyle>
          <a:p>
            <a:r>
              <a:rPr lang="en-US" sz="2000" dirty="0">
                <a:solidFill>
                  <a:schemeClr val="bg1"/>
                </a:solidFill>
              </a:rPr>
              <a:t>The opener</a:t>
            </a:r>
          </a:p>
        </p:txBody>
      </p:sp>
      <p:sp>
        <p:nvSpPr>
          <p:cNvPr id="6" name="TextBox 5"/>
          <p:cNvSpPr txBox="1"/>
          <p:nvPr/>
        </p:nvSpPr>
        <p:spPr>
          <a:xfrm>
            <a:off x="1805353" y="1003240"/>
            <a:ext cx="2863312" cy="400110"/>
          </a:xfrm>
          <a:prstGeom prst="rect">
            <a:avLst/>
          </a:prstGeom>
          <a:solidFill>
            <a:srgbClr val="0070C0"/>
          </a:solidFill>
          <a:ln>
            <a:solidFill>
              <a:srgbClr val="0070C0"/>
            </a:solidFill>
          </a:ln>
        </p:spPr>
        <p:txBody>
          <a:bodyPr wrap="square" rtlCol="0">
            <a:spAutoFit/>
          </a:bodyPr>
          <a:lstStyle/>
          <a:p>
            <a:r>
              <a:rPr lang="en-US" sz="2000" b="1" dirty="0" smtClean="0">
                <a:solidFill>
                  <a:schemeClr val="bg1"/>
                </a:solidFill>
              </a:rPr>
              <a:t>Goals </a:t>
            </a:r>
            <a:r>
              <a:rPr lang="en-US" sz="2000" b="1" dirty="0">
                <a:solidFill>
                  <a:schemeClr val="bg1"/>
                </a:solidFill>
              </a:rPr>
              <a:t>and </a:t>
            </a:r>
            <a:r>
              <a:rPr lang="en-US" sz="2000" b="1" dirty="0" smtClean="0">
                <a:solidFill>
                  <a:schemeClr val="bg1"/>
                </a:solidFill>
              </a:rPr>
              <a:t>objectives</a:t>
            </a:r>
            <a:endParaRPr lang="en-US" sz="2000" b="1" dirty="0">
              <a:solidFill>
                <a:schemeClr val="bg1"/>
              </a:solidFill>
            </a:endParaRPr>
          </a:p>
        </p:txBody>
      </p:sp>
      <p:sp>
        <p:nvSpPr>
          <p:cNvPr id="7" name="TextBox 6"/>
          <p:cNvSpPr txBox="1"/>
          <p:nvPr/>
        </p:nvSpPr>
        <p:spPr>
          <a:xfrm>
            <a:off x="4668665" y="972844"/>
            <a:ext cx="1880650" cy="461665"/>
          </a:xfrm>
          <a:prstGeom prst="rect">
            <a:avLst/>
          </a:prstGeom>
          <a:solidFill>
            <a:schemeClr val="accent1">
              <a:lumMod val="40000"/>
              <a:lumOff val="60000"/>
            </a:schemeClr>
          </a:solidFill>
          <a:ln>
            <a:solidFill>
              <a:srgbClr val="0070C0"/>
            </a:solidFill>
          </a:ln>
        </p:spPr>
        <p:txBody>
          <a:bodyPr wrap="square" rtlCol="0">
            <a:spAutoFit/>
          </a:bodyPr>
          <a:lstStyle>
            <a:defPPr>
              <a:defRPr lang="en-US"/>
            </a:defPPr>
            <a:lvl1pPr>
              <a:defRPr sz="2400" b="1"/>
            </a:lvl1pPr>
          </a:lstStyle>
          <a:p>
            <a:r>
              <a:rPr lang="en-US" dirty="0"/>
              <a:t>Strategy</a:t>
            </a:r>
          </a:p>
        </p:txBody>
      </p:sp>
      <p:sp>
        <p:nvSpPr>
          <p:cNvPr id="8" name="TextBox 7"/>
          <p:cNvSpPr txBox="1"/>
          <p:nvPr/>
        </p:nvSpPr>
        <p:spPr>
          <a:xfrm>
            <a:off x="6549315" y="1003993"/>
            <a:ext cx="2000857" cy="400110"/>
          </a:xfrm>
          <a:prstGeom prst="rect">
            <a:avLst/>
          </a:prstGeom>
          <a:solidFill>
            <a:srgbClr val="0070C0"/>
          </a:solidFill>
          <a:ln>
            <a:solidFill>
              <a:srgbClr val="0070C0"/>
            </a:solidFill>
          </a:ln>
        </p:spPr>
        <p:txBody>
          <a:bodyPr wrap="square" rtlCol="0">
            <a:spAutoFit/>
          </a:bodyPr>
          <a:lstStyle/>
          <a:p>
            <a:r>
              <a:rPr lang="en-US" sz="2000" b="1" dirty="0" smtClean="0">
                <a:solidFill>
                  <a:schemeClr val="bg1"/>
                </a:solidFill>
              </a:rPr>
              <a:t>Resources</a:t>
            </a:r>
            <a:endParaRPr lang="en-US" sz="2000" b="1" dirty="0">
              <a:solidFill>
                <a:schemeClr val="bg1"/>
              </a:solidFill>
            </a:endParaRPr>
          </a:p>
        </p:txBody>
      </p:sp>
      <p:sp>
        <p:nvSpPr>
          <p:cNvPr id="9" name="TextBox 8"/>
          <p:cNvSpPr txBox="1"/>
          <p:nvPr/>
        </p:nvSpPr>
        <p:spPr>
          <a:xfrm>
            <a:off x="8550172" y="1005928"/>
            <a:ext cx="2662428" cy="400110"/>
          </a:xfrm>
          <a:prstGeom prst="rect">
            <a:avLst/>
          </a:prstGeom>
          <a:solidFill>
            <a:srgbClr val="0070C0"/>
          </a:solidFill>
          <a:ln>
            <a:solidFill>
              <a:srgbClr val="0070C0"/>
            </a:solidFill>
          </a:ln>
        </p:spPr>
        <p:txBody>
          <a:bodyPr wrap="square" rtlCol="0">
            <a:spAutoFit/>
          </a:bodyPr>
          <a:lstStyle/>
          <a:p>
            <a:r>
              <a:rPr lang="en-US" sz="2000" b="1" dirty="0" smtClean="0">
                <a:solidFill>
                  <a:schemeClr val="bg1"/>
                </a:solidFill>
              </a:rPr>
              <a:t>Basic </a:t>
            </a:r>
            <a:r>
              <a:rPr lang="en-US" sz="2000" b="1" dirty="0">
                <a:solidFill>
                  <a:schemeClr val="bg1"/>
                </a:solidFill>
              </a:rPr>
              <a:t>financials</a:t>
            </a:r>
            <a:r>
              <a:rPr lang="en-US" sz="2000" b="1" dirty="0" smtClean="0">
                <a:solidFill>
                  <a:schemeClr val="bg1"/>
                </a:solidFill>
              </a:rPr>
              <a:t>.</a:t>
            </a:r>
            <a:endParaRPr lang="en-US" sz="2000" b="1" dirty="0">
              <a:solidFill>
                <a:schemeClr val="bg1"/>
              </a:solidFill>
            </a:endParaRPr>
          </a:p>
        </p:txBody>
      </p:sp>
    </p:spTree>
    <p:extLst>
      <p:ext uri="{BB962C8B-B14F-4D97-AF65-F5344CB8AC3E}">
        <p14:creationId xmlns:p14="http://schemas.microsoft.com/office/powerpoint/2010/main" val="636464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060" y="1264961"/>
            <a:ext cx="10515600" cy="827907"/>
          </a:xfrm>
        </p:spPr>
        <p:txBody>
          <a:bodyPr/>
          <a:lstStyle/>
          <a:p>
            <a:r>
              <a:rPr lang="en-US" dirty="0" smtClean="0"/>
              <a:t>Resources</a:t>
            </a:r>
            <a:endParaRPr lang="en-IN" dirty="0"/>
          </a:p>
        </p:txBody>
      </p:sp>
      <p:sp>
        <p:nvSpPr>
          <p:cNvPr id="3" name="Content Placeholder 2"/>
          <p:cNvSpPr>
            <a:spLocks noGrp="1"/>
          </p:cNvSpPr>
          <p:nvPr>
            <p:ph idx="1"/>
          </p:nvPr>
        </p:nvSpPr>
        <p:spPr>
          <a:xfrm>
            <a:off x="816077" y="2271872"/>
            <a:ext cx="10924740" cy="3881438"/>
          </a:xfrm>
        </p:spPr>
        <p:txBody>
          <a:bodyPr>
            <a:normAutofit lnSpcReduction="10000"/>
          </a:bodyPr>
          <a:lstStyle/>
          <a:p>
            <a:r>
              <a:rPr lang="en-US" dirty="0" smtClean="0"/>
              <a:t>Highlight </a:t>
            </a:r>
            <a:r>
              <a:rPr lang="en-US" dirty="0"/>
              <a:t>the key resources such as strategic location, existing infrastructure including office, access to strategic assets, technologies, IP, team and mix of skills, mentors, key employees, any arrangement with suppliers and distribution, any acquisition plan. </a:t>
            </a:r>
          </a:p>
          <a:p>
            <a:r>
              <a:rPr lang="en-US" dirty="0"/>
              <a:t>Good to have an </a:t>
            </a:r>
            <a:r>
              <a:rPr lang="en-US" dirty="0">
                <a:solidFill>
                  <a:srgbClr val="0070C0"/>
                </a:solidFill>
              </a:rPr>
              <a:t>infographics</a:t>
            </a:r>
            <a:r>
              <a:rPr lang="en-US" dirty="0"/>
              <a:t> and </a:t>
            </a:r>
            <a:r>
              <a:rPr lang="en-US" dirty="0">
                <a:solidFill>
                  <a:srgbClr val="0070C0"/>
                </a:solidFill>
              </a:rPr>
              <a:t>timeline</a:t>
            </a:r>
            <a:r>
              <a:rPr lang="en-US" dirty="0"/>
              <a:t>. </a:t>
            </a:r>
          </a:p>
          <a:p>
            <a:r>
              <a:rPr lang="en-US" dirty="0"/>
              <a:t>Write a separate paragraph on your </a:t>
            </a:r>
            <a:r>
              <a:rPr lang="en-US" u="sng" dirty="0">
                <a:solidFill>
                  <a:srgbClr val="0070C0"/>
                </a:solidFill>
              </a:rPr>
              <a:t>team</a:t>
            </a:r>
            <a:r>
              <a:rPr lang="en-US" dirty="0"/>
              <a:t> including key employees</a:t>
            </a:r>
            <a:r>
              <a:rPr lang="en-US" dirty="0" smtClean="0"/>
              <a:t>. </a:t>
            </a:r>
            <a:r>
              <a:rPr lang="en-US" dirty="0"/>
              <a:t>Highlight </a:t>
            </a:r>
            <a:r>
              <a:rPr lang="en-US" dirty="0" smtClean="0"/>
              <a:t>the credentials of the team </a:t>
            </a:r>
            <a:r>
              <a:rPr lang="en-US" dirty="0"/>
              <a:t>and how the skillset and experience will help in executing the business model. </a:t>
            </a:r>
            <a:endParaRPr lang="en-US" dirty="0" smtClean="0"/>
          </a:p>
          <a:p>
            <a:r>
              <a:rPr lang="en-US" dirty="0" smtClean="0"/>
              <a:t>You </a:t>
            </a:r>
            <a:r>
              <a:rPr lang="en-US" dirty="0"/>
              <a:t>may also mention their key responsibilities and ownership.</a:t>
            </a:r>
          </a:p>
          <a:p>
            <a:endParaRPr lang="en-IN" dirty="0"/>
          </a:p>
        </p:txBody>
      </p:sp>
      <p:sp>
        <p:nvSpPr>
          <p:cNvPr id="4" name="TextBox 3"/>
          <p:cNvSpPr txBox="1"/>
          <p:nvPr/>
        </p:nvSpPr>
        <p:spPr>
          <a:xfrm>
            <a:off x="0" y="481956"/>
            <a:ext cx="11914987" cy="954107"/>
          </a:xfrm>
          <a:prstGeom prst="rect">
            <a:avLst/>
          </a:prstGeom>
          <a:solidFill>
            <a:srgbClr val="002060">
              <a:alpha val="20000"/>
            </a:srgbClr>
          </a:solidFill>
        </p:spPr>
        <p:txBody>
          <a:bodyPr wrap="square" rtlCol="0">
            <a:spAutoFit/>
          </a:bodyPr>
          <a:lstStyle/>
          <a:p>
            <a:r>
              <a:rPr lang="en-US" sz="2800" b="1" dirty="0"/>
              <a:t>Chapter 2: </a:t>
            </a:r>
            <a:r>
              <a:rPr lang="en-IN" sz="2800" b="1" dirty="0" smtClean="0"/>
              <a:t>The </a:t>
            </a:r>
            <a:r>
              <a:rPr lang="en-IN" sz="2800" b="1" dirty="0"/>
              <a:t>business: </a:t>
            </a:r>
            <a:r>
              <a:rPr lang="en-US" sz="2800" b="1" dirty="0" smtClean="0"/>
              <a:t>Background</a:t>
            </a:r>
          </a:p>
          <a:p>
            <a:endParaRPr lang="en-IN" sz="2800" b="1" dirty="0"/>
          </a:p>
        </p:txBody>
      </p:sp>
      <p:sp>
        <p:nvSpPr>
          <p:cNvPr id="5" name="TextBox 4"/>
          <p:cNvSpPr txBox="1"/>
          <p:nvPr/>
        </p:nvSpPr>
        <p:spPr>
          <a:xfrm>
            <a:off x="0" y="1005928"/>
            <a:ext cx="1805353" cy="400110"/>
          </a:xfrm>
          <a:prstGeom prst="rect">
            <a:avLst/>
          </a:prstGeom>
          <a:solidFill>
            <a:srgbClr val="0070C0"/>
          </a:solidFill>
          <a:ln>
            <a:solidFill>
              <a:srgbClr val="0070C0"/>
            </a:solidFill>
          </a:ln>
        </p:spPr>
        <p:txBody>
          <a:bodyPr wrap="square" rtlCol="0">
            <a:spAutoFit/>
          </a:bodyPr>
          <a:lstStyle>
            <a:defPPr>
              <a:defRPr lang="en-US"/>
            </a:defPPr>
            <a:lvl1pPr>
              <a:defRPr sz="2400" b="1"/>
            </a:lvl1pPr>
          </a:lstStyle>
          <a:p>
            <a:r>
              <a:rPr lang="en-US" sz="2000" dirty="0"/>
              <a:t>The opener</a:t>
            </a:r>
          </a:p>
        </p:txBody>
      </p:sp>
      <p:sp>
        <p:nvSpPr>
          <p:cNvPr id="6" name="TextBox 5"/>
          <p:cNvSpPr txBox="1"/>
          <p:nvPr/>
        </p:nvSpPr>
        <p:spPr>
          <a:xfrm>
            <a:off x="1805353" y="1005547"/>
            <a:ext cx="2863312" cy="400110"/>
          </a:xfrm>
          <a:prstGeom prst="rect">
            <a:avLst/>
          </a:prstGeom>
          <a:solidFill>
            <a:srgbClr val="0070C0"/>
          </a:solidFill>
          <a:ln>
            <a:solidFill>
              <a:srgbClr val="0070C0"/>
            </a:solidFill>
          </a:ln>
        </p:spPr>
        <p:txBody>
          <a:bodyPr wrap="square" rtlCol="0">
            <a:spAutoFit/>
          </a:bodyPr>
          <a:lstStyle/>
          <a:p>
            <a:r>
              <a:rPr lang="en-US" sz="2000" b="1" dirty="0" smtClean="0"/>
              <a:t>Goals </a:t>
            </a:r>
            <a:r>
              <a:rPr lang="en-US" sz="2000" b="1" dirty="0"/>
              <a:t>and </a:t>
            </a:r>
            <a:r>
              <a:rPr lang="en-US" sz="2000" b="1" dirty="0" smtClean="0"/>
              <a:t>objectives</a:t>
            </a:r>
            <a:endParaRPr lang="en-US" sz="2000" b="1" dirty="0"/>
          </a:p>
        </p:txBody>
      </p:sp>
      <p:sp>
        <p:nvSpPr>
          <p:cNvPr id="7" name="TextBox 6"/>
          <p:cNvSpPr txBox="1"/>
          <p:nvPr/>
        </p:nvSpPr>
        <p:spPr>
          <a:xfrm>
            <a:off x="4668665" y="1005928"/>
            <a:ext cx="1880650" cy="400110"/>
          </a:xfrm>
          <a:prstGeom prst="rect">
            <a:avLst/>
          </a:prstGeom>
          <a:solidFill>
            <a:srgbClr val="0070C0"/>
          </a:solidFill>
          <a:ln>
            <a:solidFill>
              <a:srgbClr val="0070C0"/>
            </a:solidFill>
          </a:ln>
        </p:spPr>
        <p:txBody>
          <a:bodyPr wrap="square" rtlCol="0">
            <a:spAutoFit/>
          </a:bodyPr>
          <a:lstStyle/>
          <a:p>
            <a:r>
              <a:rPr lang="en-US" sz="2000" b="1" dirty="0" smtClean="0"/>
              <a:t>Strategy</a:t>
            </a:r>
            <a:endParaRPr lang="en-US" sz="2000" b="1" dirty="0"/>
          </a:p>
        </p:txBody>
      </p:sp>
      <p:sp>
        <p:nvSpPr>
          <p:cNvPr id="8" name="TextBox 7"/>
          <p:cNvSpPr txBox="1"/>
          <p:nvPr/>
        </p:nvSpPr>
        <p:spPr>
          <a:xfrm>
            <a:off x="6549315" y="974017"/>
            <a:ext cx="2000857" cy="461665"/>
          </a:xfrm>
          <a:prstGeom prst="rect">
            <a:avLst/>
          </a:prstGeom>
          <a:solidFill>
            <a:schemeClr val="accent1">
              <a:lumMod val="40000"/>
              <a:lumOff val="60000"/>
            </a:schemeClr>
          </a:solidFill>
          <a:ln>
            <a:solidFill>
              <a:srgbClr val="0070C0"/>
            </a:solidFill>
          </a:ln>
        </p:spPr>
        <p:txBody>
          <a:bodyPr wrap="square" rtlCol="0">
            <a:spAutoFit/>
          </a:bodyPr>
          <a:lstStyle>
            <a:defPPr>
              <a:defRPr lang="en-US"/>
            </a:defPPr>
            <a:lvl1pPr>
              <a:defRPr sz="2400" b="1"/>
            </a:lvl1pPr>
          </a:lstStyle>
          <a:p>
            <a:r>
              <a:rPr lang="en-US" dirty="0"/>
              <a:t>Resources</a:t>
            </a:r>
          </a:p>
        </p:txBody>
      </p:sp>
      <p:sp>
        <p:nvSpPr>
          <p:cNvPr id="9" name="TextBox 8"/>
          <p:cNvSpPr txBox="1"/>
          <p:nvPr/>
        </p:nvSpPr>
        <p:spPr>
          <a:xfrm>
            <a:off x="8550172" y="1007482"/>
            <a:ext cx="2662428" cy="400110"/>
          </a:xfrm>
          <a:prstGeom prst="rect">
            <a:avLst/>
          </a:prstGeom>
          <a:solidFill>
            <a:srgbClr val="0070C0"/>
          </a:solidFill>
          <a:ln>
            <a:solidFill>
              <a:srgbClr val="0070C0"/>
            </a:solidFill>
          </a:ln>
        </p:spPr>
        <p:txBody>
          <a:bodyPr wrap="square" rtlCol="0">
            <a:spAutoFit/>
          </a:bodyPr>
          <a:lstStyle/>
          <a:p>
            <a:r>
              <a:rPr lang="en-US" sz="2000" b="1" dirty="0" smtClean="0"/>
              <a:t>Basic </a:t>
            </a:r>
            <a:r>
              <a:rPr lang="en-US" sz="2000" b="1" dirty="0"/>
              <a:t>financials</a:t>
            </a:r>
            <a:r>
              <a:rPr lang="en-US" sz="2000" b="1" dirty="0" smtClean="0"/>
              <a:t>.</a:t>
            </a:r>
            <a:endParaRPr lang="en-US" sz="2000" b="1" dirty="0"/>
          </a:p>
        </p:txBody>
      </p:sp>
    </p:spTree>
    <p:extLst>
      <p:ext uri="{BB962C8B-B14F-4D97-AF65-F5344CB8AC3E}">
        <p14:creationId xmlns:p14="http://schemas.microsoft.com/office/powerpoint/2010/main" val="2472335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Slide Number Placeholder 3"/>
          <p:cNvSpPr>
            <a:spLocks noGrp="1"/>
          </p:cNvSpPr>
          <p:nvPr>
            <p:ph type="sldNum" sz="quarter" idx="12"/>
          </p:nvPr>
        </p:nvSpPr>
        <p:spPr/>
        <p:txBody>
          <a:bodyPr/>
          <a:lstStyle/>
          <a:p>
            <a:fld id="{8FD1DB16-3243-4916-96AE-0416B7586CF1}" type="slidenum">
              <a:rPr lang="en-IN" smtClean="0"/>
              <a:t>4</a:t>
            </a:fld>
            <a:endParaRPr lang="en-IN"/>
          </a:p>
        </p:txBody>
      </p:sp>
      <p:pic>
        <p:nvPicPr>
          <p:cNvPr id="5122" name="Picture 2" descr="A candid Kavin Mittal admits his mistakes as he reinvents Hike and plans fresh fundraising this ye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08" y="165100"/>
            <a:ext cx="10610850" cy="61912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15533" y="1413933"/>
            <a:ext cx="4648200" cy="2062103"/>
          </a:xfrm>
          <a:prstGeom prst="rect">
            <a:avLst/>
          </a:prstGeom>
          <a:noFill/>
        </p:spPr>
        <p:txBody>
          <a:bodyPr wrap="square" rtlCol="0">
            <a:spAutoFit/>
          </a:bodyPr>
          <a:lstStyle/>
          <a:p>
            <a:r>
              <a:rPr lang="en-US" sz="4000" b="1" dirty="0" smtClean="0">
                <a:solidFill>
                  <a:srgbClr val="820000"/>
                </a:solidFill>
              </a:rPr>
              <a:t>Investment received: $ 261 million +</a:t>
            </a:r>
          </a:p>
          <a:p>
            <a:r>
              <a:rPr lang="en-IN" sz="2400" b="1" dirty="0" err="1">
                <a:solidFill>
                  <a:srgbClr val="7030A0"/>
                </a:solidFill>
              </a:rPr>
              <a:t>Tencent</a:t>
            </a:r>
            <a:r>
              <a:rPr lang="en-IN" sz="2400" b="1" dirty="0">
                <a:solidFill>
                  <a:srgbClr val="7030A0"/>
                </a:solidFill>
              </a:rPr>
              <a:t>, Tiger Global and Bharti </a:t>
            </a:r>
            <a:r>
              <a:rPr lang="en-IN" sz="2400" b="1" dirty="0" err="1">
                <a:solidFill>
                  <a:srgbClr val="7030A0"/>
                </a:solidFill>
              </a:rPr>
              <a:t>SoftBank</a:t>
            </a:r>
            <a:r>
              <a:rPr lang="en-IN" dirty="0"/>
              <a:t> </a:t>
            </a:r>
            <a:endParaRPr lang="en-IN" sz="4000" b="1" dirty="0">
              <a:solidFill>
                <a:srgbClr val="820000"/>
              </a:solidFill>
            </a:endParaRPr>
          </a:p>
        </p:txBody>
      </p:sp>
    </p:spTree>
    <p:extLst>
      <p:ext uri="{BB962C8B-B14F-4D97-AF65-F5344CB8AC3E}">
        <p14:creationId xmlns:p14="http://schemas.microsoft.com/office/powerpoint/2010/main" val="1677056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697000" y="1623219"/>
            <a:ext cx="10515600" cy="4351338"/>
          </a:xfrm>
        </p:spPr>
        <p:txBody>
          <a:bodyPr/>
          <a:lstStyle/>
          <a:p>
            <a:pPr eaLnBrk="1" hangingPunct="1"/>
            <a:r>
              <a:rPr lang="en-US" altLang="en-US" dirty="0" smtClean="0"/>
              <a:t>List requirements for the following resources:</a:t>
            </a:r>
          </a:p>
          <a:p>
            <a:pPr lvl="1" eaLnBrk="1" hangingPunct="1"/>
            <a:r>
              <a:rPr lang="en-US" altLang="en-US" b="1" dirty="0" smtClean="0"/>
              <a:t>Personnel</a:t>
            </a:r>
          </a:p>
          <a:p>
            <a:pPr lvl="1" eaLnBrk="1" hangingPunct="1"/>
            <a:r>
              <a:rPr lang="en-US" altLang="en-US" b="1" dirty="0" smtClean="0"/>
              <a:t>Technology</a:t>
            </a:r>
          </a:p>
          <a:p>
            <a:pPr lvl="1" eaLnBrk="1" hangingPunct="1"/>
            <a:r>
              <a:rPr lang="en-US" altLang="en-US" b="1" dirty="0" smtClean="0"/>
              <a:t>Finances</a:t>
            </a:r>
          </a:p>
          <a:p>
            <a:pPr lvl="1" eaLnBrk="1" hangingPunct="1"/>
            <a:r>
              <a:rPr lang="en-US" altLang="en-US" b="1" dirty="0" smtClean="0"/>
              <a:t>Distribution</a:t>
            </a:r>
          </a:p>
          <a:p>
            <a:pPr lvl="1" eaLnBrk="1" hangingPunct="1"/>
            <a:r>
              <a:rPr lang="en-US" altLang="en-US" b="1" dirty="0" smtClean="0"/>
              <a:t>Promotion</a:t>
            </a:r>
          </a:p>
          <a:p>
            <a:pPr lvl="1" eaLnBrk="1" hangingPunct="1"/>
            <a:r>
              <a:rPr lang="en-US" altLang="en-US" b="1" dirty="0" smtClean="0"/>
              <a:t>Products</a:t>
            </a:r>
          </a:p>
          <a:p>
            <a:pPr lvl="1" eaLnBrk="1" hangingPunct="1"/>
            <a:r>
              <a:rPr lang="en-US" altLang="en-US" b="1" dirty="0" smtClean="0"/>
              <a:t>Services</a:t>
            </a:r>
          </a:p>
        </p:txBody>
      </p:sp>
      <p:sp>
        <p:nvSpPr>
          <p:cNvPr id="4" name="TextBox 3"/>
          <p:cNvSpPr txBox="1"/>
          <p:nvPr/>
        </p:nvSpPr>
        <p:spPr>
          <a:xfrm>
            <a:off x="0" y="481956"/>
            <a:ext cx="11914987" cy="954107"/>
          </a:xfrm>
          <a:prstGeom prst="rect">
            <a:avLst/>
          </a:prstGeom>
          <a:solidFill>
            <a:srgbClr val="002060">
              <a:alpha val="20000"/>
            </a:srgbClr>
          </a:solidFill>
        </p:spPr>
        <p:txBody>
          <a:bodyPr wrap="square" rtlCol="0">
            <a:spAutoFit/>
          </a:bodyPr>
          <a:lstStyle/>
          <a:p>
            <a:r>
              <a:rPr lang="en-US" sz="2800" b="1" dirty="0"/>
              <a:t>Chapter 2: </a:t>
            </a:r>
            <a:r>
              <a:rPr lang="en-IN" sz="2800" b="1" dirty="0" smtClean="0"/>
              <a:t>The </a:t>
            </a:r>
            <a:r>
              <a:rPr lang="en-IN" sz="2800" b="1" dirty="0"/>
              <a:t>business: </a:t>
            </a:r>
            <a:r>
              <a:rPr lang="en-US" sz="2800" b="1" dirty="0" smtClean="0"/>
              <a:t>Background</a:t>
            </a:r>
          </a:p>
          <a:p>
            <a:endParaRPr lang="en-IN" sz="2800" b="1" dirty="0"/>
          </a:p>
        </p:txBody>
      </p:sp>
      <p:sp>
        <p:nvSpPr>
          <p:cNvPr id="5" name="TextBox 4"/>
          <p:cNvSpPr txBox="1"/>
          <p:nvPr/>
        </p:nvSpPr>
        <p:spPr>
          <a:xfrm>
            <a:off x="0" y="1005928"/>
            <a:ext cx="1805353" cy="400110"/>
          </a:xfrm>
          <a:prstGeom prst="rect">
            <a:avLst/>
          </a:prstGeom>
          <a:solidFill>
            <a:srgbClr val="0070C0"/>
          </a:solidFill>
          <a:ln>
            <a:solidFill>
              <a:srgbClr val="0070C0"/>
            </a:solidFill>
          </a:ln>
        </p:spPr>
        <p:txBody>
          <a:bodyPr wrap="square" rtlCol="0">
            <a:spAutoFit/>
          </a:bodyPr>
          <a:lstStyle>
            <a:defPPr>
              <a:defRPr lang="en-US"/>
            </a:defPPr>
            <a:lvl1pPr>
              <a:defRPr sz="2400" b="1"/>
            </a:lvl1pPr>
          </a:lstStyle>
          <a:p>
            <a:r>
              <a:rPr lang="en-US" sz="2000" dirty="0"/>
              <a:t>The opener</a:t>
            </a:r>
          </a:p>
        </p:txBody>
      </p:sp>
      <p:sp>
        <p:nvSpPr>
          <p:cNvPr id="6" name="TextBox 5"/>
          <p:cNvSpPr txBox="1"/>
          <p:nvPr/>
        </p:nvSpPr>
        <p:spPr>
          <a:xfrm>
            <a:off x="1805353" y="1005547"/>
            <a:ext cx="2863312" cy="400110"/>
          </a:xfrm>
          <a:prstGeom prst="rect">
            <a:avLst/>
          </a:prstGeom>
          <a:solidFill>
            <a:srgbClr val="0070C0"/>
          </a:solidFill>
          <a:ln>
            <a:solidFill>
              <a:srgbClr val="0070C0"/>
            </a:solidFill>
          </a:ln>
        </p:spPr>
        <p:txBody>
          <a:bodyPr wrap="square" rtlCol="0">
            <a:spAutoFit/>
          </a:bodyPr>
          <a:lstStyle/>
          <a:p>
            <a:r>
              <a:rPr lang="en-US" sz="2000" b="1" dirty="0" smtClean="0"/>
              <a:t>Goals </a:t>
            </a:r>
            <a:r>
              <a:rPr lang="en-US" sz="2000" b="1" dirty="0"/>
              <a:t>and </a:t>
            </a:r>
            <a:r>
              <a:rPr lang="en-US" sz="2000" b="1" dirty="0" smtClean="0"/>
              <a:t>objectives</a:t>
            </a:r>
            <a:endParaRPr lang="en-US" sz="2000" b="1" dirty="0"/>
          </a:p>
        </p:txBody>
      </p:sp>
      <p:sp>
        <p:nvSpPr>
          <p:cNvPr id="7" name="TextBox 6"/>
          <p:cNvSpPr txBox="1"/>
          <p:nvPr/>
        </p:nvSpPr>
        <p:spPr>
          <a:xfrm>
            <a:off x="4668665" y="1005928"/>
            <a:ext cx="1880650" cy="400110"/>
          </a:xfrm>
          <a:prstGeom prst="rect">
            <a:avLst/>
          </a:prstGeom>
          <a:solidFill>
            <a:srgbClr val="0070C0"/>
          </a:solidFill>
          <a:ln>
            <a:solidFill>
              <a:srgbClr val="0070C0"/>
            </a:solidFill>
          </a:ln>
        </p:spPr>
        <p:txBody>
          <a:bodyPr wrap="square" rtlCol="0">
            <a:spAutoFit/>
          </a:bodyPr>
          <a:lstStyle/>
          <a:p>
            <a:r>
              <a:rPr lang="en-US" sz="2000" b="1" dirty="0" smtClean="0"/>
              <a:t>Strategy</a:t>
            </a:r>
            <a:endParaRPr lang="en-US" sz="2000" b="1" dirty="0"/>
          </a:p>
        </p:txBody>
      </p:sp>
      <p:sp>
        <p:nvSpPr>
          <p:cNvPr id="8" name="TextBox 7"/>
          <p:cNvSpPr txBox="1"/>
          <p:nvPr/>
        </p:nvSpPr>
        <p:spPr>
          <a:xfrm>
            <a:off x="6549315" y="974017"/>
            <a:ext cx="2000857" cy="461665"/>
          </a:xfrm>
          <a:prstGeom prst="rect">
            <a:avLst/>
          </a:prstGeom>
          <a:solidFill>
            <a:schemeClr val="accent1">
              <a:lumMod val="40000"/>
              <a:lumOff val="60000"/>
            </a:schemeClr>
          </a:solidFill>
          <a:ln>
            <a:solidFill>
              <a:srgbClr val="0070C0"/>
            </a:solidFill>
          </a:ln>
        </p:spPr>
        <p:txBody>
          <a:bodyPr wrap="square" rtlCol="0">
            <a:spAutoFit/>
          </a:bodyPr>
          <a:lstStyle>
            <a:defPPr>
              <a:defRPr lang="en-US"/>
            </a:defPPr>
            <a:lvl1pPr>
              <a:defRPr sz="2400" b="1"/>
            </a:lvl1pPr>
          </a:lstStyle>
          <a:p>
            <a:r>
              <a:rPr lang="en-US" dirty="0"/>
              <a:t>Resources</a:t>
            </a:r>
          </a:p>
        </p:txBody>
      </p:sp>
      <p:sp>
        <p:nvSpPr>
          <p:cNvPr id="9" name="TextBox 8"/>
          <p:cNvSpPr txBox="1"/>
          <p:nvPr/>
        </p:nvSpPr>
        <p:spPr>
          <a:xfrm>
            <a:off x="8550172" y="1007482"/>
            <a:ext cx="2662428" cy="400110"/>
          </a:xfrm>
          <a:prstGeom prst="rect">
            <a:avLst/>
          </a:prstGeom>
          <a:solidFill>
            <a:srgbClr val="0070C0"/>
          </a:solidFill>
          <a:ln>
            <a:solidFill>
              <a:srgbClr val="0070C0"/>
            </a:solidFill>
          </a:ln>
        </p:spPr>
        <p:txBody>
          <a:bodyPr wrap="square" rtlCol="0">
            <a:spAutoFit/>
          </a:bodyPr>
          <a:lstStyle/>
          <a:p>
            <a:r>
              <a:rPr lang="en-US" sz="2000" b="1" dirty="0" smtClean="0"/>
              <a:t>Basic </a:t>
            </a:r>
            <a:r>
              <a:rPr lang="en-US" sz="2000" b="1" dirty="0"/>
              <a:t>financials</a:t>
            </a:r>
            <a:r>
              <a:rPr lang="en-US" sz="2000" b="1" dirty="0" smtClean="0"/>
              <a:t>.</a:t>
            </a:r>
            <a:endParaRPr lang="en-US" sz="2000" b="1" dirty="0"/>
          </a:p>
        </p:txBody>
      </p:sp>
    </p:spTree>
    <p:extLst>
      <p:ext uri="{BB962C8B-B14F-4D97-AF65-F5344CB8AC3E}">
        <p14:creationId xmlns:p14="http://schemas.microsoft.com/office/powerpoint/2010/main" val="42343235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26769"/>
            <a:ext cx="10515600" cy="1325563"/>
          </a:xfrm>
        </p:spPr>
        <p:txBody>
          <a:bodyPr/>
          <a:lstStyle/>
          <a:p>
            <a:r>
              <a:rPr lang="en-US" dirty="0"/>
              <a:t>Basic financials </a:t>
            </a:r>
            <a:endParaRPr lang="en-IN" dirty="0"/>
          </a:p>
        </p:txBody>
      </p:sp>
      <p:sp>
        <p:nvSpPr>
          <p:cNvPr id="3" name="Content Placeholder 2"/>
          <p:cNvSpPr>
            <a:spLocks noGrp="1"/>
          </p:cNvSpPr>
          <p:nvPr>
            <p:ph idx="1"/>
          </p:nvPr>
        </p:nvSpPr>
        <p:spPr>
          <a:xfrm>
            <a:off x="838200" y="2324100"/>
            <a:ext cx="10515600" cy="2466976"/>
          </a:xfrm>
        </p:spPr>
        <p:txBody>
          <a:bodyPr/>
          <a:lstStyle/>
          <a:p>
            <a:r>
              <a:rPr lang="en-US" dirty="0" smtClean="0"/>
              <a:t>Provide </a:t>
            </a:r>
            <a:r>
              <a:rPr lang="en-US" dirty="0"/>
              <a:t>a summary of key financial </a:t>
            </a:r>
            <a:r>
              <a:rPr lang="en-US" dirty="0" smtClean="0"/>
              <a:t>metrics </a:t>
            </a:r>
            <a:r>
              <a:rPr lang="en-US" dirty="0"/>
              <a:t>such as sales and operating profit</a:t>
            </a:r>
            <a:r>
              <a:rPr lang="en-US" dirty="0" smtClean="0"/>
              <a:t>.</a:t>
            </a:r>
          </a:p>
          <a:p>
            <a:r>
              <a:rPr lang="en-US" dirty="0" smtClean="0"/>
              <a:t>In </a:t>
            </a:r>
            <a:r>
              <a:rPr lang="en-US" dirty="0"/>
              <a:t>case no sales has been made so far, state the major expenses incurred, the source thereof and the time it required.</a:t>
            </a:r>
          </a:p>
          <a:p>
            <a:endParaRPr lang="en-IN" dirty="0"/>
          </a:p>
        </p:txBody>
      </p:sp>
      <p:sp>
        <p:nvSpPr>
          <p:cNvPr id="4" name="TextBox 3"/>
          <p:cNvSpPr txBox="1"/>
          <p:nvPr/>
        </p:nvSpPr>
        <p:spPr>
          <a:xfrm>
            <a:off x="0" y="481956"/>
            <a:ext cx="11914987" cy="954107"/>
          </a:xfrm>
          <a:prstGeom prst="rect">
            <a:avLst/>
          </a:prstGeom>
          <a:solidFill>
            <a:srgbClr val="002060">
              <a:alpha val="20000"/>
            </a:srgbClr>
          </a:solidFill>
        </p:spPr>
        <p:txBody>
          <a:bodyPr wrap="square" rtlCol="0">
            <a:spAutoFit/>
          </a:bodyPr>
          <a:lstStyle/>
          <a:p>
            <a:r>
              <a:rPr lang="en-US" sz="2800" b="1" dirty="0"/>
              <a:t>Chapter 2: </a:t>
            </a:r>
            <a:r>
              <a:rPr lang="en-IN" sz="2800" b="1" dirty="0" smtClean="0"/>
              <a:t>The </a:t>
            </a:r>
            <a:r>
              <a:rPr lang="en-IN" sz="2800" b="1" dirty="0"/>
              <a:t>business: </a:t>
            </a:r>
            <a:r>
              <a:rPr lang="en-US" sz="2800" b="1" dirty="0" smtClean="0"/>
              <a:t>Background</a:t>
            </a:r>
          </a:p>
          <a:p>
            <a:endParaRPr lang="en-IN" sz="2800" b="1" dirty="0"/>
          </a:p>
        </p:txBody>
      </p:sp>
      <p:sp>
        <p:nvSpPr>
          <p:cNvPr id="5" name="TextBox 4"/>
          <p:cNvSpPr txBox="1"/>
          <p:nvPr/>
        </p:nvSpPr>
        <p:spPr>
          <a:xfrm>
            <a:off x="0" y="1009395"/>
            <a:ext cx="1805353" cy="400110"/>
          </a:xfrm>
          <a:prstGeom prst="rect">
            <a:avLst/>
          </a:prstGeom>
          <a:solidFill>
            <a:srgbClr val="0070C0"/>
          </a:solidFill>
          <a:ln>
            <a:solidFill>
              <a:srgbClr val="0070C0"/>
            </a:solidFill>
          </a:ln>
        </p:spPr>
        <p:txBody>
          <a:bodyPr wrap="square" rtlCol="0">
            <a:spAutoFit/>
          </a:bodyPr>
          <a:lstStyle>
            <a:defPPr>
              <a:defRPr lang="en-US"/>
            </a:defPPr>
            <a:lvl1pPr>
              <a:defRPr sz="2400" b="1"/>
            </a:lvl1pPr>
          </a:lstStyle>
          <a:p>
            <a:r>
              <a:rPr lang="en-US" sz="2000" dirty="0"/>
              <a:t>The opener</a:t>
            </a:r>
          </a:p>
        </p:txBody>
      </p:sp>
      <p:sp>
        <p:nvSpPr>
          <p:cNvPr id="6" name="TextBox 5"/>
          <p:cNvSpPr txBox="1"/>
          <p:nvPr/>
        </p:nvSpPr>
        <p:spPr>
          <a:xfrm>
            <a:off x="1805353" y="1009014"/>
            <a:ext cx="2863312" cy="400110"/>
          </a:xfrm>
          <a:prstGeom prst="rect">
            <a:avLst/>
          </a:prstGeom>
          <a:solidFill>
            <a:srgbClr val="0070C0"/>
          </a:solidFill>
          <a:ln>
            <a:solidFill>
              <a:srgbClr val="0070C0"/>
            </a:solidFill>
          </a:ln>
        </p:spPr>
        <p:txBody>
          <a:bodyPr wrap="square" rtlCol="0">
            <a:spAutoFit/>
          </a:bodyPr>
          <a:lstStyle/>
          <a:p>
            <a:r>
              <a:rPr lang="en-US" sz="2000" b="1" dirty="0" smtClean="0"/>
              <a:t>Goals </a:t>
            </a:r>
            <a:r>
              <a:rPr lang="en-US" sz="2000" b="1" dirty="0"/>
              <a:t>and </a:t>
            </a:r>
            <a:r>
              <a:rPr lang="en-US" sz="2000" b="1" dirty="0" smtClean="0"/>
              <a:t>objectives</a:t>
            </a:r>
            <a:endParaRPr lang="en-US" sz="2000" b="1" dirty="0"/>
          </a:p>
        </p:txBody>
      </p:sp>
      <p:sp>
        <p:nvSpPr>
          <p:cNvPr id="7" name="TextBox 6"/>
          <p:cNvSpPr txBox="1"/>
          <p:nvPr/>
        </p:nvSpPr>
        <p:spPr>
          <a:xfrm>
            <a:off x="4668665" y="1009395"/>
            <a:ext cx="1880650" cy="400110"/>
          </a:xfrm>
          <a:prstGeom prst="rect">
            <a:avLst/>
          </a:prstGeom>
          <a:solidFill>
            <a:srgbClr val="0070C0"/>
          </a:solidFill>
          <a:ln>
            <a:solidFill>
              <a:srgbClr val="0070C0"/>
            </a:solidFill>
          </a:ln>
        </p:spPr>
        <p:txBody>
          <a:bodyPr wrap="square" rtlCol="0">
            <a:spAutoFit/>
          </a:bodyPr>
          <a:lstStyle/>
          <a:p>
            <a:r>
              <a:rPr lang="en-US" sz="2000" b="1" dirty="0" smtClean="0"/>
              <a:t>Strategy</a:t>
            </a:r>
            <a:endParaRPr lang="en-US" sz="2000" b="1" dirty="0"/>
          </a:p>
        </p:txBody>
      </p:sp>
      <p:sp>
        <p:nvSpPr>
          <p:cNvPr id="8" name="TextBox 7"/>
          <p:cNvSpPr txBox="1"/>
          <p:nvPr/>
        </p:nvSpPr>
        <p:spPr>
          <a:xfrm>
            <a:off x="6549315" y="1009014"/>
            <a:ext cx="2000857" cy="400110"/>
          </a:xfrm>
          <a:prstGeom prst="rect">
            <a:avLst/>
          </a:prstGeom>
          <a:solidFill>
            <a:srgbClr val="0070C0"/>
          </a:solidFill>
          <a:ln>
            <a:solidFill>
              <a:srgbClr val="0070C0"/>
            </a:solidFill>
          </a:ln>
        </p:spPr>
        <p:txBody>
          <a:bodyPr wrap="square" rtlCol="0">
            <a:spAutoFit/>
          </a:bodyPr>
          <a:lstStyle/>
          <a:p>
            <a:r>
              <a:rPr lang="en-US" sz="2000" b="1" dirty="0" smtClean="0"/>
              <a:t>Resources</a:t>
            </a:r>
            <a:endParaRPr lang="en-US" sz="2000" b="1" dirty="0"/>
          </a:p>
        </p:txBody>
      </p:sp>
      <p:sp>
        <p:nvSpPr>
          <p:cNvPr id="9" name="TextBox 8"/>
          <p:cNvSpPr txBox="1"/>
          <p:nvPr/>
        </p:nvSpPr>
        <p:spPr>
          <a:xfrm>
            <a:off x="8550172" y="958399"/>
            <a:ext cx="2662428" cy="461665"/>
          </a:xfrm>
          <a:prstGeom prst="rect">
            <a:avLst/>
          </a:prstGeom>
          <a:solidFill>
            <a:schemeClr val="accent1">
              <a:lumMod val="40000"/>
              <a:lumOff val="60000"/>
            </a:schemeClr>
          </a:solidFill>
          <a:ln>
            <a:solidFill>
              <a:srgbClr val="0070C0"/>
            </a:solidFill>
          </a:ln>
        </p:spPr>
        <p:txBody>
          <a:bodyPr wrap="square" rtlCol="0">
            <a:spAutoFit/>
          </a:bodyPr>
          <a:lstStyle>
            <a:defPPr>
              <a:defRPr lang="en-US"/>
            </a:defPPr>
            <a:lvl1pPr>
              <a:defRPr sz="2400" b="1"/>
            </a:lvl1pPr>
          </a:lstStyle>
          <a:p>
            <a:r>
              <a:rPr lang="en-US" dirty="0"/>
              <a:t>Basic financials.</a:t>
            </a:r>
          </a:p>
        </p:txBody>
      </p:sp>
    </p:spTree>
    <p:extLst>
      <p:ext uri="{BB962C8B-B14F-4D97-AF65-F5344CB8AC3E}">
        <p14:creationId xmlns:p14="http://schemas.microsoft.com/office/powerpoint/2010/main" val="8980915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9925"/>
            <a:ext cx="10515600" cy="1325563"/>
          </a:xfrm>
        </p:spPr>
        <p:txBody>
          <a:bodyPr/>
          <a:lstStyle/>
          <a:p>
            <a:r>
              <a:rPr lang="en-IN" dirty="0"/>
              <a:t>The </a:t>
            </a:r>
            <a:r>
              <a:rPr lang="en-IN" dirty="0" smtClean="0"/>
              <a:t>business </a:t>
            </a:r>
            <a:r>
              <a:rPr lang="en-IN" i="1" dirty="0" smtClean="0"/>
              <a:t>mix </a:t>
            </a:r>
            <a:r>
              <a:rPr lang="en-IN" i="1" dirty="0"/>
              <a:t>by </a:t>
            </a:r>
            <a:r>
              <a:rPr lang="en-IN" i="1" dirty="0" smtClean="0"/>
              <a:t>segment</a:t>
            </a:r>
            <a:endParaRPr lang="en-IN" dirty="0"/>
          </a:p>
        </p:txBody>
      </p:sp>
      <p:sp>
        <p:nvSpPr>
          <p:cNvPr id="3" name="Content Placeholder 2"/>
          <p:cNvSpPr>
            <a:spLocks noGrp="1"/>
          </p:cNvSpPr>
          <p:nvPr>
            <p:ph idx="1"/>
          </p:nvPr>
        </p:nvSpPr>
        <p:spPr>
          <a:xfrm>
            <a:off x="395732" y="1950743"/>
            <a:ext cx="9855200" cy="2066151"/>
          </a:xfrm>
        </p:spPr>
        <p:txBody>
          <a:bodyPr/>
          <a:lstStyle/>
          <a:p>
            <a:r>
              <a:rPr lang="en-IN" dirty="0" smtClean="0"/>
              <a:t>Clearly </a:t>
            </a:r>
            <a:r>
              <a:rPr lang="en-IN" dirty="0"/>
              <a:t>define which group of people </a:t>
            </a:r>
            <a:r>
              <a:rPr lang="en-IN" dirty="0" smtClean="0"/>
              <a:t>or </a:t>
            </a:r>
            <a:r>
              <a:rPr lang="en-IN" dirty="0"/>
              <a:t>businesses constitute your main customers. </a:t>
            </a:r>
            <a:endParaRPr lang="en-IN" dirty="0" smtClean="0"/>
          </a:p>
          <a:p>
            <a:r>
              <a:rPr lang="en-IN" dirty="0" smtClean="0"/>
              <a:t>What </a:t>
            </a:r>
            <a:r>
              <a:rPr lang="en-IN" dirty="0"/>
              <a:t>products or services you are offering them. Which of them will critically contribute to your business success? </a:t>
            </a:r>
          </a:p>
          <a:p>
            <a:endParaRPr lang="en-IN" dirty="0"/>
          </a:p>
        </p:txBody>
      </p:sp>
      <p:grpSp>
        <p:nvGrpSpPr>
          <p:cNvPr id="4" name="Group 3"/>
          <p:cNvGrpSpPr/>
          <p:nvPr/>
        </p:nvGrpSpPr>
        <p:grpSpPr>
          <a:xfrm>
            <a:off x="10339832" y="346337"/>
            <a:ext cx="1852168" cy="3530600"/>
            <a:chOff x="10174732" y="647700"/>
            <a:chExt cx="1852168" cy="3530600"/>
          </a:xfrm>
          <a:solidFill>
            <a:srgbClr val="0070C0"/>
          </a:solidFill>
        </p:grpSpPr>
        <p:sp>
          <p:nvSpPr>
            <p:cNvPr id="5" name="Rectangle 4"/>
            <p:cNvSpPr/>
            <p:nvPr/>
          </p:nvSpPr>
          <p:spPr>
            <a:xfrm>
              <a:off x="10174732" y="647700"/>
              <a:ext cx="1852168" cy="647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t>Chapter 2</a:t>
              </a:r>
              <a:endParaRPr lang="en-US" sz="2000" b="1" dirty="0"/>
            </a:p>
          </p:txBody>
        </p:sp>
        <p:sp>
          <p:nvSpPr>
            <p:cNvPr id="6" name="Rectangle 5"/>
            <p:cNvSpPr/>
            <p:nvPr/>
          </p:nvSpPr>
          <p:spPr>
            <a:xfrm>
              <a:off x="11366500" y="1295400"/>
              <a:ext cx="660400" cy="2882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r"/>
              <a:r>
                <a:rPr lang="en-IN" sz="2000" b="1" dirty="0" smtClean="0">
                  <a:solidFill>
                    <a:schemeClr val="bg1"/>
                  </a:solidFill>
                </a:rPr>
                <a:t>Business mix by segment</a:t>
              </a:r>
              <a:endParaRPr lang="en-US" sz="2000" b="1" dirty="0">
                <a:solidFill>
                  <a:schemeClr val="bg1"/>
                </a:solidFill>
              </a:endParaRPr>
            </a:p>
          </p:txBody>
        </p:sp>
      </p:grpSp>
      <p:sp>
        <p:nvSpPr>
          <p:cNvPr id="7" name="Rectangle 6"/>
          <p:cNvSpPr/>
          <p:nvPr/>
        </p:nvSpPr>
        <p:spPr>
          <a:xfrm>
            <a:off x="10935716" y="987110"/>
            <a:ext cx="595884" cy="22500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r"/>
            <a:r>
              <a:rPr lang="en-US" b="1" dirty="0" smtClean="0">
                <a:solidFill>
                  <a:srgbClr val="00B0F0"/>
                </a:solidFill>
              </a:rPr>
              <a:t>Background</a:t>
            </a:r>
            <a:endParaRPr lang="en-IN" b="1" dirty="0">
              <a:solidFill>
                <a:srgbClr val="00B0F0"/>
              </a:solidFill>
            </a:endParaRPr>
          </a:p>
        </p:txBody>
      </p:sp>
      <p:sp>
        <p:nvSpPr>
          <p:cNvPr id="8" name="Rectangle 7"/>
          <p:cNvSpPr/>
          <p:nvPr/>
        </p:nvSpPr>
        <p:spPr>
          <a:xfrm>
            <a:off x="10339832" y="987110"/>
            <a:ext cx="595884" cy="174821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r"/>
            <a:r>
              <a:rPr lang="en-US" b="1" dirty="0" smtClean="0"/>
              <a:t>The Business</a:t>
            </a:r>
            <a:endParaRPr lang="en-IN" b="1" dirty="0"/>
          </a:p>
        </p:txBody>
      </p:sp>
    </p:spTree>
    <p:extLst>
      <p:ext uri="{BB962C8B-B14F-4D97-AF65-F5344CB8AC3E}">
        <p14:creationId xmlns:p14="http://schemas.microsoft.com/office/powerpoint/2010/main" val="31257945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business: </a:t>
            </a:r>
            <a:r>
              <a:rPr lang="en-IN" i="1" dirty="0" smtClean="0"/>
              <a:t>Customer segment</a:t>
            </a:r>
            <a:endParaRPr lang="en-IN" dirty="0"/>
          </a:p>
        </p:txBody>
      </p:sp>
      <p:sp>
        <p:nvSpPr>
          <p:cNvPr id="3" name="Content Placeholder 2"/>
          <p:cNvSpPr>
            <a:spLocks noGrp="1"/>
          </p:cNvSpPr>
          <p:nvPr>
            <p:ph idx="1"/>
          </p:nvPr>
        </p:nvSpPr>
        <p:spPr>
          <a:xfrm>
            <a:off x="838200" y="1577975"/>
            <a:ext cx="10515600" cy="4816514"/>
          </a:xfrm>
        </p:spPr>
        <p:txBody>
          <a:bodyPr>
            <a:normAutofit/>
          </a:bodyPr>
          <a:lstStyle/>
          <a:p>
            <a:r>
              <a:rPr lang="en-IN" dirty="0" smtClean="0"/>
              <a:t>Who are </a:t>
            </a:r>
            <a:r>
              <a:rPr lang="en-IN" dirty="0"/>
              <a:t>the target </a:t>
            </a:r>
            <a:r>
              <a:rPr lang="en-IN" dirty="0" smtClean="0"/>
              <a:t>customers (define customer persona)? </a:t>
            </a:r>
          </a:p>
          <a:p>
            <a:r>
              <a:rPr lang="en-IN" dirty="0" smtClean="0"/>
              <a:t>In </a:t>
            </a:r>
            <a:r>
              <a:rPr lang="en-IN" dirty="0"/>
              <a:t>which way will they benefit from your offering? </a:t>
            </a:r>
            <a:endParaRPr lang="en-IN" dirty="0" smtClean="0"/>
          </a:p>
          <a:p>
            <a:r>
              <a:rPr lang="en-IN" dirty="0" smtClean="0"/>
              <a:t>How </a:t>
            </a:r>
            <a:r>
              <a:rPr lang="en-IN" dirty="0"/>
              <a:t>do you offer a superior product-market-fit compared to your </a:t>
            </a:r>
            <a:r>
              <a:rPr lang="en-IN" dirty="0" smtClean="0"/>
              <a:t>competitors? </a:t>
            </a:r>
          </a:p>
          <a:p>
            <a:r>
              <a:rPr lang="en-IN" dirty="0" smtClean="0"/>
              <a:t>How </a:t>
            </a:r>
            <a:r>
              <a:rPr lang="en-IN" dirty="0"/>
              <a:t>do you target them and position your product? </a:t>
            </a:r>
            <a:endParaRPr lang="en-IN" dirty="0" smtClean="0"/>
          </a:p>
          <a:p>
            <a:r>
              <a:rPr lang="en-IN" dirty="0" smtClean="0"/>
              <a:t>You </a:t>
            </a:r>
            <a:r>
              <a:rPr lang="en-IN" dirty="0"/>
              <a:t>need to mention evidence such as market research data or validation by number of users and their </a:t>
            </a:r>
            <a:r>
              <a:rPr lang="en-IN" dirty="0" smtClean="0"/>
              <a:t>responses.</a:t>
            </a:r>
            <a:endParaRPr lang="en-IN" dirty="0"/>
          </a:p>
        </p:txBody>
      </p:sp>
      <p:grpSp>
        <p:nvGrpSpPr>
          <p:cNvPr id="7" name="Group 6"/>
          <p:cNvGrpSpPr/>
          <p:nvPr/>
        </p:nvGrpSpPr>
        <p:grpSpPr>
          <a:xfrm>
            <a:off x="10223500" y="647700"/>
            <a:ext cx="1803400" cy="3530600"/>
            <a:chOff x="10223500" y="647700"/>
            <a:chExt cx="1803400" cy="3530600"/>
          </a:xfrm>
          <a:solidFill>
            <a:srgbClr val="0070C0"/>
          </a:solidFill>
        </p:grpSpPr>
        <p:sp>
          <p:nvSpPr>
            <p:cNvPr id="8" name="Rectangle 7"/>
            <p:cNvSpPr/>
            <p:nvPr/>
          </p:nvSpPr>
          <p:spPr>
            <a:xfrm>
              <a:off x="10223500" y="647700"/>
              <a:ext cx="1803400" cy="647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t>Chapter 2</a:t>
              </a:r>
              <a:endParaRPr lang="en-US" sz="2000" b="1" dirty="0"/>
            </a:p>
          </p:txBody>
        </p:sp>
        <p:sp>
          <p:nvSpPr>
            <p:cNvPr id="9" name="Rectangle 8"/>
            <p:cNvSpPr/>
            <p:nvPr/>
          </p:nvSpPr>
          <p:spPr>
            <a:xfrm>
              <a:off x="11098924" y="1295400"/>
              <a:ext cx="927976" cy="2882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sz="2000" b="1" dirty="0" smtClean="0"/>
                <a:t>The Business: </a:t>
              </a:r>
              <a:r>
                <a:rPr lang="en-IN" sz="2000" b="1" dirty="0" smtClean="0">
                  <a:solidFill>
                    <a:srgbClr val="FFC000"/>
                  </a:solidFill>
                </a:rPr>
                <a:t>Business mix by segment</a:t>
              </a:r>
              <a:endParaRPr lang="en-US" sz="2000" b="1" dirty="0">
                <a:solidFill>
                  <a:srgbClr val="FFC000"/>
                </a:solidFill>
              </a:endParaRPr>
            </a:p>
          </p:txBody>
        </p:sp>
      </p:grpSp>
    </p:spTree>
    <p:extLst>
      <p:ext uri="{BB962C8B-B14F-4D97-AF65-F5344CB8AC3E}">
        <p14:creationId xmlns:p14="http://schemas.microsoft.com/office/powerpoint/2010/main" val="38027086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business: </a:t>
            </a:r>
            <a:r>
              <a:rPr lang="en-IN" i="1" dirty="0"/>
              <a:t>Customer segment</a:t>
            </a:r>
            <a:endParaRPr lang="en-IN" dirty="0"/>
          </a:p>
        </p:txBody>
      </p:sp>
      <p:sp>
        <p:nvSpPr>
          <p:cNvPr id="3" name="Content Placeholder 2"/>
          <p:cNvSpPr>
            <a:spLocks noGrp="1"/>
          </p:cNvSpPr>
          <p:nvPr>
            <p:ph idx="1"/>
          </p:nvPr>
        </p:nvSpPr>
        <p:spPr>
          <a:xfrm>
            <a:off x="417786" y="1690688"/>
            <a:ext cx="10515600" cy="4351338"/>
          </a:xfrm>
        </p:spPr>
        <p:txBody>
          <a:bodyPr/>
          <a:lstStyle/>
          <a:p>
            <a:r>
              <a:rPr lang="en-IN" dirty="0"/>
              <a:t>Try identifying niche and creating sub-segments to offer differentiated products to target customers of specific needs (features). </a:t>
            </a:r>
            <a:endParaRPr lang="en-IN" dirty="0" smtClean="0"/>
          </a:p>
          <a:p>
            <a:r>
              <a:rPr lang="en-IN" dirty="0" smtClean="0"/>
              <a:t>But </a:t>
            </a:r>
            <a:r>
              <a:rPr lang="en-IN" dirty="0"/>
              <a:t>focus on the product-segment that will make or break your business.</a:t>
            </a:r>
          </a:p>
          <a:p>
            <a:endParaRPr lang="en-IN" dirty="0"/>
          </a:p>
        </p:txBody>
      </p:sp>
      <p:grpSp>
        <p:nvGrpSpPr>
          <p:cNvPr id="4" name="Group 3"/>
          <p:cNvGrpSpPr/>
          <p:nvPr/>
        </p:nvGrpSpPr>
        <p:grpSpPr>
          <a:xfrm>
            <a:off x="10223500" y="647700"/>
            <a:ext cx="1803400" cy="3530600"/>
            <a:chOff x="10223500" y="647700"/>
            <a:chExt cx="1803400" cy="3530600"/>
          </a:xfrm>
          <a:solidFill>
            <a:srgbClr val="0070C0"/>
          </a:solidFill>
        </p:grpSpPr>
        <p:sp>
          <p:nvSpPr>
            <p:cNvPr id="5" name="Rectangle 4"/>
            <p:cNvSpPr/>
            <p:nvPr/>
          </p:nvSpPr>
          <p:spPr>
            <a:xfrm>
              <a:off x="10223500" y="647700"/>
              <a:ext cx="1803400" cy="647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t>Chapter 2</a:t>
              </a:r>
              <a:endParaRPr lang="en-US" sz="2000" b="1" dirty="0"/>
            </a:p>
          </p:txBody>
        </p:sp>
        <p:sp>
          <p:nvSpPr>
            <p:cNvPr id="6" name="Rectangle 5"/>
            <p:cNvSpPr/>
            <p:nvPr/>
          </p:nvSpPr>
          <p:spPr>
            <a:xfrm>
              <a:off x="11366500" y="1295400"/>
              <a:ext cx="660400" cy="2882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sz="1800" b="1" dirty="0" smtClean="0"/>
                <a:t>The Business: </a:t>
              </a:r>
              <a:r>
                <a:rPr lang="en-IN" sz="1800" b="1" dirty="0" smtClean="0">
                  <a:solidFill>
                    <a:srgbClr val="FFC000"/>
                  </a:solidFill>
                </a:rPr>
                <a:t>Business mix by segment</a:t>
              </a:r>
              <a:endParaRPr lang="en-US" sz="1800" b="1" dirty="0">
                <a:solidFill>
                  <a:srgbClr val="FFC000"/>
                </a:solidFill>
              </a:endParaRPr>
            </a:p>
          </p:txBody>
        </p:sp>
      </p:grpSp>
    </p:spTree>
    <p:extLst>
      <p:ext uri="{BB962C8B-B14F-4D97-AF65-F5344CB8AC3E}">
        <p14:creationId xmlns:p14="http://schemas.microsoft.com/office/powerpoint/2010/main" val="18431741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Chapter 3: Market </a:t>
            </a:r>
            <a:r>
              <a:rPr lang="en-IN" dirty="0" smtClean="0"/>
              <a:t>demand</a:t>
            </a:r>
            <a:endParaRPr lang="en-IN" dirty="0"/>
          </a:p>
        </p:txBody>
      </p:sp>
      <p:sp>
        <p:nvSpPr>
          <p:cNvPr id="3" name="Content Placeholder 2"/>
          <p:cNvSpPr>
            <a:spLocks noGrp="1"/>
          </p:cNvSpPr>
          <p:nvPr>
            <p:ph idx="1"/>
          </p:nvPr>
        </p:nvSpPr>
        <p:spPr>
          <a:xfrm>
            <a:off x="834018" y="1468446"/>
            <a:ext cx="11357982" cy="4671548"/>
          </a:xfrm>
        </p:spPr>
        <p:txBody>
          <a:bodyPr>
            <a:normAutofit lnSpcReduction="10000"/>
          </a:bodyPr>
          <a:lstStyle/>
          <a:p>
            <a:r>
              <a:rPr lang="en-IN" dirty="0" smtClean="0"/>
              <a:t>It </a:t>
            </a:r>
            <a:r>
              <a:rPr lang="en-IN" dirty="0"/>
              <a:t>is important that there are enough customer to buy your product at a profitable price. Else, your plan will not materialize.</a:t>
            </a:r>
          </a:p>
          <a:p>
            <a:r>
              <a:rPr lang="en-IN" dirty="0"/>
              <a:t>Thus, this section is one of the most important and you must make all out effort to make it as convincing as possible with real data. </a:t>
            </a:r>
            <a:r>
              <a:rPr lang="en-IN" dirty="0" smtClean="0"/>
              <a:t>Do </a:t>
            </a:r>
            <a:r>
              <a:rPr lang="en-IN" dirty="0"/>
              <a:t>not try to suppress facts. If it is declining you </a:t>
            </a:r>
            <a:r>
              <a:rPr lang="en-IN" dirty="0" smtClean="0"/>
              <a:t>must have </a:t>
            </a:r>
            <a:r>
              <a:rPr lang="en-IN" dirty="0"/>
              <a:t>a plan to reverse the trend. </a:t>
            </a:r>
          </a:p>
          <a:p>
            <a:r>
              <a:rPr lang="en-IN" dirty="0"/>
              <a:t>Market size  </a:t>
            </a:r>
          </a:p>
          <a:p>
            <a:r>
              <a:rPr lang="en-IN" dirty="0"/>
              <a:t>Market growth</a:t>
            </a:r>
          </a:p>
          <a:p>
            <a:r>
              <a:rPr lang="en-IN" dirty="0"/>
              <a:t>Market demand for a start-up</a:t>
            </a:r>
          </a:p>
          <a:p>
            <a:r>
              <a:rPr lang="en-IN" dirty="0" smtClean="0"/>
              <a:t>Test </a:t>
            </a:r>
            <a:r>
              <a:rPr lang="en-IN" dirty="0"/>
              <a:t>marketing</a:t>
            </a:r>
          </a:p>
          <a:p>
            <a:r>
              <a:rPr lang="en-IN" dirty="0" smtClean="0"/>
              <a:t>Estimate </a:t>
            </a:r>
            <a:r>
              <a:rPr lang="en-IN" dirty="0"/>
              <a:t>your addressable </a:t>
            </a:r>
            <a:r>
              <a:rPr lang="en-IN" dirty="0" smtClean="0"/>
              <a:t>and obtainable market</a:t>
            </a:r>
            <a:endParaRPr lang="en-IN" dirty="0"/>
          </a:p>
        </p:txBody>
      </p:sp>
    </p:spTree>
    <p:extLst>
      <p:ext uri="{BB962C8B-B14F-4D97-AF65-F5344CB8AC3E}">
        <p14:creationId xmlns:p14="http://schemas.microsoft.com/office/powerpoint/2010/main" val="27839224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75" y="165100"/>
            <a:ext cx="10515600" cy="1325563"/>
          </a:xfrm>
        </p:spPr>
        <p:txBody>
          <a:bodyPr/>
          <a:lstStyle/>
          <a:p>
            <a:r>
              <a:rPr lang="en-IN" dirty="0"/>
              <a:t>Market demand</a:t>
            </a:r>
            <a:endParaRPr lang="en-US" dirty="0"/>
          </a:p>
        </p:txBody>
      </p:sp>
      <p:sp>
        <p:nvSpPr>
          <p:cNvPr id="3" name="Content Placeholder 2"/>
          <p:cNvSpPr>
            <a:spLocks noGrp="1"/>
          </p:cNvSpPr>
          <p:nvPr>
            <p:ph idx="1"/>
          </p:nvPr>
        </p:nvSpPr>
        <p:spPr>
          <a:xfrm>
            <a:off x="609600" y="1386347"/>
            <a:ext cx="10515600" cy="4729163"/>
          </a:xfrm>
        </p:spPr>
        <p:txBody>
          <a:bodyPr>
            <a:normAutofit lnSpcReduction="10000"/>
          </a:bodyPr>
          <a:lstStyle/>
          <a:p>
            <a:r>
              <a:rPr lang="en-IN" dirty="0"/>
              <a:t>Market </a:t>
            </a:r>
            <a:r>
              <a:rPr lang="en-IN" dirty="0" smtClean="0"/>
              <a:t>demand, </a:t>
            </a:r>
            <a:r>
              <a:rPr lang="en-IN" dirty="0"/>
              <a:t>risks and opportunities</a:t>
            </a:r>
          </a:p>
          <a:p>
            <a:r>
              <a:rPr lang="en-IN" dirty="0"/>
              <a:t>Market share change – give a competitive intensity of your market and </a:t>
            </a:r>
            <a:r>
              <a:rPr lang="en-IN" dirty="0" smtClean="0"/>
              <a:t>your </a:t>
            </a:r>
            <a:r>
              <a:rPr lang="en-IN" dirty="0"/>
              <a:t>competitive position.</a:t>
            </a:r>
          </a:p>
          <a:p>
            <a:r>
              <a:rPr lang="en-IN" dirty="0"/>
              <a:t>That market must be of sufficient size, now and in the future, to support at least your business, not to mention your competitors.</a:t>
            </a:r>
          </a:p>
          <a:p>
            <a:r>
              <a:rPr lang="en-IN" dirty="0"/>
              <a:t>Your market must buy your product for you to have a business. </a:t>
            </a:r>
            <a:r>
              <a:rPr lang="en-IN" dirty="0" smtClean="0"/>
              <a:t>Your </a:t>
            </a:r>
            <a:r>
              <a:rPr lang="en-IN" dirty="0"/>
              <a:t>market must look attractive. Else you should not pursue it.</a:t>
            </a:r>
          </a:p>
          <a:p>
            <a:r>
              <a:rPr lang="en-IN" dirty="0"/>
              <a:t>Your </a:t>
            </a:r>
            <a:r>
              <a:rPr lang="en-IN" dirty="0" smtClean="0"/>
              <a:t>reader </a:t>
            </a:r>
            <a:r>
              <a:rPr lang="en-IN" dirty="0"/>
              <a:t>wants to know, before all else, who these buyers are, how much they are buying, how much they are paying, why they are buying, what has been influencing them, how those influences may change and how much they are likely to buy in the future.</a:t>
            </a:r>
          </a:p>
          <a:p>
            <a:endParaRPr lang="en-US" dirty="0"/>
          </a:p>
        </p:txBody>
      </p:sp>
      <p:grpSp>
        <p:nvGrpSpPr>
          <p:cNvPr id="4" name="Group 3"/>
          <p:cNvGrpSpPr/>
          <p:nvPr/>
        </p:nvGrpSpPr>
        <p:grpSpPr>
          <a:xfrm>
            <a:off x="10223500" y="647700"/>
            <a:ext cx="1803400" cy="3530600"/>
            <a:chOff x="10223500" y="647700"/>
            <a:chExt cx="1803400" cy="3530600"/>
          </a:xfrm>
          <a:solidFill>
            <a:srgbClr val="0070C0"/>
          </a:solidFill>
        </p:grpSpPr>
        <p:sp>
          <p:nvSpPr>
            <p:cNvPr id="5" name="Rectangle 4"/>
            <p:cNvSpPr/>
            <p:nvPr/>
          </p:nvSpPr>
          <p:spPr>
            <a:xfrm>
              <a:off x="10223500" y="647700"/>
              <a:ext cx="1803400" cy="647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t>Chapter 3</a:t>
              </a:r>
              <a:endParaRPr lang="en-US" sz="2000" b="1" dirty="0"/>
            </a:p>
          </p:txBody>
        </p:sp>
        <p:sp>
          <p:nvSpPr>
            <p:cNvPr id="6" name="Rectangle 5"/>
            <p:cNvSpPr/>
            <p:nvPr/>
          </p:nvSpPr>
          <p:spPr>
            <a:xfrm>
              <a:off x="11366500" y="1295400"/>
              <a:ext cx="660400" cy="2882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N" sz="2000" b="1" dirty="0" smtClean="0"/>
                <a:t>The market demand</a:t>
              </a:r>
              <a:endParaRPr lang="en-US" sz="2000" b="1" dirty="0">
                <a:solidFill>
                  <a:srgbClr val="FFC000"/>
                </a:solidFill>
              </a:endParaRPr>
            </a:p>
          </p:txBody>
        </p:sp>
      </p:grpSp>
      <p:sp>
        <p:nvSpPr>
          <p:cNvPr id="7" name="Oval 6"/>
          <p:cNvSpPr/>
          <p:nvPr/>
        </p:nvSpPr>
        <p:spPr>
          <a:xfrm>
            <a:off x="11478932" y="4178300"/>
            <a:ext cx="435535" cy="4303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036695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9482"/>
          </a:xfrm>
        </p:spPr>
        <p:txBody>
          <a:bodyPr/>
          <a:lstStyle/>
          <a:p>
            <a:r>
              <a:rPr lang="en-US" dirty="0" smtClean="0"/>
              <a:t>Chapter 4: Competition</a:t>
            </a:r>
            <a:endParaRPr lang="en-IN" dirty="0"/>
          </a:p>
        </p:txBody>
      </p:sp>
      <p:sp>
        <p:nvSpPr>
          <p:cNvPr id="3" name="Content Placeholder 2"/>
          <p:cNvSpPr>
            <a:spLocks noGrp="1"/>
          </p:cNvSpPr>
          <p:nvPr>
            <p:ph idx="1"/>
          </p:nvPr>
        </p:nvSpPr>
        <p:spPr>
          <a:xfrm>
            <a:off x="838200" y="1274835"/>
            <a:ext cx="10914888" cy="4732211"/>
          </a:xfrm>
        </p:spPr>
        <p:txBody>
          <a:bodyPr>
            <a:normAutofit/>
          </a:bodyPr>
          <a:lstStyle/>
          <a:p>
            <a:r>
              <a:rPr lang="en-US" i="1" dirty="0"/>
              <a:t>“ Competition’s a bitch – but that’s what gives us puppies</a:t>
            </a:r>
            <a:r>
              <a:rPr lang="en-US" i="1" dirty="0" smtClean="0"/>
              <a:t>.” – </a:t>
            </a:r>
            <a:r>
              <a:rPr lang="en-US" sz="1800" dirty="0" smtClean="0"/>
              <a:t>Unattributed</a:t>
            </a:r>
          </a:p>
          <a:p>
            <a:endParaRPr lang="en-US" dirty="0" smtClean="0"/>
          </a:p>
          <a:p>
            <a:r>
              <a:rPr lang="en-US" dirty="0" smtClean="0">
                <a:solidFill>
                  <a:srgbClr val="0070C0"/>
                </a:solidFill>
              </a:rPr>
              <a:t>Understand </a:t>
            </a:r>
            <a:r>
              <a:rPr lang="en-US" dirty="0">
                <a:solidFill>
                  <a:srgbClr val="0070C0"/>
                </a:solidFill>
              </a:rPr>
              <a:t>and respect the </a:t>
            </a:r>
            <a:r>
              <a:rPr lang="en-US" dirty="0" smtClean="0">
                <a:solidFill>
                  <a:srgbClr val="0070C0"/>
                </a:solidFill>
              </a:rPr>
              <a:t>competition </a:t>
            </a:r>
            <a:r>
              <a:rPr lang="en-US" dirty="0" smtClean="0"/>
              <a:t>&amp; competitive intensity. </a:t>
            </a:r>
            <a:r>
              <a:rPr lang="en-US" dirty="0"/>
              <a:t>Give competitors the space they merit in your plan. </a:t>
            </a:r>
            <a:r>
              <a:rPr lang="en-US" dirty="0">
                <a:solidFill>
                  <a:srgbClr val="0070C0"/>
                </a:solidFill>
              </a:rPr>
              <a:t>Dismiss them and your readers will dismiss you.</a:t>
            </a:r>
          </a:p>
          <a:p>
            <a:r>
              <a:rPr lang="en-US" dirty="0">
                <a:solidFill>
                  <a:srgbClr val="0070C0"/>
                </a:solidFill>
              </a:rPr>
              <a:t>Your USP</a:t>
            </a:r>
            <a:r>
              <a:rPr lang="en-US" dirty="0"/>
              <a:t>: How you are going to stand out in the </a:t>
            </a:r>
            <a:r>
              <a:rPr lang="en-US" dirty="0" smtClean="0"/>
              <a:t>competition? What product features, quality, technology, service differentiator you </a:t>
            </a:r>
            <a:br>
              <a:rPr lang="en-US" dirty="0" smtClean="0"/>
            </a:br>
            <a:r>
              <a:rPr lang="en-US" dirty="0" smtClean="0"/>
              <a:t>have to beat competition.  </a:t>
            </a:r>
            <a:endParaRPr lang="en-US" dirty="0"/>
          </a:p>
          <a:p>
            <a:r>
              <a:rPr lang="en-US" dirty="0"/>
              <a:t>Porter’s five forces analysis of your business.</a:t>
            </a:r>
            <a:endParaRPr lang="en-IN" dirty="0"/>
          </a:p>
          <a:p>
            <a:endParaRPr lang="en-IN" dirty="0"/>
          </a:p>
        </p:txBody>
      </p:sp>
    </p:spTree>
    <p:extLst>
      <p:ext uri="{BB962C8B-B14F-4D97-AF65-F5344CB8AC3E}">
        <p14:creationId xmlns:p14="http://schemas.microsoft.com/office/powerpoint/2010/main" val="285564189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5 Strategy</a:t>
            </a:r>
            <a:endParaRPr lang="en-IN" dirty="0"/>
          </a:p>
        </p:txBody>
      </p:sp>
      <p:sp>
        <p:nvSpPr>
          <p:cNvPr id="3" name="Content Placeholder 2"/>
          <p:cNvSpPr>
            <a:spLocks noGrp="1"/>
          </p:cNvSpPr>
          <p:nvPr>
            <p:ph idx="1"/>
          </p:nvPr>
        </p:nvSpPr>
        <p:spPr>
          <a:xfrm>
            <a:off x="537807" y="1488901"/>
            <a:ext cx="10515600" cy="4351338"/>
          </a:xfrm>
        </p:spPr>
        <p:txBody>
          <a:bodyPr/>
          <a:lstStyle/>
          <a:p>
            <a:r>
              <a:rPr lang="en-US" i="1" dirty="0"/>
              <a:t>“ We shall either find a way or make one</a:t>
            </a:r>
            <a:r>
              <a:rPr lang="en-US" i="1" dirty="0" smtClean="0"/>
              <a:t>.” </a:t>
            </a:r>
            <a:r>
              <a:rPr lang="en-US" dirty="0" smtClean="0"/>
              <a:t>- </a:t>
            </a:r>
            <a:r>
              <a:rPr lang="en-US" dirty="0"/>
              <a:t>Hannibal </a:t>
            </a:r>
          </a:p>
          <a:p>
            <a:r>
              <a:rPr lang="en-US" dirty="0" smtClean="0"/>
              <a:t>you assess </a:t>
            </a:r>
            <a:r>
              <a:rPr lang="en-US" dirty="0"/>
              <a:t>what your competitive position will be upon entering this market and how that may improve over the next three years. </a:t>
            </a:r>
            <a:endParaRPr lang="en-US" dirty="0" smtClean="0"/>
          </a:p>
          <a:p>
            <a:r>
              <a:rPr lang="en-US" dirty="0"/>
              <a:t>How competitive is your business in each of its main segments? What is your strategy for strengthening competitiveness in key segments? Or boosting the balance of your overall portfolio of segments? What risks may you face and what opportunities can you exploit? </a:t>
            </a:r>
            <a:endParaRPr lang="en-IN" dirty="0"/>
          </a:p>
        </p:txBody>
      </p:sp>
    </p:spTree>
    <p:extLst>
      <p:ext uri="{BB962C8B-B14F-4D97-AF65-F5344CB8AC3E}">
        <p14:creationId xmlns:p14="http://schemas.microsoft.com/office/powerpoint/2010/main" val="34621476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a:t>
            </a:r>
            <a:endParaRPr lang="en-IN" dirty="0"/>
          </a:p>
        </p:txBody>
      </p:sp>
      <p:sp>
        <p:nvSpPr>
          <p:cNvPr id="3" name="Content Placeholder 2"/>
          <p:cNvSpPr>
            <a:spLocks noGrp="1"/>
          </p:cNvSpPr>
          <p:nvPr>
            <p:ph idx="1"/>
          </p:nvPr>
        </p:nvSpPr>
        <p:spPr>
          <a:xfrm>
            <a:off x="497264" y="1927754"/>
            <a:ext cx="11542336" cy="2283920"/>
          </a:xfrm>
        </p:spPr>
        <p:txBody>
          <a:bodyPr/>
          <a:lstStyle/>
          <a:p>
            <a:r>
              <a:rPr lang="en-US" dirty="0" smtClean="0"/>
              <a:t>Neither you exaggerate your opportunities nor you gloss over the risks.  </a:t>
            </a:r>
          </a:p>
          <a:p>
            <a:r>
              <a:rPr lang="en-US" dirty="0" smtClean="0"/>
              <a:t>Be realistic. </a:t>
            </a:r>
          </a:p>
          <a:p>
            <a:r>
              <a:rPr lang="en-US" dirty="0" smtClean="0"/>
              <a:t>Tell your strategies to beat the competition.</a:t>
            </a:r>
            <a:endParaRPr lang="en-IN" dirty="0"/>
          </a:p>
        </p:txBody>
      </p:sp>
    </p:spTree>
    <p:extLst>
      <p:ext uri="{BB962C8B-B14F-4D97-AF65-F5344CB8AC3E}">
        <p14:creationId xmlns:p14="http://schemas.microsoft.com/office/powerpoint/2010/main" val="2087553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“Emotionally we have moved on, it’s a part of building a new company. We have seen a lot of success, we have seen some big downfalls,” he added after quoting a popular Silicon Valley adage, ‘building a business is like waking up in the morning and eating broken glass every day</a:t>
            </a:r>
            <a:r>
              <a:rPr lang="en-US" dirty="0" smtClean="0"/>
              <a:t>’. </a:t>
            </a:r>
            <a:r>
              <a:rPr lang="en-US" dirty="0" err="1" smtClean="0"/>
              <a:t>Kavin</a:t>
            </a:r>
            <a:r>
              <a:rPr lang="en-US" dirty="0" smtClean="0"/>
              <a:t> </a:t>
            </a:r>
            <a:r>
              <a:rPr lang="en-IN" dirty="0"/>
              <a:t>Mittal </a:t>
            </a:r>
          </a:p>
        </p:txBody>
      </p:sp>
      <p:sp>
        <p:nvSpPr>
          <p:cNvPr id="4" name="Slide Number Placeholder 3"/>
          <p:cNvSpPr>
            <a:spLocks noGrp="1"/>
          </p:cNvSpPr>
          <p:nvPr>
            <p:ph type="sldNum" sz="quarter" idx="12"/>
          </p:nvPr>
        </p:nvSpPr>
        <p:spPr/>
        <p:txBody>
          <a:bodyPr/>
          <a:lstStyle/>
          <a:p>
            <a:fld id="{8FD1DB16-3243-4916-96AE-0416B7586CF1}" type="slidenum">
              <a:rPr lang="en-IN" smtClean="0"/>
              <a:t>5</a:t>
            </a:fld>
            <a:endParaRPr lang="en-IN"/>
          </a:p>
        </p:txBody>
      </p:sp>
    </p:spTree>
    <p:extLst>
      <p:ext uri="{BB962C8B-B14F-4D97-AF65-F5344CB8AC3E}">
        <p14:creationId xmlns:p14="http://schemas.microsoft.com/office/powerpoint/2010/main" val="14316570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are a number of ways you can try to sustain your competitive advantage</a:t>
            </a:r>
            <a:endParaRPr lang="en-IN" dirty="0"/>
          </a:p>
        </p:txBody>
      </p:sp>
      <p:sp>
        <p:nvSpPr>
          <p:cNvPr id="3" name="Content Placeholder 2"/>
          <p:cNvSpPr>
            <a:spLocks noGrp="1"/>
          </p:cNvSpPr>
          <p:nvPr>
            <p:ph idx="1"/>
          </p:nvPr>
        </p:nvSpPr>
        <p:spPr>
          <a:xfrm>
            <a:off x="990431" y="2064313"/>
            <a:ext cx="10515600" cy="4351338"/>
          </a:xfrm>
        </p:spPr>
        <p:txBody>
          <a:bodyPr>
            <a:normAutofit/>
          </a:bodyPr>
          <a:lstStyle/>
          <a:p>
            <a:r>
              <a:rPr lang="en-US" dirty="0" smtClean="0"/>
              <a:t>Patent </a:t>
            </a:r>
            <a:r>
              <a:rPr lang="en-US" dirty="0"/>
              <a:t>protection of key </a:t>
            </a:r>
            <a:r>
              <a:rPr lang="en-US" dirty="0" smtClean="0"/>
              <a:t>products you have innovated. </a:t>
            </a:r>
          </a:p>
          <a:p>
            <a:r>
              <a:rPr lang="en-US" dirty="0" smtClean="0"/>
              <a:t>Sustained innovation to stay </a:t>
            </a:r>
            <a:r>
              <a:rPr lang="en-US" dirty="0"/>
              <a:t>ahead in product </a:t>
            </a:r>
            <a:r>
              <a:rPr lang="en-US" dirty="0" smtClean="0"/>
              <a:t>development. </a:t>
            </a:r>
          </a:p>
          <a:p>
            <a:r>
              <a:rPr lang="en-US" dirty="0" smtClean="0"/>
              <a:t>Continuous improvement of the process to reduce cost.</a:t>
            </a:r>
          </a:p>
          <a:p>
            <a:r>
              <a:rPr lang="en-US" dirty="0" smtClean="0"/>
              <a:t>Content marketing.</a:t>
            </a:r>
          </a:p>
          <a:p>
            <a:r>
              <a:rPr lang="en-US" dirty="0" smtClean="0"/>
              <a:t>Investment </a:t>
            </a:r>
            <a:r>
              <a:rPr lang="en-US" dirty="0"/>
              <a:t>in </a:t>
            </a:r>
            <a:r>
              <a:rPr lang="en-US" dirty="0" smtClean="0"/>
              <a:t>branding and creating loyal customers.  </a:t>
            </a:r>
          </a:p>
          <a:p>
            <a:r>
              <a:rPr lang="en-US" dirty="0" smtClean="0"/>
              <a:t>Investment in customer relationships, particularly for </a:t>
            </a:r>
            <a:br>
              <a:rPr lang="en-US" dirty="0" smtClean="0"/>
            </a:br>
            <a:r>
              <a:rPr lang="en-US" dirty="0" smtClean="0"/>
              <a:t>business-to-business ventures. </a:t>
            </a:r>
            <a:endParaRPr lang="en-IN" dirty="0"/>
          </a:p>
        </p:txBody>
      </p:sp>
    </p:spTree>
    <p:extLst>
      <p:ext uri="{BB962C8B-B14F-4D97-AF65-F5344CB8AC3E}">
        <p14:creationId xmlns:p14="http://schemas.microsoft.com/office/powerpoint/2010/main" val="38555669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6: Resources</a:t>
            </a:r>
            <a:endParaRPr lang="en-IN" dirty="0"/>
          </a:p>
        </p:txBody>
      </p:sp>
      <p:sp>
        <p:nvSpPr>
          <p:cNvPr id="3" name="Content Placeholder 2"/>
          <p:cNvSpPr>
            <a:spLocks noGrp="1"/>
          </p:cNvSpPr>
          <p:nvPr>
            <p:ph idx="1"/>
          </p:nvPr>
        </p:nvSpPr>
        <p:spPr>
          <a:xfrm>
            <a:off x="365235" y="1342149"/>
            <a:ext cx="10515600" cy="4351338"/>
          </a:xfrm>
        </p:spPr>
        <p:txBody>
          <a:bodyPr/>
          <a:lstStyle/>
          <a:p>
            <a:pPr marL="0" indent="0">
              <a:buNone/>
            </a:pPr>
            <a:r>
              <a:rPr lang="en-US" i="1" dirty="0"/>
              <a:t>“ It’s not the size of the dog in the fight, it’s the size of the fight in the dog</a:t>
            </a:r>
            <a:r>
              <a:rPr lang="en-US" i="1" dirty="0" smtClean="0"/>
              <a:t>.” – </a:t>
            </a:r>
            <a:r>
              <a:rPr lang="en-US" dirty="0" smtClean="0"/>
              <a:t>Mark Twain</a:t>
            </a:r>
          </a:p>
          <a:p>
            <a:pPr marL="0" indent="0">
              <a:buNone/>
            </a:pPr>
            <a:endParaRPr lang="en-US" dirty="0"/>
          </a:p>
          <a:p>
            <a:pPr marL="0" indent="0">
              <a:buNone/>
            </a:pPr>
            <a:r>
              <a:rPr lang="en-US" dirty="0" smtClean="0"/>
              <a:t>Most investors say that they back the team.</a:t>
            </a:r>
            <a:endParaRPr lang="en-US" dirty="0"/>
          </a:p>
          <a:p>
            <a:r>
              <a:rPr lang="en-US" dirty="0"/>
              <a:t> </a:t>
            </a:r>
            <a:r>
              <a:rPr lang="en-US" dirty="0" smtClean="0"/>
              <a:t>In startups, investors do not look for managers. They look for visionary leaders, </a:t>
            </a:r>
            <a:r>
              <a:rPr lang="en-US" dirty="0"/>
              <a:t>a person who believes wholly in the product or service, who will inspire and motivate </a:t>
            </a:r>
            <a:r>
              <a:rPr lang="en-US" dirty="0" smtClean="0"/>
              <a:t>others in the team. </a:t>
            </a:r>
            <a:endParaRPr lang="en-IN" dirty="0"/>
          </a:p>
        </p:txBody>
      </p:sp>
    </p:spTree>
    <p:extLst>
      <p:ext uri="{BB962C8B-B14F-4D97-AF65-F5344CB8AC3E}">
        <p14:creationId xmlns:p14="http://schemas.microsoft.com/office/powerpoint/2010/main" val="7100128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Resources</a:t>
            </a:r>
            <a:endParaRPr lang="en-US" dirty="0"/>
          </a:p>
        </p:txBody>
      </p:sp>
      <p:sp>
        <p:nvSpPr>
          <p:cNvPr id="3" name="Content Placeholder 2"/>
          <p:cNvSpPr>
            <a:spLocks noGrp="1"/>
          </p:cNvSpPr>
          <p:nvPr>
            <p:ph idx="1"/>
          </p:nvPr>
        </p:nvSpPr>
        <p:spPr>
          <a:xfrm>
            <a:off x="838200" y="1564564"/>
            <a:ext cx="10515600" cy="4351338"/>
          </a:xfrm>
        </p:spPr>
        <p:txBody>
          <a:bodyPr/>
          <a:lstStyle/>
          <a:p>
            <a:r>
              <a:rPr lang="en-IN" dirty="0" smtClean="0"/>
              <a:t>Technology requirement</a:t>
            </a:r>
          </a:p>
          <a:p>
            <a:r>
              <a:rPr lang="en-IN" dirty="0" smtClean="0"/>
              <a:t>Personnel requirement</a:t>
            </a:r>
          </a:p>
          <a:p>
            <a:r>
              <a:rPr lang="en-IN" dirty="0" smtClean="0"/>
              <a:t>Inputs requirements – raw-materials, services, and utilities</a:t>
            </a:r>
          </a:p>
          <a:p>
            <a:r>
              <a:rPr lang="en-IN" dirty="0" smtClean="0"/>
              <a:t>Logistic requirements – distribution, sale, delivery and aftersales services.</a:t>
            </a:r>
          </a:p>
          <a:p>
            <a:r>
              <a:rPr lang="en-IN" dirty="0" smtClean="0"/>
              <a:t>Financial requirements</a:t>
            </a:r>
          </a:p>
          <a:p>
            <a:endParaRPr lang="en-US" dirty="0"/>
          </a:p>
        </p:txBody>
      </p:sp>
    </p:spTree>
    <p:extLst>
      <p:ext uri="{BB962C8B-B14F-4D97-AF65-F5344CB8AC3E}">
        <p14:creationId xmlns:p14="http://schemas.microsoft.com/office/powerpoint/2010/main" val="342060351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3300"/>
          </a:xfrm>
        </p:spPr>
        <p:txBody>
          <a:bodyPr/>
          <a:lstStyle/>
          <a:p>
            <a:r>
              <a:rPr lang="en-US" dirty="0" smtClean="0"/>
              <a:t>Resources - Personnel</a:t>
            </a:r>
            <a:endParaRPr lang="en-IN" dirty="0"/>
          </a:p>
        </p:txBody>
      </p:sp>
      <p:sp>
        <p:nvSpPr>
          <p:cNvPr id="3" name="Content Placeholder 2"/>
          <p:cNvSpPr>
            <a:spLocks noGrp="1"/>
          </p:cNvSpPr>
          <p:nvPr>
            <p:ph idx="1"/>
          </p:nvPr>
        </p:nvSpPr>
        <p:spPr>
          <a:xfrm>
            <a:off x="260131" y="1221280"/>
            <a:ext cx="10515600" cy="4351338"/>
          </a:xfrm>
        </p:spPr>
        <p:txBody>
          <a:bodyPr>
            <a:normAutofit/>
          </a:bodyPr>
          <a:lstStyle/>
          <a:p>
            <a:r>
              <a:rPr lang="en-US" dirty="0" smtClean="0"/>
              <a:t>Management  </a:t>
            </a:r>
            <a:r>
              <a:rPr lang="en-US" dirty="0"/>
              <a:t>– how you will have the right team of managers, with the right experience, qualifications and skills to implement the strategy. </a:t>
            </a:r>
            <a:endParaRPr lang="en-US" dirty="0" smtClean="0"/>
          </a:p>
          <a:p>
            <a:r>
              <a:rPr lang="en-US" dirty="0" smtClean="0"/>
              <a:t>Marketing  </a:t>
            </a:r>
            <a:r>
              <a:rPr lang="en-US" dirty="0"/>
              <a:t>– how you will create sufficient awareness of the firm’s offering over the plan period, a crucial issue in a start-up. </a:t>
            </a:r>
            <a:endParaRPr lang="en-US" dirty="0" smtClean="0"/>
          </a:p>
          <a:p>
            <a:r>
              <a:rPr lang="en-US" dirty="0" smtClean="0"/>
              <a:t>Operations  </a:t>
            </a:r>
            <a:r>
              <a:rPr lang="en-US" dirty="0"/>
              <a:t>– how you will deploy your resources to ensure that supplies, purchasing, manufacturing/service provision, R&amp;D, distribution, sales, customer service, systems, control and compliance are sufficiently aligned to deliver the plan.</a:t>
            </a:r>
            <a:endParaRPr lang="en-IN" dirty="0"/>
          </a:p>
        </p:txBody>
      </p:sp>
    </p:spTree>
    <p:extLst>
      <p:ext uri="{BB962C8B-B14F-4D97-AF65-F5344CB8AC3E}">
        <p14:creationId xmlns:p14="http://schemas.microsoft.com/office/powerpoint/2010/main" val="40189543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165"/>
            <a:ext cx="10515600" cy="1325563"/>
          </a:xfrm>
        </p:spPr>
        <p:txBody>
          <a:bodyPr vert="horz" lIns="91440" tIns="45720" rIns="91440" bIns="45720" rtlCol="0" anchor="ctr">
            <a:normAutofit/>
          </a:bodyPr>
          <a:lstStyle/>
          <a:p>
            <a:r>
              <a:rPr lang="en-US" sz="3600" b="1" dirty="0" smtClean="0">
                <a:solidFill>
                  <a:srgbClr val="002060"/>
                </a:solidFill>
                <a:latin typeface="Georgia" panose="02040502050405020303" pitchFamily="18" charset="0"/>
              </a:rPr>
              <a:t>Chapter </a:t>
            </a:r>
            <a:r>
              <a:rPr lang="en-US" sz="3600" b="1" dirty="0">
                <a:solidFill>
                  <a:srgbClr val="002060"/>
                </a:solidFill>
                <a:latin typeface="Georgia" panose="02040502050405020303" pitchFamily="18" charset="0"/>
              </a:rPr>
              <a:t>7: Financial </a:t>
            </a:r>
            <a:r>
              <a:rPr lang="en-US" sz="3600" b="1" dirty="0" smtClean="0">
                <a:solidFill>
                  <a:srgbClr val="002060"/>
                </a:solidFill>
                <a:latin typeface="Georgia" panose="02040502050405020303" pitchFamily="18" charset="0"/>
              </a:rPr>
              <a:t>Outlay, Financial Closer, and Projected Financials  </a:t>
            </a:r>
            <a:endParaRPr lang="en-IN" sz="3600" b="1" dirty="0">
              <a:solidFill>
                <a:srgbClr val="002060"/>
              </a:solidFill>
              <a:latin typeface="Georgia" panose="02040502050405020303" pitchFamily="18" charset="0"/>
            </a:endParaRPr>
          </a:p>
        </p:txBody>
      </p:sp>
    </p:spTree>
    <p:extLst>
      <p:ext uri="{BB962C8B-B14F-4D97-AF65-F5344CB8AC3E}">
        <p14:creationId xmlns:p14="http://schemas.microsoft.com/office/powerpoint/2010/main" val="17196000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5616" y="365125"/>
            <a:ext cx="8406384" cy="1043051"/>
          </a:xfrm>
        </p:spPr>
        <p:txBody>
          <a:bodyPr vert="horz" lIns="91440" tIns="45720" rIns="91440" bIns="45720" rtlCol="0" anchor="ctr">
            <a:normAutofit fontScale="90000"/>
          </a:bodyPr>
          <a:lstStyle/>
          <a:p>
            <a:r>
              <a:rPr lang="en-US" sz="3600" b="1" dirty="0">
                <a:solidFill>
                  <a:srgbClr val="002060"/>
                </a:solidFill>
                <a:latin typeface="Georgia" panose="02040502050405020303" pitchFamily="18" charset="0"/>
              </a:rPr>
              <a:t>Financial </a:t>
            </a:r>
            <a:r>
              <a:rPr lang="en-US" sz="3600" b="1" dirty="0" smtClean="0">
                <a:solidFill>
                  <a:srgbClr val="002060"/>
                </a:solidFill>
                <a:latin typeface="Georgia" panose="02040502050405020303" pitchFamily="18" charset="0"/>
              </a:rPr>
              <a:t>Outlay before commercial operation: to be given in Appendix</a:t>
            </a:r>
            <a:endParaRPr lang="en-IN" sz="3600" b="1" dirty="0">
              <a:solidFill>
                <a:srgbClr val="002060"/>
              </a:solidFill>
              <a:latin typeface="Georgia" panose="02040502050405020303" pitchFamily="18" charset="0"/>
            </a:endParaRPr>
          </a:p>
        </p:txBody>
      </p:sp>
      <p:graphicFrame>
        <p:nvGraphicFramePr>
          <p:cNvPr id="5" name="Object 4"/>
          <p:cNvGraphicFramePr>
            <a:graphicFrameLocks noChangeAspect="1"/>
          </p:cNvGraphicFramePr>
          <p:nvPr>
            <p:extLst/>
          </p:nvPr>
        </p:nvGraphicFramePr>
        <p:xfrm>
          <a:off x="466725" y="403665"/>
          <a:ext cx="3119438" cy="5648325"/>
        </p:xfrm>
        <a:graphic>
          <a:graphicData uri="http://schemas.openxmlformats.org/presentationml/2006/ole">
            <mc:AlternateContent xmlns:mc="http://schemas.openxmlformats.org/markup-compatibility/2006">
              <mc:Choice xmlns:v="urn:schemas-microsoft-com:vml" Requires="v">
                <p:oleObj spid="_x0000_s4142" name="Worksheet" r:id="rId3" imgW="2762362" imgH="5000625" progId="Excel.Sheet.12">
                  <p:embed/>
                </p:oleObj>
              </mc:Choice>
              <mc:Fallback>
                <p:oleObj name="Worksheet" r:id="rId3" imgW="2762362" imgH="5000625" progId="Excel.Sheet.12">
                  <p:embed/>
                  <p:pic>
                    <p:nvPicPr>
                      <p:cNvPr id="5" name="Object 4"/>
                      <p:cNvPicPr/>
                      <p:nvPr/>
                    </p:nvPicPr>
                    <p:blipFill>
                      <a:blip r:embed="rId4"/>
                      <a:stretch>
                        <a:fillRect/>
                      </a:stretch>
                    </p:blipFill>
                    <p:spPr>
                      <a:xfrm>
                        <a:off x="466725" y="403665"/>
                        <a:ext cx="3119438" cy="5648325"/>
                      </a:xfrm>
                      <a:prstGeom prst="rect">
                        <a:avLst/>
                      </a:prstGeom>
                    </p:spPr>
                  </p:pic>
                </p:oleObj>
              </mc:Fallback>
            </mc:AlternateContent>
          </a:graphicData>
        </a:graphic>
      </p:graphicFrame>
      <p:graphicFrame>
        <p:nvGraphicFramePr>
          <p:cNvPr id="7" name="Object 6"/>
          <p:cNvGraphicFramePr>
            <a:graphicFrameLocks noChangeAspect="1"/>
          </p:cNvGraphicFramePr>
          <p:nvPr>
            <p:extLst/>
          </p:nvPr>
        </p:nvGraphicFramePr>
        <p:xfrm>
          <a:off x="3785616" y="1408176"/>
          <a:ext cx="2841625" cy="4175125"/>
        </p:xfrm>
        <a:graphic>
          <a:graphicData uri="http://schemas.openxmlformats.org/presentationml/2006/ole">
            <mc:AlternateContent xmlns:mc="http://schemas.openxmlformats.org/markup-compatibility/2006">
              <mc:Choice xmlns:v="urn:schemas-microsoft-com:vml" Requires="v">
                <p:oleObj spid="_x0000_s4143" name="Worksheet" r:id="rId5" imgW="2842295" imgH="4175886" progId="Excel.Sheet.12">
                  <p:embed/>
                </p:oleObj>
              </mc:Choice>
              <mc:Fallback>
                <p:oleObj name="Worksheet" r:id="rId5" imgW="2842295" imgH="4175886" progId="Excel.Sheet.12">
                  <p:embed/>
                  <p:pic>
                    <p:nvPicPr>
                      <p:cNvPr id="7" name="Object 6"/>
                      <p:cNvPicPr/>
                      <p:nvPr/>
                    </p:nvPicPr>
                    <p:blipFill>
                      <a:blip r:embed="rId6"/>
                      <a:stretch>
                        <a:fillRect/>
                      </a:stretch>
                    </p:blipFill>
                    <p:spPr>
                      <a:xfrm>
                        <a:off x="3785616" y="1408176"/>
                        <a:ext cx="2841625" cy="4175125"/>
                      </a:xfrm>
                      <a:prstGeom prst="rect">
                        <a:avLst/>
                      </a:prstGeom>
                    </p:spPr>
                  </p:pic>
                </p:oleObj>
              </mc:Fallback>
            </mc:AlternateContent>
          </a:graphicData>
        </a:graphic>
      </p:graphicFrame>
      <p:graphicFrame>
        <p:nvGraphicFramePr>
          <p:cNvPr id="8" name="Object 7"/>
          <p:cNvGraphicFramePr>
            <a:graphicFrameLocks noChangeAspect="1"/>
          </p:cNvGraphicFramePr>
          <p:nvPr>
            <p:extLst/>
          </p:nvPr>
        </p:nvGraphicFramePr>
        <p:xfrm>
          <a:off x="6627241" y="1408176"/>
          <a:ext cx="2613025" cy="4137025"/>
        </p:xfrm>
        <a:graphic>
          <a:graphicData uri="http://schemas.openxmlformats.org/presentationml/2006/ole">
            <mc:AlternateContent xmlns:mc="http://schemas.openxmlformats.org/markup-compatibility/2006">
              <mc:Choice xmlns:v="urn:schemas-microsoft-com:vml" Requires="v">
                <p:oleObj spid="_x0000_s4144" name="Worksheet" r:id="rId7" imgW="2613483" imgH="4137707" progId="Excel.Sheet.12">
                  <p:embed/>
                </p:oleObj>
              </mc:Choice>
              <mc:Fallback>
                <p:oleObj name="Worksheet" r:id="rId7" imgW="2613483" imgH="4137707" progId="Excel.Sheet.12">
                  <p:embed/>
                  <p:pic>
                    <p:nvPicPr>
                      <p:cNvPr id="8" name="Object 7"/>
                      <p:cNvPicPr/>
                      <p:nvPr/>
                    </p:nvPicPr>
                    <p:blipFill>
                      <a:blip r:embed="rId8"/>
                      <a:stretch>
                        <a:fillRect/>
                      </a:stretch>
                    </p:blipFill>
                    <p:spPr>
                      <a:xfrm>
                        <a:off x="6627241" y="1408176"/>
                        <a:ext cx="2613025" cy="4137025"/>
                      </a:xfrm>
                      <a:prstGeom prst="rect">
                        <a:avLst/>
                      </a:prstGeom>
                    </p:spPr>
                  </p:pic>
                </p:oleObj>
              </mc:Fallback>
            </mc:AlternateContent>
          </a:graphicData>
        </a:graphic>
      </p:graphicFrame>
      <p:sp>
        <p:nvSpPr>
          <p:cNvPr id="4" name="Freeform 3"/>
          <p:cNvSpPr/>
          <p:nvPr/>
        </p:nvSpPr>
        <p:spPr>
          <a:xfrm>
            <a:off x="6189030" y="5496909"/>
            <a:ext cx="2929053" cy="423091"/>
          </a:xfrm>
          <a:custGeom>
            <a:avLst/>
            <a:gdLst>
              <a:gd name="connsiteX0" fmla="*/ 214035 w 3078063"/>
              <a:gd name="connsiteY0" fmla="*/ 21021 h 389899"/>
              <a:gd name="connsiteX1" fmla="*/ 266587 w 3078063"/>
              <a:gd name="connsiteY1" fmla="*/ 357352 h 389899"/>
              <a:gd name="connsiteX2" fmla="*/ 2852131 w 3078063"/>
              <a:gd name="connsiteY2" fmla="*/ 336331 h 389899"/>
              <a:gd name="connsiteX3" fmla="*/ 2778559 w 3078063"/>
              <a:gd name="connsiteY3" fmla="*/ 0 h 389899"/>
              <a:gd name="connsiteX0" fmla="*/ 153366 w 3017394"/>
              <a:gd name="connsiteY0" fmla="*/ 21021 h 389899"/>
              <a:gd name="connsiteX1" fmla="*/ 205918 w 3017394"/>
              <a:gd name="connsiteY1" fmla="*/ 357352 h 389899"/>
              <a:gd name="connsiteX2" fmla="*/ 2791462 w 3017394"/>
              <a:gd name="connsiteY2" fmla="*/ 336331 h 389899"/>
              <a:gd name="connsiteX3" fmla="*/ 2717890 w 3017394"/>
              <a:gd name="connsiteY3" fmla="*/ 0 h 389899"/>
              <a:gd name="connsiteX0" fmla="*/ 10742 w 2874770"/>
              <a:gd name="connsiteY0" fmla="*/ 21021 h 491551"/>
              <a:gd name="connsiteX1" fmla="*/ 63294 w 2874770"/>
              <a:gd name="connsiteY1" fmla="*/ 357352 h 491551"/>
              <a:gd name="connsiteX2" fmla="*/ 2648838 w 2874770"/>
              <a:gd name="connsiteY2" fmla="*/ 336331 h 491551"/>
              <a:gd name="connsiteX3" fmla="*/ 2575266 w 2874770"/>
              <a:gd name="connsiteY3" fmla="*/ 0 h 491551"/>
              <a:gd name="connsiteX0" fmla="*/ 10742 w 2687186"/>
              <a:gd name="connsiteY0" fmla="*/ 21021 h 566341"/>
              <a:gd name="connsiteX1" fmla="*/ 63294 w 2687186"/>
              <a:gd name="connsiteY1" fmla="*/ 357352 h 566341"/>
              <a:gd name="connsiteX2" fmla="*/ 2648838 w 2687186"/>
              <a:gd name="connsiteY2" fmla="*/ 336331 h 566341"/>
              <a:gd name="connsiteX3" fmla="*/ 2575266 w 2687186"/>
              <a:gd name="connsiteY3" fmla="*/ 0 h 566341"/>
              <a:gd name="connsiteX0" fmla="*/ 10742 w 2650476"/>
              <a:gd name="connsiteY0" fmla="*/ 21021 h 566341"/>
              <a:gd name="connsiteX1" fmla="*/ 63294 w 2650476"/>
              <a:gd name="connsiteY1" fmla="*/ 357352 h 566341"/>
              <a:gd name="connsiteX2" fmla="*/ 2648838 w 2650476"/>
              <a:gd name="connsiteY2" fmla="*/ 336331 h 566341"/>
              <a:gd name="connsiteX3" fmla="*/ 2575266 w 2650476"/>
              <a:gd name="connsiteY3" fmla="*/ 0 h 566341"/>
              <a:gd name="connsiteX0" fmla="*/ 148708 w 2725657"/>
              <a:gd name="connsiteY0" fmla="*/ 21021 h 489280"/>
              <a:gd name="connsiteX1" fmla="*/ 201260 w 2725657"/>
              <a:gd name="connsiteY1" fmla="*/ 357352 h 489280"/>
              <a:gd name="connsiteX2" fmla="*/ 2723742 w 2725657"/>
              <a:gd name="connsiteY2" fmla="*/ 336331 h 489280"/>
              <a:gd name="connsiteX3" fmla="*/ 2713232 w 2725657"/>
              <a:gd name="connsiteY3" fmla="*/ 0 h 489280"/>
              <a:gd name="connsiteX0" fmla="*/ 148708 w 2929053"/>
              <a:gd name="connsiteY0" fmla="*/ 52552 h 423091"/>
              <a:gd name="connsiteX1" fmla="*/ 201260 w 2929053"/>
              <a:gd name="connsiteY1" fmla="*/ 388883 h 423091"/>
              <a:gd name="connsiteX2" fmla="*/ 2723742 w 2929053"/>
              <a:gd name="connsiteY2" fmla="*/ 367862 h 423091"/>
              <a:gd name="connsiteX3" fmla="*/ 2744763 w 2929053"/>
              <a:gd name="connsiteY3" fmla="*/ 0 h 423091"/>
            </a:gdLst>
            <a:ahLst/>
            <a:cxnLst>
              <a:cxn ang="0">
                <a:pos x="connsiteX0" y="connsiteY0"/>
              </a:cxn>
              <a:cxn ang="0">
                <a:pos x="connsiteX1" y="connsiteY1"/>
              </a:cxn>
              <a:cxn ang="0">
                <a:pos x="connsiteX2" y="connsiteY2"/>
              </a:cxn>
              <a:cxn ang="0">
                <a:pos x="connsiteX3" y="connsiteY3"/>
              </a:cxn>
            </a:cxnLst>
            <a:rect l="l" t="t" r="r" b="b"/>
            <a:pathLst>
              <a:path w="2929053" h="423091">
                <a:moveTo>
                  <a:pt x="148708" y="52552"/>
                </a:moveTo>
                <a:cubicBezTo>
                  <a:pt x="165349" y="194441"/>
                  <a:pt x="-227912" y="336331"/>
                  <a:pt x="201260" y="388883"/>
                </a:cubicBezTo>
                <a:cubicBezTo>
                  <a:pt x="630432" y="441435"/>
                  <a:pt x="2299825" y="432676"/>
                  <a:pt x="2723742" y="367862"/>
                </a:cubicBezTo>
                <a:cubicBezTo>
                  <a:pt x="3147659" y="303048"/>
                  <a:pt x="2791184" y="253999"/>
                  <a:pt x="2744763" y="0"/>
                </a:cubicBezTo>
              </a:path>
            </a:pathLst>
          </a:custGeom>
          <a:noFill/>
          <a:ln w="44450" cmpd="dbl">
            <a:solidFill>
              <a:srgbClr val="760000"/>
            </a:solidFill>
            <a:prstDash val="sysDash"/>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51378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1456" y="721741"/>
            <a:ext cx="3590544" cy="2213483"/>
          </a:xfrm>
        </p:spPr>
        <p:txBody>
          <a:bodyPr vert="horz" lIns="91440" tIns="45720" rIns="91440" bIns="45720" rtlCol="0" anchor="ctr">
            <a:normAutofit/>
          </a:bodyPr>
          <a:lstStyle/>
          <a:p>
            <a:r>
              <a:rPr lang="en-US" sz="3600" b="1" dirty="0">
                <a:solidFill>
                  <a:srgbClr val="002060"/>
                </a:solidFill>
                <a:latin typeface="Georgia" panose="02040502050405020303" pitchFamily="18" charset="0"/>
              </a:rPr>
              <a:t>Financial Outlay and Financial Closer</a:t>
            </a:r>
            <a:endParaRPr lang="en-IN" sz="3600" b="1" dirty="0">
              <a:solidFill>
                <a:srgbClr val="002060"/>
              </a:solidFill>
              <a:latin typeface="Georgia" panose="02040502050405020303" pitchFamily="18" charset="0"/>
            </a:endParaRPr>
          </a:p>
        </p:txBody>
      </p:sp>
      <p:graphicFrame>
        <p:nvGraphicFramePr>
          <p:cNvPr id="5" name="Object 4"/>
          <p:cNvGraphicFramePr>
            <a:graphicFrameLocks noChangeAspect="1"/>
          </p:cNvGraphicFramePr>
          <p:nvPr>
            <p:extLst/>
          </p:nvPr>
        </p:nvGraphicFramePr>
        <p:xfrm>
          <a:off x="185928" y="448056"/>
          <a:ext cx="8353425" cy="5459413"/>
        </p:xfrm>
        <a:graphic>
          <a:graphicData uri="http://schemas.openxmlformats.org/presentationml/2006/ole">
            <mc:AlternateContent xmlns:mc="http://schemas.openxmlformats.org/markup-compatibility/2006">
              <mc:Choice xmlns:v="urn:schemas-microsoft-com:vml" Requires="v">
                <p:oleObj spid="_x0000_s3088" name="Worksheet" r:id="rId3" imgW="6888622" imgH="4998846" progId="Excel.Sheet.12">
                  <p:embed/>
                </p:oleObj>
              </mc:Choice>
              <mc:Fallback>
                <p:oleObj name="Worksheet" r:id="rId3" imgW="6888622" imgH="4998846" progId="Excel.Sheet.12">
                  <p:embed/>
                  <p:pic>
                    <p:nvPicPr>
                      <p:cNvPr id="5" name="Object 4"/>
                      <p:cNvPicPr/>
                      <p:nvPr/>
                    </p:nvPicPr>
                    <p:blipFill>
                      <a:blip r:embed="rId4"/>
                      <a:stretch>
                        <a:fillRect/>
                      </a:stretch>
                    </p:blipFill>
                    <p:spPr>
                      <a:xfrm>
                        <a:off x="185928" y="448056"/>
                        <a:ext cx="8353425" cy="5459413"/>
                      </a:xfrm>
                      <a:prstGeom prst="rect">
                        <a:avLst/>
                      </a:prstGeom>
                    </p:spPr>
                  </p:pic>
                </p:oleObj>
              </mc:Fallback>
            </mc:AlternateContent>
          </a:graphicData>
        </a:graphic>
      </p:graphicFrame>
      <p:sp>
        <p:nvSpPr>
          <p:cNvPr id="6" name="Flowchart: Process 5"/>
          <p:cNvSpPr/>
          <p:nvPr/>
        </p:nvSpPr>
        <p:spPr>
          <a:xfrm>
            <a:off x="7506081" y="4267635"/>
            <a:ext cx="1033272" cy="429768"/>
          </a:xfrm>
          <a:prstGeom prst="flowChartProcess">
            <a:avLst/>
          </a:prstGeom>
          <a:solidFill>
            <a:schemeClr val="accent1">
              <a:alpha val="2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8477250" y="2935224"/>
            <a:ext cx="3311870" cy="1015663"/>
          </a:xfrm>
          <a:prstGeom prst="rect">
            <a:avLst/>
          </a:prstGeom>
          <a:noFill/>
          <a:ln>
            <a:solidFill>
              <a:schemeClr val="accent1">
                <a:lumMod val="75000"/>
              </a:schemeClr>
            </a:solidFill>
          </a:ln>
        </p:spPr>
        <p:txBody>
          <a:bodyPr wrap="square" rtlCol="0">
            <a:spAutoFit/>
          </a:bodyPr>
          <a:lstStyle/>
          <a:p>
            <a:r>
              <a:rPr lang="en-IN" sz="2000" b="1" dirty="0" smtClean="0"/>
              <a:t>This part is for the Appendix.</a:t>
            </a:r>
          </a:p>
          <a:p>
            <a:r>
              <a:rPr lang="en-IN" sz="2000" b="1" dirty="0" smtClean="0"/>
              <a:t>Only the brief should be provided in the main body.</a:t>
            </a:r>
            <a:endParaRPr lang="en-US" sz="2000" b="1" dirty="0"/>
          </a:p>
        </p:txBody>
      </p:sp>
    </p:spTree>
    <p:extLst>
      <p:ext uri="{BB962C8B-B14F-4D97-AF65-F5344CB8AC3E}">
        <p14:creationId xmlns:p14="http://schemas.microsoft.com/office/powerpoint/2010/main" val="404577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repeatCount="indefinite" fill="remove" grpId="0" nodeType="clickEffect">
                                  <p:stCondLst>
                                    <p:cond delay="0"/>
                                  </p:stCondLst>
                                  <p:childTnLst>
                                    <p:animClr clrSpc="rgb" dir="cw">
                                      <p:cBhvr override="childStyle">
                                        <p:cTn id="6" dur="250" autoRev="1" fill="remove"/>
                                        <p:tgtEl>
                                          <p:spTgt spid="6"/>
                                        </p:tgtEl>
                                        <p:attrNameLst>
                                          <p:attrName>style.color</p:attrName>
                                        </p:attrNameLst>
                                      </p:cBhvr>
                                      <p:to>
                                        <a:schemeClr val="bg1"/>
                                      </p:to>
                                    </p:animClr>
                                    <p:animClr clrSpc="rgb" dir="cw">
                                      <p:cBhvr>
                                        <p:cTn id="7" dur="250" autoRev="1" fill="remove"/>
                                        <p:tgtEl>
                                          <p:spTgt spid="6"/>
                                        </p:tgtEl>
                                        <p:attrNameLst>
                                          <p:attrName>fillcolor</p:attrName>
                                        </p:attrNameLst>
                                      </p:cBhvr>
                                      <p:to>
                                        <a:schemeClr val="bg1"/>
                                      </p:to>
                                    </p:animClr>
                                    <p:set>
                                      <p:cBhvr>
                                        <p:cTn id="8" dur="250" autoRev="1" fill="remove"/>
                                        <p:tgtEl>
                                          <p:spTgt spid="6"/>
                                        </p:tgtEl>
                                        <p:attrNameLst>
                                          <p:attrName>fill.type</p:attrName>
                                        </p:attrNameLst>
                                      </p:cBhvr>
                                      <p:to>
                                        <p:strVal val="solid"/>
                                      </p:to>
                                    </p:set>
                                    <p:set>
                                      <p:cBhvr>
                                        <p:cTn id="9" dur="250" autoRev="1" fill="remove"/>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You should present the following financial projections</a:t>
            </a:r>
            <a:endParaRPr lang="en-IN" dirty="0"/>
          </a:p>
        </p:txBody>
      </p:sp>
      <p:sp>
        <p:nvSpPr>
          <p:cNvPr id="5" name="Content Placeholder 4"/>
          <p:cNvSpPr>
            <a:spLocks noGrp="1"/>
          </p:cNvSpPr>
          <p:nvPr>
            <p:ph idx="1"/>
          </p:nvPr>
        </p:nvSpPr>
        <p:spPr>
          <a:xfrm>
            <a:off x="983344" y="1314722"/>
            <a:ext cx="10647556" cy="4351338"/>
          </a:xfrm>
        </p:spPr>
        <p:txBody>
          <a:bodyPr/>
          <a:lstStyle/>
          <a:p>
            <a:r>
              <a:rPr lang="en-US" dirty="0" smtClean="0"/>
              <a:t>A </a:t>
            </a:r>
            <a:r>
              <a:rPr lang="en-US" dirty="0">
                <a:solidFill>
                  <a:srgbClr val="0070C0"/>
                </a:solidFill>
              </a:rPr>
              <a:t>forecast P&amp;L account  </a:t>
            </a:r>
            <a:r>
              <a:rPr lang="en-US" dirty="0" smtClean="0"/>
              <a:t>–the </a:t>
            </a:r>
            <a:r>
              <a:rPr lang="en-US" dirty="0"/>
              <a:t>sales </a:t>
            </a:r>
            <a:r>
              <a:rPr lang="en-US" dirty="0" smtClean="0"/>
              <a:t>is framed using market research data </a:t>
            </a:r>
            <a:r>
              <a:rPr lang="en-US" dirty="0"/>
              <a:t>and profit margins </a:t>
            </a:r>
            <a:r>
              <a:rPr lang="en-US" dirty="0" smtClean="0"/>
              <a:t>is determined based on competition. </a:t>
            </a:r>
          </a:p>
          <a:p>
            <a:r>
              <a:rPr lang="en-US" dirty="0" smtClean="0"/>
              <a:t>A </a:t>
            </a:r>
            <a:r>
              <a:rPr lang="en-US" dirty="0">
                <a:solidFill>
                  <a:srgbClr val="0070C0"/>
                </a:solidFill>
              </a:rPr>
              <a:t>forecast cash flow statement  </a:t>
            </a:r>
            <a:r>
              <a:rPr lang="en-US" dirty="0" smtClean="0"/>
              <a:t>– this will indicate liquidity. </a:t>
            </a:r>
          </a:p>
          <a:p>
            <a:r>
              <a:rPr lang="en-US" dirty="0" smtClean="0"/>
              <a:t>A </a:t>
            </a:r>
            <a:r>
              <a:rPr lang="en-US" dirty="0">
                <a:solidFill>
                  <a:srgbClr val="0070C0"/>
                </a:solidFill>
              </a:rPr>
              <a:t>forecast balance sheet  </a:t>
            </a:r>
            <a:r>
              <a:rPr lang="en-US" dirty="0" smtClean="0"/>
              <a:t>– will </a:t>
            </a:r>
            <a:r>
              <a:rPr lang="en-US" dirty="0"/>
              <a:t>show </a:t>
            </a:r>
            <a:r>
              <a:rPr lang="en-US" dirty="0" smtClean="0"/>
              <a:t>that forecasts is achievable </a:t>
            </a:r>
            <a:r>
              <a:rPr lang="en-US" dirty="0"/>
              <a:t>with </a:t>
            </a:r>
            <a:r>
              <a:rPr lang="en-US" dirty="0" smtClean="0"/>
              <a:t>an acceptable capital </a:t>
            </a:r>
            <a:r>
              <a:rPr lang="en-US" dirty="0"/>
              <a:t>structure (the balance of debt and equity</a:t>
            </a:r>
            <a:r>
              <a:rPr lang="en-US" dirty="0" smtClean="0"/>
              <a:t>).</a:t>
            </a:r>
          </a:p>
          <a:p>
            <a:pPr marL="0" indent="0">
              <a:buNone/>
            </a:pPr>
            <a:endParaRPr lang="en-US" dirty="0" smtClean="0"/>
          </a:p>
          <a:p>
            <a:pPr marL="0" indent="0">
              <a:buNone/>
            </a:pPr>
            <a:r>
              <a:rPr lang="en-US" dirty="0"/>
              <a:t>Present here only </a:t>
            </a:r>
            <a:r>
              <a:rPr lang="en-US" dirty="0" smtClean="0"/>
              <a:t>the gist and give the details in the Appendices.</a:t>
            </a:r>
            <a:endParaRPr lang="en-US" dirty="0"/>
          </a:p>
          <a:p>
            <a:endParaRPr lang="en-IN" dirty="0"/>
          </a:p>
        </p:txBody>
      </p:sp>
    </p:spTree>
    <p:extLst>
      <p:ext uri="{BB962C8B-B14F-4D97-AF65-F5344CB8AC3E}">
        <p14:creationId xmlns:p14="http://schemas.microsoft.com/office/powerpoint/2010/main" val="11167035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24" y="400208"/>
            <a:ext cx="10515600" cy="1325563"/>
          </a:xfrm>
        </p:spPr>
        <p:txBody>
          <a:bodyPr/>
          <a:lstStyle/>
          <a:p>
            <a:r>
              <a:rPr lang="en-US" dirty="0" smtClean="0"/>
              <a:t>Chapter </a:t>
            </a:r>
            <a:r>
              <a:rPr lang="en-US" dirty="0"/>
              <a:t>8: </a:t>
            </a:r>
            <a:r>
              <a:rPr lang="en-US" dirty="0" smtClean="0"/>
              <a:t>Risks, Opportunities, Rewards and Sensitivities</a:t>
            </a:r>
            <a:endParaRPr lang="en-IN" dirty="0"/>
          </a:p>
        </p:txBody>
      </p:sp>
      <p:sp>
        <p:nvSpPr>
          <p:cNvPr id="3" name="Content Placeholder 2"/>
          <p:cNvSpPr>
            <a:spLocks noGrp="1"/>
          </p:cNvSpPr>
          <p:nvPr>
            <p:ph idx="1"/>
          </p:nvPr>
        </p:nvSpPr>
        <p:spPr>
          <a:xfrm>
            <a:off x="483362" y="1725771"/>
            <a:ext cx="10515600" cy="4351338"/>
          </a:xfrm>
        </p:spPr>
        <p:txBody>
          <a:bodyPr/>
          <a:lstStyle/>
          <a:p>
            <a:pPr marL="0" indent="0">
              <a:buNone/>
            </a:pPr>
            <a:r>
              <a:rPr lang="en-US" i="1" dirty="0"/>
              <a:t>“ When written in Chinese the word </a:t>
            </a:r>
            <a:r>
              <a:rPr lang="en-US" i="1" dirty="0" smtClean="0"/>
              <a:t>‘crisis’ </a:t>
            </a:r>
            <a:r>
              <a:rPr lang="en-US" i="1" dirty="0"/>
              <a:t>is composed of two characters. One represents </a:t>
            </a:r>
            <a:r>
              <a:rPr lang="en-US" i="1" dirty="0">
                <a:solidFill>
                  <a:srgbClr val="0070C0"/>
                </a:solidFill>
              </a:rPr>
              <a:t>danger</a:t>
            </a:r>
            <a:r>
              <a:rPr lang="en-US" i="1" dirty="0"/>
              <a:t>, and the other represents </a:t>
            </a:r>
            <a:r>
              <a:rPr lang="en-US" i="1" dirty="0">
                <a:solidFill>
                  <a:srgbClr val="0070C0"/>
                </a:solidFill>
              </a:rPr>
              <a:t>opportunity</a:t>
            </a:r>
            <a:r>
              <a:rPr lang="en-US" i="1" dirty="0" smtClean="0">
                <a:solidFill>
                  <a:srgbClr val="0070C0"/>
                </a:solidFill>
              </a:rPr>
              <a:t>.</a:t>
            </a:r>
            <a:r>
              <a:rPr lang="en-US" i="1" dirty="0" smtClean="0"/>
              <a:t>” </a:t>
            </a:r>
            <a:r>
              <a:rPr lang="en-US" dirty="0" smtClean="0"/>
              <a:t>-  </a:t>
            </a:r>
            <a:r>
              <a:rPr lang="en-US" dirty="0"/>
              <a:t>John F. </a:t>
            </a:r>
            <a:r>
              <a:rPr lang="en-US" dirty="0" smtClean="0"/>
              <a:t>Kennedy</a:t>
            </a:r>
          </a:p>
          <a:p>
            <a:pPr marL="0" indent="0">
              <a:buNone/>
            </a:pPr>
            <a:endParaRPr lang="en-US" dirty="0"/>
          </a:p>
          <a:p>
            <a:pPr marL="0" indent="0">
              <a:buNone/>
            </a:pPr>
            <a:r>
              <a:rPr lang="en-US" dirty="0" smtClean="0"/>
              <a:t>Opportunities are hidden in adversities. Explain how you are transforming challenges into opportunities. </a:t>
            </a:r>
          </a:p>
          <a:p>
            <a:pPr marL="0" indent="0">
              <a:buNone/>
            </a:pPr>
            <a:endParaRPr lang="en-US" dirty="0"/>
          </a:p>
          <a:p>
            <a:pPr marL="0" indent="0">
              <a:buNone/>
            </a:pPr>
            <a:r>
              <a:rPr lang="en-US" dirty="0" smtClean="0"/>
              <a:t>Sensitivities - </a:t>
            </a:r>
            <a:endParaRPr lang="en-US" dirty="0"/>
          </a:p>
          <a:p>
            <a:endParaRPr lang="en-IN" dirty="0"/>
          </a:p>
        </p:txBody>
      </p:sp>
      <p:grpSp>
        <p:nvGrpSpPr>
          <p:cNvPr id="4" name="Group 3"/>
          <p:cNvGrpSpPr/>
          <p:nvPr/>
        </p:nvGrpSpPr>
        <p:grpSpPr>
          <a:xfrm>
            <a:off x="10223500" y="647700"/>
            <a:ext cx="1803400" cy="3530600"/>
            <a:chOff x="10223500" y="647700"/>
            <a:chExt cx="1803400" cy="3530600"/>
          </a:xfrm>
          <a:solidFill>
            <a:srgbClr val="0070C0"/>
          </a:solidFill>
        </p:grpSpPr>
        <p:sp>
          <p:nvSpPr>
            <p:cNvPr id="5" name="Rectangle 4"/>
            <p:cNvSpPr/>
            <p:nvPr/>
          </p:nvSpPr>
          <p:spPr>
            <a:xfrm>
              <a:off x="10223500" y="647700"/>
              <a:ext cx="1803400" cy="647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t>Chapter 8</a:t>
              </a:r>
              <a:endParaRPr lang="en-US" sz="2000" b="1" dirty="0"/>
            </a:p>
          </p:txBody>
        </p:sp>
        <p:sp>
          <p:nvSpPr>
            <p:cNvPr id="6" name="Rectangle 5"/>
            <p:cNvSpPr/>
            <p:nvPr/>
          </p:nvSpPr>
          <p:spPr>
            <a:xfrm>
              <a:off x="11366500" y="1295400"/>
              <a:ext cx="660400" cy="2882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t>Risk, Opportunities and Sensitivities</a:t>
              </a:r>
              <a:endParaRPr lang="en-US" sz="2000" b="1" dirty="0">
                <a:solidFill>
                  <a:srgbClr val="FFC000"/>
                </a:solidFill>
              </a:endParaRPr>
            </a:p>
          </p:txBody>
        </p:sp>
      </p:grpSp>
    </p:spTree>
    <p:extLst>
      <p:ext uri="{BB962C8B-B14F-4D97-AF65-F5344CB8AC3E}">
        <p14:creationId xmlns:p14="http://schemas.microsoft.com/office/powerpoint/2010/main" val="33364518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246" y="447308"/>
            <a:ext cx="10515600" cy="1325563"/>
          </a:xfrm>
        </p:spPr>
        <p:txBody>
          <a:bodyPr/>
          <a:lstStyle/>
          <a:p>
            <a:r>
              <a:rPr lang="en-US" dirty="0" smtClean="0"/>
              <a:t>Chapter 8: Risk</a:t>
            </a:r>
            <a:r>
              <a:rPr lang="en-US" dirty="0"/>
              <a:t>, </a:t>
            </a:r>
            <a:r>
              <a:rPr lang="en-US" dirty="0" smtClean="0"/>
              <a:t>Opportunities, Rewards </a:t>
            </a:r>
            <a:r>
              <a:rPr lang="en-US" dirty="0"/>
              <a:t>and Sensitivities</a:t>
            </a:r>
            <a:endParaRPr lang="en-IN" dirty="0"/>
          </a:p>
        </p:txBody>
      </p:sp>
      <p:sp>
        <p:nvSpPr>
          <p:cNvPr id="3" name="Content Placeholder 2"/>
          <p:cNvSpPr>
            <a:spLocks noGrp="1"/>
          </p:cNvSpPr>
          <p:nvPr>
            <p:ph idx="1"/>
          </p:nvPr>
        </p:nvSpPr>
        <p:spPr>
          <a:xfrm>
            <a:off x="328246" y="1772871"/>
            <a:ext cx="10515600" cy="2773807"/>
          </a:xfrm>
        </p:spPr>
        <p:txBody>
          <a:bodyPr/>
          <a:lstStyle/>
          <a:p>
            <a:r>
              <a:rPr lang="en-US" dirty="0" smtClean="0"/>
              <a:t>Having forecasted the projected financials, provide the risks that you may encounter, what are the likelihood of their manifesting, how are you preparing to alleviate them? What are the worst and the best case scenario?</a:t>
            </a:r>
          </a:p>
          <a:p>
            <a:r>
              <a:rPr lang="en-US" dirty="0" smtClean="0"/>
              <a:t>You can depict the risk in a canvas with likelihood in one axis and impact on the other.</a:t>
            </a:r>
          </a:p>
        </p:txBody>
      </p:sp>
      <p:grpSp>
        <p:nvGrpSpPr>
          <p:cNvPr id="4" name="Group 3"/>
          <p:cNvGrpSpPr/>
          <p:nvPr/>
        </p:nvGrpSpPr>
        <p:grpSpPr>
          <a:xfrm>
            <a:off x="10223500" y="647700"/>
            <a:ext cx="1803400" cy="3530600"/>
            <a:chOff x="10223500" y="647700"/>
            <a:chExt cx="1803400" cy="3530600"/>
          </a:xfrm>
          <a:solidFill>
            <a:srgbClr val="0070C0"/>
          </a:solidFill>
        </p:grpSpPr>
        <p:sp>
          <p:nvSpPr>
            <p:cNvPr id="5" name="Rectangle 4"/>
            <p:cNvSpPr/>
            <p:nvPr/>
          </p:nvSpPr>
          <p:spPr>
            <a:xfrm>
              <a:off x="10223500" y="647700"/>
              <a:ext cx="1803400" cy="647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t>Chapter 8</a:t>
              </a:r>
              <a:endParaRPr lang="en-US" sz="2000" b="1" dirty="0"/>
            </a:p>
          </p:txBody>
        </p:sp>
        <p:sp>
          <p:nvSpPr>
            <p:cNvPr id="6" name="Rectangle 5"/>
            <p:cNvSpPr/>
            <p:nvPr/>
          </p:nvSpPr>
          <p:spPr>
            <a:xfrm>
              <a:off x="11366500" y="1295400"/>
              <a:ext cx="660400" cy="2882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t>Risk, Opportunities and Sensitivities</a:t>
              </a:r>
              <a:endParaRPr lang="en-US" sz="2000" b="1" dirty="0">
                <a:solidFill>
                  <a:srgbClr val="FFC000"/>
                </a:solidFill>
              </a:endParaRPr>
            </a:p>
          </p:txBody>
        </p:sp>
      </p:grpSp>
    </p:spTree>
    <p:extLst>
      <p:ext uri="{BB962C8B-B14F-4D97-AF65-F5344CB8AC3E}">
        <p14:creationId xmlns:p14="http://schemas.microsoft.com/office/powerpoint/2010/main" val="189964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Elon Musk makes the point that even if your product is failing, you should stick with it if you believe that your idea has what it takes to be successful. He provides a supplementary anecdote, stating that “Tesla almost failed”. However, Elon Musk stuck with Tesla and on the day Tesla was due to file bankruptcy, Elon Musk miraculously got enough investments to pay off his debts. Today, Tesla’s stock is booming, with everyone betting high on the advancements Tesla is projected to make.</a:t>
            </a:r>
            <a:endParaRPr lang="en-IN" dirty="0"/>
          </a:p>
        </p:txBody>
      </p:sp>
      <p:sp>
        <p:nvSpPr>
          <p:cNvPr id="4" name="Slide Number Placeholder 3"/>
          <p:cNvSpPr>
            <a:spLocks noGrp="1"/>
          </p:cNvSpPr>
          <p:nvPr>
            <p:ph type="sldNum" sz="quarter" idx="12"/>
          </p:nvPr>
        </p:nvSpPr>
        <p:spPr/>
        <p:txBody>
          <a:bodyPr/>
          <a:lstStyle/>
          <a:p>
            <a:fld id="{8FD1DB16-3243-4916-96AE-0416B7586CF1}" type="slidenum">
              <a:rPr lang="en-IN" smtClean="0"/>
              <a:t>6</a:t>
            </a:fld>
            <a:endParaRPr lang="en-IN"/>
          </a:p>
        </p:txBody>
      </p:sp>
    </p:spTree>
    <p:extLst>
      <p:ext uri="{BB962C8B-B14F-4D97-AF65-F5344CB8AC3E}">
        <p14:creationId xmlns:p14="http://schemas.microsoft.com/office/powerpoint/2010/main" val="38370117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038" y="333186"/>
            <a:ext cx="10515600" cy="1325563"/>
          </a:xfrm>
        </p:spPr>
        <p:txBody>
          <a:bodyPr/>
          <a:lstStyle/>
          <a:p>
            <a:r>
              <a:rPr lang="en-US" dirty="0"/>
              <a:t>Risk Opportunities Canvas</a:t>
            </a:r>
            <a:r>
              <a:rPr lang="en-IN" dirty="0"/>
              <a:t/>
            </a:r>
            <a:br>
              <a:rPr lang="en-IN" dirty="0"/>
            </a:br>
            <a:endParaRPr lang="en-IN" dirty="0"/>
          </a:p>
        </p:txBody>
      </p:sp>
      <p:cxnSp>
        <p:nvCxnSpPr>
          <p:cNvPr id="5" name="Elbow Connector 4"/>
          <p:cNvCxnSpPr/>
          <p:nvPr/>
        </p:nvCxnSpPr>
        <p:spPr>
          <a:xfrm>
            <a:off x="941101" y="685800"/>
            <a:ext cx="10577291" cy="4990401"/>
          </a:xfrm>
          <a:prstGeom prst="bentConnector3">
            <a:avLst>
              <a:gd name="adj1" fmla="val -69"/>
            </a:avLst>
          </a:prstGeom>
          <a:ln w="47625">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Striped Right Arrow 7"/>
          <p:cNvSpPr/>
          <p:nvPr/>
        </p:nvSpPr>
        <p:spPr>
          <a:xfrm>
            <a:off x="5377542" y="5831360"/>
            <a:ext cx="2477154" cy="890884"/>
          </a:xfrm>
          <a:prstGeom prst="stripedRightArrow">
            <a:avLst>
              <a:gd name="adj1" fmla="val 73461"/>
              <a:gd name="adj2" fmla="val 50000"/>
            </a:avLst>
          </a:prstGeom>
          <a:solidFill>
            <a:srgbClr val="1D497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Likelihood</a:t>
            </a:r>
            <a:endParaRPr lang="en-US" sz="2400" b="1" dirty="0"/>
          </a:p>
        </p:txBody>
      </p:sp>
      <p:sp>
        <p:nvSpPr>
          <p:cNvPr id="9" name="Striped Right Arrow 8"/>
          <p:cNvSpPr/>
          <p:nvPr/>
        </p:nvSpPr>
        <p:spPr>
          <a:xfrm rot="16200000">
            <a:off x="-588411" y="3268090"/>
            <a:ext cx="2168139" cy="890884"/>
          </a:xfrm>
          <a:prstGeom prst="stripedRightArrow">
            <a:avLst>
              <a:gd name="adj1" fmla="val 76394"/>
              <a:gd name="adj2" fmla="val 45601"/>
            </a:avLst>
          </a:prstGeom>
          <a:solidFill>
            <a:srgbClr val="1D497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smtClean="0"/>
              <a:t>Impact</a:t>
            </a:r>
            <a:endParaRPr lang="en-US" sz="2400" b="1" dirty="0"/>
          </a:p>
        </p:txBody>
      </p:sp>
      <p:sp>
        <p:nvSpPr>
          <p:cNvPr id="14" name="10-Point Star 13"/>
          <p:cNvSpPr/>
          <p:nvPr/>
        </p:nvSpPr>
        <p:spPr>
          <a:xfrm>
            <a:off x="7067550" y="685801"/>
            <a:ext cx="1476375" cy="1181100"/>
          </a:xfrm>
          <a:prstGeom prst="star1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Cloud Callout 14"/>
          <p:cNvSpPr/>
          <p:nvPr/>
        </p:nvSpPr>
        <p:spPr>
          <a:xfrm>
            <a:off x="950699" y="2347373"/>
            <a:ext cx="1685925" cy="1208087"/>
          </a:xfrm>
          <a:prstGeom prst="cloudCallout">
            <a:avLst>
              <a:gd name="adj1" fmla="val -2189"/>
              <a:gd name="adj2" fmla="val 13617"/>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10-Point Star 15"/>
          <p:cNvSpPr/>
          <p:nvPr/>
        </p:nvSpPr>
        <p:spPr>
          <a:xfrm>
            <a:off x="7458075" y="2709512"/>
            <a:ext cx="1085850" cy="885825"/>
          </a:xfrm>
          <a:prstGeom prst="star1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10-Point Star 16"/>
          <p:cNvSpPr/>
          <p:nvPr/>
        </p:nvSpPr>
        <p:spPr>
          <a:xfrm>
            <a:off x="2039755" y="837230"/>
            <a:ext cx="1466379" cy="1618010"/>
          </a:xfrm>
          <a:prstGeom prst="star1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10-Point Star 17"/>
          <p:cNvSpPr/>
          <p:nvPr/>
        </p:nvSpPr>
        <p:spPr>
          <a:xfrm>
            <a:off x="3873578" y="2732451"/>
            <a:ext cx="1085850" cy="885825"/>
          </a:xfrm>
          <a:prstGeom prst="star1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Cloud Callout 18"/>
          <p:cNvSpPr/>
          <p:nvPr/>
        </p:nvSpPr>
        <p:spPr>
          <a:xfrm>
            <a:off x="3191003" y="2241177"/>
            <a:ext cx="970683" cy="622880"/>
          </a:xfrm>
          <a:prstGeom prst="cloudCallout">
            <a:avLst>
              <a:gd name="adj1" fmla="val -26721"/>
              <a:gd name="adj2" fmla="val 41142"/>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10-Point Star 19"/>
          <p:cNvSpPr/>
          <p:nvPr/>
        </p:nvSpPr>
        <p:spPr>
          <a:xfrm>
            <a:off x="2745299" y="4520483"/>
            <a:ext cx="697346" cy="431573"/>
          </a:xfrm>
          <a:prstGeom prst="star1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Cloud Callout 20"/>
          <p:cNvSpPr/>
          <p:nvPr/>
        </p:nvSpPr>
        <p:spPr>
          <a:xfrm>
            <a:off x="2772944" y="3235827"/>
            <a:ext cx="1015426" cy="631596"/>
          </a:xfrm>
          <a:prstGeom prst="cloudCallout">
            <a:avLst>
              <a:gd name="adj1" fmla="val -5003"/>
              <a:gd name="adj2" fmla="val 34730"/>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Cloud Callout 21"/>
          <p:cNvSpPr/>
          <p:nvPr/>
        </p:nvSpPr>
        <p:spPr>
          <a:xfrm>
            <a:off x="5747412" y="4602494"/>
            <a:ext cx="1558058" cy="1073707"/>
          </a:xfrm>
          <a:prstGeom prst="cloudCallout">
            <a:avLst>
              <a:gd name="adj1" fmla="val 14317"/>
              <a:gd name="adj2" fmla="val 30472"/>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10-Point Star 22"/>
          <p:cNvSpPr/>
          <p:nvPr/>
        </p:nvSpPr>
        <p:spPr>
          <a:xfrm>
            <a:off x="3606228" y="4797602"/>
            <a:ext cx="842816" cy="723201"/>
          </a:xfrm>
          <a:prstGeom prst="star10">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Line Callout 1 2"/>
          <p:cNvSpPr/>
          <p:nvPr/>
        </p:nvSpPr>
        <p:spPr>
          <a:xfrm>
            <a:off x="4027636" y="1273854"/>
            <a:ext cx="1655329" cy="285912"/>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Opportunity</a:t>
            </a:r>
            <a:endParaRPr lang="en-US" dirty="0"/>
          </a:p>
        </p:txBody>
      </p:sp>
      <p:sp>
        <p:nvSpPr>
          <p:cNvPr id="24" name="Line Callout 1 23"/>
          <p:cNvSpPr/>
          <p:nvPr/>
        </p:nvSpPr>
        <p:spPr>
          <a:xfrm>
            <a:off x="4772638" y="1961556"/>
            <a:ext cx="1655329" cy="285912"/>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Risk</a:t>
            </a:r>
            <a:endParaRPr lang="en-US" dirty="0"/>
          </a:p>
        </p:txBody>
      </p:sp>
    </p:spTree>
    <p:extLst>
      <p:ext uri="{BB962C8B-B14F-4D97-AF65-F5344CB8AC3E}">
        <p14:creationId xmlns:p14="http://schemas.microsoft.com/office/powerpoint/2010/main" val="24006291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Checklist on Risks and Opportunities</a:t>
            </a:r>
            <a:endParaRPr lang="en-IN" dirty="0"/>
          </a:p>
        </p:txBody>
      </p:sp>
      <p:sp>
        <p:nvSpPr>
          <p:cNvPr id="3" name="Content Placeholder 2"/>
          <p:cNvSpPr>
            <a:spLocks noGrp="1"/>
          </p:cNvSpPr>
          <p:nvPr>
            <p:ph idx="1"/>
          </p:nvPr>
        </p:nvSpPr>
        <p:spPr>
          <a:xfrm>
            <a:off x="273050" y="1295400"/>
            <a:ext cx="10515600" cy="4351338"/>
          </a:xfrm>
        </p:spPr>
        <p:txBody>
          <a:bodyPr/>
          <a:lstStyle/>
          <a:p>
            <a:r>
              <a:rPr lang="en-US" dirty="0" smtClean="0"/>
              <a:t>Set out and weigh up the big risks and key opportunities on your way to achieving the targeted success.</a:t>
            </a:r>
          </a:p>
          <a:p>
            <a:r>
              <a:rPr lang="en-US" dirty="0" smtClean="0"/>
              <a:t>Their likelihood of occurrence</a:t>
            </a:r>
          </a:p>
          <a:p>
            <a:r>
              <a:rPr lang="en-US" dirty="0" smtClean="0"/>
              <a:t>The impact on bottom-line and cash flow if they do occur.</a:t>
            </a:r>
          </a:p>
          <a:p>
            <a:r>
              <a:rPr lang="en-US" dirty="0" smtClean="0"/>
              <a:t>Check if there is any risk that can potentially kill your business. You must have a clear and comprehensive plan to beat it.</a:t>
            </a:r>
          </a:p>
          <a:p>
            <a:r>
              <a:rPr lang="en-US" dirty="0" smtClean="0"/>
              <a:t>On balance, size and likelihood of opportunities should beat the foreseeable risks.  Opportunities should outshine the risks.</a:t>
            </a:r>
            <a:endParaRPr lang="en-IN" dirty="0"/>
          </a:p>
        </p:txBody>
      </p:sp>
      <p:grpSp>
        <p:nvGrpSpPr>
          <p:cNvPr id="4" name="Group 3"/>
          <p:cNvGrpSpPr/>
          <p:nvPr/>
        </p:nvGrpSpPr>
        <p:grpSpPr>
          <a:xfrm>
            <a:off x="10223500" y="647700"/>
            <a:ext cx="1803400" cy="3530600"/>
            <a:chOff x="10223500" y="647700"/>
            <a:chExt cx="1803400" cy="3530600"/>
          </a:xfrm>
          <a:solidFill>
            <a:srgbClr val="0070C0"/>
          </a:solidFill>
        </p:grpSpPr>
        <p:sp>
          <p:nvSpPr>
            <p:cNvPr id="5" name="Rectangle 4"/>
            <p:cNvSpPr/>
            <p:nvPr/>
          </p:nvSpPr>
          <p:spPr>
            <a:xfrm>
              <a:off x="10223500" y="647700"/>
              <a:ext cx="1803400" cy="647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t>Chapter 8</a:t>
              </a:r>
              <a:endParaRPr lang="en-US" sz="2000" b="1" dirty="0"/>
            </a:p>
          </p:txBody>
        </p:sp>
        <p:sp>
          <p:nvSpPr>
            <p:cNvPr id="6" name="Rectangle 5"/>
            <p:cNvSpPr/>
            <p:nvPr/>
          </p:nvSpPr>
          <p:spPr>
            <a:xfrm>
              <a:off x="11366500" y="1295400"/>
              <a:ext cx="660400" cy="2882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t>Risk, Opportunities and Sensitivities</a:t>
              </a:r>
              <a:endParaRPr lang="en-US" sz="2000" b="1" dirty="0">
                <a:solidFill>
                  <a:srgbClr val="FFC000"/>
                </a:solidFill>
              </a:endParaRPr>
            </a:p>
          </p:txBody>
        </p:sp>
      </p:grpSp>
    </p:spTree>
    <p:extLst>
      <p:ext uri="{BB962C8B-B14F-4D97-AF65-F5344CB8AC3E}">
        <p14:creationId xmlns:p14="http://schemas.microsoft.com/office/powerpoint/2010/main" val="35288798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344" y="767461"/>
            <a:ext cx="10515600" cy="1325563"/>
          </a:xfrm>
        </p:spPr>
        <p:txBody>
          <a:bodyPr/>
          <a:lstStyle/>
          <a:p>
            <a:r>
              <a:rPr lang="en-IN" dirty="0" smtClean="0"/>
              <a:t>Rewards</a:t>
            </a:r>
            <a:endParaRPr lang="en-US" dirty="0"/>
          </a:p>
        </p:txBody>
      </p:sp>
      <p:sp>
        <p:nvSpPr>
          <p:cNvPr id="3" name="Content Placeholder 2"/>
          <p:cNvSpPr>
            <a:spLocks noGrp="1"/>
          </p:cNvSpPr>
          <p:nvPr>
            <p:ph idx="1"/>
          </p:nvPr>
        </p:nvSpPr>
        <p:spPr>
          <a:xfrm>
            <a:off x="253688" y="2350702"/>
            <a:ext cx="10911840" cy="2051431"/>
          </a:xfrm>
        </p:spPr>
        <p:txBody>
          <a:bodyPr/>
          <a:lstStyle/>
          <a:p>
            <a:r>
              <a:rPr lang="en-IN" dirty="0" smtClean="0"/>
              <a:t>Provide some estimates of the pay-off to the investors and founders.</a:t>
            </a:r>
            <a:endParaRPr lang="en-US" dirty="0"/>
          </a:p>
          <a:p>
            <a:r>
              <a:rPr lang="en-IN" dirty="0" smtClean="0"/>
              <a:t>This is important if you are pitching for fund.</a:t>
            </a:r>
            <a:endParaRPr lang="en-US" dirty="0"/>
          </a:p>
        </p:txBody>
      </p:sp>
    </p:spTree>
    <p:extLst>
      <p:ext uri="{BB962C8B-B14F-4D97-AF65-F5344CB8AC3E}">
        <p14:creationId xmlns:p14="http://schemas.microsoft.com/office/powerpoint/2010/main" val="18693457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Sensitivities</a:t>
            </a:r>
            <a:endParaRPr lang="en-IN" dirty="0"/>
          </a:p>
        </p:txBody>
      </p:sp>
      <p:sp>
        <p:nvSpPr>
          <p:cNvPr id="3" name="Content Placeholder 2"/>
          <p:cNvSpPr>
            <a:spLocks noGrp="1"/>
          </p:cNvSpPr>
          <p:nvPr>
            <p:ph idx="1"/>
          </p:nvPr>
        </p:nvSpPr>
        <p:spPr>
          <a:xfrm>
            <a:off x="720901" y="1518572"/>
            <a:ext cx="10515600" cy="4351338"/>
          </a:xfrm>
        </p:spPr>
        <p:txBody>
          <a:bodyPr/>
          <a:lstStyle/>
          <a:p>
            <a:r>
              <a:rPr lang="en-US" dirty="0" smtClean="0"/>
              <a:t>Sensitivities is numerical estimation of how your cash flow is affected if any of the big risks manifest.</a:t>
            </a:r>
          </a:p>
          <a:p>
            <a:r>
              <a:rPr lang="en-US" dirty="0" smtClean="0"/>
              <a:t>Say, selling price is down by 5%, estimate the cash flow and show how your business is affected.</a:t>
            </a:r>
          </a:p>
          <a:p>
            <a:r>
              <a:rPr lang="en-US" dirty="0" smtClean="0"/>
              <a:t>You can actually place a value to the negative impact of some of the key risks.</a:t>
            </a:r>
          </a:p>
          <a:p>
            <a:r>
              <a:rPr lang="en-US" dirty="0" smtClean="0"/>
              <a:t>You can also draw attention to the upside of something going more favorable than projected. </a:t>
            </a:r>
            <a:endParaRPr lang="en-IN" dirty="0"/>
          </a:p>
        </p:txBody>
      </p:sp>
      <p:grpSp>
        <p:nvGrpSpPr>
          <p:cNvPr id="4" name="Group 3"/>
          <p:cNvGrpSpPr/>
          <p:nvPr/>
        </p:nvGrpSpPr>
        <p:grpSpPr>
          <a:xfrm>
            <a:off x="10223500" y="647700"/>
            <a:ext cx="1803400" cy="3530600"/>
            <a:chOff x="10223500" y="647700"/>
            <a:chExt cx="1803400" cy="3530600"/>
          </a:xfrm>
          <a:solidFill>
            <a:srgbClr val="0070C0"/>
          </a:solidFill>
        </p:grpSpPr>
        <p:sp>
          <p:nvSpPr>
            <p:cNvPr id="5" name="Rectangle 4"/>
            <p:cNvSpPr/>
            <p:nvPr/>
          </p:nvSpPr>
          <p:spPr>
            <a:xfrm>
              <a:off x="10223500" y="647700"/>
              <a:ext cx="1803400" cy="6477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smtClean="0"/>
                <a:t>Chapter 8</a:t>
              </a:r>
              <a:endParaRPr lang="en-US" sz="2000" b="1" dirty="0"/>
            </a:p>
          </p:txBody>
        </p:sp>
        <p:sp>
          <p:nvSpPr>
            <p:cNvPr id="6" name="Rectangle 5"/>
            <p:cNvSpPr/>
            <p:nvPr/>
          </p:nvSpPr>
          <p:spPr>
            <a:xfrm>
              <a:off x="11366500" y="1295400"/>
              <a:ext cx="660400" cy="28829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dirty="0"/>
                <a:t>Risk, Opportunities and Sensitivities</a:t>
              </a:r>
              <a:endParaRPr lang="en-US" sz="2000" b="1" dirty="0">
                <a:solidFill>
                  <a:srgbClr val="FFC000"/>
                </a:solidFill>
              </a:endParaRPr>
            </a:p>
          </p:txBody>
        </p:sp>
      </p:grpSp>
    </p:spTree>
    <p:extLst>
      <p:ext uri="{BB962C8B-B14F-4D97-AF65-F5344CB8AC3E}">
        <p14:creationId xmlns:p14="http://schemas.microsoft.com/office/powerpoint/2010/main" val="38219968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section of the business plan</a:t>
            </a:r>
            <a:endParaRPr lang="en-IN" dirty="0"/>
          </a:p>
        </p:txBody>
      </p:sp>
      <p:sp>
        <p:nvSpPr>
          <p:cNvPr id="3" name="Content Placeholder 2"/>
          <p:cNvSpPr>
            <a:spLocks noGrp="1"/>
          </p:cNvSpPr>
          <p:nvPr>
            <p:ph idx="1"/>
          </p:nvPr>
        </p:nvSpPr>
        <p:spPr>
          <a:xfrm>
            <a:off x="838200" y="1491425"/>
            <a:ext cx="10515600" cy="5096188"/>
          </a:xfrm>
        </p:spPr>
        <p:txBody>
          <a:bodyPr>
            <a:normAutofit fontScale="85000" lnSpcReduction="10000"/>
          </a:bodyPr>
          <a:lstStyle/>
          <a:p>
            <a:r>
              <a:rPr lang="en-US" dirty="0"/>
              <a:t>The overall conclusion on why your business is worthy of backing (in which you </a:t>
            </a:r>
            <a:r>
              <a:rPr lang="en-US" dirty="0" smtClean="0"/>
              <a:t>summarize, </a:t>
            </a:r>
            <a:r>
              <a:rPr lang="en-US" dirty="0"/>
              <a:t>preferably in bold, the main findings from the headlines below): </a:t>
            </a:r>
            <a:endParaRPr lang="en-US" dirty="0" smtClean="0"/>
          </a:p>
          <a:p>
            <a:r>
              <a:rPr lang="en-US" dirty="0" smtClean="0"/>
              <a:t>Market </a:t>
            </a:r>
            <a:r>
              <a:rPr lang="en-US" dirty="0"/>
              <a:t>demand prospects.  State your conclusions on what’s going to happen to market demand, by key business segment (Chapter 3 of your plan). </a:t>
            </a:r>
            <a:endParaRPr lang="en-US" dirty="0" smtClean="0"/>
          </a:p>
          <a:p>
            <a:r>
              <a:rPr lang="en-US" dirty="0" smtClean="0"/>
              <a:t>Competition</a:t>
            </a:r>
            <a:r>
              <a:rPr lang="en-US" dirty="0"/>
              <a:t>.  Your conclusions on whether competition is intense and set to get tougher (Chapter 4). </a:t>
            </a:r>
            <a:endParaRPr lang="en-US" dirty="0" smtClean="0"/>
          </a:p>
          <a:p>
            <a:r>
              <a:rPr lang="en-US" dirty="0" smtClean="0"/>
              <a:t>Strategy</a:t>
            </a:r>
            <a:r>
              <a:rPr lang="en-US" dirty="0"/>
              <a:t>.  Your conclusions on your firm’s competitive position and its strategy for further developing competitive advantage (Chapter 5). </a:t>
            </a:r>
            <a:endParaRPr lang="en-US" dirty="0" smtClean="0"/>
          </a:p>
          <a:p>
            <a:r>
              <a:rPr lang="en-US" dirty="0" smtClean="0"/>
              <a:t>Resources</a:t>
            </a:r>
            <a:r>
              <a:rPr lang="en-US" dirty="0"/>
              <a:t>.  Your conclusions on the resources your firm will deploy to implement that strategy and meet its goals (Chapter 6). </a:t>
            </a:r>
            <a:endParaRPr lang="en-US" dirty="0" smtClean="0"/>
          </a:p>
          <a:p>
            <a:r>
              <a:rPr lang="en-US" dirty="0" smtClean="0"/>
              <a:t>Financials </a:t>
            </a:r>
            <a:r>
              <a:rPr lang="en-US" dirty="0"/>
              <a:t>and forecasts.  Your conclusions on how your firm will grow revenues and operating margin over the next few years (Chapter 7). </a:t>
            </a:r>
            <a:endParaRPr lang="en-US" dirty="0" smtClean="0"/>
          </a:p>
          <a:p>
            <a:r>
              <a:rPr lang="en-US" dirty="0" smtClean="0"/>
              <a:t>Risk</a:t>
            </a:r>
            <a:r>
              <a:rPr lang="en-US" dirty="0"/>
              <a:t>, opportunity and sensitivity.  Your conclusions on why opportunities before your firm outshine risks in your </a:t>
            </a:r>
            <a:r>
              <a:rPr lang="en-US" dirty="0" smtClean="0"/>
              <a:t>plan.</a:t>
            </a:r>
            <a:endParaRPr lang="en-IN" dirty="0"/>
          </a:p>
        </p:txBody>
      </p:sp>
    </p:spTree>
    <p:extLst>
      <p:ext uri="{BB962C8B-B14F-4D97-AF65-F5344CB8AC3E}">
        <p14:creationId xmlns:p14="http://schemas.microsoft.com/office/powerpoint/2010/main" val="16726081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length </a:t>
            </a:r>
            <a:endParaRPr lang="en-IN" dirty="0"/>
          </a:p>
        </p:txBody>
      </p:sp>
      <p:sp>
        <p:nvSpPr>
          <p:cNvPr id="3" name="Content Placeholder 2"/>
          <p:cNvSpPr>
            <a:spLocks noGrp="1"/>
          </p:cNvSpPr>
          <p:nvPr>
            <p:ph idx="1"/>
          </p:nvPr>
        </p:nvSpPr>
        <p:spPr>
          <a:xfrm>
            <a:off x="124968" y="1322705"/>
            <a:ext cx="10515600" cy="4351338"/>
          </a:xfrm>
        </p:spPr>
        <p:txBody>
          <a:bodyPr/>
          <a:lstStyle/>
          <a:p>
            <a:r>
              <a:rPr lang="en-US" dirty="0" smtClean="0"/>
              <a:t>The </a:t>
            </a:r>
            <a:r>
              <a:rPr lang="en-US" dirty="0"/>
              <a:t>main document should be 25–30 pages of A4, 35 pages maximum. </a:t>
            </a:r>
            <a:endParaRPr lang="en-US" dirty="0" smtClean="0"/>
          </a:p>
          <a:p>
            <a:r>
              <a:rPr lang="en-US" dirty="0" smtClean="0"/>
              <a:t>The </a:t>
            </a:r>
            <a:r>
              <a:rPr lang="en-US" dirty="0"/>
              <a:t>main chapters on market demand, competition and strategy should be three–four pages each; those on resources and financials/ forecasts perhaps a bit longer at four–six pages each. </a:t>
            </a:r>
            <a:endParaRPr lang="en-US" dirty="0" smtClean="0"/>
          </a:p>
          <a:p>
            <a:r>
              <a:rPr lang="en-US" dirty="0" smtClean="0"/>
              <a:t>The chapters 2 and 8, should be just two pages each, while the conclusion should be a  masterfully written, upbeat half a page.</a:t>
            </a:r>
            <a:endParaRPr lang="en-IN" dirty="0"/>
          </a:p>
        </p:txBody>
      </p:sp>
    </p:spTree>
    <p:extLst>
      <p:ext uri="{BB962C8B-B14F-4D97-AF65-F5344CB8AC3E}">
        <p14:creationId xmlns:p14="http://schemas.microsoft.com/office/powerpoint/2010/main" val="224429250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a:t>
            </a:r>
            <a:endParaRPr lang="en-IN" dirty="0"/>
          </a:p>
        </p:txBody>
      </p:sp>
      <p:sp>
        <p:nvSpPr>
          <p:cNvPr id="3" name="Content Placeholder 2"/>
          <p:cNvSpPr>
            <a:spLocks noGrp="1"/>
          </p:cNvSpPr>
          <p:nvPr>
            <p:ph idx="1"/>
          </p:nvPr>
        </p:nvSpPr>
        <p:spPr>
          <a:xfrm>
            <a:off x="298704" y="1272326"/>
            <a:ext cx="10515600" cy="4351338"/>
          </a:xfrm>
        </p:spPr>
        <p:txBody>
          <a:bodyPr/>
          <a:lstStyle/>
          <a:p>
            <a:r>
              <a:rPr lang="en-US" dirty="0" smtClean="0"/>
              <a:t>Style matters. </a:t>
            </a:r>
          </a:p>
          <a:p>
            <a:r>
              <a:rPr lang="en-US" dirty="0" smtClean="0"/>
              <a:t>Use words sparingly. No word should appear unnecessary. But do not sacrifice on communicating key information.</a:t>
            </a:r>
          </a:p>
          <a:p>
            <a:r>
              <a:rPr lang="en-US" dirty="0" smtClean="0"/>
              <a:t>Keep sentences simple but informative and of optimal carrying capacity. Remove any sentence if absence of it does not matter.</a:t>
            </a:r>
          </a:p>
          <a:p>
            <a:r>
              <a:rPr lang="en-US" dirty="0" smtClean="0"/>
              <a:t>Make the most of design elements: headings, subheads, lists, and graphics. A time-constrained reader can get pretty good idea </a:t>
            </a:r>
            <a:br>
              <a:rPr lang="en-US" dirty="0" smtClean="0"/>
            </a:br>
            <a:r>
              <a:rPr lang="en-US" dirty="0" smtClean="0"/>
              <a:t>even in 15 seconds to look through.</a:t>
            </a:r>
          </a:p>
          <a:p>
            <a:r>
              <a:rPr lang="en-US" dirty="0" smtClean="0"/>
              <a:t>Use graphics judiciously.</a:t>
            </a:r>
            <a:endParaRPr lang="en-IN" dirty="0"/>
          </a:p>
        </p:txBody>
      </p:sp>
    </p:spTree>
    <p:extLst>
      <p:ext uri="{BB962C8B-B14F-4D97-AF65-F5344CB8AC3E}">
        <p14:creationId xmlns:p14="http://schemas.microsoft.com/office/powerpoint/2010/main" val="174585501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Information in </a:t>
            </a:r>
            <a:r>
              <a:rPr lang="en-US" sz="3600" b="1" dirty="0" smtClean="0">
                <a:solidFill>
                  <a:srgbClr val="002060"/>
                </a:solidFill>
                <a:latin typeface="Georgia" panose="02040502050405020303" pitchFamily="18" charset="0"/>
              </a:rPr>
              <a:t>‘Text’ </a:t>
            </a:r>
            <a:r>
              <a:rPr lang="en-US" sz="3600" b="1" dirty="0">
                <a:solidFill>
                  <a:srgbClr val="002060"/>
                </a:solidFill>
                <a:latin typeface="Georgia" panose="02040502050405020303" pitchFamily="18" charset="0"/>
              </a:rPr>
              <a:t>vis-a-vis </a:t>
            </a:r>
            <a:r>
              <a:rPr lang="en-US" sz="3600" b="1" dirty="0" smtClean="0">
                <a:solidFill>
                  <a:srgbClr val="002060"/>
                </a:solidFill>
                <a:latin typeface="Georgia" panose="02040502050405020303" pitchFamily="18" charset="0"/>
              </a:rPr>
              <a:t>‘Graphics’</a:t>
            </a:r>
            <a:endParaRPr lang="en-IN" sz="3600" b="1" dirty="0">
              <a:solidFill>
                <a:srgbClr val="002060"/>
              </a:solidFill>
              <a:latin typeface="Georgia" panose="02040502050405020303" pitchFamily="18" charset="0"/>
            </a:endParaRPr>
          </a:p>
        </p:txBody>
      </p:sp>
      <p:sp>
        <p:nvSpPr>
          <p:cNvPr id="7" name="Content Placeholder 6"/>
          <p:cNvSpPr>
            <a:spLocks noGrp="1"/>
          </p:cNvSpPr>
          <p:nvPr>
            <p:ph sz="half" idx="1"/>
          </p:nvPr>
        </p:nvSpPr>
        <p:spPr>
          <a:xfrm>
            <a:off x="54637" y="1434656"/>
            <a:ext cx="3791204" cy="4486275"/>
          </a:xfrm>
          <a:ln>
            <a:solidFill>
              <a:srgbClr val="002060"/>
            </a:solidFill>
          </a:ln>
        </p:spPr>
        <p:txBody>
          <a:bodyPr/>
          <a:lstStyle/>
          <a:p>
            <a:r>
              <a:rPr lang="en-US" b="1" dirty="0" smtClean="0"/>
              <a:t>Our market research shows that 16% of the population of 500, i.e. 80 families, can be classified as middle-income and forms our target customers.</a:t>
            </a:r>
            <a:endParaRPr lang="en-IN" b="1" dirty="0"/>
          </a:p>
        </p:txBody>
      </p:sp>
      <p:sp>
        <p:nvSpPr>
          <p:cNvPr id="4" name="Content Placeholder 2"/>
          <p:cNvSpPr txBox="1">
            <a:spLocks/>
          </p:cNvSpPr>
          <p:nvPr/>
        </p:nvSpPr>
        <p:spPr>
          <a:xfrm>
            <a:off x="6359106" y="1825625"/>
            <a:ext cx="407885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5" name="Content Placeholder 2"/>
          <p:cNvSpPr txBox="1">
            <a:spLocks/>
          </p:cNvSpPr>
          <p:nvPr/>
        </p:nvSpPr>
        <p:spPr>
          <a:xfrm>
            <a:off x="5708852" y="1825625"/>
            <a:ext cx="407885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graphicFrame>
        <p:nvGraphicFramePr>
          <p:cNvPr id="12" name="Chart 11"/>
          <p:cNvGraphicFramePr>
            <a:graphicFrameLocks/>
          </p:cNvGraphicFramePr>
          <p:nvPr>
            <p:extLst/>
          </p:nvPr>
        </p:nvGraphicFramePr>
        <p:xfrm>
          <a:off x="4048465" y="1434656"/>
          <a:ext cx="5088990" cy="4446815"/>
        </p:xfrm>
        <a:graphic>
          <a:graphicData uri="http://schemas.openxmlformats.org/drawingml/2006/chart">
            <c:chart xmlns:c="http://schemas.openxmlformats.org/drawingml/2006/chart" xmlns:r="http://schemas.openxmlformats.org/officeDocument/2006/relationships" r:id="rId2"/>
          </a:graphicData>
        </a:graphic>
      </p:graphicFrame>
      <p:sp>
        <p:nvSpPr>
          <p:cNvPr id="22" name="Freeform 21"/>
          <p:cNvSpPr/>
          <p:nvPr/>
        </p:nvSpPr>
        <p:spPr>
          <a:xfrm rot="3714369">
            <a:off x="4638231" y="1993028"/>
            <a:ext cx="1087036" cy="1317236"/>
          </a:xfrm>
          <a:custGeom>
            <a:avLst/>
            <a:gdLst>
              <a:gd name="connsiteX0" fmla="*/ 520707 w 965207"/>
              <a:gd name="connsiteY0" fmla="*/ 0 h 1321135"/>
              <a:gd name="connsiteX1" fmla="*/ 63507 w 965207"/>
              <a:gd name="connsiteY1" fmla="*/ 723900 h 1321135"/>
              <a:gd name="connsiteX2" fmla="*/ 101607 w 965207"/>
              <a:gd name="connsiteY2" fmla="*/ 1244600 h 1321135"/>
              <a:gd name="connsiteX3" fmla="*/ 965207 w 965207"/>
              <a:gd name="connsiteY3" fmla="*/ 1308100 h 1321135"/>
              <a:gd name="connsiteX0" fmla="*/ 457600 w 902100"/>
              <a:gd name="connsiteY0" fmla="*/ 0 h 1319457"/>
              <a:gd name="connsiteX1" fmla="*/ 400 w 902100"/>
              <a:gd name="connsiteY1" fmla="*/ 723900 h 1319457"/>
              <a:gd name="connsiteX2" fmla="*/ 371305 w 902100"/>
              <a:gd name="connsiteY2" fmla="*/ 762410 h 1319457"/>
              <a:gd name="connsiteX3" fmla="*/ 38500 w 902100"/>
              <a:gd name="connsiteY3" fmla="*/ 1244600 h 1319457"/>
              <a:gd name="connsiteX4" fmla="*/ 902100 w 902100"/>
              <a:gd name="connsiteY4" fmla="*/ 1308100 h 1319457"/>
              <a:gd name="connsiteX0" fmla="*/ 457600 w 902100"/>
              <a:gd name="connsiteY0" fmla="*/ 0 h 1309329"/>
              <a:gd name="connsiteX1" fmla="*/ 400 w 902100"/>
              <a:gd name="connsiteY1" fmla="*/ 723900 h 1309329"/>
              <a:gd name="connsiteX2" fmla="*/ 371305 w 902100"/>
              <a:gd name="connsiteY2" fmla="*/ 762410 h 1309329"/>
              <a:gd name="connsiteX3" fmla="*/ 472993 w 902100"/>
              <a:gd name="connsiteY3" fmla="*/ 1072051 h 1309329"/>
              <a:gd name="connsiteX4" fmla="*/ 902100 w 902100"/>
              <a:gd name="connsiteY4" fmla="*/ 1308100 h 1309329"/>
              <a:gd name="connsiteX0" fmla="*/ 222811 w 667311"/>
              <a:gd name="connsiteY0" fmla="*/ 0 h 1309329"/>
              <a:gd name="connsiteX1" fmla="*/ 1013 w 667311"/>
              <a:gd name="connsiteY1" fmla="*/ 330573 h 1309329"/>
              <a:gd name="connsiteX2" fmla="*/ 136516 w 667311"/>
              <a:gd name="connsiteY2" fmla="*/ 762410 h 1309329"/>
              <a:gd name="connsiteX3" fmla="*/ 238204 w 667311"/>
              <a:gd name="connsiteY3" fmla="*/ 1072051 h 1309329"/>
              <a:gd name="connsiteX4" fmla="*/ 667311 w 667311"/>
              <a:gd name="connsiteY4" fmla="*/ 1308100 h 1309329"/>
              <a:gd name="connsiteX0" fmla="*/ 222811 w 667311"/>
              <a:gd name="connsiteY0" fmla="*/ 0 h 1309217"/>
              <a:gd name="connsiteX1" fmla="*/ 1013 w 667311"/>
              <a:gd name="connsiteY1" fmla="*/ 330573 h 1309217"/>
              <a:gd name="connsiteX2" fmla="*/ 136516 w 667311"/>
              <a:gd name="connsiteY2" fmla="*/ 762410 h 1309217"/>
              <a:gd name="connsiteX3" fmla="*/ 206497 w 667311"/>
              <a:gd name="connsiteY3" fmla="*/ 1054457 h 1309217"/>
              <a:gd name="connsiteX4" fmla="*/ 667311 w 667311"/>
              <a:gd name="connsiteY4" fmla="*/ 1308100 h 1309217"/>
              <a:gd name="connsiteX0" fmla="*/ 222811 w 667311"/>
              <a:gd name="connsiteY0" fmla="*/ 0 h 1309977"/>
              <a:gd name="connsiteX1" fmla="*/ 1013 w 667311"/>
              <a:gd name="connsiteY1" fmla="*/ 330573 h 1309977"/>
              <a:gd name="connsiteX2" fmla="*/ 136516 w 667311"/>
              <a:gd name="connsiteY2" fmla="*/ 762410 h 1309977"/>
              <a:gd name="connsiteX3" fmla="*/ 206497 w 667311"/>
              <a:gd name="connsiteY3" fmla="*/ 1054457 h 1309977"/>
              <a:gd name="connsiteX4" fmla="*/ 667311 w 667311"/>
              <a:gd name="connsiteY4" fmla="*/ 1308100 h 1309977"/>
              <a:gd name="connsiteX0" fmla="*/ 226243 w 670743"/>
              <a:gd name="connsiteY0" fmla="*/ 0 h 1309175"/>
              <a:gd name="connsiteX1" fmla="*/ 4445 w 670743"/>
              <a:gd name="connsiteY1" fmla="*/ 330573 h 1309175"/>
              <a:gd name="connsiteX2" fmla="*/ 75244 w 670743"/>
              <a:gd name="connsiteY2" fmla="*/ 809236 h 1309175"/>
              <a:gd name="connsiteX3" fmla="*/ 209929 w 670743"/>
              <a:gd name="connsiteY3" fmla="*/ 1054457 h 1309175"/>
              <a:gd name="connsiteX4" fmla="*/ 670743 w 670743"/>
              <a:gd name="connsiteY4" fmla="*/ 1308100 h 1309175"/>
              <a:gd name="connsiteX0" fmla="*/ 226243 w 670743"/>
              <a:gd name="connsiteY0" fmla="*/ 0 h 1309175"/>
              <a:gd name="connsiteX1" fmla="*/ 4445 w 670743"/>
              <a:gd name="connsiteY1" fmla="*/ 330573 h 1309175"/>
              <a:gd name="connsiteX2" fmla="*/ 75244 w 670743"/>
              <a:gd name="connsiteY2" fmla="*/ 809236 h 1309175"/>
              <a:gd name="connsiteX3" fmla="*/ 209929 w 670743"/>
              <a:gd name="connsiteY3" fmla="*/ 1054457 h 1309175"/>
              <a:gd name="connsiteX4" fmla="*/ 670743 w 670743"/>
              <a:gd name="connsiteY4" fmla="*/ 1308100 h 1309175"/>
              <a:gd name="connsiteX0" fmla="*/ 226243 w 670743"/>
              <a:gd name="connsiteY0" fmla="*/ 0 h 1309175"/>
              <a:gd name="connsiteX1" fmla="*/ 4445 w 670743"/>
              <a:gd name="connsiteY1" fmla="*/ 330573 h 1309175"/>
              <a:gd name="connsiteX2" fmla="*/ 75244 w 670743"/>
              <a:gd name="connsiteY2" fmla="*/ 809236 h 1309175"/>
              <a:gd name="connsiteX3" fmla="*/ 209929 w 670743"/>
              <a:gd name="connsiteY3" fmla="*/ 1054457 h 1309175"/>
              <a:gd name="connsiteX4" fmla="*/ 670743 w 670743"/>
              <a:gd name="connsiteY4" fmla="*/ 1308100 h 1309175"/>
              <a:gd name="connsiteX0" fmla="*/ 226243 w 670743"/>
              <a:gd name="connsiteY0" fmla="*/ 0 h 1309175"/>
              <a:gd name="connsiteX1" fmla="*/ 4445 w 670743"/>
              <a:gd name="connsiteY1" fmla="*/ 330573 h 1309175"/>
              <a:gd name="connsiteX2" fmla="*/ 75244 w 670743"/>
              <a:gd name="connsiteY2" fmla="*/ 809236 h 1309175"/>
              <a:gd name="connsiteX3" fmla="*/ 209929 w 670743"/>
              <a:gd name="connsiteY3" fmla="*/ 1054457 h 1309175"/>
              <a:gd name="connsiteX4" fmla="*/ 670743 w 670743"/>
              <a:gd name="connsiteY4" fmla="*/ 1308100 h 1309175"/>
              <a:gd name="connsiteX0" fmla="*/ 226243 w 670743"/>
              <a:gd name="connsiteY0" fmla="*/ 0 h 1309175"/>
              <a:gd name="connsiteX1" fmla="*/ 4445 w 670743"/>
              <a:gd name="connsiteY1" fmla="*/ 330573 h 1309175"/>
              <a:gd name="connsiteX2" fmla="*/ 75244 w 670743"/>
              <a:gd name="connsiteY2" fmla="*/ 809236 h 1309175"/>
              <a:gd name="connsiteX3" fmla="*/ 209929 w 670743"/>
              <a:gd name="connsiteY3" fmla="*/ 1054457 h 1309175"/>
              <a:gd name="connsiteX4" fmla="*/ 670743 w 670743"/>
              <a:gd name="connsiteY4" fmla="*/ 1308100 h 1309175"/>
              <a:gd name="connsiteX0" fmla="*/ 228664 w 673164"/>
              <a:gd name="connsiteY0" fmla="*/ 0 h 1309127"/>
              <a:gd name="connsiteX1" fmla="*/ 6866 w 673164"/>
              <a:gd name="connsiteY1" fmla="*/ 330573 h 1309127"/>
              <a:gd name="connsiteX2" fmla="*/ 55452 w 673164"/>
              <a:gd name="connsiteY2" fmla="*/ 865850 h 1309127"/>
              <a:gd name="connsiteX3" fmla="*/ 212350 w 673164"/>
              <a:gd name="connsiteY3" fmla="*/ 1054457 h 1309127"/>
              <a:gd name="connsiteX4" fmla="*/ 673164 w 673164"/>
              <a:gd name="connsiteY4" fmla="*/ 1308100 h 1309127"/>
              <a:gd name="connsiteX0" fmla="*/ 230338 w 674838"/>
              <a:gd name="connsiteY0" fmla="*/ 0 h 1309993"/>
              <a:gd name="connsiteX1" fmla="*/ 8540 w 674838"/>
              <a:gd name="connsiteY1" fmla="*/ 330573 h 1309993"/>
              <a:gd name="connsiteX2" fmla="*/ 57126 w 674838"/>
              <a:gd name="connsiteY2" fmla="*/ 865850 h 1309993"/>
              <a:gd name="connsiteX3" fmla="*/ 164529 w 674838"/>
              <a:gd name="connsiteY3" fmla="*/ 1151087 h 1309993"/>
              <a:gd name="connsiteX4" fmla="*/ 674838 w 674838"/>
              <a:gd name="connsiteY4" fmla="*/ 1308100 h 1309993"/>
              <a:gd name="connsiteX0" fmla="*/ 230338 w 674838"/>
              <a:gd name="connsiteY0" fmla="*/ 0 h 1311630"/>
              <a:gd name="connsiteX1" fmla="*/ 8540 w 674838"/>
              <a:gd name="connsiteY1" fmla="*/ 330573 h 1311630"/>
              <a:gd name="connsiteX2" fmla="*/ 57126 w 674838"/>
              <a:gd name="connsiteY2" fmla="*/ 865850 h 1311630"/>
              <a:gd name="connsiteX3" fmla="*/ 164529 w 674838"/>
              <a:gd name="connsiteY3" fmla="*/ 1151087 h 1311630"/>
              <a:gd name="connsiteX4" fmla="*/ 674838 w 674838"/>
              <a:gd name="connsiteY4" fmla="*/ 1308100 h 1311630"/>
              <a:gd name="connsiteX0" fmla="*/ 230829 w 675329"/>
              <a:gd name="connsiteY0" fmla="*/ 0 h 1310291"/>
              <a:gd name="connsiteX1" fmla="*/ 9031 w 675329"/>
              <a:gd name="connsiteY1" fmla="*/ 330573 h 1310291"/>
              <a:gd name="connsiteX2" fmla="*/ 57617 w 675329"/>
              <a:gd name="connsiteY2" fmla="*/ 865850 h 1310291"/>
              <a:gd name="connsiteX3" fmla="*/ 192303 w 675329"/>
              <a:gd name="connsiteY3" fmla="*/ 1111074 h 1310291"/>
              <a:gd name="connsiteX4" fmla="*/ 675329 w 675329"/>
              <a:gd name="connsiteY4" fmla="*/ 1308100 h 1310291"/>
              <a:gd name="connsiteX0" fmla="*/ 230408 w 674908"/>
              <a:gd name="connsiteY0" fmla="*/ 0 h 1310718"/>
              <a:gd name="connsiteX1" fmla="*/ 8610 w 674908"/>
              <a:gd name="connsiteY1" fmla="*/ 330573 h 1310718"/>
              <a:gd name="connsiteX2" fmla="*/ 57196 w 674908"/>
              <a:gd name="connsiteY2" fmla="*/ 865850 h 1310718"/>
              <a:gd name="connsiteX3" fmla="*/ 168588 w 674908"/>
              <a:gd name="connsiteY3" fmla="*/ 1127931 h 1310718"/>
              <a:gd name="connsiteX4" fmla="*/ 674908 w 674908"/>
              <a:gd name="connsiteY4" fmla="*/ 1308100 h 1310718"/>
              <a:gd name="connsiteX0" fmla="*/ 230408 w 674908"/>
              <a:gd name="connsiteY0" fmla="*/ 0 h 1310718"/>
              <a:gd name="connsiteX1" fmla="*/ 8610 w 674908"/>
              <a:gd name="connsiteY1" fmla="*/ 330573 h 1310718"/>
              <a:gd name="connsiteX2" fmla="*/ 57196 w 674908"/>
              <a:gd name="connsiteY2" fmla="*/ 865850 h 1310718"/>
              <a:gd name="connsiteX3" fmla="*/ 168588 w 674908"/>
              <a:gd name="connsiteY3" fmla="*/ 1127931 h 1310718"/>
              <a:gd name="connsiteX4" fmla="*/ 674908 w 674908"/>
              <a:gd name="connsiteY4" fmla="*/ 1308100 h 1310718"/>
              <a:gd name="connsiteX0" fmla="*/ 254825 w 699325"/>
              <a:gd name="connsiteY0" fmla="*/ 0 h 1310718"/>
              <a:gd name="connsiteX1" fmla="*/ 33027 w 699325"/>
              <a:gd name="connsiteY1" fmla="*/ 330573 h 1310718"/>
              <a:gd name="connsiteX2" fmla="*/ 17557 w 699325"/>
              <a:gd name="connsiteY2" fmla="*/ 912207 h 1310718"/>
              <a:gd name="connsiteX3" fmla="*/ 193005 w 699325"/>
              <a:gd name="connsiteY3" fmla="*/ 1127931 h 1310718"/>
              <a:gd name="connsiteX4" fmla="*/ 699325 w 699325"/>
              <a:gd name="connsiteY4" fmla="*/ 1308100 h 1310718"/>
              <a:gd name="connsiteX0" fmla="*/ 254750 w 699250"/>
              <a:gd name="connsiteY0" fmla="*/ 0 h 1426974"/>
              <a:gd name="connsiteX1" fmla="*/ 32952 w 699250"/>
              <a:gd name="connsiteY1" fmla="*/ 330573 h 1426974"/>
              <a:gd name="connsiteX2" fmla="*/ 17482 w 699250"/>
              <a:gd name="connsiteY2" fmla="*/ 912207 h 1426974"/>
              <a:gd name="connsiteX3" fmla="*/ 191837 w 699250"/>
              <a:gd name="connsiteY3" fmla="*/ 1380474 h 1426974"/>
              <a:gd name="connsiteX4" fmla="*/ 699250 w 699250"/>
              <a:gd name="connsiteY4" fmla="*/ 1308100 h 1426974"/>
              <a:gd name="connsiteX0" fmla="*/ 222935 w 667435"/>
              <a:gd name="connsiteY0" fmla="*/ 0 h 1426974"/>
              <a:gd name="connsiteX1" fmla="*/ 1137 w 667435"/>
              <a:gd name="connsiteY1" fmla="*/ 330573 h 1426974"/>
              <a:gd name="connsiteX2" fmla="*/ 137422 w 667435"/>
              <a:gd name="connsiteY2" fmla="*/ 780492 h 1426974"/>
              <a:gd name="connsiteX3" fmla="*/ 160022 w 667435"/>
              <a:gd name="connsiteY3" fmla="*/ 1380474 h 1426974"/>
              <a:gd name="connsiteX4" fmla="*/ 667435 w 667435"/>
              <a:gd name="connsiteY4" fmla="*/ 1308100 h 1426974"/>
              <a:gd name="connsiteX0" fmla="*/ 320456 w 764956"/>
              <a:gd name="connsiteY0" fmla="*/ 0 h 1426974"/>
              <a:gd name="connsiteX1" fmla="*/ 706 w 764956"/>
              <a:gd name="connsiteY1" fmla="*/ 335786 h 1426974"/>
              <a:gd name="connsiteX2" fmla="*/ 234943 w 764956"/>
              <a:gd name="connsiteY2" fmla="*/ 780492 h 1426974"/>
              <a:gd name="connsiteX3" fmla="*/ 257543 w 764956"/>
              <a:gd name="connsiteY3" fmla="*/ 1380474 h 1426974"/>
              <a:gd name="connsiteX4" fmla="*/ 764956 w 764956"/>
              <a:gd name="connsiteY4" fmla="*/ 1308100 h 14269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956" h="1426974">
                <a:moveTo>
                  <a:pt x="320456" y="0"/>
                </a:moveTo>
                <a:cubicBezTo>
                  <a:pt x="126781" y="258233"/>
                  <a:pt x="14958" y="205704"/>
                  <a:pt x="706" y="335786"/>
                </a:cubicBezTo>
                <a:cubicBezTo>
                  <a:pt x="-13546" y="465868"/>
                  <a:pt x="192137" y="606377"/>
                  <a:pt x="234943" y="780492"/>
                </a:cubicBezTo>
                <a:cubicBezTo>
                  <a:pt x="277749" y="954607"/>
                  <a:pt x="215069" y="1266134"/>
                  <a:pt x="257543" y="1380474"/>
                </a:cubicBezTo>
                <a:cubicBezTo>
                  <a:pt x="364921" y="1511789"/>
                  <a:pt x="408297" y="1325033"/>
                  <a:pt x="764956" y="1308100"/>
                </a:cubicBezTo>
              </a:path>
            </a:pathLst>
          </a:custGeom>
          <a:noFill/>
          <a:ln w="69850" cmpd="thickThin">
            <a:headEnd type="stealth" w="lg" len="lg"/>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361707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sz="3600" b="1" dirty="0">
                <a:solidFill>
                  <a:srgbClr val="002060"/>
                </a:solidFill>
                <a:latin typeface="Georgia" panose="02040502050405020303" pitchFamily="18" charset="0"/>
              </a:rPr>
              <a:t>Should Be Able to Grab the Attention and Keep It</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289559" y="1551305"/>
            <a:ext cx="11665373" cy="4351338"/>
          </a:xfrm>
        </p:spPr>
        <p:txBody>
          <a:bodyPr/>
          <a:lstStyle/>
          <a:p>
            <a:r>
              <a:rPr lang="en-US" b="1" dirty="0" smtClean="0"/>
              <a:t>Serial entrepreneur and investor Steve Blank says that 99.7% of the applications for funding are rejected and only 0.3% are accepted.</a:t>
            </a:r>
          </a:p>
          <a:p>
            <a:r>
              <a:rPr lang="en-US" b="1" dirty="0" smtClean="0"/>
              <a:t>That means that they receive &amp; scrutinize 300 times more business plans than they eventually fund.</a:t>
            </a:r>
          </a:p>
          <a:p>
            <a:r>
              <a:rPr lang="en-US" b="1" dirty="0" smtClean="0"/>
              <a:t>Obviously, they would neither have the time nor tenacity to thoroughly scrutinize all proposals.</a:t>
            </a:r>
          </a:p>
          <a:p>
            <a:r>
              <a:rPr lang="en-US" b="1" dirty="0" smtClean="0"/>
              <a:t>Therefore, business plan should be precise but focused and should be able to convey the winning elements in minimum words.</a:t>
            </a:r>
          </a:p>
          <a:p>
            <a:endParaRPr lang="en-US" b="1" dirty="0" smtClean="0"/>
          </a:p>
          <a:p>
            <a:endParaRPr lang="en-IN" b="1" dirty="0"/>
          </a:p>
        </p:txBody>
      </p:sp>
    </p:spTree>
    <p:extLst>
      <p:ext uri="{BB962C8B-B14F-4D97-AF65-F5344CB8AC3E}">
        <p14:creationId xmlns:p14="http://schemas.microsoft.com/office/powerpoint/2010/main" val="42264191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178" y="425510"/>
            <a:ext cx="10515600" cy="928837"/>
          </a:xfrm>
        </p:spPr>
        <p:txBody>
          <a:bodyPr vert="horz" lIns="91440" tIns="45720" rIns="91440" bIns="45720" rtlCol="0" anchor="ctr">
            <a:normAutofit/>
          </a:bodyPr>
          <a:lstStyle/>
          <a:p>
            <a:r>
              <a:rPr lang="en-US" sz="3600" b="1" dirty="0">
                <a:solidFill>
                  <a:srgbClr val="002060"/>
                </a:solidFill>
                <a:latin typeface="Georgia" panose="02040502050405020303" pitchFamily="18" charset="0"/>
              </a:rPr>
              <a:t>Tell Your Story</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700178" y="2095818"/>
            <a:ext cx="11119288" cy="4351338"/>
          </a:xfrm>
        </p:spPr>
        <p:txBody>
          <a:bodyPr/>
          <a:lstStyle/>
          <a:p>
            <a:r>
              <a:rPr lang="en-US" dirty="0" smtClean="0"/>
              <a:t>Do you have a compelling story?</a:t>
            </a:r>
          </a:p>
          <a:p>
            <a:r>
              <a:rPr lang="en-US" dirty="0" smtClean="0"/>
              <a:t>Story does not mean the progression of events till date.</a:t>
            </a:r>
          </a:p>
          <a:p>
            <a:r>
              <a:rPr lang="en-US" dirty="0" smtClean="0"/>
              <a:t>Story relates to your why, how and why now.</a:t>
            </a:r>
          </a:p>
          <a:p>
            <a:r>
              <a:rPr lang="en-US" dirty="0" smtClean="0"/>
              <a:t>It may have some drama, but must have a compelling motivational reason</a:t>
            </a:r>
          </a:p>
          <a:p>
            <a:r>
              <a:rPr lang="en-US" dirty="0" smtClean="0"/>
              <a:t>Companies are positioned within a narrative. How your audience perceive that narrative will influence how they get invested in your  vision.</a:t>
            </a:r>
          </a:p>
          <a:p>
            <a:endParaRPr lang="en-IN" dirty="0"/>
          </a:p>
        </p:txBody>
      </p:sp>
      <p:sp>
        <p:nvSpPr>
          <p:cNvPr id="4" name="TextBox 3"/>
          <p:cNvSpPr txBox="1"/>
          <p:nvPr/>
        </p:nvSpPr>
        <p:spPr>
          <a:xfrm>
            <a:off x="812320" y="1276709"/>
            <a:ext cx="10091469" cy="954107"/>
          </a:xfrm>
          <a:prstGeom prst="rect">
            <a:avLst/>
          </a:prstGeom>
          <a:noFill/>
        </p:spPr>
        <p:txBody>
          <a:bodyPr wrap="square" rtlCol="0">
            <a:spAutoFit/>
          </a:bodyPr>
          <a:lstStyle/>
          <a:p>
            <a:r>
              <a:rPr lang="en-US" sz="2800" i="1" dirty="0" smtClean="0"/>
              <a:t>“Stories are the single most powerful weapon in a leader’s arsenal.” </a:t>
            </a:r>
            <a:r>
              <a:rPr lang="en-US" sz="2800" dirty="0" smtClean="0"/>
              <a:t>– Howard Gardner </a:t>
            </a:r>
            <a:endParaRPr lang="en-IN" sz="2800" dirty="0"/>
          </a:p>
        </p:txBody>
      </p:sp>
    </p:spTree>
    <p:extLst>
      <p:ext uri="{BB962C8B-B14F-4D97-AF65-F5344CB8AC3E}">
        <p14:creationId xmlns:p14="http://schemas.microsoft.com/office/powerpoint/2010/main" val="2413996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9225" y="1490133"/>
            <a:ext cx="10515600" cy="4662562"/>
          </a:xfrm>
        </p:spPr>
        <p:txBody>
          <a:bodyPr>
            <a:normAutofit fontScale="92500"/>
          </a:bodyPr>
          <a:lstStyle/>
          <a:p>
            <a:pPr marL="0" indent="0">
              <a:buNone/>
            </a:pPr>
            <a:r>
              <a:rPr lang="en-US" dirty="0" smtClean="0"/>
              <a:t>Business </a:t>
            </a:r>
            <a:r>
              <a:rPr lang="en-US" dirty="0"/>
              <a:t>model </a:t>
            </a:r>
            <a:r>
              <a:rPr lang="en-US" dirty="0" smtClean="0"/>
              <a:t>is the business that is taken up to solve a problem of a customer segment through superior value proposition and deliver the  value in a competitive way to create wealth for the stakeholders.</a:t>
            </a:r>
          </a:p>
          <a:p>
            <a:pPr marL="0" indent="0">
              <a:buNone/>
            </a:pPr>
            <a:r>
              <a:rPr lang="en-US" dirty="0" smtClean="0"/>
              <a:t>Suppose you want to start a business to manufacture and sell e-bikes. Your business model is to manufacture and sell e-bikes with a value proposition to maximize customers’ satisfaction and create an increasing and repeatable loyal customer base for sustainable growth and profit.</a:t>
            </a:r>
          </a:p>
          <a:p>
            <a:pPr marL="0" indent="0">
              <a:buNone/>
            </a:pPr>
            <a:r>
              <a:rPr lang="en-US" dirty="0" smtClean="0"/>
              <a:t>The value proposition includes meeting the needs of your target customers, offering superior value for their money compared to competitors, convenient delivery of the bikes, and ensuring pleasant experience of using the product, offer satisfactory aftersales </a:t>
            </a:r>
            <a:br>
              <a:rPr lang="en-US" dirty="0" smtClean="0"/>
            </a:br>
            <a:r>
              <a:rPr lang="en-US" dirty="0" smtClean="0"/>
              <a:t>service and such. </a:t>
            </a:r>
          </a:p>
        </p:txBody>
      </p:sp>
      <p:sp>
        <p:nvSpPr>
          <p:cNvPr id="4" name="Title 1"/>
          <p:cNvSpPr>
            <a:spLocks noGrp="1"/>
          </p:cNvSpPr>
          <p:nvPr>
            <p:ph type="title"/>
          </p:nvPr>
        </p:nvSpPr>
        <p:spPr>
          <a:xfrm>
            <a:off x="838200" y="365125"/>
            <a:ext cx="10515600" cy="843565"/>
          </a:xfrm>
        </p:spPr>
        <p:txBody>
          <a:bodyPr>
            <a:normAutofit/>
          </a:bodyPr>
          <a:lstStyle/>
          <a:p>
            <a:r>
              <a:rPr lang="en-US" b="1" dirty="0" smtClean="0">
                <a:latin typeface="Calibri" panose="020F0502020204030204" pitchFamily="34" charset="0"/>
                <a:cs typeface="Calibri" panose="020F0502020204030204" pitchFamily="34" charset="0"/>
              </a:rPr>
              <a:t>Distinction Between Business Model and Business Plan</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499155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33" y="1983434"/>
            <a:ext cx="10515600" cy="1325563"/>
          </a:xfrm>
        </p:spPr>
        <p:txBody>
          <a:bodyPr vert="horz" lIns="91440" tIns="45720" rIns="91440" bIns="45720" rtlCol="0" anchor="ctr">
            <a:normAutofit/>
          </a:bodyPr>
          <a:lstStyle/>
          <a:p>
            <a:pPr algn="ctr"/>
            <a:r>
              <a:rPr lang="en-US" sz="3600" b="1" dirty="0">
                <a:solidFill>
                  <a:srgbClr val="002060"/>
                </a:solidFill>
                <a:latin typeface="Georgia" panose="02040502050405020303" pitchFamily="18" charset="0"/>
              </a:rPr>
              <a:t>Know Your Audience and Give the Information They Need to Make Decision</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307848" y="1377569"/>
            <a:ext cx="10515600" cy="4351338"/>
          </a:xfrm>
        </p:spPr>
        <p:txBody>
          <a:bodyPr/>
          <a:lstStyle/>
          <a:p>
            <a:endParaRPr lang="en-IN" dirty="0"/>
          </a:p>
        </p:txBody>
      </p:sp>
    </p:spTree>
    <p:extLst>
      <p:ext uri="{BB962C8B-B14F-4D97-AF65-F5344CB8AC3E}">
        <p14:creationId xmlns:p14="http://schemas.microsoft.com/office/powerpoint/2010/main" val="155176309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 y="365125"/>
            <a:ext cx="12063984" cy="703065"/>
          </a:xfrm>
        </p:spPr>
        <p:txBody>
          <a:bodyPr/>
          <a:lstStyle/>
          <a:p>
            <a:r>
              <a:rPr lang="en-US" sz="2800" dirty="0"/>
              <a:t>Experts say that your business plan journey should traverse the Seven Cs</a:t>
            </a:r>
            <a:endParaRPr lang="en-IN" sz="2800" dirty="0"/>
          </a:p>
        </p:txBody>
      </p:sp>
      <p:sp>
        <p:nvSpPr>
          <p:cNvPr id="6" name="Freeform 5"/>
          <p:cNvSpPr/>
          <p:nvPr/>
        </p:nvSpPr>
        <p:spPr>
          <a:xfrm>
            <a:off x="1596360" y="1068191"/>
            <a:ext cx="6992874" cy="580529"/>
          </a:xfrm>
          <a:custGeom>
            <a:avLst/>
            <a:gdLst>
              <a:gd name="connsiteX0" fmla="*/ 0 w 6992874"/>
              <a:gd name="connsiteY0" fmla="*/ 0 h 580527"/>
              <a:gd name="connsiteX1" fmla="*/ 6702611 w 6992874"/>
              <a:gd name="connsiteY1" fmla="*/ 0 h 580527"/>
              <a:gd name="connsiteX2" fmla="*/ 6992874 w 6992874"/>
              <a:gd name="connsiteY2" fmla="*/ 290264 h 580527"/>
              <a:gd name="connsiteX3" fmla="*/ 6702611 w 6992874"/>
              <a:gd name="connsiteY3" fmla="*/ 580527 h 580527"/>
              <a:gd name="connsiteX4" fmla="*/ 0 w 6992874"/>
              <a:gd name="connsiteY4" fmla="*/ 580527 h 580527"/>
              <a:gd name="connsiteX5" fmla="*/ 0 w 6992874"/>
              <a:gd name="connsiteY5" fmla="*/ 0 h 58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580527">
                <a:moveTo>
                  <a:pt x="6992874" y="580526"/>
                </a:moveTo>
                <a:lnTo>
                  <a:pt x="290263" y="580526"/>
                </a:lnTo>
                <a:lnTo>
                  <a:pt x="0" y="290263"/>
                </a:lnTo>
                <a:lnTo>
                  <a:pt x="290263" y="1"/>
                </a:lnTo>
                <a:lnTo>
                  <a:pt x="6992874" y="1"/>
                </a:lnTo>
                <a:lnTo>
                  <a:pt x="6992874" y="580526"/>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1128" tIns="99061" rIns="184912" bIns="99061" numCol="1" spcCol="1270" anchor="ctr" anchorCtr="0">
            <a:noAutofit/>
          </a:bodyPr>
          <a:lstStyle/>
          <a:p>
            <a:pPr lvl="0" algn="ctr" defTabSz="1155700">
              <a:lnSpc>
                <a:spcPct val="90000"/>
              </a:lnSpc>
              <a:spcBef>
                <a:spcPct val="0"/>
              </a:spcBef>
              <a:spcAft>
                <a:spcPct val="35000"/>
              </a:spcAft>
            </a:pPr>
            <a:r>
              <a:rPr lang="en-US" sz="2600" b="1" dirty="0" smtClean="0"/>
              <a:t>Clear</a:t>
            </a:r>
            <a:r>
              <a:rPr lang="en-US" sz="2600" b="1" kern="1200" dirty="0" smtClean="0"/>
              <a:t> good plan </a:t>
            </a:r>
            <a:endParaRPr lang="en-IN" sz="2600" b="1" kern="1200" dirty="0"/>
          </a:p>
        </p:txBody>
      </p:sp>
      <p:sp>
        <p:nvSpPr>
          <p:cNvPr id="8" name="Freeform 7"/>
          <p:cNvSpPr/>
          <p:nvPr/>
        </p:nvSpPr>
        <p:spPr>
          <a:xfrm>
            <a:off x="1596360" y="1822010"/>
            <a:ext cx="6992874" cy="580529"/>
          </a:xfrm>
          <a:custGeom>
            <a:avLst/>
            <a:gdLst>
              <a:gd name="connsiteX0" fmla="*/ 0 w 6992874"/>
              <a:gd name="connsiteY0" fmla="*/ 0 h 580527"/>
              <a:gd name="connsiteX1" fmla="*/ 6702611 w 6992874"/>
              <a:gd name="connsiteY1" fmla="*/ 0 h 580527"/>
              <a:gd name="connsiteX2" fmla="*/ 6992874 w 6992874"/>
              <a:gd name="connsiteY2" fmla="*/ 290264 h 580527"/>
              <a:gd name="connsiteX3" fmla="*/ 6702611 w 6992874"/>
              <a:gd name="connsiteY3" fmla="*/ 580527 h 580527"/>
              <a:gd name="connsiteX4" fmla="*/ 0 w 6992874"/>
              <a:gd name="connsiteY4" fmla="*/ 580527 h 580527"/>
              <a:gd name="connsiteX5" fmla="*/ 0 w 6992874"/>
              <a:gd name="connsiteY5" fmla="*/ 0 h 58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580527">
                <a:moveTo>
                  <a:pt x="6992874" y="580526"/>
                </a:moveTo>
                <a:lnTo>
                  <a:pt x="290263" y="580526"/>
                </a:lnTo>
                <a:lnTo>
                  <a:pt x="0" y="290263"/>
                </a:lnTo>
                <a:lnTo>
                  <a:pt x="290263" y="1"/>
                </a:lnTo>
                <a:lnTo>
                  <a:pt x="6992874" y="1"/>
                </a:lnTo>
                <a:lnTo>
                  <a:pt x="6992874" y="580526"/>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1128" tIns="99061" rIns="184912" bIns="99061" numCol="1" spcCol="1270" anchor="ctr" anchorCtr="0">
            <a:noAutofit/>
          </a:bodyPr>
          <a:lstStyle/>
          <a:p>
            <a:pPr lvl="0" algn="ctr" defTabSz="1155700" rtl="0">
              <a:lnSpc>
                <a:spcPct val="90000"/>
              </a:lnSpc>
              <a:spcBef>
                <a:spcPct val="0"/>
              </a:spcBef>
              <a:spcAft>
                <a:spcPct val="35000"/>
              </a:spcAft>
            </a:pPr>
            <a:r>
              <a:rPr lang="en-US" sz="2600" b="1" kern="1200" smtClean="0"/>
              <a:t>Crisp  </a:t>
            </a:r>
            <a:endParaRPr lang="en-IN" sz="2600" b="1" kern="1200"/>
          </a:p>
        </p:txBody>
      </p:sp>
      <p:sp>
        <p:nvSpPr>
          <p:cNvPr id="10" name="Freeform 9"/>
          <p:cNvSpPr/>
          <p:nvPr/>
        </p:nvSpPr>
        <p:spPr>
          <a:xfrm>
            <a:off x="1596360" y="2575829"/>
            <a:ext cx="6992874" cy="580529"/>
          </a:xfrm>
          <a:custGeom>
            <a:avLst/>
            <a:gdLst>
              <a:gd name="connsiteX0" fmla="*/ 0 w 6992874"/>
              <a:gd name="connsiteY0" fmla="*/ 0 h 580527"/>
              <a:gd name="connsiteX1" fmla="*/ 6702611 w 6992874"/>
              <a:gd name="connsiteY1" fmla="*/ 0 h 580527"/>
              <a:gd name="connsiteX2" fmla="*/ 6992874 w 6992874"/>
              <a:gd name="connsiteY2" fmla="*/ 290264 h 580527"/>
              <a:gd name="connsiteX3" fmla="*/ 6702611 w 6992874"/>
              <a:gd name="connsiteY3" fmla="*/ 580527 h 580527"/>
              <a:gd name="connsiteX4" fmla="*/ 0 w 6992874"/>
              <a:gd name="connsiteY4" fmla="*/ 580527 h 580527"/>
              <a:gd name="connsiteX5" fmla="*/ 0 w 6992874"/>
              <a:gd name="connsiteY5" fmla="*/ 0 h 58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580527">
                <a:moveTo>
                  <a:pt x="6992874" y="580526"/>
                </a:moveTo>
                <a:lnTo>
                  <a:pt x="290263" y="580526"/>
                </a:lnTo>
                <a:lnTo>
                  <a:pt x="0" y="290263"/>
                </a:lnTo>
                <a:lnTo>
                  <a:pt x="290263" y="1"/>
                </a:lnTo>
                <a:lnTo>
                  <a:pt x="6992874" y="1"/>
                </a:lnTo>
                <a:lnTo>
                  <a:pt x="6992874" y="580526"/>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1128" tIns="99061" rIns="184912" bIns="99061" numCol="1" spcCol="1270" anchor="ctr" anchorCtr="0">
            <a:noAutofit/>
          </a:bodyPr>
          <a:lstStyle/>
          <a:p>
            <a:pPr lvl="0" algn="ctr" defTabSz="1155700" rtl="0">
              <a:lnSpc>
                <a:spcPct val="90000"/>
              </a:lnSpc>
              <a:spcBef>
                <a:spcPct val="0"/>
              </a:spcBef>
              <a:spcAft>
                <a:spcPct val="35000"/>
              </a:spcAft>
            </a:pPr>
            <a:r>
              <a:rPr lang="en-US" sz="2600" b="1" kern="1200" smtClean="0"/>
              <a:t>Concise  </a:t>
            </a:r>
            <a:endParaRPr lang="en-IN" sz="2600" b="1" kern="1200"/>
          </a:p>
        </p:txBody>
      </p:sp>
      <p:sp>
        <p:nvSpPr>
          <p:cNvPr id="12" name="Freeform 11"/>
          <p:cNvSpPr/>
          <p:nvPr/>
        </p:nvSpPr>
        <p:spPr>
          <a:xfrm>
            <a:off x="1596360" y="3329648"/>
            <a:ext cx="6992874" cy="580528"/>
          </a:xfrm>
          <a:custGeom>
            <a:avLst/>
            <a:gdLst>
              <a:gd name="connsiteX0" fmla="*/ 0 w 6992874"/>
              <a:gd name="connsiteY0" fmla="*/ 0 h 580527"/>
              <a:gd name="connsiteX1" fmla="*/ 6702611 w 6992874"/>
              <a:gd name="connsiteY1" fmla="*/ 0 h 580527"/>
              <a:gd name="connsiteX2" fmla="*/ 6992874 w 6992874"/>
              <a:gd name="connsiteY2" fmla="*/ 290264 h 580527"/>
              <a:gd name="connsiteX3" fmla="*/ 6702611 w 6992874"/>
              <a:gd name="connsiteY3" fmla="*/ 580527 h 580527"/>
              <a:gd name="connsiteX4" fmla="*/ 0 w 6992874"/>
              <a:gd name="connsiteY4" fmla="*/ 580527 h 580527"/>
              <a:gd name="connsiteX5" fmla="*/ 0 w 6992874"/>
              <a:gd name="connsiteY5" fmla="*/ 0 h 58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580527">
                <a:moveTo>
                  <a:pt x="6992874" y="580526"/>
                </a:moveTo>
                <a:lnTo>
                  <a:pt x="290263" y="580526"/>
                </a:lnTo>
                <a:lnTo>
                  <a:pt x="0" y="290263"/>
                </a:lnTo>
                <a:lnTo>
                  <a:pt x="290263" y="1"/>
                </a:lnTo>
                <a:lnTo>
                  <a:pt x="6992874" y="1"/>
                </a:lnTo>
                <a:lnTo>
                  <a:pt x="6992874" y="580526"/>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1128" tIns="99061" rIns="184912" bIns="99060" numCol="1" spcCol="1270" anchor="ctr" anchorCtr="0">
            <a:noAutofit/>
          </a:bodyPr>
          <a:lstStyle/>
          <a:p>
            <a:pPr lvl="0" algn="ctr" defTabSz="1155700" rtl="0">
              <a:lnSpc>
                <a:spcPct val="90000"/>
              </a:lnSpc>
              <a:spcBef>
                <a:spcPct val="0"/>
              </a:spcBef>
              <a:spcAft>
                <a:spcPct val="35000"/>
              </a:spcAft>
            </a:pPr>
            <a:r>
              <a:rPr lang="en-US" sz="2600" b="1" kern="1200" dirty="0" smtClean="0"/>
              <a:t>Consistent  </a:t>
            </a:r>
            <a:endParaRPr lang="en-IN" sz="2600" b="1" kern="1200" dirty="0"/>
          </a:p>
        </p:txBody>
      </p:sp>
      <p:sp>
        <p:nvSpPr>
          <p:cNvPr id="14" name="Freeform 13"/>
          <p:cNvSpPr/>
          <p:nvPr/>
        </p:nvSpPr>
        <p:spPr>
          <a:xfrm>
            <a:off x="1596360" y="4083467"/>
            <a:ext cx="6992874" cy="580528"/>
          </a:xfrm>
          <a:custGeom>
            <a:avLst/>
            <a:gdLst>
              <a:gd name="connsiteX0" fmla="*/ 0 w 6992874"/>
              <a:gd name="connsiteY0" fmla="*/ 0 h 580527"/>
              <a:gd name="connsiteX1" fmla="*/ 6702611 w 6992874"/>
              <a:gd name="connsiteY1" fmla="*/ 0 h 580527"/>
              <a:gd name="connsiteX2" fmla="*/ 6992874 w 6992874"/>
              <a:gd name="connsiteY2" fmla="*/ 290264 h 580527"/>
              <a:gd name="connsiteX3" fmla="*/ 6702611 w 6992874"/>
              <a:gd name="connsiteY3" fmla="*/ 580527 h 580527"/>
              <a:gd name="connsiteX4" fmla="*/ 0 w 6992874"/>
              <a:gd name="connsiteY4" fmla="*/ 580527 h 580527"/>
              <a:gd name="connsiteX5" fmla="*/ 0 w 6992874"/>
              <a:gd name="connsiteY5" fmla="*/ 0 h 58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580527">
                <a:moveTo>
                  <a:pt x="6992874" y="580526"/>
                </a:moveTo>
                <a:lnTo>
                  <a:pt x="290263" y="580526"/>
                </a:lnTo>
                <a:lnTo>
                  <a:pt x="0" y="290263"/>
                </a:lnTo>
                <a:lnTo>
                  <a:pt x="290263" y="1"/>
                </a:lnTo>
                <a:lnTo>
                  <a:pt x="6992874" y="1"/>
                </a:lnTo>
                <a:lnTo>
                  <a:pt x="6992874" y="580526"/>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1128" tIns="99061" rIns="184912" bIns="99060" numCol="1" spcCol="1270" anchor="ctr" anchorCtr="0">
            <a:noAutofit/>
          </a:bodyPr>
          <a:lstStyle/>
          <a:p>
            <a:pPr lvl="0" algn="ctr" defTabSz="1155700" rtl="0">
              <a:lnSpc>
                <a:spcPct val="90000"/>
              </a:lnSpc>
              <a:spcBef>
                <a:spcPct val="0"/>
              </a:spcBef>
              <a:spcAft>
                <a:spcPct val="35000"/>
              </a:spcAft>
            </a:pPr>
            <a:r>
              <a:rPr lang="en-US" sz="2600" b="1" kern="1200" dirty="0" smtClean="0"/>
              <a:t>Coherent</a:t>
            </a:r>
            <a:endParaRPr lang="en-IN" sz="2600" b="1" kern="1200" dirty="0"/>
          </a:p>
        </p:txBody>
      </p:sp>
      <p:sp>
        <p:nvSpPr>
          <p:cNvPr id="16" name="Freeform 15"/>
          <p:cNvSpPr/>
          <p:nvPr/>
        </p:nvSpPr>
        <p:spPr>
          <a:xfrm>
            <a:off x="1596360" y="4837287"/>
            <a:ext cx="6992874" cy="580528"/>
          </a:xfrm>
          <a:custGeom>
            <a:avLst/>
            <a:gdLst>
              <a:gd name="connsiteX0" fmla="*/ 0 w 6992874"/>
              <a:gd name="connsiteY0" fmla="*/ 0 h 580527"/>
              <a:gd name="connsiteX1" fmla="*/ 6702611 w 6992874"/>
              <a:gd name="connsiteY1" fmla="*/ 0 h 580527"/>
              <a:gd name="connsiteX2" fmla="*/ 6992874 w 6992874"/>
              <a:gd name="connsiteY2" fmla="*/ 290264 h 580527"/>
              <a:gd name="connsiteX3" fmla="*/ 6702611 w 6992874"/>
              <a:gd name="connsiteY3" fmla="*/ 580527 h 580527"/>
              <a:gd name="connsiteX4" fmla="*/ 0 w 6992874"/>
              <a:gd name="connsiteY4" fmla="*/ 580527 h 580527"/>
              <a:gd name="connsiteX5" fmla="*/ 0 w 6992874"/>
              <a:gd name="connsiteY5" fmla="*/ 0 h 58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580527">
                <a:moveTo>
                  <a:pt x="6992874" y="580526"/>
                </a:moveTo>
                <a:lnTo>
                  <a:pt x="290263" y="580526"/>
                </a:lnTo>
                <a:lnTo>
                  <a:pt x="0" y="290263"/>
                </a:lnTo>
                <a:lnTo>
                  <a:pt x="290263" y="1"/>
                </a:lnTo>
                <a:lnTo>
                  <a:pt x="6992874" y="1"/>
                </a:lnTo>
                <a:lnTo>
                  <a:pt x="6992874" y="580526"/>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1128" tIns="99061" rIns="184912" bIns="99060" numCol="1" spcCol="1270" anchor="ctr" anchorCtr="0">
            <a:noAutofit/>
          </a:bodyPr>
          <a:lstStyle/>
          <a:p>
            <a:pPr algn="ctr" defTabSz="1155700">
              <a:lnSpc>
                <a:spcPct val="90000"/>
              </a:lnSpc>
              <a:spcBef>
                <a:spcPct val="0"/>
              </a:spcBef>
              <a:spcAft>
                <a:spcPct val="35000"/>
              </a:spcAft>
            </a:pPr>
            <a:r>
              <a:rPr lang="en-US" sz="2600" b="1" dirty="0"/>
              <a:t>Credible and </a:t>
            </a:r>
            <a:r>
              <a:rPr lang="en-US" sz="2600" b="1" kern="1200" dirty="0" smtClean="0"/>
              <a:t> </a:t>
            </a:r>
            <a:endParaRPr lang="en-IN" sz="2600" b="1" kern="1200" dirty="0"/>
          </a:p>
        </p:txBody>
      </p:sp>
      <p:grpSp>
        <p:nvGrpSpPr>
          <p:cNvPr id="21" name="Group 20"/>
          <p:cNvGrpSpPr/>
          <p:nvPr/>
        </p:nvGrpSpPr>
        <p:grpSpPr>
          <a:xfrm>
            <a:off x="1430867" y="1059725"/>
            <a:ext cx="672253" cy="4433560"/>
            <a:chOff x="1406681" y="1690689"/>
            <a:chExt cx="797023" cy="4433560"/>
          </a:xfrm>
          <a:solidFill>
            <a:srgbClr val="002060"/>
          </a:solidFill>
        </p:grpSpPr>
        <p:sp>
          <p:nvSpPr>
            <p:cNvPr id="7" name="Oval 6"/>
            <p:cNvSpPr/>
            <p:nvPr/>
          </p:nvSpPr>
          <p:spPr>
            <a:xfrm>
              <a:off x="1406681" y="1690689"/>
              <a:ext cx="797023" cy="664464"/>
            </a:xfrm>
            <a:prstGeom prst="ellipse">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r>
                <a:rPr lang="en-US" sz="1600" b="1" dirty="0" smtClean="0"/>
                <a:t>C1</a:t>
              </a:r>
              <a:endParaRPr lang="en-IN" sz="1600" b="1" dirty="0"/>
            </a:p>
          </p:txBody>
        </p:sp>
        <p:sp>
          <p:nvSpPr>
            <p:cNvPr id="9" name="Oval 8"/>
            <p:cNvSpPr/>
            <p:nvPr/>
          </p:nvSpPr>
          <p:spPr>
            <a:xfrm>
              <a:off x="1406681" y="2444508"/>
              <a:ext cx="797023" cy="664464"/>
            </a:xfrm>
            <a:prstGeom prst="ellipse">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r>
                <a:rPr lang="en-US" sz="1600" b="1" dirty="0" smtClean="0"/>
                <a:t>C2</a:t>
              </a:r>
              <a:endParaRPr lang="en-IN" sz="1600" b="1" dirty="0"/>
            </a:p>
          </p:txBody>
        </p:sp>
        <p:sp>
          <p:nvSpPr>
            <p:cNvPr id="11" name="Oval 10"/>
            <p:cNvSpPr/>
            <p:nvPr/>
          </p:nvSpPr>
          <p:spPr>
            <a:xfrm>
              <a:off x="1406681" y="3198327"/>
              <a:ext cx="797023" cy="664464"/>
            </a:xfrm>
            <a:prstGeom prst="ellipse">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r>
                <a:rPr lang="en-US" sz="1600" b="1" dirty="0" smtClean="0"/>
                <a:t>C3</a:t>
              </a:r>
              <a:endParaRPr lang="en-IN" sz="1600" b="1" dirty="0"/>
            </a:p>
          </p:txBody>
        </p:sp>
        <p:sp>
          <p:nvSpPr>
            <p:cNvPr id="13" name="Oval 12"/>
            <p:cNvSpPr/>
            <p:nvPr/>
          </p:nvSpPr>
          <p:spPr>
            <a:xfrm>
              <a:off x="1406681" y="3952146"/>
              <a:ext cx="797023" cy="664464"/>
            </a:xfrm>
            <a:prstGeom prst="ellipse">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r>
                <a:rPr lang="en-US" sz="1600" b="1" dirty="0" smtClean="0"/>
                <a:t>C4</a:t>
              </a:r>
              <a:endParaRPr lang="en-IN" sz="1600" b="1" dirty="0"/>
            </a:p>
          </p:txBody>
        </p:sp>
        <p:sp>
          <p:nvSpPr>
            <p:cNvPr id="15" name="Oval 14"/>
            <p:cNvSpPr/>
            <p:nvPr/>
          </p:nvSpPr>
          <p:spPr>
            <a:xfrm>
              <a:off x="1406681" y="4705965"/>
              <a:ext cx="797023" cy="664464"/>
            </a:xfrm>
            <a:prstGeom prst="ellipse">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r>
                <a:rPr lang="en-US" sz="1600" b="1" dirty="0" smtClean="0"/>
                <a:t>C5</a:t>
              </a:r>
              <a:endParaRPr lang="en-IN" sz="1600" b="1" dirty="0"/>
            </a:p>
          </p:txBody>
        </p:sp>
        <p:sp>
          <p:nvSpPr>
            <p:cNvPr id="17" name="Oval 16"/>
            <p:cNvSpPr/>
            <p:nvPr/>
          </p:nvSpPr>
          <p:spPr>
            <a:xfrm>
              <a:off x="1406681" y="5459785"/>
              <a:ext cx="797023" cy="664464"/>
            </a:xfrm>
            <a:prstGeom prst="ellipse">
              <a:avLst/>
            </a:prstGeom>
            <a:grp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r>
                <a:rPr lang="en-US" sz="1600" b="1" dirty="0" smtClean="0"/>
                <a:t>C6</a:t>
              </a:r>
              <a:endParaRPr lang="en-IN" sz="1600" b="1" dirty="0"/>
            </a:p>
          </p:txBody>
        </p:sp>
      </p:grpSp>
      <p:sp>
        <p:nvSpPr>
          <p:cNvPr id="18" name="Freeform 17"/>
          <p:cNvSpPr/>
          <p:nvPr/>
        </p:nvSpPr>
        <p:spPr>
          <a:xfrm>
            <a:off x="1596360" y="5501751"/>
            <a:ext cx="6992874" cy="580528"/>
          </a:xfrm>
          <a:custGeom>
            <a:avLst/>
            <a:gdLst>
              <a:gd name="connsiteX0" fmla="*/ 0 w 6992874"/>
              <a:gd name="connsiteY0" fmla="*/ 0 h 580527"/>
              <a:gd name="connsiteX1" fmla="*/ 6702611 w 6992874"/>
              <a:gd name="connsiteY1" fmla="*/ 0 h 580527"/>
              <a:gd name="connsiteX2" fmla="*/ 6992874 w 6992874"/>
              <a:gd name="connsiteY2" fmla="*/ 290264 h 580527"/>
              <a:gd name="connsiteX3" fmla="*/ 6702611 w 6992874"/>
              <a:gd name="connsiteY3" fmla="*/ 580527 h 580527"/>
              <a:gd name="connsiteX4" fmla="*/ 0 w 6992874"/>
              <a:gd name="connsiteY4" fmla="*/ 580527 h 580527"/>
              <a:gd name="connsiteX5" fmla="*/ 0 w 6992874"/>
              <a:gd name="connsiteY5" fmla="*/ 0 h 580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580527">
                <a:moveTo>
                  <a:pt x="6992874" y="580526"/>
                </a:moveTo>
                <a:lnTo>
                  <a:pt x="290263" y="580526"/>
                </a:lnTo>
                <a:lnTo>
                  <a:pt x="0" y="290263"/>
                </a:lnTo>
                <a:lnTo>
                  <a:pt x="290263" y="1"/>
                </a:lnTo>
                <a:lnTo>
                  <a:pt x="6992874" y="1"/>
                </a:lnTo>
                <a:lnTo>
                  <a:pt x="6992874" y="580526"/>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01128" tIns="99061" rIns="184912" bIns="99060" numCol="1" spcCol="1270" anchor="ctr" anchorCtr="0">
            <a:noAutofit/>
          </a:bodyPr>
          <a:lstStyle/>
          <a:p>
            <a:pPr lvl="0" algn="ctr" defTabSz="1155700" rtl="0">
              <a:lnSpc>
                <a:spcPct val="90000"/>
              </a:lnSpc>
              <a:spcBef>
                <a:spcPct val="0"/>
              </a:spcBef>
              <a:spcAft>
                <a:spcPct val="35000"/>
              </a:spcAft>
            </a:pPr>
            <a:r>
              <a:rPr lang="en-US" sz="2600" b="1" kern="1200" dirty="0" smtClean="0"/>
              <a:t>Correctness. </a:t>
            </a:r>
            <a:endParaRPr lang="en-IN" sz="2600" b="1" kern="1200" dirty="0"/>
          </a:p>
        </p:txBody>
      </p:sp>
      <p:sp>
        <p:nvSpPr>
          <p:cNvPr id="19" name="Oval 18"/>
          <p:cNvSpPr/>
          <p:nvPr/>
        </p:nvSpPr>
        <p:spPr>
          <a:xfrm>
            <a:off x="1401527" y="5501751"/>
            <a:ext cx="701593" cy="664464"/>
          </a:xfrm>
          <a:prstGeom prst="ellipse">
            <a:avLst/>
          </a:prstGeom>
          <a:solidFill>
            <a:srgbClr val="002060"/>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r>
              <a:rPr lang="en-US" sz="1600" b="1" dirty="0" smtClean="0"/>
              <a:t>C7</a:t>
            </a:r>
            <a:endParaRPr lang="en-IN" sz="1600" b="1" dirty="0"/>
          </a:p>
        </p:txBody>
      </p:sp>
    </p:spTree>
    <p:extLst>
      <p:ext uri="{BB962C8B-B14F-4D97-AF65-F5344CB8AC3E}">
        <p14:creationId xmlns:p14="http://schemas.microsoft.com/office/powerpoint/2010/main" val="229680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6"/>
                                        </p:tgtEl>
                                        <p:attrNameLst>
                                          <p:attrName>fillcolor</p:attrName>
                                        </p:attrNameLst>
                                      </p:cBhvr>
                                      <p:to>
                                        <a:srgbClr val="002060"/>
                                      </p:to>
                                    </p:animClr>
                                    <p:set>
                                      <p:cBhvr>
                                        <p:cTn id="7" dur="500" fill="hold"/>
                                        <p:tgtEl>
                                          <p:spTgt spid="6"/>
                                        </p:tgtEl>
                                        <p:attrNameLst>
                                          <p:attrName>fill.type</p:attrName>
                                        </p:attrNameLst>
                                      </p:cBhvr>
                                      <p:to>
                                        <p:strVal val="solid"/>
                                      </p:to>
                                    </p:set>
                                    <p:set>
                                      <p:cBhvr>
                                        <p:cTn id="8" dur="500" fill="hold"/>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8"/>
                                        </p:tgtEl>
                                        <p:attrNameLst>
                                          <p:attrName>fillcolor</p:attrName>
                                        </p:attrNameLst>
                                      </p:cBhvr>
                                      <p:to>
                                        <a:srgbClr val="002060"/>
                                      </p:to>
                                    </p:animClr>
                                    <p:set>
                                      <p:cBhvr>
                                        <p:cTn id="13" dur="500" fill="hold"/>
                                        <p:tgtEl>
                                          <p:spTgt spid="8"/>
                                        </p:tgtEl>
                                        <p:attrNameLst>
                                          <p:attrName>fill.type</p:attrName>
                                        </p:attrNameLst>
                                      </p:cBhvr>
                                      <p:to>
                                        <p:strVal val="solid"/>
                                      </p:to>
                                    </p:set>
                                    <p:set>
                                      <p:cBhvr>
                                        <p:cTn id="14" dur="500" fill="hold"/>
                                        <p:tgtEl>
                                          <p:spTgt spid="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500" fill="hold"/>
                                        <p:tgtEl>
                                          <p:spTgt spid="10"/>
                                        </p:tgtEl>
                                        <p:attrNameLst>
                                          <p:attrName>fillcolor</p:attrName>
                                        </p:attrNameLst>
                                      </p:cBhvr>
                                      <p:to>
                                        <a:srgbClr val="002060"/>
                                      </p:to>
                                    </p:animClr>
                                    <p:set>
                                      <p:cBhvr>
                                        <p:cTn id="19" dur="500" fill="hold"/>
                                        <p:tgtEl>
                                          <p:spTgt spid="10"/>
                                        </p:tgtEl>
                                        <p:attrNameLst>
                                          <p:attrName>fill.type</p:attrName>
                                        </p:attrNameLst>
                                      </p:cBhvr>
                                      <p:to>
                                        <p:strVal val="solid"/>
                                      </p:to>
                                    </p:set>
                                    <p:set>
                                      <p:cBhvr>
                                        <p:cTn id="20" dur="500" fill="hold"/>
                                        <p:tgtEl>
                                          <p:spTgt spid="10"/>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500" fill="hold"/>
                                        <p:tgtEl>
                                          <p:spTgt spid="12"/>
                                        </p:tgtEl>
                                        <p:attrNameLst>
                                          <p:attrName>fillcolor</p:attrName>
                                        </p:attrNameLst>
                                      </p:cBhvr>
                                      <p:to>
                                        <a:srgbClr val="002060"/>
                                      </p:to>
                                    </p:animClr>
                                    <p:set>
                                      <p:cBhvr>
                                        <p:cTn id="25" dur="500" fill="hold"/>
                                        <p:tgtEl>
                                          <p:spTgt spid="12"/>
                                        </p:tgtEl>
                                        <p:attrNameLst>
                                          <p:attrName>fill.type</p:attrName>
                                        </p:attrNameLst>
                                      </p:cBhvr>
                                      <p:to>
                                        <p:strVal val="solid"/>
                                      </p:to>
                                    </p:set>
                                    <p:set>
                                      <p:cBhvr>
                                        <p:cTn id="26" dur="500" fill="hold"/>
                                        <p:tgtEl>
                                          <p:spTgt spid="12"/>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500" fill="hold"/>
                                        <p:tgtEl>
                                          <p:spTgt spid="14"/>
                                        </p:tgtEl>
                                        <p:attrNameLst>
                                          <p:attrName>fillcolor</p:attrName>
                                        </p:attrNameLst>
                                      </p:cBhvr>
                                      <p:to>
                                        <a:srgbClr val="002060"/>
                                      </p:to>
                                    </p:animClr>
                                    <p:set>
                                      <p:cBhvr>
                                        <p:cTn id="31" dur="500" fill="hold"/>
                                        <p:tgtEl>
                                          <p:spTgt spid="14"/>
                                        </p:tgtEl>
                                        <p:attrNameLst>
                                          <p:attrName>fill.type</p:attrName>
                                        </p:attrNameLst>
                                      </p:cBhvr>
                                      <p:to>
                                        <p:strVal val="solid"/>
                                      </p:to>
                                    </p:set>
                                    <p:set>
                                      <p:cBhvr>
                                        <p:cTn id="32" dur="500" fill="hold"/>
                                        <p:tgtEl>
                                          <p:spTgt spid="14"/>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grpId="0" nodeType="clickEffect">
                                  <p:stCondLst>
                                    <p:cond delay="0"/>
                                  </p:stCondLst>
                                  <p:childTnLst>
                                    <p:animClr clrSpc="rgb" dir="cw">
                                      <p:cBhvr>
                                        <p:cTn id="36" dur="500" fill="hold"/>
                                        <p:tgtEl>
                                          <p:spTgt spid="16"/>
                                        </p:tgtEl>
                                        <p:attrNameLst>
                                          <p:attrName>fillcolor</p:attrName>
                                        </p:attrNameLst>
                                      </p:cBhvr>
                                      <p:to>
                                        <a:srgbClr val="002060"/>
                                      </p:to>
                                    </p:animClr>
                                    <p:set>
                                      <p:cBhvr>
                                        <p:cTn id="37" dur="500" fill="hold"/>
                                        <p:tgtEl>
                                          <p:spTgt spid="16"/>
                                        </p:tgtEl>
                                        <p:attrNameLst>
                                          <p:attrName>fill.type</p:attrName>
                                        </p:attrNameLst>
                                      </p:cBhvr>
                                      <p:to>
                                        <p:strVal val="solid"/>
                                      </p:to>
                                    </p:set>
                                    <p:set>
                                      <p:cBhvr>
                                        <p:cTn id="38" dur="500" fill="hold"/>
                                        <p:tgtEl>
                                          <p:spTgt spid="16"/>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2" fill="hold" grpId="0" nodeType="clickEffect">
                                  <p:stCondLst>
                                    <p:cond delay="0"/>
                                  </p:stCondLst>
                                  <p:childTnLst>
                                    <p:animClr clrSpc="rgb" dir="cw">
                                      <p:cBhvr>
                                        <p:cTn id="42" dur="500" fill="hold"/>
                                        <p:tgtEl>
                                          <p:spTgt spid="18"/>
                                        </p:tgtEl>
                                        <p:attrNameLst>
                                          <p:attrName>fillcolor</p:attrName>
                                        </p:attrNameLst>
                                      </p:cBhvr>
                                      <p:to>
                                        <a:srgbClr val="002060"/>
                                      </p:to>
                                    </p:animClr>
                                    <p:set>
                                      <p:cBhvr>
                                        <p:cTn id="43" dur="500" fill="hold"/>
                                        <p:tgtEl>
                                          <p:spTgt spid="18"/>
                                        </p:tgtEl>
                                        <p:attrNameLst>
                                          <p:attrName>fill.type</p:attrName>
                                        </p:attrNameLst>
                                      </p:cBhvr>
                                      <p:to>
                                        <p:strVal val="solid"/>
                                      </p:to>
                                    </p:set>
                                    <p:set>
                                      <p:cBhvr>
                                        <p:cTn id="44" dur="500" fill="hold"/>
                                        <p:tgtEl>
                                          <p:spTgt spid="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6076" y="718425"/>
            <a:ext cx="10987696" cy="6309676"/>
          </a:xfrm>
          <a:prstGeom prst="rect">
            <a:avLst/>
          </a:prstGeom>
          <a:noFill/>
        </p:spPr>
        <p:txBody>
          <a:bodyPr wrap="square" rtlCol="0">
            <a:spAutoFit/>
          </a:bodyPr>
          <a:lstStyle/>
          <a:p>
            <a:pPr>
              <a:lnSpc>
                <a:spcPct val="150000"/>
              </a:lnSpc>
            </a:pPr>
            <a:r>
              <a:rPr lang="en-US" sz="2667" b="1" dirty="0" smtClean="0">
                <a:solidFill>
                  <a:srgbClr val="C00000"/>
                </a:solidFill>
              </a:rPr>
              <a:t>Conclusion</a:t>
            </a:r>
            <a:r>
              <a:rPr lang="en-US" sz="2667" b="1" dirty="0" smtClean="0">
                <a:solidFill>
                  <a:srgbClr val="002060"/>
                </a:solidFill>
              </a:rPr>
              <a:t>:</a:t>
            </a:r>
          </a:p>
          <a:p>
            <a:pPr>
              <a:lnSpc>
                <a:spcPct val="150000"/>
              </a:lnSpc>
            </a:pPr>
            <a:r>
              <a:rPr lang="en-US" sz="2400" b="1" dirty="0" smtClean="0"/>
              <a:t>Tell readers in a persuasive way everything they need to make a decision.</a:t>
            </a:r>
          </a:p>
          <a:p>
            <a:pPr>
              <a:lnSpc>
                <a:spcPct val="150000"/>
              </a:lnSpc>
            </a:pPr>
            <a:r>
              <a:rPr lang="en-US" sz="2400" b="1" dirty="0" smtClean="0"/>
              <a:t>Try writing the plan yourselves involving key team members, and you will have better grip on key issues.</a:t>
            </a:r>
          </a:p>
          <a:p>
            <a:pPr>
              <a:lnSpc>
                <a:spcPct val="150000"/>
              </a:lnSpc>
            </a:pPr>
            <a:r>
              <a:rPr lang="en-US" sz="2400" b="1" dirty="0" smtClean="0"/>
              <a:t>Investors are mostly concerned about cashing out. Show them how your business is </a:t>
            </a:r>
            <a:r>
              <a:rPr lang="en-US" sz="2400" b="1" dirty="0"/>
              <a:t>poised in this regard.</a:t>
            </a:r>
          </a:p>
          <a:p>
            <a:pPr>
              <a:lnSpc>
                <a:spcPct val="150000"/>
              </a:lnSpc>
            </a:pPr>
            <a:r>
              <a:rPr lang="en-US" sz="2400" b="1" dirty="0"/>
              <a:t>Make your document easy to skim by using headings, subheads, graphics and lists. </a:t>
            </a:r>
          </a:p>
          <a:p>
            <a:pPr>
              <a:lnSpc>
                <a:spcPct val="150000"/>
              </a:lnSpc>
            </a:pPr>
            <a:r>
              <a:rPr lang="en-IN" sz="2400" b="1" dirty="0"/>
              <a:t>Do not disparage competition. Deep understanding of competitors is as important as your value proposition. Understanding weaknesses in your business model is as important.</a:t>
            </a:r>
          </a:p>
          <a:p>
            <a:pPr>
              <a:lnSpc>
                <a:spcPct val="150000"/>
              </a:lnSpc>
            </a:pPr>
            <a:endParaRPr lang="en-US" sz="2667" b="1" dirty="0">
              <a:solidFill>
                <a:srgbClr val="002060"/>
              </a:solidFill>
            </a:endParaRPr>
          </a:p>
        </p:txBody>
      </p:sp>
    </p:spTree>
    <p:extLst>
      <p:ext uri="{BB962C8B-B14F-4D97-AF65-F5344CB8AC3E}">
        <p14:creationId xmlns:p14="http://schemas.microsoft.com/office/powerpoint/2010/main" val="131948870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p:nvPr/>
        </p:nvSpPr>
        <p:spPr>
          <a:xfrm>
            <a:off x="292500" y="846667"/>
            <a:ext cx="10501624" cy="5539038"/>
          </a:xfrm>
          <a:prstGeom prst="rect">
            <a:avLst/>
          </a:prstGeom>
          <a:noFill/>
          <a:ln>
            <a:noFill/>
          </a:ln>
        </p:spPr>
        <p:txBody>
          <a:bodyPr spcFirstLastPara="1" wrap="square" lIns="91425" tIns="45700" rIns="91425" bIns="45700" anchor="t" anchorCtr="0">
            <a:noAutofit/>
          </a:bodyPr>
          <a:lstStyle/>
          <a:p>
            <a:pPr marL="285750" indent="-285750">
              <a:buFont typeface="Wingdings" panose="05000000000000000000" pitchFamily="2" charset="2"/>
              <a:buChar char="q"/>
            </a:pPr>
            <a:r>
              <a:rPr lang="en-IN" dirty="0" err="1"/>
              <a:t>HBR</a:t>
            </a:r>
            <a:r>
              <a:rPr lang="en-IN" dirty="0"/>
              <a:t> book: Entrepreneur’s Handbook – Everything You Need to Know to Launch and Grow Your New Business</a:t>
            </a:r>
          </a:p>
          <a:p>
            <a:pPr marL="285750" indent="-285750">
              <a:buFont typeface="Wingdings" panose="05000000000000000000" pitchFamily="2" charset="2"/>
              <a:buChar char="q"/>
            </a:pPr>
            <a:r>
              <a:rPr lang="en-IN" dirty="0"/>
              <a:t> Robin Bruce  https://</a:t>
            </a:r>
            <a:r>
              <a:rPr lang="en-IN" dirty="0" err="1"/>
              <a:t>www.forbes.com</a:t>
            </a:r>
            <a:r>
              <a:rPr lang="en-IN" dirty="0"/>
              <a:t>/sites/</a:t>
            </a:r>
            <a:r>
              <a:rPr lang="en-IN" dirty="0" err="1"/>
              <a:t>robinbruce</a:t>
            </a:r>
            <a:r>
              <a:rPr lang="en-IN" dirty="0"/>
              <a:t>/2017/03/17/building-your-entrepreneurial-story/#</a:t>
            </a:r>
            <a:r>
              <a:rPr lang="en-IN" dirty="0" err="1"/>
              <a:t>507b2a9211a9</a:t>
            </a:r>
            <a:endParaRPr lang="en-IN" dirty="0"/>
          </a:p>
          <a:p>
            <a:pPr marL="285750" indent="-285750">
              <a:buFont typeface="Wingdings" panose="05000000000000000000" pitchFamily="2" charset="2"/>
              <a:buChar char="q"/>
            </a:pPr>
            <a:r>
              <a:rPr lang="en-IN" dirty="0"/>
              <a:t>  </a:t>
            </a:r>
            <a:r>
              <a:rPr lang="en-IN" dirty="0" err="1"/>
              <a:t>Covello</a:t>
            </a:r>
            <a:r>
              <a:rPr lang="en-IN" dirty="0"/>
              <a:t>, J. A., &amp; </a:t>
            </a:r>
            <a:r>
              <a:rPr lang="en-IN" dirty="0" err="1"/>
              <a:t>Hazelgren</a:t>
            </a:r>
            <a:r>
              <a:rPr lang="en-IN" dirty="0"/>
              <a:t>, B. J. (1995). Your first business plan. Sourcebooks Inc.</a:t>
            </a:r>
          </a:p>
          <a:p>
            <a:pPr marL="285750" indent="-285750">
              <a:buFont typeface="Wingdings" panose="05000000000000000000" pitchFamily="2" charset="2"/>
              <a:buChar char="q"/>
            </a:pPr>
            <a:r>
              <a:rPr lang="en-IN" dirty="0"/>
              <a:t> McKeever, M. (2016). How to write a business plan. </a:t>
            </a:r>
            <a:r>
              <a:rPr lang="en-IN" dirty="0" err="1"/>
              <a:t>Nolo</a:t>
            </a:r>
            <a:r>
              <a:rPr lang="en-IN" dirty="0"/>
              <a:t>.</a:t>
            </a:r>
          </a:p>
          <a:p>
            <a:pPr marL="285750" indent="-285750">
              <a:buFont typeface="Wingdings" panose="05000000000000000000" pitchFamily="2" charset="2"/>
              <a:buChar char="q"/>
            </a:pPr>
            <a:r>
              <a:rPr lang="en-IN" dirty="0"/>
              <a:t> Finch, B. (2013). How to write a business plan (Vol. 35). </a:t>
            </a:r>
            <a:r>
              <a:rPr lang="en-IN" dirty="0" err="1"/>
              <a:t>Kogan</a:t>
            </a:r>
            <a:r>
              <a:rPr lang="en-IN" dirty="0"/>
              <a:t> Page Publishers.  </a:t>
            </a:r>
          </a:p>
          <a:p>
            <a:pPr marL="285750" indent="-285750">
              <a:buFont typeface="Wingdings" panose="05000000000000000000" pitchFamily="2" charset="2"/>
              <a:buChar char="q"/>
            </a:pPr>
            <a:r>
              <a:rPr lang="en-IN" dirty="0"/>
              <a:t> Essential Guides – Writing a Business Plan Vaughan Evans, Financial Times</a:t>
            </a:r>
          </a:p>
          <a:p>
            <a:pPr>
              <a:lnSpc>
                <a:spcPct val="150000"/>
              </a:lnSpc>
              <a:buFont typeface="Wingdings" pitchFamily="2" charset="2"/>
              <a:buChar char="q"/>
            </a:pPr>
            <a:r>
              <a:rPr lang="en-US" b="1" dirty="0" smtClean="0">
                <a:solidFill>
                  <a:srgbClr val="C00000"/>
                </a:solidFill>
              </a:rPr>
              <a:t>  </a:t>
            </a:r>
            <a:r>
              <a:rPr lang="nl-NL" dirty="0"/>
              <a:t>Praag C. M. Van, and P. H. Versloot (2007), </a:t>
            </a:r>
            <a:r>
              <a:rPr lang="en-IN" b="1" i="1" dirty="0"/>
              <a:t>What is the value of entrepreneurship? A review of recent research, </a:t>
            </a:r>
            <a:r>
              <a:rPr lang="en-US" dirty="0"/>
              <a:t>Small Business Economics, Vol. </a:t>
            </a:r>
            <a:r>
              <a:rPr lang="en-IN" dirty="0"/>
              <a:t>29, pp. 351–382</a:t>
            </a:r>
          </a:p>
          <a:p>
            <a:pPr>
              <a:lnSpc>
                <a:spcPct val="150000"/>
              </a:lnSpc>
              <a:buFont typeface="Wingdings" pitchFamily="2" charset="2"/>
              <a:buChar char="q"/>
            </a:pPr>
            <a:r>
              <a:rPr lang="en-US" dirty="0" smtClean="0"/>
              <a:t>   Rajiv </a:t>
            </a:r>
            <a:r>
              <a:rPr lang="en-US" dirty="0"/>
              <a:t>Shah, </a:t>
            </a:r>
            <a:r>
              <a:rPr lang="en-US" dirty="0" err="1"/>
              <a:t>Zhijie</a:t>
            </a:r>
            <a:r>
              <a:rPr lang="en-US" dirty="0"/>
              <a:t> Gao, </a:t>
            </a:r>
            <a:r>
              <a:rPr lang="en-US" dirty="0" err="1"/>
              <a:t>Harini</a:t>
            </a:r>
            <a:r>
              <a:rPr lang="en-US" dirty="0"/>
              <a:t> Mittal  </a:t>
            </a:r>
            <a:r>
              <a:rPr lang="en-IN" dirty="0"/>
              <a:t>(2015) </a:t>
            </a:r>
            <a:r>
              <a:rPr lang="en-IN" b="1" dirty="0"/>
              <a:t>Innovation, Entrepreneurship, and the Economy in the US, China, and India</a:t>
            </a:r>
            <a:r>
              <a:rPr lang="en-IN" dirty="0"/>
              <a:t> – Elsevier</a:t>
            </a:r>
          </a:p>
          <a:p>
            <a:pPr marL="285750" indent="-285750">
              <a:buFont typeface="Wingdings" panose="05000000000000000000" pitchFamily="2" charset="2"/>
              <a:buChar char="q"/>
            </a:pPr>
            <a:r>
              <a:rPr lang="en-US" dirty="0"/>
              <a:t>Sean </a:t>
            </a:r>
            <a:r>
              <a:rPr lang="en-US" dirty="0" err="1"/>
              <a:t>Ammirati</a:t>
            </a:r>
            <a:r>
              <a:rPr lang="en-US" dirty="0"/>
              <a:t> (2016) </a:t>
            </a:r>
            <a:r>
              <a:rPr lang="en-US" b="1" dirty="0"/>
              <a:t>The Science of Growth: How Facebook Beat Friendster</a:t>
            </a:r>
            <a:r>
              <a:rPr lang="en-US" b="1" cap="all" dirty="0"/>
              <a:t>—a</a:t>
            </a:r>
            <a:r>
              <a:rPr lang="en-US" b="1" dirty="0"/>
              <a:t>nd</a:t>
            </a:r>
            <a:r>
              <a:rPr lang="en-US" b="1" cap="all" dirty="0"/>
              <a:t> </a:t>
            </a:r>
            <a:r>
              <a:rPr lang="en-US" b="1" dirty="0"/>
              <a:t>How Nine Other Startups Left the Rest in the Dust</a:t>
            </a:r>
            <a:r>
              <a:rPr lang="en-US" dirty="0"/>
              <a:t>, St. Martin’s Press.</a:t>
            </a:r>
            <a:endParaRPr lang="en-US" b="1" dirty="0">
              <a:solidFill>
                <a:srgbClr val="C00000"/>
              </a:solidFill>
            </a:endParaRPr>
          </a:p>
        </p:txBody>
      </p:sp>
    </p:spTree>
    <p:extLst>
      <p:ext uri="{BB962C8B-B14F-4D97-AF65-F5344CB8AC3E}">
        <p14:creationId xmlns:p14="http://schemas.microsoft.com/office/powerpoint/2010/main" val="215907452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2060"/>
                </a:solidFill>
                <a:latin typeface="Georgia" panose="02040502050405020303" pitchFamily="18" charset="0"/>
              </a:rPr>
              <a:t>Good Video Lectures and Reading Materials</a:t>
            </a:r>
            <a:endParaRPr lang="en-IN" sz="3600" b="1" dirty="0">
              <a:solidFill>
                <a:srgbClr val="002060"/>
              </a:solidFill>
              <a:latin typeface="Georgia" panose="02040502050405020303" pitchFamily="18" charset="0"/>
            </a:endParaRPr>
          </a:p>
        </p:txBody>
      </p:sp>
      <p:sp>
        <p:nvSpPr>
          <p:cNvPr id="3" name="Content Placeholder 2"/>
          <p:cNvSpPr>
            <a:spLocks noGrp="1"/>
          </p:cNvSpPr>
          <p:nvPr>
            <p:ph idx="1"/>
          </p:nvPr>
        </p:nvSpPr>
        <p:spPr>
          <a:xfrm>
            <a:off x="243192" y="1932629"/>
            <a:ext cx="9897504" cy="2308630"/>
          </a:xfrm>
        </p:spPr>
        <p:txBody>
          <a:bodyPr/>
          <a:lstStyle/>
          <a:p>
            <a:r>
              <a:rPr lang="en-US" b="1" dirty="0"/>
              <a:t>http://startupclass.samaltman.com/</a:t>
            </a:r>
          </a:p>
          <a:p>
            <a:r>
              <a:rPr lang="en-US" b="1" dirty="0"/>
              <a:t>http://darwine.nl/weblog/files/Stanford-How_to_Start_a_Startup.pdf</a:t>
            </a:r>
          </a:p>
          <a:p>
            <a:pPr marL="0" indent="0">
              <a:buNone/>
            </a:pPr>
            <a:endParaRPr lang="en-IN"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74</a:t>
            </a:fld>
            <a:endParaRPr lang="en-US"/>
          </a:p>
        </p:txBody>
      </p:sp>
    </p:spTree>
    <p:extLst>
      <p:ext uri="{BB962C8B-B14F-4D97-AF65-F5344CB8AC3E}">
        <p14:creationId xmlns:p14="http://schemas.microsoft.com/office/powerpoint/2010/main" val="27117522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2211" y="1802921"/>
            <a:ext cx="7539487" cy="1569660"/>
          </a:xfrm>
          <a:prstGeom prst="rect">
            <a:avLst/>
          </a:prstGeom>
          <a:noFill/>
        </p:spPr>
        <p:txBody>
          <a:bodyPr wrap="square" rtlCol="0">
            <a:spAutoFit/>
          </a:bodyPr>
          <a:lstStyle/>
          <a:p>
            <a:r>
              <a:rPr lang="en-US" sz="9600" dirty="0" smtClean="0">
                <a:latin typeface="Brush Script MT" panose="03060802040406070304" pitchFamily="66" charset="0"/>
              </a:rPr>
              <a:t>Thank You</a:t>
            </a:r>
            <a:endParaRPr lang="en-IN" sz="9600" dirty="0">
              <a:latin typeface="Brush Script MT" panose="03060802040406070304" pitchFamily="66" charset="0"/>
            </a:endParaRPr>
          </a:p>
        </p:txBody>
      </p:sp>
      <p:sp>
        <p:nvSpPr>
          <p:cNvPr id="3" name="Slide Number Placeholder 2"/>
          <p:cNvSpPr>
            <a:spLocks noGrp="1"/>
          </p:cNvSpPr>
          <p:nvPr>
            <p:ph type="sldNum" sz="quarter" idx="12"/>
          </p:nvPr>
        </p:nvSpPr>
        <p:spPr/>
        <p:txBody>
          <a:bodyPr/>
          <a:lstStyle/>
          <a:p>
            <a:fld id="{8FD1DB16-3243-4916-96AE-0416B7586CF1}" type="slidenum">
              <a:rPr lang="en-IN" smtClean="0"/>
              <a:t>75</a:t>
            </a:fld>
            <a:endParaRPr lang="en-IN"/>
          </a:p>
        </p:txBody>
      </p:sp>
    </p:spTree>
    <p:extLst>
      <p:ext uri="{BB962C8B-B14F-4D97-AF65-F5344CB8AC3E}">
        <p14:creationId xmlns:p14="http://schemas.microsoft.com/office/powerpoint/2010/main" val="42028873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12421"/>
            <a:ext cx="10515600" cy="4351338"/>
          </a:xfrm>
        </p:spPr>
        <p:txBody>
          <a:bodyPr>
            <a:normAutofit/>
          </a:bodyPr>
          <a:lstStyle/>
          <a:p>
            <a:pPr marL="0" indent="0">
              <a:buNone/>
            </a:pPr>
            <a:r>
              <a:rPr lang="en-US" dirty="0" smtClean="0"/>
              <a:t>Business plan on the other hand is a description of the business model.</a:t>
            </a:r>
          </a:p>
          <a:p>
            <a:pPr marL="0" indent="0">
              <a:buNone/>
            </a:pPr>
            <a:r>
              <a:rPr lang="en-US" dirty="0" smtClean="0">
                <a:solidFill>
                  <a:srgbClr val="0070C0"/>
                </a:solidFill>
              </a:rPr>
              <a:t>Business plan </a:t>
            </a:r>
            <a:r>
              <a:rPr lang="en-US" dirty="0" smtClean="0"/>
              <a:t>is a document that delineates the detailed execution plan of the business model, its SWOT analysis, USP, its team, business process management, what are its strategies to be and remain competitive, how it will acquire and retain increasing number of customers, and what will be its financial performance.</a:t>
            </a:r>
          </a:p>
          <a:p>
            <a:pPr marL="0" indent="0">
              <a:buNone/>
            </a:pPr>
            <a:r>
              <a:rPr lang="en-US" dirty="0" smtClean="0"/>
              <a:t>Business plan also states how it plans to create value for its </a:t>
            </a:r>
          </a:p>
          <a:p>
            <a:pPr marL="0" indent="0">
              <a:buNone/>
            </a:pPr>
            <a:r>
              <a:rPr lang="en-US" dirty="0" smtClean="0"/>
              <a:t>investors.</a:t>
            </a:r>
          </a:p>
          <a:p>
            <a:pPr marL="0" indent="0">
              <a:buNone/>
            </a:pPr>
            <a:endParaRPr lang="en-US" dirty="0" smtClean="0"/>
          </a:p>
        </p:txBody>
      </p:sp>
      <p:sp>
        <p:nvSpPr>
          <p:cNvPr id="4" name="Title 1"/>
          <p:cNvSpPr>
            <a:spLocks noGrp="1"/>
          </p:cNvSpPr>
          <p:nvPr>
            <p:ph type="title"/>
          </p:nvPr>
        </p:nvSpPr>
        <p:spPr>
          <a:xfrm>
            <a:off x="838200" y="365125"/>
            <a:ext cx="10515600" cy="1325563"/>
          </a:xfrm>
        </p:spPr>
        <p:txBody>
          <a:bodyPr>
            <a:normAutofit/>
          </a:bodyPr>
          <a:lstStyle/>
          <a:p>
            <a:r>
              <a:rPr lang="en-US" sz="3600" b="1" dirty="0" smtClean="0">
                <a:solidFill>
                  <a:srgbClr val="002060"/>
                </a:solidFill>
                <a:latin typeface="Georgia" panose="02040502050405020303" pitchFamily="18" charset="0"/>
              </a:rPr>
              <a:t>Distinction Between Business Model and Business Plan … cont’d.</a:t>
            </a:r>
            <a:endParaRPr lang="en-IN" sz="3600" b="1" dirty="0">
              <a:solidFill>
                <a:srgbClr val="002060"/>
              </a:solidFill>
              <a:latin typeface="Georgia" panose="02040502050405020303" pitchFamily="18" charset="0"/>
            </a:endParaRPr>
          </a:p>
        </p:txBody>
      </p:sp>
    </p:spTree>
    <p:extLst>
      <p:ext uri="{BB962C8B-B14F-4D97-AF65-F5344CB8AC3E}">
        <p14:creationId xmlns:p14="http://schemas.microsoft.com/office/powerpoint/2010/main" val="1186451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a:xfrm>
            <a:off x="752476" y="1450721"/>
            <a:ext cx="11287124" cy="4351338"/>
          </a:xfrm>
        </p:spPr>
        <p:txBody>
          <a:bodyPr>
            <a:normAutofit/>
          </a:bodyPr>
          <a:lstStyle/>
          <a:p>
            <a:pPr marL="0" indent="0">
              <a:buNone/>
            </a:pPr>
            <a:r>
              <a:rPr lang="en-IN" sz="3200" dirty="0" smtClean="0"/>
              <a:t>The Business Plan is actually your future story presented in a systematic way highlighting key features.</a:t>
            </a:r>
          </a:p>
          <a:p>
            <a:pPr marL="0" indent="0">
              <a:buNone/>
            </a:pPr>
            <a:r>
              <a:rPr lang="en-IN" sz="3200" dirty="0" smtClean="0"/>
              <a:t>In </a:t>
            </a:r>
            <a:r>
              <a:rPr lang="en-IN" sz="3200" dirty="0"/>
              <a:t>its simplest form, a business plan is a guide—a </a:t>
            </a:r>
            <a:r>
              <a:rPr lang="en-IN" sz="3200" dirty="0">
                <a:solidFill>
                  <a:schemeClr val="accent5">
                    <a:lumMod val="50000"/>
                  </a:schemeClr>
                </a:solidFill>
              </a:rPr>
              <a:t>roadmap for your business that outlines goals </a:t>
            </a:r>
            <a:r>
              <a:rPr lang="en-IN" sz="3200" dirty="0"/>
              <a:t>and </a:t>
            </a:r>
            <a:r>
              <a:rPr lang="en-IN" sz="3200" dirty="0" smtClean="0"/>
              <a:t>how </a:t>
            </a:r>
            <a:r>
              <a:rPr lang="en-IN" sz="3200" dirty="0"/>
              <a:t>you </a:t>
            </a:r>
            <a:r>
              <a:rPr lang="en-IN" sz="3200" dirty="0">
                <a:solidFill>
                  <a:schemeClr val="accent5">
                    <a:lumMod val="50000"/>
                  </a:schemeClr>
                </a:solidFill>
              </a:rPr>
              <a:t>plan to </a:t>
            </a:r>
            <a:r>
              <a:rPr lang="en-IN" sz="3200" dirty="0" smtClean="0">
                <a:solidFill>
                  <a:schemeClr val="accent5">
                    <a:lumMod val="50000"/>
                  </a:schemeClr>
                </a:solidFill>
              </a:rPr>
              <a:t>achieve </a:t>
            </a:r>
            <a:r>
              <a:rPr lang="en-US" sz="3200" dirty="0" smtClean="0">
                <a:solidFill>
                  <a:schemeClr val="accent5">
                    <a:lumMod val="50000"/>
                  </a:schemeClr>
                </a:solidFill>
              </a:rPr>
              <a:t>those </a:t>
            </a:r>
            <a:r>
              <a:rPr lang="en-US" sz="3200" dirty="0">
                <a:solidFill>
                  <a:schemeClr val="accent5">
                    <a:lumMod val="50000"/>
                  </a:schemeClr>
                </a:solidFill>
              </a:rPr>
              <a:t>goals</a:t>
            </a:r>
            <a:r>
              <a:rPr lang="en-US" sz="3200" dirty="0" smtClean="0"/>
              <a:t>.</a:t>
            </a:r>
          </a:p>
          <a:p>
            <a:pPr marL="0" indent="0">
              <a:buNone/>
            </a:pPr>
            <a:r>
              <a:rPr lang="en-US" sz="3200" dirty="0" smtClean="0"/>
              <a:t>Ideally, the plan explains why you think you will be successful, leveraging the strengths and opportunities given the challenges ahead.</a:t>
            </a:r>
          </a:p>
        </p:txBody>
      </p:sp>
    </p:spTree>
    <p:extLst>
      <p:ext uri="{BB962C8B-B14F-4D97-AF65-F5344CB8AC3E}">
        <p14:creationId xmlns:p14="http://schemas.microsoft.com/office/powerpoint/2010/main" val="3383154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FB6E876435ED43AFB8AA2248BC650A" ma:contentTypeVersion="2" ma:contentTypeDescription="Create a new document." ma:contentTypeScope="" ma:versionID="01d51368a05ccc3d3312a79397be1cba">
  <xsd:schema xmlns:xsd="http://www.w3.org/2001/XMLSchema" xmlns:xs="http://www.w3.org/2001/XMLSchema" xmlns:p="http://schemas.microsoft.com/office/2006/metadata/properties" xmlns:ns2="4189cdde-1163-4dd8-9def-f39090821744" targetNamespace="http://schemas.microsoft.com/office/2006/metadata/properties" ma:root="true" ma:fieldsID="9c198185bc01979b91a10ccfa5813065" ns2:_="">
    <xsd:import namespace="4189cdde-1163-4dd8-9def-f3909082174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89cdde-1163-4dd8-9def-f390908217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003811-0FF3-4EA3-A524-9A5C4804FBE8}"/>
</file>

<file path=customXml/itemProps2.xml><?xml version="1.0" encoding="utf-8"?>
<ds:datastoreItem xmlns:ds="http://schemas.openxmlformats.org/officeDocument/2006/customXml" ds:itemID="{6748A8AB-BD14-438B-9AC7-01F78C21CD0F}"/>
</file>

<file path=customXml/itemProps3.xml><?xml version="1.0" encoding="utf-8"?>
<ds:datastoreItem xmlns:ds="http://schemas.openxmlformats.org/officeDocument/2006/customXml" ds:itemID="{C625B314-B088-44E3-B5A7-43B2F70AC9C1}"/>
</file>

<file path=docProps/app.xml><?xml version="1.0" encoding="utf-8"?>
<Properties xmlns="http://schemas.openxmlformats.org/officeDocument/2006/extended-properties" xmlns:vt="http://schemas.openxmlformats.org/officeDocument/2006/docPropsVTypes">
  <TotalTime>14046</TotalTime>
  <Words>4519</Words>
  <Application>Microsoft Office PowerPoint</Application>
  <PresentationFormat>Widescreen</PresentationFormat>
  <Paragraphs>488</Paragraphs>
  <Slides>75</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4" baseType="lpstr">
      <vt:lpstr>Arial</vt:lpstr>
      <vt:lpstr>Brush Script MT</vt:lpstr>
      <vt:lpstr>Calibri</vt:lpstr>
      <vt:lpstr>Calibri Light</vt:lpstr>
      <vt:lpstr>Georgia</vt:lpstr>
      <vt:lpstr>Lato Black</vt:lpstr>
      <vt:lpstr>Wingdings</vt:lpstr>
      <vt:lpstr>Office Theme</vt:lpstr>
      <vt:lpstr>Worksheet</vt:lpstr>
      <vt:lpstr>Foundations of Entrepreneurship</vt:lpstr>
      <vt:lpstr>PowerPoint Presentation</vt:lpstr>
      <vt:lpstr>Growth Hacking  How much growth is too much?</vt:lpstr>
      <vt:lpstr>PowerPoint Presentation</vt:lpstr>
      <vt:lpstr>PowerPoint Presentation</vt:lpstr>
      <vt:lpstr>PowerPoint Presentation</vt:lpstr>
      <vt:lpstr>Distinction Between Business Model and Business Plan</vt:lpstr>
      <vt:lpstr>Distinction Between Business Model and Business Plan … cont’d.</vt:lpstr>
      <vt:lpstr>Definition</vt:lpstr>
      <vt:lpstr>As Dharmesh Shah, Co-Founder and Chief Technology Officer, HubSpot writes at Entrepreneurs.com</vt:lpstr>
      <vt:lpstr>The Purpose of Business Plan The flavour may vary based on context</vt:lpstr>
      <vt:lpstr>The Purpose of Business Plan The flavour may vary based on context</vt:lpstr>
      <vt:lpstr>The Purpose of Business Plan The flavour may vary based on context</vt:lpstr>
      <vt:lpstr>Consideration for Building a Business Plan</vt:lpstr>
      <vt:lpstr>Demonstration of a Working Model Is Very Convincing</vt:lpstr>
      <vt:lpstr>Four Factors Critical to Every New Ventures and They Should Receive Pride of Place in Your Business Plan</vt:lpstr>
      <vt:lpstr>Your USP and Your Value Proposition to Customers</vt:lpstr>
      <vt:lpstr>Examples of USP</vt:lpstr>
      <vt:lpstr>Major Components of Business Plan</vt:lpstr>
      <vt:lpstr>PowerPoint Presentation</vt:lpstr>
      <vt:lpstr>PowerPoint Presentation</vt:lpstr>
      <vt:lpstr>PowerPoint Presentation</vt:lpstr>
      <vt:lpstr>Many Templates. Fundamentally they are similar. The Template of HBP. </vt:lpstr>
      <vt:lpstr>Template by Sequoia Capital</vt:lpstr>
      <vt:lpstr>Source: Forbes, Created by Dave Lavinsky</vt:lpstr>
      <vt:lpstr>Business Plan Outline - 23 Point Checklist For Success … contd. </vt:lpstr>
      <vt:lpstr>PowerPoint Presentation</vt:lpstr>
      <vt:lpstr>PowerPoint Presentation</vt:lpstr>
      <vt:lpstr>Chapter 1: Executive Summary  Chapter 2: The business  Chapter 3: Market demand  Chapter 4: Competition Chapter 5: Strategy Chapter 6: Resources  Chapter 7: Financial Outlay, Financial Closer, and Projected Financials  Chapter 8: Risks, Opportunities, Rewards and Sensitivities</vt:lpstr>
      <vt:lpstr>Chapter 1: Executive Summary</vt:lpstr>
      <vt:lpstr>Executive Summary</vt:lpstr>
      <vt:lpstr>Summary – Make the First Impression</vt:lpstr>
      <vt:lpstr>Chapter 2: The business </vt:lpstr>
      <vt:lpstr>Background</vt:lpstr>
      <vt:lpstr>The items in the ‘Background’</vt:lpstr>
      <vt:lpstr>The opener should be just one paragraph containing:</vt:lpstr>
      <vt:lpstr>The Goals and Objectives</vt:lpstr>
      <vt:lpstr>Strategy</vt:lpstr>
      <vt:lpstr>Resources</vt:lpstr>
      <vt:lpstr>PowerPoint Presentation</vt:lpstr>
      <vt:lpstr>Basic financials </vt:lpstr>
      <vt:lpstr>The business mix by segment</vt:lpstr>
      <vt:lpstr>The business: Customer segment</vt:lpstr>
      <vt:lpstr>The business: Customer segment</vt:lpstr>
      <vt:lpstr>Chapter 3: Market demand</vt:lpstr>
      <vt:lpstr>Market demand</vt:lpstr>
      <vt:lpstr>Chapter 4: Competition</vt:lpstr>
      <vt:lpstr>Chapter 5 Strategy</vt:lpstr>
      <vt:lpstr>Strategy</vt:lpstr>
      <vt:lpstr>There are a number of ways you can try to sustain your competitive advantage</vt:lpstr>
      <vt:lpstr>Chapter 6: Resources</vt:lpstr>
      <vt:lpstr>Resources</vt:lpstr>
      <vt:lpstr>Resources - Personnel</vt:lpstr>
      <vt:lpstr>Chapter 7: Financial Outlay, Financial Closer, and Projected Financials  </vt:lpstr>
      <vt:lpstr>Financial Outlay before commercial operation: to be given in Appendix</vt:lpstr>
      <vt:lpstr>Financial Outlay and Financial Closer</vt:lpstr>
      <vt:lpstr>You should present the following financial projections</vt:lpstr>
      <vt:lpstr>Chapter 8: Risks, Opportunities, Rewards and Sensitivities</vt:lpstr>
      <vt:lpstr>Chapter 8: Risk, Opportunities, Rewards and Sensitivities</vt:lpstr>
      <vt:lpstr>Risk Opportunities Canvas </vt:lpstr>
      <vt:lpstr>Checklist on Risks and Opportunities</vt:lpstr>
      <vt:lpstr>Rewards</vt:lpstr>
      <vt:lpstr>Sensitivities</vt:lpstr>
      <vt:lpstr>‘Conclusion’ section of the business plan</vt:lpstr>
      <vt:lpstr>The length </vt:lpstr>
      <vt:lpstr>Style</vt:lpstr>
      <vt:lpstr>Information in ‘Text’ vis-a-vis ‘Graphics’</vt:lpstr>
      <vt:lpstr>Should Be Able to Grab the Attention and Keep It</vt:lpstr>
      <vt:lpstr>Tell Your Story</vt:lpstr>
      <vt:lpstr>Know Your Audience and Give the Information They Need to Make Decision</vt:lpstr>
      <vt:lpstr>Experts say that your business plan journey should traverse the Seven Cs</vt:lpstr>
      <vt:lpstr>PowerPoint Presentation</vt:lpstr>
      <vt:lpstr>PowerPoint Presentation</vt:lpstr>
      <vt:lpstr>Good Video Lectures and Reading Materials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Entrepreneurship</dc:title>
  <dc:creator>MANOJ MONDAL</dc:creator>
  <cp:lastModifiedBy>Prof. Manoj Mondal</cp:lastModifiedBy>
  <cp:revision>87</cp:revision>
  <dcterms:created xsi:type="dcterms:W3CDTF">2019-01-28T00:39:09Z</dcterms:created>
  <dcterms:modified xsi:type="dcterms:W3CDTF">2021-02-26T03:30:01Z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0x0101008AFB6E876435ED43AFB8AA2248BC650A</vt:lpwstr>
  </property>
</Properties>
</file>