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Authors.xml" ContentType="application/vnd.openxmlformats-officedocument.presentationml.commentAuth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36" r:id="rId2"/>
    <p:sldId id="257" r:id="rId3"/>
    <p:sldId id="337"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88"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25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MONDAL" initials="M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979" autoAdjust="0"/>
  </p:normalViewPr>
  <p:slideViewPr>
    <p:cSldViewPr snapToGrid="0">
      <p:cViewPr varScale="1">
        <p:scale>
          <a:sx n="90" d="100"/>
          <a:sy n="90" d="100"/>
        </p:scale>
        <p:origin x="278"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6BCC7-4F84-4BFB-9268-43DEC66B426E}" type="datetimeFigureOut">
              <a:rPr lang="en-IN" smtClean="0"/>
              <a:t>08-01-2021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51545-E5F9-428B-8428-78C7032FC971}" type="slidenum">
              <a:rPr lang="en-IN" smtClean="0"/>
              <a:t>‹#›</a:t>
            </a:fld>
            <a:endParaRPr lang="en-IN"/>
          </a:p>
        </p:txBody>
      </p:sp>
    </p:spTree>
    <p:extLst>
      <p:ext uri="{BB962C8B-B14F-4D97-AF65-F5344CB8AC3E}">
        <p14:creationId xmlns:p14="http://schemas.microsoft.com/office/powerpoint/2010/main" val="315636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fear of ghost: the phobia is unintentionally created by parents or seniors to dissuade children from doing something during their formative years. It gets ingrained in their personality and an inseparable part of life.</a:t>
            </a:r>
          </a:p>
          <a:p>
            <a:r>
              <a:rPr lang="en-US" baseline="0" dirty="0" smtClean="0"/>
              <a:t>The same goes about the career options. We are repeatedly reminded to study well so that we manage to bag a government job. Obviously, we are not mentally aligned with entrepreneurship.</a:t>
            </a:r>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1</a:t>
            </a:fld>
            <a:endParaRPr lang="en-IN"/>
          </a:p>
        </p:txBody>
      </p:sp>
    </p:spTree>
    <p:extLst>
      <p:ext uri="{BB962C8B-B14F-4D97-AF65-F5344CB8AC3E}">
        <p14:creationId xmlns:p14="http://schemas.microsoft.com/office/powerpoint/2010/main" val="179598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17</a:t>
            </a:fld>
            <a:endParaRPr lang="en-IN"/>
          </a:p>
        </p:txBody>
      </p:sp>
    </p:spTree>
    <p:extLst>
      <p:ext uri="{BB962C8B-B14F-4D97-AF65-F5344CB8AC3E}">
        <p14:creationId xmlns:p14="http://schemas.microsoft.com/office/powerpoint/2010/main" val="2307516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Sweat equity is the non-monetary investment that owners or employees contribute to a business venture. Startups and entrepreneurs often use this form of capital to fund their businesses, by compensating their employees with stock rather than cash — which also helps to align risk and rewards. – Investopedia.com</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20</a:t>
            </a:fld>
            <a:endParaRPr lang="en-IN"/>
          </a:p>
        </p:txBody>
      </p:sp>
    </p:spTree>
    <p:extLst>
      <p:ext uri="{BB962C8B-B14F-4D97-AF65-F5344CB8AC3E}">
        <p14:creationId xmlns:p14="http://schemas.microsoft.com/office/powerpoint/2010/main" val="111731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a:t>
            </a:r>
            <a:r>
              <a:rPr lang="en-US" baseline="0" dirty="0"/>
              <a:t> generation entrepreneurs are mindful of their limitations and they educate themselves better.</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23</a:t>
            </a:fld>
            <a:endParaRPr lang="en-IN"/>
          </a:p>
        </p:txBody>
      </p:sp>
    </p:spTree>
    <p:extLst>
      <p:ext uri="{BB962C8B-B14F-4D97-AF65-F5344CB8AC3E}">
        <p14:creationId xmlns:p14="http://schemas.microsoft.com/office/powerpoint/2010/main" val="64021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Experience has some definitive</a:t>
            </a:r>
            <a:r>
              <a:rPr lang="en-US" baseline="0" dirty="0"/>
              <a:t> advantages.</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24</a:t>
            </a:fld>
            <a:endParaRPr lang="en-IN"/>
          </a:p>
        </p:txBody>
      </p:sp>
    </p:spTree>
    <p:extLst>
      <p:ext uri="{BB962C8B-B14F-4D97-AF65-F5344CB8AC3E}">
        <p14:creationId xmlns:p14="http://schemas.microsoft.com/office/powerpoint/2010/main" val="158993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May not be so jarring.</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26</a:t>
            </a:fld>
            <a:endParaRPr lang="en-IN"/>
          </a:p>
        </p:txBody>
      </p:sp>
    </p:spTree>
    <p:extLst>
      <p:ext uri="{BB962C8B-B14F-4D97-AF65-F5344CB8AC3E}">
        <p14:creationId xmlns:p14="http://schemas.microsoft.com/office/powerpoint/2010/main" val="1303403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deceitful, duplicitous, fraudulent, counterfeit, sham, bogus, cheating, </a:t>
            </a:r>
            <a:r>
              <a:rPr lang="en-IN" sz="1200" b="0" i="0" kern="1200" dirty="0" err="1">
                <a:solidFill>
                  <a:schemeClr val="tx1"/>
                </a:solidFill>
                <a:effectLst/>
                <a:latin typeface="+mn-lt"/>
                <a:ea typeface="+mn-ea"/>
                <a:cs typeface="+mn-cs"/>
              </a:rPr>
              <a:t>underhand,cunning</a:t>
            </a:r>
            <a:r>
              <a:rPr lang="en-IN" sz="1200" b="0" i="0" kern="1200" dirty="0">
                <a:solidFill>
                  <a:schemeClr val="tx1"/>
                </a:solidFill>
                <a:effectLst/>
                <a:latin typeface="+mn-lt"/>
                <a:ea typeface="+mn-ea"/>
                <a:cs typeface="+mn-cs"/>
              </a:rPr>
              <a:t>, crafty, sly, guileful, scheming, perfidious, treacherous, </a:t>
            </a:r>
            <a:r>
              <a:rPr lang="en-IN" sz="1200" b="0" i="0" kern="1200" dirty="0" err="1">
                <a:solidFill>
                  <a:schemeClr val="tx1"/>
                </a:solidFill>
                <a:effectLst/>
                <a:latin typeface="+mn-lt"/>
                <a:ea typeface="+mn-ea"/>
                <a:cs typeface="+mn-cs"/>
              </a:rPr>
              <a:t>Machiavellian,dissembling</a:t>
            </a:r>
            <a:r>
              <a:rPr lang="en-IN" sz="1200" b="0" i="0" kern="1200" dirty="0">
                <a:solidFill>
                  <a:schemeClr val="tx1"/>
                </a:solidFill>
                <a:effectLst/>
                <a:latin typeface="+mn-lt"/>
                <a:ea typeface="+mn-ea"/>
                <a:cs typeface="+mn-cs"/>
              </a:rPr>
              <a:t>, disingenuous, untrustworthy, unscrupulous, unprincipled, </a:t>
            </a:r>
            <a:r>
              <a:rPr lang="en-IN" sz="1200" b="0" i="0" kern="1200" dirty="0" err="1">
                <a:solidFill>
                  <a:schemeClr val="tx1"/>
                </a:solidFill>
                <a:effectLst/>
                <a:latin typeface="+mn-lt"/>
                <a:ea typeface="+mn-ea"/>
                <a:cs typeface="+mn-cs"/>
              </a:rPr>
              <a:t>dishonest,untruthful</a:t>
            </a:r>
            <a:r>
              <a:rPr lang="en-IN" sz="1200" b="0" i="0" kern="1200" dirty="0">
                <a:solidFill>
                  <a:schemeClr val="tx1"/>
                </a:solidFill>
                <a:effectLst/>
                <a:latin typeface="+mn-lt"/>
                <a:ea typeface="+mn-ea"/>
                <a:cs typeface="+mn-cs"/>
              </a:rPr>
              <a:t>, lying, mendacious, insincere, false;</a:t>
            </a:r>
            <a:endParaRPr lang="en-IN"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30E51545-E5F9-428B-8428-78C7032FC971}" type="slidenum">
              <a:rPr lang="en-IN" smtClean="0"/>
              <a:t>30</a:t>
            </a:fld>
            <a:endParaRPr lang="en-IN"/>
          </a:p>
        </p:txBody>
      </p:sp>
    </p:spTree>
    <p:extLst>
      <p:ext uri="{BB962C8B-B14F-4D97-AF65-F5344CB8AC3E}">
        <p14:creationId xmlns:p14="http://schemas.microsoft.com/office/powerpoint/2010/main" val="3648512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actually need is a product that customers are delighted to repeatedly buy at a profitable price. </a:t>
            </a:r>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31</a:t>
            </a:fld>
            <a:endParaRPr lang="en-IN"/>
          </a:p>
        </p:txBody>
      </p:sp>
    </p:spTree>
    <p:extLst>
      <p:ext uri="{BB962C8B-B14F-4D97-AF65-F5344CB8AC3E}">
        <p14:creationId xmlns:p14="http://schemas.microsoft.com/office/powerpoint/2010/main" val="2705410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36</a:t>
            </a:fld>
            <a:endParaRPr lang="en-IN"/>
          </a:p>
        </p:txBody>
      </p:sp>
    </p:spTree>
    <p:extLst>
      <p:ext uri="{BB962C8B-B14F-4D97-AF65-F5344CB8AC3E}">
        <p14:creationId xmlns:p14="http://schemas.microsoft.com/office/powerpoint/2010/main" val="418052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270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51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Myth: a </a:t>
            </a:r>
            <a:r>
              <a:rPr lang="en-IN" sz="1200" b="0" i="0" kern="1200" dirty="0">
                <a:solidFill>
                  <a:schemeClr val="tx1"/>
                </a:solidFill>
                <a:effectLst/>
                <a:latin typeface="+mn-lt"/>
                <a:ea typeface="+mn-ea"/>
                <a:cs typeface="+mn-cs"/>
              </a:rPr>
              <a:t> widely held but false belief or idea.</a:t>
            </a:r>
            <a:endParaRPr lang="en-IN" dirty="0"/>
          </a:p>
        </p:txBody>
      </p:sp>
      <p:sp>
        <p:nvSpPr>
          <p:cNvPr id="4" name="Slide Number Placeholder 3"/>
          <p:cNvSpPr>
            <a:spLocks noGrp="1"/>
          </p:cNvSpPr>
          <p:nvPr>
            <p:ph type="sldNum" sz="quarter" idx="5"/>
          </p:nvPr>
        </p:nvSpPr>
        <p:spPr/>
        <p:txBody>
          <a:bodyPr/>
          <a:lstStyle/>
          <a:p>
            <a:fld id="{30E51545-E5F9-428B-8428-78C7032FC971}" type="slidenum">
              <a:rPr lang="en-IN" smtClean="0"/>
              <a:t>2</a:t>
            </a:fld>
            <a:endParaRPr lang="en-IN"/>
          </a:p>
        </p:txBody>
      </p:sp>
    </p:spTree>
    <p:extLst>
      <p:ext uri="{BB962C8B-B14F-4D97-AF65-F5344CB8AC3E}">
        <p14:creationId xmlns:p14="http://schemas.microsoft.com/office/powerpoint/2010/main" val="413520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Because of our ignorance about</a:t>
            </a:r>
            <a:r>
              <a:rPr lang="en-US" baseline="0" dirty="0"/>
              <a:t> the years of striving for a foothold in their business, we tend to think that luck is all that is necessary to be successful entrepreneurs. Let us study the myriads of misconceptions about entrepreneurship and explore what the facts are.</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6</a:t>
            </a:fld>
            <a:endParaRPr lang="en-IN"/>
          </a:p>
        </p:txBody>
      </p:sp>
    </p:spTree>
    <p:extLst>
      <p:ext uri="{BB962C8B-B14F-4D97-AF65-F5344CB8AC3E}">
        <p14:creationId xmlns:p14="http://schemas.microsoft.com/office/powerpoint/2010/main" val="37975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People in general</a:t>
            </a:r>
            <a:r>
              <a:rPr lang="en-US" baseline="0" dirty="0"/>
              <a:t> regard entrepreneurs in high esteem. Still many do not consider taking up entrepreneurship. Some myths may be partly responsible</a:t>
            </a:r>
            <a:r>
              <a:rPr lang="en-US" baseline="0" dirty="0" smtClean="0"/>
              <a:t>.</a:t>
            </a:r>
          </a:p>
          <a:p>
            <a:r>
              <a:rPr lang="en-US" dirty="0" smtClean="0"/>
              <a:t>In business, many successful entrepreneurs promote the impression that they’ve found some kind of secret key to success. However, this doesn’t take into account the entrepreneur’s previous ideas that failed; the old-fashioned hard work and patience they put in; or any of the many other factors that are necessary to build a strong company. The reality is that a single key to success does not exist. If anything, entrepreneurial success requires a keychain of different ideas, people, and resources that must come together at the right time and place. Finally, the other critical element</a:t>
            </a:r>
            <a:r>
              <a:rPr lang="en-US" baseline="0" dirty="0" smtClean="0"/>
              <a:t>s of success are </a:t>
            </a:r>
            <a:r>
              <a:rPr lang="en-US" dirty="0" smtClean="0"/>
              <a:t>the execution and the business process management.</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7</a:t>
            </a:fld>
            <a:endParaRPr lang="en-IN"/>
          </a:p>
        </p:txBody>
      </p:sp>
    </p:spTree>
    <p:extLst>
      <p:ext uri="{BB962C8B-B14F-4D97-AF65-F5344CB8AC3E}">
        <p14:creationId xmlns:p14="http://schemas.microsoft.com/office/powerpoint/2010/main" val="75095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word entrepreneurship is usually associated with first generation</a:t>
            </a:r>
            <a:r>
              <a:rPr lang="en-US" baseline="0" dirty="0"/>
              <a:t> entrepreneurs.</a:t>
            </a:r>
          </a:p>
          <a:p>
            <a:r>
              <a:rPr lang="en-US" baseline="0" dirty="0"/>
              <a:t>I have a number of them, and I will take you through them quickly…</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8</a:t>
            </a:fld>
            <a:endParaRPr lang="en-IN"/>
          </a:p>
        </p:txBody>
      </p:sp>
    </p:spTree>
    <p:extLst>
      <p:ext uri="{BB962C8B-B14F-4D97-AF65-F5344CB8AC3E}">
        <p14:creationId xmlns:p14="http://schemas.microsoft.com/office/powerpoint/2010/main" val="141630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was a doctor with a difference. He envisioned to solve a problem that was bogging the whole society. </a:t>
            </a:r>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13</a:t>
            </a:fld>
            <a:endParaRPr lang="en-IN"/>
          </a:p>
        </p:txBody>
      </p:sp>
    </p:spTree>
    <p:extLst>
      <p:ext uri="{BB962C8B-B14F-4D97-AF65-F5344CB8AC3E}">
        <p14:creationId xmlns:p14="http://schemas.microsoft.com/office/powerpoint/2010/main" val="258166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Finix</a:t>
            </a:r>
            <a:r>
              <a:rPr lang="en-US" dirty="0"/>
              <a:t>.</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0E51545-E5F9-428B-8428-78C7032FC971}" type="slidenum">
              <a:rPr lang="en-IN" smtClean="0"/>
              <a:t>14</a:t>
            </a:fld>
            <a:endParaRPr lang="en-IN"/>
          </a:p>
        </p:txBody>
      </p:sp>
    </p:spTree>
    <p:extLst>
      <p:ext uri="{BB962C8B-B14F-4D97-AF65-F5344CB8AC3E}">
        <p14:creationId xmlns:p14="http://schemas.microsoft.com/office/powerpoint/2010/main" val="75968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great philanthropist.  He donated the lion’s share of his $ 300 billion dollar wealth to charity.</a:t>
            </a:r>
            <a:r>
              <a:rPr lang="en-US" baseline="0" dirty="0" smtClean="0"/>
              <a:t>  </a:t>
            </a:r>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15</a:t>
            </a:fld>
            <a:endParaRPr lang="en-IN"/>
          </a:p>
        </p:txBody>
      </p:sp>
    </p:spTree>
    <p:extLst>
      <p:ext uri="{BB962C8B-B14F-4D97-AF65-F5344CB8AC3E}">
        <p14:creationId xmlns:p14="http://schemas.microsoft.com/office/powerpoint/2010/main" val="39420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worth about $</a:t>
            </a:r>
            <a:r>
              <a:rPr lang="en-US" baseline="0" dirty="0" smtClean="0"/>
              <a:t> </a:t>
            </a:r>
            <a:r>
              <a:rPr lang="en-US" dirty="0" smtClean="0"/>
              <a:t>418 billion</a:t>
            </a:r>
            <a:endParaRPr lang="en-IN" dirty="0"/>
          </a:p>
        </p:txBody>
      </p:sp>
      <p:sp>
        <p:nvSpPr>
          <p:cNvPr id="4" name="Slide Number Placeholder 3"/>
          <p:cNvSpPr>
            <a:spLocks noGrp="1"/>
          </p:cNvSpPr>
          <p:nvPr>
            <p:ph type="sldNum" sz="quarter" idx="10"/>
          </p:nvPr>
        </p:nvSpPr>
        <p:spPr/>
        <p:txBody>
          <a:bodyPr/>
          <a:lstStyle/>
          <a:p>
            <a:fld id="{30E51545-E5F9-428B-8428-78C7032FC971}" type="slidenum">
              <a:rPr lang="en-IN" smtClean="0"/>
              <a:t>16</a:t>
            </a:fld>
            <a:endParaRPr lang="en-IN"/>
          </a:p>
        </p:txBody>
      </p:sp>
    </p:spTree>
    <p:extLst>
      <p:ext uri="{BB962C8B-B14F-4D97-AF65-F5344CB8AC3E}">
        <p14:creationId xmlns:p14="http://schemas.microsoft.com/office/powerpoint/2010/main" val="13372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376F5E-5F84-418E-BCD7-89C9C5811443}"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E4CCF-6A24-4C4D-965E-23C514A29736}"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27940-97EE-4B6B-9A5E-D25BAD174B54}"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369EB-41F6-45BD-B821-29D50736F9CD}"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6B4CB-D78F-4D9F-B292-071233E4CA37}"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136205-35F2-47CC-A914-CD52C0116410}"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073D0F-0B5A-43A7-881C-7455E9AF0863}" type="datetime1">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26E802-C3D6-4941-900D-8A8BC3E869EB}" type="datetime1">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FADF0-3384-459D-966A-059387854394}" type="datetime1">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E6AAF-9221-43F0-AC16-071FC341D887}"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5AB27-BD57-4243-A4CB-F7FA55C7CE35}"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20000"/>
                <a:lumOff val="80000"/>
              </a:schemeClr>
            </a:gs>
            <a:gs pos="83000">
              <a:schemeClr val="accent5">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9DF4F-A020-42EF-B06C-1E70555B3DCC}" type="datetime1">
              <a:rPr lang="en-US" smtClean="0"/>
              <a:t>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
        <p:nvSpPr>
          <p:cNvPr id="7" name="Rectangle 6"/>
          <p:cNvSpPr/>
          <p:nvPr userDrawn="1"/>
        </p:nvSpPr>
        <p:spPr>
          <a:xfrm>
            <a:off x="-1" y="6721475"/>
            <a:ext cx="12192001" cy="163909"/>
          </a:xfrm>
          <a:prstGeom prst="rect">
            <a:avLst/>
          </a:prstGeom>
          <a:solidFill>
            <a:schemeClr val="tx2">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t>© </a:t>
            </a:r>
            <a:r>
              <a:rPr lang="en-US" sz="1400" i="1" dirty="0" err="1" smtClean="0"/>
              <a:t>Manoj</a:t>
            </a:r>
            <a:r>
              <a:rPr lang="en-US" sz="1400" i="1" dirty="0" smtClean="0"/>
              <a:t> Kumar </a:t>
            </a:r>
            <a:r>
              <a:rPr lang="en-US" sz="1400" i="1" dirty="0" err="1" smtClean="0"/>
              <a:t>Mondal</a:t>
            </a:r>
            <a:r>
              <a:rPr lang="en-US" sz="1400" i="1" dirty="0" smtClean="0"/>
              <a:t>, </a:t>
            </a:r>
            <a:r>
              <a:rPr lang="en-US" sz="1400" i="1" dirty="0" err="1" smtClean="0"/>
              <a:t>RMSoEE</a:t>
            </a:r>
            <a:endParaRPr lang="en-US" sz="1400" i="1" dirty="0"/>
          </a:p>
        </p:txBody>
      </p:sp>
      <p:pic>
        <p:nvPicPr>
          <p:cNvPr id="8" name="Picture 4"/>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28421"/>
          <a:stretch/>
        </p:blipFill>
        <p:spPr bwMode="auto">
          <a:xfrm>
            <a:off x="-42025" y="-99392"/>
            <a:ext cx="12234025" cy="35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V="1">
            <a:off x="-15730" y="224287"/>
            <a:ext cx="12196228" cy="518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b="1" kern="1200">
          <a:solidFill>
            <a:srgbClr val="002060"/>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accent5">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chemeClr val="accent5">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chemeClr val="accent5">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chemeClr val="accent5">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ntasy, Portrait, Root, Moss, Forest, Symmetric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5156"/>
            <a:ext cx="12068380" cy="51919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00280" y="5646737"/>
            <a:ext cx="12792280" cy="1074738"/>
          </a:xfrm>
        </p:spPr>
        <p:txBody>
          <a:bodyPr>
            <a:normAutofit fontScale="90000"/>
          </a:bodyPr>
          <a:lstStyle/>
          <a:p>
            <a:r>
              <a:rPr lang="en-US" dirty="0" smtClean="0">
                <a:solidFill>
                  <a:srgbClr val="002060"/>
                </a:solidFill>
                <a:latin typeface="Georgia" panose="02040502050405020303" pitchFamily="18" charset="0"/>
              </a:rPr>
              <a:t>Foundations of Entrepreneurship</a:t>
            </a:r>
            <a:endParaRPr lang="en-IN" dirty="0">
              <a:solidFill>
                <a:srgbClr val="002060"/>
              </a:solidFill>
              <a:latin typeface="Georgia" panose="02040502050405020303" pitchFamily="18" charset="0"/>
            </a:endParaRPr>
          </a:p>
        </p:txBody>
      </p:sp>
      <p:sp>
        <p:nvSpPr>
          <p:cNvPr id="3" name="Subtitle 2"/>
          <p:cNvSpPr>
            <a:spLocks noGrp="1"/>
          </p:cNvSpPr>
          <p:nvPr>
            <p:ph type="subTitle" idx="1"/>
          </p:nvPr>
        </p:nvSpPr>
        <p:spPr>
          <a:xfrm>
            <a:off x="2048934" y="1299105"/>
            <a:ext cx="9144000" cy="588962"/>
          </a:xfrm>
          <a:solidFill>
            <a:schemeClr val="accent6">
              <a:lumMod val="50000"/>
              <a:alpha val="53000"/>
            </a:schemeClr>
          </a:solidFill>
        </p:spPr>
        <p:txBody>
          <a:bodyPr>
            <a:normAutofit/>
          </a:bodyPr>
          <a:lstStyle/>
          <a:p>
            <a:r>
              <a:rPr lang="en-US" sz="3200" b="1" dirty="0">
                <a:solidFill>
                  <a:schemeClr val="bg1"/>
                </a:solidFill>
              </a:rPr>
              <a:t>Myths and Realities on Entrepreneurship</a:t>
            </a:r>
            <a:endParaRPr lang="en-IN" sz="3200" dirty="0">
              <a:solidFill>
                <a:schemeClr val="bg1"/>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pPr/>
              <a:t>1</a:t>
            </a:fld>
            <a:endParaRPr lang="en-US"/>
          </a:p>
        </p:txBody>
      </p:sp>
      <p:sp>
        <p:nvSpPr>
          <p:cNvPr id="5" name="TextBox 4"/>
          <p:cNvSpPr txBox="1"/>
          <p:nvPr/>
        </p:nvSpPr>
        <p:spPr>
          <a:xfrm>
            <a:off x="279400" y="4986867"/>
            <a:ext cx="2065867" cy="646331"/>
          </a:xfrm>
          <a:prstGeom prst="rect">
            <a:avLst/>
          </a:prstGeom>
          <a:noFill/>
        </p:spPr>
        <p:txBody>
          <a:bodyPr wrap="square" rtlCol="0">
            <a:spAutoFit/>
          </a:bodyPr>
          <a:lstStyle/>
          <a:p>
            <a:r>
              <a:rPr lang="en-US" dirty="0" smtClean="0">
                <a:solidFill>
                  <a:srgbClr val="92D050"/>
                </a:solidFill>
              </a:rPr>
              <a:t>Lecture Note : 3 08.01.2021</a:t>
            </a:r>
            <a:endParaRPr lang="en-IN" dirty="0">
              <a:solidFill>
                <a:srgbClr val="92D050"/>
              </a:solidFill>
            </a:endParaRPr>
          </a:p>
        </p:txBody>
      </p:sp>
    </p:spTree>
    <p:extLst>
      <p:ext uri="{BB962C8B-B14F-4D97-AF65-F5344CB8AC3E}">
        <p14:creationId xmlns:p14="http://schemas.microsoft.com/office/powerpoint/2010/main" val="16737141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56489" cy="1096030"/>
          </a:xfrm>
        </p:spPr>
        <p:txBody>
          <a:bodyPr>
            <a:normAutofit/>
          </a:bodyPr>
          <a:lstStyle/>
          <a:p>
            <a:r>
              <a:rPr lang="en-US" sz="3600" b="1" dirty="0" err="1">
                <a:solidFill>
                  <a:srgbClr val="002060"/>
                </a:solidFill>
                <a:latin typeface="Georgia" panose="02040502050405020303" pitchFamily="18" charset="0"/>
              </a:rPr>
              <a:t>Narayana</a:t>
            </a:r>
            <a:r>
              <a:rPr lang="en-US" sz="3600" b="1" dirty="0">
                <a:solidFill>
                  <a:srgbClr val="002060"/>
                </a:solidFill>
                <a:latin typeface="Georgia" panose="02040502050405020303" pitchFamily="18" charset="0"/>
              </a:rPr>
              <a:t> Murthy</a:t>
            </a:r>
          </a:p>
        </p:txBody>
      </p:sp>
      <p:sp>
        <p:nvSpPr>
          <p:cNvPr id="3" name="Content Placeholder 2"/>
          <p:cNvSpPr>
            <a:spLocks noGrp="1"/>
          </p:cNvSpPr>
          <p:nvPr>
            <p:ph idx="1"/>
          </p:nvPr>
        </p:nvSpPr>
        <p:spPr>
          <a:xfrm>
            <a:off x="710153" y="1759637"/>
            <a:ext cx="7900447" cy="2840938"/>
          </a:xfrm>
        </p:spPr>
        <p:txBody>
          <a:bodyPr>
            <a:normAutofit/>
          </a:bodyPr>
          <a:lstStyle/>
          <a:p>
            <a:r>
              <a:rPr lang="en-IN" b="1" dirty="0"/>
              <a:t>Narayana Murthy co-founded Infosys in 1981, with a start-up capital of $250, which he borrowed from his wife </a:t>
            </a:r>
            <a:r>
              <a:rPr lang="en-IN" b="1" dirty="0" err="1"/>
              <a:t>Sudha</a:t>
            </a:r>
            <a:r>
              <a:rPr lang="en-IN" b="1" dirty="0"/>
              <a:t> Murthy</a:t>
            </a:r>
            <a:r>
              <a:rPr lang="en-IN" b="1" dirty="0" smtClean="0"/>
              <a:t>.</a:t>
            </a:r>
          </a:p>
          <a:p>
            <a:endParaRPr lang="en-IN" b="1" dirty="0"/>
          </a:p>
          <a:p>
            <a:r>
              <a:rPr lang="en-US" b="1" dirty="0"/>
              <a:t>Today, the market value of Infosys is more than three lakh </a:t>
            </a:r>
            <a:r>
              <a:rPr lang="en-US" b="1" dirty="0" err="1"/>
              <a:t>crore</a:t>
            </a:r>
            <a:r>
              <a:rPr lang="en-US" b="1" dirty="0"/>
              <a:t> Rupees.</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792" y="27626"/>
            <a:ext cx="3461208" cy="2595906"/>
          </a:xfrm>
          <a:prstGeom prst="rect">
            <a:avLst/>
          </a:prstGeom>
        </p:spPr>
      </p:pic>
      <p:sp>
        <p:nvSpPr>
          <p:cNvPr id="7" name="Rectangle 6"/>
          <p:cNvSpPr/>
          <p:nvPr/>
        </p:nvSpPr>
        <p:spPr>
          <a:xfrm>
            <a:off x="838200" y="4832131"/>
            <a:ext cx="8258666" cy="646331"/>
          </a:xfrm>
          <a:prstGeom prst="rect">
            <a:avLst/>
          </a:prstGeom>
        </p:spPr>
        <p:txBody>
          <a:bodyPr wrap="square">
            <a:spAutoFit/>
          </a:bodyPr>
          <a:lstStyle/>
          <a:p>
            <a:r>
              <a:rPr lang="en-IN" dirty="0"/>
              <a:t>Image source https://www.infosys.com/SiteCollectionImages/responsive/media/nrn.jpg</a:t>
            </a:r>
          </a:p>
        </p:txBody>
      </p:sp>
      <p:sp>
        <p:nvSpPr>
          <p:cNvPr id="4" name="Slide Number Placeholder 3"/>
          <p:cNvSpPr>
            <a:spLocks noGrp="1"/>
          </p:cNvSpPr>
          <p:nvPr>
            <p:ph type="sldNum" sz="quarter" idx="12"/>
          </p:nvPr>
        </p:nvSpPr>
        <p:spPr/>
        <p:txBody>
          <a:bodyPr/>
          <a:lstStyle/>
          <a:p>
            <a:fld id="{2CBC2861-336E-43D8-A467-ABE779BBF5C1}" type="slidenum">
              <a:rPr lang="en-US" smtClean="0"/>
              <a:pPr/>
              <a:t>10</a:t>
            </a:fld>
            <a:endParaRPr lang="en-US"/>
          </a:p>
        </p:txBody>
      </p:sp>
    </p:spTree>
    <p:extLst>
      <p:ext uri="{BB962C8B-B14F-4D97-AF65-F5344CB8AC3E}">
        <p14:creationId xmlns:p14="http://schemas.microsoft.com/office/powerpoint/2010/main" val="12190216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Sunil Bharti Mittal – </a:t>
            </a:r>
            <a:br>
              <a:rPr lang="en-IN" sz="3600" b="1" dirty="0">
                <a:solidFill>
                  <a:srgbClr val="002060"/>
                </a:solidFill>
                <a:latin typeface="Georgia" panose="02040502050405020303" pitchFamily="18" charset="0"/>
              </a:rPr>
            </a:br>
            <a:r>
              <a:rPr lang="en-IN" sz="2400" b="1" dirty="0">
                <a:solidFill>
                  <a:srgbClr val="002060"/>
                </a:solidFill>
                <a:latin typeface="Georgia" panose="02040502050405020303" pitchFamily="18" charset="0"/>
              </a:rPr>
              <a:t>A true first generation entrepreneur </a:t>
            </a:r>
            <a:endParaRPr lang="en-US" sz="24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508262" y="1958418"/>
            <a:ext cx="8626311" cy="4351338"/>
          </a:xfrm>
        </p:spPr>
        <p:txBody>
          <a:bodyPr>
            <a:normAutofit/>
          </a:bodyPr>
          <a:lstStyle/>
          <a:p>
            <a:r>
              <a:rPr lang="en-IN" b="1" dirty="0"/>
              <a:t>Sunil Mittal borrowed ₹20,000/- from his father (erstwhile </a:t>
            </a:r>
            <a:r>
              <a:rPr lang="en-IN" b="1" dirty="0" err="1"/>
              <a:t>Rajya</a:t>
            </a:r>
            <a:r>
              <a:rPr lang="en-IN" b="1" dirty="0"/>
              <a:t> </a:t>
            </a:r>
            <a:r>
              <a:rPr lang="en-IN" b="1" dirty="0" err="1"/>
              <a:t>Sabha</a:t>
            </a:r>
            <a:r>
              <a:rPr lang="en-IN" b="1" dirty="0"/>
              <a:t> MP) to start his first venture for manufacturing components for a local bicycle company.</a:t>
            </a:r>
          </a:p>
          <a:p>
            <a:r>
              <a:rPr lang="en-US" b="1" dirty="0"/>
              <a:t>He went on starting one after another new businesses and never looked back. His present net worth is about </a:t>
            </a:r>
            <a:r>
              <a:rPr lang="en-US" b="1" dirty="0" smtClean="0"/>
              <a:t>$11 billion (as on 2020).</a:t>
            </a:r>
            <a:endParaRPr lang="en-US" b="1" dirty="0"/>
          </a:p>
        </p:txBody>
      </p:sp>
      <p:sp>
        <p:nvSpPr>
          <p:cNvPr id="4" name="Rectangle 3"/>
          <p:cNvSpPr/>
          <p:nvPr/>
        </p:nvSpPr>
        <p:spPr>
          <a:xfrm>
            <a:off x="1063656" y="5028609"/>
            <a:ext cx="9517931" cy="646331"/>
          </a:xfrm>
          <a:prstGeom prst="rect">
            <a:avLst/>
          </a:prstGeom>
        </p:spPr>
        <p:txBody>
          <a:bodyPr wrap="square">
            <a:spAutoFit/>
          </a:bodyPr>
          <a:lstStyle/>
          <a:p>
            <a:r>
              <a:rPr lang="en-IN" dirty="0"/>
              <a:t>Image source   https://indusbusinessjournal.com/wp-content/uploads/2017/04/Sunil-Bharti-Mittal-new.jpg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141" r="25245"/>
          <a:stretch/>
        </p:blipFill>
        <p:spPr>
          <a:xfrm>
            <a:off x="9134573" y="529668"/>
            <a:ext cx="2894029" cy="2857500"/>
          </a:xfrm>
          <a:prstGeom prst="rect">
            <a:avLst/>
          </a:prstGeom>
        </p:spPr>
      </p:pic>
      <p:sp>
        <p:nvSpPr>
          <p:cNvPr id="6" name="Slide Number Placeholder 5"/>
          <p:cNvSpPr>
            <a:spLocks noGrp="1"/>
          </p:cNvSpPr>
          <p:nvPr>
            <p:ph type="sldNum" sz="quarter" idx="12"/>
          </p:nvPr>
        </p:nvSpPr>
        <p:spPr/>
        <p:txBody>
          <a:bodyPr/>
          <a:lstStyle/>
          <a:p>
            <a:fld id="{2CBC2861-336E-43D8-A467-ABE779BBF5C1}" type="slidenum">
              <a:rPr lang="en-US" smtClean="0"/>
              <a:pPr/>
              <a:t>11</a:t>
            </a:fld>
            <a:endParaRPr lang="en-US"/>
          </a:p>
        </p:txBody>
      </p:sp>
    </p:spTree>
    <p:extLst>
      <p:ext uri="{BB962C8B-B14F-4D97-AF65-F5344CB8AC3E}">
        <p14:creationId xmlns:p14="http://schemas.microsoft.com/office/powerpoint/2010/main" val="17253831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2060"/>
                </a:solidFill>
                <a:latin typeface="Georgia" panose="02040502050405020303" pitchFamily="18" charset="0"/>
              </a:rPr>
              <a:t>Sabir Bhatia</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2573517"/>
            <a:ext cx="10515600" cy="3603445"/>
          </a:xfrm>
        </p:spPr>
        <p:txBody>
          <a:bodyPr/>
          <a:lstStyle/>
          <a:p>
            <a:r>
              <a:rPr lang="en-IN" b="1" dirty="0" err="1"/>
              <a:t>Sabeer</a:t>
            </a:r>
            <a:r>
              <a:rPr lang="en-IN" b="1" dirty="0"/>
              <a:t> Bhatia - an inspiring entrepreneur, has risen from scratch and used his education to become one of the most successful Indian entrepreneurs.</a:t>
            </a:r>
          </a:p>
          <a:p>
            <a:r>
              <a:rPr lang="en-IN" b="1" dirty="0"/>
              <a:t>Bhatia cofounded Hotmail.com with Jack Smith and later sold to Microsoft for </a:t>
            </a:r>
            <a:r>
              <a:rPr lang="en-IN" b="1" dirty="0" smtClean="0"/>
              <a:t>$400 </a:t>
            </a:r>
            <a:r>
              <a:rPr lang="en-IN" b="1" dirty="0"/>
              <a:t>million.</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49" y="296628"/>
            <a:ext cx="3076877" cy="2276889"/>
          </a:xfrm>
          <a:prstGeom prst="rect">
            <a:avLst/>
          </a:prstGeom>
        </p:spPr>
      </p:pic>
      <p:sp>
        <p:nvSpPr>
          <p:cNvPr id="5" name="Rectangle 4"/>
          <p:cNvSpPr/>
          <p:nvPr/>
        </p:nvSpPr>
        <p:spPr>
          <a:xfrm>
            <a:off x="981847" y="5403072"/>
            <a:ext cx="6518708" cy="369332"/>
          </a:xfrm>
          <a:prstGeom prst="rect">
            <a:avLst/>
          </a:prstGeom>
        </p:spPr>
        <p:txBody>
          <a:bodyPr wrap="none">
            <a:spAutoFit/>
          </a:bodyPr>
          <a:lstStyle/>
          <a:p>
            <a:r>
              <a:rPr lang="en-IN" dirty="0"/>
              <a:t>Image source: http://im.rediff.com/money/2013/jan/21sabeer1.jpg</a:t>
            </a:r>
          </a:p>
        </p:txBody>
      </p:sp>
      <p:sp>
        <p:nvSpPr>
          <p:cNvPr id="6" name="Slide Number Placeholder 5"/>
          <p:cNvSpPr>
            <a:spLocks noGrp="1"/>
          </p:cNvSpPr>
          <p:nvPr>
            <p:ph type="sldNum" sz="quarter" idx="12"/>
          </p:nvPr>
        </p:nvSpPr>
        <p:spPr/>
        <p:txBody>
          <a:bodyPr/>
          <a:lstStyle/>
          <a:p>
            <a:fld id="{2CBC2861-336E-43D8-A467-ABE779BBF5C1}" type="slidenum">
              <a:rPr lang="en-US" smtClean="0"/>
              <a:pPr/>
              <a:t>12</a:t>
            </a:fld>
            <a:endParaRPr lang="en-US"/>
          </a:p>
        </p:txBody>
      </p:sp>
      <p:sp>
        <p:nvSpPr>
          <p:cNvPr id="7" name="TextBox 6"/>
          <p:cNvSpPr txBox="1"/>
          <p:nvPr/>
        </p:nvSpPr>
        <p:spPr>
          <a:xfrm>
            <a:off x="981846" y="1690688"/>
            <a:ext cx="7171553" cy="523220"/>
          </a:xfrm>
          <a:prstGeom prst="rect">
            <a:avLst/>
          </a:prstGeom>
          <a:noFill/>
        </p:spPr>
        <p:txBody>
          <a:bodyPr wrap="square" rtlCol="0">
            <a:spAutoFit/>
          </a:bodyPr>
          <a:lstStyle/>
          <a:p>
            <a:r>
              <a:rPr lang="en-US" sz="2800" b="1" dirty="0" smtClean="0">
                <a:ln w="9525">
                  <a:solidFill>
                    <a:schemeClr val="bg1"/>
                  </a:solidFill>
                  <a:prstDash val="solid"/>
                </a:ln>
                <a:effectLst>
                  <a:outerShdw blurRad="12700" dist="38100" dir="2700000" algn="tl" rotWithShape="0">
                    <a:schemeClr val="bg1">
                      <a:lumMod val="50000"/>
                    </a:schemeClr>
                  </a:outerShdw>
                </a:effectLst>
              </a:rPr>
              <a:t>Adversity transformed into opportunity</a:t>
            </a:r>
            <a:endParaRPr lang="en-IN"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946720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err="1">
                <a:solidFill>
                  <a:srgbClr val="002060"/>
                </a:solidFill>
                <a:latin typeface="Georgia" panose="02040502050405020303" pitchFamily="18" charset="0"/>
              </a:rPr>
              <a:t>Dr.</a:t>
            </a:r>
            <a:r>
              <a:rPr lang="en-IN" sz="3600" b="1" dirty="0">
                <a:solidFill>
                  <a:srgbClr val="002060"/>
                </a:solidFill>
                <a:latin typeface="Georgia" panose="02040502050405020303" pitchFamily="18" charset="0"/>
              </a:rPr>
              <a:t> </a:t>
            </a:r>
            <a:r>
              <a:rPr lang="en-IN" sz="3600" b="1" dirty="0" err="1">
                <a:solidFill>
                  <a:srgbClr val="002060"/>
                </a:solidFill>
                <a:latin typeface="Georgia" panose="02040502050405020303" pitchFamily="18" charset="0"/>
              </a:rPr>
              <a:t>Govindappa</a:t>
            </a:r>
            <a:r>
              <a:rPr lang="en-IN" sz="3600" b="1" dirty="0">
                <a:solidFill>
                  <a:srgbClr val="002060"/>
                </a:solidFill>
                <a:latin typeface="Georgia" panose="02040502050405020303" pitchFamily="18" charset="0"/>
              </a:rPr>
              <a:t> </a:t>
            </a:r>
            <a:r>
              <a:rPr lang="en-IN" sz="3600" b="1" dirty="0" err="1">
                <a:solidFill>
                  <a:srgbClr val="002060"/>
                </a:solidFill>
                <a:latin typeface="Georgia" panose="02040502050405020303" pitchFamily="18" charset="0"/>
              </a:rPr>
              <a:t>Venkataswamy</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06225" y="1599382"/>
            <a:ext cx="10515600" cy="4351338"/>
          </a:xfrm>
        </p:spPr>
        <p:txBody>
          <a:bodyPr>
            <a:normAutofit/>
          </a:bodyPr>
          <a:lstStyle/>
          <a:p>
            <a:r>
              <a:rPr lang="en-US" b="1" dirty="0"/>
              <a:t>Dr. </a:t>
            </a:r>
            <a:r>
              <a:rPr lang="en-US" b="1" dirty="0" err="1"/>
              <a:t>Venkataswamy</a:t>
            </a:r>
            <a:r>
              <a:rPr lang="en-US" b="1" dirty="0"/>
              <a:t> envisioned to eradicate needless blindness in India. Given the huge number of people needing eye surgery, Dr. </a:t>
            </a:r>
            <a:r>
              <a:rPr lang="en-US" b="1" dirty="0" err="1"/>
              <a:t>Venkataswamy</a:t>
            </a:r>
            <a:r>
              <a:rPr lang="en-US" b="1" dirty="0"/>
              <a:t> has emulated the service efficiency model of McDonald's fast food </a:t>
            </a:r>
            <a:r>
              <a:rPr lang="en-US" b="1" dirty="0" smtClean="0"/>
              <a:t>to treat </a:t>
            </a:r>
            <a:r>
              <a:rPr lang="en-US" b="1" dirty="0"/>
              <a:t>millions of patients.</a:t>
            </a:r>
          </a:p>
          <a:p>
            <a:r>
              <a:rPr lang="en-US" b="1" dirty="0"/>
              <a:t>Invented business model that facilitate subsidization of the poor by the able, bringing quality and equity across people.</a:t>
            </a:r>
          </a:p>
          <a:p>
            <a:r>
              <a:rPr lang="en-US" b="1" dirty="0" err="1"/>
              <a:t>Aurolab</a:t>
            </a:r>
            <a:r>
              <a:rPr lang="en-US" b="1" dirty="0"/>
              <a:t>, a company by </a:t>
            </a:r>
            <a:r>
              <a:rPr lang="en-US" b="1" dirty="0" err="1"/>
              <a:t>Aravind</a:t>
            </a:r>
            <a:r>
              <a:rPr lang="en-US" b="1" dirty="0"/>
              <a:t>, indigenously developed low-cost high quality </a:t>
            </a:r>
            <a:r>
              <a:rPr lang="en-IN" b="1" dirty="0"/>
              <a:t>intraocular lens implants that are exported to more than 160 countries.</a:t>
            </a:r>
          </a:p>
          <a:p>
            <a:r>
              <a:rPr lang="en-US" b="1" dirty="0" err="1"/>
              <a:t>Aravind</a:t>
            </a:r>
            <a:r>
              <a:rPr lang="en-US" b="1" dirty="0"/>
              <a:t> has established and maintains four eye banks.</a:t>
            </a:r>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13</a:t>
            </a:fld>
            <a:endParaRPr lang="en-US"/>
          </a:p>
        </p:txBody>
      </p:sp>
    </p:spTree>
    <p:extLst>
      <p:ext uri="{BB962C8B-B14F-4D97-AF65-F5344CB8AC3E}">
        <p14:creationId xmlns:p14="http://schemas.microsoft.com/office/powerpoint/2010/main" val="29516668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967"/>
            <a:ext cx="10515600" cy="945201"/>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Oprah Winfrey</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90194" y="1329181"/>
            <a:ext cx="8034778" cy="5288435"/>
          </a:xfrm>
        </p:spPr>
        <p:txBody>
          <a:bodyPr>
            <a:normAutofit/>
          </a:bodyPr>
          <a:lstStyle/>
          <a:p>
            <a:r>
              <a:rPr lang="en-US" b="1" dirty="0"/>
              <a:t>She is like a phoenix rising out of ashes.</a:t>
            </a:r>
          </a:p>
          <a:p>
            <a:r>
              <a:rPr lang="en-US" b="1" dirty="0"/>
              <a:t>An incredibly successful woman – the  daughter of an unmarried teen who worked as a housemaid, Oprah grew up in abject poverty. </a:t>
            </a:r>
          </a:p>
          <a:p>
            <a:r>
              <a:rPr lang="en-US" b="1" dirty="0"/>
              <a:t>Her family was so poor that her school dresses were made of potato sacks.</a:t>
            </a:r>
          </a:p>
          <a:p>
            <a:r>
              <a:rPr lang="en-US" b="1" dirty="0" smtClean="0"/>
              <a:t>She </a:t>
            </a:r>
            <a:r>
              <a:rPr lang="en-US" b="1" dirty="0"/>
              <a:t>is an American media executive, actress, talk show host, television producer and philanthropist. </a:t>
            </a:r>
          </a:p>
          <a:p>
            <a:r>
              <a:rPr lang="en-US" b="1" dirty="0"/>
              <a:t>Her present net worth is about $ 3 billion.</a:t>
            </a:r>
          </a:p>
        </p:txBody>
      </p:sp>
      <p:sp>
        <p:nvSpPr>
          <p:cNvPr id="4" name="Slide Number Placeholder 3"/>
          <p:cNvSpPr>
            <a:spLocks noGrp="1"/>
          </p:cNvSpPr>
          <p:nvPr>
            <p:ph type="sldNum" sz="quarter" idx="12"/>
          </p:nvPr>
        </p:nvSpPr>
        <p:spPr/>
        <p:txBody>
          <a:bodyPr/>
          <a:lstStyle/>
          <a:p>
            <a:fld id="{2CBC2861-336E-43D8-A467-ABE779BBF5C1}" type="slidenum">
              <a:rPr lang="en-US" smtClean="0"/>
              <a:pPr/>
              <a:t>14</a:t>
            </a:fld>
            <a:endParaRPr lang="en-US"/>
          </a:p>
        </p:txBody>
      </p:sp>
      <p:pic>
        <p:nvPicPr>
          <p:cNvPr id="1026" name="Picture 2" descr="Image result for Oprah Winfrey"/>
          <p:cNvPicPr>
            <a:picLocks noChangeAspect="1" noChangeArrowheads="1"/>
          </p:cNvPicPr>
          <p:nvPr/>
        </p:nvPicPr>
        <p:blipFill rotWithShape="1">
          <a:blip r:embed="rId3">
            <a:extLst>
              <a:ext uri="{28A0092B-C50C-407E-A947-70E740481C1C}">
                <a14:useLocalDpi xmlns:a14="http://schemas.microsoft.com/office/drawing/2010/main" val="0"/>
              </a:ext>
            </a:extLst>
          </a:blip>
          <a:srcRect l="14091" r="25445"/>
          <a:stretch/>
        </p:blipFill>
        <p:spPr bwMode="auto">
          <a:xfrm>
            <a:off x="8524972" y="0"/>
            <a:ext cx="3667028" cy="341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8219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Andrew Carnegie</a:t>
            </a:r>
          </a:p>
        </p:txBody>
      </p:sp>
      <p:sp>
        <p:nvSpPr>
          <p:cNvPr id="3" name="Content Placeholder 2"/>
          <p:cNvSpPr>
            <a:spLocks noGrp="1"/>
          </p:cNvSpPr>
          <p:nvPr>
            <p:ph idx="1"/>
          </p:nvPr>
        </p:nvSpPr>
        <p:spPr/>
        <p:txBody>
          <a:bodyPr/>
          <a:lstStyle/>
          <a:p>
            <a:r>
              <a:rPr lang="en-US" b="1" dirty="0"/>
              <a:t>The early life of Carnegie was really rough. </a:t>
            </a:r>
          </a:p>
          <a:p>
            <a:r>
              <a:rPr lang="en-US" b="1" dirty="0">
                <a:solidFill>
                  <a:schemeClr val="tx2">
                    <a:lumMod val="75000"/>
                  </a:schemeClr>
                </a:solidFill>
              </a:rPr>
              <a:t>He spent his childhood working in factories.</a:t>
            </a:r>
          </a:p>
          <a:p>
            <a:r>
              <a:rPr lang="en-US" b="1" dirty="0"/>
              <a:t>He used to starve and sleep to forget constant hunger.</a:t>
            </a:r>
          </a:p>
          <a:p>
            <a:r>
              <a:rPr lang="en-US" b="1" dirty="0">
                <a:solidFill>
                  <a:schemeClr val="tx2">
                    <a:lumMod val="75000"/>
                  </a:schemeClr>
                </a:solidFill>
              </a:rPr>
              <a:t>However, Carnegie eventually worked his way up to create several businesses, most successful being the Carnegie Steel Mill. </a:t>
            </a:r>
          </a:p>
          <a:p>
            <a:r>
              <a:rPr lang="en-US" b="1" dirty="0"/>
              <a:t>He remains one of the richest Americans of all-time.</a:t>
            </a:r>
          </a:p>
          <a:p>
            <a:r>
              <a:rPr lang="en-US" b="1" dirty="0">
                <a:solidFill>
                  <a:schemeClr val="tx2">
                    <a:lumMod val="75000"/>
                  </a:schemeClr>
                </a:solidFill>
              </a:rPr>
              <a:t>But, he is also one of the greatest </a:t>
            </a:r>
            <a:r>
              <a:rPr lang="en-US" b="1" dirty="0" smtClean="0">
                <a:solidFill>
                  <a:schemeClr val="tx2">
                    <a:lumMod val="75000"/>
                  </a:schemeClr>
                </a:solidFill>
              </a:rPr>
              <a:t>philanthropists donating about $ 4 billion (in today’s value). </a:t>
            </a:r>
            <a:endParaRPr lang="en-US" b="1"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pPr/>
              <a:t>15</a:t>
            </a:fld>
            <a:endParaRPr lang="en-US"/>
          </a:p>
        </p:txBody>
      </p:sp>
      <p:pic>
        <p:nvPicPr>
          <p:cNvPr id="2050" name="Picture 2" descr="Image result for andrew carneg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0977" y="365125"/>
            <a:ext cx="2162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625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John D. Rockefeller</a:t>
            </a:r>
          </a:p>
        </p:txBody>
      </p:sp>
      <p:sp>
        <p:nvSpPr>
          <p:cNvPr id="3" name="Content Placeholder 2"/>
          <p:cNvSpPr>
            <a:spLocks noGrp="1"/>
          </p:cNvSpPr>
          <p:nvPr>
            <p:ph idx="1"/>
          </p:nvPr>
        </p:nvSpPr>
        <p:spPr>
          <a:xfrm>
            <a:off x="838199" y="1439126"/>
            <a:ext cx="8963025" cy="4351338"/>
          </a:xfrm>
        </p:spPr>
        <p:txBody>
          <a:bodyPr/>
          <a:lstStyle/>
          <a:p>
            <a:pPr marL="0" indent="0">
              <a:buNone/>
            </a:pPr>
            <a:r>
              <a:rPr lang="en-US" b="1" dirty="0"/>
              <a:t>Rockefeller was the son of a traveling salesman. </a:t>
            </a:r>
          </a:p>
          <a:p>
            <a:pPr marL="0" indent="0">
              <a:buNone/>
            </a:pPr>
            <a:r>
              <a:rPr lang="en-US" b="1" dirty="0"/>
              <a:t>He showed early entrepreneurial promise selling candy and doing odd jobs for neighbors</a:t>
            </a:r>
          </a:p>
          <a:p>
            <a:pPr marL="0" indent="0">
              <a:buNone/>
            </a:pPr>
            <a:r>
              <a:rPr lang="en-US" b="1" dirty="0"/>
              <a:t>But went on to become one of the world's wealthiest individuals of all time.</a:t>
            </a:r>
          </a:p>
          <a:p>
            <a:pPr marL="0" indent="0">
              <a:buNone/>
            </a:pPr>
            <a:r>
              <a:rPr lang="en-US" b="1" dirty="0"/>
              <a:t>He founded many companies, one of them being the Standard Oil Company</a:t>
            </a:r>
            <a:r>
              <a:rPr lang="en-US" b="1" dirty="0" smtClean="0"/>
              <a:t>. Would be valued $ 1 trillion today.</a:t>
            </a:r>
            <a:endParaRPr lang="en-US" b="1" dirty="0"/>
          </a:p>
          <a:p>
            <a:pPr marL="0" indent="0">
              <a:buNone/>
            </a:pPr>
            <a:r>
              <a:rPr lang="en-IN" b="1" dirty="0"/>
              <a:t>He was a major philanthropist</a:t>
            </a:r>
            <a:r>
              <a:rPr lang="en-IN" b="1" dirty="0" smtClean="0"/>
              <a:t>.</a:t>
            </a:r>
          </a:p>
          <a:p>
            <a:pPr marL="0" indent="0">
              <a:buNone/>
            </a:pPr>
            <a:r>
              <a:rPr lang="en-US" dirty="0" smtClean="0"/>
              <a:t>His personal net worth would be $ 400 billion today.</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16</a:t>
            </a:fld>
            <a:endParaRPr lang="en-US"/>
          </a:p>
        </p:txBody>
      </p:sp>
      <p:pic>
        <p:nvPicPr>
          <p:cNvPr id="3074" name="Picture 2" descr="Image result for John D. Rockefe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1225" y="261938"/>
            <a:ext cx="23907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3125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Steve Jobs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32849" y="1278870"/>
            <a:ext cx="7410252" cy="5170056"/>
          </a:xfrm>
        </p:spPr>
        <p:txBody>
          <a:bodyPr>
            <a:normAutofit fontScale="92500" lnSpcReduction="10000"/>
          </a:bodyPr>
          <a:lstStyle/>
          <a:p>
            <a:r>
              <a:rPr lang="en-US" b="1" dirty="0"/>
              <a:t>One can’t make a credible list of first-generation entrepreneurs without throwing in Steve Jobs. </a:t>
            </a:r>
          </a:p>
          <a:p>
            <a:r>
              <a:rPr lang="en-US" b="1" dirty="0"/>
              <a:t>Jobs dropped out of college as his family could not support the cost. </a:t>
            </a:r>
          </a:p>
          <a:p>
            <a:r>
              <a:rPr lang="en-US" b="1" dirty="0"/>
              <a:t>He unofficially continued to audit classes. </a:t>
            </a:r>
          </a:p>
          <a:p>
            <a:r>
              <a:rPr lang="en-US" b="1" dirty="0"/>
              <a:t>He lived off free meals from the local </a:t>
            </a:r>
            <a:r>
              <a:rPr lang="en-US" b="1" dirty="0">
                <a:solidFill>
                  <a:srgbClr val="C00000"/>
                </a:solidFill>
              </a:rPr>
              <a:t>Hare Krishna </a:t>
            </a:r>
            <a:r>
              <a:rPr lang="en-US" b="1" dirty="0"/>
              <a:t>temple and used to collect empty beverage cans to exchange for some change.</a:t>
            </a:r>
          </a:p>
          <a:p>
            <a:r>
              <a:rPr lang="en-US" b="1" dirty="0"/>
              <a:t>Jobs is widely recognized as a pioneering contributor to the microcomputer revolution of the 1970s and 1980s. </a:t>
            </a:r>
          </a:p>
          <a:p>
            <a:r>
              <a:rPr lang="en-US" b="1" dirty="0"/>
              <a:t>Today, Apple is valued more than </a:t>
            </a:r>
            <a:r>
              <a:rPr lang="en-US" b="1" dirty="0" smtClean="0"/>
              <a:t>$ </a:t>
            </a:r>
            <a:r>
              <a:rPr lang="en-US" b="1" dirty="0" smtClean="0"/>
              <a:t>2,200 </a:t>
            </a:r>
            <a:r>
              <a:rPr lang="en-US" b="1" dirty="0"/>
              <a:t>billion dollar.</a:t>
            </a:r>
            <a:endParaRPr lang="en-US" b="1" i="1" dirty="0"/>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17</a:t>
            </a:fld>
            <a:endParaRPr lang="en-US"/>
          </a:p>
        </p:txBody>
      </p:sp>
      <p:pic>
        <p:nvPicPr>
          <p:cNvPr id="1026" name="Picture 2" descr="Steve Jobs, Apple, Computers, Ceo, Man, Male,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880" y="-319089"/>
            <a:ext cx="466725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8181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242118" y="365125"/>
            <a:ext cx="7740082" cy="6103549"/>
          </a:xfrm>
          <a:prstGeom prst="rect">
            <a:avLst/>
          </a:prstGeom>
        </p:spPr>
      </p:pic>
      <p:sp>
        <p:nvSpPr>
          <p:cNvPr id="4" name="Slide Number Placeholder 3"/>
          <p:cNvSpPr>
            <a:spLocks noGrp="1"/>
          </p:cNvSpPr>
          <p:nvPr>
            <p:ph type="sldNum" sz="quarter" idx="12"/>
          </p:nvPr>
        </p:nvSpPr>
        <p:spPr/>
        <p:txBody>
          <a:bodyPr/>
          <a:lstStyle/>
          <a:p>
            <a:fld id="{2CBC2861-336E-43D8-A467-ABE779BBF5C1}" type="slidenum">
              <a:rPr lang="en-US" smtClean="0"/>
              <a:pPr/>
              <a:t>18</a:t>
            </a:fld>
            <a:endParaRPr lang="en-US"/>
          </a:p>
        </p:txBody>
      </p:sp>
    </p:spTree>
    <p:extLst>
      <p:ext uri="{BB962C8B-B14F-4D97-AF65-F5344CB8AC3E}">
        <p14:creationId xmlns:p14="http://schemas.microsoft.com/office/powerpoint/2010/main" val="16625411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07" y="299138"/>
            <a:ext cx="11039573"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2. Myth: Entrepreneurs Are High Risk </a:t>
            </a:r>
            <a:r>
              <a:rPr lang="en-IN" sz="3600" b="1" dirty="0" smtClean="0">
                <a:solidFill>
                  <a:srgbClr val="002060"/>
                </a:solidFill>
                <a:latin typeface="Georgia" panose="02040502050405020303" pitchFamily="18" charset="0"/>
              </a:rPr>
              <a:t>Lovers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58219" y="1373138"/>
            <a:ext cx="10731630" cy="4351338"/>
          </a:xfrm>
        </p:spPr>
        <p:txBody>
          <a:bodyPr>
            <a:normAutofit/>
          </a:bodyPr>
          <a:lstStyle/>
          <a:p>
            <a:r>
              <a:rPr lang="en-IN" sz="2400" b="1" dirty="0"/>
              <a:t>In reality, entrepreneurs have the capability and the gumption to visualize the way to alleviate the risks that others can't and convert the risky business proposition into an opportunity.</a:t>
            </a:r>
          </a:p>
          <a:p>
            <a:r>
              <a:rPr lang="en-IN" sz="2400" b="1" dirty="0"/>
              <a:t>Entrepreneurs find opportunities in adversities. From outside, it may appear as if they are embracing undue risks. When they become successful, we give credit to luck for their success.</a:t>
            </a:r>
          </a:p>
          <a:p>
            <a:r>
              <a:rPr lang="en-IN" sz="2400" b="1" dirty="0"/>
              <a:t>The </a:t>
            </a:r>
            <a:r>
              <a:rPr lang="en-IN" sz="2400" b="1" u="sng" dirty="0"/>
              <a:t>hard fact </a:t>
            </a:r>
            <a:r>
              <a:rPr lang="en-IN" sz="2400" b="1" dirty="0"/>
              <a:t>is that a</a:t>
            </a:r>
            <a:r>
              <a:rPr lang="en-IN" sz="2400" b="1" u="sng" dirty="0"/>
              <a:t>ttractiveness </a:t>
            </a:r>
            <a:r>
              <a:rPr lang="en-IN" sz="2400" b="1" dirty="0"/>
              <a:t>of an opportunity is correlated with the amount of risks. Else, opportunities would vanish should their be no risk.</a:t>
            </a:r>
          </a:p>
          <a:p>
            <a:r>
              <a:rPr lang="en-US" sz="2400" b="1" dirty="0"/>
              <a:t>If one has to target high growth, one has to embrace calculated  risks.</a:t>
            </a:r>
          </a:p>
          <a:p>
            <a:r>
              <a:rPr lang="en-US" sz="2400" b="1" u="sng" dirty="0"/>
              <a:t>Therefore, it is right that entrepreneurs are not averse to risk, but it is </a:t>
            </a:r>
            <a:br>
              <a:rPr lang="en-US" sz="2400" b="1" u="sng" dirty="0"/>
            </a:br>
            <a:r>
              <a:rPr lang="en-US" sz="2400" b="1" u="sng" dirty="0"/>
              <a:t>wrong to think that entrepreneurs love risk.</a:t>
            </a:r>
            <a:endParaRPr lang="en-IN" sz="2400" b="1" u="sng"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19</a:t>
            </a:fld>
            <a:endParaRPr lang="en-US"/>
          </a:p>
        </p:txBody>
      </p:sp>
    </p:spTree>
    <p:extLst>
      <p:ext uri="{BB962C8B-B14F-4D97-AF65-F5344CB8AC3E}">
        <p14:creationId xmlns:p14="http://schemas.microsoft.com/office/powerpoint/2010/main" val="19654798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1354341" y="835581"/>
            <a:ext cx="9326228" cy="4524315"/>
          </a:xfrm>
          <a:prstGeom prst="rect">
            <a:avLst/>
          </a:prstGeom>
          <a:noFill/>
        </p:spPr>
        <p:txBody>
          <a:bodyPr wrap="square" rtlCol="0">
            <a:spAutoFit/>
          </a:bodyPr>
          <a:lstStyle/>
          <a:p>
            <a:pPr>
              <a:lnSpc>
                <a:spcPct val="200000"/>
              </a:lnSpc>
            </a:pPr>
            <a:r>
              <a:rPr lang="en-US" sz="2400" dirty="0">
                <a:solidFill>
                  <a:srgbClr val="C00000"/>
                </a:solidFill>
              </a:rPr>
              <a:t> </a:t>
            </a:r>
            <a:r>
              <a:rPr lang="en-US" sz="2400" b="1" dirty="0">
                <a:solidFill>
                  <a:srgbClr val="C00000"/>
                </a:solidFill>
              </a:rPr>
              <a:t>Concepts Covered:</a:t>
            </a:r>
          </a:p>
          <a:p>
            <a:pPr>
              <a:lnSpc>
                <a:spcPct val="200000"/>
              </a:lnSpc>
              <a:buFont typeface="Wingdings" pitchFamily="2" charset="2"/>
              <a:buChar char="q"/>
            </a:pPr>
            <a:r>
              <a:rPr lang="en-US" sz="2400" dirty="0">
                <a:solidFill>
                  <a:srgbClr val="002060"/>
                </a:solidFill>
              </a:rPr>
              <a:t> </a:t>
            </a:r>
            <a:r>
              <a:rPr lang="en-US" sz="2400" b="1" dirty="0">
                <a:solidFill>
                  <a:srgbClr val="002060"/>
                </a:solidFill>
                <a:latin typeface="Georgia" panose="02040502050405020303" pitchFamily="18" charset="0"/>
              </a:rPr>
              <a:t>Myths </a:t>
            </a:r>
            <a:r>
              <a:rPr lang="en-US" sz="2400" b="1" dirty="0" smtClean="0">
                <a:solidFill>
                  <a:srgbClr val="002060"/>
                </a:solidFill>
                <a:latin typeface="Georgia" panose="02040502050405020303" pitchFamily="18" charset="0"/>
              </a:rPr>
              <a:t>and assumptions about entrepreneurship.</a:t>
            </a:r>
            <a:endParaRPr lang="en-US" sz="2400" b="1" dirty="0">
              <a:solidFill>
                <a:srgbClr val="002060"/>
              </a:solidFill>
              <a:latin typeface="Georgia" panose="02040502050405020303" pitchFamily="18" charset="0"/>
            </a:endParaRPr>
          </a:p>
          <a:p>
            <a:pPr>
              <a:lnSpc>
                <a:spcPct val="200000"/>
              </a:lnSpc>
              <a:buFont typeface="Wingdings" pitchFamily="2" charset="2"/>
              <a:buChar char="q"/>
            </a:pPr>
            <a:r>
              <a:rPr lang="en-US" sz="2400" b="1" dirty="0" smtClean="0">
                <a:solidFill>
                  <a:srgbClr val="002060"/>
                </a:solidFill>
                <a:latin typeface="Georgia" panose="02040502050405020303" pitchFamily="18" charset="0"/>
              </a:rPr>
              <a:t> Facts and realities. </a:t>
            </a:r>
            <a:endParaRPr lang="en-US" sz="2400" b="1" dirty="0">
              <a:solidFill>
                <a:srgbClr val="002060"/>
              </a:solidFill>
              <a:latin typeface="Georgia" panose="02040502050405020303" pitchFamily="18" charset="0"/>
            </a:endParaRPr>
          </a:p>
          <a:p>
            <a:pPr>
              <a:lnSpc>
                <a:spcPct val="200000"/>
              </a:lnSpc>
              <a:buFont typeface="Wingdings" pitchFamily="2" charset="2"/>
              <a:buChar char="q"/>
            </a:pPr>
            <a:r>
              <a:rPr lang="en-US" sz="2400" b="1" dirty="0" smtClean="0">
                <a:solidFill>
                  <a:srgbClr val="002060"/>
                </a:solidFill>
                <a:latin typeface="Georgia" panose="02040502050405020303" pitchFamily="18" charset="0"/>
              </a:rPr>
              <a:t> How </a:t>
            </a:r>
            <a:r>
              <a:rPr lang="en-US" sz="2400" b="1" dirty="0">
                <a:solidFill>
                  <a:srgbClr val="002060"/>
                </a:solidFill>
                <a:latin typeface="Georgia" panose="02040502050405020303" pitchFamily="18" charset="0"/>
              </a:rPr>
              <a:t>myths prevent people from creating their own venture.</a:t>
            </a:r>
          </a:p>
          <a:p>
            <a:pPr>
              <a:lnSpc>
                <a:spcPct val="200000"/>
              </a:lnSpc>
              <a:buFont typeface="Wingdings" pitchFamily="2" charset="2"/>
              <a:buChar char="q"/>
            </a:pPr>
            <a:r>
              <a:rPr lang="en-US" sz="2400" b="1" dirty="0" smtClean="0">
                <a:solidFill>
                  <a:srgbClr val="002060"/>
                </a:solidFill>
                <a:latin typeface="Georgia" panose="02040502050405020303" pitchFamily="18" charset="0"/>
              </a:rPr>
              <a:t> How </a:t>
            </a:r>
            <a:r>
              <a:rPr lang="en-US" sz="2400" b="1" dirty="0">
                <a:solidFill>
                  <a:srgbClr val="002060"/>
                </a:solidFill>
                <a:latin typeface="Georgia" panose="02040502050405020303" pitchFamily="18" charset="0"/>
              </a:rPr>
              <a:t>myths can misguide and lead to failure.</a:t>
            </a:r>
            <a:endParaRPr lang="en-US" sz="2400" dirty="0">
              <a:solidFill>
                <a:srgbClr val="C00000"/>
              </a:solidFill>
            </a:endParaRPr>
          </a:p>
        </p:txBody>
      </p:sp>
      <p:sp>
        <p:nvSpPr>
          <p:cNvPr id="2" name="Slide Number Placeholder 1"/>
          <p:cNvSpPr>
            <a:spLocks noGrp="1"/>
          </p:cNvSpPr>
          <p:nvPr>
            <p:ph type="sldNum" sz="quarter" idx="12"/>
          </p:nvPr>
        </p:nvSpPr>
        <p:spPr/>
        <p:txBody>
          <a:bodyPr/>
          <a:lstStyle/>
          <a:p>
            <a:fld id="{2CBC2861-336E-43D8-A467-ABE779BBF5C1}" type="slidenum">
              <a:rPr lang="en-US" smtClean="0"/>
              <a:pPr/>
              <a:t>2</a:t>
            </a:fld>
            <a:endParaRPr lang="en-US"/>
          </a:p>
        </p:txBody>
      </p:sp>
    </p:spTree>
    <p:extLst>
      <p:ext uri="{BB962C8B-B14F-4D97-AF65-F5344CB8AC3E}">
        <p14:creationId xmlns:p14="http://schemas.microsoft.com/office/powerpoint/2010/main" val="355397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365125"/>
            <a:ext cx="11962282"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3. </a:t>
            </a:r>
            <a:r>
              <a:rPr lang="en-IN" sz="3600" b="1" dirty="0" smtClean="0">
                <a:solidFill>
                  <a:srgbClr val="002060"/>
                </a:solidFill>
                <a:latin typeface="Georgia" panose="02040502050405020303" pitchFamily="18" charset="0"/>
              </a:rPr>
              <a:t>Myth: It </a:t>
            </a:r>
            <a:r>
              <a:rPr lang="en-IN" sz="3600" b="1" dirty="0">
                <a:solidFill>
                  <a:srgbClr val="002060"/>
                </a:solidFill>
                <a:latin typeface="Georgia" panose="02040502050405020303" pitchFamily="18" charset="0"/>
              </a:rPr>
              <a:t>takes a lot of money to start </a:t>
            </a:r>
            <a:r>
              <a:rPr lang="en-IN" sz="3600" b="1" dirty="0" smtClean="0">
                <a:solidFill>
                  <a:srgbClr val="002060"/>
                </a:solidFill>
                <a:latin typeface="Georgia" panose="02040502050405020303" pitchFamily="18" charset="0"/>
              </a:rPr>
              <a:t>a business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08791" y="1513653"/>
            <a:ext cx="10515600" cy="4351338"/>
          </a:xfrm>
        </p:spPr>
        <p:txBody>
          <a:bodyPr>
            <a:normAutofit lnSpcReduction="10000"/>
          </a:bodyPr>
          <a:lstStyle/>
          <a:p>
            <a:r>
              <a:rPr lang="en-IN" b="1" dirty="0" smtClean="0"/>
              <a:t>Not </a:t>
            </a:r>
            <a:r>
              <a:rPr lang="en-IN" b="1" dirty="0"/>
              <a:t>true! </a:t>
            </a:r>
            <a:endParaRPr lang="en-IN" b="1" dirty="0" smtClean="0"/>
          </a:p>
          <a:p>
            <a:r>
              <a:rPr lang="en-US" b="1" dirty="0"/>
              <a:t>More than 80 percent of new ventures are </a:t>
            </a:r>
            <a:r>
              <a:rPr lang="en-US" b="1" dirty="0" smtClean="0"/>
              <a:t>bootstrapped </a:t>
            </a:r>
            <a:r>
              <a:rPr lang="en-US" b="1" dirty="0"/>
              <a:t>from personal savings, credit cards, </a:t>
            </a:r>
            <a:r>
              <a:rPr lang="en-US" b="1" dirty="0" smtClean="0"/>
              <a:t>friends and relatives, and sweat equity. </a:t>
            </a:r>
            <a:r>
              <a:rPr lang="en-IN" b="1" dirty="0" smtClean="0"/>
              <a:t>In </a:t>
            </a:r>
            <a:r>
              <a:rPr lang="en-IN" b="1" dirty="0"/>
              <a:t>fact, every year </a:t>
            </a:r>
            <a:r>
              <a:rPr lang="en-IN" b="1" i="1" dirty="0" err="1"/>
              <a:t>Inc</a:t>
            </a:r>
            <a:r>
              <a:rPr lang="en-IN" b="1" i="1" dirty="0"/>
              <a:t> </a:t>
            </a:r>
            <a:r>
              <a:rPr lang="en-IN" b="1" dirty="0"/>
              <a:t>magazine profiles businesses that have started on $1,000 or less. </a:t>
            </a:r>
            <a:endParaRPr lang="en-IN" b="1" dirty="0" smtClean="0"/>
          </a:p>
          <a:p>
            <a:r>
              <a:rPr lang="en-IN" b="1" dirty="0"/>
              <a:t>In the annual list of the </a:t>
            </a:r>
            <a:r>
              <a:rPr lang="en-IN" b="1" u="sng" dirty="0"/>
              <a:t>5000 fastest-growing </a:t>
            </a:r>
            <a:r>
              <a:rPr lang="en-IN" b="1" dirty="0"/>
              <a:t>private </a:t>
            </a:r>
            <a:r>
              <a:rPr lang="en-IN" b="1" dirty="0" smtClean="0"/>
              <a:t>companies, no </a:t>
            </a:r>
            <a:r>
              <a:rPr lang="en-IN" b="1" u="sng" dirty="0" smtClean="0"/>
              <a:t>relationship</a:t>
            </a:r>
            <a:r>
              <a:rPr lang="en-IN" b="1" dirty="0" smtClean="0"/>
              <a:t> is observed with the initial </a:t>
            </a:r>
            <a:r>
              <a:rPr lang="en-IN" b="1" u="sng" dirty="0" smtClean="0"/>
              <a:t>investment capability</a:t>
            </a:r>
            <a:r>
              <a:rPr lang="en-IN" b="1" dirty="0" smtClean="0"/>
              <a:t>.</a:t>
            </a:r>
          </a:p>
          <a:p>
            <a:r>
              <a:rPr lang="en-US" b="1" dirty="0" smtClean="0"/>
              <a:t>The flip side: Some money at the beginning can accelerate the development process, reduce undue stress, and retain focus. </a:t>
            </a:r>
            <a:br>
              <a:rPr lang="en-US" b="1" dirty="0" smtClean="0"/>
            </a:br>
            <a:r>
              <a:rPr lang="en-US" sz="2200" b="1" dirty="0" smtClean="0"/>
              <a:t>Unless you have something to demonstrate the validity of the idea, very few </a:t>
            </a:r>
            <a:br>
              <a:rPr lang="en-US" sz="2200" b="1" dirty="0" smtClean="0"/>
            </a:br>
            <a:r>
              <a:rPr lang="en-US" sz="2200" b="1" dirty="0" smtClean="0"/>
              <a:t>would like to chip in money.</a:t>
            </a:r>
            <a:endParaRPr lang="en-IN" sz="2200" b="1" dirty="0" smtClean="0"/>
          </a:p>
        </p:txBody>
      </p:sp>
      <p:sp>
        <p:nvSpPr>
          <p:cNvPr id="4" name="TextBox 3"/>
          <p:cNvSpPr txBox="1"/>
          <p:nvPr/>
        </p:nvSpPr>
        <p:spPr>
          <a:xfrm>
            <a:off x="408791" y="7024744"/>
            <a:ext cx="11704320" cy="1200329"/>
          </a:xfrm>
          <a:prstGeom prst="rect">
            <a:avLst/>
          </a:prstGeom>
          <a:noFill/>
        </p:spPr>
        <p:txBody>
          <a:bodyPr wrap="square" rtlCol="0">
            <a:spAutoFit/>
          </a:bodyPr>
          <a:lstStyle/>
          <a:p>
            <a:r>
              <a:rPr lang="en-IN" dirty="0"/>
              <a:t>What is 'Sweat Equity'</a:t>
            </a:r>
          </a:p>
          <a:p>
            <a:r>
              <a:rPr lang="en-IN" dirty="0"/>
              <a:t>Sweat equity is the non-monetary investment that owners or employees contribute to a business venture. </a:t>
            </a:r>
            <a:r>
              <a:rPr lang="en-IN" dirty="0" err="1"/>
              <a:t>Startups</a:t>
            </a:r>
            <a:r>
              <a:rPr lang="en-IN" dirty="0"/>
              <a:t> and entrepreneurs often use this form of capital to fund their businesses, by compensating their employees with stock rather than cash — which also helps to align risk and rewards</a:t>
            </a:r>
            <a:r>
              <a:rPr lang="en-IN" dirty="0" smtClean="0"/>
              <a:t>.</a:t>
            </a:r>
            <a:endParaRPr lang="en-IN" dirty="0"/>
          </a:p>
        </p:txBody>
      </p:sp>
      <p:sp>
        <p:nvSpPr>
          <p:cNvPr id="5" name="Slide Number Placeholder 4"/>
          <p:cNvSpPr>
            <a:spLocks noGrp="1"/>
          </p:cNvSpPr>
          <p:nvPr>
            <p:ph type="sldNum" sz="quarter" idx="12"/>
          </p:nvPr>
        </p:nvSpPr>
        <p:spPr/>
        <p:txBody>
          <a:bodyPr/>
          <a:lstStyle/>
          <a:p>
            <a:fld id="{2CBC2861-336E-43D8-A467-ABE779BBF5C1}" type="slidenum">
              <a:rPr lang="en-US" smtClean="0"/>
              <a:pPr/>
              <a:t>20</a:t>
            </a:fld>
            <a:endParaRPr lang="en-US"/>
          </a:p>
        </p:txBody>
      </p:sp>
    </p:spTree>
    <p:extLst>
      <p:ext uri="{BB962C8B-B14F-4D97-AF65-F5344CB8AC3E}">
        <p14:creationId xmlns:p14="http://schemas.microsoft.com/office/powerpoint/2010/main" val="38892617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72" y="365125"/>
            <a:ext cx="11434714"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4. Myth: Entrepreneurs are in it for the Money</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555396" y="1690688"/>
            <a:ext cx="10515600" cy="4351338"/>
          </a:xfrm>
        </p:spPr>
        <p:txBody>
          <a:bodyPr>
            <a:normAutofit/>
          </a:bodyPr>
          <a:lstStyle/>
          <a:p>
            <a:r>
              <a:rPr lang="en-IN" b="1" dirty="0"/>
              <a:t>Most, if not all, </a:t>
            </a:r>
            <a:r>
              <a:rPr lang="en-IN" b="1" dirty="0" err="1"/>
              <a:t>startups</a:t>
            </a:r>
            <a:r>
              <a:rPr lang="en-IN" b="1" dirty="0"/>
              <a:t> take </a:t>
            </a:r>
            <a:r>
              <a:rPr lang="en-IN" b="1" u="sng" dirty="0"/>
              <a:t>several years </a:t>
            </a:r>
            <a:r>
              <a:rPr lang="en-IN" b="1" dirty="0"/>
              <a:t>to </a:t>
            </a:r>
            <a:r>
              <a:rPr lang="en-IN" b="1" u="sng" dirty="0"/>
              <a:t>turn a profit</a:t>
            </a:r>
            <a:r>
              <a:rPr lang="en-IN" b="1" dirty="0"/>
              <a:t>. </a:t>
            </a:r>
          </a:p>
          <a:p>
            <a:r>
              <a:rPr lang="en-IN" b="1" dirty="0"/>
              <a:t>Those who create new ventures to make quick money frequently become frustrated with early failures and call it quit.</a:t>
            </a:r>
          </a:p>
          <a:p>
            <a:r>
              <a:rPr lang="en-US" b="1" dirty="0"/>
              <a:t>Those who are passionate about solving a pain in the society, sustain even at the face of failure and have the energy to fight back.</a:t>
            </a:r>
          </a:p>
          <a:p>
            <a:r>
              <a:rPr lang="en-US" b="1" dirty="0"/>
              <a:t>Most important reason for becoming entrepreneur is observed to be the desire to </a:t>
            </a:r>
            <a:r>
              <a:rPr lang="en-US" b="1" u="sng" dirty="0"/>
              <a:t>become independent </a:t>
            </a:r>
            <a:r>
              <a:rPr lang="en-US" b="1" dirty="0"/>
              <a:t>and not </a:t>
            </a:r>
            <a:r>
              <a:rPr lang="en-US" b="1" u="sng" dirty="0"/>
              <a:t>get-rich-quick</a:t>
            </a:r>
            <a:r>
              <a:rPr lang="en-US" b="1" dirty="0"/>
              <a:t>.</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21</a:t>
            </a:fld>
            <a:endParaRPr lang="en-US"/>
          </a:p>
        </p:txBody>
      </p:sp>
    </p:spTree>
    <p:extLst>
      <p:ext uri="{BB962C8B-B14F-4D97-AF65-F5344CB8AC3E}">
        <p14:creationId xmlns:p14="http://schemas.microsoft.com/office/powerpoint/2010/main" val="37233008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5. Myth: Entrepreneurs are born in business families!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32185" y="2074391"/>
            <a:ext cx="10578739" cy="4281959"/>
          </a:xfrm>
        </p:spPr>
        <p:txBody>
          <a:bodyPr>
            <a:normAutofit/>
          </a:bodyPr>
          <a:lstStyle/>
          <a:p>
            <a:r>
              <a:rPr lang="en-IN" b="1" dirty="0"/>
              <a:t>Entrepreneurship is mostly associated with ‘</a:t>
            </a:r>
            <a:r>
              <a:rPr lang="en-IN" b="1" u="sng" dirty="0"/>
              <a:t>First Generation </a:t>
            </a:r>
            <a:r>
              <a:rPr lang="en-IN" b="1" dirty="0"/>
              <a:t>Entrepreneurs’. They are the real wealth creators. </a:t>
            </a:r>
          </a:p>
          <a:p>
            <a:r>
              <a:rPr lang="en-IN" b="1" dirty="0"/>
              <a:t>Access to large capital is a major advantage for those from established business families. </a:t>
            </a:r>
          </a:p>
          <a:p>
            <a:r>
              <a:rPr lang="en-IN" b="1" dirty="0"/>
              <a:t>But this difference is </a:t>
            </a:r>
            <a:r>
              <a:rPr lang="en-IN" b="1" u="sng" dirty="0"/>
              <a:t>gradually diminishing </a:t>
            </a:r>
            <a:r>
              <a:rPr lang="en-IN" b="1" dirty="0"/>
              <a:t>with transformation of ecosystem, growth of angel investors and venture capitalists. </a:t>
            </a:r>
          </a:p>
          <a:p>
            <a:r>
              <a:rPr lang="en-IN" b="1" dirty="0"/>
              <a:t>The real differentiators are the </a:t>
            </a:r>
            <a:r>
              <a:rPr lang="en-IN" b="1" u="sng" dirty="0"/>
              <a:t>entrepreneurial qualities, innovation contents, managerial capability, passion, and </a:t>
            </a:r>
            <a:r>
              <a:rPr lang="en-IN" b="1" u="sng" dirty="0" smtClean="0"/>
              <a:t>balanced </a:t>
            </a:r>
            <a:r>
              <a:rPr lang="en-IN" b="1" u="sng" dirty="0"/>
              <a:t>skills </a:t>
            </a:r>
            <a:r>
              <a:rPr lang="en-IN" b="1" dirty="0"/>
              <a:t>of the team members.</a:t>
            </a:r>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22</a:t>
            </a:fld>
            <a:endParaRPr lang="en-US"/>
          </a:p>
        </p:txBody>
      </p:sp>
    </p:spTree>
    <p:extLst>
      <p:ext uri="{BB962C8B-B14F-4D97-AF65-F5344CB8AC3E}">
        <p14:creationId xmlns:p14="http://schemas.microsoft.com/office/powerpoint/2010/main" val="42730172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19" y="525382"/>
            <a:ext cx="10515600" cy="860360"/>
          </a:xfrm>
        </p:spPr>
        <p:txBody>
          <a:bodyPr vert="horz" lIns="91440" tIns="45720" rIns="91440" bIns="45720" rtlCol="0" anchor="ctr">
            <a:normAutofit fontScale="90000"/>
          </a:bodyPr>
          <a:lstStyle/>
          <a:p>
            <a:r>
              <a:rPr lang="en-IN" sz="3600" b="1" dirty="0">
                <a:solidFill>
                  <a:srgbClr val="002060"/>
                </a:solidFill>
                <a:latin typeface="Georgia" panose="02040502050405020303" pitchFamily="18" charset="0"/>
              </a:rPr>
              <a:t>Entrepreneurs </a:t>
            </a:r>
            <a:r>
              <a:rPr lang="en-IN" sz="3600" b="1" dirty="0" smtClean="0">
                <a:solidFill>
                  <a:srgbClr val="002060"/>
                </a:solidFill>
                <a:latin typeface="Georgia" panose="02040502050405020303" pitchFamily="18" charset="0"/>
              </a:rPr>
              <a:t>Are Born </a:t>
            </a:r>
            <a:r>
              <a:rPr lang="en-IN" sz="3600" b="1" dirty="0">
                <a:solidFill>
                  <a:srgbClr val="002060"/>
                </a:solidFill>
                <a:latin typeface="Georgia" panose="02040502050405020303" pitchFamily="18" charset="0"/>
              </a:rPr>
              <a:t>in Business Families </a:t>
            </a:r>
            <a:br>
              <a:rPr lang="en-IN" sz="3600" b="1" dirty="0">
                <a:solidFill>
                  <a:srgbClr val="002060"/>
                </a:solidFill>
                <a:latin typeface="Georgia" panose="02040502050405020303" pitchFamily="18" charset="0"/>
              </a:rPr>
            </a:br>
            <a:r>
              <a:rPr lang="en-IN" sz="3600" b="1" dirty="0" smtClean="0">
                <a:solidFill>
                  <a:srgbClr val="002060"/>
                </a:solidFill>
                <a:latin typeface="Georgia" panose="02040502050405020303" pitchFamily="18" charset="0"/>
              </a:rPr>
              <a:t>and those who are not </a:t>
            </a:r>
            <a:r>
              <a:rPr lang="en-IN" sz="2200" b="1" dirty="0" smtClean="0">
                <a:solidFill>
                  <a:srgbClr val="002060"/>
                </a:solidFill>
                <a:latin typeface="Georgia" panose="02040502050405020303" pitchFamily="18" charset="0"/>
              </a:rPr>
              <a:t>… contd.</a:t>
            </a:r>
            <a:endParaRPr lang="en-US" sz="22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555396" y="1476833"/>
            <a:ext cx="10515600" cy="4351338"/>
          </a:xfrm>
        </p:spPr>
        <p:txBody>
          <a:bodyPr>
            <a:normAutofit/>
          </a:bodyPr>
          <a:lstStyle/>
          <a:p>
            <a:r>
              <a:rPr lang="en-IN" b="1" dirty="0"/>
              <a:t>First generation entrepreneurs are likely to educate them better so they do not make common mistakes.</a:t>
            </a:r>
          </a:p>
          <a:p>
            <a:r>
              <a:rPr lang="en-IN" b="1" dirty="0"/>
              <a:t>They may prepare themselves to be more resilient and ready to fail fast and pivot. </a:t>
            </a:r>
          </a:p>
          <a:p>
            <a:r>
              <a:rPr lang="en-IN" b="1" dirty="0"/>
              <a:t>They are likely to be free of the traditional business philosophy baggage and equipped with modern management tools.</a:t>
            </a:r>
          </a:p>
          <a:p>
            <a:r>
              <a:rPr lang="en-IN" b="1" dirty="0"/>
              <a:t>They develop superior value propositions to customers, maintain quality, maintain after-sale service, invest in creating trust, and build loyal customer base. </a:t>
            </a:r>
          </a:p>
        </p:txBody>
      </p:sp>
      <p:sp>
        <p:nvSpPr>
          <p:cNvPr id="4" name="Slide Number Placeholder 3"/>
          <p:cNvSpPr>
            <a:spLocks noGrp="1"/>
          </p:cNvSpPr>
          <p:nvPr>
            <p:ph type="sldNum" sz="quarter" idx="12"/>
          </p:nvPr>
        </p:nvSpPr>
        <p:spPr/>
        <p:txBody>
          <a:bodyPr/>
          <a:lstStyle/>
          <a:p>
            <a:fld id="{2CBC2861-336E-43D8-A467-ABE779BBF5C1}" type="slidenum">
              <a:rPr lang="en-US" smtClean="0"/>
              <a:pPr/>
              <a:t>23</a:t>
            </a:fld>
            <a:endParaRPr lang="en-US"/>
          </a:p>
        </p:txBody>
      </p:sp>
    </p:spTree>
    <p:extLst>
      <p:ext uri="{BB962C8B-B14F-4D97-AF65-F5344CB8AC3E}">
        <p14:creationId xmlns:p14="http://schemas.microsoft.com/office/powerpoint/2010/main" val="24571528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FBFB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FBFB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FBFB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6. Myth: One has to be Young and Restless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90688"/>
            <a:ext cx="10515600" cy="4351338"/>
          </a:xfrm>
        </p:spPr>
        <p:txBody>
          <a:bodyPr/>
          <a:lstStyle/>
          <a:p>
            <a:r>
              <a:rPr lang="en-IN" b="1" dirty="0"/>
              <a:t>As revealed in the Global Entrepreneurship Monitor report 2017-18, early stage entrepreneurship is almost evenly distributed among persons of age ranging from 18 to 64 years. </a:t>
            </a:r>
          </a:p>
          <a:p>
            <a:r>
              <a:rPr lang="en-US" b="1" dirty="0"/>
              <a:t>As such, one can become an entrepreneur at any stage of life.</a:t>
            </a:r>
          </a:p>
          <a:p>
            <a:r>
              <a:rPr lang="en-US" b="1" dirty="0"/>
              <a:t>Youth is characterized by high level of energy and </a:t>
            </a:r>
            <a:r>
              <a:rPr lang="en-US" b="1" dirty="0" smtClean="0"/>
              <a:t>remaining current </a:t>
            </a:r>
            <a:r>
              <a:rPr lang="en-US" b="1" dirty="0"/>
              <a:t>with emerging technologies.</a:t>
            </a:r>
          </a:p>
          <a:p>
            <a:r>
              <a:rPr lang="en-US" b="1" dirty="0"/>
              <a:t>Managerial experience, networking, knowledge of </a:t>
            </a:r>
            <a:r>
              <a:rPr lang="en-US" b="1" dirty="0" smtClean="0"/>
              <a:t/>
            </a:r>
            <a:br>
              <a:rPr lang="en-US" b="1" dirty="0" smtClean="0"/>
            </a:br>
            <a:r>
              <a:rPr lang="en-US" b="1" dirty="0" smtClean="0"/>
              <a:t>business </a:t>
            </a:r>
            <a:r>
              <a:rPr lang="en-US" b="1" dirty="0"/>
              <a:t>operation process may give advantages to matured </a:t>
            </a:r>
            <a:br>
              <a:rPr lang="en-US" b="1" dirty="0"/>
            </a:br>
            <a:r>
              <a:rPr lang="en-US" b="1" dirty="0"/>
              <a:t>person.</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24</a:t>
            </a:fld>
            <a:endParaRPr lang="en-US"/>
          </a:p>
        </p:txBody>
      </p:sp>
    </p:spTree>
    <p:extLst>
      <p:ext uri="{BB962C8B-B14F-4D97-AF65-F5344CB8AC3E}">
        <p14:creationId xmlns:p14="http://schemas.microsoft.com/office/powerpoint/2010/main" val="23152026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FBFB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FBFB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FBFB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7. Myth: Entrepreneurs Give Little Attention to Their Personal Life</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48792" y="1492725"/>
            <a:ext cx="10769338" cy="4351338"/>
          </a:xfrm>
        </p:spPr>
        <p:txBody>
          <a:bodyPr>
            <a:normAutofit/>
          </a:bodyPr>
          <a:lstStyle/>
          <a:p>
            <a:r>
              <a:rPr lang="en-IN" b="1" dirty="0"/>
              <a:t>New businesses demand attention. So does established companies. Expert entrepreneurs are not different from executives in established companies on this issue.</a:t>
            </a:r>
          </a:p>
          <a:p>
            <a:r>
              <a:rPr lang="en-US" b="1" dirty="0"/>
              <a:t>The difference is that entrepreneurs do not mind working long hours, whereas, employees may have to attend emergency meeting during odd hours against their will.</a:t>
            </a:r>
          </a:p>
          <a:p>
            <a:r>
              <a:rPr lang="en-IN" b="1" dirty="0"/>
              <a:t>Entrepreneurs tend to schedule important meetings during the week so that they can have weekends off for their personal life.</a:t>
            </a:r>
          </a:p>
          <a:p>
            <a:r>
              <a:rPr lang="en-US" b="1" dirty="0"/>
              <a:t>However, it is wrong to think that entrepreneur is the boss who </a:t>
            </a:r>
            <a:br>
              <a:rPr lang="en-US" b="1" dirty="0"/>
            </a:br>
            <a:r>
              <a:rPr lang="en-US" b="1" dirty="0"/>
              <a:t>sits back, while others do all the work and make him rich. </a:t>
            </a:r>
          </a:p>
        </p:txBody>
      </p:sp>
      <p:sp>
        <p:nvSpPr>
          <p:cNvPr id="4" name="Slide Number Placeholder 3"/>
          <p:cNvSpPr>
            <a:spLocks noGrp="1"/>
          </p:cNvSpPr>
          <p:nvPr>
            <p:ph type="sldNum" sz="quarter" idx="12"/>
          </p:nvPr>
        </p:nvSpPr>
        <p:spPr/>
        <p:txBody>
          <a:bodyPr/>
          <a:lstStyle/>
          <a:p>
            <a:fld id="{2CBC2861-336E-43D8-A467-ABE779BBF5C1}" type="slidenum">
              <a:rPr lang="en-US" smtClean="0"/>
              <a:pPr/>
              <a:t>25</a:t>
            </a:fld>
            <a:endParaRPr lang="en-US"/>
          </a:p>
        </p:txBody>
      </p:sp>
    </p:spTree>
    <p:extLst>
      <p:ext uri="{BB962C8B-B14F-4D97-AF65-F5344CB8AC3E}">
        <p14:creationId xmlns:p14="http://schemas.microsoft.com/office/powerpoint/2010/main" val="42159349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462" y="365125"/>
            <a:ext cx="11208470" cy="132556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8. Myth: Most Entrepreneurial Ventures Fail</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76299" y="1486260"/>
            <a:ext cx="10015587" cy="4351338"/>
          </a:xfrm>
        </p:spPr>
        <p:txBody>
          <a:bodyPr/>
          <a:lstStyle/>
          <a:p>
            <a:r>
              <a:rPr lang="en-US" b="1" dirty="0"/>
              <a:t>The reality is that collection of data are motivated by different objectives </a:t>
            </a:r>
            <a:r>
              <a:rPr lang="en-US" b="1" dirty="0" smtClean="0"/>
              <a:t>(Ref. Entrepreneurship </a:t>
            </a:r>
            <a:r>
              <a:rPr lang="en-US" b="1" dirty="0"/>
              <a:t>by David H. Holt). </a:t>
            </a:r>
          </a:p>
          <a:p>
            <a:r>
              <a:rPr lang="en-US" b="1" dirty="0"/>
              <a:t>In particular, data collection process fails to recognize transformation of companies through merger, takeovers, incorporation into larger organization, and change of names to align with changing technological landscape.</a:t>
            </a:r>
            <a:endParaRPr lang="en-IN" b="1" dirty="0"/>
          </a:p>
          <a:p>
            <a:r>
              <a:rPr lang="en-US" b="1" dirty="0"/>
              <a:t>Statistics in this regard can be misleading.</a:t>
            </a:r>
          </a:p>
          <a:p>
            <a:r>
              <a:rPr lang="en-US" b="1" dirty="0"/>
              <a:t>Fatality is prevalent even in large established businesses. The </a:t>
            </a:r>
            <a:r>
              <a:rPr lang="en-US" b="1" dirty="0">
                <a:solidFill>
                  <a:schemeClr val="accent5">
                    <a:lumMod val="50000"/>
                  </a:schemeClr>
                </a:solidFill>
              </a:rPr>
              <a:t>average life </a:t>
            </a:r>
            <a:r>
              <a:rPr lang="en-US" b="1" dirty="0"/>
              <a:t>of Fortune 500 companies have come down </a:t>
            </a:r>
            <a:br>
              <a:rPr lang="en-US" b="1" dirty="0"/>
            </a:br>
            <a:r>
              <a:rPr lang="en-US" b="1" dirty="0">
                <a:solidFill>
                  <a:schemeClr val="accent5">
                    <a:lumMod val="50000"/>
                  </a:schemeClr>
                </a:solidFill>
              </a:rPr>
              <a:t>to 15 year from 61 years </a:t>
            </a:r>
            <a:r>
              <a:rPr lang="en-US" b="1" dirty="0"/>
              <a:t>(projected to be 12 years in 2027).</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26</a:t>
            </a:fld>
            <a:endParaRPr lang="en-US"/>
          </a:p>
        </p:txBody>
      </p:sp>
    </p:spTree>
    <p:extLst>
      <p:ext uri="{BB962C8B-B14F-4D97-AF65-F5344CB8AC3E}">
        <p14:creationId xmlns:p14="http://schemas.microsoft.com/office/powerpoint/2010/main" val="15526193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9. Myth: Entrepreneurs Are Often High-Tech Wizards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2238375"/>
            <a:ext cx="10515600" cy="2590800"/>
          </a:xfrm>
        </p:spPr>
        <p:txBody>
          <a:bodyPr/>
          <a:lstStyle/>
          <a:p>
            <a:r>
              <a:rPr lang="en-IN" b="1" dirty="0"/>
              <a:t>There definitely are high-tech entrepreneurial wizards who have created successful enterprise. </a:t>
            </a:r>
          </a:p>
          <a:p>
            <a:r>
              <a:rPr lang="en-IN" b="1" dirty="0"/>
              <a:t>But there is no evidence of this to be a common phenomena.</a:t>
            </a:r>
          </a:p>
          <a:p>
            <a:r>
              <a:rPr lang="en-US" b="1" dirty="0"/>
              <a:t>Chances are that the successful ones have taken care of all other aspects of business operation management.</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27</a:t>
            </a:fld>
            <a:endParaRPr lang="en-US"/>
          </a:p>
        </p:txBody>
      </p:sp>
    </p:spTree>
    <p:extLst>
      <p:ext uri="{BB962C8B-B14F-4D97-AF65-F5344CB8AC3E}">
        <p14:creationId xmlns:p14="http://schemas.microsoft.com/office/powerpoint/2010/main" val="16913970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67" y="365125"/>
            <a:ext cx="11585542"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10. Myth: Entrepreneurs Are </a:t>
            </a:r>
            <a:r>
              <a:rPr lang="en-IN" sz="3600" b="1" dirty="0" smtClean="0">
                <a:solidFill>
                  <a:srgbClr val="002060"/>
                </a:solidFill>
                <a:latin typeface="Georgia" panose="02040502050405020303" pitchFamily="18" charset="0"/>
              </a:rPr>
              <a:t>Loners. Only </a:t>
            </a:r>
            <a:r>
              <a:rPr lang="en-IN" sz="3600" b="1" dirty="0">
                <a:solidFill>
                  <a:srgbClr val="002060"/>
                </a:solidFill>
                <a:latin typeface="Georgia" panose="02040502050405020303" pitchFamily="18" charset="0"/>
              </a:rPr>
              <a:t>Extroverts Become Successful Entrepreneurs </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IN" b="1" dirty="0"/>
              <a:t>Success in entrepreneurship very much depends on networking, and sharing ideas, experiences with others including employees to validate business ideas.</a:t>
            </a:r>
          </a:p>
          <a:p>
            <a:pPr marL="0" indent="0">
              <a:buNone/>
            </a:pPr>
            <a:r>
              <a:rPr lang="en-US" b="1" dirty="0"/>
              <a:t>A loner can't be a successful entrepreneur. </a:t>
            </a:r>
          </a:p>
          <a:p>
            <a:pPr marL="0" indent="0">
              <a:buNone/>
            </a:pPr>
            <a:r>
              <a:rPr lang="en-US" b="1" dirty="0"/>
              <a:t>In a comprehensive study of great ventures, Jim Collins in the book “Good to Great” says that majority of the CEOs of great companies are introvert. </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28</a:t>
            </a:fld>
            <a:endParaRPr lang="en-US"/>
          </a:p>
        </p:txBody>
      </p:sp>
    </p:spTree>
    <p:extLst>
      <p:ext uri="{BB962C8B-B14F-4D97-AF65-F5344CB8AC3E}">
        <p14:creationId xmlns:p14="http://schemas.microsoft.com/office/powerpoint/2010/main" val="21983448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11. Entrepreneurs Finance Their Business with Venture Capital</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47850"/>
            <a:ext cx="9936637" cy="4351338"/>
          </a:xfrm>
        </p:spPr>
        <p:txBody>
          <a:bodyPr>
            <a:normAutofit fontScale="92500" lnSpcReduction="10000"/>
          </a:bodyPr>
          <a:lstStyle/>
          <a:p>
            <a:r>
              <a:rPr lang="en-US" b="1" dirty="0"/>
              <a:t>Two important points”</a:t>
            </a:r>
          </a:p>
          <a:p>
            <a:pPr lvl="1"/>
            <a:r>
              <a:rPr lang="en-US" b="1" dirty="0"/>
              <a:t>VCs have less risk appetite.</a:t>
            </a:r>
          </a:p>
          <a:p>
            <a:pPr lvl="1"/>
            <a:r>
              <a:rPr lang="en-US" b="1" dirty="0"/>
              <a:t>VC funds are costlier than other sources such as bootstrapping and angels.</a:t>
            </a:r>
            <a:endParaRPr lang="en-IN" b="1" dirty="0"/>
          </a:p>
          <a:p>
            <a:r>
              <a:rPr lang="en-IN" b="1" dirty="0"/>
              <a:t>Early ventures are perceived to be very risky.</a:t>
            </a:r>
          </a:p>
          <a:p>
            <a:r>
              <a:rPr lang="en-IN" b="1" dirty="0"/>
              <a:t>As the ventures progresses on to the value chain, it gets its ideas validated by customers. They may even pivot several times over. </a:t>
            </a:r>
          </a:p>
          <a:p>
            <a:r>
              <a:rPr lang="en-US" b="1" dirty="0"/>
              <a:t>In the process they keep alleviating the risks.</a:t>
            </a:r>
            <a:endParaRPr lang="en-IN" b="1" dirty="0"/>
          </a:p>
          <a:p>
            <a:r>
              <a:rPr lang="en-IN" b="1" dirty="0"/>
              <a:t>Most entrepreneurs fund their businesses from personal savings, borrowing from friends, seed money, government grants, and fund from angels.</a:t>
            </a:r>
            <a:r>
              <a:rPr lang="en-US" dirty="0"/>
              <a:t> </a:t>
            </a:r>
            <a:r>
              <a:rPr lang="en-US" b="1" dirty="0"/>
              <a:t>Less than 1% of all new businesses are backed by VCs.</a:t>
            </a:r>
            <a:endParaRPr lang="en-IN" b="1" dirty="0"/>
          </a:p>
          <a:p>
            <a:endParaRPr lang="en-US"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29</a:t>
            </a:fld>
            <a:endParaRPr lang="en-US"/>
          </a:p>
        </p:txBody>
      </p:sp>
    </p:spTree>
    <p:extLst>
      <p:ext uri="{BB962C8B-B14F-4D97-AF65-F5344CB8AC3E}">
        <p14:creationId xmlns:p14="http://schemas.microsoft.com/office/powerpoint/2010/main" val="15603994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A5A5A5"/>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3" end="3"/>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A5A5A5"/>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A5A5A5"/>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True or False?</a:t>
            </a:r>
            <a:endParaRPr lang="en-US" dirty="0"/>
          </a:p>
        </p:txBody>
      </p:sp>
      <p:sp>
        <p:nvSpPr>
          <p:cNvPr id="3" name="Content Placeholder 2"/>
          <p:cNvSpPr>
            <a:spLocks noGrp="1"/>
          </p:cNvSpPr>
          <p:nvPr>
            <p:ph idx="1"/>
          </p:nvPr>
        </p:nvSpPr>
        <p:spPr>
          <a:xfrm>
            <a:off x="838200" y="1476000"/>
            <a:ext cx="10515600" cy="4880349"/>
          </a:xfrm>
        </p:spPr>
        <p:txBody>
          <a:bodyPr>
            <a:normAutofit fontScale="92500"/>
          </a:bodyPr>
          <a:lstStyle/>
          <a:p>
            <a:r>
              <a:rPr lang="en-IN" dirty="0" smtClean="0"/>
              <a:t>People from business families are more likely to be successful entrepreneurs compared to others.</a:t>
            </a:r>
          </a:p>
          <a:p>
            <a:r>
              <a:rPr lang="en-IN" dirty="0" smtClean="0"/>
              <a:t>Hailing from a rich family ensure that you never run out of money and that is why most successful entrepreneurs have rich family background.</a:t>
            </a:r>
          </a:p>
          <a:p>
            <a:r>
              <a:rPr lang="en-IN" dirty="0" smtClean="0"/>
              <a:t>Failure should not deter you. Persistence is a great virtue. You should persist as long as you do not meet success.</a:t>
            </a:r>
          </a:p>
          <a:p>
            <a:r>
              <a:rPr lang="en-IN" dirty="0" smtClean="0"/>
              <a:t>Entrepreneurship qualities are innate and they are difficult to be learnt. Therefore, one can go so far in trying to learn entrepreneurship. </a:t>
            </a:r>
          </a:p>
          <a:p>
            <a:r>
              <a:rPr lang="en-IN" dirty="0" smtClean="0"/>
              <a:t>Extrovert people have better success rate in entrepreneurship.</a:t>
            </a:r>
          </a:p>
          <a:p>
            <a:r>
              <a:rPr lang="en-IN" dirty="0" smtClean="0"/>
              <a:t>Most people presume that entrepreneurs are well-respected. But why only a small percentage of the people attempt to create new ventures?</a:t>
            </a:r>
          </a:p>
          <a:p>
            <a:endParaRPr lang="en-US"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a:t>
            </a:fld>
            <a:endParaRPr lang="en-US"/>
          </a:p>
        </p:txBody>
      </p:sp>
    </p:spTree>
    <p:extLst>
      <p:ext uri="{BB962C8B-B14F-4D97-AF65-F5344CB8AC3E}">
        <p14:creationId xmlns:p14="http://schemas.microsoft.com/office/powerpoint/2010/main" val="9992435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12. Myth: Entrepreneurs are Often Ruthless or </a:t>
            </a:r>
            <a:r>
              <a:rPr lang="en-IN" sz="3600" b="1" dirty="0" smtClean="0">
                <a:solidFill>
                  <a:srgbClr val="002060"/>
                </a:solidFill>
                <a:latin typeface="Georgia" panose="02040502050405020303" pitchFamily="18" charset="0"/>
              </a:rPr>
              <a:t>Deceptive, Dishonest, Unscrupulous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IN" b="1" dirty="0"/>
              <a:t>Entrepreneurs need to spend maximum time addressing pressing needs of the business. The truly ruthless or deceptive entrepreneur will remain engaged in repairing relationships with employees, customers, and suppliers, or simply fail.</a:t>
            </a:r>
          </a:p>
          <a:p>
            <a:r>
              <a:rPr lang="en-IN" b="1" dirty="0"/>
              <a:t>Competitors who resort to unfair means to gain advantages would eventually implode.</a:t>
            </a:r>
            <a:endParaRPr lang="en-US"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30</a:t>
            </a:fld>
            <a:endParaRPr lang="en-US"/>
          </a:p>
        </p:txBody>
      </p:sp>
    </p:spTree>
    <p:extLst>
      <p:ext uri="{BB962C8B-B14F-4D97-AF65-F5344CB8AC3E}">
        <p14:creationId xmlns:p14="http://schemas.microsoft.com/office/powerpoint/2010/main" val="20628052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FBFB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979"/>
            <a:ext cx="10515600"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13. You need a business plan to succeed</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505113"/>
            <a:ext cx="10515600" cy="4351338"/>
          </a:xfrm>
        </p:spPr>
        <p:txBody>
          <a:bodyPr>
            <a:normAutofit/>
          </a:bodyPr>
          <a:lstStyle/>
          <a:p>
            <a:r>
              <a:rPr lang="en-IN" b="1" dirty="0"/>
              <a:t>A business plan helps in planning in the long and short-term.</a:t>
            </a:r>
          </a:p>
          <a:p>
            <a:r>
              <a:rPr lang="en-IN" b="1" dirty="0"/>
              <a:t>But a business plan does not guarantee success. Neither lack of a business plan dictates failure.</a:t>
            </a:r>
          </a:p>
          <a:p>
            <a:r>
              <a:rPr lang="en-US" b="1" dirty="0"/>
              <a:t>Getting the product or service validated by real customers early on is more important. </a:t>
            </a:r>
            <a:endParaRPr lang="en-IN" b="1" dirty="0"/>
          </a:p>
          <a:p>
            <a:r>
              <a:rPr lang="en-IN" b="1" dirty="0"/>
              <a:t>A well-laid out business plan is essential if you are approaching to investors.</a:t>
            </a:r>
          </a:p>
          <a:p>
            <a:r>
              <a:rPr lang="en-US" b="1" dirty="0"/>
              <a:t>Having an Operations Manual in place like the bedrock.</a:t>
            </a:r>
            <a:endParaRPr lang="en-IN" b="1" dirty="0"/>
          </a:p>
          <a:p>
            <a:pPr marL="0" indent="0">
              <a:buNone/>
            </a:pP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31</a:t>
            </a:fld>
            <a:endParaRPr lang="en-US"/>
          </a:p>
        </p:txBody>
      </p:sp>
    </p:spTree>
    <p:extLst>
      <p:ext uri="{BB962C8B-B14F-4D97-AF65-F5344CB8AC3E}">
        <p14:creationId xmlns:p14="http://schemas.microsoft.com/office/powerpoint/2010/main" val="14061624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FBFB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FBFB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FBFB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FBFB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1" y="393406"/>
            <a:ext cx="10515600" cy="1325563"/>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rPr>
              <a:t>14. Most successful entrepreneurs start with a breakthrough invention, usually technological</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Fact: Most successful entrepreneurs succeed by </a:t>
            </a:r>
            <a:r>
              <a:rPr lang="en-US" b="1" u="sng" dirty="0"/>
              <a:t>exceptional execution</a:t>
            </a:r>
            <a:r>
              <a:rPr lang="en-US" b="1" dirty="0"/>
              <a:t> of ordinary ideas: See Google, Infosys and many others.</a:t>
            </a:r>
            <a:endParaRPr lang="en-IN" b="1" dirty="0"/>
          </a:p>
          <a:p>
            <a:r>
              <a:rPr lang="en-US" b="1" dirty="0"/>
              <a:t>Majority of the successes is attributed to exceptional execution of existing ideas. </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32</a:t>
            </a:fld>
            <a:endParaRPr lang="en-US"/>
          </a:p>
        </p:txBody>
      </p:sp>
    </p:spTree>
    <p:extLst>
      <p:ext uri="{BB962C8B-B14F-4D97-AF65-F5344CB8AC3E}">
        <p14:creationId xmlns:p14="http://schemas.microsoft.com/office/powerpoint/2010/main" val="87533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61" y="431113"/>
            <a:ext cx="11748940" cy="111488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15.  Myth: Being first to market is the key to success.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03315" y="1480008"/>
            <a:ext cx="10750485" cy="4696955"/>
          </a:xfrm>
        </p:spPr>
        <p:txBody>
          <a:bodyPr>
            <a:normAutofit/>
          </a:bodyPr>
          <a:lstStyle/>
          <a:p>
            <a:r>
              <a:rPr lang="en-US" sz="2400" b="1" dirty="0"/>
              <a:t>The first-mover advantage gained by being the first to market, establishing strong brand recognition and customer loyalty even before any competitor enters into the arena is generally recognized. </a:t>
            </a:r>
          </a:p>
          <a:p>
            <a:r>
              <a:rPr lang="en-US" sz="2400" b="1" dirty="0"/>
              <a:t>The first movers have advantages and disadvantages too.</a:t>
            </a:r>
          </a:p>
          <a:p>
            <a:r>
              <a:rPr lang="en-US" sz="2400" b="1" dirty="0"/>
              <a:t>Those who </a:t>
            </a:r>
            <a:r>
              <a:rPr lang="en-US" sz="2400" b="1" dirty="0">
                <a:solidFill>
                  <a:srgbClr val="00B050"/>
                </a:solidFill>
              </a:rPr>
              <a:t>execute</a:t>
            </a:r>
            <a:r>
              <a:rPr lang="en-US" sz="2400" b="1" dirty="0"/>
              <a:t> better than others in a way that </a:t>
            </a:r>
            <a:r>
              <a:rPr lang="en-US" sz="2400" b="1" dirty="0">
                <a:solidFill>
                  <a:srgbClr val="00B050"/>
                </a:solidFill>
              </a:rPr>
              <a:t>delight the customers </a:t>
            </a:r>
            <a:r>
              <a:rPr lang="en-US" sz="2400" b="1" dirty="0"/>
              <a:t>are the eventual winners.</a:t>
            </a:r>
          </a:p>
          <a:p>
            <a:r>
              <a:rPr lang="en-US" sz="2400" b="1" dirty="0"/>
              <a:t>There are many examples where first-mover advantage did not work. </a:t>
            </a:r>
          </a:p>
          <a:p>
            <a:r>
              <a:rPr lang="en-US" sz="2400" b="1" dirty="0"/>
              <a:t>Yahoo versus Google is a glaring example.</a:t>
            </a:r>
          </a:p>
          <a:p>
            <a:pPr marL="0" indent="0">
              <a:buNone/>
            </a:pPr>
            <a:r>
              <a:rPr lang="en-US" sz="2400" b="1" dirty="0"/>
              <a:t>Read the article “The Half-Truth of First-Mover Advantage” at https://hbr.org/2005/04/the-half-truth-of-first-mover-advantage</a:t>
            </a:r>
            <a:endParaRPr lang="en-IN" sz="2400"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33</a:t>
            </a:fld>
            <a:endParaRPr lang="en-US"/>
          </a:p>
        </p:txBody>
      </p:sp>
    </p:spTree>
    <p:extLst>
      <p:ext uri="{BB962C8B-B14F-4D97-AF65-F5344CB8AC3E}">
        <p14:creationId xmlns:p14="http://schemas.microsoft.com/office/powerpoint/2010/main" val="33985788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FBFB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FBFB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FBFB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FBFB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FBFB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5" end="5"/>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094" y="365125"/>
            <a:ext cx="10850251" cy="132556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16. You have to start a company to be an entrepreneur.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Fact: People with passion and entrepreneurial zeal and vision to solve a problem of the society can find many ways to plan.</a:t>
            </a:r>
          </a:p>
          <a:p>
            <a:r>
              <a:rPr lang="en-US" b="1" dirty="0"/>
              <a:t>Incubating the idea and creating a successful venture within an enterprise is also possible, which is known as corporate entrepreneurship </a:t>
            </a:r>
          </a:p>
          <a:p>
            <a:r>
              <a:rPr lang="en-US" b="1" dirty="0"/>
              <a:t>Buying an existing company.</a:t>
            </a:r>
          </a:p>
          <a:p>
            <a:r>
              <a:rPr lang="en-US" b="1" dirty="0"/>
              <a:t>Converting a </a:t>
            </a:r>
            <a:r>
              <a:rPr lang="en-US" b="1" dirty="0" smtClean="0"/>
              <a:t>non-profit</a:t>
            </a:r>
            <a:r>
              <a:rPr lang="en-US" b="1" dirty="0"/>
              <a:t> </a:t>
            </a:r>
            <a:r>
              <a:rPr lang="en-US" b="1" dirty="0" smtClean="0"/>
              <a:t>are all the possibilities.</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34</a:t>
            </a:fld>
            <a:endParaRPr lang="en-US"/>
          </a:p>
        </p:txBody>
      </p:sp>
    </p:spTree>
    <p:extLst>
      <p:ext uri="{BB962C8B-B14F-4D97-AF65-F5344CB8AC3E}">
        <p14:creationId xmlns:p14="http://schemas.microsoft.com/office/powerpoint/2010/main" val="24484529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17. Entrepreneurs strike it rich or miserably fail in their first venture</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b="1" dirty="0"/>
              <a:t>The reality is that most entrepreneurs pivot several times before meeting success or calling it quit.</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35</a:t>
            </a:fld>
            <a:endParaRPr lang="en-US"/>
          </a:p>
        </p:txBody>
      </p:sp>
    </p:spTree>
    <p:extLst>
      <p:ext uri="{BB962C8B-B14F-4D97-AF65-F5344CB8AC3E}">
        <p14:creationId xmlns:p14="http://schemas.microsoft.com/office/powerpoint/2010/main" val="9675904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7" y="829722"/>
            <a:ext cx="11170763" cy="1325563"/>
          </a:xfrm>
        </p:spPr>
        <p:txBody>
          <a:bodyPr vert="horz" lIns="91440" tIns="45720" rIns="91440" bIns="45720" rtlCol="0" anchor="ctr">
            <a:noAutofit/>
          </a:bodyPr>
          <a:lstStyle/>
          <a:p>
            <a:r>
              <a:rPr lang="en-US" sz="3600" b="1" dirty="0">
                <a:solidFill>
                  <a:srgbClr val="002060"/>
                </a:solidFill>
                <a:latin typeface="Georgia" panose="02040502050405020303" pitchFamily="18" charset="0"/>
              </a:rPr>
              <a:t>18. The Belief that Understanding the Technology or Product is the Same as Understanding how to Run a Business.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05353" y="2326833"/>
            <a:ext cx="10515600" cy="3273507"/>
          </a:xfrm>
        </p:spPr>
        <p:txBody>
          <a:bodyPr>
            <a:normAutofit/>
          </a:bodyPr>
          <a:lstStyle/>
          <a:p>
            <a:pPr marL="0" indent="0">
              <a:buNone/>
            </a:pPr>
            <a:r>
              <a:rPr lang="en-IN" b="1" cap="all" dirty="0"/>
              <a:t>M</a:t>
            </a:r>
            <a:r>
              <a:rPr lang="en-IN" b="1" dirty="0"/>
              <a:t>ichael E. Gerber, the author of the book E-Myth says – “</a:t>
            </a:r>
            <a:r>
              <a:rPr lang="en-US" b="1" dirty="0"/>
              <a:t>Most small businesses in America fail because they are started by people who are struck by an </a:t>
            </a:r>
            <a:r>
              <a:rPr lang="en-US" b="1" dirty="0">
                <a:solidFill>
                  <a:srgbClr val="00B0F0"/>
                </a:solidFill>
              </a:rPr>
              <a:t>Entrepreneurial Seizure</a:t>
            </a:r>
            <a:r>
              <a:rPr lang="en-US" b="1" dirty="0"/>
              <a:t>. The majority of these persons are </a:t>
            </a:r>
            <a:r>
              <a:rPr lang="en-US" b="1" dirty="0" smtClean="0"/>
              <a:t>Technocrats </a:t>
            </a:r>
            <a:r>
              <a:rPr lang="en-US" b="1" dirty="0"/>
              <a:t>who assume that understanding the technical aspect of a business is the same as understanding how to run a business.”</a:t>
            </a:r>
          </a:p>
          <a:p>
            <a:pPr marL="0" indent="0">
              <a:buNone/>
            </a:pPr>
            <a:r>
              <a:rPr lang="en-US" b="1" dirty="0">
                <a:solidFill>
                  <a:schemeClr val="tx2">
                    <a:lumMod val="75000"/>
                  </a:schemeClr>
                </a:solidFill>
              </a:rPr>
              <a:t>Technology </a:t>
            </a:r>
            <a:r>
              <a:rPr lang="en-US" dirty="0" smtClean="0">
                <a:solidFill>
                  <a:schemeClr val="tx2">
                    <a:lumMod val="75000"/>
                  </a:schemeClr>
                </a:solidFill>
              </a:rPr>
              <a:t>provides</a:t>
            </a:r>
            <a:r>
              <a:rPr lang="en-US" b="1" dirty="0" smtClean="0">
                <a:solidFill>
                  <a:schemeClr val="tx2">
                    <a:lumMod val="75000"/>
                  </a:schemeClr>
                </a:solidFill>
              </a:rPr>
              <a:t> </a:t>
            </a:r>
            <a:r>
              <a:rPr lang="en-US" b="1" dirty="0">
                <a:solidFill>
                  <a:schemeClr val="tx2">
                    <a:lumMod val="75000"/>
                  </a:schemeClr>
                </a:solidFill>
              </a:rPr>
              <a:t>competitive advantages, but it is just one part of the many important elements to successfully run a business. </a:t>
            </a:r>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36</a:t>
            </a:fld>
            <a:endParaRPr lang="en-US"/>
          </a:p>
        </p:txBody>
      </p:sp>
    </p:spTree>
    <p:extLst>
      <p:ext uri="{BB962C8B-B14F-4D97-AF65-F5344CB8AC3E}">
        <p14:creationId xmlns:p14="http://schemas.microsoft.com/office/powerpoint/2010/main" val="35656948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3600" b="1" dirty="0">
                <a:solidFill>
                  <a:srgbClr val="002060"/>
                </a:solidFill>
                <a:latin typeface="Georgia" panose="02040502050405020303" pitchFamily="18" charset="0"/>
              </a:rPr>
              <a:t>Myth 18 </a:t>
            </a:r>
            <a:r>
              <a:rPr lang="en-US" sz="2400" b="1" dirty="0">
                <a:solidFill>
                  <a:srgbClr val="002060"/>
                </a:solidFill>
                <a:latin typeface="Georgia" panose="02040502050405020303" pitchFamily="18" charset="0"/>
              </a:rPr>
              <a:t>… contd.</a:t>
            </a:r>
            <a:endParaRPr lang="en-IN" sz="24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10515600" cy="2642680"/>
          </a:xfrm>
        </p:spPr>
        <p:txBody>
          <a:bodyPr>
            <a:normAutofit/>
          </a:bodyPr>
          <a:lstStyle/>
          <a:p>
            <a:pPr>
              <a:buSzPct val="150000"/>
              <a:buFont typeface="Courier New" panose="02070309020205020404" pitchFamily="49" charset="0"/>
              <a:buChar char="o"/>
            </a:pPr>
            <a:r>
              <a:rPr lang="en-US" b="1" dirty="0" smtClean="0"/>
              <a:t> Many </a:t>
            </a:r>
            <a:r>
              <a:rPr lang="en-US" b="1" dirty="0"/>
              <a:t>technocrats with product ideas tend to think that they can start a business as soon as they are ready with the products.</a:t>
            </a:r>
          </a:p>
          <a:p>
            <a:pPr>
              <a:buSzPct val="150000"/>
              <a:buFont typeface="Courier New" panose="02070309020205020404" pitchFamily="49" charset="0"/>
              <a:buChar char="o"/>
            </a:pPr>
            <a:r>
              <a:rPr lang="en-US" b="1" dirty="0" smtClean="0"/>
              <a:t> </a:t>
            </a:r>
            <a:r>
              <a:rPr lang="en-US" b="1" dirty="0" smtClean="0">
                <a:solidFill>
                  <a:schemeClr val="tx2">
                    <a:lumMod val="75000"/>
                  </a:schemeClr>
                </a:solidFill>
              </a:rPr>
              <a:t>Many </a:t>
            </a:r>
            <a:r>
              <a:rPr lang="en-US" b="1" dirty="0">
                <a:solidFill>
                  <a:schemeClr val="tx2">
                    <a:lumMod val="75000"/>
                  </a:schemeClr>
                </a:solidFill>
              </a:rPr>
              <a:t>of them spend years to build the product only to realize that it does not make a good fit to the needs, aspiration, and likings of the customers.</a:t>
            </a:r>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37</a:t>
            </a:fld>
            <a:endParaRPr lang="en-US"/>
          </a:p>
        </p:txBody>
      </p:sp>
    </p:spTree>
    <p:extLst>
      <p:ext uri="{BB962C8B-B14F-4D97-AF65-F5344CB8AC3E}">
        <p14:creationId xmlns:p14="http://schemas.microsoft.com/office/powerpoint/2010/main" val="21763987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19. Passion Leads to Success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normAutofit/>
          </a:bodyPr>
          <a:lstStyle/>
          <a:p>
            <a:pPr>
              <a:buSzPct val="150000"/>
              <a:buFont typeface="Courier New" panose="02070309020205020404" pitchFamily="49" charset="0"/>
              <a:buChar char="o"/>
            </a:pPr>
            <a:r>
              <a:rPr lang="en-US" b="1" dirty="0" smtClean="0"/>
              <a:t> Following </a:t>
            </a:r>
            <a:r>
              <a:rPr lang="en-US" b="1" dirty="0"/>
              <a:t>your passion without an eye for product market fit and customers acceptance often lead to failure.</a:t>
            </a:r>
          </a:p>
          <a:p>
            <a:pPr>
              <a:buSzPct val="150000"/>
              <a:buFont typeface="Courier New" panose="02070309020205020404" pitchFamily="49" charset="0"/>
              <a:buChar char="o"/>
            </a:pPr>
            <a:r>
              <a:rPr lang="en-US" b="1" dirty="0" smtClean="0"/>
              <a:t> Solving </a:t>
            </a:r>
            <a:r>
              <a:rPr lang="en-US" b="1" dirty="0"/>
              <a:t>a problem for which people are ready to pay for and being passionate about executing the idea in a competitive way is synergistic.</a:t>
            </a:r>
          </a:p>
        </p:txBody>
      </p:sp>
      <p:sp>
        <p:nvSpPr>
          <p:cNvPr id="4" name="Slide Number Placeholder 3"/>
          <p:cNvSpPr>
            <a:spLocks noGrp="1"/>
          </p:cNvSpPr>
          <p:nvPr>
            <p:ph type="sldNum" sz="quarter" idx="12"/>
          </p:nvPr>
        </p:nvSpPr>
        <p:spPr/>
        <p:txBody>
          <a:bodyPr/>
          <a:lstStyle/>
          <a:p>
            <a:fld id="{2CBC2861-336E-43D8-A467-ABE779BBF5C1}" type="slidenum">
              <a:rPr lang="en-US" smtClean="0"/>
              <a:pPr/>
              <a:t>38</a:t>
            </a:fld>
            <a:endParaRPr lang="en-US"/>
          </a:p>
        </p:txBody>
      </p:sp>
    </p:spTree>
    <p:extLst>
      <p:ext uri="{BB962C8B-B14F-4D97-AF65-F5344CB8AC3E}">
        <p14:creationId xmlns:p14="http://schemas.microsoft.com/office/powerpoint/2010/main" val="29494052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1686"/>
            <a:ext cx="10515600" cy="1325563"/>
          </a:xfrm>
        </p:spPr>
        <p:txBody>
          <a:bodyPr>
            <a:normAutofit/>
          </a:bodyPr>
          <a:lstStyle/>
          <a:p>
            <a:r>
              <a:rPr lang="en-US" sz="3600" b="1" dirty="0">
                <a:solidFill>
                  <a:srgbClr val="002060"/>
                </a:solidFill>
                <a:latin typeface="Georgia" panose="02040502050405020303" pitchFamily="18" charset="0"/>
              </a:rPr>
              <a:t>20. Entrepreneurship Cannot be Taught!</a:t>
            </a:r>
            <a:endParaRPr lang="en-IN" sz="3600"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77945" y="1508289"/>
            <a:ext cx="10515600" cy="4583833"/>
          </a:xfrm>
        </p:spPr>
        <p:txBody>
          <a:bodyPr>
            <a:normAutofit lnSpcReduction="10000"/>
          </a:bodyPr>
          <a:lstStyle/>
          <a:p>
            <a:r>
              <a:rPr lang="en-US" b="1" dirty="0"/>
              <a:t>While analyzing the reasons for failure of majority of the failed entrepreneurial ventures it would be evident that many of the failures could be averted with some prior knowledge that can be learnt through education.</a:t>
            </a:r>
          </a:p>
          <a:p>
            <a:r>
              <a:rPr lang="en-US" b="1" dirty="0">
                <a:solidFill>
                  <a:schemeClr val="tx2">
                    <a:lumMod val="75000"/>
                  </a:schemeClr>
                </a:solidFill>
              </a:rPr>
              <a:t>With some additional knowledge, many of the failed ventures would not have been created in the first place. </a:t>
            </a:r>
          </a:p>
          <a:p>
            <a:r>
              <a:rPr lang="en-US" b="1" dirty="0"/>
              <a:t>It is also important that </a:t>
            </a:r>
            <a:r>
              <a:rPr lang="en-US" b="1" dirty="0" smtClean="0"/>
              <a:t>some </a:t>
            </a:r>
            <a:r>
              <a:rPr lang="en-US" b="1" dirty="0"/>
              <a:t>entrepreneurial qualities are innate. </a:t>
            </a:r>
          </a:p>
          <a:p>
            <a:r>
              <a:rPr lang="en-US" b="1" dirty="0">
                <a:solidFill>
                  <a:schemeClr val="tx2">
                    <a:lumMod val="75000"/>
                  </a:schemeClr>
                </a:solidFill>
              </a:rPr>
              <a:t>Therefore, one should target to solve as difficult a problem as their capability or build a balanced team and empower them to </a:t>
            </a:r>
            <a:br>
              <a:rPr lang="en-US" b="1" dirty="0">
                <a:solidFill>
                  <a:schemeClr val="tx2">
                    <a:lumMod val="75000"/>
                  </a:schemeClr>
                </a:solidFill>
              </a:rPr>
            </a:br>
            <a:r>
              <a:rPr lang="en-US" b="1" dirty="0">
                <a:solidFill>
                  <a:schemeClr val="tx2">
                    <a:lumMod val="75000"/>
                  </a:schemeClr>
                </a:solidFill>
              </a:rPr>
              <a:t>manage the business.   </a:t>
            </a:r>
            <a:r>
              <a:rPr lang="en-US" b="1" dirty="0"/>
              <a:t/>
            </a:r>
            <a:br>
              <a:rPr lang="en-US" b="1" dirty="0"/>
            </a:b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39</a:t>
            </a:fld>
            <a:endParaRPr lang="en-US"/>
          </a:p>
        </p:txBody>
      </p:sp>
    </p:spTree>
    <p:extLst>
      <p:ext uri="{BB962C8B-B14F-4D97-AF65-F5344CB8AC3E}">
        <p14:creationId xmlns:p14="http://schemas.microsoft.com/office/powerpoint/2010/main" val="1926641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2655183"/>
            <a:ext cx="10515600" cy="1190952"/>
          </a:xfrm>
        </p:spPr>
        <p:txBody>
          <a:bodyPr>
            <a:normAutofit fontScale="92500" lnSpcReduction="10000"/>
          </a:bodyPr>
          <a:lstStyle/>
          <a:p>
            <a:pPr marL="0" indent="0" algn="ctr">
              <a:buNone/>
            </a:pPr>
            <a:r>
              <a:rPr lang="en-US" sz="4000" b="1" dirty="0" smtClean="0">
                <a:solidFill>
                  <a:srgbClr val="002060"/>
                </a:solidFill>
              </a:rPr>
              <a:t>Myths </a:t>
            </a:r>
            <a:r>
              <a:rPr lang="en-US" sz="4000" b="1" dirty="0">
                <a:solidFill>
                  <a:srgbClr val="002060"/>
                </a:solidFill>
              </a:rPr>
              <a:t>are not frequently discussed but </a:t>
            </a:r>
            <a:endParaRPr lang="en-US" sz="4000" b="1" dirty="0" smtClean="0">
              <a:solidFill>
                <a:srgbClr val="002060"/>
              </a:solidFill>
            </a:endParaRPr>
          </a:p>
          <a:p>
            <a:pPr marL="0" indent="0" algn="ctr">
              <a:buNone/>
            </a:pPr>
            <a:r>
              <a:rPr lang="en-US" sz="4000" b="1" dirty="0" smtClean="0">
                <a:solidFill>
                  <a:srgbClr val="002060"/>
                </a:solidFill>
              </a:rPr>
              <a:t>they cause </a:t>
            </a:r>
            <a:r>
              <a:rPr lang="en-US" sz="4000" b="1" dirty="0">
                <a:solidFill>
                  <a:srgbClr val="002060"/>
                </a:solidFill>
              </a:rPr>
              <a:t>great concerns and harm.</a:t>
            </a:r>
            <a:endParaRPr lang="en-IN" sz="4000" b="1" dirty="0">
              <a:solidFill>
                <a:srgbClr val="002060"/>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pPr/>
              <a:t>4</a:t>
            </a:fld>
            <a:endParaRPr lang="en-US"/>
          </a:p>
        </p:txBody>
      </p:sp>
    </p:spTree>
    <p:extLst>
      <p:ext uri="{BB962C8B-B14F-4D97-AF65-F5344CB8AC3E}">
        <p14:creationId xmlns:p14="http://schemas.microsoft.com/office/powerpoint/2010/main" val="18000279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21. You Must Wear All the Hats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b="1" dirty="0"/>
              <a:t>It's true that during early stage, you may have to make all decisions and do most of the important works.</a:t>
            </a:r>
          </a:p>
          <a:p>
            <a:r>
              <a:rPr lang="en-US" b="1" dirty="0"/>
              <a:t>But smart entrepreneurs quickly learn to hire out for tasks outside their core talent area.</a:t>
            </a:r>
          </a:p>
          <a:p>
            <a:r>
              <a:rPr lang="en-US" b="1" dirty="0"/>
              <a:t>Operating as a one person show frequently leads to frustration and burnout. </a:t>
            </a:r>
          </a:p>
          <a:p>
            <a:r>
              <a:rPr lang="en-US" b="1" dirty="0"/>
              <a:t>You need a support network including professionals. </a:t>
            </a:r>
          </a:p>
          <a:p>
            <a:r>
              <a:rPr lang="en-US" b="1" dirty="0"/>
              <a:t>"Many hands make light work“ is a time tested adage.</a:t>
            </a:r>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40</a:t>
            </a:fld>
            <a:endParaRPr lang="en-US"/>
          </a:p>
        </p:txBody>
      </p:sp>
    </p:spTree>
    <p:extLst>
      <p:ext uri="{BB962C8B-B14F-4D97-AF65-F5344CB8AC3E}">
        <p14:creationId xmlns:p14="http://schemas.microsoft.com/office/powerpoint/2010/main" val="13947535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22. Myth: College Dropouts Make Better Entrepreneurs.</a:t>
            </a:r>
          </a:p>
        </p:txBody>
      </p:sp>
      <p:sp>
        <p:nvSpPr>
          <p:cNvPr id="3" name="Content Placeholder 2"/>
          <p:cNvSpPr>
            <a:spLocks noGrp="1"/>
          </p:cNvSpPr>
          <p:nvPr>
            <p:ph idx="1"/>
          </p:nvPr>
        </p:nvSpPr>
        <p:spPr/>
        <p:txBody>
          <a:bodyPr/>
          <a:lstStyle/>
          <a:p>
            <a:r>
              <a:rPr lang="en-US" b="1" dirty="0"/>
              <a:t>Study by </a:t>
            </a:r>
            <a:r>
              <a:rPr lang="en-US" b="1" dirty="0" err="1"/>
              <a:t>Vivek</a:t>
            </a:r>
            <a:r>
              <a:rPr lang="en-US" b="1" dirty="0"/>
              <a:t> </a:t>
            </a:r>
            <a:r>
              <a:rPr lang="en-US" b="1" dirty="0" err="1"/>
              <a:t>Wadhwa</a:t>
            </a:r>
            <a:r>
              <a:rPr lang="en-US" b="1" dirty="0"/>
              <a:t> of the Washington Post shows that the greater the education of the founder, the lower the rate of business failure and the higher the business’s profits, sales and employment. </a:t>
            </a:r>
          </a:p>
          <a:p>
            <a:r>
              <a:rPr lang="en-US" b="1" dirty="0">
                <a:solidFill>
                  <a:schemeClr val="tx2">
                    <a:lumMod val="75000"/>
                  </a:schemeClr>
                </a:solidFill>
              </a:rPr>
              <a:t>Surprisingly, attending an elite university doesn’t provide a significant advantage in entrepreneurship. What matters is that the entrepreneur gains a higher degree</a:t>
            </a:r>
            <a:r>
              <a:rPr lang="en-US" b="1" dirty="0" smtClean="0">
                <a:solidFill>
                  <a:schemeClr val="tx2">
                    <a:lumMod val="75000"/>
                  </a:schemeClr>
                </a:solidFill>
              </a:rPr>
              <a:t>.</a:t>
            </a:r>
          </a:p>
          <a:p>
            <a:r>
              <a:rPr lang="en-IN" b="1" dirty="0" smtClean="0"/>
              <a:t>The likes of Mark Zuckerberg dropped out of Harvard to create some of the greatest companies. It can be said that college dropouts make great entrepreneurs. </a:t>
            </a:r>
            <a:endParaRPr lang="en-US" b="1" dirty="0"/>
          </a:p>
          <a:p>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41</a:t>
            </a:fld>
            <a:endParaRPr lang="en-US"/>
          </a:p>
        </p:txBody>
      </p:sp>
    </p:spTree>
    <p:extLst>
      <p:ext uri="{BB962C8B-B14F-4D97-AF65-F5344CB8AC3E}">
        <p14:creationId xmlns:p14="http://schemas.microsoft.com/office/powerpoint/2010/main" val="37867685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36173" y="274781"/>
            <a:ext cx="9938656" cy="6354620"/>
          </a:xfrm>
          <a:prstGeom prst="rect">
            <a:avLst/>
          </a:prstGeom>
        </p:spPr>
      </p:pic>
      <p:sp>
        <p:nvSpPr>
          <p:cNvPr id="4" name="Slide Number Placeholder 3"/>
          <p:cNvSpPr>
            <a:spLocks noGrp="1"/>
          </p:cNvSpPr>
          <p:nvPr>
            <p:ph type="sldNum" sz="quarter" idx="12"/>
          </p:nvPr>
        </p:nvSpPr>
        <p:spPr/>
        <p:txBody>
          <a:bodyPr/>
          <a:lstStyle/>
          <a:p>
            <a:fld id="{2CBC2861-336E-43D8-A467-ABE779BBF5C1}" type="slidenum">
              <a:rPr lang="en-US" smtClean="0"/>
              <a:pPr/>
              <a:t>42</a:t>
            </a:fld>
            <a:endParaRPr lang="en-US"/>
          </a:p>
        </p:txBody>
      </p:sp>
    </p:spTree>
    <p:extLst>
      <p:ext uri="{BB962C8B-B14F-4D97-AF65-F5344CB8AC3E}">
        <p14:creationId xmlns:p14="http://schemas.microsoft.com/office/powerpoint/2010/main" val="10476374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23. Myth: Women can’t cut it in the tech world</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The Washington Post research found almost no difference in the factors driving success for male and female company founders. </a:t>
            </a:r>
          </a:p>
          <a:p>
            <a:r>
              <a:rPr lang="en-US" b="1" dirty="0"/>
              <a:t>Women and men have the same motivations, are of the same age, have same levels of experience and both equally enjoy the culture of start-ups. </a:t>
            </a:r>
          </a:p>
          <a:p>
            <a:r>
              <a:rPr lang="en-US" b="1" strike="sngStrike" dirty="0"/>
              <a:t>Men and women are equally likely to have children at home when they start their businesses. (But men were more likely to be married.)</a:t>
            </a:r>
            <a:endParaRPr lang="en-IN" b="1" strike="sngStrike"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43</a:t>
            </a:fld>
            <a:endParaRPr lang="en-US"/>
          </a:p>
        </p:txBody>
      </p:sp>
    </p:spTree>
    <p:extLst>
      <p:ext uri="{BB962C8B-B14F-4D97-AF65-F5344CB8AC3E}">
        <p14:creationId xmlns:p14="http://schemas.microsoft.com/office/powerpoint/2010/main" val="36637621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24. One Can Attain Success through Persistence</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smtClean="0"/>
              <a:t>Persistence is a great virtue for startup success.</a:t>
            </a:r>
          </a:p>
          <a:p>
            <a:r>
              <a:rPr lang="en-US" b="1" dirty="0" smtClean="0"/>
              <a:t>But one should not be blinded by this thought and persist beyond the moment it is time to pivot.</a:t>
            </a:r>
          </a:p>
          <a:p>
            <a:r>
              <a:rPr lang="en-US" b="1" dirty="0" smtClean="0"/>
              <a:t>If failure is the destiny of an idea, the earlier it fails the better. Persisting with such an idea is like flogging dead horse. </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44</a:t>
            </a:fld>
            <a:endParaRPr lang="en-US"/>
          </a:p>
        </p:txBody>
      </p:sp>
    </p:spTree>
    <p:extLst>
      <p:ext uri="{BB962C8B-B14F-4D97-AF65-F5344CB8AC3E}">
        <p14:creationId xmlns:p14="http://schemas.microsoft.com/office/powerpoint/2010/main" val="27296860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600" b="1" dirty="0">
                <a:solidFill>
                  <a:srgbClr val="002060"/>
                </a:solidFill>
                <a:latin typeface="Georgia" panose="02040502050405020303" pitchFamily="18" charset="0"/>
              </a:rPr>
              <a:t>Fake it Until You Make it</a:t>
            </a:r>
            <a:endParaRPr lang="en-IN" sz="3600" b="1" dirty="0">
              <a:solidFill>
                <a:srgbClr val="002060"/>
              </a:solidFill>
              <a:latin typeface="Georgia" panose="02040502050405020303" pitchFamily="18" charset="0"/>
            </a:endParaRPr>
          </a:p>
        </p:txBody>
      </p:sp>
      <p:sp>
        <p:nvSpPr>
          <p:cNvPr id="3" name="Text Placeholder 2"/>
          <p:cNvSpPr>
            <a:spLocks noGrp="1"/>
          </p:cNvSpPr>
          <p:nvPr>
            <p:ph type="body" idx="1"/>
          </p:nvPr>
        </p:nvSpPr>
        <p:spPr/>
        <p:txBody>
          <a:bodyPr/>
          <a:lstStyle/>
          <a:p>
            <a:r>
              <a:rPr lang="en-US" b="1" dirty="0" err="1" smtClean="0"/>
              <a:t>Theranos</a:t>
            </a:r>
            <a:endParaRPr lang="en-US" b="1" dirty="0" smtClean="0"/>
          </a:p>
          <a:p>
            <a:r>
              <a:rPr lang="en-US" b="1" dirty="0" smtClean="0"/>
              <a:t>Absolute power corrupts absolutely .</a:t>
            </a:r>
          </a:p>
          <a:p>
            <a:endParaRPr lang="en-IN" dirty="0"/>
          </a:p>
        </p:txBody>
      </p:sp>
    </p:spTree>
    <p:extLst>
      <p:ext uri="{BB962C8B-B14F-4D97-AF65-F5344CB8AC3E}">
        <p14:creationId xmlns:p14="http://schemas.microsoft.com/office/powerpoint/2010/main" val="39831930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IN" sz="3600" b="1" dirty="0">
                <a:solidFill>
                  <a:srgbClr val="002060"/>
                </a:solidFill>
                <a:latin typeface="Georgia" panose="02040502050405020303" pitchFamily="18" charset="0"/>
              </a:rPr>
              <a:t>Michael E. Gerber of the book: E-Myth</a:t>
            </a:r>
          </a:p>
        </p:txBody>
      </p:sp>
      <p:sp>
        <p:nvSpPr>
          <p:cNvPr id="3" name="Content Placeholder 2"/>
          <p:cNvSpPr>
            <a:spLocks noGrp="1"/>
          </p:cNvSpPr>
          <p:nvPr>
            <p:ph idx="1"/>
          </p:nvPr>
        </p:nvSpPr>
        <p:spPr/>
        <p:txBody>
          <a:bodyPr/>
          <a:lstStyle/>
          <a:p>
            <a:r>
              <a:rPr lang="en-US" b="1" dirty="0"/>
              <a:t>Finally, understand that everything in your business is part of a system. </a:t>
            </a:r>
            <a:endParaRPr lang="en-US" b="1" dirty="0" smtClean="0"/>
          </a:p>
          <a:p>
            <a:r>
              <a:rPr lang="en-US" b="1" dirty="0" smtClean="0"/>
              <a:t>It </a:t>
            </a:r>
            <a:r>
              <a:rPr lang="en-US" b="1" dirty="0"/>
              <a:t>is either a Hard System, Soft System, or Information System. </a:t>
            </a:r>
            <a:endParaRPr lang="en-US" b="1" dirty="0" smtClean="0"/>
          </a:p>
          <a:p>
            <a:r>
              <a:rPr lang="en-US" b="1" dirty="0" smtClean="0"/>
              <a:t>Everything </a:t>
            </a:r>
            <a:r>
              <a:rPr lang="en-US" b="1" dirty="0"/>
              <a:t>that happens in one system affects everything else.</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46</a:t>
            </a:fld>
            <a:endParaRPr lang="en-US"/>
          </a:p>
        </p:txBody>
      </p:sp>
    </p:spTree>
    <p:extLst>
      <p:ext uri="{BB962C8B-B14F-4D97-AF65-F5344CB8AC3E}">
        <p14:creationId xmlns:p14="http://schemas.microsoft.com/office/powerpoint/2010/main" val="13016590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Some final words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10515600" cy="2755802"/>
          </a:xfrm>
        </p:spPr>
        <p:txBody>
          <a:bodyPr>
            <a:normAutofit lnSpcReduction="10000"/>
          </a:bodyPr>
          <a:lstStyle/>
          <a:p>
            <a:pPr marL="0" indent="0">
              <a:buNone/>
            </a:pPr>
            <a:r>
              <a:rPr lang="en-US" b="1" dirty="0"/>
              <a:t>It is important to note that majority of the entrepreneurial ventures fail due to reasons that could have been avoided with some prior knowledge and actions. </a:t>
            </a:r>
          </a:p>
          <a:p>
            <a:pPr marL="0" indent="0">
              <a:buNone/>
            </a:pPr>
            <a:r>
              <a:rPr lang="en-US" b="1" dirty="0"/>
              <a:t>For example: Experts are of the opinion that if Sophia </a:t>
            </a:r>
            <a:r>
              <a:rPr lang="en-US" b="1" dirty="0" err="1"/>
              <a:t>Amoruso</a:t>
            </a:r>
            <a:r>
              <a:rPr lang="en-US" b="1" dirty="0"/>
              <a:t> had hired professional CEO at the cusp of the growth phase, </a:t>
            </a:r>
            <a:r>
              <a:rPr lang="en-US" b="1" dirty="0" err="1" smtClean="0"/>
              <a:t>NastyGal</a:t>
            </a:r>
            <a:r>
              <a:rPr lang="en-US" b="1" dirty="0" smtClean="0"/>
              <a:t> </a:t>
            </a:r>
            <a:r>
              <a:rPr lang="en-US" b="1" dirty="0"/>
              <a:t>would not meet the fate it did.</a:t>
            </a:r>
          </a:p>
          <a:p>
            <a:pPr marL="0" indent="0">
              <a:buNone/>
            </a:pPr>
            <a:r>
              <a:rPr lang="en-US" b="1" dirty="0"/>
              <a:t>Knowing the story alone is not good enough to make judgment. </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47</a:t>
            </a:fld>
            <a:endParaRPr lang="en-US"/>
          </a:p>
        </p:txBody>
      </p:sp>
    </p:spTree>
    <p:extLst>
      <p:ext uri="{BB962C8B-B14F-4D97-AF65-F5344CB8AC3E}">
        <p14:creationId xmlns:p14="http://schemas.microsoft.com/office/powerpoint/2010/main" val="13958433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1261886" y="1055802"/>
            <a:ext cx="9429147" cy="4559462"/>
          </a:xfrm>
          <a:prstGeom prst="rect">
            <a:avLst/>
          </a:prstGeom>
          <a:noFill/>
          <a:ln>
            <a:noFill/>
          </a:ln>
        </p:spPr>
        <p:txBody>
          <a:bodyPr spcFirstLastPara="1" wrap="square" lIns="91425" tIns="45700" rIns="91425" bIns="45700" anchor="t" anchorCtr="0">
            <a:noAutofit/>
          </a:bodyPr>
          <a:lstStyle/>
          <a:p>
            <a:pPr marL="342900" indent="-342900">
              <a:lnSpc>
                <a:spcPct val="150000"/>
              </a:lnSpc>
              <a:buClr>
                <a:schemeClr val="dk1"/>
              </a:buClr>
              <a:buSzPts val="1800"/>
              <a:buFont typeface="Noto Sans Symbols"/>
              <a:buChar char="⮚"/>
            </a:pPr>
            <a:r>
              <a:rPr lang="en-IN" b="1" dirty="0"/>
              <a:t>https://medium.com/@KeithKrach/10-of-the-most-common-entrepreneurship-myths-e241e51e9e2f</a:t>
            </a:r>
          </a:p>
          <a:p>
            <a:pPr marL="342900" lvl="0" indent="-342900">
              <a:lnSpc>
                <a:spcPct val="150000"/>
              </a:lnSpc>
              <a:buClr>
                <a:schemeClr val="dk1"/>
              </a:buClr>
              <a:buSzPts val="1800"/>
              <a:buFont typeface="Noto Sans Symbols"/>
              <a:buChar char="⮚"/>
            </a:pPr>
            <a:r>
              <a:rPr lang="en-US" sz="1800" b="1" dirty="0" smtClean="0">
                <a:solidFill>
                  <a:schemeClr val="dk1"/>
                </a:solidFill>
                <a:latin typeface="Calibri"/>
                <a:ea typeface="Calibri"/>
                <a:cs typeface="Calibri"/>
                <a:sym typeface="Calibri"/>
              </a:rPr>
              <a:t>Entrepreneurship</a:t>
            </a:r>
            <a:r>
              <a:rPr lang="en-US" sz="1800" b="1" dirty="0">
                <a:solidFill>
                  <a:schemeClr val="dk1"/>
                </a:solidFill>
                <a:latin typeface="Calibri"/>
                <a:ea typeface="Calibri"/>
                <a:cs typeface="Calibri"/>
                <a:sym typeface="Calibri"/>
              </a:rPr>
              <a:t>: New Venture Creation by David H Holt, 4th Edition 2018, Pearson  </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Entrepreneurship Simplified by Ashok </a:t>
            </a:r>
            <a:r>
              <a:rPr lang="en-US" sz="1800" b="1" dirty="0" err="1">
                <a:solidFill>
                  <a:schemeClr val="dk1"/>
                </a:solidFill>
                <a:latin typeface="Calibri"/>
                <a:ea typeface="Calibri"/>
                <a:cs typeface="Calibri"/>
                <a:sym typeface="Calibri"/>
              </a:rPr>
              <a:t>Soota</a:t>
            </a:r>
            <a:r>
              <a:rPr lang="en-US" sz="1800" b="1" dirty="0">
                <a:solidFill>
                  <a:schemeClr val="dk1"/>
                </a:solidFill>
                <a:latin typeface="Calibri"/>
                <a:ea typeface="Calibri"/>
                <a:cs typeface="Calibri"/>
                <a:sym typeface="Calibri"/>
              </a:rPr>
              <a:t> and S R </a:t>
            </a:r>
            <a:r>
              <a:rPr lang="en-US" sz="1800" b="1" dirty="0" err="1">
                <a:solidFill>
                  <a:schemeClr val="dk1"/>
                </a:solidFill>
                <a:latin typeface="Calibri"/>
                <a:ea typeface="Calibri"/>
                <a:cs typeface="Calibri"/>
                <a:sym typeface="Calibri"/>
              </a:rPr>
              <a:t>Gopalan</a:t>
            </a:r>
            <a:r>
              <a:rPr lang="en-US" sz="1800" b="1" dirty="0">
                <a:solidFill>
                  <a:schemeClr val="dk1"/>
                </a:solidFill>
                <a:latin typeface="Calibri"/>
                <a:ea typeface="Calibri"/>
                <a:cs typeface="Calibri"/>
                <a:sym typeface="Calibri"/>
              </a:rPr>
              <a:t>, 2016, Penguin Random House </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Various web resources</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Various Wikipedia pages</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Zero to One – by Peter Thiel and Blake Masters, 2014, Penguin Random House - UK </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https://www.washingtonpost.com/opinions/five-myths-about-entrepreneurs </a:t>
            </a:r>
          </a:p>
        </p:txBody>
      </p:sp>
    </p:spTree>
    <p:extLst>
      <p:ext uri="{BB962C8B-B14F-4D97-AF65-F5344CB8AC3E}">
        <p14:creationId xmlns:p14="http://schemas.microsoft.com/office/powerpoint/2010/main" val="1208049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1170985" y="1881161"/>
            <a:ext cx="9424744" cy="3850335"/>
          </a:xfrm>
          <a:prstGeom prst="rect">
            <a:avLst/>
          </a:prstGeom>
          <a:noFill/>
          <a:ln>
            <a:noFill/>
          </a:ln>
        </p:spPr>
        <p:txBody>
          <a:bodyPr spcFirstLastPara="1" wrap="square" lIns="91425" tIns="45700" rIns="91425" bIns="45700" anchor="t" anchorCtr="0">
            <a:noAutofit/>
          </a:bodyPr>
          <a:lstStyle/>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Majority of the successful entrepreneurs are the first-generation founders</a:t>
            </a:r>
            <a:r>
              <a:rPr lang="en-US" sz="2000" b="1" dirty="0" smtClean="0">
                <a:solidFill>
                  <a:schemeClr val="dk1"/>
                </a:solidFill>
                <a:latin typeface="Calibri"/>
                <a:ea typeface="Calibri"/>
                <a:cs typeface="Calibri"/>
                <a:sym typeface="Calibri"/>
              </a:rPr>
              <a:t>.</a:t>
            </a:r>
          </a:p>
          <a:p>
            <a:pPr marL="342900" lvl="0" indent="-342900">
              <a:lnSpc>
                <a:spcPct val="150000"/>
              </a:lnSpc>
              <a:buFont typeface="Arial" panose="020B0604020202020204" pitchFamily="34" charset="0"/>
              <a:buChar char="•"/>
            </a:pPr>
            <a:r>
              <a:rPr lang="en-US" sz="2000" b="1" dirty="0" smtClean="0">
                <a:solidFill>
                  <a:schemeClr val="dk1"/>
                </a:solidFill>
                <a:latin typeface="Calibri"/>
                <a:ea typeface="Calibri"/>
                <a:cs typeface="Calibri"/>
                <a:sym typeface="Calibri"/>
              </a:rPr>
              <a:t>Family business tradition, wealthy background, and education may not guarantee success. </a:t>
            </a:r>
          </a:p>
          <a:p>
            <a:pPr marL="342900" lvl="0" indent="-342900">
              <a:lnSpc>
                <a:spcPct val="150000"/>
              </a:lnSpc>
              <a:buFont typeface="Arial" panose="020B0604020202020204" pitchFamily="34" charset="0"/>
              <a:buChar char="•"/>
            </a:pPr>
            <a:r>
              <a:rPr lang="en-US" sz="2000" b="1" dirty="0" smtClean="0">
                <a:solidFill>
                  <a:schemeClr val="dk1"/>
                </a:solidFill>
                <a:latin typeface="Calibri"/>
                <a:ea typeface="Calibri"/>
                <a:cs typeface="Calibri"/>
                <a:sym typeface="Calibri"/>
              </a:rPr>
              <a:t>Whereas, successful entrepreneurs share some common traits that can be learnt.</a:t>
            </a:r>
          </a:p>
          <a:p>
            <a:pPr marL="342900" lvl="0" indent="-342900">
              <a:lnSpc>
                <a:spcPct val="150000"/>
              </a:lnSpc>
              <a:buFont typeface="Arial" panose="020B0604020202020204" pitchFamily="34" charset="0"/>
              <a:buChar char="•"/>
            </a:pPr>
            <a:r>
              <a:rPr lang="en-US" sz="2000" b="1" dirty="0" smtClean="0">
                <a:solidFill>
                  <a:schemeClr val="dk1"/>
                </a:solidFill>
                <a:latin typeface="Calibri"/>
                <a:ea typeface="Calibri"/>
                <a:cs typeface="Calibri"/>
                <a:sym typeface="Calibri"/>
              </a:rPr>
              <a:t>Anyone can dream big and can be successful if they have a comprehensive plan of execution of an idea that solves an unmet pain of a large number of people.</a:t>
            </a:r>
            <a:endParaRPr lang="en-US" sz="2000" b="1" dirty="0">
              <a:solidFill>
                <a:schemeClr val="dk1"/>
              </a:solidFill>
              <a:latin typeface="Calibri"/>
              <a:ea typeface="Calibri"/>
              <a:cs typeface="Calibri"/>
              <a:sym typeface="Calibri"/>
            </a:endParaRPr>
          </a:p>
          <a:p>
            <a:pPr marL="342900" lvl="0" indent="-342900">
              <a:lnSpc>
                <a:spcPct val="150000"/>
              </a:lnSpc>
              <a:buFont typeface="Arial" panose="020B0604020202020204" pitchFamily="34" charset="0"/>
              <a:buChar char="•"/>
            </a:pPr>
            <a:r>
              <a:rPr lang="en-US" sz="2000" b="1" dirty="0">
                <a:solidFill>
                  <a:schemeClr val="dk1"/>
                </a:solidFill>
                <a:latin typeface="Calibri"/>
                <a:ea typeface="Calibri"/>
                <a:cs typeface="Calibri"/>
                <a:sym typeface="Calibri"/>
              </a:rPr>
              <a:t>Myths, fantasies, and misconceptions are impediments to dream something big.</a:t>
            </a:r>
          </a:p>
        </p:txBody>
      </p:sp>
      <p:sp>
        <p:nvSpPr>
          <p:cNvPr id="3" name="TextBox 2"/>
          <p:cNvSpPr txBox="1"/>
          <p:nvPr/>
        </p:nvSpPr>
        <p:spPr>
          <a:xfrm>
            <a:off x="1295221" y="875672"/>
            <a:ext cx="5615491" cy="584775"/>
          </a:xfrm>
          <a:prstGeom prst="rect">
            <a:avLst/>
          </a:prstGeom>
          <a:noFill/>
        </p:spPr>
        <p:txBody>
          <a:bodyPr wrap="square" rtlCol="0">
            <a:spAutoFit/>
          </a:bodyPr>
          <a:lstStyle/>
          <a:p>
            <a:r>
              <a:rPr lang="en-IN" sz="3200" b="1" dirty="0" smtClean="0"/>
              <a:t>Concluding remarks</a:t>
            </a:r>
            <a:endParaRPr lang="en-US" sz="3200" b="1" dirty="0"/>
          </a:p>
        </p:txBody>
      </p:sp>
    </p:spTree>
    <p:extLst>
      <p:ext uri="{BB962C8B-B14F-4D97-AF65-F5344CB8AC3E}">
        <p14:creationId xmlns:p14="http://schemas.microsoft.com/office/powerpoint/2010/main" val="38061930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76" y="233149"/>
            <a:ext cx="10515600" cy="941227"/>
          </a:xfrm>
        </p:spPr>
        <p:txBody>
          <a:bodyPr>
            <a:normAutofit/>
          </a:bodyPr>
          <a:lstStyle/>
          <a:p>
            <a:pPr algn="ctr"/>
            <a:r>
              <a:rPr lang="en-US" sz="3600" b="1" dirty="0">
                <a:solidFill>
                  <a:srgbClr val="002060"/>
                </a:solidFill>
                <a:latin typeface="Georgia" panose="02040502050405020303" pitchFamily="18" charset="0"/>
              </a:rPr>
              <a:t>E–Myth by </a:t>
            </a:r>
            <a:r>
              <a:rPr lang="en-IN" sz="3600" b="1" dirty="0">
                <a:solidFill>
                  <a:srgbClr val="002060"/>
                </a:solidFill>
                <a:latin typeface="Georgia" panose="02040502050405020303" pitchFamily="18" charset="0"/>
              </a:rPr>
              <a:t>Michael E Gerber</a:t>
            </a:r>
          </a:p>
        </p:txBody>
      </p:sp>
      <p:sp>
        <p:nvSpPr>
          <p:cNvPr id="3" name="Content Placeholder 2"/>
          <p:cNvSpPr>
            <a:spLocks noGrp="1"/>
          </p:cNvSpPr>
          <p:nvPr>
            <p:ph idx="1"/>
          </p:nvPr>
        </p:nvSpPr>
        <p:spPr>
          <a:xfrm>
            <a:off x="423021" y="1604682"/>
            <a:ext cx="11275919" cy="4396357"/>
          </a:xfrm>
        </p:spPr>
        <p:txBody>
          <a:bodyPr>
            <a:normAutofit lnSpcReduction="10000"/>
          </a:bodyPr>
          <a:lstStyle/>
          <a:p>
            <a:r>
              <a:rPr lang="en-US" b="1" dirty="0">
                <a:solidFill>
                  <a:srgbClr val="002060"/>
                </a:solidFill>
              </a:rPr>
              <a:t>THE ENTREPRENEURIAL </a:t>
            </a:r>
            <a:r>
              <a:rPr lang="en-US" sz="2600" b="1" dirty="0"/>
              <a:t>personality is the visionary, the innovator of new products, new processes, new markets and new business models. He preempts and is always evolving. He  turns every condition into an opportunity. He disrupts status quo. </a:t>
            </a:r>
            <a:r>
              <a:rPr lang="en-US" sz="2600" b="1" dirty="0">
                <a:solidFill>
                  <a:schemeClr val="accent5">
                    <a:lumMod val="50000"/>
                  </a:schemeClr>
                </a:solidFill>
              </a:rPr>
              <a:t>He lives in the FUTURE. </a:t>
            </a:r>
            <a:endParaRPr lang="en-US" sz="2600" b="1" dirty="0" smtClean="0">
              <a:solidFill>
                <a:schemeClr val="accent5">
                  <a:lumMod val="50000"/>
                </a:schemeClr>
              </a:solidFill>
            </a:endParaRPr>
          </a:p>
          <a:p>
            <a:endParaRPr lang="en-US" sz="2600" b="1" dirty="0">
              <a:solidFill>
                <a:schemeClr val="accent5">
                  <a:lumMod val="50000"/>
                </a:schemeClr>
              </a:solidFill>
            </a:endParaRPr>
          </a:p>
          <a:p>
            <a:r>
              <a:rPr lang="en-US" b="1" cap="all" dirty="0">
                <a:solidFill>
                  <a:srgbClr val="002060"/>
                </a:solidFill>
              </a:rPr>
              <a:t>THE MANAGER IS PRACTICAL</a:t>
            </a:r>
            <a:r>
              <a:rPr lang="en-US" b="1" dirty="0">
                <a:solidFill>
                  <a:srgbClr val="002060"/>
                </a:solidFill>
              </a:rPr>
              <a:t>. </a:t>
            </a:r>
            <a:r>
              <a:rPr lang="en-US" sz="2400" b="1" dirty="0"/>
              <a:t>Without him, there is no planning and order. He needs order instead of control, consistently sees problems in events, and instinctively holds on to the status quo. The managerial personality </a:t>
            </a:r>
            <a:r>
              <a:rPr lang="en-US" sz="2400" b="1" dirty="0">
                <a:solidFill>
                  <a:schemeClr val="accent5">
                    <a:lumMod val="50000"/>
                  </a:schemeClr>
                </a:solidFill>
              </a:rPr>
              <a:t>lives in the PAST</a:t>
            </a:r>
            <a:r>
              <a:rPr lang="en-US" sz="2400" b="1" dirty="0"/>
              <a:t>, and organizes and puts in order the things that the Entrepreneur </a:t>
            </a:r>
            <a:r>
              <a:rPr lang="en-US" sz="2400" b="1" dirty="0" smtClean="0"/>
              <a:t>creates.</a:t>
            </a:r>
          </a:p>
          <a:p>
            <a:endParaRPr lang="en-IN" sz="2400" b="1" dirty="0"/>
          </a:p>
          <a:p>
            <a:r>
              <a:rPr lang="en-US" b="1" dirty="0">
                <a:solidFill>
                  <a:srgbClr val="002060"/>
                </a:solidFill>
              </a:rPr>
              <a:t>THE TECHNICIAN BELIEVES </a:t>
            </a:r>
            <a:r>
              <a:rPr lang="en-US" sz="2400" b="1" dirty="0"/>
              <a:t>that if you want something done right, you should do it yourself. For him, things are supposed to be done. </a:t>
            </a:r>
            <a:r>
              <a:rPr lang="en-US" sz="2400" b="1" dirty="0">
                <a:solidFill>
                  <a:schemeClr val="accent5">
                    <a:lumMod val="50000"/>
                  </a:schemeClr>
                </a:solidFill>
              </a:rPr>
              <a:t>He </a:t>
            </a:r>
            <a:r>
              <a:rPr lang="en-US" sz="2400" b="1" dirty="0" smtClean="0">
                <a:solidFill>
                  <a:schemeClr val="accent5">
                    <a:lumMod val="50000"/>
                  </a:schemeClr>
                </a:solidFill>
              </a:rPr>
              <a:t>lives </a:t>
            </a:r>
            <a:r>
              <a:rPr lang="en-US" sz="2400" b="1" dirty="0">
                <a:solidFill>
                  <a:schemeClr val="accent5">
                    <a:lumMod val="50000"/>
                  </a:schemeClr>
                </a:solidFill>
              </a:rPr>
              <a:t>in the PRESENT.</a:t>
            </a:r>
          </a:p>
          <a:p>
            <a:pPr marL="0" indent="0">
              <a:buNone/>
            </a:pPr>
            <a:endParaRPr lang="en-US"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5</a:t>
            </a:fld>
            <a:endParaRPr lang="en-US"/>
          </a:p>
        </p:txBody>
      </p:sp>
      <p:sp>
        <p:nvSpPr>
          <p:cNvPr id="5" name="TextBox 4"/>
          <p:cNvSpPr txBox="1"/>
          <p:nvPr/>
        </p:nvSpPr>
        <p:spPr>
          <a:xfrm>
            <a:off x="713534" y="1068022"/>
            <a:ext cx="9934575" cy="461665"/>
          </a:xfrm>
          <a:prstGeom prst="rect">
            <a:avLst/>
          </a:prstGeom>
          <a:noFill/>
        </p:spPr>
        <p:txBody>
          <a:bodyPr wrap="square" rtlCol="0">
            <a:spAutoFit/>
          </a:bodyPr>
          <a:lstStyle/>
          <a:p>
            <a:pPr algn="ctr"/>
            <a:r>
              <a:rPr lang="en-US" sz="2400" dirty="0" smtClean="0"/>
              <a:t>Three types of personalities</a:t>
            </a:r>
            <a:endParaRPr lang="en-IN" sz="2400" dirty="0"/>
          </a:p>
        </p:txBody>
      </p:sp>
    </p:spTree>
    <p:extLst>
      <p:ext uri="{BB962C8B-B14F-4D97-AF65-F5344CB8AC3E}">
        <p14:creationId xmlns:p14="http://schemas.microsoft.com/office/powerpoint/2010/main" val="13269218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BC2861-336E-43D8-A467-ABE779BBF5C1}" type="slidenum">
              <a:rPr lang="en-US" smtClean="0"/>
              <a:pPr/>
              <a:t>50</a:t>
            </a:fld>
            <a:endParaRPr lang="en-US"/>
          </a:p>
        </p:txBody>
      </p:sp>
      <p:sp>
        <p:nvSpPr>
          <p:cNvPr id="3" name="TextBox 2"/>
          <p:cNvSpPr txBox="1"/>
          <p:nvPr/>
        </p:nvSpPr>
        <p:spPr>
          <a:xfrm>
            <a:off x="2247900" y="2133600"/>
            <a:ext cx="7556500" cy="1200329"/>
          </a:xfrm>
          <a:prstGeom prst="rect">
            <a:avLst/>
          </a:prstGeom>
          <a:noFill/>
        </p:spPr>
        <p:txBody>
          <a:bodyPr wrap="square" rtlCol="0">
            <a:spAutoFit/>
          </a:bodyPr>
          <a:lstStyle/>
          <a:p>
            <a:pPr algn="ctr"/>
            <a:r>
              <a:rPr lang="en-IN" sz="7200" dirty="0" smtClean="0">
                <a:latin typeface="Brush Script MT" panose="03060802040406070304" pitchFamily="66" charset="0"/>
              </a:rPr>
              <a:t>Thank you</a:t>
            </a:r>
            <a:endParaRPr lang="en-US" sz="7200" dirty="0">
              <a:latin typeface="Brush Script MT" panose="03060802040406070304" pitchFamily="66"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Myths, Fantasies, Misconceptions and Realities </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03315" y="1825625"/>
            <a:ext cx="10750485" cy="4351338"/>
          </a:xfrm>
        </p:spPr>
        <p:txBody>
          <a:bodyPr/>
          <a:lstStyle/>
          <a:p>
            <a:r>
              <a:rPr lang="en-US" b="1" dirty="0"/>
              <a:t>Looking at successful entrepreneurs one may not realize the years they spent striving for a foothold in their businesses.</a:t>
            </a:r>
          </a:p>
          <a:p>
            <a:r>
              <a:rPr lang="en-US" b="1" dirty="0"/>
              <a:t>Frequently, we believe that they are successful because luck favored them. </a:t>
            </a:r>
          </a:p>
          <a:p>
            <a:r>
              <a:rPr lang="en-US" b="1" dirty="0"/>
              <a:t>The real story may be very different. Obviously, the background remains invisible to all of us.</a:t>
            </a:r>
          </a:p>
          <a:p>
            <a:r>
              <a:rPr lang="en-US" b="1" dirty="0"/>
              <a:t>Misperceptions about what it takes to launch your own venture abound.</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6</a:t>
            </a:fld>
            <a:endParaRPr lang="en-US"/>
          </a:p>
        </p:txBody>
      </p:sp>
    </p:spTree>
    <p:extLst>
      <p:ext uri="{BB962C8B-B14F-4D97-AF65-F5344CB8AC3E}">
        <p14:creationId xmlns:p14="http://schemas.microsoft.com/office/powerpoint/2010/main" val="31254009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099"/>
          </a:xfrm>
        </p:spPr>
        <p:txBody>
          <a:bodyPr>
            <a:normAutofit fontScale="90000"/>
          </a:bodyPr>
          <a:lstStyle/>
          <a:p>
            <a:pPr algn="ctr"/>
            <a:r>
              <a:rPr lang="en-US" dirty="0" smtClean="0"/>
              <a:t>Why Many of Us Do Not Start a New Venture? </a:t>
            </a:r>
            <a:br>
              <a:rPr lang="en-US" dirty="0" smtClean="0"/>
            </a:br>
            <a:r>
              <a:rPr lang="en-US" dirty="0" smtClean="0"/>
              <a:t>Why Many of Us Begin without Much Exploration? </a:t>
            </a:r>
            <a:endParaRPr lang="en-IN" dirty="0"/>
          </a:p>
        </p:txBody>
      </p:sp>
      <p:sp>
        <p:nvSpPr>
          <p:cNvPr id="3" name="Content Placeholder 2"/>
          <p:cNvSpPr>
            <a:spLocks noGrp="1"/>
          </p:cNvSpPr>
          <p:nvPr>
            <p:ph idx="1"/>
          </p:nvPr>
        </p:nvSpPr>
        <p:spPr>
          <a:xfrm>
            <a:off x="838200" y="1305673"/>
            <a:ext cx="10515600" cy="5130986"/>
          </a:xfrm>
        </p:spPr>
        <p:txBody>
          <a:bodyPr>
            <a:normAutofit/>
          </a:bodyPr>
          <a:lstStyle/>
          <a:p>
            <a:r>
              <a:rPr lang="en-US" b="1" dirty="0"/>
              <a:t>“ALMOST 70% of the adult population across 52 major economies believes that entrepreneurs are well regarded and enjoy high status within their societies” –  GLOBAL ENTREPRENEURSHIP MONITOR report </a:t>
            </a:r>
            <a:r>
              <a:rPr lang="en-US" b="1" dirty="0" smtClean="0"/>
              <a:t>2017-18</a:t>
            </a:r>
          </a:p>
          <a:p>
            <a:r>
              <a:rPr lang="en-US" dirty="0"/>
              <a:t>We tend to believe that There’s a secret, “silver bullet” key to success.</a:t>
            </a:r>
          </a:p>
          <a:p>
            <a:r>
              <a:rPr lang="en-US" b="1" dirty="0" smtClean="0"/>
              <a:t>Myths </a:t>
            </a:r>
            <a:r>
              <a:rPr lang="en-US" b="1" dirty="0"/>
              <a:t>are the misconceptions that prevent people from dreaming big about entrepreneurship. </a:t>
            </a:r>
            <a:endParaRPr lang="en-US" b="1" dirty="0" smtClean="0"/>
          </a:p>
          <a:p>
            <a:r>
              <a:rPr lang="en-US" dirty="0" smtClean="0"/>
              <a:t>The flip side is that you will know your capabilities only when you begin.</a:t>
            </a:r>
            <a:endParaRPr lang="en-US" b="1" dirty="0" smtClean="0"/>
          </a:p>
          <a:p>
            <a:r>
              <a:rPr lang="en-US" b="1" dirty="0" smtClean="0"/>
              <a:t>Let </a:t>
            </a:r>
            <a:r>
              <a:rPr lang="en-US" b="1" dirty="0"/>
              <a:t>us explore some of the myths.</a:t>
            </a:r>
            <a:endParaRPr lang="en-IN" b="1" dirty="0"/>
          </a:p>
        </p:txBody>
      </p:sp>
      <p:sp>
        <p:nvSpPr>
          <p:cNvPr id="4" name="Slide Number Placeholder 3"/>
          <p:cNvSpPr>
            <a:spLocks noGrp="1"/>
          </p:cNvSpPr>
          <p:nvPr>
            <p:ph type="sldNum" sz="quarter" idx="12"/>
          </p:nvPr>
        </p:nvSpPr>
        <p:spPr/>
        <p:txBody>
          <a:bodyPr/>
          <a:lstStyle/>
          <a:p>
            <a:fld id="{2CBC2861-336E-43D8-A467-ABE779BBF5C1}" type="slidenum">
              <a:rPr lang="en-US" smtClean="0"/>
              <a:pPr/>
              <a:t>7</a:t>
            </a:fld>
            <a:endParaRPr lang="en-US"/>
          </a:p>
        </p:txBody>
      </p:sp>
    </p:spTree>
    <p:extLst>
      <p:ext uri="{BB962C8B-B14F-4D97-AF65-F5344CB8AC3E}">
        <p14:creationId xmlns:p14="http://schemas.microsoft.com/office/powerpoint/2010/main" val="30432892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150" y="365125"/>
            <a:ext cx="8346649"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1. Myth: Entrepreneurs are born, not made</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51701" y="1690688"/>
            <a:ext cx="11235474" cy="4351338"/>
          </a:xfrm>
        </p:spPr>
        <p:txBody>
          <a:bodyPr/>
          <a:lstStyle/>
          <a:p>
            <a:r>
              <a:rPr lang="en-IN" b="1" dirty="0"/>
              <a:t>“Entrepreneurship is a discipline that can be </a:t>
            </a:r>
            <a:r>
              <a:rPr lang="en-IN" b="1" u="sng" dirty="0"/>
              <a:t>learned.</a:t>
            </a:r>
            <a:r>
              <a:rPr lang="en-IN" b="1" dirty="0"/>
              <a:t> Passion and persistence may be in your genes, but it takes work to develop the skills that entrepreneurs have.” - </a:t>
            </a:r>
            <a:r>
              <a:rPr lang="en-IN" b="1" i="1" dirty="0"/>
              <a:t>Peter Drucker</a:t>
            </a:r>
          </a:p>
          <a:p>
            <a:r>
              <a:rPr lang="en-IN" b="1" dirty="0"/>
              <a:t>Majority of the successful entrepreneurs are first generation entrepreneurs. </a:t>
            </a:r>
          </a:p>
          <a:p>
            <a:r>
              <a:rPr lang="en-US" b="1" dirty="0"/>
              <a:t>In the book ‘Good to Great’, </a:t>
            </a:r>
            <a:r>
              <a:rPr lang="en-US" b="1" dirty="0" err="1"/>
              <a:t>Jimm</a:t>
            </a:r>
            <a:r>
              <a:rPr lang="en-US" b="1" dirty="0"/>
              <a:t> Collins has identified the top 11 companies who scaled their company to more than a billion dollar valuation, </a:t>
            </a:r>
            <a:r>
              <a:rPr lang="en-US" b="1" dirty="0" smtClean="0"/>
              <a:t>10 have </a:t>
            </a:r>
            <a:r>
              <a:rPr lang="en-US" b="1" dirty="0"/>
              <a:t>been promoted by </a:t>
            </a:r>
            <a:r>
              <a:rPr lang="en-US" b="1" dirty="0">
                <a:solidFill>
                  <a:schemeClr val="accent5">
                    <a:lumMod val="50000"/>
                  </a:schemeClr>
                </a:solidFill>
              </a:rPr>
              <a:t>fist-generation </a:t>
            </a:r>
            <a:r>
              <a:rPr lang="en-US" b="1" dirty="0"/>
              <a:t/>
            </a:r>
            <a:br>
              <a:rPr lang="en-US" b="1" dirty="0"/>
            </a:br>
            <a:r>
              <a:rPr lang="en-US" b="1" dirty="0"/>
              <a:t>entrepreneurs.</a:t>
            </a:r>
          </a:p>
        </p:txBody>
      </p:sp>
      <p:sp>
        <p:nvSpPr>
          <p:cNvPr id="4" name="Slide Number Placeholder 3"/>
          <p:cNvSpPr>
            <a:spLocks noGrp="1"/>
          </p:cNvSpPr>
          <p:nvPr>
            <p:ph type="sldNum" sz="quarter" idx="12"/>
          </p:nvPr>
        </p:nvSpPr>
        <p:spPr/>
        <p:txBody>
          <a:bodyPr/>
          <a:lstStyle/>
          <a:p>
            <a:fld id="{2CBC2861-336E-43D8-A467-ABE779BBF5C1}" type="slidenum">
              <a:rPr lang="en-US" smtClean="0"/>
              <a:pPr/>
              <a:t>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046" y="240255"/>
            <a:ext cx="1575301" cy="1575301"/>
          </a:xfrm>
          <a:prstGeom prst="rect">
            <a:avLst/>
          </a:prstGeom>
        </p:spPr>
      </p:pic>
    </p:spTree>
    <p:extLst>
      <p:ext uri="{BB962C8B-B14F-4D97-AF65-F5344CB8AC3E}">
        <p14:creationId xmlns:p14="http://schemas.microsoft.com/office/powerpoint/2010/main" val="24831534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380426"/>
            <a:ext cx="10515600" cy="1325563"/>
          </a:xfrm>
        </p:spPr>
        <p:txBody>
          <a:bodyPr vert="horz" lIns="91440" tIns="45720" rIns="91440" bIns="45720" rtlCol="0" anchor="ctr">
            <a:noAutofit/>
          </a:bodyPr>
          <a:lstStyle/>
          <a:p>
            <a:r>
              <a:rPr lang="en-IN" sz="3600" b="1" dirty="0" err="1">
                <a:solidFill>
                  <a:srgbClr val="002060"/>
                </a:solidFill>
                <a:latin typeface="Georgia" panose="02040502050405020303" pitchFamily="18" charset="0"/>
              </a:rPr>
              <a:t>Dhirajlal</a:t>
            </a:r>
            <a:r>
              <a:rPr lang="en-IN" sz="3600" b="1" dirty="0">
                <a:solidFill>
                  <a:srgbClr val="002060"/>
                </a:solidFill>
                <a:latin typeface="Georgia" panose="02040502050405020303" pitchFamily="18" charset="0"/>
              </a:rPr>
              <a:t> (</a:t>
            </a:r>
            <a:r>
              <a:rPr lang="en-IN" sz="3600" b="1" dirty="0" err="1">
                <a:solidFill>
                  <a:srgbClr val="002060"/>
                </a:solidFill>
                <a:latin typeface="Georgia" panose="02040502050405020303" pitchFamily="18" charset="0"/>
              </a:rPr>
              <a:t>Dhirubhai</a:t>
            </a:r>
            <a:r>
              <a:rPr lang="en-IN" sz="3600" b="1" dirty="0">
                <a:solidFill>
                  <a:srgbClr val="002060"/>
                </a:solidFill>
                <a:latin typeface="Georgia" panose="02040502050405020303" pitchFamily="18" charset="0"/>
              </a:rPr>
              <a:t>) </a:t>
            </a:r>
            <a:r>
              <a:rPr lang="en-IN" sz="3600" b="1" dirty="0" err="1">
                <a:solidFill>
                  <a:srgbClr val="002060"/>
                </a:solidFill>
                <a:latin typeface="Georgia" panose="02040502050405020303" pitchFamily="18" charset="0"/>
              </a:rPr>
              <a:t>Hirachand</a:t>
            </a:r>
            <a:r>
              <a:rPr lang="en-IN" sz="3600" b="1" dirty="0">
                <a:solidFill>
                  <a:srgbClr val="002060"/>
                </a:solidFill>
                <a:latin typeface="Georgia" panose="02040502050405020303" pitchFamily="18" charset="0"/>
              </a:rPr>
              <a:t> </a:t>
            </a:r>
            <a:r>
              <a:rPr lang="en-IN" sz="3600" b="1" dirty="0" err="1">
                <a:solidFill>
                  <a:srgbClr val="002060"/>
                </a:solidFill>
                <a:latin typeface="Georgia" panose="02040502050405020303" pitchFamily="18" charset="0"/>
              </a:rPr>
              <a:t>Ambani</a:t>
            </a:r>
            <a:r>
              <a:rPr lang="en-IN" sz="3600" b="1" dirty="0">
                <a:solidFill>
                  <a:srgbClr val="002060"/>
                </a:solidFill>
                <a:latin typeface="Georgia" panose="02040502050405020303" pitchFamily="18" charset="0"/>
              </a:rPr>
              <a:t/>
            </a:r>
            <a:br>
              <a:rPr lang="en-IN" sz="3600" b="1" dirty="0">
                <a:solidFill>
                  <a:srgbClr val="002060"/>
                </a:solidFill>
                <a:latin typeface="Georgia" panose="02040502050405020303" pitchFamily="18" charset="0"/>
              </a:rPr>
            </a:br>
            <a:r>
              <a:rPr lang="en-IN" sz="2000" b="1" dirty="0">
                <a:solidFill>
                  <a:srgbClr val="002060"/>
                </a:solidFill>
                <a:latin typeface="Georgia" panose="02040502050405020303" pitchFamily="18" charset="0"/>
              </a:rPr>
              <a:t>(28 December 1932 – 06 July 2002)</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3487" r="6387" b="23814"/>
          <a:stretch/>
        </p:blipFill>
        <p:spPr>
          <a:xfrm>
            <a:off x="7657411" y="1257465"/>
            <a:ext cx="4249976" cy="3795399"/>
          </a:xfrm>
          <a:prstGeom prst="rect">
            <a:avLst/>
          </a:prstGeom>
        </p:spPr>
      </p:pic>
      <p:sp>
        <p:nvSpPr>
          <p:cNvPr id="2" name="Slide Number Placeholder 1"/>
          <p:cNvSpPr>
            <a:spLocks noGrp="1"/>
          </p:cNvSpPr>
          <p:nvPr>
            <p:ph type="sldNum" sz="quarter" idx="12"/>
          </p:nvPr>
        </p:nvSpPr>
        <p:spPr/>
        <p:txBody>
          <a:bodyPr/>
          <a:lstStyle/>
          <a:p>
            <a:fld id="{2CBC2861-336E-43D8-A467-ABE779BBF5C1}" type="slidenum">
              <a:rPr lang="en-US" smtClean="0"/>
              <a:pPr/>
              <a:t>9</a:t>
            </a:fld>
            <a:endParaRPr lang="en-US"/>
          </a:p>
        </p:txBody>
      </p:sp>
      <p:sp>
        <p:nvSpPr>
          <p:cNvPr id="3" name="Content Placeholder 2"/>
          <p:cNvSpPr>
            <a:spLocks noGrp="1"/>
          </p:cNvSpPr>
          <p:nvPr>
            <p:ph idx="1"/>
          </p:nvPr>
        </p:nvSpPr>
        <p:spPr>
          <a:xfrm>
            <a:off x="486658" y="1676171"/>
            <a:ext cx="7305774" cy="686323"/>
          </a:xfrm>
        </p:spPr>
        <p:txBody>
          <a:bodyPr>
            <a:normAutofit/>
          </a:bodyPr>
          <a:lstStyle/>
          <a:p>
            <a:pPr marL="0" indent="0" algn="ctr">
              <a:buNone/>
            </a:pPr>
            <a:r>
              <a:rPr lang="en-US" b="1" dirty="0"/>
              <a:t>A first-generation entrepreneur par excellence</a:t>
            </a:r>
          </a:p>
        </p:txBody>
      </p:sp>
      <p:sp>
        <p:nvSpPr>
          <p:cNvPr id="6" name="Content Placeholder 2"/>
          <p:cNvSpPr txBox="1">
            <a:spLocks/>
          </p:cNvSpPr>
          <p:nvPr/>
        </p:nvSpPr>
        <p:spPr>
          <a:xfrm>
            <a:off x="621679" y="2573503"/>
            <a:ext cx="7035732" cy="3101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Born in a poor family in a remote village in Gujarat.</a:t>
            </a:r>
          </a:p>
          <a:p>
            <a:r>
              <a:rPr lang="en-US" sz="2400" b="1" dirty="0"/>
              <a:t>Dropped out of school due to poverty.</a:t>
            </a:r>
            <a:endParaRPr lang="en-IN" sz="2400" b="1" dirty="0"/>
          </a:p>
          <a:p>
            <a:r>
              <a:rPr lang="en-IN" sz="2400" b="1" dirty="0"/>
              <a:t>Migrated to Aden looking for career and skills.</a:t>
            </a:r>
          </a:p>
          <a:p>
            <a:r>
              <a:rPr lang="en-US" sz="2400" b="1" dirty="0"/>
              <a:t>Went ahead to create some of the best industries of our country.</a:t>
            </a:r>
          </a:p>
          <a:p>
            <a:r>
              <a:rPr lang="en-US" sz="2400" b="1" dirty="0"/>
              <a:t>Created enormous wealth, jobs, and infrastructures for the nation.</a:t>
            </a:r>
            <a:endParaRPr lang="en-IN" sz="2400" b="1" dirty="0"/>
          </a:p>
        </p:txBody>
      </p:sp>
    </p:spTree>
    <p:extLst>
      <p:ext uri="{BB962C8B-B14F-4D97-AF65-F5344CB8AC3E}">
        <p14:creationId xmlns:p14="http://schemas.microsoft.com/office/powerpoint/2010/main" val="42539258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2B2F62-23AB-47B6-999F-70E9F2B9B0E3}"/>
</file>

<file path=customXml/itemProps2.xml><?xml version="1.0" encoding="utf-8"?>
<ds:datastoreItem xmlns:ds="http://schemas.openxmlformats.org/officeDocument/2006/customXml" ds:itemID="{2B1E8E17-FF20-4D83-8FA9-29D384B447E0}"/>
</file>

<file path=customXml/itemProps3.xml><?xml version="1.0" encoding="utf-8"?>
<ds:datastoreItem xmlns:ds="http://schemas.openxmlformats.org/officeDocument/2006/customXml" ds:itemID="{96DB5C77-7377-4EDD-87F6-AE441E7F6C31}"/>
</file>

<file path=docProps/app.xml><?xml version="1.0" encoding="utf-8"?>
<Properties xmlns="http://schemas.openxmlformats.org/officeDocument/2006/extended-properties" xmlns:vt="http://schemas.openxmlformats.org/officeDocument/2006/docPropsVTypes">
  <Template/>
  <TotalTime>21495</TotalTime>
  <Words>3999</Words>
  <Application>Microsoft Office PowerPoint</Application>
  <PresentationFormat>Widescreen</PresentationFormat>
  <Paragraphs>316</Paragraphs>
  <Slides>50</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Brush Script MT</vt:lpstr>
      <vt:lpstr>Calibri</vt:lpstr>
      <vt:lpstr>Courier New</vt:lpstr>
      <vt:lpstr>Georgia</vt:lpstr>
      <vt:lpstr>Noto Sans Symbols</vt:lpstr>
      <vt:lpstr>Wingdings</vt:lpstr>
      <vt:lpstr>Office Theme</vt:lpstr>
      <vt:lpstr>Foundations of Entrepreneurship</vt:lpstr>
      <vt:lpstr>PowerPoint Presentation</vt:lpstr>
      <vt:lpstr>True or False?</vt:lpstr>
      <vt:lpstr>PowerPoint Presentation</vt:lpstr>
      <vt:lpstr>E–Myth by Michael E Gerber</vt:lpstr>
      <vt:lpstr>Myths, Fantasies, Misconceptions and Realities </vt:lpstr>
      <vt:lpstr>Why Many of Us Do Not Start a New Venture?  Why Many of Us Begin without Much Exploration? </vt:lpstr>
      <vt:lpstr>1. Myth: Entrepreneurs are born, not made</vt:lpstr>
      <vt:lpstr>Dhirajlal (Dhirubhai) Hirachand Ambani (28 December 1932 – 06 July 2002)</vt:lpstr>
      <vt:lpstr>Narayana Murthy</vt:lpstr>
      <vt:lpstr>Sunil Bharti Mittal –  A true first generation entrepreneur </vt:lpstr>
      <vt:lpstr>Sabir Bhatia</vt:lpstr>
      <vt:lpstr>Dr. Govindappa Venkataswamy</vt:lpstr>
      <vt:lpstr>Oprah Winfrey</vt:lpstr>
      <vt:lpstr>Andrew Carnegie</vt:lpstr>
      <vt:lpstr>John D. Rockefeller</vt:lpstr>
      <vt:lpstr>Steve Jobs</vt:lpstr>
      <vt:lpstr>PowerPoint Presentation</vt:lpstr>
      <vt:lpstr>2. Myth: Entrepreneurs Are High Risk Lovers</vt:lpstr>
      <vt:lpstr>3. Myth: It takes a lot of money to start a business</vt:lpstr>
      <vt:lpstr>4. Myth: Entrepreneurs are in it for the Money</vt:lpstr>
      <vt:lpstr>5. Myth: Entrepreneurs are born in business families!</vt:lpstr>
      <vt:lpstr>Entrepreneurs Are Born in Business Families  and those who are not … contd.</vt:lpstr>
      <vt:lpstr>6. Myth: One has to be Young and Restless</vt:lpstr>
      <vt:lpstr>7. Myth: Entrepreneurs Give Little Attention to Their Personal Life</vt:lpstr>
      <vt:lpstr>8. Myth: Most Entrepreneurial Ventures Fail</vt:lpstr>
      <vt:lpstr>9. Myth: Entrepreneurs Are Often High-Tech Wizards</vt:lpstr>
      <vt:lpstr>10. Myth: Entrepreneurs Are Loners. Only Extroverts Become Successful Entrepreneurs </vt:lpstr>
      <vt:lpstr>11. Entrepreneurs Finance Their Business with Venture Capital</vt:lpstr>
      <vt:lpstr>12. Myth: Entrepreneurs are Often Ruthless or Deceptive, Dishonest, Unscrupulous</vt:lpstr>
      <vt:lpstr>13. You need a business plan to succeed</vt:lpstr>
      <vt:lpstr>14. Most successful entrepreneurs start with a breakthrough invention, usually technological</vt:lpstr>
      <vt:lpstr>15.  Myth: Being first to market is the key to success. </vt:lpstr>
      <vt:lpstr>16. You have to start a company to be an entrepreneur. </vt:lpstr>
      <vt:lpstr>17. Entrepreneurs strike it rich or miserably fail in their first venture</vt:lpstr>
      <vt:lpstr>18. The Belief that Understanding the Technology or Product is the Same as Understanding how to Run a Business. </vt:lpstr>
      <vt:lpstr>Myth 18 … contd.</vt:lpstr>
      <vt:lpstr>19. Passion Leads to Success</vt:lpstr>
      <vt:lpstr>20. Entrepreneurship Cannot be Taught!</vt:lpstr>
      <vt:lpstr>21. You Must Wear All the Hats</vt:lpstr>
      <vt:lpstr>22. Myth: College Dropouts Make Better Entrepreneurs.</vt:lpstr>
      <vt:lpstr>PowerPoint Presentation</vt:lpstr>
      <vt:lpstr>23. Myth: Women can’t cut it in the tech world</vt:lpstr>
      <vt:lpstr>24. One Can Attain Success through Persistence</vt:lpstr>
      <vt:lpstr>Fake it Until You Make it</vt:lpstr>
      <vt:lpstr>Michael E. Gerber of the book: E-Myth</vt:lpstr>
      <vt:lpstr>Some final words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Manoj Mondal</cp:lastModifiedBy>
  <cp:revision>195</cp:revision>
  <dcterms:created xsi:type="dcterms:W3CDTF">2018-09-11T10:32:04Z</dcterms:created>
  <dcterms:modified xsi:type="dcterms:W3CDTF">2021-01-08T03:27:34Z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