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41.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diagrams/quickStyle3.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diagrams/layout3.xml" ContentType="application/vnd.openxmlformats-officedocument.drawingml.diagramLayout+xml"/>
  <Override PartName="/ppt/theme/theme2.xml" ContentType="application/vnd.openxmlformats-officedocument.theme+xml"/>
  <Override PartName="/ppt/notesMasters/notesMaster1.xml" ContentType="application/vnd.openxmlformats-officedocument.presentationml.notesMaster+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colors1.xml" ContentType="application/vnd.openxmlformats-officedocument.drawingml.diagramColor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theme/theme3.xml" ContentType="application/vnd.openxmlformats-officedocument.theme+xml"/>
  <Override PartName="/ppt/diagrams/layout1.xml" ContentType="application/vnd.openxmlformats-officedocument.drawingml.diagram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9"/>
  </p:notesMasterIdLst>
  <p:sldIdLst>
    <p:sldId id="387" r:id="rId3"/>
    <p:sldId id="257"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86"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10"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3" r:id="rId63"/>
    <p:sldId id="374" r:id="rId64"/>
    <p:sldId id="375" r:id="rId65"/>
    <p:sldId id="376" r:id="rId66"/>
    <p:sldId id="377" r:id="rId67"/>
    <p:sldId id="378" r:id="rId68"/>
    <p:sldId id="379" r:id="rId69"/>
    <p:sldId id="380" r:id="rId70"/>
    <p:sldId id="381" r:id="rId71"/>
    <p:sldId id="382" r:id="rId72"/>
    <p:sldId id="383" r:id="rId73"/>
    <p:sldId id="385" r:id="rId74"/>
    <p:sldId id="347" r:id="rId75"/>
    <p:sldId id="301" r:id="rId76"/>
    <p:sldId id="384" r:id="rId77"/>
    <p:sldId id="30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D7D"/>
    <a:srgbClr val="5B9BD5"/>
    <a:srgbClr val="820000"/>
    <a:srgbClr val="B5D0ED"/>
    <a:srgbClr val="CFD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0" autoAdjust="0"/>
  </p:normalViewPr>
  <p:slideViewPr>
    <p:cSldViewPr snapToGrid="0">
      <p:cViewPr varScale="1">
        <p:scale>
          <a:sx n="93" d="100"/>
          <a:sy n="93" d="100"/>
        </p:scale>
        <p:origin x="25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ustomXml" Target="../customXml/item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oj%20Kumar%20Mondal\Downloads\Causes%20of%20start-up%20failu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en-IN" dirty="0"/>
              <a:t>Top 20 </a:t>
            </a:r>
            <a:r>
              <a:rPr lang="en-IN" dirty="0" smtClean="0"/>
              <a:t>Reasons </a:t>
            </a:r>
            <a:r>
              <a:rPr lang="en-IN" dirty="0"/>
              <a:t>for </a:t>
            </a:r>
            <a:r>
              <a:rPr lang="en-IN" dirty="0" err="1" smtClean="0"/>
              <a:t>startup</a:t>
            </a:r>
            <a:r>
              <a:rPr lang="en-IN" dirty="0" smtClean="0"/>
              <a:t> </a:t>
            </a:r>
            <a:r>
              <a:rPr lang="en-IN" dirty="0"/>
              <a:t>failure</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5742284930369481"/>
          <c:y val="9.7910222760616464E-2"/>
          <c:w val="0.53254995764971613"/>
          <c:h val="0.87615101958409047"/>
        </c:manualLayout>
      </c:layout>
      <c:bar3DChart>
        <c:barDir val="bar"/>
        <c:grouping val="stacked"/>
        <c:varyColors val="1"/>
        <c:ser>
          <c:idx val="0"/>
          <c:order val="0"/>
          <c:invertIfNegative val="0"/>
          <c:dPt>
            <c:idx val="0"/>
            <c:invertIfNegative val="0"/>
            <c:bubble3D val="0"/>
            <c:spPr>
              <a:solidFill>
                <a:schemeClr val="accent6"/>
              </a:solidFill>
              <a:ln>
                <a:noFill/>
              </a:ln>
              <a:effectLst/>
              <a:sp3d/>
            </c:spPr>
            <c:extLst>
              <c:ext xmlns:c16="http://schemas.microsoft.com/office/drawing/2014/chart" uri="{C3380CC4-5D6E-409C-BE32-E72D297353CC}">
                <c16:uniqueId val="{00000001-7719-4814-BA73-AD378ED4AA78}"/>
              </c:ext>
            </c:extLst>
          </c:dPt>
          <c:dPt>
            <c:idx val="1"/>
            <c:invertIfNegative val="0"/>
            <c:bubble3D val="0"/>
            <c:spPr>
              <a:solidFill>
                <a:schemeClr val="accent5"/>
              </a:solidFill>
              <a:ln>
                <a:noFill/>
              </a:ln>
              <a:effectLst/>
              <a:sp3d/>
            </c:spPr>
            <c:extLst>
              <c:ext xmlns:c16="http://schemas.microsoft.com/office/drawing/2014/chart" uri="{C3380CC4-5D6E-409C-BE32-E72D297353CC}">
                <c16:uniqueId val="{00000002-7719-4814-BA73-AD378ED4AA78}"/>
              </c:ext>
            </c:extLst>
          </c:dPt>
          <c:dPt>
            <c:idx val="2"/>
            <c:invertIfNegative val="0"/>
            <c:bubble3D val="0"/>
            <c:spPr>
              <a:solidFill>
                <a:schemeClr val="accent4"/>
              </a:solidFill>
              <a:ln>
                <a:noFill/>
              </a:ln>
              <a:effectLst/>
              <a:sp3d/>
            </c:spPr>
            <c:extLst>
              <c:ext xmlns:c16="http://schemas.microsoft.com/office/drawing/2014/chart" uri="{C3380CC4-5D6E-409C-BE32-E72D297353CC}">
                <c16:uniqueId val="{00000003-7719-4814-BA73-AD378ED4AA78}"/>
              </c:ext>
            </c:extLst>
          </c:dPt>
          <c:dPt>
            <c:idx val="3"/>
            <c:invertIfNegative val="0"/>
            <c:bubble3D val="0"/>
            <c:spPr>
              <a:solidFill>
                <a:schemeClr val="accent6">
                  <a:lumMod val="60000"/>
                </a:schemeClr>
              </a:solidFill>
              <a:ln>
                <a:noFill/>
              </a:ln>
              <a:effectLst/>
              <a:sp3d/>
            </c:spPr>
            <c:extLst>
              <c:ext xmlns:c16="http://schemas.microsoft.com/office/drawing/2014/chart" uri="{C3380CC4-5D6E-409C-BE32-E72D297353CC}">
                <c16:uniqueId val="{00000004-7719-4814-BA73-AD378ED4AA78}"/>
              </c:ext>
            </c:extLst>
          </c:dPt>
          <c:dPt>
            <c:idx val="4"/>
            <c:invertIfNegative val="0"/>
            <c:bubble3D val="0"/>
            <c:spPr>
              <a:solidFill>
                <a:schemeClr val="accent5">
                  <a:lumMod val="60000"/>
                </a:schemeClr>
              </a:solidFill>
              <a:ln>
                <a:noFill/>
              </a:ln>
              <a:effectLst/>
              <a:sp3d/>
            </c:spPr>
            <c:extLst>
              <c:ext xmlns:c16="http://schemas.microsoft.com/office/drawing/2014/chart" uri="{C3380CC4-5D6E-409C-BE32-E72D297353CC}">
                <c16:uniqueId val="{00000005-7719-4814-BA73-AD378ED4AA78}"/>
              </c:ext>
            </c:extLst>
          </c:dPt>
          <c:dPt>
            <c:idx val="5"/>
            <c:invertIfNegative val="0"/>
            <c:bubble3D val="0"/>
            <c:spPr>
              <a:solidFill>
                <a:schemeClr val="accent4">
                  <a:lumMod val="60000"/>
                </a:schemeClr>
              </a:solidFill>
              <a:ln>
                <a:noFill/>
              </a:ln>
              <a:effectLst/>
              <a:sp3d/>
            </c:spPr>
            <c:extLst>
              <c:ext xmlns:c16="http://schemas.microsoft.com/office/drawing/2014/chart" uri="{C3380CC4-5D6E-409C-BE32-E72D297353CC}">
                <c16:uniqueId val="{00000006-7719-4814-BA73-AD378ED4AA78}"/>
              </c:ext>
            </c:extLst>
          </c:dPt>
          <c:dPt>
            <c:idx val="6"/>
            <c:invertIfNegative val="0"/>
            <c:bubble3D val="0"/>
            <c:spPr>
              <a:solidFill>
                <a:schemeClr val="accent6">
                  <a:lumMod val="80000"/>
                  <a:lumOff val="20000"/>
                </a:schemeClr>
              </a:solidFill>
              <a:ln>
                <a:noFill/>
              </a:ln>
              <a:effectLst/>
              <a:sp3d/>
            </c:spPr>
            <c:extLst>
              <c:ext xmlns:c16="http://schemas.microsoft.com/office/drawing/2014/chart" uri="{C3380CC4-5D6E-409C-BE32-E72D297353CC}">
                <c16:uniqueId val="{00000007-7719-4814-BA73-AD378ED4AA78}"/>
              </c:ext>
            </c:extLst>
          </c:dPt>
          <c:dPt>
            <c:idx val="7"/>
            <c:invertIfNegative val="0"/>
            <c:bubble3D val="0"/>
            <c:spPr>
              <a:solidFill>
                <a:schemeClr val="accent5">
                  <a:lumMod val="80000"/>
                  <a:lumOff val="20000"/>
                </a:schemeClr>
              </a:solidFill>
              <a:ln>
                <a:noFill/>
              </a:ln>
              <a:effectLst/>
              <a:sp3d/>
            </c:spPr>
            <c:extLst>
              <c:ext xmlns:c16="http://schemas.microsoft.com/office/drawing/2014/chart" uri="{C3380CC4-5D6E-409C-BE32-E72D297353CC}">
                <c16:uniqueId val="{00000008-7719-4814-BA73-AD378ED4AA78}"/>
              </c:ext>
            </c:extLst>
          </c:dPt>
          <c:dPt>
            <c:idx val="8"/>
            <c:invertIfNegative val="0"/>
            <c:bubble3D val="0"/>
            <c:spPr>
              <a:solidFill>
                <a:schemeClr val="accent4">
                  <a:lumMod val="80000"/>
                  <a:lumOff val="20000"/>
                </a:schemeClr>
              </a:solidFill>
              <a:ln>
                <a:noFill/>
              </a:ln>
              <a:effectLst/>
              <a:sp3d/>
            </c:spPr>
            <c:extLst>
              <c:ext xmlns:c16="http://schemas.microsoft.com/office/drawing/2014/chart" uri="{C3380CC4-5D6E-409C-BE32-E72D297353CC}">
                <c16:uniqueId val="{00000009-7719-4814-BA73-AD378ED4AA78}"/>
              </c:ext>
            </c:extLst>
          </c:dPt>
          <c:dPt>
            <c:idx val="9"/>
            <c:invertIfNegative val="0"/>
            <c:bubble3D val="0"/>
            <c:spPr>
              <a:solidFill>
                <a:schemeClr val="accent6">
                  <a:lumMod val="80000"/>
                </a:schemeClr>
              </a:solidFill>
              <a:ln>
                <a:noFill/>
              </a:ln>
              <a:effectLst/>
              <a:sp3d/>
            </c:spPr>
            <c:extLst>
              <c:ext xmlns:c16="http://schemas.microsoft.com/office/drawing/2014/chart" uri="{C3380CC4-5D6E-409C-BE32-E72D297353CC}">
                <c16:uniqueId val="{0000000A-7719-4814-BA73-AD378ED4AA78}"/>
              </c:ext>
            </c:extLst>
          </c:dPt>
          <c:dPt>
            <c:idx val="10"/>
            <c:invertIfNegative val="0"/>
            <c:bubble3D val="0"/>
            <c:spPr>
              <a:solidFill>
                <a:schemeClr val="accent5">
                  <a:lumMod val="80000"/>
                </a:schemeClr>
              </a:solidFill>
              <a:ln>
                <a:noFill/>
              </a:ln>
              <a:effectLst/>
              <a:sp3d/>
            </c:spPr>
            <c:extLst>
              <c:ext xmlns:c16="http://schemas.microsoft.com/office/drawing/2014/chart" uri="{C3380CC4-5D6E-409C-BE32-E72D297353CC}">
                <c16:uniqueId val="{0000000B-7719-4814-BA73-AD378ED4AA78}"/>
              </c:ext>
            </c:extLst>
          </c:dPt>
          <c:dPt>
            <c:idx val="11"/>
            <c:invertIfNegative val="0"/>
            <c:bubble3D val="0"/>
            <c:spPr>
              <a:solidFill>
                <a:schemeClr val="accent4">
                  <a:lumMod val="80000"/>
                </a:schemeClr>
              </a:solidFill>
              <a:ln>
                <a:noFill/>
              </a:ln>
              <a:effectLst/>
              <a:sp3d/>
            </c:spPr>
            <c:extLst>
              <c:ext xmlns:c16="http://schemas.microsoft.com/office/drawing/2014/chart" uri="{C3380CC4-5D6E-409C-BE32-E72D297353CC}">
                <c16:uniqueId val="{0000000C-7719-4814-BA73-AD378ED4AA78}"/>
              </c:ext>
            </c:extLst>
          </c:dPt>
          <c:dPt>
            <c:idx val="12"/>
            <c:invertIfNegative val="0"/>
            <c:bubble3D val="0"/>
            <c:spPr>
              <a:solidFill>
                <a:schemeClr val="accent6">
                  <a:lumMod val="60000"/>
                  <a:lumOff val="40000"/>
                </a:schemeClr>
              </a:solidFill>
              <a:ln>
                <a:noFill/>
              </a:ln>
              <a:effectLst/>
              <a:sp3d/>
            </c:spPr>
            <c:extLst>
              <c:ext xmlns:c16="http://schemas.microsoft.com/office/drawing/2014/chart" uri="{C3380CC4-5D6E-409C-BE32-E72D297353CC}">
                <c16:uniqueId val="{0000000D-7719-4814-BA73-AD378ED4AA78}"/>
              </c:ext>
            </c:extLst>
          </c:dPt>
          <c:dPt>
            <c:idx val="13"/>
            <c:invertIfNegative val="0"/>
            <c:bubble3D val="0"/>
            <c:spPr>
              <a:solidFill>
                <a:schemeClr val="accent5">
                  <a:lumMod val="60000"/>
                  <a:lumOff val="40000"/>
                </a:schemeClr>
              </a:solidFill>
              <a:ln>
                <a:noFill/>
              </a:ln>
              <a:effectLst/>
              <a:sp3d/>
            </c:spPr>
            <c:extLst>
              <c:ext xmlns:c16="http://schemas.microsoft.com/office/drawing/2014/chart" uri="{C3380CC4-5D6E-409C-BE32-E72D297353CC}">
                <c16:uniqueId val="{0000000E-7719-4814-BA73-AD378ED4AA78}"/>
              </c:ext>
            </c:extLst>
          </c:dPt>
          <c:dPt>
            <c:idx val="14"/>
            <c:invertIfNegative val="0"/>
            <c:bubble3D val="0"/>
            <c:spPr>
              <a:solidFill>
                <a:schemeClr val="accent4">
                  <a:lumMod val="60000"/>
                  <a:lumOff val="40000"/>
                </a:schemeClr>
              </a:solidFill>
              <a:ln>
                <a:noFill/>
              </a:ln>
              <a:effectLst/>
              <a:sp3d/>
            </c:spPr>
            <c:extLst>
              <c:ext xmlns:c16="http://schemas.microsoft.com/office/drawing/2014/chart" uri="{C3380CC4-5D6E-409C-BE32-E72D297353CC}">
                <c16:uniqueId val="{0000000F-7719-4814-BA73-AD378ED4AA78}"/>
              </c:ext>
            </c:extLst>
          </c:dPt>
          <c:dPt>
            <c:idx val="15"/>
            <c:invertIfNegative val="0"/>
            <c:bubble3D val="0"/>
            <c:spPr>
              <a:solidFill>
                <a:schemeClr val="accent6">
                  <a:lumMod val="50000"/>
                </a:schemeClr>
              </a:solidFill>
              <a:ln>
                <a:noFill/>
              </a:ln>
              <a:effectLst/>
              <a:sp3d/>
            </c:spPr>
            <c:extLst>
              <c:ext xmlns:c16="http://schemas.microsoft.com/office/drawing/2014/chart" uri="{C3380CC4-5D6E-409C-BE32-E72D297353CC}">
                <c16:uniqueId val="{00000010-7719-4814-BA73-AD378ED4AA78}"/>
              </c:ext>
            </c:extLst>
          </c:dPt>
          <c:dPt>
            <c:idx val="16"/>
            <c:invertIfNegative val="0"/>
            <c:bubble3D val="0"/>
            <c:spPr>
              <a:solidFill>
                <a:schemeClr val="accent5">
                  <a:lumMod val="50000"/>
                </a:schemeClr>
              </a:solidFill>
              <a:ln>
                <a:noFill/>
              </a:ln>
              <a:effectLst/>
              <a:sp3d/>
            </c:spPr>
            <c:extLst>
              <c:ext xmlns:c16="http://schemas.microsoft.com/office/drawing/2014/chart" uri="{C3380CC4-5D6E-409C-BE32-E72D297353CC}">
                <c16:uniqueId val="{00000011-7719-4814-BA73-AD378ED4AA78}"/>
              </c:ext>
            </c:extLst>
          </c:dPt>
          <c:dPt>
            <c:idx val="17"/>
            <c:invertIfNegative val="0"/>
            <c:bubble3D val="0"/>
            <c:spPr>
              <a:solidFill>
                <a:schemeClr val="accent4">
                  <a:lumMod val="50000"/>
                </a:schemeClr>
              </a:solidFill>
              <a:ln>
                <a:noFill/>
              </a:ln>
              <a:effectLst/>
              <a:sp3d/>
            </c:spPr>
            <c:extLst>
              <c:ext xmlns:c16="http://schemas.microsoft.com/office/drawing/2014/chart" uri="{C3380CC4-5D6E-409C-BE32-E72D297353CC}">
                <c16:uniqueId val="{00000012-7719-4814-BA73-AD378ED4AA78}"/>
              </c:ext>
            </c:extLst>
          </c:dPt>
          <c:dPt>
            <c:idx val="18"/>
            <c:invertIfNegative val="0"/>
            <c:bubble3D val="0"/>
            <c:spPr>
              <a:solidFill>
                <a:schemeClr val="accent6">
                  <a:lumMod val="70000"/>
                  <a:lumOff val="30000"/>
                </a:schemeClr>
              </a:solidFill>
              <a:ln>
                <a:noFill/>
              </a:ln>
              <a:effectLst/>
              <a:sp3d/>
            </c:spPr>
            <c:extLst>
              <c:ext xmlns:c16="http://schemas.microsoft.com/office/drawing/2014/chart" uri="{C3380CC4-5D6E-409C-BE32-E72D297353CC}">
                <c16:uniqueId val="{00000013-7719-4814-BA73-AD378ED4AA78}"/>
              </c:ext>
            </c:extLst>
          </c:dPt>
          <c:dPt>
            <c:idx val="19"/>
            <c:invertIfNegative val="0"/>
            <c:bubble3D val="0"/>
            <c:spPr>
              <a:solidFill>
                <a:schemeClr val="accent5">
                  <a:lumMod val="70000"/>
                  <a:lumOff val="30000"/>
                </a:schemeClr>
              </a:solidFill>
              <a:ln>
                <a:noFill/>
              </a:ln>
              <a:effectLst/>
              <a:sp3d/>
            </c:spPr>
            <c:extLst>
              <c:ext xmlns:c16="http://schemas.microsoft.com/office/drawing/2014/chart" uri="{C3380CC4-5D6E-409C-BE32-E72D297353CC}">
                <c16:uniqueId val="{00000014-7719-4814-BA73-AD378ED4AA78}"/>
              </c:ext>
            </c:extLst>
          </c:dPt>
          <c:dPt>
            <c:idx val="20"/>
            <c:invertIfNegative val="0"/>
            <c:bubble3D val="0"/>
            <c:spPr>
              <a:solidFill>
                <a:schemeClr val="accent4">
                  <a:lumMod val="70000"/>
                  <a:lumOff val="30000"/>
                </a:schemeClr>
              </a:solidFill>
              <a:ln>
                <a:noFill/>
              </a:ln>
              <a:effectLst/>
              <a:sp3d/>
            </c:spPr>
            <c:extLst>
              <c:ext xmlns:c16="http://schemas.microsoft.com/office/drawing/2014/chart" uri="{C3380CC4-5D6E-409C-BE32-E72D297353CC}">
                <c16:uniqueId val="{00000029-EFF4-4976-A569-7360BB75CEEB}"/>
              </c:ext>
            </c:extLst>
          </c:dPt>
          <c:dLbls>
            <c:dLbl>
              <c:idx val="1"/>
              <c:layout>
                <c:manualLayout>
                  <c:x val="5.6246678947480408E-2"/>
                  <c:y val="2.2299789591827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719-4814-BA73-AD378ED4AA78}"/>
                </c:ext>
              </c:extLst>
            </c:dLbl>
            <c:dLbl>
              <c:idx val="2"/>
              <c:layout>
                <c:manualLayout>
                  <c:x val="5.2578417276992556E-2"/>
                  <c:y val="-2.2299789591827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719-4814-BA73-AD378ED4AA78}"/>
                </c:ext>
              </c:extLst>
            </c:dLbl>
            <c:dLbl>
              <c:idx val="3"/>
              <c:layout>
                <c:manualLayout>
                  <c:x val="5.7469432837643025E-2"/>
                  <c:y val="-2.2299789591827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719-4814-BA73-AD378ED4AA78}"/>
                </c:ext>
              </c:extLst>
            </c:dLbl>
            <c:dLbl>
              <c:idx val="4"/>
              <c:layout>
                <c:manualLayout>
                  <c:x val="6.236044839829349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719-4814-BA73-AD378ED4AA78}"/>
                </c:ext>
              </c:extLst>
            </c:dLbl>
            <c:dLbl>
              <c:idx val="5"/>
              <c:layout>
                <c:manualLayout>
                  <c:x val="5.8692186727805642E-2"/>
                  <c:y val="-2.2299789591827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719-4814-BA73-AD378ED4AA78}"/>
                </c:ext>
              </c:extLst>
            </c:dLbl>
            <c:dLbl>
              <c:idx val="6"/>
              <c:layout>
                <c:manualLayout>
                  <c:x val="7.0308348684350513E-2"/>
                  <c:y val="2.2299789591827797E-3"/>
                </c:manualLayout>
              </c:layout>
              <c:showLegendKey val="0"/>
              <c:showVal val="1"/>
              <c:showCatName val="0"/>
              <c:showSerName val="0"/>
              <c:showPercent val="0"/>
              <c:showBubbleSize val="0"/>
              <c:extLst>
                <c:ext xmlns:c15="http://schemas.microsoft.com/office/drawing/2012/chart" uri="{CE6537A1-D6FC-4f65-9D91-7224C49458BB}">
                  <c15:layout>
                    <c:manualLayout>
                      <c:w val="3.553322804812567E-2"/>
                      <c:h val="4.0072721896514577E-2"/>
                    </c:manualLayout>
                  </c15:layout>
                </c:ext>
                <c:ext xmlns:c16="http://schemas.microsoft.com/office/drawing/2014/chart" uri="{C3380CC4-5D6E-409C-BE32-E72D297353CC}">
                  <c16:uniqueId val="{00000007-7719-4814-BA73-AD378ED4AA78}"/>
                </c:ext>
              </c:extLst>
            </c:dLbl>
            <c:dLbl>
              <c:idx val="7"/>
              <c:layout>
                <c:manualLayout>
                  <c:x val="6.969697173926919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719-4814-BA73-AD378ED4AA78}"/>
                </c:ext>
              </c:extLst>
            </c:dLbl>
            <c:dLbl>
              <c:idx val="8"/>
              <c:layout>
                <c:manualLayout>
                  <c:x val="7.4587987299919584E-2"/>
                  <c:y val="-2.229978959182699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719-4814-BA73-AD378ED4AA78}"/>
                </c:ext>
              </c:extLst>
            </c:dLbl>
            <c:dLbl>
              <c:idx val="9"/>
              <c:layout>
                <c:manualLayout>
                  <c:x val="9.7820311213009409E-2"/>
                  <c:y val="8.91991583673112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719-4814-BA73-AD378ED4AA78}"/>
                </c:ext>
              </c:extLst>
            </c:dLbl>
            <c:dLbl>
              <c:idx val="11"/>
              <c:layout>
                <c:manualLayout>
                  <c:x val="9.6597557322846792E-2"/>
                  <c:y val="2.67597475101933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7719-4814-BA73-AD378ED4AA78}"/>
                </c:ext>
              </c:extLst>
            </c:dLbl>
            <c:dLbl>
              <c:idx val="12"/>
              <c:layout>
                <c:manualLayout>
                  <c:x val="0.10148857288349718"/>
                  <c:y val="1.88982815290491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719-4814-BA73-AD378ED4AA78}"/>
                </c:ext>
              </c:extLst>
            </c:dLbl>
            <c:dLbl>
              <c:idx val="13"/>
              <c:layout>
                <c:manualLayout>
                  <c:x val="0.1039340806638225"/>
                  <c:y val="1.22083446515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7719-4814-BA73-AD378ED4AA78}"/>
                </c:ext>
              </c:extLst>
            </c:dLbl>
            <c:dLbl>
              <c:idx val="14"/>
              <c:layout>
                <c:manualLayout>
                  <c:x val="0.14795322070967673"/>
                  <c:y val="1.00914449403269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719-4814-BA73-AD378ED4AA78}"/>
                </c:ext>
              </c:extLst>
            </c:dLbl>
            <c:dLbl>
              <c:idx val="15"/>
              <c:layout>
                <c:manualLayout>
                  <c:x val="0.1173843734556112"/>
                  <c:y val="7.1919957051893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7719-4814-BA73-AD378ED4AA78}"/>
                </c:ext>
              </c:extLst>
            </c:dLbl>
            <c:dLbl>
              <c:idx val="16"/>
              <c:layout>
                <c:manualLayout>
                  <c:x val="0.12961191235723746"/>
                  <c:y val="9.924108723941071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719-4814-BA73-AD378ED4AA78}"/>
                </c:ext>
              </c:extLst>
            </c:dLbl>
            <c:dLbl>
              <c:idx val="17"/>
              <c:layout>
                <c:manualLayout>
                  <c:x val="0.1455077129293515"/>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7719-4814-BA73-AD378ED4AA78}"/>
                </c:ext>
              </c:extLst>
            </c:dLbl>
            <c:dLbl>
              <c:idx val="18"/>
              <c:layout>
                <c:manualLayout>
                  <c:x val="0.16874003684244113"/>
                  <c:y val="-8.41790718757336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719-4814-BA73-AD378ED4AA78}"/>
                </c:ext>
              </c:extLst>
            </c:dLbl>
            <c:dLbl>
              <c:idx val="19"/>
              <c:layout>
                <c:manualLayout>
                  <c:x val="0.22131845411943379"/>
                  <c:y val="1.004192887209946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7719-4814-BA73-AD378ED4AA78}"/>
                </c:ext>
              </c:extLst>
            </c:dLbl>
            <c:dLbl>
              <c:idx val="20"/>
              <c:layout>
                <c:manualLayout>
                  <c:x val="0.25311005526366165"/>
                  <c:y val="1.67813233121084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EFF4-4976-A569-7360BB75CEEB}"/>
                </c:ext>
              </c:extLst>
            </c:dLbl>
            <c:numFmt formatCode="0%" sourceLinked="0"/>
            <c:spPr>
              <a:noFill/>
              <a:ln w="0">
                <a:solidFill>
                  <a:schemeClr val="tx1">
                    <a:lumMod val="15000"/>
                    <a:lumOff val="85000"/>
                  </a:schemeClr>
                </a:solidFill>
              </a:ln>
              <a:effectLst/>
            </c:spPr>
            <c:txPr>
              <a:bodyPr rot="0" spcFirstLastPara="1" vertOverflow="clip" horzOverflow="clip" vert="horz" wrap="square" lIns="36576" tIns="18288" rIns="36576" bIns="18288"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'[Causes of start-up failure.xlsx]Sheet2'!$A$1:$A$21</c:f>
              <c:strCache>
                <c:ptCount val="21"/>
                <c:pt idx="1">
                  <c:v>A failure to pivot</c:v>
                </c:pt>
                <c:pt idx="2">
                  <c:v>Lack of financing or investor activity</c:v>
                </c:pt>
                <c:pt idx="3">
                  <c:v>Legal hurdles</c:v>
                </c:pt>
                <c:pt idx="4">
                  <c:v>A lack of advisors or network</c:v>
                </c:pt>
                <c:pt idx="5">
                  <c:v>Burnout</c:v>
                </c:pt>
                <c:pt idx="6">
                  <c:v>Lack of passion</c:v>
                </c:pt>
                <c:pt idx="7">
                  <c:v>Bad location</c:v>
                </c:pt>
                <c:pt idx="8">
                  <c:v>A pivot gone bad</c:v>
                </c:pt>
                <c:pt idx="9">
                  <c:v>Bad timing</c:v>
                </c:pt>
                <c:pt idx="10">
                  <c:v>Loss of focus</c:v>
                </c:pt>
                <c:pt idx="11">
                  <c:v> Intra-team conflicts</c:v>
                </c:pt>
                <c:pt idx="12">
                  <c:v>Bad marketing</c:v>
                </c:pt>
                <c:pt idx="13">
                  <c:v>Customer neglect</c:v>
                </c:pt>
                <c:pt idx="14">
                  <c:v>Bad core product</c:v>
                </c:pt>
                <c:pt idx="15">
                  <c:v>Lack of a business model</c:v>
                </c:pt>
                <c:pt idx="16">
                  <c:v>Pricing and cost issues</c:v>
                </c:pt>
                <c:pt idx="17">
                  <c:v>Outcompeted</c:v>
                </c:pt>
                <c:pt idx="18">
                  <c:v>Inappropriate team</c:v>
                </c:pt>
                <c:pt idx="19">
                  <c:v>Run out of money</c:v>
                </c:pt>
                <c:pt idx="20">
                  <c:v>No market need.</c:v>
                </c:pt>
              </c:strCache>
            </c:strRef>
          </c:cat>
          <c:val>
            <c:numRef>
              <c:f>'[Causes of start-up failure.xlsx]Sheet2'!$B$1:$B$21</c:f>
              <c:numCache>
                <c:formatCode>General</c:formatCode>
                <c:ptCount val="21"/>
                <c:pt idx="1">
                  <c:v>7.0000000000000007E-2</c:v>
                </c:pt>
                <c:pt idx="2">
                  <c:v>7.0000000000000007E-2</c:v>
                </c:pt>
                <c:pt idx="3">
                  <c:v>0.08</c:v>
                </c:pt>
                <c:pt idx="4">
                  <c:v>0.08</c:v>
                </c:pt>
                <c:pt idx="5">
                  <c:v>0.08</c:v>
                </c:pt>
                <c:pt idx="6">
                  <c:v>0.09</c:v>
                </c:pt>
                <c:pt idx="7">
                  <c:v>0.09</c:v>
                </c:pt>
                <c:pt idx="8">
                  <c:v>0.1</c:v>
                </c:pt>
                <c:pt idx="9">
                  <c:v>0.13</c:v>
                </c:pt>
                <c:pt idx="10">
                  <c:v>0.13</c:v>
                </c:pt>
                <c:pt idx="11">
                  <c:v>0.13</c:v>
                </c:pt>
                <c:pt idx="12">
                  <c:v>0.14000000000000001</c:v>
                </c:pt>
                <c:pt idx="13">
                  <c:v>0.14000000000000001</c:v>
                </c:pt>
                <c:pt idx="14">
                  <c:v>0.17</c:v>
                </c:pt>
                <c:pt idx="15">
                  <c:v>0.17</c:v>
                </c:pt>
                <c:pt idx="16">
                  <c:v>0.18</c:v>
                </c:pt>
                <c:pt idx="17">
                  <c:v>0.19</c:v>
                </c:pt>
                <c:pt idx="18">
                  <c:v>0.23</c:v>
                </c:pt>
                <c:pt idx="19">
                  <c:v>0.28999999999999998</c:v>
                </c:pt>
                <c:pt idx="20">
                  <c:v>0.42</c:v>
                </c:pt>
              </c:numCache>
            </c:numRef>
          </c:val>
          <c:extLst>
            <c:ext xmlns:c16="http://schemas.microsoft.com/office/drawing/2014/chart" uri="{C3380CC4-5D6E-409C-BE32-E72D297353CC}">
              <c16:uniqueId val="{00000000-7719-4814-BA73-AD378ED4AA78}"/>
            </c:ext>
          </c:extLst>
        </c:ser>
        <c:dLbls>
          <c:showLegendKey val="0"/>
          <c:showVal val="1"/>
          <c:showCatName val="0"/>
          <c:showSerName val="0"/>
          <c:showPercent val="0"/>
          <c:showBubbleSize val="0"/>
        </c:dLbls>
        <c:gapWidth val="30"/>
        <c:gapDepth val="64"/>
        <c:shape val="box"/>
        <c:axId val="-1506612384"/>
        <c:axId val="-1506606944"/>
        <c:axId val="0"/>
      </c:bar3DChart>
      <c:valAx>
        <c:axId val="-1506606944"/>
        <c:scaling>
          <c:orientation val="minMax"/>
        </c:scaling>
        <c:delete val="1"/>
        <c:axPos val="b"/>
        <c:numFmt formatCode="General" sourceLinked="1"/>
        <c:majorTickMark val="none"/>
        <c:minorTickMark val="none"/>
        <c:tickLblPos val="nextTo"/>
        <c:crossAx val="-1506612384"/>
        <c:crosses val="autoZero"/>
        <c:crossBetween val="between"/>
      </c:valAx>
      <c:catAx>
        <c:axId val="-150661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rnd"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cap="all" spc="120" normalizeH="0" baseline="0">
                <a:solidFill>
                  <a:schemeClr val="tx1">
                    <a:lumMod val="65000"/>
                    <a:lumOff val="35000"/>
                  </a:schemeClr>
                </a:solidFill>
                <a:latin typeface="+mn-lt"/>
                <a:ea typeface="+mn-ea"/>
                <a:cs typeface="+mn-cs"/>
              </a:defRPr>
            </a:pPr>
            <a:endParaRPr lang="en-US"/>
          </a:p>
        </c:txPr>
        <c:crossAx val="-1506606944"/>
        <c:crosses val="autoZero"/>
        <c:auto val="1"/>
        <c:lblAlgn val="ctr"/>
        <c:lblOffset val="100"/>
        <c:noMultiLvlLbl val="0"/>
      </c:catAx>
      <c:spPr>
        <a:noFill/>
        <a:ln>
          <a:noFill/>
        </a:ln>
        <a:effectLst/>
      </c:spPr>
    </c:plotArea>
    <c:plotVisOnly val="1"/>
    <c:dispBlanksAs val="gap"/>
    <c:showDLblsOverMax val="0"/>
  </c:chart>
  <c:spPr>
    <a:solidFill>
      <a:schemeClr val="lt1"/>
    </a:solidFill>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3.0471419248339668E-2"/>
          <c:w val="0.97181513553449661"/>
          <c:h val="0.81194047756151866"/>
        </c:manualLayout>
      </c:layout>
      <c:bar3DChart>
        <c:barDir val="col"/>
        <c:grouping val="stacked"/>
        <c:varyColors val="0"/>
        <c:ser>
          <c:idx val="0"/>
          <c:order val="0"/>
          <c:tx>
            <c:strRef>
              <c:f>[Book1]Sheet1!$B$1</c:f>
              <c:strCache>
                <c:ptCount val="1"/>
                <c:pt idx="0">
                  <c:v>Percentage</c:v>
                </c:pt>
              </c:strCache>
            </c:strRef>
          </c:tx>
          <c:spPr>
            <a:solidFill>
              <a:schemeClr val="accent1"/>
            </a:solidFill>
            <a:ln>
              <a:noFill/>
            </a:ln>
            <a:effectLst>
              <a:outerShdw blurRad="50800" dist="38100" dir="2700000" algn="tl" rotWithShape="0">
                <a:prstClr val="black">
                  <a:alpha val="40000"/>
                </a:prst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[Book1]Sheet1!$A$2:$A$5</c:f>
              <c:strCache>
                <c:ptCount val="4"/>
                <c:pt idx="0">
                  <c:v>No Market Need</c:v>
                </c:pt>
                <c:pt idx="1">
                  <c:v>Ran Out of Cash</c:v>
                </c:pt>
                <c:pt idx="2">
                  <c:v>Not the Right Team</c:v>
                </c:pt>
                <c:pt idx="3">
                  <c:v>Got Outcompeted</c:v>
                </c:pt>
              </c:strCache>
            </c:strRef>
          </c:cat>
          <c:val>
            <c:numRef>
              <c:f>[Book1]Sheet1!$B$2:$B$5</c:f>
              <c:numCache>
                <c:formatCode>General</c:formatCode>
                <c:ptCount val="4"/>
                <c:pt idx="0">
                  <c:v>42</c:v>
                </c:pt>
                <c:pt idx="1">
                  <c:v>29</c:v>
                </c:pt>
                <c:pt idx="2">
                  <c:v>23</c:v>
                </c:pt>
                <c:pt idx="3">
                  <c:v>19</c:v>
                </c:pt>
              </c:numCache>
            </c:numRef>
          </c:val>
          <c:extLst>
            <c:ext xmlns:c16="http://schemas.microsoft.com/office/drawing/2014/chart" uri="{C3380CC4-5D6E-409C-BE32-E72D297353CC}">
              <c16:uniqueId val="{00000000-0CAE-47A4-A7F8-C9D13D65DA70}"/>
            </c:ext>
          </c:extLst>
        </c:ser>
        <c:dLbls>
          <c:showLegendKey val="0"/>
          <c:showVal val="1"/>
          <c:showCatName val="0"/>
          <c:showSerName val="0"/>
          <c:showPercent val="0"/>
          <c:showBubbleSize val="0"/>
        </c:dLbls>
        <c:gapWidth val="79"/>
        <c:shape val="box"/>
        <c:axId val="-1506596064"/>
        <c:axId val="-1506605856"/>
        <c:axId val="0"/>
      </c:bar3DChart>
      <c:catAx>
        <c:axId val="-1506596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cap="all" spc="120" normalizeH="0" baseline="0">
                <a:solidFill>
                  <a:schemeClr val="tx1"/>
                </a:solidFill>
                <a:effectLst>
                  <a:outerShdw blurRad="38100" dist="38100" dir="2700000" algn="tl">
                    <a:srgbClr val="000000">
                      <a:alpha val="43137"/>
                    </a:srgbClr>
                  </a:outerShdw>
                </a:effectLst>
                <a:latin typeface="+mn-lt"/>
                <a:ea typeface="+mn-ea"/>
                <a:cs typeface="+mn-cs"/>
              </a:defRPr>
            </a:pPr>
            <a:endParaRPr lang="en-US"/>
          </a:p>
        </c:txPr>
        <c:crossAx val="-1506605856"/>
        <c:crosses val="autoZero"/>
        <c:auto val="1"/>
        <c:lblAlgn val="ctr"/>
        <c:lblOffset val="100"/>
        <c:noMultiLvlLbl val="0"/>
      </c:catAx>
      <c:valAx>
        <c:axId val="-1506605856"/>
        <c:scaling>
          <c:orientation val="minMax"/>
        </c:scaling>
        <c:delete val="1"/>
        <c:axPos val="l"/>
        <c:numFmt formatCode="General" sourceLinked="1"/>
        <c:majorTickMark val="none"/>
        <c:minorTickMark val="none"/>
        <c:tickLblPos val="nextTo"/>
        <c:crossAx val="-15065960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accent5">
                    <a:lumMod val="75000"/>
                  </a:schemeClr>
                </a:solidFill>
                <a:latin typeface="+mn-lt"/>
                <a:ea typeface="+mn-ea"/>
                <a:cs typeface="+mn-cs"/>
              </a:defRPr>
            </a:pPr>
            <a:r>
              <a:rPr lang="en-IN" sz="2400" b="1" dirty="0">
                <a:solidFill>
                  <a:schemeClr val="accent5">
                    <a:lumMod val="75000"/>
                  </a:schemeClr>
                </a:solidFill>
              </a:rPr>
              <a:t>Causes of Failure </a:t>
            </a:r>
            <a:r>
              <a:rPr lang="en-IN" sz="2400" b="1" dirty="0" smtClean="0">
                <a:solidFill>
                  <a:schemeClr val="accent5">
                    <a:lumMod val="75000"/>
                  </a:schemeClr>
                </a:solidFill>
              </a:rPr>
              <a:t>… continued</a:t>
            </a:r>
            <a:endParaRPr lang="en-IN" sz="2400" b="1" dirty="0">
              <a:solidFill>
                <a:schemeClr val="accent5">
                  <a:lumMod val="75000"/>
                </a:schemeClr>
              </a:solidFill>
            </a:endParaRP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accent5">
                  <a:lumMod val="7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dLbl>
              <c:idx val="0"/>
              <c:tx>
                <c:rich>
                  <a:bodyPr/>
                  <a:lstStyle/>
                  <a:p>
                    <a:fld id="{EF4F1A9F-E50B-4B18-8229-BAC078420512}"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C33-4366-9FEF-C8FFAA7F9D83}"/>
                </c:ext>
              </c:extLst>
            </c:dLbl>
            <c:dLbl>
              <c:idx val="1"/>
              <c:tx>
                <c:rich>
                  <a:bodyPr/>
                  <a:lstStyle/>
                  <a:p>
                    <a:fld id="{23B950B4-A1FF-4A59-97CE-8575ADBDE880}"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C33-4366-9FEF-C8FFAA7F9D83}"/>
                </c:ext>
              </c:extLst>
            </c:dLbl>
            <c:dLbl>
              <c:idx val="2"/>
              <c:tx>
                <c:rich>
                  <a:bodyPr/>
                  <a:lstStyle/>
                  <a:p>
                    <a:fld id="{80D119B5-D556-4EC4-8A6B-94C983DA809C}"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C33-4366-9FEF-C8FFAA7F9D83}"/>
                </c:ext>
              </c:extLst>
            </c:dLbl>
            <c:dLbl>
              <c:idx val="3"/>
              <c:tx>
                <c:rich>
                  <a:bodyPr/>
                  <a:lstStyle/>
                  <a:p>
                    <a:fld id="{A60E7D1D-2A66-4034-A158-6FC179E726CC}"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C33-4366-9FEF-C8FFAA7F9D83}"/>
                </c:ext>
              </c:extLst>
            </c:dLbl>
            <c:dLbl>
              <c:idx val="4"/>
              <c:tx>
                <c:rich>
                  <a:bodyPr/>
                  <a:lstStyle/>
                  <a:p>
                    <a:fld id="{20025965-ACCC-458B-B20D-8D401EAC518C}"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C33-4366-9FEF-C8FFAA7F9D83}"/>
                </c:ext>
              </c:extLst>
            </c:dLbl>
            <c:dLbl>
              <c:idx val="5"/>
              <c:tx>
                <c:rich>
                  <a:bodyPr/>
                  <a:lstStyle/>
                  <a:p>
                    <a:fld id="{EF58F03A-0C08-4726-8580-5FC177A7EC94}"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C33-4366-9FEF-C8FFAA7F9D83}"/>
                </c:ext>
              </c:extLst>
            </c:dLbl>
            <c:dLbl>
              <c:idx val="6"/>
              <c:tx>
                <c:rich>
                  <a:bodyPr/>
                  <a:lstStyle/>
                  <a:p>
                    <a:fld id="{236FD6CB-ABBF-4D76-B970-4CCD4A81295B}"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C33-4366-9FEF-C8FFAA7F9D83}"/>
                </c:ext>
              </c:extLst>
            </c:dLbl>
            <c:dLbl>
              <c:idx val="7"/>
              <c:tx>
                <c:rich>
                  <a:bodyPr/>
                  <a:lstStyle/>
                  <a:p>
                    <a:fld id="{88996102-FD49-4FE7-849A-D1F0ACAF7D7D}"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8C33-4366-9FEF-C8FFAA7F9D83}"/>
                </c:ext>
              </c:extLst>
            </c:dLbl>
            <c:dLbl>
              <c:idx val="8"/>
              <c:tx>
                <c:rich>
                  <a:bodyPr/>
                  <a:lstStyle/>
                  <a:p>
                    <a:fld id="{3965BF0C-E1AC-4724-B215-D03F4E2764C7}"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8C33-4366-9FEF-C8FFAA7F9D8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in Microsoft PowerPoint]Sheet1'!$A$2:$A$10</c:f>
              <c:strCache>
                <c:ptCount val="9"/>
                <c:pt idx="0">
                  <c:v>Pricing/Cost Issue</c:v>
                </c:pt>
                <c:pt idx="1">
                  <c:v>Poor Product</c:v>
                </c:pt>
                <c:pt idx="2">
                  <c:v>Need/Lack Business Model</c:v>
                </c:pt>
                <c:pt idx="3">
                  <c:v>Poor Marketing</c:v>
                </c:pt>
                <c:pt idx="4">
                  <c:v>Ignore Customers</c:v>
                </c:pt>
                <c:pt idx="5">
                  <c:v>Product Mis-Timed</c:v>
                </c:pt>
                <c:pt idx="6">
                  <c:v>Lose Focus</c:v>
                </c:pt>
                <c:pt idx="7">
                  <c:v>Disharmony on Team/Investors</c:v>
                </c:pt>
                <c:pt idx="8">
                  <c:v>Pivot Gone Bad</c:v>
                </c:pt>
              </c:strCache>
            </c:strRef>
          </c:cat>
          <c:val>
            <c:numRef>
              <c:f>'[Chart in Microsoft PowerPoint]Sheet1'!$B$2:$B$10</c:f>
              <c:numCache>
                <c:formatCode>General</c:formatCode>
                <c:ptCount val="9"/>
                <c:pt idx="0">
                  <c:v>18</c:v>
                </c:pt>
                <c:pt idx="1">
                  <c:v>17</c:v>
                </c:pt>
                <c:pt idx="2">
                  <c:v>14</c:v>
                </c:pt>
                <c:pt idx="3">
                  <c:v>14</c:v>
                </c:pt>
                <c:pt idx="4">
                  <c:v>14</c:v>
                </c:pt>
                <c:pt idx="5">
                  <c:v>13</c:v>
                </c:pt>
                <c:pt idx="6">
                  <c:v>13</c:v>
                </c:pt>
                <c:pt idx="7">
                  <c:v>13</c:v>
                </c:pt>
                <c:pt idx="8">
                  <c:v>10</c:v>
                </c:pt>
              </c:numCache>
            </c:numRef>
          </c:val>
          <c:extLst>
            <c:ext xmlns:c16="http://schemas.microsoft.com/office/drawing/2014/chart" uri="{C3380CC4-5D6E-409C-BE32-E72D297353CC}">
              <c16:uniqueId val="{00000009-8C33-4366-9FEF-C8FFAA7F9D83}"/>
            </c:ext>
          </c:extLst>
        </c:ser>
        <c:dLbls>
          <c:showLegendKey val="0"/>
          <c:showVal val="0"/>
          <c:showCatName val="0"/>
          <c:showSerName val="0"/>
          <c:showPercent val="0"/>
          <c:showBubbleSize val="0"/>
        </c:dLbls>
        <c:gapWidth val="150"/>
        <c:shape val="box"/>
        <c:axId val="-1506615648"/>
        <c:axId val="-1506599872"/>
        <c:axId val="0"/>
      </c:bar3DChart>
      <c:catAx>
        <c:axId val="-1506615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506599872"/>
        <c:crosses val="autoZero"/>
        <c:auto val="1"/>
        <c:lblAlgn val="ctr"/>
        <c:lblOffset val="100"/>
        <c:noMultiLvlLbl val="0"/>
      </c:catAx>
      <c:valAx>
        <c:axId val="-150659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06615648"/>
        <c:crosses val="autoZero"/>
        <c:crossBetween val="between"/>
      </c:valAx>
      <c:spPr>
        <a:noFill/>
        <a:ln>
          <a:noFill/>
        </a:ln>
        <a:effectLst/>
      </c:spPr>
    </c:plotArea>
    <c:plotVisOnly val="1"/>
    <c:dispBlanksAs val="gap"/>
    <c:showDLblsOverMax val="0"/>
  </c:chart>
  <c:spPr>
    <a:solidFill>
      <a:schemeClr val="accent1">
        <a:lumMod val="20000"/>
        <a:lumOff val="80000"/>
        <a:alpha val="38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9EBAC-636F-40E6-A339-5CDB8172C74A}" type="doc">
      <dgm:prSet loTypeId="urn:microsoft.com/office/officeart/2005/8/layout/pyramid2" loCatId="pyramid" qsTypeId="urn:microsoft.com/office/officeart/2005/8/quickstyle/simple1" qsCatId="simple" csTypeId="urn:microsoft.com/office/officeart/2005/8/colors/accent1_2" csCatId="accent1" phldr="1"/>
      <dgm:spPr/>
    </dgm:pt>
    <dgm:pt modelId="{BF78402D-D4E8-4F65-902C-84989E82EE58}">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b="1" dirty="0"/>
            <a:t>Technician</a:t>
          </a:r>
          <a:endParaRPr lang="en-IN" b="1" dirty="0"/>
        </a:p>
      </dgm:t>
    </dgm:pt>
    <dgm:pt modelId="{1E542546-FCC6-4DA9-BBF3-1C6DDB1E2F59}" type="parTrans" cxnId="{B6EE0143-1EBF-47C4-854A-F785DDB63B94}">
      <dgm:prSet/>
      <dgm:spPr/>
      <dgm:t>
        <a:bodyPr/>
        <a:lstStyle/>
        <a:p>
          <a:endParaRPr lang="en-IN"/>
        </a:p>
      </dgm:t>
    </dgm:pt>
    <dgm:pt modelId="{2686A30B-926C-4B0B-BDFC-13EAB07C8CF8}" type="sibTrans" cxnId="{B6EE0143-1EBF-47C4-854A-F785DDB63B94}">
      <dgm:prSet/>
      <dgm:spPr/>
      <dgm:t>
        <a:bodyPr/>
        <a:lstStyle/>
        <a:p>
          <a:endParaRPr lang="en-IN"/>
        </a:p>
      </dgm:t>
    </dgm:pt>
    <dgm:pt modelId="{DC3F8F87-E656-4E9E-A787-AC6B8D288B4C}">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b="1" dirty="0"/>
            <a:t>Manager</a:t>
          </a:r>
          <a:endParaRPr lang="en-IN" b="1" dirty="0"/>
        </a:p>
      </dgm:t>
    </dgm:pt>
    <dgm:pt modelId="{EEB77D74-449B-466E-BFEE-FC7FCB66BDC3}" type="parTrans" cxnId="{B2E7C113-285B-4A50-84DE-79E635081966}">
      <dgm:prSet/>
      <dgm:spPr/>
      <dgm:t>
        <a:bodyPr/>
        <a:lstStyle/>
        <a:p>
          <a:endParaRPr lang="en-IN"/>
        </a:p>
      </dgm:t>
    </dgm:pt>
    <dgm:pt modelId="{02298EDC-A3A2-4F6A-A162-303A9812557E}" type="sibTrans" cxnId="{B2E7C113-285B-4A50-84DE-79E635081966}">
      <dgm:prSet/>
      <dgm:spPr/>
      <dgm:t>
        <a:bodyPr/>
        <a:lstStyle/>
        <a:p>
          <a:endParaRPr lang="en-IN"/>
        </a:p>
      </dgm:t>
    </dgm:pt>
    <dgm:pt modelId="{5DBC8297-B3C3-4C9D-BB61-8E2D0F2A4F0A}">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b="1" dirty="0"/>
            <a:t>Entrepreneur</a:t>
          </a:r>
          <a:endParaRPr lang="en-IN" b="1" dirty="0"/>
        </a:p>
      </dgm:t>
    </dgm:pt>
    <dgm:pt modelId="{06014A63-C0DC-4E1C-B114-906162745031}" type="parTrans" cxnId="{F3A8A535-32E5-4906-A59B-A9F22DC03305}">
      <dgm:prSet/>
      <dgm:spPr/>
      <dgm:t>
        <a:bodyPr/>
        <a:lstStyle/>
        <a:p>
          <a:endParaRPr lang="en-IN"/>
        </a:p>
      </dgm:t>
    </dgm:pt>
    <dgm:pt modelId="{7B7119B3-CFFC-4A13-8A87-8925C025C141}" type="sibTrans" cxnId="{F3A8A535-32E5-4906-A59B-A9F22DC03305}">
      <dgm:prSet/>
      <dgm:spPr/>
      <dgm:t>
        <a:bodyPr/>
        <a:lstStyle/>
        <a:p>
          <a:endParaRPr lang="en-IN"/>
        </a:p>
      </dgm:t>
    </dgm:pt>
    <dgm:pt modelId="{707CB661-642D-4AC3-B7FE-21C4A1138940}" type="pres">
      <dgm:prSet presAssocID="{93D9EBAC-636F-40E6-A339-5CDB8172C74A}" presName="compositeShape" presStyleCnt="0">
        <dgm:presLayoutVars>
          <dgm:dir/>
          <dgm:resizeHandles/>
        </dgm:presLayoutVars>
      </dgm:prSet>
      <dgm:spPr/>
    </dgm:pt>
    <dgm:pt modelId="{F188375F-632F-45C7-A9E0-DD2B04CF966B}" type="pres">
      <dgm:prSet presAssocID="{93D9EBAC-636F-40E6-A339-5CDB8172C74A}" presName="pyramid" presStyleLbl="node1" presStyleIdx="0" presStyleCnt="1" custScaleY="91151"/>
      <dgm:spPr/>
    </dgm:pt>
    <dgm:pt modelId="{6FA1BC74-0790-4493-89D7-A8983E901768}" type="pres">
      <dgm:prSet presAssocID="{93D9EBAC-636F-40E6-A339-5CDB8172C74A}" presName="theList" presStyleCnt="0"/>
      <dgm:spPr/>
    </dgm:pt>
    <dgm:pt modelId="{3E1684A7-24C8-4B96-89B2-120F86A1D6D7}" type="pres">
      <dgm:prSet presAssocID="{BF78402D-D4E8-4F65-902C-84989E82EE58}" presName="aNode" presStyleLbl="fgAcc1" presStyleIdx="0" presStyleCnt="3">
        <dgm:presLayoutVars>
          <dgm:bulletEnabled val="1"/>
        </dgm:presLayoutVars>
      </dgm:prSet>
      <dgm:spPr/>
      <dgm:t>
        <a:bodyPr/>
        <a:lstStyle/>
        <a:p>
          <a:endParaRPr lang="en-IN"/>
        </a:p>
      </dgm:t>
    </dgm:pt>
    <dgm:pt modelId="{F158EA37-3C47-45E2-A109-764388F854CE}" type="pres">
      <dgm:prSet presAssocID="{BF78402D-D4E8-4F65-902C-84989E82EE58}" presName="aSpace" presStyleCnt="0"/>
      <dgm:spPr/>
    </dgm:pt>
    <dgm:pt modelId="{7F31AE10-C823-4F10-B812-33DED4FBA1B0}" type="pres">
      <dgm:prSet presAssocID="{DC3F8F87-E656-4E9E-A787-AC6B8D288B4C}" presName="aNode" presStyleLbl="fgAcc1" presStyleIdx="1" presStyleCnt="3">
        <dgm:presLayoutVars>
          <dgm:bulletEnabled val="1"/>
        </dgm:presLayoutVars>
      </dgm:prSet>
      <dgm:spPr/>
      <dgm:t>
        <a:bodyPr/>
        <a:lstStyle/>
        <a:p>
          <a:endParaRPr lang="en-IN"/>
        </a:p>
      </dgm:t>
    </dgm:pt>
    <dgm:pt modelId="{94CEA4DE-196D-4197-9EE0-D562608F0F46}" type="pres">
      <dgm:prSet presAssocID="{DC3F8F87-E656-4E9E-A787-AC6B8D288B4C}" presName="aSpace" presStyleCnt="0"/>
      <dgm:spPr/>
    </dgm:pt>
    <dgm:pt modelId="{4EE6C8CF-219C-4F2B-8E3C-62EB31BB73C9}" type="pres">
      <dgm:prSet presAssocID="{5DBC8297-B3C3-4C9D-BB61-8E2D0F2A4F0A}" presName="aNode" presStyleLbl="fgAcc1" presStyleIdx="2" presStyleCnt="3">
        <dgm:presLayoutVars>
          <dgm:bulletEnabled val="1"/>
        </dgm:presLayoutVars>
      </dgm:prSet>
      <dgm:spPr/>
      <dgm:t>
        <a:bodyPr/>
        <a:lstStyle/>
        <a:p>
          <a:endParaRPr lang="en-IN"/>
        </a:p>
      </dgm:t>
    </dgm:pt>
    <dgm:pt modelId="{F7CCFA4E-1815-4EB7-A6C5-798986E663BA}" type="pres">
      <dgm:prSet presAssocID="{5DBC8297-B3C3-4C9D-BB61-8E2D0F2A4F0A}" presName="aSpace" presStyleCnt="0"/>
      <dgm:spPr/>
    </dgm:pt>
  </dgm:ptLst>
  <dgm:cxnLst>
    <dgm:cxn modelId="{7E0BA647-982E-43EA-BAED-080E7D30EC9E}" type="presOf" srcId="{BF78402D-D4E8-4F65-902C-84989E82EE58}" destId="{3E1684A7-24C8-4B96-89B2-120F86A1D6D7}" srcOrd="0" destOrd="0" presId="urn:microsoft.com/office/officeart/2005/8/layout/pyramid2"/>
    <dgm:cxn modelId="{BEFF1F32-AF03-4989-954A-2A8C4C6916E8}" type="presOf" srcId="{5DBC8297-B3C3-4C9D-BB61-8E2D0F2A4F0A}" destId="{4EE6C8CF-219C-4F2B-8E3C-62EB31BB73C9}" srcOrd="0" destOrd="0" presId="urn:microsoft.com/office/officeart/2005/8/layout/pyramid2"/>
    <dgm:cxn modelId="{A74DAC62-C0E6-4E6A-9C89-DE18608D24B4}" type="presOf" srcId="{DC3F8F87-E656-4E9E-A787-AC6B8D288B4C}" destId="{7F31AE10-C823-4F10-B812-33DED4FBA1B0}" srcOrd="0" destOrd="0" presId="urn:microsoft.com/office/officeart/2005/8/layout/pyramid2"/>
    <dgm:cxn modelId="{B2E7C113-285B-4A50-84DE-79E635081966}" srcId="{93D9EBAC-636F-40E6-A339-5CDB8172C74A}" destId="{DC3F8F87-E656-4E9E-A787-AC6B8D288B4C}" srcOrd="1" destOrd="0" parTransId="{EEB77D74-449B-466E-BFEE-FC7FCB66BDC3}" sibTransId="{02298EDC-A3A2-4F6A-A162-303A9812557E}"/>
    <dgm:cxn modelId="{A9E6A541-57B6-4C7A-A7FB-E236585C5A4B}" type="presOf" srcId="{93D9EBAC-636F-40E6-A339-5CDB8172C74A}" destId="{707CB661-642D-4AC3-B7FE-21C4A1138940}" srcOrd="0" destOrd="0" presId="urn:microsoft.com/office/officeart/2005/8/layout/pyramid2"/>
    <dgm:cxn modelId="{F3A8A535-32E5-4906-A59B-A9F22DC03305}" srcId="{93D9EBAC-636F-40E6-A339-5CDB8172C74A}" destId="{5DBC8297-B3C3-4C9D-BB61-8E2D0F2A4F0A}" srcOrd="2" destOrd="0" parTransId="{06014A63-C0DC-4E1C-B114-906162745031}" sibTransId="{7B7119B3-CFFC-4A13-8A87-8925C025C141}"/>
    <dgm:cxn modelId="{B6EE0143-1EBF-47C4-854A-F785DDB63B94}" srcId="{93D9EBAC-636F-40E6-A339-5CDB8172C74A}" destId="{BF78402D-D4E8-4F65-902C-84989E82EE58}" srcOrd="0" destOrd="0" parTransId="{1E542546-FCC6-4DA9-BBF3-1C6DDB1E2F59}" sibTransId="{2686A30B-926C-4B0B-BDFC-13EAB07C8CF8}"/>
    <dgm:cxn modelId="{08C41FBD-5777-4273-A179-5D7C05FD496E}" type="presParOf" srcId="{707CB661-642D-4AC3-B7FE-21C4A1138940}" destId="{F188375F-632F-45C7-A9E0-DD2B04CF966B}" srcOrd="0" destOrd="0" presId="urn:microsoft.com/office/officeart/2005/8/layout/pyramid2"/>
    <dgm:cxn modelId="{7813C793-A117-46FC-9F3A-1D0017B7906A}" type="presParOf" srcId="{707CB661-642D-4AC3-B7FE-21C4A1138940}" destId="{6FA1BC74-0790-4493-89D7-A8983E901768}" srcOrd="1" destOrd="0" presId="urn:microsoft.com/office/officeart/2005/8/layout/pyramid2"/>
    <dgm:cxn modelId="{B9EF1741-A496-482E-8909-2E59D0DA3534}" type="presParOf" srcId="{6FA1BC74-0790-4493-89D7-A8983E901768}" destId="{3E1684A7-24C8-4B96-89B2-120F86A1D6D7}" srcOrd="0" destOrd="0" presId="urn:microsoft.com/office/officeart/2005/8/layout/pyramid2"/>
    <dgm:cxn modelId="{7CB9C909-70B9-41FE-B1E5-6067AD833530}" type="presParOf" srcId="{6FA1BC74-0790-4493-89D7-A8983E901768}" destId="{F158EA37-3C47-45E2-A109-764388F854CE}" srcOrd="1" destOrd="0" presId="urn:microsoft.com/office/officeart/2005/8/layout/pyramid2"/>
    <dgm:cxn modelId="{55B8BF14-4D8E-43F5-8138-FB8A0D96117B}" type="presParOf" srcId="{6FA1BC74-0790-4493-89D7-A8983E901768}" destId="{7F31AE10-C823-4F10-B812-33DED4FBA1B0}" srcOrd="2" destOrd="0" presId="urn:microsoft.com/office/officeart/2005/8/layout/pyramid2"/>
    <dgm:cxn modelId="{5CADF57B-2ED6-4A42-B564-956E7F7660B6}" type="presParOf" srcId="{6FA1BC74-0790-4493-89D7-A8983E901768}" destId="{94CEA4DE-196D-4197-9EE0-D562608F0F46}" srcOrd="3" destOrd="0" presId="urn:microsoft.com/office/officeart/2005/8/layout/pyramid2"/>
    <dgm:cxn modelId="{C26E5213-C922-44CC-AA49-2E119572B2DB}" type="presParOf" srcId="{6FA1BC74-0790-4493-89D7-A8983E901768}" destId="{4EE6C8CF-219C-4F2B-8E3C-62EB31BB73C9}" srcOrd="4" destOrd="0" presId="urn:microsoft.com/office/officeart/2005/8/layout/pyramid2"/>
    <dgm:cxn modelId="{31E708B1-DE83-4C7B-AC54-813933BDFC8B}" type="presParOf" srcId="{6FA1BC74-0790-4493-89D7-A8983E901768}" destId="{F7CCFA4E-1815-4EB7-A6C5-798986E663B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5BCA7E-3537-4695-98C1-AEF328F88A0D}"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IN"/>
        </a:p>
      </dgm:t>
    </dgm:pt>
    <dgm:pt modelId="{4B247C39-0450-4741-8BFD-705361CE220B}">
      <dgm:prSet phldrT="[Text]" custT="1"/>
      <dgm:spPr>
        <a:solidFill>
          <a:srgbClr val="0B6EA5"/>
        </a:solidFill>
        <a:ln>
          <a:noFill/>
        </a:ln>
        <a:effectLst>
          <a:outerShdw blurRad="149987" dist="250190" dir="8460000" algn="ctr">
            <a:srgbClr val="000000">
              <a:alpha val="28000"/>
            </a:srgbClr>
          </a:outerShdw>
        </a:effectLst>
        <a:scene3d>
          <a:camera prst="obliqueBottomRight"/>
          <a:lightRig rig="contrasting" dir="t">
            <a:rot lat="0" lon="0" rev="1500000"/>
          </a:lightRig>
        </a:scene3d>
        <a:sp3d prstMaterial="metal">
          <a:bevelT w="88900" h="88900"/>
        </a:sp3d>
      </dgm:spPr>
      <dgm:t>
        <a:bodyPr/>
        <a:lstStyle/>
        <a:p>
          <a:r>
            <a:rPr lang="en-US" sz="1800" dirty="0" smtClean="0"/>
            <a:t>BPM</a:t>
          </a:r>
          <a:endParaRPr lang="en-IN" sz="1800" dirty="0"/>
        </a:p>
      </dgm:t>
    </dgm:pt>
    <dgm:pt modelId="{310994F3-9072-482A-94C1-34B643457297}" type="parTrans" cxnId="{A0DD11E6-3D87-4733-8F53-67E3B0849B6A}">
      <dgm:prSet/>
      <dgm:spPr/>
      <dgm:t>
        <a:bodyPr/>
        <a:lstStyle/>
        <a:p>
          <a:endParaRPr lang="en-IN"/>
        </a:p>
      </dgm:t>
    </dgm:pt>
    <dgm:pt modelId="{D4611C6C-A768-403A-B529-43B0A6E6096F}" type="sibTrans" cxnId="{A0DD11E6-3D87-4733-8F53-67E3B0849B6A}">
      <dgm:prSet/>
      <dgm:spPr/>
      <dgm:t>
        <a:bodyPr/>
        <a:lstStyle/>
        <a:p>
          <a:endParaRPr lang="en-IN"/>
        </a:p>
      </dgm:t>
    </dgm:pt>
    <dgm:pt modelId="{92E2C09B-622A-4C27-814E-2475B100204C}">
      <dgm:prSet phldrT="[Text]" custT="1"/>
      <dgm:spPr>
        <a:solidFill>
          <a:srgbClr val="084C72"/>
        </a:solidFill>
        <a:ln>
          <a:noFill/>
        </a:ln>
        <a:effectLst>
          <a:outerShdw blurRad="149987" dist="250190" dir="8460000" algn="ctr">
            <a:srgbClr val="000000">
              <a:alpha val="28000"/>
            </a:srgbClr>
          </a:outerShdw>
        </a:effectLst>
        <a:scene3d>
          <a:camera prst="obliqueBottomRight"/>
          <a:lightRig rig="contrasting" dir="t">
            <a:rot lat="0" lon="0" rev="1500000"/>
          </a:lightRig>
        </a:scene3d>
        <a:sp3d prstMaterial="metal">
          <a:bevelT w="88900" h="88900"/>
        </a:sp3d>
      </dgm:spPr>
      <dgm:t>
        <a:bodyPr/>
        <a:lstStyle/>
        <a:p>
          <a:r>
            <a:rPr lang="en-US" sz="1800" dirty="0" smtClean="0"/>
            <a:t>Function analysis</a:t>
          </a:r>
          <a:endParaRPr lang="en-IN" sz="1800" dirty="0"/>
        </a:p>
      </dgm:t>
    </dgm:pt>
    <dgm:pt modelId="{15A83FFC-08E9-4DEA-89FD-D4A4FD28D1AC}" type="parTrans" cxnId="{EE7C5352-8E94-4797-BC3B-E91B643D6BA8}">
      <dgm:prSe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24DEEC5B-84EF-4622-B292-C1D22B5E58A9}" type="sibTrans" cxnId="{EE7C5352-8E94-4797-BC3B-E91B643D6BA8}">
      <dgm:prSet/>
      <dgm:spPr/>
      <dgm:t>
        <a:bodyPr/>
        <a:lstStyle/>
        <a:p>
          <a:endParaRPr lang="en-IN"/>
        </a:p>
      </dgm:t>
    </dgm:pt>
    <dgm:pt modelId="{DBFC1074-AEB4-4547-B153-7DB741137F6C}">
      <dgm:prSet phldrT="[Text]" custT="1"/>
      <dgm:spPr>
        <a:solidFill>
          <a:srgbClr val="084C72"/>
        </a:solidFill>
        <a:ln>
          <a:noFill/>
        </a:ln>
        <a:effectLst>
          <a:outerShdw blurRad="149987" dist="250190" dir="8460000" algn="ctr">
            <a:srgbClr val="000000">
              <a:alpha val="28000"/>
            </a:srgbClr>
          </a:outerShdw>
        </a:effectLst>
        <a:scene3d>
          <a:camera prst="obliqueBottomRight"/>
          <a:lightRig rig="contrasting" dir="t">
            <a:rot lat="0" lon="0" rev="1500000"/>
          </a:lightRig>
        </a:scene3d>
        <a:sp3d prstMaterial="metal">
          <a:bevelT w="88900" h="88900"/>
        </a:sp3d>
      </dgm:spPr>
      <dgm:t>
        <a:bodyPr/>
        <a:lstStyle/>
        <a:p>
          <a:r>
            <a:rPr lang="en-US" sz="1800" dirty="0" smtClean="0"/>
            <a:t>Workflow analysis</a:t>
          </a:r>
          <a:endParaRPr lang="en-IN" sz="1800" dirty="0"/>
        </a:p>
      </dgm:t>
    </dgm:pt>
    <dgm:pt modelId="{9C6640E2-44A2-424C-83AD-014AD9B4ECC4}" type="parTrans" cxnId="{B855A151-A47D-4F9C-B38A-B4340F057F2D}">
      <dgm:prSe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D2066D78-A94C-4824-8A66-0FED505E5CFC}" type="sibTrans" cxnId="{B855A151-A47D-4F9C-B38A-B4340F057F2D}">
      <dgm:prSet/>
      <dgm:spPr/>
      <dgm:t>
        <a:bodyPr/>
        <a:lstStyle/>
        <a:p>
          <a:endParaRPr lang="en-IN"/>
        </a:p>
      </dgm:t>
    </dgm:pt>
    <dgm:pt modelId="{01066B17-89C4-4525-B33F-0E4EAC9215A3}">
      <dgm:prSet phldrT="[Text]" custT="1"/>
      <dgm:spPr>
        <a:solidFill>
          <a:srgbClr val="084C72"/>
        </a:solidFill>
        <a:ln>
          <a:noFill/>
        </a:ln>
        <a:effectLst>
          <a:outerShdw blurRad="149987" dist="250190" dir="8460000" algn="ctr">
            <a:srgbClr val="000000">
              <a:alpha val="28000"/>
            </a:srgbClr>
          </a:outerShdw>
        </a:effectLst>
        <a:scene3d>
          <a:camera prst="obliqueBottomRight"/>
          <a:lightRig rig="contrasting" dir="t">
            <a:rot lat="0" lon="0" rev="1500000"/>
          </a:lightRig>
        </a:scene3d>
        <a:sp3d prstMaterial="metal">
          <a:bevelT w="88900" h="88900"/>
        </a:sp3d>
      </dgm:spPr>
      <dgm:t>
        <a:bodyPr/>
        <a:lstStyle/>
        <a:p>
          <a:r>
            <a:rPr lang="en-US" sz="1800" dirty="0" smtClean="0"/>
            <a:t>Information analysis</a:t>
          </a:r>
          <a:endParaRPr lang="en-IN" sz="1800" dirty="0"/>
        </a:p>
      </dgm:t>
    </dgm:pt>
    <dgm:pt modelId="{34B9D26E-CCFB-4291-BA72-6065E6B3406C}" type="parTrans" cxnId="{3FF7C0B1-2BFD-4197-8A1E-10552E785E02}">
      <dgm:prSe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6634FFA4-0167-4ABB-B8A5-948C5D6617A6}" type="sibTrans" cxnId="{3FF7C0B1-2BFD-4197-8A1E-10552E785E02}">
      <dgm:prSet/>
      <dgm:spPr/>
      <dgm:t>
        <a:bodyPr/>
        <a:lstStyle/>
        <a:p>
          <a:endParaRPr lang="en-IN"/>
        </a:p>
      </dgm:t>
    </dgm:pt>
    <dgm:pt modelId="{A01E84BB-45C4-42FC-90E1-94D8FD7B5908}">
      <dgm:prSet phldrT="[Text]" custT="1"/>
      <dgm:spPr>
        <a:solidFill>
          <a:srgbClr val="084C72"/>
        </a:solidFill>
        <a:ln>
          <a:noFill/>
        </a:ln>
        <a:effectLst>
          <a:outerShdw blurRad="149987" dist="250190" dir="8460000" algn="ctr">
            <a:srgbClr val="000000">
              <a:alpha val="28000"/>
            </a:srgbClr>
          </a:outerShdw>
        </a:effectLst>
        <a:scene3d>
          <a:camera prst="obliqueBottomRight"/>
          <a:lightRig rig="contrasting" dir="t">
            <a:rot lat="0" lon="0" rev="1500000"/>
          </a:lightRig>
        </a:scene3d>
        <a:sp3d prstMaterial="metal">
          <a:bevelT w="88900" h="88900"/>
        </a:sp3d>
      </dgm:spPr>
      <dgm:t>
        <a:bodyPr/>
        <a:lstStyle/>
        <a:p>
          <a:r>
            <a:rPr lang="en-US" sz="1800" dirty="0" smtClean="0"/>
            <a:t>Process analysis</a:t>
          </a:r>
          <a:endParaRPr lang="en-IN" sz="1800" dirty="0"/>
        </a:p>
      </dgm:t>
    </dgm:pt>
    <dgm:pt modelId="{2DB3D619-4329-45BA-9488-18398C7BE1CB}" type="parTrans" cxnId="{281E293E-B79A-4C98-8806-6A508F29862C}">
      <dgm:prSe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E350DFBB-04D2-4E8C-97D8-737C7BF59CB5}" type="sibTrans" cxnId="{281E293E-B79A-4C98-8806-6A508F29862C}">
      <dgm:prSet/>
      <dgm:spPr/>
      <dgm:t>
        <a:bodyPr/>
        <a:lstStyle/>
        <a:p>
          <a:endParaRPr lang="en-IN"/>
        </a:p>
      </dgm:t>
    </dgm:pt>
    <dgm:pt modelId="{3C33FAC8-BABB-42CE-95A5-A7DFF5102882}">
      <dgm:prSet phldrT="[Text]" custT="1"/>
      <dgm:spPr>
        <a:solidFill>
          <a:srgbClr val="084C72"/>
        </a:solidFill>
        <a:ln>
          <a:noFill/>
        </a:ln>
        <a:effectLst>
          <a:outerShdw blurRad="149987" dist="250190" dir="8460000" algn="ctr">
            <a:srgbClr val="000000">
              <a:alpha val="28000"/>
            </a:srgbClr>
          </a:outerShdw>
        </a:effectLst>
        <a:scene3d>
          <a:camera prst="obliqueBottomRight"/>
          <a:lightRig rig="contrasting" dir="t">
            <a:rot lat="0" lon="0" rev="1500000"/>
          </a:lightRig>
        </a:scene3d>
        <a:sp3d prstMaterial="metal">
          <a:bevelT w="88900" h="88900"/>
        </a:sp3d>
      </dgm:spPr>
      <dgm:t>
        <a:bodyPr/>
        <a:lstStyle/>
        <a:p>
          <a:r>
            <a:rPr lang="en-US" sz="1800" dirty="0" smtClean="0"/>
            <a:t>Service analysis</a:t>
          </a:r>
          <a:endParaRPr lang="en-IN" sz="1800" dirty="0"/>
        </a:p>
      </dgm:t>
    </dgm:pt>
    <dgm:pt modelId="{F829B86B-B139-4806-9A0E-380C97A8BB9F}" type="parTrans" cxnId="{50EECAE2-9350-4217-83E6-DB648F8952C4}">
      <dgm:prSe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243CA6BE-7D54-4BCA-9357-B20A65E250CA}" type="sibTrans" cxnId="{50EECAE2-9350-4217-83E6-DB648F8952C4}">
      <dgm:prSet/>
      <dgm:spPr/>
      <dgm:t>
        <a:bodyPr/>
        <a:lstStyle/>
        <a:p>
          <a:endParaRPr lang="en-IN"/>
        </a:p>
      </dgm:t>
    </dgm:pt>
    <dgm:pt modelId="{DDBC26CB-95B0-482C-8BF6-A5182649B406}" type="pres">
      <dgm:prSet presAssocID="{885BCA7E-3537-4695-98C1-AEF328F88A0D}" presName="Name0" presStyleCnt="0">
        <dgm:presLayoutVars>
          <dgm:chMax val="1"/>
          <dgm:dir/>
          <dgm:animLvl val="ctr"/>
          <dgm:resizeHandles val="exact"/>
        </dgm:presLayoutVars>
      </dgm:prSet>
      <dgm:spPr/>
      <dgm:t>
        <a:bodyPr/>
        <a:lstStyle/>
        <a:p>
          <a:endParaRPr lang="en-US"/>
        </a:p>
      </dgm:t>
    </dgm:pt>
    <dgm:pt modelId="{063723D9-6C25-4DB2-AD87-C2AA57EA2985}" type="pres">
      <dgm:prSet presAssocID="{4B247C39-0450-4741-8BFD-705361CE220B}" presName="centerShape" presStyleLbl="node0" presStyleIdx="0" presStyleCnt="1" custScaleX="181503" custScaleY="145202"/>
      <dgm:spPr/>
      <dgm:t>
        <a:bodyPr/>
        <a:lstStyle/>
        <a:p>
          <a:endParaRPr lang="en-US"/>
        </a:p>
      </dgm:t>
    </dgm:pt>
    <dgm:pt modelId="{3CE4BF16-3252-49EA-A173-CDA15B28FB40}" type="pres">
      <dgm:prSet presAssocID="{15A83FFC-08E9-4DEA-89FD-D4A4FD28D1AC}" presName="parTrans" presStyleLbl="sibTrans2D1" presStyleIdx="0" presStyleCnt="5" custScaleX="146410" custScaleY="146410"/>
      <dgm:spPr>
        <a:prstGeom prst="leftArrow">
          <a:avLst/>
        </a:prstGeom>
      </dgm:spPr>
      <dgm:t>
        <a:bodyPr/>
        <a:lstStyle/>
        <a:p>
          <a:endParaRPr lang="en-US"/>
        </a:p>
      </dgm:t>
    </dgm:pt>
    <dgm:pt modelId="{C850F6BB-6015-47DC-8300-77C591AB7838}" type="pres">
      <dgm:prSet presAssocID="{15A83FFC-08E9-4DEA-89FD-D4A4FD28D1AC}" presName="connectorText" presStyleLbl="sibTrans2D1" presStyleIdx="0" presStyleCnt="5"/>
      <dgm:spPr/>
      <dgm:t>
        <a:bodyPr/>
        <a:lstStyle/>
        <a:p>
          <a:endParaRPr lang="en-US"/>
        </a:p>
      </dgm:t>
    </dgm:pt>
    <dgm:pt modelId="{CBAE3A73-6BAE-4D5A-BB99-EBD48BCAF54C}" type="pres">
      <dgm:prSet presAssocID="{92E2C09B-622A-4C27-814E-2475B100204C}" presName="node" presStyleLbl="node1" presStyleIdx="0" presStyleCnt="5" custScaleX="130604">
        <dgm:presLayoutVars>
          <dgm:bulletEnabled val="1"/>
        </dgm:presLayoutVars>
      </dgm:prSet>
      <dgm:spPr/>
      <dgm:t>
        <a:bodyPr/>
        <a:lstStyle/>
        <a:p>
          <a:endParaRPr lang="en-IN"/>
        </a:p>
      </dgm:t>
    </dgm:pt>
    <dgm:pt modelId="{B8C1B0A4-134B-4095-97F8-09192E96BD75}" type="pres">
      <dgm:prSet presAssocID="{9C6640E2-44A2-424C-83AD-014AD9B4ECC4}" presName="parTrans" presStyleLbl="sibTrans2D1" presStyleIdx="1" presStyleCnt="5" custScaleX="146410" custScaleY="146410"/>
      <dgm:spPr>
        <a:prstGeom prst="leftArrow">
          <a:avLst/>
        </a:prstGeom>
      </dgm:spPr>
      <dgm:t>
        <a:bodyPr/>
        <a:lstStyle/>
        <a:p>
          <a:endParaRPr lang="en-US"/>
        </a:p>
      </dgm:t>
    </dgm:pt>
    <dgm:pt modelId="{B581A7C4-10D3-4F8D-91F0-7B14F4BA62E5}" type="pres">
      <dgm:prSet presAssocID="{9C6640E2-44A2-424C-83AD-014AD9B4ECC4}" presName="connectorText" presStyleLbl="sibTrans2D1" presStyleIdx="1" presStyleCnt="5"/>
      <dgm:spPr/>
      <dgm:t>
        <a:bodyPr/>
        <a:lstStyle/>
        <a:p>
          <a:endParaRPr lang="en-US"/>
        </a:p>
      </dgm:t>
    </dgm:pt>
    <dgm:pt modelId="{5028F709-2E57-4F08-8C4F-F824656E5C36}" type="pres">
      <dgm:prSet presAssocID="{DBFC1074-AEB4-4547-B153-7DB741137F6C}" presName="node" presStyleLbl="node1" presStyleIdx="1" presStyleCnt="5" custScaleX="130604" custRadScaleRad="116309" custRadScaleInc="2938">
        <dgm:presLayoutVars>
          <dgm:bulletEnabled val="1"/>
        </dgm:presLayoutVars>
      </dgm:prSet>
      <dgm:spPr/>
      <dgm:t>
        <a:bodyPr/>
        <a:lstStyle/>
        <a:p>
          <a:endParaRPr lang="en-US"/>
        </a:p>
      </dgm:t>
    </dgm:pt>
    <dgm:pt modelId="{B828BF35-BC34-4342-A65F-AFF68FBCAC50}" type="pres">
      <dgm:prSet presAssocID="{34B9D26E-CCFB-4291-BA72-6065E6B3406C}" presName="parTrans" presStyleLbl="sibTrans2D1" presStyleIdx="2" presStyleCnt="5" custScaleX="146410" custScaleY="146410"/>
      <dgm:spPr>
        <a:prstGeom prst="leftArrow">
          <a:avLst/>
        </a:prstGeom>
      </dgm:spPr>
      <dgm:t>
        <a:bodyPr/>
        <a:lstStyle/>
        <a:p>
          <a:endParaRPr lang="en-US"/>
        </a:p>
      </dgm:t>
    </dgm:pt>
    <dgm:pt modelId="{3FAB1853-BADB-4BBC-ADFF-3A0FA7BCC433}" type="pres">
      <dgm:prSet presAssocID="{34B9D26E-CCFB-4291-BA72-6065E6B3406C}" presName="connectorText" presStyleLbl="sibTrans2D1" presStyleIdx="2" presStyleCnt="5"/>
      <dgm:spPr/>
      <dgm:t>
        <a:bodyPr/>
        <a:lstStyle/>
        <a:p>
          <a:endParaRPr lang="en-US"/>
        </a:p>
      </dgm:t>
    </dgm:pt>
    <dgm:pt modelId="{56D9A745-7921-46CB-AC16-25D23C997DB2}" type="pres">
      <dgm:prSet presAssocID="{01066B17-89C4-4525-B33F-0E4EAC9215A3}" presName="node" presStyleLbl="node1" presStyleIdx="2" presStyleCnt="5" custScaleX="130604" custRadScaleRad="105374" custRadScaleInc="-1931">
        <dgm:presLayoutVars>
          <dgm:bulletEnabled val="1"/>
        </dgm:presLayoutVars>
      </dgm:prSet>
      <dgm:spPr/>
      <dgm:t>
        <a:bodyPr/>
        <a:lstStyle/>
        <a:p>
          <a:endParaRPr lang="en-US"/>
        </a:p>
      </dgm:t>
    </dgm:pt>
    <dgm:pt modelId="{89E9D6BD-91D1-46BC-A4E6-4B0539BAE82E}" type="pres">
      <dgm:prSet presAssocID="{2DB3D619-4329-45BA-9488-18398C7BE1CB}" presName="parTrans" presStyleLbl="sibTrans2D1" presStyleIdx="3" presStyleCnt="5" custScaleX="146410" custScaleY="146410"/>
      <dgm:spPr>
        <a:prstGeom prst="leftArrow">
          <a:avLst/>
        </a:prstGeom>
      </dgm:spPr>
      <dgm:t>
        <a:bodyPr/>
        <a:lstStyle/>
        <a:p>
          <a:endParaRPr lang="en-US"/>
        </a:p>
      </dgm:t>
    </dgm:pt>
    <dgm:pt modelId="{CDD05D87-2865-4550-A7C2-CBACDFE67B6E}" type="pres">
      <dgm:prSet presAssocID="{2DB3D619-4329-45BA-9488-18398C7BE1CB}" presName="connectorText" presStyleLbl="sibTrans2D1" presStyleIdx="3" presStyleCnt="5"/>
      <dgm:spPr/>
      <dgm:t>
        <a:bodyPr/>
        <a:lstStyle/>
        <a:p>
          <a:endParaRPr lang="en-US"/>
        </a:p>
      </dgm:t>
    </dgm:pt>
    <dgm:pt modelId="{7D1F53D2-F679-4E58-AB6D-99CE24E90BA6}" type="pres">
      <dgm:prSet presAssocID="{A01E84BB-45C4-42FC-90E1-94D8FD7B5908}" presName="node" presStyleLbl="node1" presStyleIdx="3" presStyleCnt="5" custScaleX="130604" custRadScaleRad="105779" custRadScaleInc="7155">
        <dgm:presLayoutVars>
          <dgm:bulletEnabled val="1"/>
        </dgm:presLayoutVars>
      </dgm:prSet>
      <dgm:spPr/>
      <dgm:t>
        <a:bodyPr/>
        <a:lstStyle/>
        <a:p>
          <a:endParaRPr lang="en-US"/>
        </a:p>
      </dgm:t>
    </dgm:pt>
    <dgm:pt modelId="{62D3FEE9-2F57-45EB-9AC7-C5A4C1279EF4}" type="pres">
      <dgm:prSet presAssocID="{F829B86B-B139-4806-9A0E-380C97A8BB9F}" presName="parTrans" presStyleLbl="sibTrans2D1" presStyleIdx="4" presStyleCnt="5" custScaleX="146410" custScaleY="146410"/>
      <dgm:spPr>
        <a:prstGeom prst="leftArrow">
          <a:avLst/>
        </a:prstGeom>
      </dgm:spPr>
      <dgm:t>
        <a:bodyPr/>
        <a:lstStyle/>
        <a:p>
          <a:endParaRPr lang="en-US"/>
        </a:p>
      </dgm:t>
    </dgm:pt>
    <dgm:pt modelId="{8C9BD6C7-3D0F-43EA-8828-5E7E444920C5}" type="pres">
      <dgm:prSet presAssocID="{F829B86B-B139-4806-9A0E-380C97A8BB9F}" presName="connectorText" presStyleLbl="sibTrans2D1" presStyleIdx="4" presStyleCnt="5"/>
      <dgm:spPr/>
      <dgm:t>
        <a:bodyPr/>
        <a:lstStyle/>
        <a:p>
          <a:endParaRPr lang="en-US"/>
        </a:p>
      </dgm:t>
    </dgm:pt>
    <dgm:pt modelId="{D5F660AB-A012-40A9-B4C9-20ADC3993C93}" type="pres">
      <dgm:prSet presAssocID="{3C33FAC8-BABB-42CE-95A5-A7DFF5102882}" presName="node" presStyleLbl="node1" presStyleIdx="4" presStyleCnt="5" custScaleX="130604" custRadScaleRad="116309" custRadScaleInc="-2938">
        <dgm:presLayoutVars>
          <dgm:bulletEnabled val="1"/>
        </dgm:presLayoutVars>
      </dgm:prSet>
      <dgm:spPr/>
      <dgm:t>
        <a:bodyPr/>
        <a:lstStyle/>
        <a:p>
          <a:endParaRPr lang="en-US"/>
        </a:p>
      </dgm:t>
    </dgm:pt>
  </dgm:ptLst>
  <dgm:cxnLst>
    <dgm:cxn modelId="{1138BB48-DC2C-4F80-8518-8B6E67A62ABE}" type="presOf" srcId="{34B9D26E-CCFB-4291-BA72-6065E6B3406C}" destId="{B828BF35-BC34-4342-A65F-AFF68FBCAC50}" srcOrd="0" destOrd="0" presId="urn:microsoft.com/office/officeart/2005/8/layout/radial5"/>
    <dgm:cxn modelId="{D92A32A5-9398-471F-AF57-F113F25CF053}" type="presOf" srcId="{2DB3D619-4329-45BA-9488-18398C7BE1CB}" destId="{CDD05D87-2865-4550-A7C2-CBACDFE67B6E}" srcOrd="1" destOrd="0" presId="urn:microsoft.com/office/officeart/2005/8/layout/radial5"/>
    <dgm:cxn modelId="{DA574016-CD7C-4703-82B6-92DC858CB691}" type="presOf" srcId="{9C6640E2-44A2-424C-83AD-014AD9B4ECC4}" destId="{B8C1B0A4-134B-4095-97F8-09192E96BD75}" srcOrd="0" destOrd="0" presId="urn:microsoft.com/office/officeart/2005/8/layout/radial5"/>
    <dgm:cxn modelId="{B855A151-A47D-4F9C-B38A-B4340F057F2D}" srcId="{4B247C39-0450-4741-8BFD-705361CE220B}" destId="{DBFC1074-AEB4-4547-B153-7DB741137F6C}" srcOrd="1" destOrd="0" parTransId="{9C6640E2-44A2-424C-83AD-014AD9B4ECC4}" sibTransId="{D2066D78-A94C-4824-8A66-0FED505E5CFC}"/>
    <dgm:cxn modelId="{50EECAE2-9350-4217-83E6-DB648F8952C4}" srcId="{4B247C39-0450-4741-8BFD-705361CE220B}" destId="{3C33FAC8-BABB-42CE-95A5-A7DFF5102882}" srcOrd="4" destOrd="0" parTransId="{F829B86B-B139-4806-9A0E-380C97A8BB9F}" sibTransId="{243CA6BE-7D54-4BCA-9357-B20A65E250CA}"/>
    <dgm:cxn modelId="{E111B3A1-E1FA-4272-A853-11CEF0DAEE1D}" type="presOf" srcId="{01066B17-89C4-4525-B33F-0E4EAC9215A3}" destId="{56D9A745-7921-46CB-AC16-25D23C997DB2}" srcOrd="0" destOrd="0" presId="urn:microsoft.com/office/officeart/2005/8/layout/radial5"/>
    <dgm:cxn modelId="{7358F5F8-49BA-48E1-91AC-E65EC92270EE}" type="presOf" srcId="{15A83FFC-08E9-4DEA-89FD-D4A4FD28D1AC}" destId="{3CE4BF16-3252-49EA-A173-CDA15B28FB40}" srcOrd="0" destOrd="0" presId="urn:microsoft.com/office/officeart/2005/8/layout/radial5"/>
    <dgm:cxn modelId="{B423D96E-0689-4F5C-ACF0-CD7140354FBE}" type="presOf" srcId="{4B247C39-0450-4741-8BFD-705361CE220B}" destId="{063723D9-6C25-4DB2-AD87-C2AA57EA2985}" srcOrd="0" destOrd="0" presId="urn:microsoft.com/office/officeart/2005/8/layout/radial5"/>
    <dgm:cxn modelId="{9E109734-771F-4400-A4CE-3F2DB7A70E9A}" type="presOf" srcId="{DBFC1074-AEB4-4547-B153-7DB741137F6C}" destId="{5028F709-2E57-4F08-8C4F-F824656E5C36}" srcOrd="0" destOrd="0" presId="urn:microsoft.com/office/officeart/2005/8/layout/radial5"/>
    <dgm:cxn modelId="{EE7C5352-8E94-4797-BC3B-E91B643D6BA8}" srcId="{4B247C39-0450-4741-8BFD-705361CE220B}" destId="{92E2C09B-622A-4C27-814E-2475B100204C}" srcOrd="0" destOrd="0" parTransId="{15A83FFC-08E9-4DEA-89FD-D4A4FD28D1AC}" sibTransId="{24DEEC5B-84EF-4622-B292-C1D22B5E58A9}"/>
    <dgm:cxn modelId="{612C0413-0938-4FBC-8A58-870E11EA7DBD}" type="presOf" srcId="{34B9D26E-CCFB-4291-BA72-6065E6B3406C}" destId="{3FAB1853-BADB-4BBC-ADFF-3A0FA7BCC433}" srcOrd="1" destOrd="0" presId="urn:microsoft.com/office/officeart/2005/8/layout/radial5"/>
    <dgm:cxn modelId="{A0DD11E6-3D87-4733-8F53-67E3B0849B6A}" srcId="{885BCA7E-3537-4695-98C1-AEF328F88A0D}" destId="{4B247C39-0450-4741-8BFD-705361CE220B}" srcOrd="0" destOrd="0" parTransId="{310994F3-9072-482A-94C1-34B643457297}" sibTransId="{D4611C6C-A768-403A-B529-43B0A6E6096F}"/>
    <dgm:cxn modelId="{AE48C738-0D04-42D2-9769-2027925DB0C4}" type="presOf" srcId="{3C33FAC8-BABB-42CE-95A5-A7DFF5102882}" destId="{D5F660AB-A012-40A9-B4C9-20ADC3993C93}" srcOrd="0" destOrd="0" presId="urn:microsoft.com/office/officeart/2005/8/layout/radial5"/>
    <dgm:cxn modelId="{3FF7C0B1-2BFD-4197-8A1E-10552E785E02}" srcId="{4B247C39-0450-4741-8BFD-705361CE220B}" destId="{01066B17-89C4-4525-B33F-0E4EAC9215A3}" srcOrd="2" destOrd="0" parTransId="{34B9D26E-CCFB-4291-BA72-6065E6B3406C}" sibTransId="{6634FFA4-0167-4ABB-B8A5-948C5D6617A6}"/>
    <dgm:cxn modelId="{FF213F21-984E-4A9A-B4F2-3F7A4765D0D9}" type="presOf" srcId="{15A83FFC-08E9-4DEA-89FD-D4A4FD28D1AC}" destId="{C850F6BB-6015-47DC-8300-77C591AB7838}" srcOrd="1" destOrd="0" presId="urn:microsoft.com/office/officeart/2005/8/layout/radial5"/>
    <dgm:cxn modelId="{36C339B2-C7B4-49B8-92E4-5D3673B1F1ED}" type="presOf" srcId="{885BCA7E-3537-4695-98C1-AEF328F88A0D}" destId="{DDBC26CB-95B0-482C-8BF6-A5182649B406}" srcOrd="0" destOrd="0" presId="urn:microsoft.com/office/officeart/2005/8/layout/radial5"/>
    <dgm:cxn modelId="{BD870161-BC1E-4152-A63B-D72A2B84D3C6}" type="presOf" srcId="{92E2C09B-622A-4C27-814E-2475B100204C}" destId="{CBAE3A73-6BAE-4D5A-BB99-EBD48BCAF54C}" srcOrd="0" destOrd="0" presId="urn:microsoft.com/office/officeart/2005/8/layout/radial5"/>
    <dgm:cxn modelId="{02BBCA02-2316-49CB-AA51-856E6BBB9E1E}" type="presOf" srcId="{A01E84BB-45C4-42FC-90E1-94D8FD7B5908}" destId="{7D1F53D2-F679-4E58-AB6D-99CE24E90BA6}" srcOrd="0" destOrd="0" presId="urn:microsoft.com/office/officeart/2005/8/layout/radial5"/>
    <dgm:cxn modelId="{EF40BCD4-B5E6-48AE-A2EC-C7D5E2E9FF4D}" type="presOf" srcId="{F829B86B-B139-4806-9A0E-380C97A8BB9F}" destId="{62D3FEE9-2F57-45EB-9AC7-C5A4C1279EF4}" srcOrd="0" destOrd="0" presId="urn:microsoft.com/office/officeart/2005/8/layout/radial5"/>
    <dgm:cxn modelId="{93CF4C3E-E708-43EC-B816-3309FBBADCCE}" type="presOf" srcId="{2DB3D619-4329-45BA-9488-18398C7BE1CB}" destId="{89E9D6BD-91D1-46BC-A4E6-4B0539BAE82E}" srcOrd="0" destOrd="0" presId="urn:microsoft.com/office/officeart/2005/8/layout/radial5"/>
    <dgm:cxn modelId="{281E293E-B79A-4C98-8806-6A508F29862C}" srcId="{4B247C39-0450-4741-8BFD-705361CE220B}" destId="{A01E84BB-45C4-42FC-90E1-94D8FD7B5908}" srcOrd="3" destOrd="0" parTransId="{2DB3D619-4329-45BA-9488-18398C7BE1CB}" sibTransId="{E350DFBB-04D2-4E8C-97D8-737C7BF59CB5}"/>
    <dgm:cxn modelId="{0A6CC803-EBF0-41FB-972A-E0D6C84EDE6A}" type="presOf" srcId="{9C6640E2-44A2-424C-83AD-014AD9B4ECC4}" destId="{B581A7C4-10D3-4F8D-91F0-7B14F4BA62E5}" srcOrd="1" destOrd="0" presId="urn:microsoft.com/office/officeart/2005/8/layout/radial5"/>
    <dgm:cxn modelId="{523B2819-50C1-439F-86C5-DE1295EDCE94}" type="presOf" srcId="{F829B86B-B139-4806-9A0E-380C97A8BB9F}" destId="{8C9BD6C7-3D0F-43EA-8828-5E7E444920C5}" srcOrd="1" destOrd="0" presId="urn:microsoft.com/office/officeart/2005/8/layout/radial5"/>
    <dgm:cxn modelId="{5D664201-8478-47AB-AC07-8BBA1DAA8C8F}" type="presParOf" srcId="{DDBC26CB-95B0-482C-8BF6-A5182649B406}" destId="{063723D9-6C25-4DB2-AD87-C2AA57EA2985}" srcOrd="0" destOrd="0" presId="urn:microsoft.com/office/officeart/2005/8/layout/radial5"/>
    <dgm:cxn modelId="{056D704A-8217-4015-9B57-F1BC9A9F1B82}" type="presParOf" srcId="{DDBC26CB-95B0-482C-8BF6-A5182649B406}" destId="{3CE4BF16-3252-49EA-A173-CDA15B28FB40}" srcOrd="1" destOrd="0" presId="urn:microsoft.com/office/officeart/2005/8/layout/radial5"/>
    <dgm:cxn modelId="{B91A9F71-474B-4A07-BBF9-78408FD27AF4}" type="presParOf" srcId="{3CE4BF16-3252-49EA-A173-CDA15B28FB40}" destId="{C850F6BB-6015-47DC-8300-77C591AB7838}" srcOrd="0" destOrd="0" presId="urn:microsoft.com/office/officeart/2005/8/layout/radial5"/>
    <dgm:cxn modelId="{85BCEFA1-E063-4505-942C-B59D2B6AB32E}" type="presParOf" srcId="{DDBC26CB-95B0-482C-8BF6-A5182649B406}" destId="{CBAE3A73-6BAE-4D5A-BB99-EBD48BCAF54C}" srcOrd="2" destOrd="0" presId="urn:microsoft.com/office/officeart/2005/8/layout/radial5"/>
    <dgm:cxn modelId="{3F4246C9-239B-40A4-B553-9C8D71BE3677}" type="presParOf" srcId="{DDBC26CB-95B0-482C-8BF6-A5182649B406}" destId="{B8C1B0A4-134B-4095-97F8-09192E96BD75}" srcOrd="3" destOrd="0" presId="urn:microsoft.com/office/officeart/2005/8/layout/radial5"/>
    <dgm:cxn modelId="{45BC34CE-CB7F-482C-AD3E-C0DD2B0D85DF}" type="presParOf" srcId="{B8C1B0A4-134B-4095-97F8-09192E96BD75}" destId="{B581A7C4-10D3-4F8D-91F0-7B14F4BA62E5}" srcOrd="0" destOrd="0" presId="urn:microsoft.com/office/officeart/2005/8/layout/radial5"/>
    <dgm:cxn modelId="{A859E093-C6DB-41D7-9F04-319800FCFBD4}" type="presParOf" srcId="{DDBC26CB-95B0-482C-8BF6-A5182649B406}" destId="{5028F709-2E57-4F08-8C4F-F824656E5C36}" srcOrd="4" destOrd="0" presId="urn:microsoft.com/office/officeart/2005/8/layout/radial5"/>
    <dgm:cxn modelId="{0395F5EB-3217-49EE-8DFB-077B56B87FDD}" type="presParOf" srcId="{DDBC26CB-95B0-482C-8BF6-A5182649B406}" destId="{B828BF35-BC34-4342-A65F-AFF68FBCAC50}" srcOrd="5" destOrd="0" presId="urn:microsoft.com/office/officeart/2005/8/layout/radial5"/>
    <dgm:cxn modelId="{8E51AA25-C6FF-4177-BA1B-93D3D94A6575}" type="presParOf" srcId="{B828BF35-BC34-4342-A65F-AFF68FBCAC50}" destId="{3FAB1853-BADB-4BBC-ADFF-3A0FA7BCC433}" srcOrd="0" destOrd="0" presId="urn:microsoft.com/office/officeart/2005/8/layout/radial5"/>
    <dgm:cxn modelId="{3B1801D0-A469-4DA5-8877-C80C12F0ECD6}" type="presParOf" srcId="{DDBC26CB-95B0-482C-8BF6-A5182649B406}" destId="{56D9A745-7921-46CB-AC16-25D23C997DB2}" srcOrd="6" destOrd="0" presId="urn:microsoft.com/office/officeart/2005/8/layout/radial5"/>
    <dgm:cxn modelId="{BB9B9ECE-4CBA-451A-B104-D82BF5936BFA}" type="presParOf" srcId="{DDBC26CB-95B0-482C-8BF6-A5182649B406}" destId="{89E9D6BD-91D1-46BC-A4E6-4B0539BAE82E}" srcOrd="7" destOrd="0" presId="urn:microsoft.com/office/officeart/2005/8/layout/radial5"/>
    <dgm:cxn modelId="{CE9D13B0-9BBA-4CB4-AF26-DAC300303E7B}" type="presParOf" srcId="{89E9D6BD-91D1-46BC-A4E6-4B0539BAE82E}" destId="{CDD05D87-2865-4550-A7C2-CBACDFE67B6E}" srcOrd="0" destOrd="0" presId="urn:microsoft.com/office/officeart/2005/8/layout/radial5"/>
    <dgm:cxn modelId="{E0629569-2F3F-45FA-8B47-C55327C2A361}" type="presParOf" srcId="{DDBC26CB-95B0-482C-8BF6-A5182649B406}" destId="{7D1F53D2-F679-4E58-AB6D-99CE24E90BA6}" srcOrd="8" destOrd="0" presId="urn:microsoft.com/office/officeart/2005/8/layout/radial5"/>
    <dgm:cxn modelId="{6BA37393-8555-486A-B6F2-B126EF5A73DE}" type="presParOf" srcId="{DDBC26CB-95B0-482C-8BF6-A5182649B406}" destId="{62D3FEE9-2F57-45EB-9AC7-C5A4C1279EF4}" srcOrd="9" destOrd="0" presId="urn:microsoft.com/office/officeart/2005/8/layout/radial5"/>
    <dgm:cxn modelId="{16D7E17B-7185-47E2-A7F3-DFDBEE5192ED}" type="presParOf" srcId="{62D3FEE9-2F57-45EB-9AC7-C5A4C1279EF4}" destId="{8C9BD6C7-3D0F-43EA-8828-5E7E444920C5}" srcOrd="0" destOrd="0" presId="urn:microsoft.com/office/officeart/2005/8/layout/radial5"/>
    <dgm:cxn modelId="{354A04CE-7A4A-4267-B7F7-55E2A41DAFF4}" type="presParOf" srcId="{DDBC26CB-95B0-482C-8BF6-A5182649B406}" destId="{D5F660AB-A012-40A9-B4C9-20ADC3993C93}"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8AAF0-E992-4957-9E75-FC52D4A70D3D}" type="doc">
      <dgm:prSet loTypeId="urn:microsoft.com/office/officeart/2005/8/layout/cycle2" loCatId="cycle" qsTypeId="urn:microsoft.com/office/officeart/2005/8/quickstyle/simple1" qsCatId="simple" csTypeId="urn:microsoft.com/office/officeart/2005/8/colors/accent1_2" csCatId="accent1" phldr="1"/>
      <dgm:spPr>
        <a:scene3d>
          <a:camera prst="orthographicFront">
            <a:rot lat="0" lon="0" rev="0"/>
          </a:camera>
          <a:lightRig rig="soft" dir="t">
            <a:rot lat="0" lon="0" rev="0"/>
          </a:lightRig>
        </a:scene3d>
      </dgm:spPr>
      <dgm:t>
        <a:bodyPr/>
        <a:lstStyle/>
        <a:p>
          <a:endParaRPr lang="en-IN"/>
        </a:p>
      </dgm:t>
    </dgm:pt>
    <dgm:pt modelId="{162C3132-A99B-4E2E-ACFD-96AC5CCE68E6}">
      <dgm:prSet phldrT="[Text]" custT="1"/>
      <dgm:spPr>
        <a:solidFill>
          <a:srgbClr val="084D7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t>Ideate</a:t>
          </a:r>
          <a:endParaRPr lang="en-IN" sz="1400" b="1" dirty="0"/>
        </a:p>
      </dgm:t>
    </dgm:pt>
    <dgm:pt modelId="{355B975A-2D98-4F1E-9FFC-3A563C226224}" type="parTrans" cxnId="{27AB6A2F-69B0-4F7C-BEBE-5822791768B1}">
      <dgm:prSet/>
      <dgm:spPr/>
      <dgm:t>
        <a:bodyPr/>
        <a:lstStyle/>
        <a:p>
          <a:endParaRPr lang="en-IN" sz="1400" b="1"/>
        </a:p>
      </dgm:t>
    </dgm:pt>
    <dgm:pt modelId="{70E36D5A-8C3B-4E75-8D4D-F41144817257}" type="sibTrans" cxnId="{27AB6A2F-69B0-4F7C-BEBE-5822791768B1}">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sz="1400" b="1"/>
        </a:p>
      </dgm:t>
    </dgm:pt>
    <dgm:pt modelId="{17A586F9-05E2-458A-9E7B-521F1FE6D036}">
      <dgm:prSet phldrT="[Text]" custT="1"/>
      <dgm:spPr>
        <a:solidFill>
          <a:srgbClr val="0A5E8C"/>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t>Design</a:t>
          </a:r>
          <a:endParaRPr lang="en-IN" sz="1400" b="1" dirty="0"/>
        </a:p>
      </dgm:t>
    </dgm:pt>
    <dgm:pt modelId="{626D9F4D-CD60-4080-A2FC-D1DB7380A2CB}" type="parTrans" cxnId="{5E79D27F-0FE5-4EC2-8471-14F60580B2A7}">
      <dgm:prSet/>
      <dgm:spPr/>
      <dgm:t>
        <a:bodyPr/>
        <a:lstStyle/>
        <a:p>
          <a:endParaRPr lang="en-IN" sz="1400" b="1"/>
        </a:p>
      </dgm:t>
    </dgm:pt>
    <dgm:pt modelId="{D55D6D80-92A6-4298-83B1-4DB1ED9BE720}" type="sibTrans" cxnId="{5E79D27F-0FE5-4EC2-8471-14F60580B2A7}">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sz="1400" b="1"/>
        </a:p>
      </dgm:t>
    </dgm:pt>
    <dgm:pt modelId="{A769E126-986B-4B42-9EF7-6663A5DC7A23}">
      <dgm:prSet phldrT="[Text]" custT="1"/>
      <dgm:spPr>
        <a:solidFill>
          <a:srgbClr val="0A679A"/>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t>Prototype</a:t>
          </a:r>
          <a:endParaRPr lang="en-IN" sz="1400" b="1" dirty="0"/>
        </a:p>
      </dgm:t>
    </dgm:pt>
    <dgm:pt modelId="{F9C0A19D-B5F2-43F9-962E-701C650E91C4}" type="parTrans" cxnId="{8AA5EF61-6FB5-4B54-81EC-D6D2BAC3AC53}">
      <dgm:prSet/>
      <dgm:spPr/>
      <dgm:t>
        <a:bodyPr/>
        <a:lstStyle/>
        <a:p>
          <a:endParaRPr lang="en-IN" sz="1400" b="1"/>
        </a:p>
      </dgm:t>
    </dgm:pt>
    <dgm:pt modelId="{3D7E61E2-26C9-4929-98C8-E835419994E0}" type="sibTrans" cxnId="{8AA5EF61-6FB5-4B54-81EC-D6D2BAC3AC53}">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sz="1400" b="1"/>
        </a:p>
      </dgm:t>
    </dgm:pt>
    <dgm:pt modelId="{94A6E928-6ECD-419F-A048-B0E2DC64D47D}">
      <dgm:prSet phldrT="[Text]" custT="1"/>
      <dgm:spPr>
        <a:solidFill>
          <a:srgbClr val="0B6EA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t>Customer evaluation</a:t>
          </a:r>
          <a:endParaRPr lang="en-IN" sz="1400" b="1" dirty="0"/>
        </a:p>
      </dgm:t>
    </dgm:pt>
    <dgm:pt modelId="{1D2865CA-238B-4FA7-B060-6FE492A42C30}" type="parTrans" cxnId="{9AF14D98-22C4-4890-B459-B53F5D403B1D}">
      <dgm:prSet/>
      <dgm:spPr/>
      <dgm:t>
        <a:bodyPr/>
        <a:lstStyle/>
        <a:p>
          <a:endParaRPr lang="en-IN" sz="1400" b="1"/>
        </a:p>
      </dgm:t>
    </dgm:pt>
    <dgm:pt modelId="{64C346CE-7794-4F30-9EAC-25475D23A53B}" type="sibTrans" cxnId="{9AF14D98-22C4-4890-B459-B53F5D403B1D}">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sz="1400" b="1"/>
        </a:p>
      </dgm:t>
    </dgm:pt>
    <dgm:pt modelId="{6D0F105F-81BA-4E6C-B515-52B988E15029}">
      <dgm:prSet phldrT="[Text]" custT="1"/>
      <dgm:spPr>
        <a:solidFill>
          <a:srgbClr val="0E83C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t>Measure satisfaction</a:t>
          </a:r>
          <a:endParaRPr lang="en-IN" sz="1400" b="1" dirty="0"/>
        </a:p>
      </dgm:t>
    </dgm:pt>
    <dgm:pt modelId="{4FCA1A85-E152-4ABE-9EBB-7A5F9D954C70}" type="parTrans" cxnId="{5344E75C-6B87-4564-B183-87AB2E70EA19}">
      <dgm:prSet/>
      <dgm:spPr/>
      <dgm:t>
        <a:bodyPr/>
        <a:lstStyle/>
        <a:p>
          <a:endParaRPr lang="en-IN" sz="1400" b="1"/>
        </a:p>
      </dgm:t>
    </dgm:pt>
    <dgm:pt modelId="{88973797-6F9A-4ED4-AC77-F8E552DDFF69}" type="sibTrans" cxnId="{5344E75C-6B87-4564-B183-87AB2E70EA19}">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sz="1400" b="1"/>
        </a:p>
      </dgm:t>
    </dgm:pt>
    <dgm:pt modelId="{6ED235E9-A8E5-415B-B8FA-1AAD4D2639AC}">
      <dgm:prSet phldrT="[Text]" custT="1"/>
      <dgm:spPr>
        <a:solidFill>
          <a:srgbClr val="109CEA"/>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400" b="1" dirty="0" smtClean="0"/>
            <a:t>Learn to make it more valuable to customers</a:t>
          </a:r>
          <a:endParaRPr lang="en-IN" sz="1400" b="1" dirty="0"/>
        </a:p>
      </dgm:t>
    </dgm:pt>
    <dgm:pt modelId="{143471C8-0C46-4A32-AC97-5F78ADFABE7C}" type="parTrans" cxnId="{D4264A00-5883-4B50-A907-6E34A3D4B563}">
      <dgm:prSet/>
      <dgm:spPr/>
      <dgm:t>
        <a:bodyPr/>
        <a:lstStyle/>
        <a:p>
          <a:endParaRPr lang="en-IN" sz="1400" b="1"/>
        </a:p>
      </dgm:t>
    </dgm:pt>
    <dgm:pt modelId="{BA0AFD8E-D309-4DCC-91BC-74C9EDFCBF45}" type="sibTrans" cxnId="{D4264A00-5883-4B50-A907-6E34A3D4B563}">
      <dgm:prSe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sz="1400" b="1"/>
        </a:p>
      </dgm:t>
    </dgm:pt>
    <dgm:pt modelId="{A372EEC9-F32C-4C44-9313-945FBF56942B}" type="pres">
      <dgm:prSet presAssocID="{9A28AAF0-E992-4957-9E75-FC52D4A70D3D}" presName="cycle" presStyleCnt="0">
        <dgm:presLayoutVars>
          <dgm:dir/>
          <dgm:resizeHandles val="exact"/>
        </dgm:presLayoutVars>
      </dgm:prSet>
      <dgm:spPr/>
      <dgm:t>
        <a:bodyPr/>
        <a:lstStyle/>
        <a:p>
          <a:endParaRPr lang="en-US"/>
        </a:p>
      </dgm:t>
    </dgm:pt>
    <dgm:pt modelId="{CA96F420-FDBA-40F9-B8CA-1804A69FED0D}" type="pres">
      <dgm:prSet presAssocID="{162C3132-A99B-4E2E-ACFD-96AC5CCE68E6}" presName="node" presStyleLbl="node1" presStyleIdx="0" presStyleCnt="6">
        <dgm:presLayoutVars>
          <dgm:bulletEnabled val="1"/>
        </dgm:presLayoutVars>
      </dgm:prSet>
      <dgm:spPr/>
      <dgm:t>
        <a:bodyPr/>
        <a:lstStyle/>
        <a:p>
          <a:endParaRPr lang="en-US"/>
        </a:p>
      </dgm:t>
    </dgm:pt>
    <dgm:pt modelId="{769CA922-D6BD-42A9-97E9-23C444B68748}" type="pres">
      <dgm:prSet presAssocID="{70E36D5A-8C3B-4E75-8D4D-F41144817257}" presName="sibTrans" presStyleLbl="sibTrans2D1" presStyleIdx="0" presStyleCnt="6"/>
      <dgm:spPr/>
      <dgm:t>
        <a:bodyPr/>
        <a:lstStyle/>
        <a:p>
          <a:endParaRPr lang="en-US"/>
        </a:p>
      </dgm:t>
    </dgm:pt>
    <dgm:pt modelId="{A47DB6FD-E4F9-405C-A656-E70D77DEED4F}" type="pres">
      <dgm:prSet presAssocID="{70E36D5A-8C3B-4E75-8D4D-F41144817257}" presName="connectorText" presStyleLbl="sibTrans2D1" presStyleIdx="0" presStyleCnt="6"/>
      <dgm:spPr/>
      <dgm:t>
        <a:bodyPr/>
        <a:lstStyle/>
        <a:p>
          <a:endParaRPr lang="en-US"/>
        </a:p>
      </dgm:t>
    </dgm:pt>
    <dgm:pt modelId="{5DAA7434-3C02-43DE-8C0A-C5D4AEFD9843}" type="pres">
      <dgm:prSet presAssocID="{17A586F9-05E2-458A-9E7B-521F1FE6D036}" presName="node" presStyleLbl="node1" presStyleIdx="1" presStyleCnt="6">
        <dgm:presLayoutVars>
          <dgm:bulletEnabled val="1"/>
        </dgm:presLayoutVars>
      </dgm:prSet>
      <dgm:spPr/>
      <dgm:t>
        <a:bodyPr/>
        <a:lstStyle/>
        <a:p>
          <a:endParaRPr lang="en-US"/>
        </a:p>
      </dgm:t>
    </dgm:pt>
    <dgm:pt modelId="{DA96D9DE-1EBA-44CD-ABB2-D7D990B25F6B}" type="pres">
      <dgm:prSet presAssocID="{D55D6D80-92A6-4298-83B1-4DB1ED9BE720}" presName="sibTrans" presStyleLbl="sibTrans2D1" presStyleIdx="1" presStyleCnt="6"/>
      <dgm:spPr/>
      <dgm:t>
        <a:bodyPr/>
        <a:lstStyle/>
        <a:p>
          <a:endParaRPr lang="en-US"/>
        </a:p>
      </dgm:t>
    </dgm:pt>
    <dgm:pt modelId="{CB92547C-5470-447D-9494-5FC55A7BA167}" type="pres">
      <dgm:prSet presAssocID="{D55D6D80-92A6-4298-83B1-4DB1ED9BE720}" presName="connectorText" presStyleLbl="sibTrans2D1" presStyleIdx="1" presStyleCnt="6"/>
      <dgm:spPr/>
      <dgm:t>
        <a:bodyPr/>
        <a:lstStyle/>
        <a:p>
          <a:endParaRPr lang="en-US"/>
        </a:p>
      </dgm:t>
    </dgm:pt>
    <dgm:pt modelId="{4C9D7402-D46B-4E4B-8390-733B4977DB04}" type="pres">
      <dgm:prSet presAssocID="{A769E126-986B-4B42-9EF7-6663A5DC7A23}" presName="node" presStyleLbl="node1" presStyleIdx="2" presStyleCnt="6">
        <dgm:presLayoutVars>
          <dgm:bulletEnabled val="1"/>
        </dgm:presLayoutVars>
      </dgm:prSet>
      <dgm:spPr/>
      <dgm:t>
        <a:bodyPr/>
        <a:lstStyle/>
        <a:p>
          <a:endParaRPr lang="en-IN"/>
        </a:p>
      </dgm:t>
    </dgm:pt>
    <dgm:pt modelId="{0E0AA9BB-EECE-45AB-85FD-7767A1FD326E}" type="pres">
      <dgm:prSet presAssocID="{3D7E61E2-26C9-4929-98C8-E835419994E0}" presName="sibTrans" presStyleLbl="sibTrans2D1" presStyleIdx="2" presStyleCnt="6"/>
      <dgm:spPr/>
      <dgm:t>
        <a:bodyPr/>
        <a:lstStyle/>
        <a:p>
          <a:endParaRPr lang="en-US"/>
        </a:p>
      </dgm:t>
    </dgm:pt>
    <dgm:pt modelId="{2082997A-DB09-4EBC-B429-562EBDF368A0}" type="pres">
      <dgm:prSet presAssocID="{3D7E61E2-26C9-4929-98C8-E835419994E0}" presName="connectorText" presStyleLbl="sibTrans2D1" presStyleIdx="2" presStyleCnt="6"/>
      <dgm:spPr/>
      <dgm:t>
        <a:bodyPr/>
        <a:lstStyle/>
        <a:p>
          <a:endParaRPr lang="en-US"/>
        </a:p>
      </dgm:t>
    </dgm:pt>
    <dgm:pt modelId="{F997102E-F909-4D48-B979-7D7BD3F77FE7}" type="pres">
      <dgm:prSet presAssocID="{94A6E928-6ECD-419F-A048-B0E2DC64D47D}" presName="node" presStyleLbl="node1" presStyleIdx="3" presStyleCnt="6">
        <dgm:presLayoutVars>
          <dgm:bulletEnabled val="1"/>
        </dgm:presLayoutVars>
      </dgm:prSet>
      <dgm:spPr/>
      <dgm:t>
        <a:bodyPr/>
        <a:lstStyle/>
        <a:p>
          <a:endParaRPr lang="en-US"/>
        </a:p>
      </dgm:t>
    </dgm:pt>
    <dgm:pt modelId="{D37346C1-8B9E-4718-9731-D61C343800D1}" type="pres">
      <dgm:prSet presAssocID="{64C346CE-7794-4F30-9EAC-25475D23A53B}" presName="sibTrans" presStyleLbl="sibTrans2D1" presStyleIdx="3" presStyleCnt="6"/>
      <dgm:spPr/>
      <dgm:t>
        <a:bodyPr/>
        <a:lstStyle/>
        <a:p>
          <a:endParaRPr lang="en-US"/>
        </a:p>
      </dgm:t>
    </dgm:pt>
    <dgm:pt modelId="{EAD46AFD-8B48-4921-9ECF-9A6148703A8C}" type="pres">
      <dgm:prSet presAssocID="{64C346CE-7794-4F30-9EAC-25475D23A53B}" presName="connectorText" presStyleLbl="sibTrans2D1" presStyleIdx="3" presStyleCnt="6"/>
      <dgm:spPr/>
      <dgm:t>
        <a:bodyPr/>
        <a:lstStyle/>
        <a:p>
          <a:endParaRPr lang="en-US"/>
        </a:p>
      </dgm:t>
    </dgm:pt>
    <dgm:pt modelId="{180614C4-6225-4540-BA3D-7A6B0722CE92}" type="pres">
      <dgm:prSet presAssocID="{6D0F105F-81BA-4E6C-B515-52B988E15029}" presName="node" presStyleLbl="node1" presStyleIdx="4" presStyleCnt="6">
        <dgm:presLayoutVars>
          <dgm:bulletEnabled val="1"/>
        </dgm:presLayoutVars>
      </dgm:prSet>
      <dgm:spPr/>
      <dgm:t>
        <a:bodyPr/>
        <a:lstStyle/>
        <a:p>
          <a:endParaRPr lang="en-IN"/>
        </a:p>
      </dgm:t>
    </dgm:pt>
    <dgm:pt modelId="{C26AEC08-79FA-4286-AE91-E4EA9BB365C6}" type="pres">
      <dgm:prSet presAssocID="{88973797-6F9A-4ED4-AC77-F8E552DDFF69}" presName="sibTrans" presStyleLbl="sibTrans2D1" presStyleIdx="4" presStyleCnt="6"/>
      <dgm:spPr/>
      <dgm:t>
        <a:bodyPr/>
        <a:lstStyle/>
        <a:p>
          <a:endParaRPr lang="en-US"/>
        </a:p>
      </dgm:t>
    </dgm:pt>
    <dgm:pt modelId="{F04AA594-C902-4070-85E2-2EC5899C2981}" type="pres">
      <dgm:prSet presAssocID="{88973797-6F9A-4ED4-AC77-F8E552DDFF69}" presName="connectorText" presStyleLbl="sibTrans2D1" presStyleIdx="4" presStyleCnt="6"/>
      <dgm:spPr/>
      <dgm:t>
        <a:bodyPr/>
        <a:lstStyle/>
        <a:p>
          <a:endParaRPr lang="en-US"/>
        </a:p>
      </dgm:t>
    </dgm:pt>
    <dgm:pt modelId="{144380E9-8D65-4582-A4E7-630A943346B7}" type="pres">
      <dgm:prSet presAssocID="{6ED235E9-A8E5-415B-B8FA-1AAD4D2639AC}" presName="node" presStyleLbl="node1" presStyleIdx="5" presStyleCnt="6">
        <dgm:presLayoutVars>
          <dgm:bulletEnabled val="1"/>
        </dgm:presLayoutVars>
      </dgm:prSet>
      <dgm:spPr/>
      <dgm:t>
        <a:bodyPr/>
        <a:lstStyle/>
        <a:p>
          <a:endParaRPr lang="en-IN"/>
        </a:p>
      </dgm:t>
    </dgm:pt>
    <dgm:pt modelId="{24A7B47A-5348-49C0-BDE5-57B3522DDE77}" type="pres">
      <dgm:prSet presAssocID="{BA0AFD8E-D309-4DCC-91BC-74C9EDFCBF45}" presName="sibTrans" presStyleLbl="sibTrans2D1" presStyleIdx="5" presStyleCnt="6"/>
      <dgm:spPr/>
      <dgm:t>
        <a:bodyPr/>
        <a:lstStyle/>
        <a:p>
          <a:endParaRPr lang="en-US"/>
        </a:p>
      </dgm:t>
    </dgm:pt>
    <dgm:pt modelId="{B3687799-1184-4CA8-BB26-B889BF81B007}" type="pres">
      <dgm:prSet presAssocID="{BA0AFD8E-D309-4DCC-91BC-74C9EDFCBF45}" presName="connectorText" presStyleLbl="sibTrans2D1" presStyleIdx="5" presStyleCnt="6"/>
      <dgm:spPr/>
      <dgm:t>
        <a:bodyPr/>
        <a:lstStyle/>
        <a:p>
          <a:endParaRPr lang="en-US"/>
        </a:p>
      </dgm:t>
    </dgm:pt>
  </dgm:ptLst>
  <dgm:cxnLst>
    <dgm:cxn modelId="{2E1368BD-4136-4194-BAF8-F0F9B03688AE}" type="presOf" srcId="{64C346CE-7794-4F30-9EAC-25475D23A53B}" destId="{EAD46AFD-8B48-4921-9ECF-9A6148703A8C}" srcOrd="1" destOrd="0" presId="urn:microsoft.com/office/officeart/2005/8/layout/cycle2"/>
    <dgm:cxn modelId="{C8BB49B6-0985-47C2-9149-7337885BFE29}" type="presOf" srcId="{17A586F9-05E2-458A-9E7B-521F1FE6D036}" destId="{5DAA7434-3C02-43DE-8C0A-C5D4AEFD9843}" srcOrd="0" destOrd="0" presId="urn:microsoft.com/office/officeart/2005/8/layout/cycle2"/>
    <dgm:cxn modelId="{934F5AE0-ED59-4248-8C85-3785A361C8DD}" type="presOf" srcId="{9A28AAF0-E992-4957-9E75-FC52D4A70D3D}" destId="{A372EEC9-F32C-4C44-9313-945FBF56942B}" srcOrd="0" destOrd="0" presId="urn:microsoft.com/office/officeart/2005/8/layout/cycle2"/>
    <dgm:cxn modelId="{30AD7EA9-A20C-4948-A49C-FAEB05D3B543}" type="presOf" srcId="{3D7E61E2-26C9-4929-98C8-E835419994E0}" destId="{0E0AA9BB-EECE-45AB-85FD-7767A1FD326E}" srcOrd="0" destOrd="0" presId="urn:microsoft.com/office/officeart/2005/8/layout/cycle2"/>
    <dgm:cxn modelId="{6EB3F373-AB3D-4D15-8473-735531CFA745}" type="presOf" srcId="{94A6E928-6ECD-419F-A048-B0E2DC64D47D}" destId="{F997102E-F909-4D48-B979-7D7BD3F77FE7}" srcOrd="0" destOrd="0" presId="urn:microsoft.com/office/officeart/2005/8/layout/cycle2"/>
    <dgm:cxn modelId="{687A436D-F81F-4041-AA95-7A811FC96E85}" type="presOf" srcId="{D55D6D80-92A6-4298-83B1-4DB1ED9BE720}" destId="{DA96D9DE-1EBA-44CD-ABB2-D7D990B25F6B}" srcOrd="0" destOrd="0" presId="urn:microsoft.com/office/officeart/2005/8/layout/cycle2"/>
    <dgm:cxn modelId="{B35F4368-9F80-4919-A6B9-9D09B88918DB}" type="presOf" srcId="{64C346CE-7794-4F30-9EAC-25475D23A53B}" destId="{D37346C1-8B9E-4718-9731-D61C343800D1}" srcOrd="0" destOrd="0" presId="urn:microsoft.com/office/officeart/2005/8/layout/cycle2"/>
    <dgm:cxn modelId="{4DE71971-83C2-4AF0-8A48-68B14A5FF70C}" type="presOf" srcId="{A769E126-986B-4B42-9EF7-6663A5DC7A23}" destId="{4C9D7402-D46B-4E4B-8390-733B4977DB04}" srcOrd="0" destOrd="0" presId="urn:microsoft.com/office/officeart/2005/8/layout/cycle2"/>
    <dgm:cxn modelId="{5F221F38-34A2-4459-BC27-B6B9049B6C7D}" type="presOf" srcId="{70E36D5A-8C3B-4E75-8D4D-F41144817257}" destId="{769CA922-D6BD-42A9-97E9-23C444B68748}" srcOrd="0" destOrd="0" presId="urn:microsoft.com/office/officeart/2005/8/layout/cycle2"/>
    <dgm:cxn modelId="{D4264A00-5883-4B50-A907-6E34A3D4B563}" srcId="{9A28AAF0-E992-4957-9E75-FC52D4A70D3D}" destId="{6ED235E9-A8E5-415B-B8FA-1AAD4D2639AC}" srcOrd="5" destOrd="0" parTransId="{143471C8-0C46-4A32-AC97-5F78ADFABE7C}" sibTransId="{BA0AFD8E-D309-4DCC-91BC-74C9EDFCBF45}"/>
    <dgm:cxn modelId="{841DBE24-6F36-4FFC-9C52-23452264F5BA}" type="presOf" srcId="{6D0F105F-81BA-4E6C-B515-52B988E15029}" destId="{180614C4-6225-4540-BA3D-7A6B0722CE92}" srcOrd="0" destOrd="0" presId="urn:microsoft.com/office/officeart/2005/8/layout/cycle2"/>
    <dgm:cxn modelId="{D18EFA25-559D-475E-A60D-5CEA4576C237}" type="presOf" srcId="{6ED235E9-A8E5-415B-B8FA-1AAD4D2639AC}" destId="{144380E9-8D65-4582-A4E7-630A943346B7}" srcOrd="0" destOrd="0" presId="urn:microsoft.com/office/officeart/2005/8/layout/cycle2"/>
    <dgm:cxn modelId="{F7801539-D921-41E2-AE1B-D731201EEC21}" type="presOf" srcId="{88973797-6F9A-4ED4-AC77-F8E552DDFF69}" destId="{F04AA594-C902-4070-85E2-2EC5899C2981}" srcOrd="1" destOrd="0" presId="urn:microsoft.com/office/officeart/2005/8/layout/cycle2"/>
    <dgm:cxn modelId="{6CCE4356-0D13-4994-9ECF-518154CAF734}" type="presOf" srcId="{3D7E61E2-26C9-4929-98C8-E835419994E0}" destId="{2082997A-DB09-4EBC-B429-562EBDF368A0}" srcOrd="1" destOrd="0" presId="urn:microsoft.com/office/officeart/2005/8/layout/cycle2"/>
    <dgm:cxn modelId="{9AF14D98-22C4-4890-B459-B53F5D403B1D}" srcId="{9A28AAF0-E992-4957-9E75-FC52D4A70D3D}" destId="{94A6E928-6ECD-419F-A048-B0E2DC64D47D}" srcOrd="3" destOrd="0" parTransId="{1D2865CA-238B-4FA7-B060-6FE492A42C30}" sibTransId="{64C346CE-7794-4F30-9EAC-25475D23A53B}"/>
    <dgm:cxn modelId="{55FD62A6-889A-43AE-9932-A29537FBA085}" type="presOf" srcId="{162C3132-A99B-4E2E-ACFD-96AC5CCE68E6}" destId="{CA96F420-FDBA-40F9-B8CA-1804A69FED0D}" srcOrd="0" destOrd="0" presId="urn:microsoft.com/office/officeart/2005/8/layout/cycle2"/>
    <dgm:cxn modelId="{8AA5EF61-6FB5-4B54-81EC-D6D2BAC3AC53}" srcId="{9A28AAF0-E992-4957-9E75-FC52D4A70D3D}" destId="{A769E126-986B-4B42-9EF7-6663A5DC7A23}" srcOrd="2" destOrd="0" parTransId="{F9C0A19D-B5F2-43F9-962E-701C650E91C4}" sibTransId="{3D7E61E2-26C9-4929-98C8-E835419994E0}"/>
    <dgm:cxn modelId="{FE7B8FB4-7EC8-4B3E-BD9B-3AB2166581C7}" type="presOf" srcId="{88973797-6F9A-4ED4-AC77-F8E552DDFF69}" destId="{C26AEC08-79FA-4286-AE91-E4EA9BB365C6}" srcOrd="0" destOrd="0" presId="urn:microsoft.com/office/officeart/2005/8/layout/cycle2"/>
    <dgm:cxn modelId="{55F100E6-F274-4CC6-ACB3-23BA932F16CA}" type="presOf" srcId="{D55D6D80-92A6-4298-83B1-4DB1ED9BE720}" destId="{CB92547C-5470-447D-9494-5FC55A7BA167}" srcOrd="1" destOrd="0" presId="urn:microsoft.com/office/officeart/2005/8/layout/cycle2"/>
    <dgm:cxn modelId="{5344E75C-6B87-4564-B183-87AB2E70EA19}" srcId="{9A28AAF0-E992-4957-9E75-FC52D4A70D3D}" destId="{6D0F105F-81BA-4E6C-B515-52B988E15029}" srcOrd="4" destOrd="0" parTransId="{4FCA1A85-E152-4ABE-9EBB-7A5F9D954C70}" sibTransId="{88973797-6F9A-4ED4-AC77-F8E552DDFF69}"/>
    <dgm:cxn modelId="{5E79D27F-0FE5-4EC2-8471-14F60580B2A7}" srcId="{9A28AAF0-E992-4957-9E75-FC52D4A70D3D}" destId="{17A586F9-05E2-458A-9E7B-521F1FE6D036}" srcOrd="1" destOrd="0" parTransId="{626D9F4D-CD60-4080-A2FC-D1DB7380A2CB}" sibTransId="{D55D6D80-92A6-4298-83B1-4DB1ED9BE720}"/>
    <dgm:cxn modelId="{0B9C9EB9-B1EB-4116-9438-C9E92E232667}" type="presOf" srcId="{BA0AFD8E-D309-4DCC-91BC-74C9EDFCBF45}" destId="{24A7B47A-5348-49C0-BDE5-57B3522DDE77}" srcOrd="0" destOrd="0" presId="urn:microsoft.com/office/officeart/2005/8/layout/cycle2"/>
    <dgm:cxn modelId="{27AB6A2F-69B0-4F7C-BEBE-5822791768B1}" srcId="{9A28AAF0-E992-4957-9E75-FC52D4A70D3D}" destId="{162C3132-A99B-4E2E-ACFD-96AC5CCE68E6}" srcOrd="0" destOrd="0" parTransId="{355B975A-2D98-4F1E-9FFC-3A563C226224}" sibTransId="{70E36D5A-8C3B-4E75-8D4D-F41144817257}"/>
    <dgm:cxn modelId="{D3F29A07-28FE-46D2-9893-4742D530FB6E}" type="presOf" srcId="{BA0AFD8E-D309-4DCC-91BC-74C9EDFCBF45}" destId="{B3687799-1184-4CA8-BB26-B889BF81B007}" srcOrd="1" destOrd="0" presId="urn:microsoft.com/office/officeart/2005/8/layout/cycle2"/>
    <dgm:cxn modelId="{074C6B11-C6E2-4CE9-ADFB-F275D6A43C75}" type="presOf" srcId="{70E36D5A-8C3B-4E75-8D4D-F41144817257}" destId="{A47DB6FD-E4F9-405C-A656-E70D77DEED4F}" srcOrd="1" destOrd="0" presId="urn:microsoft.com/office/officeart/2005/8/layout/cycle2"/>
    <dgm:cxn modelId="{477F88C5-BB20-47F9-895F-9253CC9EE82A}" type="presParOf" srcId="{A372EEC9-F32C-4C44-9313-945FBF56942B}" destId="{CA96F420-FDBA-40F9-B8CA-1804A69FED0D}" srcOrd="0" destOrd="0" presId="urn:microsoft.com/office/officeart/2005/8/layout/cycle2"/>
    <dgm:cxn modelId="{8D247EBE-1542-428C-90E2-DF81966FF125}" type="presParOf" srcId="{A372EEC9-F32C-4C44-9313-945FBF56942B}" destId="{769CA922-D6BD-42A9-97E9-23C444B68748}" srcOrd="1" destOrd="0" presId="urn:microsoft.com/office/officeart/2005/8/layout/cycle2"/>
    <dgm:cxn modelId="{78DC49AF-3BB2-4E93-817C-05130CDA8223}" type="presParOf" srcId="{769CA922-D6BD-42A9-97E9-23C444B68748}" destId="{A47DB6FD-E4F9-405C-A656-E70D77DEED4F}" srcOrd="0" destOrd="0" presId="urn:microsoft.com/office/officeart/2005/8/layout/cycle2"/>
    <dgm:cxn modelId="{FADF0BBB-E107-4B6D-81D5-7E174ADB0B1B}" type="presParOf" srcId="{A372EEC9-F32C-4C44-9313-945FBF56942B}" destId="{5DAA7434-3C02-43DE-8C0A-C5D4AEFD9843}" srcOrd="2" destOrd="0" presId="urn:microsoft.com/office/officeart/2005/8/layout/cycle2"/>
    <dgm:cxn modelId="{2E34E917-E560-49A2-83C5-1065BF559416}" type="presParOf" srcId="{A372EEC9-F32C-4C44-9313-945FBF56942B}" destId="{DA96D9DE-1EBA-44CD-ABB2-D7D990B25F6B}" srcOrd="3" destOrd="0" presId="urn:microsoft.com/office/officeart/2005/8/layout/cycle2"/>
    <dgm:cxn modelId="{9373D7B9-4F4E-45B5-A7F9-0FF122517E9B}" type="presParOf" srcId="{DA96D9DE-1EBA-44CD-ABB2-D7D990B25F6B}" destId="{CB92547C-5470-447D-9494-5FC55A7BA167}" srcOrd="0" destOrd="0" presId="urn:microsoft.com/office/officeart/2005/8/layout/cycle2"/>
    <dgm:cxn modelId="{E6C0F2C6-FE04-4DB8-A209-19A404204771}" type="presParOf" srcId="{A372EEC9-F32C-4C44-9313-945FBF56942B}" destId="{4C9D7402-D46B-4E4B-8390-733B4977DB04}" srcOrd="4" destOrd="0" presId="urn:microsoft.com/office/officeart/2005/8/layout/cycle2"/>
    <dgm:cxn modelId="{CDC1E60A-5EEF-458A-BF0B-A181E2ACA900}" type="presParOf" srcId="{A372EEC9-F32C-4C44-9313-945FBF56942B}" destId="{0E0AA9BB-EECE-45AB-85FD-7767A1FD326E}" srcOrd="5" destOrd="0" presId="urn:microsoft.com/office/officeart/2005/8/layout/cycle2"/>
    <dgm:cxn modelId="{93726C76-6F69-41B6-BD9C-04F075222D15}" type="presParOf" srcId="{0E0AA9BB-EECE-45AB-85FD-7767A1FD326E}" destId="{2082997A-DB09-4EBC-B429-562EBDF368A0}" srcOrd="0" destOrd="0" presId="urn:microsoft.com/office/officeart/2005/8/layout/cycle2"/>
    <dgm:cxn modelId="{03A64685-C808-4507-B143-DF7DFEDBD4CB}" type="presParOf" srcId="{A372EEC9-F32C-4C44-9313-945FBF56942B}" destId="{F997102E-F909-4D48-B979-7D7BD3F77FE7}" srcOrd="6" destOrd="0" presId="urn:microsoft.com/office/officeart/2005/8/layout/cycle2"/>
    <dgm:cxn modelId="{2BC62E18-45C2-4F1E-9823-22D641243B46}" type="presParOf" srcId="{A372EEC9-F32C-4C44-9313-945FBF56942B}" destId="{D37346C1-8B9E-4718-9731-D61C343800D1}" srcOrd="7" destOrd="0" presId="urn:microsoft.com/office/officeart/2005/8/layout/cycle2"/>
    <dgm:cxn modelId="{AD10E930-F92E-460D-99B5-B7414BD25982}" type="presParOf" srcId="{D37346C1-8B9E-4718-9731-D61C343800D1}" destId="{EAD46AFD-8B48-4921-9ECF-9A6148703A8C}" srcOrd="0" destOrd="0" presId="urn:microsoft.com/office/officeart/2005/8/layout/cycle2"/>
    <dgm:cxn modelId="{1E75E60F-6CA0-455D-81E3-7B89FC1F6593}" type="presParOf" srcId="{A372EEC9-F32C-4C44-9313-945FBF56942B}" destId="{180614C4-6225-4540-BA3D-7A6B0722CE92}" srcOrd="8" destOrd="0" presId="urn:microsoft.com/office/officeart/2005/8/layout/cycle2"/>
    <dgm:cxn modelId="{99DB8933-B778-4C57-A51F-CA422718085E}" type="presParOf" srcId="{A372EEC9-F32C-4C44-9313-945FBF56942B}" destId="{C26AEC08-79FA-4286-AE91-E4EA9BB365C6}" srcOrd="9" destOrd="0" presId="urn:microsoft.com/office/officeart/2005/8/layout/cycle2"/>
    <dgm:cxn modelId="{D807B4D5-62D2-4FCD-920F-B1A23E627374}" type="presParOf" srcId="{C26AEC08-79FA-4286-AE91-E4EA9BB365C6}" destId="{F04AA594-C902-4070-85E2-2EC5899C2981}" srcOrd="0" destOrd="0" presId="urn:microsoft.com/office/officeart/2005/8/layout/cycle2"/>
    <dgm:cxn modelId="{1C543AED-CD7D-4844-877D-3D83EE57A130}" type="presParOf" srcId="{A372EEC9-F32C-4C44-9313-945FBF56942B}" destId="{144380E9-8D65-4582-A4E7-630A943346B7}" srcOrd="10" destOrd="0" presId="urn:microsoft.com/office/officeart/2005/8/layout/cycle2"/>
    <dgm:cxn modelId="{52FB3708-06FC-41B8-AE36-D625500F2F33}" type="presParOf" srcId="{A372EEC9-F32C-4C44-9313-945FBF56942B}" destId="{24A7B47A-5348-49C0-BDE5-57B3522DDE77}" srcOrd="11" destOrd="0" presId="urn:microsoft.com/office/officeart/2005/8/layout/cycle2"/>
    <dgm:cxn modelId="{AFC23B85-1EE0-4E31-ACAA-C984416B6642}" type="presParOf" srcId="{24A7B47A-5348-49C0-BDE5-57B3522DDE77}" destId="{B3687799-1184-4CA8-BB26-B889BF81B007}" srcOrd="0" destOrd="0" presId="urn:microsoft.com/office/officeart/2005/8/layout/cycle2"/>
  </dgm:cxnLst>
  <dgm:bg>
    <a:solidFill>
      <a:schemeClr val="accent5">
        <a:lumMod val="50000"/>
        <a:alpha val="36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8375F-632F-45C7-A9E0-DD2B04CF966B}">
      <dsp:nvSpPr>
        <dsp:cNvPr id="0" name=""/>
        <dsp:cNvSpPr/>
      </dsp:nvSpPr>
      <dsp:spPr>
        <a:xfrm>
          <a:off x="948266" y="239748"/>
          <a:ext cx="5418667" cy="493916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684A7-24C8-4B96-89B2-120F86A1D6D7}">
      <dsp:nvSpPr>
        <dsp:cNvPr id="0" name=""/>
        <dsp:cNvSpPr/>
      </dsp:nvSpPr>
      <dsp:spPr>
        <a:xfrm>
          <a:off x="3657599" y="544777"/>
          <a:ext cx="3522133" cy="1282700"/>
        </a:xfrm>
        <a:prstGeom prst="roundRect">
          <a:avLst/>
        </a:prstGeom>
        <a:solidFill>
          <a:schemeClr val="lt1">
            <a:alpha val="90000"/>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a:t>Technician</a:t>
          </a:r>
          <a:endParaRPr lang="en-IN" sz="4000" b="1" kern="1200" dirty="0"/>
        </a:p>
      </dsp:txBody>
      <dsp:txXfrm>
        <a:off x="3720215" y="607393"/>
        <a:ext cx="3396901" cy="1157468"/>
      </dsp:txXfrm>
    </dsp:sp>
    <dsp:sp modelId="{7F31AE10-C823-4F10-B812-33DED4FBA1B0}">
      <dsp:nvSpPr>
        <dsp:cNvPr id="0" name=""/>
        <dsp:cNvSpPr/>
      </dsp:nvSpPr>
      <dsp:spPr>
        <a:xfrm>
          <a:off x="3657599" y="1987814"/>
          <a:ext cx="3522133" cy="1282700"/>
        </a:xfrm>
        <a:prstGeom prst="roundRect">
          <a:avLst/>
        </a:prstGeom>
        <a:solidFill>
          <a:schemeClr val="lt1">
            <a:alpha val="90000"/>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a:t>Manager</a:t>
          </a:r>
          <a:endParaRPr lang="en-IN" sz="4000" b="1" kern="1200" dirty="0"/>
        </a:p>
      </dsp:txBody>
      <dsp:txXfrm>
        <a:off x="3720215" y="2050430"/>
        <a:ext cx="3396901" cy="1157468"/>
      </dsp:txXfrm>
    </dsp:sp>
    <dsp:sp modelId="{4EE6C8CF-219C-4F2B-8E3C-62EB31BB73C9}">
      <dsp:nvSpPr>
        <dsp:cNvPr id="0" name=""/>
        <dsp:cNvSpPr/>
      </dsp:nvSpPr>
      <dsp:spPr>
        <a:xfrm>
          <a:off x="3657599" y="3430852"/>
          <a:ext cx="3522133" cy="1282700"/>
        </a:xfrm>
        <a:prstGeom prst="roundRect">
          <a:avLst/>
        </a:prstGeom>
        <a:solidFill>
          <a:schemeClr val="lt1">
            <a:alpha val="90000"/>
            <a:hueOff val="0"/>
            <a:satOff val="0"/>
            <a:lumOff val="0"/>
            <a:alphaOff val="0"/>
          </a:schemeClr>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a:t>Entrepreneur</a:t>
          </a:r>
          <a:endParaRPr lang="en-IN" sz="4000" b="1" kern="1200" dirty="0"/>
        </a:p>
      </dsp:txBody>
      <dsp:txXfrm>
        <a:off x="3720215" y="3493468"/>
        <a:ext cx="3396901" cy="115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723D9-6C25-4DB2-AD87-C2AA57EA2985}">
      <dsp:nvSpPr>
        <dsp:cNvPr id="0" name=""/>
        <dsp:cNvSpPr/>
      </dsp:nvSpPr>
      <dsp:spPr>
        <a:xfrm>
          <a:off x="2249926" y="1296209"/>
          <a:ext cx="2002544" cy="1602031"/>
        </a:xfrm>
        <a:prstGeom prst="ellipse">
          <a:avLst/>
        </a:prstGeom>
        <a:solidFill>
          <a:srgbClr val="0B6EA5"/>
        </a:solidFill>
        <a:ln w="12700" cap="flat" cmpd="sng" algn="ctr">
          <a:noFill/>
          <a:prstDash val="solid"/>
          <a:miter lim="800000"/>
        </a:ln>
        <a:effectLst>
          <a:outerShdw blurRad="149987" dist="250190" dir="8460000" algn="ctr" rotWithShape="0">
            <a:srgbClr val="000000">
              <a:alpha val="28000"/>
            </a:srgbClr>
          </a:outerShdw>
        </a:effectLst>
        <a:scene3d>
          <a:camera prst="obliqueBottomRight"/>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BPM</a:t>
          </a:r>
          <a:endParaRPr lang="en-IN" sz="1800" kern="1200" dirty="0"/>
        </a:p>
      </dsp:txBody>
      <dsp:txXfrm>
        <a:off x="2543192" y="1530821"/>
        <a:ext cx="1416012" cy="1132807"/>
      </dsp:txXfrm>
    </dsp:sp>
    <dsp:sp modelId="{3CE4BF16-3252-49EA-A173-CDA15B28FB40}">
      <dsp:nvSpPr>
        <dsp:cNvPr id="0" name=""/>
        <dsp:cNvSpPr/>
      </dsp:nvSpPr>
      <dsp:spPr>
        <a:xfrm rot="16200000">
          <a:off x="3177161" y="929048"/>
          <a:ext cx="148075" cy="549222"/>
        </a:xfrm>
        <a:prstGeom prst="leftArrow">
          <a:avLst/>
        </a:prstGeom>
        <a:solidFill>
          <a:srgbClr val="00B0F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3199372" y="1061103"/>
        <a:ext cx="103653" cy="329534"/>
      </dsp:txXfrm>
    </dsp:sp>
    <dsp:sp modelId="{CBAE3A73-6BAE-4D5A-BB99-EBD48BCAF54C}">
      <dsp:nvSpPr>
        <dsp:cNvPr id="0" name=""/>
        <dsp:cNvSpPr/>
      </dsp:nvSpPr>
      <dsp:spPr>
        <a:xfrm>
          <a:off x="2530714" y="2072"/>
          <a:ext cx="1440969" cy="1103312"/>
        </a:xfrm>
        <a:prstGeom prst="ellipse">
          <a:avLst/>
        </a:prstGeom>
        <a:solidFill>
          <a:srgbClr val="084C72"/>
        </a:solidFill>
        <a:ln w="12700" cap="flat" cmpd="sng" algn="ctr">
          <a:noFill/>
          <a:prstDash val="solid"/>
          <a:miter lim="800000"/>
        </a:ln>
        <a:effectLst>
          <a:outerShdw blurRad="149987" dist="250190" dir="8460000" algn="ctr" rotWithShape="0">
            <a:srgbClr val="000000">
              <a:alpha val="28000"/>
            </a:srgbClr>
          </a:outerShdw>
        </a:effectLst>
        <a:scene3d>
          <a:camera prst="obliqueBottomRight"/>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Function analysis</a:t>
          </a:r>
          <a:endParaRPr lang="en-IN" sz="1800" kern="1200" dirty="0"/>
        </a:p>
      </dsp:txBody>
      <dsp:txXfrm>
        <a:off x="2741739" y="163648"/>
        <a:ext cx="1018919" cy="780160"/>
      </dsp:txXfrm>
    </dsp:sp>
    <dsp:sp modelId="{B8C1B0A4-134B-4095-97F8-09192E96BD75}">
      <dsp:nvSpPr>
        <dsp:cNvPr id="0" name=""/>
        <dsp:cNvSpPr/>
      </dsp:nvSpPr>
      <dsp:spPr>
        <a:xfrm rot="20583461">
          <a:off x="4195831" y="1520995"/>
          <a:ext cx="90962" cy="549222"/>
        </a:xfrm>
        <a:prstGeom prst="leftArrow">
          <a:avLst/>
        </a:prstGeom>
        <a:solidFill>
          <a:srgbClr val="00B0F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4196423" y="1634815"/>
        <a:ext cx="63673" cy="329534"/>
      </dsp:txXfrm>
    </dsp:sp>
    <dsp:sp modelId="{5028F709-2E57-4F08-8C4F-F824656E5C36}">
      <dsp:nvSpPr>
        <dsp:cNvPr id="0" name=""/>
        <dsp:cNvSpPr/>
      </dsp:nvSpPr>
      <dsp:spPr>
        <a:xfrm>
          <a:off x="4248024" y="1022424"/>
          <a:ext cx="1440969" cy="1103312"/>
        </a:xfrm>
        <a:prstGeom prst="ellipse">
          <a:avLst/>
        </a:prstGeom>
        <a:solidFill>
          <a:srgbClr val="084C72"/>
        </a:solidFill>
        <a:ln w="12700" cap="flat" cmpd="sng" algn="ctr">
          <a:noFill/>
          <a:prstDash val="solid"/>
          <a:miter lim="800000"/>
        </a:ln>
        <a:effectLst>
          <a:outerShdw blurRad="149987" dist="250190" dir="8460000" algn="ctr" rotWithShape="0">
            <a:srgbClr val="000000">
              <a:alpha val="28000"/>
            </a:srgbClr>
          </a:outerShdw>
        </a:effectLst>
        <a:scene3d>
          <a:camera prst="obliqueBottomRight"/>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Workflow analysis</a:t>
          </a:r>
          <a:endParaRPr lang="en-IN" sz="1800" kern="1200" dirty="0"/>
        </a:p>
      </dsp:txBody>
      <dsp:txXfrm>
        <a:off x="4459049" y="1184000"/>
        <a:ext cx="1018919" cy="780160"/>
      </dsp:txXfrm>
    </dsp:sp>
    <dsp:sp modelId="{B828BF35-BC34-4342-A65F-AFF68FBCAC50}">
      <dsp:nvSpPr>
        <dsp:cNvPr id="0" name=""/>
        <dsp:cNvSpPr/>
      </dsp:nvSpPr>
      <dsp:spPr>
        <a:xfrm rot="3129113">
          <a:off x="3768766" y="2549660"/>
          <a:ext cx="94732" cy="549222"/>
        </a:xfrm>
        <a:prstGeom prst="leftArrow">
          <a:avLst/>
        </a:prstGeom>
        <a:solidFill>
          <a:srgbClr val="00B0F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3774257" y="2648283"/>
        <a:ext cx="66312" cy="329534"/>
      </dsp:txXfrm>
    </dsp:sp>
    <dsp:sp modelId="{56D9A745-7921-46CB-AC16-25D23C997DB2}">
      <dsp:nvSpPr>
        <dsp:cNvPr id="0" name=""/>
        <dsp:cNvSpPr/>
      </dsp:nvSpPr>
      <dsp:spPr>
        <a:xfrm>
          <a:off x="3502608" y="2796356"/>
          <a:ext cx="1440969" cy="1103312"/>
        </a:xfrm>
        <a:prstGeom prst="ellipse">
          <a:avLst/>
        </a:prstGeom>
        <a:solidFill>
          <a:srgbClr val="084C72"/>
        </a:solidFill>
        <a:ln w="12700" cap="flat" cmpd="sng" algn="ctr">
          <a:noFill/>
          <a:prstDash val="solid"/>
          <a:miter lim="800000"/>
        </a:ln>
        <a:effectLst>
          <a:outerShdw blurRad="149987" dist="250190" dir="8460000" algn="ctr" rotWithShape="0">
            <a:srgbClr val="000000">
              <a:alpha val="28000"/>
            </a:srgbClr>
          </a:outerShdw>
        </a:effectLst>
        <a:scene3d>
          <a:camera prst="obliqueBottomRight"/>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Information analysis</a:t>
          </a:r>
          <a:endParaRPr lang="en-IN" sz="1800" kern="1200" dirty="0"/>
        </a:p>
      </dsp:txBody>
      <dsp:txXfrm>
        <a:off x="3713633" y="2957932"/>
        <a:ext cx="1018919" cy="780160"/>
      </dsp:txXfrm>
    </dsp:sp>
    <dsp:sp modelId="{89E9D6BD-91D1-46BC-A4E6-4B0539BAE82E}">
      <dsp:nvSpPr>
        <dsp:cNvPr id="0" name=""/>
        <dsp:cNvSpPr/>
      </dsp:nvSpPr>
      <dsp:spPr>
        <a:xfrm rot="7748612">
          <a:off x="2605173" y="2547874"/>
          <a:ext cx="111413" cy="549222"/>
        </a:xfrm>
        <a:prstGeom prst="leftArrow">
          <a:avLst/>
        </a:prstGeom>
        <a:solidFill>
          <a:srgbClr val="00B0F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rot="10800000">
        <a:off x="2632435" y="2644757"/>
        <a:ext cx="77989" cy="329534"/>
      </dsp:txXfrm>
    </dsp:sp>
    <dsp:sp modelId="{7D1F53D2-F679-4E58-AB6D-99CE24E90BA6}">
      <dsp:nvSpPr>
        <dsp:cNvPr id="0" name=""/>
        <dsp:cNvSpPr/>
      </dsp:nvSpPr>
      <dsp:spPr>
        <a:xfrm>
          <a:off x="1512647" y="2796356"/>
          <a:ext cx="1440969" cy="1103312"/>
        </a:xfrm>
        <a:prstGeom prst="ellipse">
          <a:avLst/>
        </a:prstGeom>
        <a:solidFill>
          <a:srgbClr val="084C72"/>
        </a:solidFill>
        <a:ln w="12700" cap="flat" cmpd="sng" algn="ctr">
          <a:noFill/>
          <a:prstDash val="solid"/>
          <a:miter lim="800000"/>
        </a:ln>
        <a:effectLst>
          <a:outerShdw blurRad="149987" dist="250190" dir="8460000" algn="ctr" rotWithShape="0">
            <a:srgbClr val="000000">
              <a:alpha val="28000"/>
            </a:srgbClr>
          </a:outerShdw>
        </a:effectLst>
        <a:scene3d>
          <a:camera prst="obliqueBottomRight"/>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Process analysis</a:t>
          </a:r>
          <a:endParaRPr lang="en-IN" sz="1800" kern="1200" dirty="0"/>
        </a:p>
      </dsp:txBody>
      <dsp:txXfrm>
        <a:off x="1723672" y="2957932"/>
        <a:ext cx="1018919" cy="780160"/>
      </dsp:txXfrm>
    </dsp:sp>
    <dsp:sp modelId="{62D3FEE9-2F57-45EB-9AC7-C5A4C1279EF4}">
      <dsp:nvSpPr>
        <dsp:cNvPr id="0" name=""/>
        <dsp:cNvSpPr/>
      </dsp:nvSpPr>
      <dsp:spPr>
        <a:xfrm rot="11816539">
          <a:off x="2215603" y="1520995"/>
          <a:ext cx="90962" cy="549222"/>
        </a:xfrm>
        <a:prstGeom prst="leftArrow">
          <a:avLst/>
        </a:prstGeom>
        <a:solidFill>
          <a:srgbClr val="00B0F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rot="10800000">
        <a:off x="2242300" y="1634815"/>
        <a:ext cx="63673" cy="329534"/>
      </dsp:txXfrm>
    </dsp:sp>
    <dsp:sp modelId="{D5F660AB-A012-40A9-B4C9-20ADC3993C93}">
      <dsp:nvSpPr>
        <dsp:cNvPr id="0" name=""/>
        <dsp:cNvSpPr/>
      </dsp:nvSpPr>
      <dsp:spPr>
        <a:xfrm>
          <a:off x="813403" y="1022424"/>
          <a:ext cx="1440969" cy="1103312"/>
        </a:xfrm>
        <a:prstGeom prst="ellipse">
          <a:avLst/>
        </a:prstGeom>
        <a:solidFill>
          <a:srgbClr val="084C72"/>
        </a:solidFill>
        <a:ln w="12700" cap="flat" cmpd="sng" algn="ctr">
          <a:noFill/>
          <a:prstDash val="solid"/>
          <a:miter lim="800000"/>
        </a:ln>
        <a:effectLst>
          <a:outerShdw blurRad="149987" dist="250190" dir="8460000" algn="ctr" rotWithShape="0">
            <a:srgbClr val="000000">
              <a:alpha val="28000"/>
            </a:srgbClr>
          </a:outerShdw>
        </a:effectLst>
        <a:scene3d>
          <a:camera prst="obliqueBottomRight"/>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Service analysis</a:t>
          </a:r>
          <a:endParaRPr lang="en-IN" sz="1800" kern="1200" dirty="0"/>
        </a:p>
      </dsp:txBody>
      <dsp:txXfrm>
        <a:off x="1024428" y="1184000"/>
        <a:ext cx="1018919" cy="780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6F420-FDBA-40F9-B8CA-1804A69FED0D}">
      <dsp:nvSpPr>
        <dsp:cNvPr id="0" name=""/>
        <dsp:cNvSpPr/>
      </dsp:nvSpPr>
      <dsp:spPr>
        <a:xfrm>
          <a:off x="5289351" y="874"/>
          <a:ext cx="1613296" cy="1613296"/>
        </a:xfrm>
        <a:prstGeom prst="ellipse">
          <a:avLst/>
        </a:prstGeom>
        <a:solidFill>
          <a:srgbClr val="084D74"/>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Ideate</a:t>
          </a:r>
          <a:endParaRPr lang="en-IN" sz="1400" b="1" kern="1200" dirty="0"/>
        </a:p>
      </dsp:txBody>
      <dsp:txXfrm>
        <a:off x="5525613" y="237136"/>
        <a:ext cx="1140772" cy="1140772"/>
      </dsp:txXfrm>
    </dsp:sp>
    <dsp:sp modelId="{769CA922-D6BD-42A9-97E9-23C444B68748}">
      <dsp:nvSpPr>
        <dsp:cNvPr id="0" name=""/>
        <dsp:cNvSpPr/>
      </dsp:nvSpPr>
      <dsp:spPr>
        <a:xfrm rot="1800000">
          <a:off x="6920681" y="1135866"/>
          <a:ext cx="431132" cy="5444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b="1" kern="1200"/>
        </a:p>
      </dsp:txBody>
      <dsp:txXfrm>
        <a:off x="6929345" y="1212428"/>
        <a:ext cx="301792" cy="326693"/>
      </dsp:txXfrm>
    </dsp:sp>
    <dsp:sp modelId="{5DAA7434-3C02-43DE-8C0A-C5D4AEFD9843}">
      <dsp:nvSpPr>
        <dsp:cNvPr id="0" name=""/>
        <dsp:cNvSpPr/>
      </dsp:nvSpPr>
      <dsp:spPr>
        <a:xfrm>
          <a:off x="7390982" y="1214251"/>
          <a:ext cx="1613296" cy="1613296"/>
        </a:xfrm>
        <a:prstGeom prst="ellipse">
          <a:avLst/>
        </a:prstGeom>
        <a:solidFill>
          <a:srgbClr val="0A5E8C"/>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Design</a:t>
          </a:r>
          <a:endParaRPr lang="en-IN" sz="1400" b="1" kern="1200" dirty="0"/>
        </a:p>
      </dsp:txBody>
      <dsp:txXfrm>
        <a:off x="7627244" y="1450513"/>
        <a:ext cx="1140772" cy="1140772"/>
      </dsp:txXfrm>
    </dsp:sp>
    <dsp:sp modelId="{DA96D9DE-1EBA-44CD-ABB2-D7D990B25F6B}">
      <dsp:nvSpPr>
        <dsp:cNvPr id="0" name=""/>
        <dsp:cNvSpPr/>
      </dsp:nvSpPr>
      <dsp:spPr>
        <a:xfrm rot="5400000">
          <a:off x="7982064" y="2949831"/>
          <a:ext cx="431132" cy="5444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b="1" kern="1200"/>
        </a:p>
      </dsp:txBody>
      <dsp:txXfrm>
        <a:off x="8046734" y="2994058"/>
        <a:ext cx="301792" cy="326693"/>
      </dsp:txXfrm>
    </dsp:sp>
    <dsp:sp modelId="{4C9D7402-D46B-4E4B-8390-733B4977DB04}">
      <dsp:nvSpPr>
        <dsp:cNvPr id="0" name=""/>
        <dsp:cNvSpPr/>
      </dsp:nvSpPr>
      <dsp:spPr>
        <a:xfrm>
          <a:off x="7390982" y="3641006"/>
          <a:ext cx="1613296" cy="1613296"/>
        </a:xfrm>
        <a:prstGeom prst="ellipse">
          <a:avLst/>
        </a:prstGeom>
        <a:solidFill>
          <a:srgbClr val="0A679A"/>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Prototype</a:t>
          </a:r>
          <a:endParaRPr lang="en-IN" sz="1400" b="1" kern="1200" dirty="0"/>
        </a:p>
      </dsp:txBody>
      <dsp:txXfrm>
        <a:off x="7627244" y="3877268"/>
        <a:ext cx="1140772" cy="1140772"/>
      </dsp:txXfrm>
    </dsp:sp>
    <dsp:sp modelId="{0E0AA9BB-EECE-45AB-85FD-7767A1FD326E}">
      <dsp:nvSpPr>
        <dsp:cNvPr id="0" name=""/>
        <dsp:cNvSpPr/>
      </dsp:nvSpPr>
      <dsp:spPr>
        <a:xfrm rot="9000000">
          <a:off x="6941815" y="4775998"/>
          <a:ext cx="431132" cy="5444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b="1" kern="1200"/>
        </a:p>
      </dsp:txBody>
      <dsp:txXfrm rot="10800000">
        <a:off x="7062491" y="4852560"/>
        <a:ext cx="301792" cy="326693"/>
      </dsp:txXfrm>
    </dsp:sp>
    <dsp:sp modelId="{F997102E-F909-4D48-B979-7D7BD3F77FE7}">
      <dsp:nvSpPr>
        <dsp:cNvPr id="0" name=""/>
        <dsp:cNvSpPr/>
      </dsp:nvSpPr>
      <dsp:spPr>
        <a:xfrm>
          <a:off x="5289351" y="4854383"/>
          <a:ext cx="1613296" cy="1613296"/>
        </a:xfrm>
        <a:prstGeom prst="ellipse">
          <a:avLst/>
        </a:prstGeom>
        <a:solidFill>
          <a:srgbClr val="0B6EA5"/>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Customer evaluation</a:t>
          </a:r>
          <a:endParaRPr lang="en-IN" sz="1400" b="1" kern="1200" dirty="0"/>
        </a:p>
      </dsp:txBody>
      <dsp:txXfrm>
        <a:off x="5525613" y="5090645"/>
        <a:ext cx="1140772" cy="1140772"/>
      </dsp:txXfrm>
    </dsp:sp>
    <dsp:sp modelId="{D37346C1-8B9E-4718-9731-D61C343800D1}">
      <dsp:nvSpPr>
        <dsp:cNvPr id="0" name=""/>
        <dsp:cNvSpPr/>
      </dsp:nvSpPr>
      <dsp:spPr>
        <a:xfrm rot="12600000">
          <a:off x="4840184" y="4788200"/>
          <a:ext cx="431132" cy="5444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b="1" kern="1200"/>
        </a:p>
      </dsp:txBody>
      <dsp:txXfrm rot="10800000">
        <a:off x="4960860" y="4929432"/>
        <a:ext cx="301792" cy="326693"/>
      </dsp:txXfrm>
    </dsp:sp>
    <dsp:sp modelId="{180614C4-6225-4540-BA3D-7A6B0722CE92}">
      <dsp:nvSpPr>
        <dsp:cNvPr id="0" name=""/>
        <dsp:cNvSpPr/>
      </dsp:nvSpPr>
      <dsp:spPr>
        <a:xfrm>
          <a:off x="3187720" y="3641006"/>
          <a:ext cx="1613296" cy="1613296"/>
        </a:xfrm>
        <a:prstGeom prst="ellipse">
          <a:avLst/>
        </a:prstGeom>
        <a:solidFill>
          <a:srgbClr val="0E83C4"/>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Measure satisfaction</a:t>
          </a:r>
          <a:endParaRPr lang="en-IN" sz="1400" b="1" kern="1200" dirty="0"/>
        </a:p>
      </dsp:txBody>
      <dsp:txXfrm>
        <a:off x="3423982" y="3877268"/>
        <a:ext cx="1140772" cy="1140772"/>
      </dsp:txXfrm>
    </dsp:sp>
    <dsp:sp modelId="{C26AEC08-79FA-4286-AE91-E4EA9BB365C6}">
      <dsp:nvSpPr>
        <dsp:cNvPr id="0" name=""/>
        <dsp:cNvSpPr/>
      </dsp:nvSpPr>
      <dsp:spPr>
        <a:xfrm rot="16200000">
          <a:off x="3778802" y="2974235"/>
          <a:ext cx="431132" cy="5444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b="1" kern="1200"/>
        </a:p>
      </dsp:txBody>
      <dsp:txXfrm>
        <a:off x="3843472" y="3147802"/>
        <a:ext cx="301792" cy="326693"/>
      </dsp:txXfrm>
    </dsp:sp>
    <dsp:sp modelId="{144380E9-8D65-4582-A4E7-630A943346B7}">
      <dsp:nvSpPr>
        <dsp:cNvPr id="0" name=""/>
        <dsp:cNvSpPr/>
      </dsp:nvSpPr>
      <dsp:spPr>
        <a:xfrm>
          <a:off x="3187720" y="1214251"/>
          <a:ext cx="1613296" cy="1613296"/>
        </a:xfrm>
        <a:prstGeom prst="ellipse">
          <a:avLst/>
        </a:prstGeom>
        <a:solidFill>
          <a:srgbClr val="109CEA"/>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Learn to make it more valuable to customers</a:t>
          </a:r>
          <a:endParaRPr lang="en-IN" sz="1400" b="1" kern="1200" dirty="0"/>
        </a:p>
      </dsp:txBody>
      <dsp:txXfrm>
        <a:off x="3423982" y="1450513"/>
        <a:ext cx="1140772" cy="1140772"/>
      </dsp:txXfrm>
    </dsp:sp>
    <dsp:sp modelId="{24A7B47A-5348-49C0-BDE5-57B3522DDE77}">
      <dsp:nvSpPr>
        <dsp:cNvPr id="0" name=""/>
        <dsp:cNvSpPr/>
      </dsp:nvSpPr>
      <dsp:spPr>
        <a:xfrm rot="19800000">
          <a:off x="4819050" y="1148068"/>
          <a:ext cx="431132" cy="5444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b="1" kern="1200"/>
        </a:p>
      </dsp:txBody>
      <dsp:txXfrm>
        <a:off x="4827714" y="1289300"/>
        <a:ext cx="301792" cy="32669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8E89F-0399-4DEE-95C4-B22E362F6EA9}" type="datetimeFigureOut">
              <a:rPr lang="en-IN" smtClean="0"/>
              <a:t>10-09-2020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678F0-0C79-49A0-A642-EB0D9642E1D1}" type="slidenum">
              <a:rPr lang="en-IN" smtClean="0"/>
              <a:t>‹#›</a:t>
            </a:fld>
            <a:endParaRPr lang="en-IN"/>
          </a:p>
        </p:txBody>
      </p:sp>
    </p:spTree>
    <p:extLst>
      <p:ext uri="{BB962C8B-B14F-4D97-AF65-F5344CB8AC3E}">
        <p14:creationId xmlns:p14="http://schemas.microsoft.com/office/powerpoint/2010/main" val="421610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This is definitely not a comprehensive list.</a:t>
            </a:r>
          </a:p>
          <a:p>
            <a:endParaRPr lang="en-IN" dirty="0"/>
          </a:p>
        </p:txBody>
      </p:sp>
      <p:sp>
        <p:nvSpPr>
          <p:cNvPr id="4" name="Slide Number Placeholder 3"/>
          <p:cNvSpPr>
            <a:spLocks noGrp="1"/>
          </p:cNvSpPr>
          <p:nvPr>
            <p:ph type="sldNum" sz="quarter" idx="10"/>
          </p:nvPr>
        </p:nvSpPr>
        <p:spPr/>
        <p:txBody>
          <a:bodyPr/>
          <a:lstStyle/>
          <a:p>
            <a:fld id="{2BD1BCF0-62F9-4B5C-887E-9D19F367B3DE}" type="slidenum">
              <a:rPr lang="en-IN" smtClean="0"/>
              <a:t>2</a:t>
            </a:fld>
            <a:endParaRPr lang="en-IN"/>
          </a:p>
        </p:txBody>
      </p:sp>
    </p:spTree>
    <p:extLst>
      <p:ext uri="{BB962C8B-B14F-4D97-AF65-F5344CB8AC3E}">
        <p14:creationId xmlns:p14="http://schemas.microsoft.com/office/powerpoint/2010/main" val="2329300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8757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762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1602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9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3009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69195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541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066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8464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9080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objective</a:t>
            </a:r>
            <a:r>
              <a:rPr lang="en-US" baseline="0" dirty="0" smtClean="0"/>
              <a:t> of this session is to understand the causes of failure so that we have some idea as to how not to fail.</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BD1BCF0-62F9-4B5C-887E-9D19F367B3DE}" type="slidenum">
              <a:rPr lang="en-IN" smtClean="0"/>
              <a:t>4</a:t>
            </a:fld>
            <a:endParaRPr lang="en-IN"/>
          </a:p>
        </p:txBody>
      </p:sp>
    </p:spTree>
    <p:extLst>
      <p:ext uri="{BB962C8B-B14F-4D97-AF65-F5344CB8AC3E}">
        <p14:creationId xmlns:p14="http://schemas.microsoft.com/office/powerpoint/2010/main" val="2252813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659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714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9125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741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115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7221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9838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04705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2512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742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BD1BCF0-62F9-4B5C-887E-9D19F367B3DE}" type="slidenum">
              <a:rPr lang="en-IN" smtClean="0"/>
              <a:t>5</a:t>
            </a:fld>
            <a:endParaRPr lang="en-IN"/>
          </a:p>
        </p:txBody>
      </p:sp>
    </p:spTree>
    <p:extLst>
      <p:ext uri="{BB962C8B-B14F-4D97-AF65-F5344CB8AC3E}">
        <p14:creationId xmlns:p14="http://schemas.microsoft.com/office/powerpoint/2010/main" val="2985731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5D678F0-0C79-49A0-A642-EB0D9642E1D1}" type="slidenum">
              <a:rPr lang="en-IN" smtClean="0"/>
              <a:t>69</a:t>
            </a:fld>
            <a:endParaRPr lang="en-IN"/>
          </a:p>
        </p:txBody>
      </p:sp>
    </p:spTree>
    <p:extLst>
      <p:ext uri="{BB962C8B-B14F-4D97-AF65-F5344CB8AC3E}">
        <p14:creationId xmlns:p14="http://schemas.microsoft.com/office/powerpoint/2010/main" val="644911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0449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6292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297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935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55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BD1BCF0-62F9-4B5C-887E-9D19F367B3DE}" type="slidenum">
              <a:rPr lang="en-IN" smtClean="0"/>
              <a:t>7</a:t>
            </a:fld>
            <a:endParaRPr lang="en-IN"/>
          </a:p>
        </p:txBody>
      </p:sp>
    </p:spTree>
    <p:extLst>
      <p:ext uri="{BB962C8B-B14F-4D97-AF65-F5344CB8AC3E}">
        <p14:creationId xmlns:p14="http://schemas.microsoft.com/office/powerpoint/2010/main" val="96474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 glaring example is of </a:t>
            </a:r>
            <a:r>
              <a:rPr lang="en-US" dirty="0" err="1" smtClean="0"/>
              <a:t>Irridium</a:t>
            </a:r>
            <a:r>
              <a:rPr lang="en-US" dirty="0" smtClean="0"/>
              <a:t> and the first call was made by the then Vice President of the United States Al Gore to Gilbert Grosvenor, the great-grandson of Alexander Graham Bell.</a:t>
            </a:r>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BD1BCF0-62F9-4B5C-887E-9D19F367B3DE}" type="slidenum">
              <a:rPr lang="en-IN" smtClean="0"/>
              <a:t>16</a:t>
            </a:fld>
            <a:endParaRPr lang="en-IN"/>
          </a:p>
        </p:txBody>
      </p:sp>
    </p:spTree>
    <p:extLst>
      <p:ext uri="{BB962C8B-B14F-4D97-AF65-F5344CB8AC3E}">
        <p14:creationId xmlns:p14="http://schemas.microsoft.com/office/powerpoint/2010/main" val="3467069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think that it happens with startups</a:t>
            </a:r>
            <a:r>
              <a:rPr lang="en-US" baseline="0" dirty="0" smtClean="0"/>
              <a:t> only. How many cars a company launches and how many of them become top selling?</a:t>
            </a:r>
            <a:endParaRPr lang="en-IN" dirty="0"/>
          </a:p>
        </p:txBody>
      </p:sp>
      <p:sp>
        <p:nvSpPr>
          <p:cNvPr id="4" name="Slide Number Placeholder 3"/>
          <p:cNvSpPr>
            <a:spLocks noGrp="1"/>
          </p:cNvSpPr>
          <p:nvPr>
            <p:ph type="sldNum" sz="quarter" idx="10"/>
          </p:nvPr>
        </p:nvSpPr>
        <p:spPr/>
        <p:txBody>
          <a:bodyPr/>
          <a:lstStyle/>
          <a:p>
            <a:fld id="{85D678F0-0C79-49A0-A642-EB0D9642E1D1}" type="slidenum">
              <a:rPr lang="en-IN" smtClean="0"/>
              <a:t>18</a:t>
            </a:fld>
            <a:endParaRPr lang="en-IN"/>
          </a:p>
        </p:txBody>
      </p:sp>
    </p:spTree>
    <p:extLst>
      <p:ext uri="{BB962C8B-B14F-4D97-AF65-F5344CB8AC3E}">
        <p14:creationId xmlns:p14="http://schemas.microsoft.com/office/powerpoint/2010/main" val="64674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2BD1BCF0-62F9-4B5C-887E-9D19F367B3DE}" type="slidenum">
              <a:rPr lang="en-IN" smtClean="0"/>
              <a:t>24</a:t>
            </a:fld>
            <a:endParaRPr lang="en-IN"/>
          </a:p>
        </p:txBody>
      </p:sp>
    </p:spTree>
    <p:extLst>
      <p:ext uri="{BB962C8B-B14F-4D97-AF65-F5344CB8AC3E}">
        <p14:creationId xmlns:p14="http://schemas.microsoft.com/office/powerpoint/2010/main" val="2934344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617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091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F0B33F-DB5A-47ED-89A9-A6D0C54C65CF}" type="datetime1">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7122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3841A3-60A3-4592-A42D-69FCE5962CFC}" type="datetime1">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01175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10CA6C-BB92-471B-AC68-599711B8D7DE}" type="datetime1">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169182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084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5306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203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2017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18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9270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5029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17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587623-9FCB-48CC-938F-20E2AD725072}" type="datetime1">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692600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8497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265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10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524C1-D1EC-41A6-914F-27EE5780FF55}" type="datetime1">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244291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F743C0-8069-40C4-8EF6-CEB0B7284BE5}" type="datetime1">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117181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A3B915-FCC9-48CF-ABE6-7E60AC685019}" type="datetime1">
              <a:rPr lang="en-IN" smtClean="0"/>
              <a:t>10-09-2020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50484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C642D-647C-49BB-A560-674E38ECF996}" type="datetime1">
              <a:rPr lang="en-IN" smtClean="0"/>
              <a:t>10-09-2020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48920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C7903-C879-45AA-A420-D11C50C6D208}" type="datetime1">
              <a:rPr lang="en-IN" smtClean="0"/>
              <a:t>10-09-2020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279873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F3C16-7B56-4F16-B8CB-D11E4D147BA8}" type="datetime1">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46651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651AE-580C-4B08-A1B4-91F7AA3ACB90}" type="datetime1">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95690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AD37A-BE7A-4B35-92C0-8227747E36CE}" type="datetime1">
              <a:rPr lang="en-IN" smtClean="0"/>
              <a:t>10-09-2020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1DB16-3243-4916-96AE-0416B7586CF1}" type="slidenum">
              <a:rPr lang="en-IN" smtClean="0"/>
              <a:t>‹#›</a:t>
            </a:fld>
            <a:endParaRPr lang="en-IN"/>
          </a:p>
        </p:txBody>
      </p:sp>
      <p:sp>
        <p:nvSpPr>
          <p:cNvPr id="7" name="Rectangle 6"/>
          <p:cNvSpPr/>
          <p:nvPr userDrawn="1"/>
        </p:nvSpPr>
        <p:spPr>
          <a:xfrm>
            <a:off x="-1" y="6721475"/>
            <a:ext cx="12192001" cy="163909"/>
          </a:xfrm>
          <a:prstGeom prst="rect">
            <a:avLst/>
          </a:prstGeom>
          <a:solidFill>
            <a:schemeClr val="tx2">
              <a:lumMod val="5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t>© </a:t>
            </a:r>
            <a:r>
              <a:rPr lang="en-US" sz="1400" i="1" dirty="0" err="1" smtClean="0"/>
              <a:t>Manoj</a:t>
            </a:r>
            <a:r>
              <a:rPr lang="en-US" sz="1400" i="1" dirty="0" smtClean="0"/>
              <a:t> Kumar </a:t>
            </a:r>
            <a:r>
              <a:rPr lang="en-US" sz="1400" i="1" dirty="0" err="1" smtClean="0"/>
              <a:t>Mondal</a:t>
            </a:r>
            <a:r>
              <a:rPr lang="en-US" sz="1400" i="1" dirty="0" smtClean="0"/>
              <a:t>, </a:t>
            </a:r>
            <a:r>
              <a:rPr lang="en-US" sz="1400" i="1" dirty="0" err="1" smtClean="0"/>
              <a:t>RMSoEE</a:t>
            </a:r>
            <a:endParaRPr lang="en-US" sz="1400" i="1" dirty="0"/>
          </a:p>
        </p:txBody>
      </p:sp>
      <p:pic>
        <p:nvPicPr>
          <p:cNvPr id="8" name="Picture 4"/>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b="28421"/>
          <a:stretch/>
        </p:blipFill>
        <p:spPr bwMode="auto">
          <a:xfrm>
            <a:off x="-42025" y="-99392"/>
            <a:ext cx="12234025" cy="35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V="1">
            <a:off x="-15730" y="224287"/>
            <a:ext cx="12196228" cy="518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9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1134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tivist.org/debate/social-science-research-failed-predictions" TargetMode="External"/><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runch.com/2018/09/14/airware-shuts-dow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linkedin.com/in/lynei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amazon.in/21-Irrefutable-Law-Leadership-John-Maxwell/dp/9381753369/ref=sr_1_1?s=books&amp;ie=UTF8&amp;qid=1544673582&amp;sr=1-1&amp;keywords=21+irrefutable+laws+of+leadershi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medium.com/swlh/why-90-of-startups-fail-and-what-to-do-about-it-b0af17b65059" TargetMode="External"/><Relationship Id="rId2" Type="http://schemas.openxmlformats.org/officeDocument/2006/relationships/hyperlink" Target="https://www.amazon.in/21-Irrefutable-Law-Leadership-John-Maxwell/dp/9381753369/ref=sr_1_1?s=books&amp;ie=UTF8&amp;qid=1544673582&amp;sr=1-1&amp;keywords=21+irrefutable+laws+of+leadership"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person, holding, camera, wire&#10;&#10;Description automatically generated">
            <a:extLst>
              <a:ext uri="{FF2B5EF4-FFF2-40B4-BE49-F238E27FC236}">
                <a16:creationId xmlns:a16="http://schemas.microsoft.com/office/drawing/2014/main" id="{C20C7A41-6FBE-41C0-9AA0-FEF467DF9537}"/>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7865" t="9091" r="27499"/>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68AB1F-009C-4550-B9AB-5C4A5F805E9D}"/>
              </a:ext>
            </a:extLst>
          </p:cNvPr>
          <p:cNvSpPr>
            <a:spLocks noGrp="1"/>
          </p:cNvSpPr>
          <p:nvPr>
            <p:ph type="ctrTitle"/>
          </p:nvPr>
        </p:nvSpPr>
        <p:spPr>
          <a:xfrm>
            <a:off x="477980" y="1417291"/>
            <a:ext cx="5972246" cy="3204134"/>
          </a:xfrm>
        </p:spPr>
        <p:txBody>
          <a:bodyPr anchor="b">
            <a:normAutofit/>
          </a:bodyPr>
          <a:lstStyle/>
          <a:p>
            <a:pPr algn="l"/>
            <a:r>
              <a:rPr lang="en-US" sz="4800" b="1" dirty="0">
                <a:solidFill>
                  <a:srgbClr val="002060"/>
                </a:solidFill>
                <a:latin typeface="Georgia" panose="02040502050405020303" pitchFamily="18" charset="0"/>
              </a:rPr>
              <a:t>Foundations of Entrepreneurship</a:t>
            </a:r>
            <a:endParaRPr lang="en-US" sz="4800" dirty="0"/>
          </a:p>
        </p:txBody>
      </p:sp>
      <p:sp>
        <p:nvSpPr>
          <p:cNvPr id="3" name="Subtitle 2">
            <a:extLst>
              <a:ext uri="{FF2B5EF4-FFF2-40B4-BE49-F238E27FC236}">
                <a16:creationId xmlns:a16="http://schemas.microsoft.com/office/drawing/2014/main" id="{C78B7B82-93BE-4031-B82C-3001072D948D}"/>
              </a:ext>
            </a:extLst>
          </p:cNvPr>
          <p:cNvSpPr>
            <a:spLocks noGrp="1"/>
          </p:cNvSpPr>
          <p:nvPr>
            <p:ph type="subTitle" idx="1"/>
          </p:nvPr>
        </p:nvSpPr>
        <p:spPr>
          <a:xfrm>
            <a:off x="477980" y="4621426"/>
            <a:ext cx="4753047" cy="1525797"/>
          </a:xfrm>
        </p:spPr>
        <p:txBody>
          <a:bodyPr>
            <a:normAutofit lnSpcReduction="10000"/>
          </a:bodyPr>
          <a:lstStyle/>
          <a:p>
            <a:pPr algn="l"/>
            <a:r>
              <a:rPr lang="en-US" sz="2000" b="1" dirty="0">
                <a:solidFill>
                  <a:srgbClr val="0070C0"/>
                </a:solidFill>
              </a:rPr>
              <a:t>Why </a:t>
            </a:r>
            <a:r>
              <a:rPr lang="en-US" sz="2000" b="1" dirty="0" smtClean="0">
                <a:solidFill>
                  <a:srgbClr val="0070C0"/>
                </a:solidFill>
              </a:rPr>
              <a:t>Do Startups </a:t>
            </a:r>
            <a:r>
              <a:rPr lang="en-US" sz="2000" b="1" dirty="0">
                <a:solidFill>
                  <a:srgbClr val="0070C0"/>
                </a:solidFill>
              </a:rPr>
              <a:t>fail</a:t>
            </a:r>
            <a:r>
              <a:rPr lang="en-US" sz="2000" b="1" dirty="0" smtClean="0">
                <a:solidFill>
                  <a:srgbClr val="0070C0"/>
                </a:solidFill>
              </a:rPr>
              <a:t>?</a:t>
            </a:r>
          </a:p>
          <a:p>
            <a:pPr algn="l"/>
            <a:endParaRPr lang="en-US" sz="2000" b="1" dirty="0">
              <a:solidFill>
                <a:srgbClr val="0070C0"/>
              </a:solidFill>
            </a:endParaRPr>
          </a:p>
          <a:p>
            <a:pPr algn="l"/>
            <a:r>
              <a:rPr lang="en-US" sz="2000" b="1" dirty="0" smtClean="0">
                <a:solidFill>
                  <a:srgbClr val="820000"/>
                </a:solidFill>
              </a:rPr>
              <a:t>Manoj K Mondal</a:t>
            </a:r>
          </a:p>
          <a:p>
            <a:pPr algn="l"/>
            <a:r>
              <a:rPr lang="en-US" sz="2000" b="1" dirty="0" err="1" smtClean="0">
                <a:solidFill>
                  <a:srgbClr val="820000"/>
                </a:solidFill>
              </a:rPr>
              <a:t>RMSoEE</a:t>
            </a:r>
            <a:endParaRPr lang="en-US" sz="2000" b="1" dirty="0">
              <a:solidFill>
                <a:srgbClr val="820000"/>
              </a:solidFill>
            </a:endParaRPr>
          </a:p>
          <a:p>
            <a:pPr algn="l"/>
            <a:endParaRPr lang="en-IN" sz="2000" b="1" dirty="0">
              <a:solidFill>
                <a:srgbClr val="0070C0"/>
              </a:solidFill>
            </a:endParaRPr>
          </a:p>
          <a:p>
            <a:pPr algn="l"/>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B47604-E9BC-40AC-A291-DD794579CBEB}"/>
              </a:ext>
            </a:extLst>
          </p:cNvPr>
          <p:cNvSpPr txBox="1"/>
          <p:nvPr/>
        </p:nvSpPr>
        <p:spPr>
          <a:xfrm>
            <a:off x="9737482" y="6657945"/>
            <a:ext cx="2454518" cy="200055"/>
          </a:xfrm>
          <a:prstGeom prst="rect">
            <a:avLst/>
          </a:prstGeom>
          <a:solidFill>
            <a:srgbClr val="000000"/>
          </a:solidFill>
        </p:spPr>
        <p:txBody>
          <a:bodyPr wrap="non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3">
                  <a:extLst>
                    <a:ext uri="{A12FA001-AC4F-418D-AE19-62706E023703}">
                      <ahyp:hlinkClr xmlns:ahyp="http://schemas.microsoft.com/office/drawing/2018/hyperlinkcolor" xmlns=""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4">
                  <a:extLst>
                    <a:ext uri="{A12FA001-AC4F-418D-AE19-62706E023703}">
                      <ahyp:hlinkClr xmlns:ahyp="http://schemas.microsoft.com/office/drawing/2018/hyperlinkcolor" xmlns="" val="tx"/>
                    </a:ext>
                  </a:extLst>
                </a:hlinkClick>
              </a:rPr>
              <a:t>CC BY-SA-NC</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a:t>
            </a:r>
          </a:p>
        </p:txBody>
      </p:sp>
      <p:sp>
        <p:nvSpPr>
          <p:cNvPr id="6" name="TextBox 5"/>
          <p:cNvSpPr txBox="1"/>
          <p:nvPr/>
        </p:nvSpPr>
        <p:spPr>
          <a:xfrm>
            <a:off x="477980" y="6147224"/>
            <a:ext cx="4267200" cy="646331"/>
          </a:xfrm>
          <a:prstGeom prst="rect">
            <a:avLst/>
          </a:prstGeom>
          <a:noFill/>
        </p:spPr>
        <p:txBody>
          <a:bodyPr wrap="square" rtlCol="0">
            <a:spAutoFit/>
          </a:bodyPr>
          <a:lstStyle/>
          <a:p>
            <a:r>
              <a:rPr lang="en-US" b="1" dirty="0">
                <a:solidFill>
                  <a:srgbClr val="820000"/>
                </a:solidFill>
              </a:rPr>
              <a:t>Lecture Note 4</a:t>
            </a:r>
          </a:p>
          <a:p>
            <a:r>
              <a:rPr lang="en-US" dirty="0" smtClean="0"/>
              <a:t>07.08.2020</a:t>
            </a:r>
            <a:endParaRPr lang="en-IN" dirty="0"/>
          </a:p>
        </p:txBody>
      </p:sp>
    </p:spTree>
    <p:extLst>
      <p:ext uri="{BB962C8B-B14F-4D97-AF65-F5344CB8AC3E}">
        <p14:creationId xmlns:p14="http://schemas.microsoft.com/office/powerpoint/2010/main" val="314808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96685"/>
            <a:ext cx="10515600" cy="677768"/>
          </a:xfrm>
        </p:spPr>
        <p:txBody>
          <a:bodyPr>
            <a:normAutofit/>
          </a:bodyPr>
          <a:lstStyle/>
          <a:p>
            <a:r>
              <a:rPr lang="en-US" sz="2800" b="1" dirty="0" smtClean="0">
                <a:solidFill>
                  <a:srgbClr val="002060"/>
                </a:solidFill>
                <a:latin typeface="Georgia" panose="02040502050405020303" pitchFamily="18" charset="0"/>
              </a:rPr>
              <a:t>Should these Data Intimidate Aspiring Entrepreneurs?</a:t>
            </a:r>
            <a:endParaRPr lang="en-IN" sz="28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623191" y="1214587"/>
            <a:ext cx="10181969" cy="4851083"/>
          </a:xfrm>
        </p:spPr>
        <p:txBody>
          <a:bodyPr/>
          <a:lstStyle/>
          <a:p>
            <a:r>
              <a:rPr lang="en-US" b="1" dirty="0" smtClean="0"/>
              <a:t>Once you know why majority of the startups fail you would tend to think that a good percentage of the failures could be averted by preemptive course corrections.</a:t>
            </a:r>
          </a:p>
          <a:p>
            <a:r>
              <a:rPr lang="en-US" b="1" dirty="0" smtClean="0"/>
              <a:t>For example, </a:t>
            </a:r>
            <a:r>
              <a:rPr lang="en-US" b="1" dirty="0" err="1" smtClean="0"/>
              <a:t>Tapzo</a:t>
            </a:r>
            <a:r>
              <a:rPr lang="en-US" b="1" dirty="0" smtClean="0"/>
              <a:t> was acquired </a:t>
            </a:r>
            <a:r>
              <a:rPr lang="en-US" b="1" dirty="0"/>
              <a:t>by Amazon </a:t>
            </a:r>
            <a:r>
              <a:rPr lang="en-US" b="1" dirty="0" smtClean="0"/>
              <a:t>Pay for a valuation </a:t>
            </a:r>
            <a:r>
              <a:rPr lang="en-US" b="1" dirty="0"/>
              <a:t>between $40-45 </a:t>
            </a:r>
            <a:r>
              <a:rPr lang="en-US" b="1" dirty="0" err="1" smtClean="0"/>
              <a:t>Mn</a:t>
            </a:r>
            <a:r>
              <a:rPr lang="en-US" b="1" dirty="0" smtClean="0"/>
              <a:t>. However, most databases show </a:t>
            </a:r>
            <a:r>
              <a:rPr lang="en-US" b="1" dirty="0" err="1" smtClean="0"/>
              <a:t>Tapzo</a:t>
            </a:r>
            <a:r>
              <a:rPr lang="en-US" b="1" dirty="0" smtClean="0"/>
              <a:t> as failed. The reason: the valuation during acquisition is almost half that of the last funding. [</a:t>
            </a:r>
            <a:r>
              <a:rPr lang="en-US" b="1" dirty="0" err="1" smtClean="0"/>
              <a:t>Tapzo</a:t>
            </a:r>
            <a:r>
              <a:rPr lang="en-US" b="1" dirty="0" smtClean="0"/>
              <a:t> raised </a:t>
            </a:r>
            <a:r>
              <a:rPr lang="en-US" b="1" dirty="0"/>
              <a:t>a total of $29.8 </a:t>
            </a:r>
            <a:r>
              <a:rPr lang="en-US" b="1" dirty="0" err="1" smtClean="0"/>
              <a:t>Mn</a:t>
            </a:r>
            <a:r>
              <a:rPr lang="en-US" b="1" dirty="0" smtClean="0"/>
              <a:t> funding.]</a:t>
            </a:r>
          </a:p>
          <a:p>
            <a:r>
              <a:rPr lang="en-US" b="1" dirty="0" err="1" smtClean="0"/>
              <a:t>Ofo</a:t>
            </a:r>
            <a:r>
              <a:rPr lang="en-US" b="1" dirty="0" smtClean="0"/>
              <a:t> shuts </a:t>
            </a:r>
            <a:r>
              <a:rPr lang="en-US" b="1" dirty="0"/>
              <a:t>down its </a:t>
            </a:r>
            <a:r>
              <a:rPr lang="en-US" b="1" dirty="0" err="1"/>
              <a:t>dockless</a:t>
            </a:r>
            <a:r>
              <a:rPr lang="en-US" b="1" dirty="0"/>
              <a:t> bike renting service in India is part of company’s strategy to scale down its operations in international </a:t>
            </a:r>
            <a:r>
              <a:rPr lang="en-US" b="1" dirty="0" smtClean="0"/>
              <a:t>markets.</a:t>
            </a:r>
          </a:p>
        </p:txBody>
      </p:sp>
      <p:sp>
        <p:nvSpPr>
          <p:cNvPr id="4" name="Slide Number Placeholder 3"/>
          <p:cNvSpPr>
            <a:spLocks noGrp="1"/>
          </p:cNvSpPr>
          <p:nvPr>
            <p:ph type="sldNum" sz="quarter" idx="12"/>
          </p:nvPr>
        </p:nvSpPr>
        <p:spPr/>
        <p:txBody>
          <a:bodyPr/>
          <a:lstStyle/>
          <a:p>
            <a:fld id="{8FD1DB16-3243-4916-96AE-0416B7586CF1}" type="slidenum">
              <a:rPr lang="en-IN" smtClean="0"/>
              <a:t>10</a:t>
            </a:fld>
            <a:endParaRPr lang="en-IN"/>
          </a:p>
        </p:txBody>
      </p:sp>
    </p:spTree>
    <p:extLst>
      <p:ext uri="{BB962C8B-B14F-4D97-AF65-F5344CB8AC3E}">
        <p14:creationId xmlns:p14="http://schemas.microsoft.com/office/powerpoint/2010/main" val="21091192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736169" y="2452524"/>
            <a:ext cx="10515600" cy="2067106"/>
          </a:xfrm>
        </p:spPr>
        <p:txBody>
          <a:bodyPr/>
          <a:lstStyle/>
          <a:p>
            <a:r>
              <a:rPr lang="en-IN" b="1" dirty="0"/>
              <a:t>eBay shuts down its business </a:t>
            </a:r>
            <a:r>
              <a:rPr lang="en-IN" b="1" dirty="0" smtClean="0"/>
              <a:t>in India for strategic reasons. </a:t>
            </a:r>
            <a:endParaRPr lang="en-IN" b="1" dirty="0"/>
          </a:p>
        </p:txBody>
      </p:sp>
    </p:spTree>
    <p:extLst>
      <p:ext uri="{BB962C8B-B14F-4D97-AF65-F5344CB8AC3E}">
        <p14:creationId xmlns:p14="http://schemas.microsoft.com/office/powerpoint/2010/main" val="2345839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361" y="916054"/>
            <a:ext cx="10515600" cy="4351338"/>
          </a:xfrm>
        </p:spPr>
        <p:txBody>
          <a:bodyPr/>
          <a:lstStyle/>
          <a:p>
            <a:r>
              <a:rPr lang="en-US" b="1" dirty="0" smtClean="0"/>
              <a:t>Almost always, more than one reasons are responsible for business failure and the real reasons are hard to uncover.</a:t>
            </a:r>
          </a:p>
          <a:p>
            <a:r>
              <a:rPr lang="en-IN" b="1" dirty="0" smtClean="0"/>
              <a:t>Through extensive research on 101 failed </a:t>
            </a:r>
            <a:r>
              <a:rPr lang="en-IN" b="1" dirty="0" err="1" smtClean="0"/>
              <a:t>startups</a:t>
            </a:r>
            <a:r>
              <a:rPr lang="en-IN" b="1" dirty="0" smtClean="0"/>
              <a:t> www.cbinsights.com has documented the reasons for their failure. </a:t>
            </a:r>
          </a:p>
          <a:p>
            <a:r>
              <a:rPr lang="en-US" b="1" dirty="0" smtClean="0"/>
              <a:t>A glimpse on the list would give valuable insights on the things that should deserve attention for preemptive actions.</a:t>
            </a:r>
          </a:p>
          <a:p>
            <a:r>
              <a:rPr lang="en-US" b="1" dirty="0" smtClean="0"/>
              <a:t>It would also help to understand early symptoms of chronic </a:t>
            </a:r>
            <a:r>
              <a:rPr lang="en-US" b="1" dirty="0"/>
              <a:t/>
            </a:r>
            <a:br>
              <a:rPr lang="en-US" b="1" dirty="0"/>
            </a:br>
            <a:r>
              <a:rPr lang="en-US" b="1" dirty="0" smtClean="0"/>
              <a:t>ills and take decision to pivot and avoid further loss. </a:t>
            </a:r>
            <a:endParaRPr lang="en-IN" b="1" dirty="0"/>
          </a:p>
        </p:txBody>
      </p:sp>
      <p:sp>
        <p:nvSpPr>
          <p:cNvPr id="4" name="Slide Number Placeholder 3"/>
          <p:cNvSpPr>
            <a:spLocks noGrp="1"/>
          </p:cNvSpPr>
          <p:nvPr>
            <p:ph type="sldNum" sz="quarter" idx="12"/>
          </p:nvPr>
        </p:nvSpPr>
        <p:spPr/>
        <p:txBody>
          <a:bodyPr/>
          <a:lstStyle/>
          <a:p>
            <a:fld id="{8FD1DB16-3243-4916-96AE-0416B7586CF1}" type="slidenum">
              <a:rPr lang="en-IN" smtClean="0"/>
              <a:t>12</a:t>
            </a:fld>
            <a:endParaRPr lang="en-IN"/>
          </a:p>
        </p:txBody>
      </p:sp>
    </p:spTree>
    <p:extLst>
      <p:ext uri="{BB962C8B-B14F-4D97-AF65-F5344CB8AC3E}">
        <p14:creationId xmlns:p14="http://schemas.microsoft.com/office/powerpoint/2010/main" val="26585500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636104" y="546652"/>
          <a:ext cx="10386391" cy="5695121"/>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8FD1DB16-3243-4916-96AE-0416B7586CF1}" type="slidenum">
              <a:rPr lang="en-IN" smtClean="0"/>
              <a:t>13</a:t>
            </a:fld>
            <a:endParaRPr lang="en-IN"/>
          </a:p>
        </p:txBody>
      </p:sp>
    </p:spTree>
    <p:extLst>
      <p:ext uri="{BB962C8B-B14F-4D97-AF65-F5344CB8AC3E}">
        <p14:creationId xmlns:p14="http://schemas.microsoft.com/office/powerpoint/2010/main" val="9187666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B74C04D-590E-470C-8932-E4C5B14F2A28}"/>
              </a:ext>
            </a:extLst>
          </p:cNvPr>
          <p:cNvGraphicFramePr>
            <a:graphicFrameLocks/>
          </p:cNvGraphicFramePr>
          <p:nvPr>
            <p:extLst/>
          </p:nvPr>
        </p:nvGraphicFramePr>
        <p:xfrm>
          <a:off x="324740" y="1666430"/>
          <a:ext cx="9913122" cy="416784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00891" y="570802"/>
            <a:ext cx="2834522" cy="1569660"/>
          </a:xfrm>
          <a:prstGeom prst="rect">
            <a:avLst/>
          </a:prstGeom>
          <a:gradFill>
            <a:gsLst>
              <a:gs pos="0">
                <a:schemeClr val="accent1">
                  <a:lumMod val="110000"/>
                  <a:satMod val="105000"/>
                  <a:tint val="67000"/>
                </a:schemeClr>
              </a:gs>
              <a:gs pos="50000">
                <a:srgbClr val="CFDEF1"/>
              </a:gs>
              <a:gs pos="100000">
                <a:srgbClr val="B5D0ED"/>
              </a:gs>
            </a:gsLs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sz="2400" b="1"/>
            </a:lvl1pPr>
          </a:lstStyle>
          <a:p>
            <a:r>
              <a:rPr lang="en-US" dirty="0"/>
              <a:t>42% failed because there was no market for their products.</a:t>
            </a:r>
            <a:endParaRPr lang="en-IN" dirty="0"/>
          </a:p>
        </p:txBody>
      </p:sp>
      <p:sp>
        <p:nvSpPr>
          <p:cNvPr id="4" name="TextBox 3"/>
          <p:cNvSpPr txBox="1"/>
          <p:nvPr/>
        </p:nvSpPr>
        <p:spPr>
          <a:xfrm>
            <a:off x="3529584" y="1540297"/>
            <a:ext cx="1965959" cy="1200329"/>
          </a:xfrm>
          <a:prstGeom prst="rect">
            <a:avLst/>
          </a:prstGeom>
          <a:gradFill>
            <a:gsLst>
              <a:gs pos="0">
                <a:schemeClr val="accent1">
                  <a:lumMod val="110000"/>
                  <a:satMod val="105000"/>
                  <a:tint val="67000"/>
                </a:schemeClr>
              </a:gs>
              <a:gs pos="50000">
                <a:srgbClr val="CFDEF1"/>
              </a:gs>
              <a:gs pos="100000">
                <a:srgbClr val="B5D0ED"/>
              </a:gs>
            </a:gsLs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b="1"/>
            </a:lvl1pPr>
          </a:lstStyle>
          <a:p>
            <a:r>
              <a:rPr lang="en-US" sz="2400" dirty="0"/>
              <a:t>29% failed as they ran out of cash</a:t>
            </a:r>
            <a:endParaRPr lang="en-IN" sz="2400" dirty="0"/>
          </a:p>
        </p:txBody>
      </p:sp>
      <p:sp>
        <p:nvSpPr>
          <p:cNvPr id="5" name="TextBox 4"/>
          <p:cNvSpPr txBox="1"/>
          <p:nvPr/>
        </p:nvSpPr>
        <p:spPr>
          <a:xfrm>
            <a:off x="5606042" y="1263299"/>
            <a:ext cx="1919470" cy="1938992"/>
          </a:xfrm>
          <a:prstGeom prst="rect">
            <a:avLst/>
          </a:prstGeom>
          <a:gradFill>
            <a:gsLst>
              <a:gs pos="0">
                <a:schemeClr val="accent1">
                  <a:lumMod val="110000"/>
                  <a:satMod val="105000"/>
                  <a:tint val="67000"/>
                </a:schemeClr>
              </a:gs>
              <a:gs pos="50000">
                <a:srgbClr val="CFDEF1"/>
              </a:gs>
              <a:gs pos="100000">
                <a:srgbClr val="B5D0ED"/>
              </a:gs>
            </a:gsLs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b="1"/>
            </a:lvl1pPr>
          </a:lstStyle>
          <a:p>
            <a:r>
              <a:rPr lang="en-US" sz="2400" dirty="0"/>
              <a:t>23% failed due to disharmony among founders</a:t>
            </a:r>
            <a:endParaRPr lang="en-IN" sz="2400" dirty="0"/>
          </a:p>
        </p:txBody>
      </p:sp>
      <p:sp>
        <p:nvSpPr>
          <p:cNvPr id="6" name="TextBox 5"/>
          <p:cNvSpPr txBox="1"/>
          <p:nvPr/>
        </p:nvSpPr>
        <p:spPr>
          <a:xfrm>
            <a:off x="7636011" y="2186628"/>
            <a:ext cx="2212077" cy="1200329"/>
          </a:xfrm>
          <a:prstGeom prst="rect">
            <a:avLst/>
          </a:prstGeom>
          <a:gradFill>
            <a:gsLst>
              <a:gs pos="0">
                <a:schemeClr val="accent1">
                  <a:lumMod val="110000"/>
                  <a:satMod val="105000"/>
                  <a:tint val="67000"/>
                </a:schemeClr>
              </a:gs>
              <a:gs pos="50000">
                <a:srgbClr val="CFDEF1"/>
              </a:gs>
              <a:gs pos="100000">
                <a:srgbClr val="B5D0ED"/>
              </a:gs>
            </a:gsLst>
          </a:gra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b="1"/>
            </a:lvl1pPr>
          </a:lstStyle>
          <a:p>
            <a:r>
              <a:rPr lang="en-US" sz="2400" dirty="0"/>
              <a:t>19% failed as they were outcompeted</a:t>
            </a:r>
            <a:endParaRPr lang="en-IN" sz="2400" dirty="0"/>
          </a:p>
        </p:txBody>
      </p:sp>
      <p:sp>
        <p:nvSpPr>
          <p:cNvPr id="7" name="TextBox 6"/>
          <p:cNvSpPr txBox="1"/>
          <p:nvPr/>
        </p:nvSpPr>
        <p:spPr>
          <a:xfrm>
            <a:off x="7636011" y="386136"/>
            <a:ext cx="4529271" cy="1754326"/>
          </a:xfrm>
          <a:prstGeom prst="rect">
            <a:avLst/>
          </a:prstGeom>
          <a:noFill/>
          <a:ln>
            <a:solidFill>
              <a:srgbClr val="002060"/>
            </a:solidFill>
          </a:ln>
        </p:spPr>
        <p:txBody>
          <a:bodyPr wrap="square" rtlCol="0">
            <a:spAutoFit/>
          </a:bodyPr>
          <a:lstStyle/>
          <a:p>
            <a:r>
              <a:rPr lang="en-US" sz="3600" b="1" dirty="0" smtClean="0">
                <a:solidFill>
                  <a:srgbClr val="002060"/>
                </a:solidFill>
                <a:latin typeface="Georgia" panose="02040502050405020303" pitchFamily="18" charset="0"/>
              </a:rPr>
              <a:t>Top 20 Reasons why Startups Fail:</a:t>
            </a:r>
          </a:p>
          <a:p>
            <a:r>
              <a:rPr lang="en-US" sz="3600" b="1" dirty="0" smtClean="0">
                <a:solidFill>
                  <a:srgbClr val="002060"/>
                </a:solidFill>
                <a:latin typeface="Georgia" panose="02040502050405020303" pitchFamily="18" charset="0"/>
              </a:rPr>
              <a:t>Here are the top 4</a:t>
            </a:r>
            <a:endParaRPr lang="en-IN" sz="3600" b="1" dirty="0">
              <a:solidFill>
                <a:srgbClr val="002060"/>
              </a:solidFill>
              <a:latin typeface="Georgia" panose="02040502050405020303" pitchFamily="18" charset="0"/>
            </a:endParaRPr>
          </a:p>
        </p:txBody>
      </p:sp>
      <p:sp>
        <p:nvSpPr>
          <p:cNvPr id="8" name="Slide Number Placeholder 7"/>
          <p:cNvSpPr>
            <a:spLocks noGrp="1"/>
          </p:cNvSpPr>
          <p:nvPr>
            <p:ph type="sldNum" sz="quarter" idx="12"/>
          </p:nvPr>
        </p:nvSpPr>
        <p:spPr/>
        <p:txBody>
          <a:bodyPr/>
          <a:lstStyle/>
          <a:p>
            <a:fld id="{8FD1DB16-3243-4916-96AE-0416B7586CF1}" type="slidenum">
              <a:rPr lang="en-IN" smtClean="0"/>
              <a:t>14</a:t>
            </a:fld>
            <a:endParaRPr lang="en-IN"/>
          </a:p>
        </p:txBody>
      </p:sp>
    </p:spTree>
    <p:extLst>
      <p:ext uri="{BB962C8B-B14F-4D97-AF65-F5344CB8AC3E}">
        <p14:creationId xmlns:p14="http://schemas.microsoft.com/office/powerpoint/2010/main" val="36639036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309" y="1112108"/>
            <a:ext cx="10714113" cy="5371070"/>
          </a:xfrm>
        </p:spPr>
        <p:txBody>
          <a:bodyPr>
            <a:normAutofit/>
          </a:bodyPr>
          <a:lstStyle/>
          <a:p>
            <a:r>
              <a:rPr lang="en-US" sz="2400" b="1" dirty="0"/>
              <a:t>The </a:t>
            </a:r>
            <a:r>
              <a:rPr lang="en-US" sz="2400" b="1" dirty="0" smtClean="0"/>
              <a:t>main cause for failure of the largest percentage of ventures is that they </a:t>
            </a:r>
            <a:r>
              <a:rPr lang="en-US" sz="2400" b="1" dirty="0"/>
              <a:t>create a product that </a:t>
            </a:r>
            <a:r>
              <a:rPr lang="en-US" sz="2400" b="1" dirty="0" smtClean="0"/>
              <a:t>customers don’t buy. </a:t>
            </a:r>
          </a:p>
          <a:p>
            <a:r>
              <a:rPr lang="en-US" sz="2400" b="1" dirty="0" smtClean="0"/>
              <a:t>The reason why customers do not buy these products may be diverse. It may meet their needs, the price may be high, the product may be ahead of time or lack latest features, the price may be higher, the product may fail to excite. </a:t>
            </a:r>
          </a:p>
          <a:p>
            <a:r>
              <a:rPr lang="en-US" sz="2400" b="1" dirty="0" smtClean="0"/>
              <a:t>This issue of customers’ likability is popularly referred to as product-market-fit. It is the degree to which a product satisfies customers’ need vis-à-vis that of the competitors.</a:t>
            </a:r>
          </a:p>
          <a:p>
            <a:r>
              <a:rPr lang="en-US" sz="2400" b="1" dirty="0" smtClean="0"/>
              <a:t>Maybe </a:t>
            </a:r>
            <a:r>
              <a:rPr lang="en-US" sz="2400" b="1" dirty="0"/>
              <a:t>there were already better products out there. Or maybe the market just wasn’t ready for it. Or, maybe, the world just didn’t need what they were putting out there.</a:t>
            </a:r>
          </a:p>
          <a:p>
            <a:r>
              <a:rPr lang="en-US" sz="2400" b="1" dirty="0"/>
              <a:t>Lesson learned: Talk to people before you build anything!</a:t>
            </a:r>
          </a:p>
          <a:p>
            <a:endParaRPr lang="en-IN" sz="2400" b="1" dirty="0"/>
          </a:p>
        </p:txBody>
      </p:sp>
      <p:sp>
        <p:nvSpPr>
          <p:cNvPr id="2" name="Slide Number Placeholder 1"/>
          <p:cNvSpPr>
            <a:spLocks noGrp="1"/>
          </p:cNvSpPr>
          <p:nvPr>
            <p:ph type="sldNum" sz="quarter" idx="12"/>
          </p:nvPr>
        </p:nvSpPr>
        <p:spPr/>
        <p:txBody>
          <a:bodyPr/>
          <a:lstStyle/>
          <a:p>
            <a:fld id="{8FD1DB16-3243-4916-96AE-0416B7586CF1}" type="slidenum">
              <a:rPr lang="en-IN" smtClean="0"/>
              <a:t>15</a:t>
            </a:fld>
            <a:endParaRPr lang="en-IN"/>
          </a:p>
        </p:txBody>
      </p:sp>
    </p:spTree>
    <p:extLst>
      <p:ext uri="{BB962C8B-B14F-4D97-AF65-F5344CB8AC3E}">
        <p14:creationId xmlns:p14="http://schemas.microsoft.com/office/powerpoint/2010/main" val="5738240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19" y="260623"/>
            <a:ext cx="10515600" cy="1325563"/>
          </a:xfrm>
        </p:spPr>
        <p:txBody>
          <a:bodyPr vert="horz" lIns="91440" tIns="45720" rIns="91440" bIns="45720" rtlCol="0" anchor="ctr">
            <a:normAutofit/>
          </a:bodyPr>
          <a:lstStyle/>
          <a:p>
            <a:r>
              <a:rPr lang="en-IN" sz="3600" b="1" dirty="0">
                <a:solidFill>
                  <a:srgbClr val="002060"/>
                </a:solidFill>
                <a:latin typeface="Georgia" panose="02040502050405020303" pitchFamily="18" charset="0"/>
              </a:rPr>
              <a:t>Example</a:t>
            </a:r>
          </a:p>
        </p:txBody>
      </p:sp>
      <p:sp>
        <p:nvSpPr>
          <p:cNvPr id="3" name="Content Placeholder 2"/>
          <p:cNvSpPr>
            <a:spLocks noGrp="1"/>
          </p:cNvSpPr>
          <p:nvPr>
            <p:ph idx="1"/>
          </p:nvPr>
        </p:nvSpPr>
        <p:spPr>
          <a:xfrm>
            <a:off x="540633" y="1857718"/>
            <a:ext cx="9927771" cy="4351338"/>
          </a:xfrm>
        </p:spPr>
        <p:txBody>
          <a:bodyPr>
            <a:normAutofit/>
          </a:bodyPr>
          <a:lstStyle/>
          <a:p>
            <a:r>
              <a:rPr lang="en-US" b="1" dirty="0"/>
              <a:t>The Iridium communications service </a:t>
            </a:r>
            <a:r>
              <a:rPr lang="en-US" b="1" dirty="0" smtClean="0"/>
              <a:t>or </a:t>
            </a:r>
            <a:r>
              <a:rPr lang="en-US" b="1" dirty="0"/>
              <a:t>Iridium SSC </a:t>
            </a:r>
            <a:r>
              <a:rPr lang="en-US" b="1" dirty="0" smtClean="0"/>
              <a:t>was launched on </a:t>
            </a:r>
            <a:r>
              <a:rPr lang="en-US" b="1" dirty="0"/>
              <a:t>November 1, 1998 </a:t>
            </a:r>
            <a:r>
              <a:rPr lang="en-US" b="1" dirty="0" smtClean="0"/>
              <a:t>at a capital investment of US$6 billion. </a:t>
            </a:r>
          </a:p>
          <a:p>
            <a:r>
              <a:rPr lang="en-US" b="1" dirty="0" smtClean="0"/>
              <a:t>Motorola was the technology provider. </a:t>
            </a:r>
            <a:endParaRPr lang="en-US" b="1" dirty="0"/>
          </a:p>
          <a:p>
            <a:r>
              <a:rPr lang="en-US" b="1" dirty="0" smtClean="0"/>
              <a:t>What </a:t>
            </a:r>
            <a:r>
              <a:rPr lang="en-US" b="1" dirty="0"/>
              <a:t>the founder </a:t>
            </a:r>
            <a:r>
              <a:rPr lang="en-US" b="1" dirty="0" smtClean="0"/>
              <a:t>assumed</a:t>
            </a:r>
            <a:r>
              <a:rPr lang="en-US" b="1" dirty="0"/>
              <a:t>?</a:t>
            </a:r>
          </a:p>
          <a:p>
            <a:pPr lvl="1">
              <a:buFont typeface="Courier New" panose="02070309020205020404" pitchFamily="49" charset="0"/>
              <a:buChar char="o"/>
            </a:pPr>
            <a:r>
              <a:rPr lang="en-US" b="1" dirty="0" smtClean="0"/>
              <a:t>If communication </a:t>
            </a:r>
            <a:r>
              <a:rPr lang="en-US" b="1" dirty="0"/>
              <a:t>made possible from anywhere to </a:t>
            </a:r>
            <a:r>
              <a:rPr lang="en-US" b="1" dirty="0" smtClean="0"/>
              <a:t>anywhere, </a:t>
            </a:r>
            <a:br>
              <a:rPr lang="en-US" b="1" dirty="0" smtClean="0"/>
            </a:br>
            <a:r>
              <a:rPr lang="en-US" b="1" dirty="0" smtClean="0"/>
              <a:t>people </a:t>
            </a:r>
            <a:r>
              <a:rPr lang="en-US" b="1" dirty="0"/>
              <a:t>have every reason to lap it up</a:t>
            </a:r>
            <a:r>
              <a:rPr lang="en-US" b="1" dirty="0" smtClean="0"/>
              <a:t>.</a:t>
            </a:r>
          </a:p>
          <a:p>
            <a:endParaRPr lang="en-IN" dirty="0"/>
          </a:p>
          <a:p>
            <a:endParaRPr lang="en-US" b="1" dirty="0" smtClean="0"/>
          </a:p>
        </p:txBody>
      </p:sp>
      <p:pic>
        <p:nvPicPr>
          <p:cNvPr id="4" name="Picture 3"/>
          <p:cNvPicPr>
            <a:picLocks noChangeAspect="1"/>
          </p:cNvPicPr>
          <p:nvPr/>
        </p:nvPicPr>
        <p:blipFill>
          <a:blip r:embed="rId3"/>
          <a:stretch>
            <a:fillRect/>
          </a:stretch>
        </p:blipFill>
        <p:spPr>
          <a:xfrm>
            <a:off x="8778240" y="95114"/>
            <a:ext cx="3019166" cy="3019166"/>
          </a:xfrm>
          <a:prstGeom prst="ellipse">
            <a:avLst/>
          </a:prstGeom>
          <a:ln>
            <a:noFill/>
          </a:ln>
          <a:effectLst>
            <a:softEdge rad="112500"/>
          </a:effectLst>
        </p:spPr>
      </p:pic>
      <p:sp>
        <p:nvSpPr>
          <p:cNvPr id="5" name="TextBox 4"/>
          <p:cNvSpPr txBox="1"/>
          <p:nvPr/>
        </p:nvSpPr>
        <p:spPr>
          <a:xfrm>
            <a:off x="8790595" y="3062646"/>
            <a:ext cx="3006811" cy="646331"/>
          </a:xfrm>
          <a:prstGeom prst="rect">
            <a:avLst/>
          </a:prstGeom>
          <a:noFill/>
          <a:ln>
            <a:solidFill>
              <a:schemeClr val="tx1"/>
            </a:solidFill>
          </a:ln>
        </p:spPr>
        <p:txBody>
          <a:bodyPr wrap="square" rtlCol="0">
            <a:spAutoFit/>
          </a:bodyPr>
          <a:lstStyle/>
          <a:p>
            <a:r>
              <a:rPr lang="en-US" dirty="0"/>
              <a:t>Image courtesy: http://i-marineapps.blogspot.com</a:t>
            </a:r>
            <a:endParaRPr lang="en-IN" dirty="0"/>
          </a:p>
        </p:txBody>
      </p:sp>
      <p:sp>
        <p:nvSpPr>
          <p:cNvPr id="6" name="Slide Number Placeholder 5"/>
          <p:cNvSpPr>
            <a:spLocks noGrp="1"/>
          </p:cNvSpPr>
          <p:nvPr>
            <p:ph type="sldNum" sz="quarter" idx="12"/>
          </p:nvPr>
        </p:nvSpPr>
        <p:spPr/>
        <p:txBody>
          <a:bodyPr/>
          <a:lstStyle/>
          <a:p>
            <a:fld id="{8FD1DB16-3243-4916-96AE-0416B7586CF1}" type="slidenum">
              <a:rPr lang="en-IN" smtClean="0"/>
              <a:t>16</a:t>
            </a:fld>
            <a:endParaRPr lang="en-IN"/>
          </a:p>
        </p:txBody>
      </p:sp>
    </p:spTree>
    <p:extLst>
      <p:ext uri="{BB962C8B-B14F-4D97-AF65-F5344CB8AC3E}">
        <p14:creationId xmlns:p14="http://schemas.microsoft.com/office/powerpoint/2010/main" val="30451572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793" y="309104"/>
            <a:ext cx="10515600" cy="907883"/>
          </a:xfrm>
        </p:spPr>
        <p:txBody>
          <a:bodyPr>
            <a:normAutofit/>
          </a:bodyPr>
          <a:lstStyle/>
          <a:p>
            <a:r>
              <a:rPr lang="en-US" sz="3600" b="1" dirty="0" smtClean="0">
                <a:solidFill>
                  <a:srgbClr val="002060"/>
                </a:solidFill>
                <a:latin typeface="Georgia" panose="02040502050405020303" pitchFamily="18" charset="0"/>
              </a:rPr>
              <a:t>Facts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140823" y="1299366"/>
            <a:ext cx="9768840" cy="4351338"/>
          </a:xfrm>
        </p:spPr>
        <p:txBody>
          <a:bodyPr>
            <a:normAutofit fontScale="92500"/>
          </a:bodyPr>
          <a:lstStyle/>
          <a:p>
            <a:r>
              <a:rPr lang="en-US" b="1" dirty="0"/>
              <a:t>Nine months later, on August 13, 1999, </a:t>
            </a:r>
            <a:r>
              <a:rPr lang="en-US" b="1" dirty="0" smtClean="0"/>
              <a:t>filed </a:t>
            </a:r>
            <a:r>
              <a:rPr lang="en-US" b="1" dirty="0"/>
              <a:t>for bankruptcy. </a:t>
            </a:r>
            <a:endParaRPr lang="en-US" b="1" dirty="0" smtClean="0"/>
          </a:p>
          <a:p>
            <a:pPr>
              <a:buFont typeface="Wingdings" panose="05000000000000000000" pitchFamily="2" charset="2"/>
              <a:buChar char="q"/>
            </a:pPr>
            <a:r>
              <a:rPr lang="en-US" b="1" dirty="0"/>
              <a:t> </a:t>
            </a:r>
            <a:r>
              <a:rPr lang="en-US" b="1" dirty="0" smtClean="0"/>
              <a:t>  Why?</a:t>
            </a:r>
            <a:endParaRPr lang="en-US" b="1" dirty="0"/>
          </a:p>
          <a:p>
            <a:r>
              <a:rPr lang="en-US" b="1" dirty="0"/>
              <a:t>Every single call </a:t>
            </a:r>
            <a:r>
              <a:rPr lang="en-US" b="1" dirty="0" smtClean="0"/>
              <a:t>has to be </a:t>
            </a:r>
            <a:r>
              <a:rPr lang="en-US" b="1" dirty="0"/>
              <a:t>routed through all satellites. Required entire constellation of 66 active satellites to make any call.</a:t>
            </a:r>
          </a:p>
          <a:p>
            <a:r>
              <a:rPr lang="en-US" b="1" dirty="0"/>
              <a:t>The cost of service was </a:t>
            </a:r>
            <a:r>
              <a:rPr lang="en-US" b="1" dirty="0" smtClean="0"/>
              <a:t>prohibitively high </a:t>
            </a:r>
            <a:r>
              <a:rPr lang="en-US" b="1" dirty="0"/>
              <a:t>for </a:t>
            </a:r>
            <a:r>
              <a:rPr lang="en-US" b="1" dirty="0" smtClean="0"/>
              <a:t>most </a:t>
            </a:r>
            <a:r>
              <a:rPr lang="en-US" b="1" dirty="0"/>
              <a:t>users.</a:t>
            </a:r>
          </a:p>
          <a:p>
            <a:r>
              <a:rPr lang="en-US" b="1" dirty="0"/>
              <a:t>Indoor reception was poor, if at all possible. </a:t>
            </a:r>
          </a:p>
          <a:p>
            <a:r>
              <a:rPr lang="en-US" b="1" dirty="0"/>
              <a:t>The hand held device was bulky. </a:t>
            </a:r>
          </a:p>
          <a:p>
            <a:r>
              <a:rPr lang="en-US" b="1" dirty="0"/>
              <a:t>Calls were expensive.</a:t>
            </a:r>
          </a:p>
          <a:p>
            <a:r>
              <a:rPr lang="en-US" b="1" dirty="0"/>
              <a:t>The present owners bought it for US$35 million</a:t>
            </a:r>
            <a:r>
              <a:rPr lang="en-US" b="1" dirty="0" smtClean="0"/>
              <a:t>.</a:t>
            </a:r>
            <a:endParaRPr lang="en-US" b="1" dirty="0"/>
          </a:p>
        </p:txBody>
      </p:sp>
      <p:sp>
        <p:nvSpPr>
          <p:cNvPr id="4" name="Slide Number Placeholder 3"/>
          <p:cNvSpPr>
            <a:spLocks noGrp="1"/>
          </p:cNvSpPr>
          <p:nvPr>
            <p:ph type="sldNum" sz="quarter" idx="12"/>
          </p:nvPr>
        </p:nvSpPr>
        <p:spPr/>
        <p:txBody>
          <a:bodyPr/>
          <a:lstStyle/>
          <a:p>
            <a:fld id="{8FD1DB16-3243-4916-96AE-0416B7586CF1}" type="slidenum">
              <a:rPr lang="en-IN" smtClean="0"/>
              <a:t>17</a:t>
            </a:fld>
            <a:endParaRPr lang="en-IN"/>
          </a:p>
        </p:txBody>
      </p:sp>
    </p:spTree>
    <p:extLst>
      <p:ext uri="{BB962C8B-B14F-4D97-AF65-F5344CB8AC3E}">
        <p14:creationId xmlns:p14="http://schemas.microsoft.com/office/powerpoint/2010/main" val="20500965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069" y="352889"/>
            <a:ext cx="10515600" cy="1097915"/>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Why did Iridium fail?</a:t>
            </a:r>
            <a:endParaRPr lang="en-IN" sz="3600" b="1" dirty="0">
              <a:solidFill>
                <a:srgbClr val="002060"/>
              </a:solidFill>
              <a:latin typeface="Georgia" panose="02040502050405020303" pitchFamily="18" charset="0"/>
            </a:endParaRPr>
          </a:p>
        </p:txBody>
      </p:sp>
      <p:sp>
        <p:nvSpPr>
          <p:cNvPr id="4" name="Content Placeholder 3"/>
          <p:cNvSpPr>
            <a:spLocks noGrp="1"/>
          </p:cNvSpPr>
          <p:nvPr>
            <p:ph idx="1"/>
          </p:nvPr>
        </p:nvSpPr>
        <p:spPr>
          <a:xfrm>
            <a:off x="700217" y="2108886"/>
            <a:ext cx="11178452" cy="2916195"/>
          </a:xfrm>
        </p:spPr>
        <p:txBody>
          <a:bodyPr/>
          <a:lstStyle/>
          <a:p>
            <a:r>
              <a:rPr lang="en-US" b="1" dirty="0" smtClean="0"/>
              <a:t>The company lacked idea of the cost of the service and affordability.</a:t>
            </a:r>
          </a:p>
          <a:p>
            <a:r>
              <a:rPr lang="en-US" b="1" dirty="0" smtClean="0"/>
              <a:t>Customers were not ready to pay the price of the product and service.</a:t>
            </a:r>
          </a:p>
          <a:p>
            <a:r>
              <a:rPr lang="en-US" b="1" dirty="0" smtClean="0"/>
              <a:t>The products did not meet requirements of customers. </a:t>
            </a:r>
          </a:p>
          <a:p>
            <a:r>
              <a:rPr lang="en-US" b="1" dirty="0" smtClean="0"/>
              <a:t>The technology was ahead of time.</a:t>
            </a:r>
          </a:p>
          <a:p>
            <a:r>
              <a:rPr lang="en-US" b="1" dirty="0" smtClean="0"/>
              <a:t>Ancillary industries were not well developed.</a:t>
            </a:r>
            <a:endParaRPr lang="en-IN" b="1" dirty="0"/>
          </a:p>
        </p:txBody>
      </p:sp>
      <p:sp>
        <p:nvSpPr>
          <p:cNvPr id="3" name="Slide Number Placeholder 2"/>
          <p:cNvSpPr>
            <a:spLocks noGrp="1"/>
          </p:cNvSpPr>
          <p:nvPr>
            <p:ph type="sldNum" sz="quarter" idx="12"/>
          </p:nvPr>
        </p:nvSpPr>
        <p:spPr/>
        <p:txBody>
          <a:bodyPr/>
          <a:lstStyle/>
          <a:p>
            <a:fld id="{8FD1DB16-3243-4916-96AE-0416B7586CF1}" type="slidenum">
              <a:rPr lang="en-IN" smtClean="0"/>
              <a:t>18</a:t>
            </a:fld>
            <a:endParaRPr lang="en-IN"/>
          </a:p>
        </p:txBody>
      </p:sp>
    </p:spTree>
    <p:extLst>
      <p:ext uri="{BB962C8B-B14F-4D97-AF65-F5344CB8AC3E}">
        <p14:creationId xmlns:p14="http://schemas.microsoft.com/office/powerpoint/2010/main" val="18262795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4" y="410368"/>
            <a:ext cx="10515600" cy="1325563"/>
          </a:xfrm>
        </p:spPr>
        <p:txBody>
          <a:bodyPr vert="horz" lIns="91440" tIns="45720" rIns="91440" bIns="45720" rtlCol="0" anchor="ctr">
            <a:normAutofit/>
          </a:bodyPr>
          <a:lstStyle/>
          <a:p>
            <a:r>
              <a:rPr lang="en-US" sz="3600" b="1" dirty="0" err="1">
                <a:solidFill>
                  <a:srgbClr val="002060"/>
                </a:solidFill>
                <a:latin typeface="Georgia" panose="02040502050405020303" pitchFamily="18" charset="0"/>
              </a:rPr>
              <a:t>Irridium</a:t>
            </a:r>
            <a:r>
              <a:rPr lang="en-US" sz="3600" b="1" dirty="0">
                <a:solidFill>
                  <a:srgbClr val="002060"/>
                </a:solidFill>
                <a:latin typeface="Georgia" panose="02040502050405020303" pitchFamily="18" charset="0"/>
              </a:rPr>
              <a:t> was ahead of time!!</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b="1" dirty="0" err="1" smtClean="0">
                <a:solidFill>
                  <a:schemeClr val="accent5">
                    <a:lumMod val="75000"/>
                  </a:schemeClr>
                </a:solidFill>
              </a:rPr>
              <a:t>OneWeb</a:t>
            </a:r>
            <a:endParaRPr lang="en-US" b="1" dirty="0" smtClean="0">
              <a:solidFill>
                <a:schemeClr val="accent5">
                  <a:lumMod val="75000"/>
                </a:schemeClr>
              </a:solidFill>
            </a:endParaRPr>
          </a:p>
          <a:p>
            <a:r>
              <a:rPr lang="en-US" dirty="0" smtClean="0"/>
              <a:t>Indian </a:t>
            </a:r>
            <a:r>
              <a:rPr lang="en-US" dirty="0"/>
              <a:t>telecom giant Bharti Enterprises and the UK government have jointly purchased at auction the bankrupt satellite operator </a:t>
            </a:r>
            <a:r>
              <a:rPr lang="en-US" dirty="0" err="1" smtClean="0"/>
              <a:t>OneWeb</a:t>
            </a:r>
            <a:r>
              <a:rPr lang="en-US" dirty="0" smtClean="0"/>
              <a:t>. </a:t>
            </a:r>
          </a:p>
          <a:p>
            <a:r>
              <a:rPr lang="en-US" dirty="0" smtClean="0"/>
              <a:t>The </a:t>
            </a:r>
            <a:r>
              <a:rPr lang="en-US" dirty="0"/>
              <a:t>UK government </a:t>
            </a:r>
            <a:r>
              <a:rPr lang="en-US" dirty="0" smtClean="0"/>
              <a:t>and Bharti Global will </a:t>
            </a:r>
            <a:r>
              <a:rPr lang="en-US" dirty="0"/>
              <a:t>invest US$500 </a:t>
            </a:r>
            <a:r>
              <a:rPr lang="en-US" dirty="0" smtClean="0"/>
              <a:t>million each. </a:t>
            </a:r>
          </a:p>
          <a:p>
            <a:r>
              <a:rPr lang="en-IN" b="1" dirty="0" err="1">
                <a:solidFill>
                  <a:schemeClr val="accent5">
                    <a:lumMod val="75000"/>
                  </a:schemeClr>
                </a:solidFill>
              </a:rPr>
              <a:t>SpaceX</a:t>
            </a:r>
            <a:r>
              <a:rPr lang="en-IN" b="1" dirty="0">
                <a:solidFill>
                  <a:schemeClr val="accent5">
                    <a:lumMod val="75000"/>
                  </a:schemeClr>
                </a:solidFill>
              </a:rPr>
              <a:t> </a:t>
            </a:r>
            <a:r>
              <a:rPr lang="en-IN" b="1" dirty="0" err="1">
                <a:solidFill>
                  <a:schemeClr val="accent5">
                    <a:lumMod val="75000"/>
                  </a:schemeClr>
                </a:solidFill>
              </a:rPr>
              <a:t>Starlink</a:t>
            </a:r>
            <a:endParaRPr lang="en-IN" b="1" dirty="0" smtClean="0">
              <a:solidFill>
                <a:schemeClr val="accent5">
                  <a:lumMod val="75000"/>
                </a:schemeClr>
              </a:solidFill>
            </a:endParaRPr>
          </a:p>
          <a:p>
            <a:r>
              <a:rPr lang="en-IN" dirty="0" err="1" smtClean="0"/>
              <a:t>OneWeb</a:t>
            </a:r>
            <a:r>
              <a:rPr lang="en-IN" dirty="0" smtClean="0"/>
              <a:t> </a:t>
            </a:r>
            <a:r>
              <a:rPr lang="en-IN" dirty="0"/>
              <a:t>is competing with Elon Musk’s SpaceX </a:t>
            </a:r>
            <a:r>
              <a:rPr lang="en-IN" dirty="0" err="1"/>
              <a:t>Starlink</a:t>
            </a:r>
            <a:r>
              <a:rPr lang="en-IN" dirty="0"/>
              <a:t> </a:t>
            </a:r>
            <a:r>
              <a:rPr lang="en-IN" dirty="0" smtClean="0"/>
              <a:t>project.</a:t>
            </a:r>
          </a:p>
          <a:p>
            <a:r>
              <a:rPr lang="en-IN" b="1" dirty="0">
                <a:solidFill>
                  <a:schemeClr val="accent5">
                    <a:lumMod val="75000"/>
                  </a:schemeClr>
                </a:solidFill>
              </a:rPr>
              <a:t>Kuiper</a:t>
            </a:r>
          </a:p>
          <a:p>
            <a:r>
              <a:rPr lang="en-IN" dirty="0" smtClean="0"/>
              <a:t>Jeff </a:t>
            </a:r>
            <a:r>
              <a:rPr lang="en-IN" dirty="0"/>
              <a:t>Bezos’s Amazon-linked Project Kuiper, as well as from incumbents such </a:t>
            </a:r>
            <a:r>
              <a:rPr lang="en-IN" dirty="0">
                <a:solidFill>
                  <a:schemeClr val="accent5">
                    <a:lumMod val="75000"/>
                  </a:schemeClr>
                </a:solidFill>
              </a:rPr>
              <a:t>as Inmarsat, Intelsat SA </a:t>
            </a:r>
            <a:r>
              <a:rPr lang="en-IN" dirty="0"/>
              <a:t>and </a:t>
            </a:r>
            <a:r>
              <a:rPr lang="en-IN" dirty="0">
                <a:solidFill>
                  <a:schemeClr val="accent5">
                    <a:lumMod val="75000"/>
                  </a:schemeClr>
                </a:solidFill>
              </a:rPr>
              <a:t>Eutelsat Communications SA</a:t>
            </a:r>
            <a:r>
              <a:rPr lang="en-IN" dirty="0"/>
              <a:t>.</a:t>
            </a:r>
          </a:p>
        </p:txBody>
      </p:sp>
      <p:sp>
        <p:nvSpPr>
          <p:cNvPr id="4" name="Slide Number Placeholder 3"/>
          <p:cNvSpPr>
            <a:spLocks noGrp="1"/>
          </p:cNvSpPr>
          <p:nvPr>
            <p:ph type="sldNum" sz="quarter" idx="12"/>
          </p:nvPr>
        </p:nvSpPr>
        <p:spPr/>
        <p:txBody>
          <a:bodyPr/>
          <a:lstStyle/>
          <a:p>
            <a:fld id="{8FD1DB16-3243-4916-96AE-0416B7586CF1}" type="slidenum">
              <a:rPr lang="en-IN" smtClean="0"/>
              <a:t>19</a:t>
            </a:fld>
            <a:endParaRPr lang="en-IN" dirty="0"/>
          </a:p>
        </p:txBody>
      </p:sp>
    </p:spTree>
    <p:extLst>
      <p:ext uri="{BB962C8B-B14F-4D97-AF65-F5344CB8AC3E}">
        <p14:creationId xmlns:p14="http://schemas.microsoft.com/office/powerpoint/2010/main" val="310452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7075" y="617151"/>
            <a:ext cx="10346725" cy="5633465"/>
          </a:xfrm>
          <a:prstGeom prst="rect">
            <a:avLst/>
          </a:prstGeom>
          <a:noFill/>
        </p:spPr>
        <p:txBody>
          <a:bodyPr wrap="square" rtlCol="0">
            <a:spAutoFit/>
          </a:bodyPr>
          <a:lstStyle/>
          <a:p>
            <a:pPr>
              <a:lnSpc>
                <a:spcPct val="150000"/>
              </a:lnSpc>
            </a:pPr>
            <a:r>
              <a:rPr lang="en-US" sz="2667" b="1" dirty="0">
                <a:solidFill>
                  <a:srgbClr val="002060"/>
                </a:solidFill>
              </a:rPr>
              <a:t> Concepts Covered:</a:t>
            </a:r>
          </a:p>
          <a:p>
            <a:pPr>
              <a:lnSpc>
                <a:spcPct val="150000"/>
              </a:lnSpc>
              <a:buFont typeface="Wingdings" pitchFamily="2" charset="2"/>
              <a:buChar char="q"/>
            </a:pPr>
            <a:r>
              <a:rPr lang="en-US" sz="2667" b="1" dirty="0">
                <a:solidFill>
                  <a:srgbClr val="002060"/>
                </a:solidFill>
              </a:rPr>
              <a:t> </a:t>
            </a:r>
            <a:r>
              <a:rPr lang="en-US" sz="2667" b="1" dirty="0" smtClean="0">
                <a:solidFill>
                  <a:srgbClr val="002060"/>
                </a:solidFill>
              </a:rPr>
              <a:t> Real data on why startups fail.</a:t>
            </a:r>
            <a:endParaRPr lang="en-US" sz="2667" b="1" dirty="0">
              <a:solidFill>
                <a:srgbClr val="002060"/>
              </a:solidFill>
            </a:endParaRPr>
          </a:p>
          <a:p>
            <a:pPr>
              <a:lnSpc>
                <a:spcPct val="150000"/>
              </a:lnSpc>
              <a:buFont typeface="Wingdings" pitchFamily="2" charset="2"/>
              <a:buChar char="q"/>
            </a:pPr>
            <a:r>
              <a:rPr lang="en-US" sz="2667" b="1" dirty="0">
                <a:solidFill>
                  <a:srgbClr val="002060"/>
                </a:solidFill>
              </a:rPr>
              <a:t>  </a:t>
            </a:r>
            <a:r>
              <a:rPr lang="en-US" sz="2667" b="1" dirty="0" smtClean="0">
                <a:solidFill>
                  <a:srgbClr val="002060"/>
                </a:solidFill>
              </a:rPr>
              <a:t>Data provide evidences that many of the failures could have been averted.</a:t>
            </a:r>
            <a:endParaRPr lang="en-US" sz="2667" b="1" dirty="0">
              <a:solidFill>
                <a:srgbClr val="002060"/>
              </a:solidFill>
            </a:endParaRPr>
          </a:p>
          <a:p>
            <a:pPr>
              <a:lnSpc>
                <a:spcPct val="150000"/>
              </a:lnSpc>
              <a:buFont typeface="Wingdings" pitchFamily="2" charset="2"/>
              <a:buChar char="q"/>
            </a:pPr>
            <a:r>
              <a:rPr lang="en-US" sz="2667" b="1" dirty="0" smtClean="0">
                <a:solidFill>
                  <a:srgbClr val="002060"/>
                </a:solidFill>
              </a:rPr>
              <a:t>  Lack of planning, disregard to customers’ needs,  and obstinately refusing to learn from mistakes appear to be the overarching cause in most failures.</a:t>
            </a:r>
            <a:endParaRPr lang="en-US" sz="2667" b="1" dirty="0">
              <a:solidFill>
                <a:srgbClr val="002060"/>
              </a:solidFill>
            </a:endParaRPr>
          </a:p>
          <a:p>
            <a:pPr>
              <a:lnSpc>
                <a:spcPct val="150000"/>
              </a:lnSpc>
              <a:buFont typeface="Wingdings" pitchFamily="2" charset="2"/>
              <a:buChar char="q"/>
            </a:pPr>
            <a:r>
              <a:rPr lang="en-US" sz="2667" b="1" dirty="0">
                <a:solidFill>
                  <a:srgbClr val="002060"/>
                </a:solidFill>
              </a:rPr>
              <a:t>  </a:t>
            </a:r>
            <a:r>
              <a:rPr lang="en-US" sz="2667" b="1" dirty="0" smtClean="0">
                <a:solidFill>
                  <a:srgbClr val="002060"/>
                </a:solidFill>
              </a:rPr>
              <a:t>Disregard to established knowledge also appears to be a dominant force behind many failures.</a:t>
            </a:r>
            <a:endParaRPr lang="en-US" sz="2667" b="1" dirty="0">
              <a:solidFill>
                <a:srgbClr val="002060"/>
              </a:solidFill>
            </a:endParaRPr>
          </a:p>
        </p:txBody>
      </p:sp>
      <p:sp>
        <p:nvSpPr>
          <p:cNvPr id="2" name="Slide Number Placeholder 1"/>
          <p:cNvSpPr>
            <a:spLocks noGrp="1"/>
          </p:cNvSpPr>
          <p:nvPr>
            <p:ph type="sldNum" sz="quarter" idx="12"/>
          </p:nvPr>
        </p:nvSpPr>
        <p:spPr/>
        <p:txBody>
          <a:bodyPr/>
          <a:lstStyle/>
          <a:p>
            <a:fld id="{8FD1DB16-3243-4916-96AE-0416B7586CF1}" type="slidenum">
              <a:rPr lang="en-IN" smtClean="0"/>
              <a:t>2</a:t>
            </a:fld>
            <a:endParaRPr lang="en-IN"/>
          </a:p>
        </p:txBody>
      </p:sp>
    </p:spTree>
    <p:extLst>
      <p:ext uri="{BB962C8B-B14F-4D97-AF65-F5344CB8AC3E}">
        <p14:creationId xmlns:p14="http://schemas.microsoft.com/office/powerpoint/2010/main" val="38765518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828" y="815395"/>
            <a:ext cx="10923972" cy="5324147"/>
          </a:xfrm>
        </p:spPr>
        <p:txBody>
          <a:bodyPr>
            <a:normAutofit/>
          </a:bodyPr>
          <a:lstStyle/>
          <a:p>
            <a:r>
              <a:rPr lang="en-US" b="1" dirty="0" smtClean="0"/>
              <a:t>We have a tendency to </a:t>
            </a:r>
            <a:r>
              <a:rPr lang="en-US" b="1" u="sng" dirty="0" smtClean="0">
                <a:solidFill>
                  <a:schemeClr val="accent5">
                    <a:lumMod val="75000"/>
                  </a:schemeClr>
                </a:solidFill>
              </a:rPr>
              <a:t>overlook</a:t>
            </a:r>
            <a:r>
              <a:rPr lang="en-US" b="1" dirty="0" smtClean="0"/>
              <a:t> the fact that people are different and they are not likely to think what we are thinking. We must validate our proposition even before setting the journey and constantly get verified so that we are making the perfect customer-product fit and at the same time we are not adding features that they do not appreciate.</a:t>
            </a:r>
          </a:p>
          <a:p>
            <a:r>
              <a:rPr lang="en-US" b="1" dirty="0" smtClean="0"/>
              <a:t>Therefore, it is a </a:t>
            </a:r>
            <a:r>
              <a:rPr lang="en-US" b="1" u="sng" dirty="0" smtClean="0">
                <a:solidFill>
                  <a:schemeClr val="accent5">
                    <a:lumMod val="75000"/>
                  </a:schemeClr>
                </a:solidFill>
              </a:rPr>
              <a:t>seminal mistake to focus </a:t>
            </a:r>
            <a:r>
              <a:rPr lang="en-US" b="1" u="sng" dirty="0">
                <a:solidFill>
                  <a:schemeClr val="accent5">
                    <a:lumMod val="75000"/>
                  </a:schemeClr>
                </a:solidFill>
              </a:rPr>
              <a:t>only on building </a:t>
            </a:r>
            <a:r>
              <a:rPr lang="en-US" b="1" u="sng" dirty="0" smtClean="0">
                <a:solidFill>
                  <a:schemeClr val="accent5">
                    <a:lumMod val="75000"/>
                  </a:schemeClr>
                </a:solidFill>
              </a:rPr>
              <a:t>the product </a:t>
            </a:r>
            <a:r>
              <a:rPr lang="en-US" b="1" dirty="0" smtClean="0"/>
              <a:t>that you think is brilliant and </a:t>
            </a:r>
            <a:r>
              <a:rPr lang="en-US" b="1" dirty="0"/>
              <a:t>not </a:t>
            </a:r>
            <a:r>
              <a:rPr lang="en-US" b="1" dirty="0" smtClean="0"/>
              <a:t>getting it validated by customers.</a:t>
            </a:r>
          </a:p>
          <a:p>
            <a:r>
              <a:rPr lang="en-US" b="1" dirty="0" smtClean="0"/>
              <a:t>Many entrepreneurs do not make distinctions between </a:t>
            </a:r>
            <a:r>
              <a:rPr lang="en-US" b="1" dirty="0" smtClean="0">
                <a:solidFill>
                  <a:schemeClr val="accent5">
                    <a:lumMod val="75000"/>
                  </a:schemeClr>
                </a:solidFill>
              </a:rPr>
              <a:t>‘must have’ </a:t>
            </a:r>
            <a:r>
              <a:rPr lang="en-US" b="1" dirty="0" smtClean="0"/>
              <a:t>and </a:t>
            </a:r>
            <a:r>
              <a:rPr lang="en-US" b="1" dirty="0" smtClean="0">
                <a:solidFill>
                  <a:schemeClr val="accent5">
                    <a:lumMod val="75000"/>
                  </a:schemeClr>
                </a:solidFill>
              </a:rPr>
              <a:t>‘nice to have’ </a:t>
            </a:r>
            <a:r>
              <a:rPr lang="en-US" b="1" dirty="0" smtClean="0"/>
              <a:t>features and they end up spending too much time and resources building them only to realize that customers do not care about it. </a:t>
            </a:r>
            <a:endParaRPr lang="en-US" b="1" dirty="0"/>
          </a:p>
          <a:p>
            <a:r>
              <a:rPr lang="en-US" b="1" dirty="0"/>
              <a:t>“Life’s too short to build something nobody wants</a:t>
            </a:r>
            <a:r>
              <a:rPr lang="en-US" b="1" dirty="0" smtClean="0"/>
              <a:t>.” </a:t>
            </a:r>
            <a:r>
              <a:rPr lang="en-US" b="1" dirty="0" smtClean="0">
                <a:solidFill>
                  <a:schemeClr val="accent5">
                    <a:lumMod val="75000"/>
                  </a:schemeClr>
                </a:solidFill>
              </a:rPr>
              <a:t>- </a:t>
            </a:r>
            <a:r>
              <a:rPr lang="en-US" b="1" dirty="0">
                <a:solidFill>
                  <a:schemeClr val="accent5">
                    <a:lumMod val="75000"/>
                  </a:schemeClr>
                </a:solidFill>
              </a:rPr>
              <a:t>Ash </a:t>
            </a:r>
            <a:r>
              <a:rPr lang="en-US" b="1" dirty="0" err="1" smtClean="0">
                <a:solidFill>
                  <a:schemeClr val="accent5">
                    <a:lumMod val="75000"/>
                  </a:schemeClr>
                </a:solidFill>
              </a:rPr>
              <a:t>Maurya</a:t>
            </a:r>
            <a:endParaRPr lang="en-US" b="1" dirty="0" smtClean="0">
              <a:solidFill>
                <a:schemeClr val="accent5">
                  <a:lumMod val="75000"/>
                </a:schemeClr>
              </a:solidFill>
            </a:endParaRPr>
          </a:p>
          <a:p>
            <a:endParaRPr lang="en-US" b="1" dirty="0"/>
          </a:p>
        </p:txBody>
      </p:sp>
      <p:sp>
        <p:nvSpPr>
          <p:cNvPr id="2" name="Slide Number Placeholder 1"/>
          <p:cNvSpPr>
            <a:spLocks noGrp="1"/>
          </p:cNvSpPr>
          <p:nvPr>
            <p:ph type="sldNum" sz="quarter" idx="12"/>
          </p:nvPr>
        </p:nvSpPr>
        <p:spPr/>
        <p:txBody>
          <a:bodyPr/>
          <a:lstStyle/>
          <a:p>
            <a:fld id="{8FD1DB16-3243-4916-96AE-0416B7586CF1}" type="slidenum">
              <a:rPr lang="en-IN" smtClean="0"/>
              <a:t>20</a:t>
            </a:fld>
            <a:endParaRPr lang="en-IN" dirty="0"/>
          </a:p>
        </p:txBody>
      </p:sp>
    </p:spTree>
    <p:extLst>
      <p:ext uri="{BB962C8B-B14F-4D97-AF65-F5344CB8AC3E}">
        <p14:creationId xmlns:p14="http://schemas.microsoft.com/office/powerpoint/2010/main" val="144499420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725" y="1266669"/>
            <a:ext cx="10515600" cy="4351338"/>
          </a:xfrm>
        </p:spPr>
        <p:txBody>
          <a:bodyPr/>
          <a:lstStyle/>
          <a:p>
            <a:r>
              <a:rPr lang="en-US" b="1" dirty="0" smtClean="0"/>
              <a:t>What we usually see is:</a:t>
            </a:r>
          </a:p>
          <a:p>
            <a:r>
              <a:rPr lang="en-US" b="1" dirty="0" smtClean="0"/>
              <a:t>A </a:t>
            </a:r>
            <a:r>
              <a:rPr lang="en-US" b="1" dirty="0"/>
              <a:t>founder gets an idea &gt;&gt; builds the solution &gt;&gt;tries to sell it &gt;&gt; nobody buys the solution &gt;&gt; the founder runs out of money &gt;&gt; the startup dies.</a:t>
            </a:r>
          </a:p>
          <a:p>
            <a:r>
              <a:rPr lang="en-US" b="1" dirty="0"/>
              <a:t>Your goal should be to solve a </a:t>
            </a:r>
            <a:r>
              <a:rPr lang="en-US" b="1" dirty="0">
                <a:solidFill>
                  <a:schemeClr val="accent5">
                    <a:lumMod val="75000"/>
                  </a:schemeClr>
                </a:solidFill>
              </a:rPr>
              <a:t>meaningful problem</a:t>
            </a:r>
            <a:r>
              <a:rPr lang="en-US" b="1" dirty="0"/>
              <a:t> </a:t>
            </a:r>
            <a:r>
              <a:rPr lang="en-US" b="1" dirty="0" smtClean="0"/>
              <a:t>of target </a:t>
            </a:r>
            <a:r>
              <a:rPr lang="en-US" b="1" dirty="0"/>
              <a:t>customers in a </a:t>
            </a:r>
            <a:r>
              <a:rPr lang="en-US" b="1" dirty="0">
                <a:solidFill>
                  <a:schemeClr val="accent5">
                    <a:lumMod val="75000"/>
                  </a:schemeClr>
                </a:solidFill>
              </a:rPr>
              <a:t>competitive way</a:t>
            </a:r>
            <a:r>
              <a:rPr lang="en-US" b="1" dirty="0" smtClean="0"/>
              <a:t>.</a:t>
            </a:r>
          </a:p>
          <a:p>
            <a:r>
              <a:rPr lang="en-US" b="1" dirty="0" smtClean="0"/>
              <a:t>Get customers’ feedback right at the beginning and never lose focus on the changing needs of the customers.</a:t>
            </a:r>
            <a:endParaRPr lang="en-US" b="1" dirty="0"/>
          </a:p>
          <a:p>
            <a:endParaRPr lang="en-IN" b="1" dirty="0"/>
          </a:p>
        </p:txBody>
      </p:sp>
      <p:sp>
        <p:nvSpPr>
          <p:cNvPr id="2" name="Slide Number Placeholder 1"/>
          <p:cNvSpPr>
            <a:spLocks noGrp="1"/>
          </p:cNvSpPr>
          <p:nvPr>
            <p:ph type="sldNum" sz="quarter" idx="12"/>
          </p:nvPr>
        </p:nvSpPr>
        <p:spPr/>
        <p:txBody>
          <a:bodyPr/>
          <a:lstStyle/>
          <a:p>
            <a:fld id="{8FD1DB16-3243-4916-96AE-0416B7586CF1}" type="slidenum">
              <a:rPr lang="en-IN" smtClean="0"/>
              <a:t>21</a:t>
            </a:fld>
            <a:endParaRPr lang="en-IN"/>
          </a:p>
        </p:txBody>
      </p:sp>
    </p:spTree>
    <p:extLst>
      <p:ext uri="{BB962C8B-B14F-4D97-AF65-F5344CB8AC3E}">
        <p14:creationId xmlns:p14="http://schemas.microsoft.com/office/powerpoint/2010/main" val="30943076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Georgia" panose="02040502050405020303" pitchFamily="18" charset="0"/>
              </a:rPr>
              <a:t>Causes for Failure of Second Largest Number of Startups</a:t>
            </a:r>
            <a:endParaRPr lang="en-IN" sz="3600" dirty="0"/>
          </a:p>
        </p:txBody>
      </p:sp>
      <p:sp>
        <p:nvSpPr>
          <p:cNvPr id="3" name="Content Placeholder 2"/>
          <p:cNvSpPr>
            <a:spLocks noGrp="1"/>
          </p:cNvSpPr>
          <p:nvPr>
            <p:ph idx="1"/>
          </p:nvPr>
        </p:nvSpPr>
        <p:spPr>
          <a:xfrm>
            <a:off x="539931" y="2152196"/>
            <a:ext cx="8070669" cy="1583781"/>
          </a:xfrm>
        </p:spPr>
        <p:txBody>
          <a:bodyPr vert="horz" lIns="91440" tIns="45720" rIns="91440" bIns="45720" rtlCol="0" anchor="ctr">
            <a:normAutofit/>
          </a:bodyPr>
          <a:lstStyle/>
          <a:p>
            <a:pPr algn="ctr">
              <a:spcBef>
                <a:spcPct val="0"/>
              </a:spcBef>
              <a:buNone/>
            </a:pPr>
            <a:r>
              <a:rPr lang="en-US" sz="3600" b="1" dirty="0" smtClean="0">
                <a:solidFill>
                  <a:srgbClr val="002060"/>
                </a:solidFill>
                <a:latin typeface="Georgia" panose="02040502050405020303" pitchFamily="18" charset="0"/>
                <a:ea typeface="+mj-ea"/>
                <a:cs typeface="+mj-cs"/>
              </a:rPr>
              <a:t>Running Out of Cash</a:t>
            </a:r>
            <a:endParaRPr lang="en-IN" sz="3600" b="1" dirty="0">
              <a:solidFill>
                <a:srgbClr val="002060"/>
              </a:solidFill>
              <a:latin typeface="Georgia" panose="02040502050405020303" pitchFamily="18" charset="0"/>
              <a:ea typeface="+mj-ea"/>
              <a:cs typeface="+mj-cs"/>
            </a:endParaRPr>
          </a:p>
        </p:txBody>
      </p:sp>
      <p:sp>
        <p:nvSpPr>
          <p:cNvPr id="4" name="Slide Number Placeholder 3"/>
          <p:cNvSpPr>
            <a:spLocks noGrp="1"/>
          </p:cNvSpPr>
          <p:nvPr>
            <p:ph type="sldNum" sz="quarter" idx="12"/>
          </p:nvPr>
        </p:nvSpPr>
        <p:spPr/>
        <p:txBody>
          <a:bodyPr/>
          <a:lstStyle/>
          <a:p>
            <a:fld id="{8FD1DB16-3243-4916-96AE-0416B7586CF1}" type="slidenum">
              <a:rPr lang="en-IN" smtClean="0"/>
              <a:t>22</a:t>
            </a:fld>
            <a:endParaRPr lang="en-IN"/>
          </a:p>
        </p:txBody>
      </p:sp>
    </p:spTree>
    <p:extLst>
      <p:ext uri="{BB962C8B-B14F-4D97-AF65-F5344CB8AC3E}">
        <p14:creationId xmlns:p14="http://schemas.microsoft.com/office/powerpoint/2010/main" val="379598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Running Out of </a:t>
            </a:r>
            <a:r>
              <a:rPr lang="en-US" sz="3600" b="1" dirty="0" smtClean="0">
                <a:solidFill>
                  <a:srgbClr val="002060"/>
                </a:solidFill>
                <a:latin typeface="Georgia" panose="02040502050405020303" pitchFamily="18" charset="0"/>
              </a:rPr>
              <a:t>Cash (29%)</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464654"/>
            <a:ext cx="9858756" cy="4351338"/>
          </a:xfrm>
        </p:spPr>
        <p:txBody>
          <a:bodyPr/>
          <a:lstStyle/>
          <a:p>
            <a:r>
              <a:rPr lang="en-US" b="1" dirty="0" smtClean="0"/>
              <a:t>The 2</a:t>
            </a:r>
            <a:r>
              <a:rPr lang="en-US" b="1" baseline="30000" dirty="0" smtClean="0"/>
              <a:t>nd</a:t>
            </a:r>
            <a:r>
              <a:rPr lang="en-US" b="1" dirty="0" smtClean="0"/>
              <a:t> biggest reason for start-up failure is running out of cash.</a:t>
            </a:r>
          </a:p>
          <a:p>
            <a:r>
              <a:rPr lang="en-US" b="1" dirty="0" smtClean="0"/>
              <a:t>This may be triggered by lack of financial planning, failure to  preemptively assess negative cash flow and arrange the money, </a:t>
            </a:r>
            <a:r>
              <a:rPr lang="en-US" b="1" dirty="0" smtClean="0">
                <a:solidFill>
                  <a:schemeClr val="accent5">
                    <a:lumMod val="75000"/>
                  </a:schemeClr>
                </a:solidFill>
              </a:rPr>
              <a:t>not growing fast enough </a:t>
            </a:r>
            <a:r>
              <a:rPr lang="en-US" b="1" dirty="0" smtClean="0"/>
              <a:t>and losing attractiveness in the eyes of investors. </a:t>
            </a:r>
            <a:endParaRPr lang="en-US" b="1" dirty="0"/>
          </a:p>
          <a:p>
            <a:r>
              <a:rPr lang="en-IN" b="1" dirty="0">
                <a:solidFill>
                  <a:srgbClr val="002060"/>
                </a:solidFill>
              </a:rPr>
              <a:t>Just Buy </a:t>
            </a:r>
            <a:r>
              <a:rPr lang="en-IN" b="1" dirty="0" smtClean="0">
                <a:solidFill>
                  <a:srgbClr val="002060"/>
                </a:solidFill>
              </a:rPr>
              <a:t>Live: </a:t>
            </a:r>
            <a:r>
              <a:rPr lang="en-IN" b="1" dirty="0" smtClean="0">
                <a:solidFill>
                  <a:schemeClr val="accent5">
                    <a:lumMod val="75000"/>
                  </a:schemeClr>
                </a:solidFill>
              </a:rPr>
              <a:t>an Indian e-commerce company </a:t>
            </a:r>
            <a:r>
              <a:rPr lang="en-IN" b="1" dirty="0">
                <a:solidFill>
                  <a:schemeClr val="accent5">
                    <a:lumMod val="75000"/>
                  </a:schemeClr>
                </a:solidFill>
              </a:rPr>
              <a:t>raised $</a:t>
            </a:r>
            <a:r>
              <a:rPr lang="en-IN" b="1" dirty="0" smtClean="0">
                <a:solidFill>
                  <a:schemeClr val="accent5">
                    <a:lumMod val="75000"/>
                  </a:schemeClr>
                </a:solidFill>
              </a:rPr>
              <a:t>120 </a:t>
            </a:r>
            <a:r>
              <a:rPr lang="en-IN" b="1" dirty="0" err="1">
                <a:solidFill>
                  <a:schemeClr val="accent5">
                    <a:lumMod val="75000"/>
                  </a:schemeClr>
                </a:solidFill>
              </a:rPr>
              <a:t>Mn</a:t>
            </a:r>
            <a:r>
              <a:rPr lang="en-IN" b="1" dirty="0">
                <a:solidFill>
                  <a:schemeClr val="accent5">
                    <a:lumMod val="75000"/>
                  </a:schemeClr>
                </a:solidFill>
              </a:rPr>
              <a:t> (INR </a:t>
            </a:r>
            <a:r>
              <a:rPr lang="en-IN" b="1" dirty="0" smtClean="0">
                <a:solidFill>
                  <a:schemeClr val="accent5">
                    <a:lumMod val="75000"/>
                  </a:schemeClr>
                </a:solidFill>
              </a:rPr>
              <a:t>900 </a:t>
            </a:r>
            <a:r>
              <a:rPr lang="en-IN" b="1" dirty="0">
                <a:solidFill>
                  <a:schemeClr val="accent5">
                    <a:lumMod val="75000"/>
                  </a:schemeClr>
                </a:solidFill>
              </a:rPr>
              <a:t>Cr) </a:t>
            </a:r>
            <a:r>
              <a:rPr lang="en-IN" b="1" dirty="0" smtClean="0">
                <a:solidFill>
                  <a:schemeClr val="accent5">
                    <a:lumMod val="75000"/>
                  </a:schemeClr>
                </a:solidFill>
              </a:rPr>
              <a:t>of funding. Many sources mention the cause of failure as </a:t>
            </a:r>
            <a:r>
              <a:rPr lang="en-US" b="1" dirty="0" smtClean="0">
                <a:solidFill>
                  <a:schemeClr val="accent5">
                    <a:lumMod val="75000"/>
                  </a:schemeClr>
                </a:solidFill>
              </a:rPr>
              <a:t>an </a:t>
            </a:r>
            <a:r>
              <a:rPr lang="en-US" b="1" dirty="0" err="1">
                <a:solidFill>
                  <a:schemeClr val="accent5">
                    <a:lumMod val="75000"/>
                  </a:schemeClr>
                </a:solidFill>
              </a:rPr>
              <a:t>unscalable</a:t>
            </a:r>
            <a:r>
              <a:rPr lang="en-US" b="1" dirty="0">
                <a:solidFill>
                  <a:schemeClr val="accent5">
                    <a:lumMod val="75000"/>
                  </a:schemeClr>
                </a:solidFill>
              </a:rPr>
              <a:t> business model and negative cash flow. </a:t>
            </a:r>
          </a:p>
        </p:txBody>
      </p:sp>
      <p:sp>
        <p:nvSpPr>
          <p:cNvPr id="4" name="Slide Number Placeholder 3"/>
          <p:cNvSpPr>
            <a:spLocks noGrp="1"/>
          </p:cNvSpPr>
          <p:nvPr>
            <p:ph type="sldNum" sz="quarter" idx="12"/>
          </p:nvPr>
        </p:nvSpPr>
        <p:spPr/>
        <p:txBody>
          <a:bodyPr/>
          <a:lstStyle/>
          <a:p>
            <a:fld id="{8FD1DB16-3243-4916-96AE-0416B7586CF1}" type="slidenum">
              <a:rPr lang="en-IN" smtClean="0"/>
              <a:t>23</a:t>
            </a:fld>
            <a:endParaRPr lang="en-IN"/>
          </a:p>
        </p:txBody>
      </p:sp>
    </p:spTree>
    <p:extLst>
      <p:ext uri="{BB962C8B-B14F-4D97-AF65-F5344CB8AC3E}">
        <p14:creationId xmlns:p14="http://schemas.microsoft.com/office/powerpoint/2010/main" val="8707665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851"/>
            <a:ext cx="10515600" cy="1325563"/>
          </a:xfrm>
        </p:spPr>
        <p:txBody>
          <a:bodyPr>
            <a:normAutofit/>
          </a:bodyPr>
          <a:lstStyle/>
          <a:p>
            <a:r>
              <a:rPr lang="en-US" sz="3600" b="1" dirty="0" smtClean="0">
                <a:solidFill>
                  <a:srgbClr val="002060"/>
                </a:solidFill>
                <a:latin typeface="Georgia" panose="02040502050405020303" pitchFamily="18" charset="0"/>
              </a:rPr>
              <a:t>Example: Ran Out of Cash</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1036321" y="1525419"/>
            <a:ext cx="9858102" cy="4892798"/>
          </a:xfrm>
        </p:spPr>
        <p:txBody>
          <a:bodyPr>
            <a:normAutofit lnSpcReduction="10000"/>
          </a:bodyPr>
          <a:lstStyle/>
          <a:p>
            <a:r>
              <a:rPr lang="en-US" b="1" dirty="0">
                <a:hlinkClick r:id="rId3"/>
              </a:rPr>
              <a:t>Drone startup </a:t>
            </a:r>
            <a:r>
              <a:rPr lang="en-US" b="1" dirty="0" err="1">
                <a:hlinkClick r:id="rId3"/>
              </a:rPr>
              <a:t>Airware</a:t>
            </a:r>
            <a:r>
              <a:rPr lang="en-US" b="1" dirty="0">
                <a:hlinkClick r:id="rId3"/>
              </a:rPr>
              <a:t> </a:t>
            </a:r>
            <a:r>
              <a:rPr lang="en-US" b="1" dirty="0" smtClean="0">
                <a:hlinkClick r:id="rId3"/>
              </a:rPr>
              <a:t>shuts </a:t>
            </a:r>
            <a:r>
              <a:rPr lang="en-US" b="1" dirty="0">
                <a:hlinkClick r:id="rId3"/>
              </a:rPr>
              <a:t>down after burning $</a:t>
            </a:r>
            <a:r>
              <a:rPr lang="en-US" b="1" dirty="0" smtClean="0">
                <a:hlinkClick r:id="rId3"/>
              </a:rPr>
              <a:t>118M</a:t>
            </a:r>
            <a:endParaRPr lang="en-US" b="1" dirty="0" smtClean="0"/>
          </a:p>
          <a:p>
            <a:r>
              <a:rPr lang="en-US" b="1" dirty="0" smtClean="0"/>
              <a:t>Here is what the founder wrote in obituary</a:t>
            </a:r>
          </a:p>
          <a:p>
            <a:pPr marL="0" indent="0">
              <a:buNone/>
            </a:pPr>
            <a:r>
              <a:rPr lang="en-US" b="1" dirty="0" smtClean="0"/>
              <a:t>Obituary: “History </a:t>
            </a:r>
            <a:r>
              <a:rPr lang="en-US" b="1" dirty="0"/>
              <a:t>has taught us how hard it can be to call the </a:t>
            </a:r>
            <a:r>
              <a:rPr lang="en-US" b="1" u="sng" dirty="0">
                <a:solidFill>
                  <a:srgbClr val="C00000"/>
                </a:solidFill>
              </a:rPr>
              <a:t>timing</a:t>
            </a:r>
            <a:r>
              <a:rPr lang="en-US" b="1" dirty="0"/>
              <a:t> of a market transition. We have seen this play out first hand in the commercial drone marketplace. We were the </a:t>
            </a:r>
            <a:r>
              <a:rPr lang="en-US" b="1" dirty="0">
                <a:solidFill>
                  <a:srgbClr val="00B050"/>
                </a:solidFill>
              </a:rPr>
              <a:t>pioneers</a:t>
            </a:r>
            <a:r>
              <a:rPr lang="en-US" b="1" dirty="0"/>
              <a:t> in this market and one of the first to see the power drones could have in the commercial sector. Unfortunately, the </a:t>
            </a:r>
            <a:r>
              <a:rPr lang="en-US" b="1" dirty="0">
                <a:solidFill>
                  <a:schemeClr val="accent5">
                    <a:lumMod val="75000"/>
                  </a:schemeClr>
                </a:solidFill>
              </a:rPr>
              <a:t>market took longer to mature than we expected</a:t>
            </a:r>
            <a:r>
              <a:rPr lang="en-US" b="1" dirty="0"/>
              <a:t>. As we worked through the various required </a:t>
            </a:r>
            <a:r>
              <a:rPr lang="en-US" b="1" dirty="0">
                <a:solidFill>
                  <a:srgbClr val="00B050"/>
                </a:solidFill>
              </a:rPr>
              <a:t>pivots</a:t>
            </a:r>
            <a:r>
              <a:rPr lang="en-US" b="1" dirty="0"/>
              <a:t> to position ourselves for long term success, </a:t>
            </a:r>
            <a:r>
              <a:rPr lang="en-US" b="1" dirty="0">
                <a:solidFill>
                  <a:srgbClr val="820000"/>
                </a:solidFill>
              </a:rPr>
              <a:t>we ran out of financial runway</a:t>
            </a:r>
            <a:r>
              <a:rPr lang="en-US" b="1" dirty="0"/>
              <a:t>. As a result, it is with a heavy heart that we notified our team, customers, and partners that </a:t>
            </a:r>
            <a:r>
              <a:rPr lang="en-US" b="1" dirty="0">
                <a:solidFill>
                  <a:srgbClr val="0070C0"/>
                </a:solidFill>
              </a:rPr>
              <a:t>we will wind down the business</a:t>
            </a:r>
            <a:r>
              <a:rPr lang="en-US" b="1" dirty="0" smtClean="0"/>
              <a:t>.”</a:t>
            </a:r>
            <a:endParaRPr lang="en-IN" b="1" dirty="0"/>
          </a:p>
        </p:txBody>
      </p:sp>
      <p:sp>
        <p:nvSpPr>
          <p:cNvPr id="4" name="Slide Number Placeholder 3"/>
          <p:cNvSpPr>
            <a:spLocks noGrp="1"/>
          </p:cNvSpPr>
          <p:nvPr>
            <p:ph type="sldNum" sz="quarter" idx="12"/>
          </p:nvPr>
        </p:nvSpPr>
        <p:spPr/>
        <p:txBody>
          <a:bodyPr/>
          <a:lstStyle/>
          <a:p>
            <a:fld id="{8FD1DB16-3243-4916-96AE-0416B7586CF1}" type="slidenum">
              <a:rPr lang="en-IN" smtClean="0"/>
              <a:t>24</a:t>
            </a:fld>
            <a:endParaRPr lang="en-IN"/>
          </a:p>
        </p:txBody>
      </p:sp>
    </p:spTree>
    <p:extLst>
      <p:ext uri="{BB962C8B-B14F-4D97-AF65-F5344CB8AC3E}">
        <p14:creationId xmlns:p14="http://schemas.microsoft.com/office/powerpoint/2010/main" val="13728833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5329325"/>
            <a:ext cx="10515600" cy="579092"/>
          </a:xfrm>
        </p:spPr>
        <p:txBody>
          <a:bodyPr vert="horz" lIns="91440" tIns="45720" rIns="91440" bIns="45720" rtlCol="0" anchor="ctr">
            <a:normAutofit fontScale="90000"/>
          </a:bodyPr>
          <a:lstStyle/>
          <a:p>
            <a:r>
              <a:rPr lang="en-US" sz="3600" b="1" dirty="0">
                <a:solidFill>
                  <a:srgbClr val="002060"/>
                </a:solidFill>
                <a:latin typeface="Georgia" panose="02040502050405020303" pitchFamily="18" charset="0"/>
              </a:rPr>
              <a:t>Another obituary: Running Out of Cash </a:t>
            </a:r>
          </a:p>
        </p:txBody>
      </p:sp>
      <p:sp>
        <p:nvSpPr>
          <p:cNvPr id="3" name="Content Placeholder 2"/>
          <p:cNvSpPr>
            <a:spLocks noGrp="1"/>
          </p:cNvSpPr>
          <p:nvPr>
            <p:ph idx="1"/>
          </p:nvPr>
        </p:nvSpPr>
        <p:spPr>
          <a:xfrm>
            <a:off x="886540" y="761649"/>
            <a:ext cx="9669733" cy="5146768"/>
          </a:xfrm>
        </p:spPr>
        <p:txBody>
          <a:bodyPr>
            <a:normAutofit fontScale="85000" lnSpcReduction="20000"/>
          </a:bodyPr>
          <a:lstStyle/>
          <a:p>
            <a:pPr fontAlgn="base"/>
            <a:r>
              <a:rPr lang="en-IN" b="1" dirty="0">
                <a:solidFill>
                  <a:srgbClr val="0070C0"/>
                </a:solidFill>
              </a:rPr>
              <a:t>“At age 27, I started a business using money in my savings account</a:t>
            </a:r>
            <a:r>
              <a:rPr lang="en-IN" b="1" dirty="0"/>
              <a:t>,” </a:t>
            </a:r>
            <a:r>
              <a:rPr lang="en-IN" b="1" dirty="0" err="1" smtClean="0"/>
              <a:t>Lyneir</a:t>
            </a:r>
            <a:r>
              <a:rPr lang="en-IN" b="1" dirty="0" smtClean="0"/>
              <a:t> </a:t>
            </a:r>
            <a:r>
              <a:rPr lang="en-IN" b="1" dirty="0" smtClean="0">
                <a:hlinkClick r:id="rId2"/>
              </a:rPr>
              <a:t> </a:t>
            </a:r>
            <a:r>
              <a:rPr lang="en-IN" b="1" dirty="0"/>
              <a:t>Richardson CEO of Chicago TREND and Executive Director of </a:t>
            </a:r>
            <a:r>
              <a:rPr lang="en-IN" b="1" dirty="0" smtClean="0"/>
              <a:t>the </a:t>
            </a:r>
            <a:r>
              <a:rPr lang="en-IN" b="1" dirty="0" err="1" smtClean="0"/>
              <a:t>Center</a:t>
            </a:r>
            <a:r>
              <a:rPr lang="en-IN" b="1" dirty="0" smtClean="0"/>
              <a:t> for </a:t>
            </a:r>
            <a:r>
              <a:rPr lang="en-IN" b="1" dirty="0"/>
              <a:t>Urban Entrepreneurship and Economic Development at Rutgers University Business </a:t>
            </a:r>
            <a:r>
              <a:rPr lang="en-IN" b="1" dirty="0" smtClean="0"/>
              <a:t>School.</a:t>
            </a:r>
            <a:endParaRPr lang="en-IN" b="1" dirty="0"/>
          </a:p>
          <a:p>
            <a:pPr fontAlgn="base"/>
            <a:r>
              <a:rPr lang="en-IN" b="1" dirty="0"/>
              <a:t>“My </a:t>
            </a:r>
            <a:r>
              <a:rPr lang="en-IN" b="1" dirty="0">
                <a:solidFill>
                  <a:schemeClr val="accent5">
                    <a:lumMod val="75000"/>
                  </a:schemeClr>
                </a:solidFill>
              </a:rPr>
              <a:t>business grew rapidly from $600,000 in revenue to over $7 million.</a:t>
            </a:r>
            <a:r>
              <a:rPr lang="en-IN" b="1" dirty="0"/>
              <a:t> I was recognized by the U.S. Small Business Administration as </a:t>
            </a:r>
            <a:r>
              <a:rPr lang="en-IN" b="1" dirty="0">
                <a:solidFill>
                  <a:schemeClr val="accent5">
                    <a:lumMod val="75000"/>
                  </a:schemeClr>
                </a:solidFill>
              </a:rPr>
              <a:t>a Young Entrepreneur of the Year</a:t>
            </a:r>
            <a:r>
              <a:rPr lang="en-IN" b="1" dirty="0"/>
              <a:t>.</a:t>
            </a:r>
          </a:p>
          <a:p>
            <a:pPr fontAlgn="base"/>
            <a:r>
              <a:rPr lang="en-IN" b="1" dirty="0"/>
              <a:t>“But I had three major problems. First, I </a:t>
            </a:r>
            <a:r>
              <a:rPr lang="en-IN" b="1" u="sng" dirty="0"/>
              <a:t>had </a:t>
            </a:r>
            <a:r>
              <a:rPr lang="en-IN" b="1" u="sng" dirty="0">
                <a:solidFill>
                  <a:schemeClr val="accent5">
                    <a:lumMod val="75000"/>
                  </a:schemeClr>
                </a:solidFill>
              </a:rPr>
              <a:t>a low profit margin </a:t>
            </a:r>
            <a:r>
              <a:rPr lang="en-IN" b="1" dirty="0"/>
              <a:t>on the product that I was selling.  Second, I had </a:t>
            </a:r>
            <a:r>
              <a:rPr lang="en-IN" b="1" u="sng" dirty="0">
                <a:solidFill>
                  <a:schemeClr val="accent5">
                    <a:lumMod val="75000"/>
                  </a:schemeClr>
                </a:solidFill>
              </a:rPr>
              <a:t>a lot of payroll costs</a:t>
            </a:r>
            <a:r>
              <a:rPr lang="en-IN" b="1" dirty="0"/>
              <a:t>. Third, there was a </a:t>
            </a:r>
            <a:r>
              <a:rPr lang="en-IN" b="1" u="sng" dirty="0">
                <a:solidFill>
                  <a:schemeClr val="accent5">
                    <a:lumMod val="75000"/>
                  </a:schemeClr>
                </a:solidFill>
              </a:rPr>
              <a:t>long lag time between sales and no consistent recurring revenue</a:t>
            </a:r>
            <a:r>
              <a:rPr lang="en-IN" b="1" u="sng" dirty="0"/>
              <a:t>.</a:t>
            </a:r>
            <a:r>
              <a:rPr lang="en-IN" b="1" dirty="0"/>
              <a:t> I now know that these are classic symptoms of a company with </a:t>
            </a:r>
            <a:r>
              <a:rPr lang="en-IN" b="1" u="sng" dirty="0">
                <a:solidFill>
                  <a:srgbClr val="820000"/>
                </a:solidFill>
              </a:rPr>
              <a:t>poor cash flow</a:t>
            </a:r>
            <a:r>
              <a:rPr lang="en-IN" b="1" dirty="0"/>
              <a:t>.  The saying is that </a:t>
            </a:r>
            <a:r>
              <a:rPr lang="en-IN" b="1" dirty="0">
                <a:solidFill>
                  <a:srgbClr val="00B050"/>
                </a:solidFill>
              </a:rPr>
              <a:t>‘Cash is King,’ </a:t>
            </a:r>
            <a:r>
              <a:rPr lang="en-IN" b="1" dirty="0"/>
              <a:t>but in my view, the saying should be ‘</a:t>
            </a:r>
            <a:r>
              <a:rPr lang="en-IN" b="1" dirty="0" smtClean="0">
                <a:solidFill>
                  <a:schemeClr val="accent6">
                    <a:lumMod val="75000"/>
                  </a:schemeClr>
                </a:solidFill>
              </a:rPr>
              <a:t>Cash </a:t>
            </a:r>
            <a:r>
              <a:rPr lang="en-IN" b="1" dirty="0">
                <a:solidFill>
                  <a:schemeClr val="accent6">
                    <a:lumMod val="75000"/>
                  </a:schemeClr>
                </a:solidFill>
              </a:rPr>
              <a:t>Flow is King.’ </a:t>
            </a:r>
            <a:r>
              <a:rPr lang="en-IN" b="1" dirty="0"/>
              <a:t> Ultimately, I had to sell the assets of my company at a discount, and I went out of business.”</a:t>
            </a:r>
          </a:p>
          <a:p>
            <a:r>
              <a:rPr lang="en-IN" b="1" dirty="0" smtClean="0"/>
              <a:t>You can read the story at    https://www.startups.co/articles/why-do-startups-fail</a:t>
            </a:r>
            <a:endParaRPr lang="en-US" b="1" dirty="0"/>
          </a:p>
        </p:txBody>
      </p:sp>
      <p:sp>
        <p:nvSpPr>
          <p:cNvPr id="4" name="Slide Number Placeholder 3"/>
          <p:cNvSpPr>
            <a:spLocks noGrp="1"/>
          </p:cNvSpPr>
          <p:nvPr>
            <p:ph type="sldNum" sz="quarter" idx="12"/>
          </p:nvPr>
        </p:nvSpPr>
        <p:spPr/>
        <p:txBody>
          <a:bodyPr/>
          <a:lstStyle/>
          <a:p>
            <a:fld id="{8FD1DB16-3243-4916-96AE-0416B7586CF1}" type="slidenum">
              <a:rPr lang="en-IN" smtClean="0"/>
              <a:t>25</a:t>
            </a:fld>
            <a:endParaRPr lang="en-IN"/>
          </a:p>
        </p:txBody>
      </p:sp>
      <p:sp>
        <p:nvSpPr>
          <p:cNvPr id="5" name="Right Arrow 4"/>
          <p:cNvSpPr/>
          <p:nvPr/>
        </p:nvSpPr>
        <p:spPr>
          <a:xfrm>
            <a:off x="438151" y="1714500"/>
            <a:ext cx="342900" cy="748145"/>
          </a:xfrm>
          <a:prstGeom prst="rightArrow">
            <a:avLst>
              <a:gd name="adj1" fmla="val 77778"/>
              <a:gd name="adj2" fmla="val 50000"/>
            </a:avLst>
          </a:prstGeom>
          <a:solidFill>
            <a:srgbClr val="C00000">
              <a:alpha val="51000"/>
            </a:srgbClr>
          </a:solidFill>
          <a:ln>
            <a:solidFill>
              <a:srgbClr val="DF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5995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91440" tIns="45720" rIns="91440" bIns="45720" rtlCol="0" anchor="ctr" anchorCtr="0">
            <a:normAutofit/>
          </a:bodyPr>
          <a:lstStyle/>
          <a:p>
            <a:r>
              <a:rPr lang="en-IN" sz="3600" b="1" dirty="0" err="1">
                <a:solidFill>
                  <a:srgbClr val="002060"/>
                </a:solidFill>
                <a:latin typeface="Georgia" panose="02040502050405020303" pitchFamily="18" charset="0"/>
              </a:rPr>
              <a:t>Ezytruk</a:t>
            </a:r>
            <a:r>
              <a:rPr lang="en-IN" sz="3600" b="1" dirty="0">
                <a:solidFill>
                  <a:srgbClr val="002060"/>
                </a:solidFill>
                <a:latin typeface="Georgia" panose="02040502050405020303" pitchFamily="18" charset="0"/>
              </a:rPr>
              <a:t>: Running out of cash and failed to raise more funds</a:t>
            </a:r>
          </a:p>
        </p:txBody>
      </p:sp>
      <p:sp>
        <p:nvSpPr>
          <p:cNvPr id="3" name="Text Placeholder 2"/>
          <p:cNvSpPr>
            <a:spLocks noGrp="1"/>
          </p:cNvSpPr>
          <p:nvPr>
            <p:ph type="body" idx="1"/>
          </p:nvPr>
        </p:nvSpPr>
        <p:spPr>
          <a:xfrm>
            <a:off x="838200" y="1825625"/>
            <a:ext cx="8292737" cy="2093232"/>
          </a:xfrm>
        </p:spPr>
        <p:txBody>
          <a:bodyPr/>
          <a:lstStyle/>
          <a:p>
            <a:r>
              <a:rPr lang="en-IN" b="1" dirty="0" err="1" smtClean="0">
                <a:solidFill>
                  <a:schemeClr val="accent5">
                    <a:lumMod val="75000"/>
                  </a:schemeClr>
                </a:solidFill>
              </a:rPr>
              <a:t>Ezytruk</a:t>
            </a:r>
            <a:r>
              <a:rPr lang="en-IN" b="1" dirty="0" smtClean="0">
                <a:solidFill>
                  <a:schemeClr val="accent5">
                    <a:lumMod val="75000"/>
                  </a:schemeClr>
                </a:solidFill>
              </a:rPr>
              <a:t> - </a:t>
            </a:r>
            <a:r>
              <a:rPr lang="en-IN" b="1" dirty="0">
                <a:solidFill>
                  <a:schemeClr val="accent5">
                    <a:lumMod val="75000"/>
                  </a:schemeClr>
                </a:solidFill>
              </a:rPr>
              <a:t>Trucks and logistics </a:t>
            </a:r>
            <a:r>
              <a:rPr lang="en-IN" b="1" dirty="0" smtClean="0">
                <a:solidFill>
                  <a:schemeClr val="accent5">
                    <a:lumMod val="75000"/>
                  </a:schemeClr>
                </a:solidFill>
              </a:rPr>
              <a:t>platform raised fund of ₹1.00 crore.</a:t>
            </a:r>
          </a:p>
          <a:p>
            <a:r>
              <a:rPr lang="en-IN" b="1" dirty="0" smtClean="0">
                <a:solidFill>
                  <a:schemeClr val="accent5">
                    <a:lumMod val="75000"/>
                  </a:schemeClr>
                </a:solidFill>
              </a:rPr>
              <a:t>Run </a:t>
            </a:r>
            <a:r>
              <a:rPr lang="en-IN" b="1" dirty="0">
                <a:solidFill>
                  <a:schemeClr val="accent5">
                    <a:lumMod val="75000"/>
                  </a:schemeClr>
                </a:solidFill>
              </a:rPr>
              <a:t>out of cash and failed to raise more </a:t>
            </a:r>
            <a:r>
              <a:rPr lang="en-IN" b="1" dirty="0" smtClean="0">
                <a:solidFill>
                  <a:schemeClr val="accent5">
                    <a:lumMod val="75000"/>
                  </a:schemeClr>
                </a:solidFill>
              </a:rPr>
              <a:t>funds. Shut down.</a:t>
            </a:r>
            <a:endParaRPr lang="en-IN" b="1" dirty="0">
              <a:solidFill>
                <a:schemeClr val="accent5">
                  <a:lumMod val="75000"/>
                </a:schemeClr>
              </a:solidFill>
            </a:endParaRPr>
          </a:p>
        </p:txBody>
      </p:sp>
    </p:spTree>
    <p:extLst>
      <p:ext uri="{BB962C8B-B14F-4D97-AF65-F5344CB8AC3E}">
        <p14:creationId xmlns:p14="http://schemas.microsoft.com/office/powerpoint/2010/main" val="42310532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vert="horz" wrap="square" lIns="91440" tIns="45720" rIns="91440" bIns="45720" rtlCol="0" anchor="ctr" anchorCtr="0">
            <a:normAutofit/>
          </a:bodyPr>
          <a:lstStyle/>
          <a:p>
            <a:r>
              <a:rPr lang="en-US" sz="3600" b="1" dirty="0">
                <a:solidFill>
                  <a:srgbClr val="002060"/>
                </a:solidFill>
                <a:latin typeface="Georgia" panose="02040502050405020303" pitchFamily="18" charset="0"/>
              </a:rPr>
              <a:t>Outcompeted: </a:t>
            </a:r>
            <a:r>
              <a:rPr lang="en-IN" sz="3600" b="1" dirty="0" err="1">
                <a:solidFill>
                  <a:srgbClr val="002060"/>
                </a:solidFill>
                <a:latin typeface="Georgia" panose="02040502050405020303" pitchFamily="18" charset="0"/>
              </a:rPr>
              <a:t>Monkeybox</a:t>
            </a:r>
            <a:endParaRPr lang="en-IN" sz="3600" b="1" dirty="0">
              <a:solidFill>
                <a:srgbClr val="002060"/>
              </a:solidFill>
              <a:latin typeface="Georgia" panose="02040502050405020303" pitchFamily="18" charset="0"/>
            </a:endParaRPr>
          </a:p>
        </p:txBody>
      </p:sp>
      <p:sp>
        <p:nvSpPr>
          <p:cNvPr id="3" name="Text Placeholder 2"/>
          <p:cNvSpPr>
            <a:spLocks noGrp="1"/>
          </p:cNvSpPr>
          <p:nvPr>
            <p:ph type="body" idx="1"/>
          </p:nvPr>
        </p:nvSpPr>
        <p:spPr>
          <a:xfrm>
            <a:off x="616131" y="1690688"/>
            <a:ext cx="9625148" cy="2811689"/>
          </a:xfrm>
        </p:spPr>
        <p:txBody>
          <a:bodyPr/>
          <a:lstStyle/>
          <a:p>
            <a:r>
              <a:rPr lang="en-IN" b="1" dirty="0" err="1" smtClean="0"/>
              <a:t>Monkeybox</a:t>
            </a:r>
            <a:r>
              <a:rPr lang="en-IN" b="1" dirty="0" smtClean="0"/>
              <a:t>, </a:t>
            </a:r>
            <a:r>
              <a:rPr lang="en-IN" b="1" dirty="0" smtClean="0">
                <a:solidFill>
                  <a:schemeClr val="accent5">
                    <a:lumMod val="75000"/>
                  </a:schemeClr>
                </a:solidFill>
              </a:rPr>
              <a:t>t</a:t>
            </a:r>
            <a:r>
              <a:rPr lang="en-US" b="1" dirty="0" smtClean="0">
                <a:solidFill>
                  <a:schemeClr val="accent5">
                    <a:lumMod val="75000"/>
                  </a:schemeClr>
                </a:solidFill>
              </a:rPr>
              <a:t>he </a:t>
            </a:r>
            <a:r>
              <a:rPr lang="en-US" b="1" dirty="0">
                <a:solidFill>
                  <a:schemeClr val="accent5">
                    <a:lumMod val="75000"/>
                  </a:schemeClr>
                </a:solidFill>
              </a:rPr>
              <a:t>Blume Ventures-backed </a:t>
            </a:r>
            <a:r>
              <a:rPr lang="en-US" b="1" dirty="0" err="1">
                <a:solidFill>
                  <a:schemeClr val="accent5">
                    <a:lumMod val="75000"/>
                  </a:schemeClr>
                </a:solidFill>
              </a:rPr>
              <a:t>foodtech</a:t>
            </a:r>
            <a:r>
              <a:rPr lang="en-US" b="1" dirty="0">
                <a:solidFill>
                  <a:schemeClr val="accent5">
                    <a:lumMod val="75000"/>
                  </a:schemeClr>
                </a:solidFill>
              </a:rPr>
              <a:t> startup shut down </a:t>
            </a:r>
            <a:r>
              <a:rPr lang="en-US" b="1" dirty="0" smtClean="0">
                <a:solidFill>
                  <a:schemeClr val="accent5">
                    <a:lumMod val="75000"/>
                  </a:schemeClr>
                </a:solidFill>
              </a:rPr>
              <a:t>in 2018 even  after taking over the food </a:t>
            </a:r>
            <a:r>
              <a:rPr lang="en-US" b="1" dirty="0">
                <a:solidFill>
                  <a:schemeClr val="accent5">
                    <a:lumMod val="75000"/>
                  </a:schemeClr>
                </a:solidFill>
              </a:rPr>
              <a:t>delivery company </a:t>
            </a:r>
            <a:r>
              <a:rPr lang="en-US" b="1" dirty="0" smtClean="0">
                <a:solidFill>
                  <a:schemeClr val="accent5">
                    <a:lumMod val="75000"/>
                  </a:schemeClr>
                </a:solidFill>
              </a:rPr>
              <a:t>‘75 </a:t>
            </a:r>
            <a:r>
              <a:rPr lang="en-US" b="1" dirty="0">
                <a:solidFill>
                  <a:schemeClr val="accent5">
                    <a:lumMod val="75000"/>
                  </a:schemeClr>
                </a:solidFill>
              </a:rPr>
              <a:t>In A </a:t>
            </a:r>
            <a:r>
              <a:rPr lang="en-US" b="1" dirty="0" smtClean="0">
                <a:solidFill>
                  <a:schemeClr val="accent5">
                    <a:lumMod val="75000"/>
                  </a:schemeClr>
                </a:solidFill>
              </a:rPr>
              <a:t>Box’ and </a:t>
            </a:r>
            <a:r>
              <a:rPr lang="en-IN" b="1" dirty="0">
                <a:solidFill>
                  <a:schemeClr val="accent5">
                    <a:lumMod val="75000"/>
                  </a:schemeClr>
                </a:solidFill>
              </a:rPr>
              <a:t>juice delivery </a:t>
            </a:r>
            <a:r>
              <a:rPr lang="en-IN" b="1" dirty="0" smtClean="0">
                <a:solidFill>
                  <a:schemeClr val="accent5">
                    <a:lumMod val="75000"/>
                  </a:schemeClr>
                </a:solidFill>
              </a:rPr>
              <a:t>startup ‘</a:t>
            </a:r>
            <a:r>
              <a:rPr lang="en-IN" b="1" dirty="0" err="1" smtClean="0">
                <a:solidFill>
                  <a:schemeClr val="accent5">
                    <a:lumMod val="75000"/>
                  </a:schemeClr>
                </a:solidFill>
              </a:rPr>
              <a:t>RawKing</a:t>
            </a:r>
            <a:r>
              <a:rPr lang="en-IN" b="1" dirty="0" smtClean="0">
                <a:solidFill>
                  <a:schemeClr val="accent5">
                    <a:lumMod val="75000"/>
                  </a:schemeClr>
                </a:solidFill>
              </a:rPr>
              <a:t>’.</a:t>
            </a:r>
          </a:p>
          <a:p>
            <a:r>
              <a:rPr lang="en-IN" b="1" dirty="0" err="1"/>
              <a:t>Monkeybox</a:t>
            </a:r>
            <a:r>
              <a:rPr lang="en-US" dirty="0" smtClean="0"/>
              <a:t> </a:t>
            </a:r>
            <a:r>
              <a:rPr lang="en-US" b="1" dirty="0" smtClean="0">
                <a:solidFill>
                  <a:schemeClr val="accent5">
                    <a:lumMod val="75000"/>
                  </a:schemeClr>
                </a:solidFill>
              </a:rPr>
              <a:t>misjudged the market and prevalent competition and had </a:t>
            </a:r>
            <a:r>
              <a:rPr lang="en-US" b="1" dirty="0">
                <a:solidFill>
                  <a:schemeClr val="accent5">
                    <a:lumMod val="75000"/>
                  </a:schemeClr>
                </a:solidFill>
              </a:rPr>
              <a:t>failed to garner </a:t>
            </a:r>
            <a:r>
              <a:rPr lang="en-US" b="1" dirty="0" smtClean="0">
                <a:solidFill>
                  <a:schemeClr val="accent5">
                    <a:lumMod val="75000"/>
                  </a:schemeClr>
                </a:solidFill>
              </a:rPr>
              <a:t>adequate revenue </a:t>
            </a:r>
            <a:r>
              <a:rPr lang="en-US" b="1" dirty="0">
                <a:solidFill>
                  <a:schemeClr val="accent5">
                    <a:lumMod val="75000"/>
                  </a:schemeClr>
                </a:solidFill>
              </a:rPr>
              <a:t>to stay afloat amid fierce competition.</a:t>
            </a:r>
            <a:endParaRPr lang="en-IN" b="1" dirty="0">
              <a:solidFill>
                <a:schemeClr val="accent5">
                  <a:lumMod val="75000"/>
                </a:schemeClr>
              </a:solidFill>
            </a:endParaRPr>
          </a:p>
        </p:txBody>
      </p:sp>
    </p:spTree>
    <p:extLst>
      <p:ext uri="{BB962C8B-B14F-4D97-AF65-F5344CB8AC3E}">
        <p14:creationId xmlns:p14="http://schemas.microsoft.com/office/powerpoint/2010/main" val="3262513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nvPr>
        </p:nvGraphicFramePr>
        <p:xfrm>
          <a:off x="477079" y="556591"/>
          <a:ext cx="9491870" cy="5297557"/>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p:cNvSpPr>
            <a:spLocks noGrp="1"/>
          </p:cNvSpPr>
          <p:nvPr>
            <p:ph type="sldNum" sz="quarter" idx="12"/>
          </p:nvPr>
        </p:nvSpPr>
        <p:spPr/>
        <p:txBody>
          <a:bodyPr/>
          <a:lstStyle/>
          <a:p>
            <a:fld id="{8FD1DB16-3243-4916-96AE-0416B7586CF1}" type="slidenum">
              <a:rPr lang="en-IN" smtClean="0"/>
              <a:t>28</a:t>
            </a:fld>
            <a:endParaRPr lang="en-IN"/>
          </a:p>
        </p:txBody>
      </p:sp>
    </p:spTree>
    <p:extLst>
      <p:ext uri="{BB962C8B-B14F-4D97-AF65-F5344CB8AC3E}">
        <p14:creationId xmlns:p14="http://schemas.microsoft.com/office/powerpoint/2010/main" val="14709718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Reasons not Included in the Above List</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366437"/>
            <a:ext cx="10071463" cy="4746979"/>
          </a:xfrm>
        </p:spPr>
        <p:txBody>
          <a:bodyPr/>
          <a:lstStyle/>
          <a:p>
            <a:r>
              <a:rPr lang="en-US" b="1" u="sng" dirty="0" smtClean="0">
                <a:solidFill>
                  <a:schemeClr val="accent5">
                    <a:lumMod val="75000"/>
                  </a:schemeClr>
                </a:solidFill>
              </a:rPr>
              <a:t>Ignoring the business process  </a:t>
            </a:r>
            <a:r>
              <a:rPr lang="en-US" b="1" dirty="0" smtClean="0"/>
              <a:t>- wonderful idea, great product, great technical team with complementary skills may not guarantee success. </a:t>
            </a:r>
          </a:p>
          <a:p>
            <a:r>
              <a:rPr lang="en-US" b="1" dirty="0" smtClean="0"/>
              <a:t>One strong pillar may not provide stability to a structure but one weak pillar may make it unstable. Entrepreneurs cannot afford to neglect anything.</a:t>
            </a:r>
          </a:p>
          <a:p>
            <a:r>
              <a:rPr lang="en-US" b="1" dirty="0" smtClean="0"/>
              <a:t>There is a trend that the </a:t>
            </a:r>
            <a:r>
              <a:rPr lang="en-US" b="1" dirty="0" smtClean="0">
                <a:solidFill>
                  <a:srgbClr val="0070C0"/>
                </a:solidFill>
              </a:rPr>
              <a:t>CEO thinks that my job is to lead</a:t>
            </a:r>
            <a:r>
              <a:rPr lang="en-US" b="1" dirty="0" smtClean="0"/>
              <a:t>, the </a:t>
            </a:r>
            <a:r>
              <a:rPr lang="en-US" b="1" dirty="0"/>
              <a:t>CMO </a:t>
            </a:r>
            <a:r>
              <a:rPr lang="en-US" b="1" dirty="0" smtClean="0"/>
              <a:t>thinks that my job is to market and lead, technology guy thinks that my job is to code. But whose job is business process?</a:t>
            </a:r>
          </a:p>
          <a:p>
            <a:r>
              <a:rPr lang="en-US" b="1" dirty="0" smtClean="0"/>
              <a:t>If business process is neglected it may be fatal!</a:t>
            </a:r>
          </a:p>
        </p:txBody>
      </p:sp>
      <p:sp>
        <p:nvSpPr>
          <p:cNvPr id="4" name="Slide Number Placeholder 3"/>
          <p:cNvSpPr>
            <a:spLocks noGrp="1"/>
          </p:cNvSpPr>
          <p:nvPr>
            <p:ph type="sldNum" sz="quarter" idx="12"/>
          </p:nvPr>
        </p:nvSpPr>
        <p:spPr/>
        <p:txBody>
          <a:bodyPr/>
          <a:lstStyle/>
          <a:p>
            <a:fld id="{8FD1DB16-3243-4916-96AE-0416B7586CF1}" type="slidenum">
              <a:rPr lang="en-IN" smtClean="0"/>
              <a:t>29</a:t>
            </a:fld>
            <a:endParaRPr lang="en-IN"/>
          </a:p>
        </p:txBody>
      </p:sp>
    </p:spTree>
    <p:extLst>
      <p:ext uri="{BB962C8B-B14F-4D97-AF65-F5344CB8AC3E}">
        <p14:creationId xmlns:p14="http://schemas.microsoft.com/office/powerpoint/2010/main" val="41025029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36256" y="1542562"/>
            <a:ext cx="10250728" cy="4351338"/>
          </a:xfrm>
        </p:spPr>
        <p:txBody>
          <a:bodyPr/>
          <a:lstStyle/>
          <a:p>
            <a:r>
              <a:rPr lang="en-US" sz="2600" b="1" dirty="0"/>
              <a:t>You CAN solve huge problems and make other people’s lives better.</a:t>
            </a:r>
          </a:p>
          <a:p>
            <a:r>
              <a:rPr lang="en-US" sz="2600" b="1" dirty="0"/>
              <a:t>You CAN turn your ideas into reality, and it’s completely within your control.</a:t>
            </a:r>
          </a:p>
          <a:p>
            <a:r>
              <a:rPr lang="en-US" sz="2600" b="1" dirty="0"/>
              <a:t>However, most people fail because they make mistakes they could have prevented.</a:t>
            </a:r>
          </a:p>
          <a:p>
            <a:r>
              <a:rPr lang="en-US" sz="2600" b="1" dirty="0"/>
              <a:t>Once you’re aware of those mistakes, you can pursue success by averting them. Preventing them will allow you to work on things that actually create value.</a:t>
            </a:r>
            <a:endParaRPr lang="en-IN" sz="2600"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a:t>
            </a:fld>
            <a:endParaRPr lang="en-IN"/>
          </a:p>
        </p:txBody>
      </p:sp>
    </p:spTree>
    <p:extLst>
      <p:ext uri="{BB962C8B-B14F-4D97-AF65-F5344CB8AC3E}">
        <p14:creationId xmlns:p14="http://schemas.microsoft.com/office/powerpoint/2010/main" val="1102481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smtClean="0">
                <a:solidFill>
                  <a:srgbClr val="002060"/>
                </a:solidFill>
                <a:latin typeface="Georgia" panose="02040502050405020303" pitchFamily="18" charset="0"/>
              </a:rPr>
              <a:t>Business Process Management is Indispensable component for </a:t>
            </a:r>
            <a:r>
              <a:rPr lang="en-US" sz="3600" b="1" dirty="0">
                <a:solidFill>
                  <a:srgbClr val="002060"/>
                </a:solidFill>
                <a:latin typeface="Georgia" panose="02040502050405020303" pitchFamily="18" charset="0"/>
              </a:rPr>
              <a:t>a </a:t>
            </a:r>
            <a:r>
              <a:rPr lang="en-US" sz="3600" b="1" dirty="0" smtClean="0">
                <a:solidFill>
                  <a:srgbClr val="002060"/>
                </a:solidFill>
                <a:latin typeface="Georgia" panose="02040502050405020303" pitchFamily="18" charset="0"/>
              </a:rPr>
              <a:t>business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05395" y="1847850"/>
            <a:ext cx="9966960" cy="4351338"/>
          </a:xfrm>
        </p:spPr>
        <p:txBody>
          <a:bodyPr>
            <a:normAutofit fontScale="92500"/>
          </a:bodyPr>
          <a:lstStyle/>
          <a:p>
            <a:pPr fontAlgn="base"/>
            <a:r>
              <a:rPr lang="en-US" b="1" dirty="0" smtClean="0"/>
              <a:t>It </a:t>
            </a:r>
            <a:r>
              <a:rPr lang="en-US" b="1" dirty="0"/>
              <a:t>allows business and technology to better understand implications of how work is performed.  It visually identifies problems with processes.  It allows the business to define improved business processes and test them prior to implementation.  BPM provides value throughout an organization by: </a:t>
            </a:r>
          </a:p>
          <a:p>
            <a:pPr fontAlgn="base"/>
            <a:r>
              <a:rPr lang="en-US" b="1" dirty="0"/>
              <a:t>Using process-enabled achievement of strategic objectives</a:t>
            </a:r>
          </a:p>
          <a:p>
            <a:pPr fontAlgn="base"/>
            <a:r>
              <a:rPr lang="en-US" b="1" dirty="0"/>
              <a:t>Accelerating time to market</a:t>
            </a:r>
          </a:p>
          <a:p>
            <a:pPr fontAlgn="base"/>
            <a:r>
              <a:rPr lang="en-US" b="1" dirty="0"/>
              <a:t>Delivering improvements in cost, productivity, timeliness and </a:t>
            </a:r>
            <a:r>
              <a:rPr lang="en-US" b="1" dirty="0" smtClean="0"/>
              <a:t>quality.</a:t>
            </a:r>
            <a:endParaRPr lang="en-US" b="1" dirty="0"/>
          </a:p>
          <a:p>
            <a:pPr fontAlgn="base"/>
            <a:r>
              <a:rPr lang="en-US" b="1" dirty="0"/>
              <a:t>Improving customer service levels and increasing customer </a:t>
            </a:r>
            <a:r>
              <a:rPr lang="en-US" b="1" dirty="0" smtClean="0"/>
              <a:t>satisfaction</a:t>
            </a:r>
            <a:endParaRPr lang="en-US"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30</a:t>
            </a:fld>
            <a:endParaRPr lang="en-IN"/>
          </a:p>
        </p:txBody>
      </p:sp>
    </p:spTree>
    <p:extLst>
      <p:ext uri="{BB962C8B-B14F-4D97-AF65-F5344CB8AC3E}">
        <p14:creationId xmlns:p14="http://schemas.microsoft.com/office/powerpoint/2010/main" val="38110471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smtClean="0">
                <a:solidFill>
                  <a:srgbClr val="002060"/>
                </a:solidFill>
                <a:latin typeface="Georgia" panose="02040502050405020303" pitchFamily="18" charset="0"/>
              </a:rPr>
              <a:t>BPM: </a:t>
            </a:r>
            <a:r>
              <a:rPr lang="en-US" sz="2400" b="1" dirty="0" smtClean="0">
                <a:solidFill>
                  <a:srgbClr val="0070C0"/>
                </a:solidFill>
                <a:latin typeface="Georgia" panose="02040502050405020303" pitchFamily="18" charset="0"/>
              </a:rPr>
              <a:t>Continued from the previous slide</a:t>
            </a:r>
            <a:endParaRPr lang="en-IN" sz="2400" b="1" dirty="0">
              <a:solidFill>
                <a:srgbClr val="0070C0"/>
              </a:solidFill>
              <a:latin typeface="Georgia" panose="02040502050405020303" pitchFamily="18" charset="0"/>
            </a:endParaRPr>
          </a:p>
        </p:txBody>
      </p:sp>
      <p:sp>
        <p:nvSpPr>
          <p:cNvPr id="3" name="Content Placeholder 2"/>
          <p:cNvSpPr>
            <a:spLocks noGrp="1"/>
          </p:cNvSpPr>
          <p:nvPr>
            <p:ph idx="1"/>
          </p:nvPr>
        </p:nvSpPr>
        <p:spPr>
          <a:xfrm>
            <a:off x="838200" y="1586185"/>
            <a:ext cx="10515600" cy="4351338"/>
          </a:xfrm>
        </p:spPr>
        <p:txBody>
          <a:bodyPr>
            <a:normAutofit/>
          </a:bodyPr>
          <a:lstStyle/>
          <a:p>
            <a:pPr fontAlgn="base"/>
            <a:r>
              <a:rPr lang="en-US" sz="2400" b="1" dirty="0"/>
              <a:t>Transferring knowledge to ensure that customer teams achieve the necessary competence and autonomy to maintain and develop future capabilities </a:t>
            </a:r>
          </a:p>
          <a:p>
            <a:pPr fontAlgn="base"/>
            <a:r>
              <a:rPr lang="en-US" sz="2400" b="1" dirty="0"/>
              <a:t>Simplifying business processes to drive effectiveness, efficiencies and agility</a:t>
            </a:r>
          </a:p>
          <a:p>
            <a:pPr fontAlgn="base"/>
            <a:r>
              <a:rPr lang="en-US" sz="2400" b="1" dirty="0"/>
              <a:t>Managing risks and meeting compliance regulations </a:t>
            </a:r>
          </a:p>
          <a:p>
            <a:pPr fontAlgn="base"/>
            <a:r>
              <a:rPr lang="en-US" sz="2400" b="1" dirty="0"/>
              <a:t>Providing greater visibility into your organizational performance</a:t>
            </a:r>
          </a:p>
          <a:p>
            <a:pPr fontAlgn="base"/>
            <a:r>
              <a:rPr lang="en-US" sz="2400" b="1" dirty="0"/>
              <a:t>Introducing new process designs faster</a:t>
            </a:r>
          </a:p>
          <a:p>
            <a:pPr fontAlgn="base"/>
            <a:r>
              <a:rPr lang="en-US" sz="2400" b="1" dirty="0"/>
              <a:t>Reducing costs and improving revenue streams </a:t>
            </a:r>
          </a:p>
          <a:p>
            <a:endParaRPr lang="en-IN" sz="2400" b="1" dirty="0"/>
          </a:p>
          <a:p>
            <a:endParaRPr lang="en-IN" sz="2400"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31</a:t>
            </a:fld>
            <a:endParaRPr lang="en-IN"/>
          </a:p>
        </p:txBody>
      </p:sp>
    </p:spTree>
    <p:extLst>
      <p:ext uri="{BB962C8B-B14F-4D97-AF65-F5344CB8AC3E}">
        <p14:creationId xmlns:p14="http://schemas.microsoft.com/office/powerpoint/2010/main" val="21707379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latin typeface="Georgia" panose="02040502050405020303" pitchFamily="18" charset="0"/>
              </a:rPr>
              <a:t>Being a One-Person Team</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8200" y="1538243"/>
            <a:ext cx="9416143" cy="4351338"/>
          </a:xfrm>
        </p:spPr>
        <p:txBody>
          <a:bodyPr>
            <a:normAutofit/>
          </a:bodyPr>
          <a:lstStyle/>
          <a:p>
            <a:r>
              <a:rPr lang="en-US" b="1" dirty="0" smtClean="0"/>
              <a:t>“</a:t>
            </a:r>
            <a:r>
              <a:rPr lang="en-US" b="1" dirty="0"/>
              <a:t>Individuals don’t build great companies, teams do.”-Mark </a:t>
            </a:r>
            <a:r>
              <a:rPr lang="en-US" b="1" dirty="0" err="1" smtClean="0"/>
              <a:t>Suster</a:t>
            </a:r>
            <a:r>
              <a:rPr lang="en-US" b="1" dirty="0" smtClean="0"/>
              <a:t>.</a:t>
            </a:r>
            <a:endParaRPr lang="en-US" b="1" dirty="0"/>
          </a:p>
          <a:p>
            <a:pPr marL="0" indent="0">
              <a:buNone/>
            </a:pPr>
            <a:endParaRPr lang="en-US" b="1" dirty="0" smtClean="0"/>
          </a:p>
          <a:p>
            <a:pPr marL="0" indent="0">
              <a:buNone/>
            </a:pPr>
            <a:r>
              <a:rPr lang="en-US" b="1" dirty="0" smtClean="0"/>
              <a:t>Y-</a:t>
            </a:r>
            <a:r>
              <a:rPr lang="en-US" b="1" dirty="0" err="1" smtClean="0"/>
              <a:t>Combinator</a:t>
            </a:r>
            <a:r>
              <a:rPr lang="en-US" b="1" dirty="0" smtClean="0"/>
              <a:t> </a:t>
            </a:r>
            <a:r>
              <a:rPr lang="en-US" b="1" dirty="0"/>
              <a:t>President: Sam </a:t>
            </a:r>
            <a:r>
              <a:rPr lang="en-US" b="1" dirty="0" smtClean="0"/>
              <a:t>Altman says:</a:t>
            </a:r>
          </a:p>
          <a:p>
            <a:r>
              <a:rPr lang="en-US" b="1" dirty="0" smtClean="0"/>
              <a:t>Twenty </a:t>
            </a:r>
            <a:r>
              <a:rPr lang="en-US" b="1" dirty="0"/>
              <a:t>most valuable companies have at least two co-founders.</a:t>
            </a:r>
          </a:p>
          <a:p>
            <a:r>
              <a:rPr lang="en-US" b="1" dirty="0"/>
              <a:t>Startups with 2 – 3 co-founders work best.</a:t>
            </a:r>
          </a:p>
          <a:p>
            <a:endParaRPr lang="en-IN"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32</a:t>
            </a:fld>
            <a:endParaRPr lang="en-IN"/>
          </a:p>
        </p:txBody>
      </p:sp>
    </p:spTree>
    <p:extLst>
      <p:ext uri="{BB962C8B-B14F-4D97-AF65-F5344CB8AC3E}">
        <p14:creationId xmlns:p14="http://schemas.microsoft.com/office/powerpoint/2010/main" val="23624727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The solution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953588" y="1455556"/>
            <a:ext cx="9627326" cy="4351338"/>
          </a:xfrm>
        </p:spPr>
        <p:txBody>
          <a:bodyPr>
            <a:normAutofit/>
          </a:bodyPr>
          <a:lstStyle/>
          <a:p>
            <a:r>
              <a:rPr lang="en-US" b="1" dirty="0" smtClean="0"/>
              <a:t>Ideally</a:t>
            </a:r>
            <a:r>
              <a:rPr lang="en-US" b="1" dirty="0"/>
              <a:t>, you </a:t>
            </a:r>
            <a:r>
              <a:rPr lang="en-US" b="1" dirty="0" smtClean="0"/>
              <a:t>should have </a:t>
            </a:r>
            <a:r>
              <a:rPr lang="en-US" b="1" dirty="0"/>
              <a:t>a combination of people that covers the </a:t>
            </a:r>
            <a:r>
              <a:rPr lang="en-US" b="1" dirty="0" smtClean="0"/>
              <a:t>startup </a:t>
            </a:r>
            <a:r>
              <a:rPr lang="en-US" b="1" dirty="0"/>
              <a:t>triangle: </a:t>
            </a:r>
            <a:r>
              <a:rPr lang="en-US" b="1" dirty="0" smtClean="0"/>
              <a:t>designer</a:t>
            </a:r>
            <a:r>
              <a:rPr lang="en-US" b="1" dirty="0"/>
              <a:t>, engineer, </a:t>
            </a:r>
            <a:r>
              <a:rPr lang="en-US" b="1" dirty="0" smtClean="0"/>
              <a:t>and marketer.</a:t>
            </a:r>
            <a:endParaRPr lang="en-US" b="1" dirty="0"/>
          </a:p>
          <a:p>
            <a:pPr lvl="1"/>
            <a:r>
              <a:rPr lang="en-US" b="1" dirty="0" smtClean="0"/>
              <a:t>Because, </a:t>
            </a:r>
            <a:r>
              <a:rPr lang="en-US" b="1" dirty="0"/>
              <a:t>if you’re with good people from the start, making something your customers actually want becomes 100X easier.</a:t>
            </a:r>
          </a:p>
          <a:p>
            <a:pPr lvl="1"/>
            <a:r>
              <a:rPr lang="en-US" b="1" dirty="0"/>
              <a:t>The long hours become way more bearable.</a:t>
            </a:r>
          </a:p>
          <a:p>
            <a:pPr lvl="1"/>
            <a:r>
              <a:rPr lang="en-US" b="1" dirty="0"/>
              <a:t>You can pull each other through the lows and celebrate the highs.</a:t>
            </a:r>
          </a:p>
          <a:p>
            <a:pPr lvl="1"/>
            <a:r>
              <a:rPr lang="en-US" b="1" dirty="0"/>
              <a:t>Your perspective changes because now you’re with a team, working on something you believe in, with people you can learn a lot from. And that by itself is worthwhile.</a:t>
            </a:r>
          </a:p>
          <a:p>
            <a:endParaRPr lang="en-IN"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33</a:t>
            </a:fld>
            <a:endParaRPr lang="en-IN"/>
          </a:p>
        </p:txBody>
      </p:sp>
    </p:spTree>
    <p:extLst>
      <p:ext uri="{BB962C8B-B14F-4D97-AF65-F5344CB8AC3E}">
        <p14:creationId xmlns:p14="http://schemas.microsoft.com/office/powerpoint/2010/main" val="40478187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Premature scaling</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832983" y="1355068"/>
            <a:ext cx="9358223" cy="4351338"/>
          </a:xfrm>
        </p:spPr>
        <p:txBody>
          <a:bodyPr>
            <a:normAutofit fontScale="92500" lnSpcReduction="10000"/>
          </a:bodyPr>
          <a:lstStyle/>
          <a:p>
            <a:r>
              <a:rPr lang="en-US" b="1" dirty="0" smtClean="0"/>
              <a:t>“</a:t>
            </a:r>
            <a:r>
              <a:rPr lang="en-US" b="1" dirty="0"/>
              <a:t>Premature scaling is putting the cart before the proverbial horse. The more a company grows, the further away from profitability it becomes.” -Michael A. Jackson</a:t>
            </a:r>
          </a:p>
          <a:p>
            <a:pPr marL="0" indent="0">
              <a:buNone/>
            </a:pPr>
            <a:r>
              <a:rPr lang="en-US" b="1" dirty="0"/>
              <a:t>The problem</a:t>
            </a:r>
          </a:p>
          <a:p>
            <a:r>
              <a:rPr lang="en-US" b="1" dirty="0"/>
              <a:t>This one is tricky, because it seems you’re doing everything right. You’re scaling, you’re hiring, you’re funded, you’re growing.</a:t>
            </a:r>
          </a:p>
          <a:p>
            <a:r>
              <a:rPr lang="en-US" b="1" dirty="0" smtClean="0"/>
              <a:t>However</a:t>
            </a:r>
            <a:r>
              <a:rPr lang="en-US" b="1" dirty="0"/>
              <a:t>, </a:t>
            </a:r>
            <a:r>
              <a:rPr lang="en-US" b="1" dirty="0" smtClean="0"/>
              <a:t>if they </a:t>
            </a:r>
            <a:r>
              <a:rPr lang="en-US" b="1" dirty="0"/>
              <a:t>are </a:t>
            </a:r>
            <a:r>
              <a:rPr lang="en-US" b="1" dirty="0" smtClean="0"/>
              <a:t>not in order the impact </a:t>
            </a:r>
            <a:r>
              <a:rPr lang="en-US" b="1" dirty="0"/>
              <a:t>is huge. According to the </a:t>
            </a:r>
            <a:r>
              <a:rPr lang="en-US" b="1" dirty="0">
                <a:solidFill>
                  <a:srgbClr val="0070C0"/>
                </a:solidFill>
              </a:rPr>
              <a:t>Startup Genome Project, up to 70% of startups scale up too early. </a:t>
            </a:r>
            <a:r>
              <a:rPr lang="en-US" b="1" dirty="0"/>
              <a:t>They </a:t>
            </a:r>
            <a:r>
              <a:rPr lang="en-US" b="1" dirty="0" smtClean="0"/>
              <a:t>say that it affects performance of up </a:t>
            </a:r>
            <a:r>
              <a:rPr lang="en-US" b="1" dirty="0"/>
              <a:t>to </a:t>
            </a:r>
            <a:r>
              <a:rPr lang="en-US" b="1" dirty="0">
                <a:solidFill>
                  <a:srgbClr val="0070C0"/>
                </a:solidFill>
              </a:rPr>
              <a:t>90% of failed startups.</a:t>
            </a:r>
          </a:p>
          <a:p>
            <a:r>
              <a:rPr lang="en-US" b="1" dirty="0" smtClean="0"/>
              <a:t>Premature </a:t>
            </a:r>
            <a:r>
              <a:rPr lang="en-US" b="1" dirty="0"/>
              <a:t>scaling basically means too much, too </a:t>
            </a:r>
            <a:r>
              <a:rPr lang="en-US" b="1" dirty="0" smtClean="0"/>
              <a:t>soon.</a:t>
            </a:r>
            <a:endParaRPr lang="en-IN"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34</a:t>
            </a:fld>
            <a:endParaRPr lang="en-IN"/>
          </a:p>
        </p:txBody>
      </p:sp>
      <p:pic>
        <p:nvPicPr>
          <p:cNvPr id="1026" name="Picture 2" descr="House Of Cards, Fragile, Patience, Sensitive, Statics"/>
          <p:cNvPicPr>
            <a:picLocks noChangeAspect="1" noChangeArrowheads="1"/>
          </p:cNvPicPr>
          <p:nvPr/>
        </p:nvPicPr>
        <p:blipFill rotWithShape="1">
          <a:blip r:embed="rId2">
            <a:extLst>
              <a:ext uri="{28A0092B-C50C-407E-A947-70E740481C1C}">
                <a14:useLocalDpi xmlns:a14="http://schemas.microsoft.com/office/drawing/2010/main" val="0"/>
              </a:ext>
            </a:extLst>
          </a:blip>
          <a:srcRect l="16031" t="3018" r="11718" b="1888"/>
          <a:stretch/>
        </p:blipFill>
        <p:spPr bwMode="auto">
          <a:xfrm>
            <a:off x="10191206" y="156755"/>
            <a:ext cx="2000794" cy="351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762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51" y="328911"/>
            <a:ext cx="10515600" cy="106532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The solution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11451" y="1202229"/>
            <a:ext cx="10515600" cy="4351338"/>
          </a:xfrm>
        </p:spPr>
        <p:txBody>
          <a:bodyPr>
            <a:normAutofit/>
          </a:bodyPr>
          <a:lstStyle/>
          <a:p>
            <a:r>
              <a:rPr lang="en-US" sz="2400" b="1" dirty="0" smtClean="0"/>
              <a:t>This </a:t>
            </a:r>
            <a:r>
              <a:rPr lang="en-US" sz="2400" b="1" dirty="0"/>
              <a:t>comes down to a couple of stages with different focus.</a:t>
            </a:r>
          </a:p>
          <a:p>
            <a:r>
              <a:rPr lang="en-US" sz="2400" b="1" dirty="0" smtClean="0"/>
              <a:t>First</a:t>
            </a:r>
            <a:r>
              <a:rPr lang="en-US" sz="2400" b="1" dirty="0"/>
              <a:t>: problem-solution fit. </a:t>
            </a:r>
            <a:r>
              <a:rPr lang="en-US" sz="2400" b="1" dirty="0" smtClean="0"/>
              <a:t>a</a:t>
            </a:r>
            <a:r>
              <a:rPr lang="en-US" sz="2400" b="1" dirty="0"/>
              <a:t>) find a problem that is big enough, b) for enough people and c) where they will pay you to solve their </a:t>
            </a:r>
            <a:r>
              <a:rPr lang="en-US" sz="2400" b="1" dirty="0" smtClean="0"/>
              <a:t>problems </a:t>
            </a:r>
            <a:r>
              <a:rPr lang="en-US" sz="2400" b="1" dirty="0"/>
              <a:t>in whatever way. </a:t>
            </a:r>
          </a:p>
          <a:p>
            <a:r>
              <a:rPr lang="en-US" sz="2400" b="1" dirty="0" smtClean="0"/>
              <a:t>Second</a:t>
            </a:r>
            <a:r>
              <a:rPr lang="en-US" sz="2400" b="1" dirty="0"/>
              <a:t>: product-market fit. </a:t>
            </a:r>
            <a:r>
              <a:rPr lang="en-US" sz="2400" b="1" dirty="0" smtClean="0"/>
              <a:t>Creating </a:t>
            </a:r>
            <a:r>
              <a:rPr lang="en-US" sz="2400" b="1" dirty="0"/>
              <a:t>an in-demand product that services a large enough market for your startup to grow. This means you test, validate and determine the core features, and use product feedback to build next </a:t>
            </a:r>
            <a:r>
              <a:rPr lang="en-US" sz="2400" b="1" dirty="0" smtClean="0"/>
              <a:t>version.</a:t>
            </a:r>
            <a:endParaRPr lang="en-US" sz="2400" b="1" dirty="0"/>
          </a:p>
          <a:p>
            <a:r>
              <a:rPr lang="en-US" sz="2400" b="1" dirty="0" smtClean="0"/>
              <a:t>Third</a:t>
            </a:r>
            <a:r>
              <a:rPr lang="en-US" sz="2400" b="1" dirty="0"/>
              <a:t>: channel fit. The third phase is about lowering acquisition costs and increasing revenue so you can reach profit. This means you optimize your conversion funnel and find ways to retain more customers.</a:t>
            </a:r>
          </a:p>
          <a:p>
            <a:r>
              <a:rPr lang="en-US" sz="2400" b="1" dirty="0" smtClean="0"/>
              <a:t>Once </a:t>
            </a:r>
            <a:r>
              <a:rPr lang="en-US" sz="2400" b="1" dirty="0"/>
              <a:t>you know that your cost to acquire a user will be lower than </a:t>
            </a:r>
            <a:r>
              <a:rPr lang="en-US" sz="2400" b="1" dirty="0" smtClean="0"/>
              <a:t/>
            </a:r>
            <a:br>
              <a:rPr lang="en-US" sz="2400" b="1" dirty="0" smtClean="0"/>
            </a:br>
            <a:r>
              <a:rPr lang="en-US" sz="2400" b="1" dirty="0" smtClean="0"/>
              <a:t>their </a:t>
            </a:r>
            <a:r>
              <a:rPr lang="en-US" sz="2400" b="1" dirty="0"/>
              <a:t>lifetime value, you can step on the gas and scale up. </a:t>
            </a:r>
            <a:endParaRPr lang="en-IN" sz="2400" b="1" dirty="0"/>
          </a:p>
        </p:txBody>
      </p:sp>
      <p:sp>
        <p:nvSpPr>
          <p:cNvPr id="4" name="Slide Number Placeholder 3"/>
          <p:cNvSpPr>
            <a:spLocks noGrp="1"/>
          </p:cNvSpPr>
          <p:nvPr>
            <p:ph type="sldNum" sz="quarter" idx="12"/>
          </p:nvPr>
        </p:nvSpPr>
        <p:spPr/>
        <p:txBody>
          <a:bodyPr/>
          <a:lstStyle/>
          <a:p>
            <a:fld id="{8FD1DB16-3243-4916-96AE-0416B7586CF1}" type="slidenum">
              <a:rPr lang="en-IN" smtClean="0"/>
              <a:t>35</a:t>
            </a:fld>
            <a:endParaRPr lang="en-IN"/>
          </a:p>
        </p:txBody>
      </p:sp>
    </p:spTree>
    <p:extLst>
      <p:ext uri="{BB962C8B-B14F-4D97-AF65-F5344CB8AC3E}">
        <p14:creationId xmlns:p14="http://schemas.microsoft.com/office/powerpoint/2010/main" val="39910422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7628" y="1093371"/>
            <a:ext cx="9589736" cy="5262979"/>
          </a:xfrm>
          <a:prstGeom prst="rect">
            <a:avLst/>
          </a:prstGeom>
          <a:noFill/>
        </p:spPr>
        <p:txBody>
          <a:bodyPr wrap="square" rtlCol="0">
            <a:spAutoFit/>
          </a:bodyPr>
          <a:lstStyle/>
          <a:p>
            <a:r>
              <a:rPr lang="en-US" sz="2400" b="1" dirty="0" smtClean="0"/>
              <a:t>“</a:t>
            </a:r>
            <a:r>
              <a:rPr lang="en-US" sz="2400" b="1" dirty="0"/>
              <a:t>Lack of direction, not lack of time, is the problem. We all have twenty-four hour days.”-</a:t>
            </a:r>
            <a:r>
              <a:rPr lang="en-US" sz="2400" b="1" dirty="0" err="1"/>
              <a:t>Zig</a:t>
            </a:r>
            <a:r>
              <a:rPr lang="en-US" sz="2400" b="1" dirty="0"/>
              <a:t> </a:t>
            </a:r>
            <a:r>
              <a:rPr lang="en-US" sz="2400" b="1" dirty="0" err="1"/>
              <a:t>Ziglar</a:t>
            </a:r>
            <a:endParaRPr lang="en-US" sz="2400" b="1" dirty="0"/>
          </a:p>
          <a:p>
            <a:endParaRPr lang="en-US" sz="2400" b="1" dirty="0" smtClean="0"/>
          </a:p>
          <a:p>
            <a:r>
              <a:rPr lang="en-US" sz="2400" b="1" dirty="0" smtClean="0"/>
              <a:t>If </a:t>
            </a:r>
            <a:r>
              <a:rPr lang="en-US" sz="2400" b="1" dirty="0"/>
              <a:t>you find yourself doing one of </a:t>
            </a:r>
            <a:r>
              <a:rPr lang="en-US" sz="2400" b="1" dirty="0" smtClean="0"/>
              <a:t>the following things </a:t>
            </a:r>
            <a:r>
              <a:rPr lang="en-US" sz="2400" b="1" dirty="0"/>
              <a:t>without knowing they’re going to move the needle, STOP!</a:t>
            </a:r>
          </a:p>
          <a:p>
            <a:pPr marL="342900" indent="-342900">
              <a:buFont typeface="Arial" panose="020B0604020202020204" pitchFamily="34" charset="0"/>
              <a:buChar char="•"/>
            </a:pPr>
            <a:r>
              <a:rPr lang="en-US" sz="2400" b="1" dirty="0" smtClean="0"/>
              <a:t>“</a:t>
            </a:r>
            <a:r>
              <a:rPr lang="en-US" sz="2400" b="1" dirty="0"/>
              <a:t>Coffees,” whether that’s with potential partners, investors or acquirers.</a:t>
            </a:r>
          </a:p>
          <a:p>
            <a:pPr marL="342900" indent="-342900">
              <a:buFont typeface="Arial" panose="020B0604020202020204" pitchFamily="34" charset="0"/>
              <a:buChar char="•"/>
            </a:pPr>
            <a:r>
              <a:rPr lang="en-US" sz="2400" b="1" dirty="0"/>
              <a:t>Networking. Seriously…</a:t>
            </a:r>
          </a:p>
          <a:p>
            <a:pPr marL="342900" indent="-342900">
              <a:buFont typeface="Arial" panose="020B0604020202020204" pitchFamily="34" charset="0"/>
              <a:buChar char="•"/>
            </a:pPr>
            <a:r>
              <a:rPr lang="en-US" sz="2400" b="1" dirty="0"/>
              <a:t>Recruiting a board of advisors</a:t>
            </a:r>
          </a:p>
          <a:p>
            <a:pPr marL="342900" indent="-342900">
              <a:buFont typeface="Arial" panose="020B0604020202020204" pitchFamily="34" charset="0"/>
              <a:buChar char="•"/>
            </a:pPr>
            <a:r>
              <a:rPr lang="en-US" sz="2400" b="1" dirty="0"/>
              <a:t>Doing partnerships without proof of extra revenue</a:t>
            </a:r>
          </a:p>
          <a:p>
            <a:pPr marL="342900" indent="-342900">
              <a:buFont typeface="Arial" panose="020B0604020202020204" pitchFamily="34" charset="0"/>
              <a:buChar char="•"/>
            </a:pPr>
            <a:r>
              <a:rPr lang="en-US" sz="2400" b="1" dirty="0"/>
              <a:t>Spending time on PR and social media before knowing </a:t>
            </a:r>
            <a:r>
              <a:rPr lang="en-US" sz="2400" b="1" dirty="0" smtClean="0"/>
              <a:t/>
            </a:r>
            <a:br>
              <a:rPr lang="en-US" sz="2400" b="1" dirty="0" smtClean="0"/>
            </a:br>
            <a:r>
              <a:rPr lang="en-US" sz="2400" b="1" dirty="0" smtClean="0"/>
              <a:t>you’ve </a:t>
            </a:r>
            <a:r>
              <a:rPr lang="en-US" sz="2400" b="1" dirty="0"/>
              <a:t>got the right product for the right </a:t>
            </a:r>
            <a:r>
              <a:rPr lang="en-US" sz="2400" b="1" dirty="0" smtClean="0"/>
              <a:t>customer.</a:t>
            </a:r>
            <a:endParaRPr lang="en-US" sz="2400" b="1" dirty="0"/>
          </a:p>
          <a:p>
            <a:pPr marL="342900" indent="-342900">
              <a:buFont typeface="Arial" panose="020B0604020202020204" pitchFamily="34" charset="0"/>
              <a:buChar char="•"/>
            </a:pPr>
            <a:r>
              <a:rPr lang="en-US" sz="2400" b="1" dirty="0"/>
              <a:t>Going to </a:t>
            </a:r>
            <a:r>
              <a:rPr lang="en-US" sz="2400" b="1" dirty="0" smtClean="0"/>
              <a:t>conferences.</a:t>
            </a:r>
            <a:endParaRPr lang="en-US" sz="2400" b="1" dirty="0"/>
          </a:p>
          <a:p>
            <a:endParaRPr lang="en-IN" sz="2400" b="1" dirty="0"/>
          </a:p>
        </p:txBody>
      </p:sp>
      <p:sp>
        <p:nvSpPr>
          <p:cNvPr id="3" name="Title 1"/>
          <p:cNvSpPr txBox="1">
            <a:spLocks/>
          </p:cNvSpPr>
          <p:nvPr/>
        </p:nvSpPr>
        <p:spPr>
          <a:xfrm>
            <a:off x="711451" y="328911"/>
            <a:ext cx="10515600" cy="10653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2060"/>
                </a:solidFill>
                <a:latin typeface="Georgia" panose="02040502050405020303" pitchFamily="18" charset="0"/>
              </a:rPr>
              <a:t>Lack </a:t>
            </a:r>
            <a:r>
              <a:rPr lang="en-US" sz="3600" b="1" dirty="0">
                <a:solidFill>
                  <a:srgbClr val="002060"/>
                </a:solidFill>
                <a:latin typeface="Georgia" panose="02040502050405020303" pitchFamily="18" charset="0"/>
              </a:rPr>
              <a:t>of </a:t>
            </a:r>
            <a:r>
              <a:rPr lang="en-US" sz="3600" b="1" dirty="0" smtClean="0">
                <a:solidFill>
                  <a:srgbClr val="002060"/>
                </a:solidFill>
                <a:latin typeface="Georgia" panose="02040502050405020303" pitchFamily="18" charset="0"/>
              </a:rPr>
              <a:t>focus</a:t>
            </a:r>
            <a:endParaRPr lang="en-US" sz="3600" b="1" dirty="0">
              <a:solidFill>
                <a:srgbClr val="002060"/>
              </a:solidFill>
              <a:latin typeface="Georgia" panose="02040502050405020303" pitchFamily="18" charset="0"/>
            </a:endParaRPr>
          </a:p>
        </p:txBody>
      </p:sp>
      <p:sp>
        <p:nvSpPr>
          <p:cNvPr id="2" name="Slide Number Placeholder 1"/>
          <p:cNvSpPr>
            <a:spLocks noGrp="1"/>
          </p:cNvSpPr>
          <p:nvPr>
            <p:ph type="sldNum" sz="quarter" idx="12"/>
          </p:nvPr>
        </p:nvSpPr>
        <p:spPr/>
        <p:txBody>
          <a:bodyPr/>
          <a:lstStyle/>
          <a:p>
            <a:fld id="{8FD1DB16-3243-4916-96AE-0416B7586CF1}" type="slidenum">
              <a:rPr lang="en-IN" smtClean="0"/>
              <a:t>36</a:t>
            </a:fld>
            <a:endParaRPr lang="en-IN"/>
          </a:p>
        </p:txBody>
      </p:sp>
    </p:spTree>
    <p:extLst>
      <p:ext uri="{BB962C8B-B14F-4D97-AF65-F5344CB8AC3E}">
        <p14:creationId xmlns:p14="http://schemas.microsoft.com/office/powerpoint/2010/main" val="41125554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80160" y="1825625"/>
            <a:ext cx="10073640" cy="4351338"/>
          </a:xfrm>
        </p:spPr>
        <p:txBody>
          <a:bodyPr/>
          <a:lstStyle/>
          <a:p>
            <a:r>
              <a:rPr lang="en-US" b="1" dirty="0" smtClean="0">
                <a:solidFill>
                  <a:schemeClr val="accent5">
                    <a:lumMod val="50000"/>
                  </a:schemeClr>
                </a:solidFill>
              </a:rPr>
              <a:t>Some companies over-promise and under-deliver???</a:t>
            </a:r>
          </a:p>
          <a:p>
            <a:r>
              <a:rPr lang="en-US" b="1" dirty="0" smtClean="0">
                <a:solidFill>
                  <a:schemeClr val="accent5">
                    <a:lumMod val="50000"/>
                  </a:schemeClr>
                </a:solidFill>
              </a:rPr>
              <a:t>You only can fool some people some of the times. Sooner or later, you surely get caught. </a:t>
            </a:r>
          </a:p>
          <a:p>
            <a:endParaRPr lang="en-IN" b="1" dirty="0">
              <a:solidFill>
                <a:schemeClr val="accent5">
                  <a:lumMod val="50000"/>
                </a:schemeClr>
              </a:solidFill>
            </a:endParaRPr>
          </a:p>
        </p:txBody>
      </p:sp>
      <p:sp>
        <p:nvSpPr>
          <p:cNvPr id="2" name="Slide Number Placeholder 1"/>
          <p:cNvSpPr>
            <a:spLocks noGrp="1"/>
          </p:cNvSpPr>
          <p:nvPr>
            <p:ph type="sldNum" sz="quarter" idx="12"/>
          </p:nvPr>
        </p:nvSpPr>
        <p:spPr/>
        <p:txBody>
          <a:bodyPr/>
          <a:lstStyle/>
          <a:p>
            <a:fld id="{8FD1DB16-3243-4916-96AE-0416B7586CF1}" type="slidenum">
              <a:rPr lang="en-IN" smtClean="0"/>
              <a:t>37</a:t>
            </a:fld>
            <a:endParaRPr lang="en-IN"/>
          </a:p>
        </p:txBody>
      </p:sp>
    </p:spTree>
    <p:extLst>
      <p:ext uri="{BB962C8B-B14F-4D97-AF65-F5344CB8AC3E}">
        <p14:creationId xmlns:p14="http://schemas.microsoft.com/office/powerpoint/2010/main" val="1730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958" y="642319"/>
            <a:ext cx="9650881" cy="5345080"/>
          </a:xfrm>
        </p:spPr>
        <p:txBody>
          <a:bodyPr>
            <a:noAutofit/>
          </a:bodyPr>
          <a:lstStyle/>
          <a:p>
            <a:pPr>
              <a:buFont typeface="Courier New" panose="02070309020205020404" pitchFamily="49" charset="0"/>
              <a:buChar char="o"/>
            </a:pPr>
            <a:r>
              <a:rPr lang="en-US" b="1" dirty="0">
                <a:solidFill>
                  <a:schemeClr val="accent5">
                    <a:lumMod val="50000"/>
                  </a:schemeClr>
                </a:solidFill>
              </a:rPr>
              <a:t> A brilliant </a:t>
            </a:r>
            <a:r>
              <a:rPr lang="en-US" b="1" dirty="0" smtClean="0">
                <a:solidFill>
                  <a:schemeClr val="accent5">
                    <a:lumMod val="50000"/>
                  </a:schemeClr>
                </a:solidFill>
              </a:rPr>
              <a:t>idea, passion and myriads other </a:t>
            </a:r>
            <a:r>
              <a:rPr lang="en-US" b="1" dirty="0">
                <a:solidFill>
                  <a:schemeClr val="accent5">
                    <a:lumMod val="50000"/>
                  </a:schemeClr>
                </a:solidFill>
              </a:rPr>
              <a:t>things </a:t>
            </a:r>
            <a:r>
              <a:rPr lang="en-US" b="1" dirty="0" smtClean="0">
                <a:solidFill>
                  <a:schemeClr val="accent5">
                    <a:lumMod val="50000"/>
                  </a:schemeClr>
                </a:solidFill>
              </a:rPr>
              <a:t>define </a:t>
            </a:r>
            <a:r>
              <a:rPr lang="en-US" b="1" dirty="0">
                <a:solidFill>
                  <a:schemeClr val="accent5">
                    <a:lumMod val="50000"/>
                  </a:schemeClr>
                </a:solidFill>
              </a:rPr>
              <a:t>success or failure.</a:t>
            </a:r>
          </a:p>
          <a:p>
            <a:pPr>
              <a:buFont typeface="Courier New" panose="02070309020205020404" pitchFamily="49" charset="0"/>
              <a:buChar char="o"/>
            </a:pPr>
            <a:r>
              <a:rPr lang="en-US" b="1" dirty="0" smtClean="0">
                <a:solidFill>
                  <a:schemeClr val="accent5">
                    <a:lumMod val="50000"/>
                  </a:schemeClr>
                </a:solidFill>
              </a:rPr>
              <a:t>One </a:t>
            </a:r>
            <a:r>
              <a:rPr lang="en-US" b="1" dirty="0">
                <a:solidFill>
                  <a:schemeClr val="accent5">
                    <a:lumMod val="50000"/>
                  </a:schemeClr>
                </a:solidFill>
              </a:rPr>
              <a:t>fatal mistake: understanding the technology is the same as understanding the business. A corollary to this is - building a new generation product guarantees success of a </a:t>
            </a:r>
            <a:r>
              <a:rPr lang="en-US" b="1" dirty="0" smtClean="0">
                <a:solidFill>
                  <a:schemeClr val="accent5">
                    <a:lumMod val="50000"/>
                  </a:schemeClr>
                </a:solidFill>
              </a:rPr>
              <a:t>business</a:t>
            </a:r>
            <a:r>
              <a:rPr lang="en-US" b="1" dirty="0">
                <a:solidFill>
                  <a:schemeClr val="accent5">
                    <a:lumMod val="50000"/>
                  </a:schemeClr>
                </a:solidFill>
              </a:rPr>
              <a:t>. This has been proven wrong several times over.</a:t>
            </a:r>
          </a:p>
          <a:p>
            <a:pPr>
              <a:buFont typeface="Courier New" panose="02070309020205020404" pitchFamily="49" charset="0"/>
              <a:buChar char="o"/>
            </a:pPr>
            <a:r>
              <a:rPr lang="en-US" b="1" dirty="0">
                <a:solidFill>
                  <a:schemeClr val="accent5">
                    <a:lumMod val="50000"/>
                  </a:schemeClr>
                </a:solidFill>
              </a:rPr>
              <a:t> So, people rightly start business in the domain they are expert in; but they tend to neglect dozens of other things.</a:t>
            </a:r>
          </a:p>
          <a:p>
            <a:pPr>
              <a:buFont typeface="Courier New" panose="02070309020205020404" pitchFamily="49" charset="0"/>
              <a:buChar char="o"/>
            </a:pPr>
            <a:r>
              <a:rPr lang="en-US" b="1" dirty="0" smtClean="0">
                <a:solidFill>
                  <a:schemeClr val="accent5">
                    <a:lumMod val="50000"/>
                  </a:schemeClr>
                </a:solidFill>
              </a:rPr>
              <a:t>They may be good technicians and not good managers or not good entrepreneurs. Michael E. Gerber, the author of E-Myth, calls it </a:t>
            </a:r>
            <a:r>
              <a:rPr lang="en-IN" b="1" i="1" dirty="0" smtClean="0">
                <a:solidFill>
                  <a:schemeClr val="accent5">
                    <a:lumMod val="50000"/>
                  </a:schemeClr>
                </a:solidFill>
              </a:rPr>
              <a:t>entrepreneurial Seizure</a:t>
            </a:r>
            <a:r>
              <a:rPr lang="en-IN" b="1" dirty="0" smtClean="0">
                <a:solidFill>
                  <a:schemeClr val="accent5">
                    <a:lumMod val="50000"/>
                  </a:schemeClr>
                </a:solidFill>
              </a:rPr>
              <a:t>.</a:t>
            </a:r>
            <a:endParaRPr lang="en-IN" b="1" dirty="0">
              <a:solidFill>
                <a:schemeClr val="accent5">
                  <a:lumMod val="50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27055084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275" y="2114726"/>
            <a:ext cx="10515600" cy="2583536"/>
          </a:xfrm>
        </p:spPr>
        <p:txBody>
          <a:bodyPr/>
          <a:lstStyle/>
          <a:p>
            <a:r>
              <a:rPr lang="en-US" b="1" dirty="0">
                <a:solidFill>
                  <a:schemeClr val="accent5">
                    <a:lumMod val="50000"/>
                  </a:schemeClr>
                </a:solidFill>
              </a:rPr>
              <a:t>As business grows, founders need to find people to do things so that they (founders) can do founders’ jobs.</a:t>
            </a:r>
          </a:p>
          <a:p>
            <a:r>
              <a:rPr lang="en-US" b="1" dirty="0">
                <a:solidFill>
                  <a:schemeClr val="accent5">
                    <a:lumMod val="50000"/>
                  </a:schemeClr>
                </a:solidFill>
              </a:rPr>
              <a:t>Problems crop up such as dissatisfied customers or suppliers, bankers etc. and you need managers to deal with them. </a:t>
            </a:r>
            <a:endParaRPr lang="en-IN" b="1" dirty="0">
              <a:solidFill>
                <a:schemeClr val="accent5">
                  <a:lumMod val="50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11936351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48" y="1125517"/>
            <a:ext cx="8784573" cy="1518830"/>
          </a:xfrm>
        </p:spPr>
        <p:txBody>
          <a:bodyPr>
            <a:normAutofit/>
          </a:bodyPr>
          <a:lstStyle/>
          <a:p>
            <a:r>
              <a:rPr lang="en-US" b="1" i="1" dirty="0"/>
              <a:t>“All I Want To Know Is Where I’m Going To Die So I’ll Never Go There</a:t>
            </a:r>
            <a:r>
              <a:rPr lang="en-US" b="1" i="1" dirty="0" smtClean="0"/>
              <a:t>.” </a:t>
            </a:r>
            <a:r>
              <a:rPr lang="en-US" b="1" dirty="0" smtClean="0">
                <a:solidFill>
                  <a:schemeClr val="accent5">
                    <a:lumMod val="75000"/>
                  </a:schemeClr>
                </a:solidFill>
              </a:rPr>
              <a:t>―</a:t>
            </a:r>
            <a:r>
              <a:rPr lang="en-US" sz="2400" b="1" dirty="0" smtClean="0">
                <a:solidFill>
                  <a:schemeClr val="accent5">
                    <a:lumMod val="75000"/>
                  </a:schemeClr>
                </a:solidFill>
              </a:rPr>
              <a:t> </a:t>
            </a:r>
            <a:r>
              <a:rPr lang="en-US" sz="2400" b="1" dirty="0">
                <a:solidFill>
                  <a:schemeClr val="accent5">
                    <a:lumMod val="75000"/>
                  </a:schemeClr>
                </a:solidFill>
              </a:rPr>
              <a:t>Charlie </a:t>
            </a:r>
            <a:r>
              <a:rPr lang="en-US" sz="2400" b="1" dirty="0" err="1">
                <a:solidFill>
                  <a:schemeClr val="accent5">
                    <a:lumMod val="75000"/>
                  </a:schemeClr>
                </a:solidFill>
              </a:rPr>
              <a:t>Munger</a:t>
            </a:r>
            <a:endParaRPr lang="en-US" sz="2400" b="1" dirty="0">
              <a:solidFill>
                <a:schemeClr val="accent5">
                  <a:lumMod val="75000"/>
                </a:schemeClr>
              </a:solidFill>
            </a:endParaRPr>
          </a:p>
          <a:p>
            <a:pPr marL="0" indent="0">
              <a:buNone/>
            </a:pPr>
            <a:endParaRPr lang="en-US" b="1" i="1" dirty="0" smtClean="0"/>
          </a:p>
          <a:p>
            <a:endParaRPr lang="en-IN" b="1" dirty="0"/>
          </a:p>
        </p:txBody>
      </p:sp>
      <p:pic>
        <p:nvPicPr>
          <p:cNvPr id="1026" name="Picture 2" descr="Charlie Munger (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8" y="544191"/>
            <a:ext cx="1935128" cy="21990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john c maxwe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3720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FD1DB16-3243-4916-96AE-0416B7586CF1}" type="slidenum">
              <a:rPr lang="en-IN" smtClean="0"/>
              <a:t>4</a:t>
            </a:fld>
            <a:endParaRPr lang="en-IN"/>
          </a:p>
        </p:txBody>
      </p:sp>
      <p:sp>
        <p:nvSpPr>
          <p:cNvPr id="4" name="TextBox 3"/>
          <p:cNvSpPr txBox="1"/>
          <p:nvPr/>
        </p:nvSpPr>
        <p:spPr>
          <a:xfrm>
            <a:off x="2040924" y="3037209"/>
            <a:ext cx="9203724" cy="2616101"/>
          </a:xfrm>
          <a:prstGeom prst="rect">
            <a:avLst/>
          </a:prstGeom>
          <a:noFill/>
        </p:spPr>
        <p:txBody>
          <a:bodyPr wrap="square" rtlCol="0">
            <a:spAutoFit/>
          </a:bodyPr>
          <a:lstStyle/>
          <a:p>
            <a:r>
              <a:rPr lang="en-US" sz="2800" b="1" i="1" dirty="0"/>
              <a:t>Fail early, fail often, but always fail forward.” </a:t>
            </a:r>
            <a:r>
              <a:rPr lang="en-US" sz="2400" b="1" dirty="0" smtClean="0"/>
              <a:t>― </a:t>
            </a:r>
            <a:r>
              <a:rPr lang="en-US" sz="2400" b="1" dirty="0">
                <a:solidFill>
                  <a:schemeClr val="accent5">
                    <a:lumMod val="75000"/>
                  </a:schemeClr>
                </a:solidFill>
              </a:rPr>
              <a:t>John C. Maxwell, Failing Forward: How to Make the Most of Your Mistakes</a:t>
            </a:r>
          </a:p>
          <a:p>
            <a:r>
              <a:rPr lang="en-US" sz="2800" b="1" dirty="0"/>
              <a:t/>
            </a:r>
            <a:br>
              <a:rPr lang="en-US" sz="2800" b="1" dirty="0"/>
            </a:br>
            <a:r>
              <a:rPr lang="en-US" sz="2800" b="1" i="1" dirty="0"/>
              <a:t>“If you're not failing, you're probably not really moving forward.” </a:t>
            </a:r>
            <a:r>
              <a:rPr lang="en-US" sz="2800" b="1" i="1" dirty="0" smtClean="0"/>
              <a:t> </a:t>
            </a:r>
            <a:r>
              <a:rPr lang="en-US" sz="2400" b="1" dirty="0" smtClean="0">
                <a:solidFill>
                  <a:schemeClr val="accent5">
                    <a:lumMod val="75000"/>
                  </a:schemeClr>
                </a:solidFill>
              </a:rPr>
              <a:t>― </a:t>
            </a:r>
            <a:r>
              <a:rPr lang="en-US" sz="2400" b="1" dirty="0">
                <a:solidFill>
                  <a:schemeClr val="accent5">
                    <a:lumMod val="75000"/>
                  </a:schemeClr>
                </a:solidFill>
              </a:rPr>
              <a:t>John C. Maxwell, Failing Forward: How to Make the Most of Your Mistakes</a:t>
            </a:r>
          </a:p>
        </p:txBody>
      </p:sp>
    </p:spTree>
    <p:extLst>
      <p:ext uri="{BB962C8B-B14F-4D97-AF65-F5344CB8AC3E}">
        <p14:creationId xmlns:p14="http://schemas.microsoft.com/office/powerpoint/2010/main" val="21487545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19" y="290252"/>
            <a:ext cx="5875281" cy="1149666"/>
          </a:xfrm>
        </p:spPr>
        <p:txBody>
          <a:bodyPr>
            <a:normAutofit/>
          </a:bodyPr>
          <a:lstStyle/>
          <a:p>
            <a:r>
              <a:rPr lang="en-US" sz="3200" b="1" dirty="0" smtClean="0">
                <a:solidFill>
                  <a:srgbClr val="002060"/>
                </a:solidFill>
              </a:rPr>
              <a:t>Three characters in an individual</a:t>
            </a:r>
            <a:br>
              <a:rPr lang="en-US" sz="3200" b="1" dirty="0" smtClean="0">
                <a:solidFill>
                  <a:srgbClr val="002060"/>
                </a:solidFill>
              </a:rPr>
            </a:br>
            <a:r>
              <a:rPr lang="en-US" sz="3200" b="1" dirty="0" smtClean="0">
                <a:solidFill>
                  <a:srgbClr val="002060"/>
                </a:solidFill>
              </a:rPr>
              <a:t>[Definition in the </a:t>
            </a:r>
            <a:r>
              <a:rPr lang="en-US" sz="3200" b="1" dirty="0">
                <a:solidFill>
                  <a:srgbClr val="002060"/>
                </a:solidFill>
              </a:rPr>
              <a:t>next </a:t>
            </a:r>
            <a:r>
              <a:rPr lang="en-US" sz="3200" b="1" dirty="0" smtClean="0">
                <a:solidFill>
                  <a:srgbClr val="002060"/>
                </a:solidFill>
              </a:rPr>
              <a:t>slide]</a:t>
            </a:r>
            <a:endParaRPr lang="en-IN" sz="3200" b="1" dirty="0">
              <a:solidFill>
                <a:srgbClr val="002060"/>
              </a:solidFill>
            </a:endParaRPr>
          </a:p>
        </p:txBody>
      </p:sp>
      <p:graphicFrame>
        <p:nvGraphicFramePr>
          <p:cNvPr id="7" name="Diagram 6"/>
          <p:cNvGraphicFramePr/>
          <p:nvPr>
            <p:extLst/>
          </p:nvPr>
        </p:nvGraphicFramePr>
        <p:xfrm>
          <a:off x="1678317" y="68516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105041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759183"/>
          </a:xfrm>
          <a:noFill/>
          <a:ln>
            <a:noFill/>
          </a:ln>
        </p:spPr>
        <p:txBody>
          <a:bodyPr spcFirstLastPara="1" wrap="square" lIns="91425" tIns="45700" rIns="91425" bIns="45700" anchor="ctr" anchorCtr="0">
            <a:noAutofit/>
          </a:bodyPr>
          <a:lstStyle/>
          <a:p>
            <a:r>
              <a:rPr lang="en-US" sz="3200" b="1" dirty="0">
                <a:solidFill>
                  <a:srgbClr val="0070C0"/>
                </a:solidFill>
              </a:rPr>
              <a:t>Entrepreneur, Managers, and Technicians #</a:t>
            </a:r>
            <a:endParaRPr lang="en-IN" sz="3200" b="1" dirty="0">
              <a:solidFill>
                <a:srgbClr val="0070C0"/>
              </a:solidFill>
            </a:endParaRPr>
          </a:p>
        </p:txBody>
      </p:sp>
      <p:sp>
        <p:nvSpPr>
          <p:cNvPr id="3" name="Content Placeholder 2"/>
          <p:cNvSpPr>
            <a:spLocks noGrp="1"/>
          </p:cNvSpPr>
          <p:nvPr>
            <p:ph idx="1"/>
          </p:nvPr>
        </p:nvSpPr>
        <p:spPr>
          <a:xfrm>
            <a:off x="780913" y="1077551"/>
            <a:ext cx="9624959" cy="4935140"/>
          </a:xfrm>
        </p:spPr>
        <p:txBody>
          <a:bodyPr>
            <a:normAutofit/>
          </a:bodyPr>
          <a:lstStyle/>
          <a:p>
            <a:pPr marL="114300" indent="0">
              <a:buNone/>
            </a:pPr>
            <a:r>
              <a:rPr lang="en-US" sz="2400" b="1" dirty="0">
                <a:solidFill>
                  <a:schemeClr val="accent5">
                    <a:lumMod val="50000"/>
                  </a:schemeClr>
                </a:solidFill>
              </a:rPr>
              <a:t>The </a:t>
            </a:r>
            <a:r>
              <a:rPr lang="en-US" sz="2400" b="1" dirty="0" smtClean="0">
                <a:solidFill>
                  <a:schemeClr val="accent5">
                    <a:lumMod val="50000"/>
                  </a:schemeClr>
                </a:solidFill>
              </a:rPr>
              <a:t>entrepreneur develop vision, explore business models to solve emerging challenges and disruptive futuristic technologies. His </a:t>
            </a:r>
            <a:r>
              <a:rPr lang="en-US" sz="2400" b="1" dirty="0">
                <a:solidFill>
                  <a:schemeClr val="accent5">
                    <a:lumMod val="50000"/>
                  </a:schemeClr>
                </a:solidFill>
              </a:rPr>
              <a:t>work is strategic in </a:t>
            </a:r>
            <a:r>
              <a:rPr lang="en-US" sz="2400" b="1" dirty="0" smtClean="0">
                <a:solidFill>
                  <a:schemeClr val="accent5">
                    <a:lumMod val="50000"/>
                  </a:schemeClr>
                </a:solidFill>
              </a:rPr>
              <a:t>nature. S/He lives in the future. The focus is on equity.</a:t>
            </a:r>
            <a:endParaRPr lang="en-US" sz="2400" b="1" dirty="0">
              <a:solidFill>
                <a:schemeClr val="accent5">
                  <a:lumMod val="50000"/>
                </a:schemeClr>
              </a:solidFill>
            </a:endParaRPr>
          </a:p>
          <a:p>
            <a:pPr marL="114300" indent="0">
              <a:buNone/>
            </a:pPr>
            <a:endParaRPr lang="en-US" sz="2400" b="1" dirty="0" smtClean="0">
              <a:solidFill>
                <a:schemeClr val="accent5">
                  <a:lumMod val="50000"/>
                </a:schemeClr>
              </a:solidFill>
            </a:endParaRPr>
          </a:p>
          <a:p>
            <a:pPr marL="114300" indent="0">
              <a:buNone/>
            </a:pPr>
            <a:r>
              <a:rPr lang="en-US" sz="2400" b="1" dirty="0" smtClean="0">
                <a:solidFill>
                  <a:schemeClr val="accent5">
                    <a:lumMod val="50000"/>
                  </a:schemeClr>
                </a:solidFill>
              </a:rPr>
              <a:t>The </a:t>
            </a:r>
            <a:r>
              <a:rPr lang="en-US" sz="2400" b="1" dirty="0">
                <a:solidFill>
                  <a:schemeClr val="accent5">
                    <a:lumMod val="50000"/>
                  </a:schemeClr>
                </a:solidFill>
              </a:rPr>
              <a:t>manager is the pragmatist, planner, and organizer who turns the vision into </a:t>
            </a:r>
            <a:r>
              <a:rPr lang="en-US" sz="2400" b="1" dirty="0" smtClean="0">
                <a:solidFill>
                  <a:schemeClr val="accent5">
                    <a:lumMod val="50000"/>
                  </a:schemeClr>
                </a:solidFill>
              </a:rPr>
              <a:t>action and brings harmony in disruptions. Focus is on profit.</a:t>
            </a:r>
            <a:endParaRPr lang="en-US" sz="2400" b="1" dirty="0">
              <a:solidFill>
                <a:schemeClr val="accent5">
                  <a:lumMod val="50000"/>
                </a:schemeClr>
              </a:solidFill>
            </a:endParaRPr>
          </a:p>
          <a:p>
            <a:pPr marL="114300" indent="0">
              <a:buNone/>
            </a:pPr>
            <a:endParaRPr lang="en-US" sz="2400" b="1" dirty="0" smtClean="0">
              <a:solidFill>
                <a:schemeClr val="accent5">
                  <a:lumMod val="50000"/>
                </a:schemeClr>
              </a:solidFill>
            </a:endParaRPr>
          </a:p>
          <a:p>
            <a:pPr marL="114300" indent="0">
              <a:buNone/>
            </a:pPr>
            <a:r>
              <a:rPr lang="en-US" sz="2400" b="1" dirty="0" smtClean="0">
                <a:solidFill>
                  <a:schemeClr val="accent5">
                    <a:lumMod val="50000"/>
                  </a:schemeClr>
                </a:solidFill>
              </a:rPr>
              <a:t>The technicians know how to efficiently develop a cutting-edge solution to a given problem using both existing knowledge and learning new ones. They relentlessly strive to finish the jobs at hand. They live in the present. Focus is on how cutting-edge the product can be made.</a:t>
            </a:r>
          </a:p>
        </p:txBody>
      </p:sp>
      <p:cxnSp>
        <p:nvCxnSpPr>
          <p:cNvPr id="13" name="Straight Connector 12">
            <a:extLst>
              <a:ext uri="{FF2B5EF4-FFF2-40B4-BE49-F238E27FC236}">
                <a16:creationId xmlns:a16="http://schemas.microsoft.com/office/drawing/2014/main" id="{FE7AF55F-D506-4EC5-8AF8-F67486DD2294}"/>
              </a:ext>
            </a:extLst>
          </p:cNvPr>
          <p:cNvCxnSpPr>
            <a:cxnSpLocks/>
          </p:cNvCxnSpPr>
          <p:nvPr/>
        </p:nvCxnSpPr>
        <p:spPr>
          <a:xfrm>
            <a:off x="834010" y="1536799"/>
            <a:ext cx="0" cy="1015663"/>
          </a:xfrm>
          <a:prstGeom prst="line">
            <a:avLst/>
          </a:prstGeom>
          <a:ln w="47625" cmpd="dbl"/>
        </p:spPr>
        <p:style>
          <a:lnRef idx="3">
            <a:schemeClr val="accent3"/>
          </a:lnRef>
          <a:fillRef idx="0">
            <a:schemeClr val="accent3"/>
          </a:fillRef>
          <a:effectRef idx="2">
            <a:schemeClr val="accent3"/>
          </a:effectRef>
          <a:fontRef idx="minor">
            <a:schemeClr val="tx1"/>
          </a:fontRef>
        </p:style>
      </p:cxnSp>
      <p:sp>
        <p:nvSpPr>
          <p:cNvPr id="14" name="TextBox 13">
            <a:extLst>
              <a:ext uri="{FF2B5EF4-FFF2-40B4-BE49-F238E27FC236}">
                <a16:creationId xmlns:a16="http://schemas.microsoft.com/office/drawing/2014/main" id="{93265FC5-5E7C-430B-B027-FE00D29F0D0B}"/>
              </a:ext>
            </a:extLst>
          </p:cNvPr>
          <p:cNvSpPr txBox="1"/>
          <p:nvPr/>
        </p:nvSpPr>
        <p:spPr>
          <a:xfrm>
            <a:off x="75383" y="1690688"/>
            <a:ext cx="755335" cy="707886"/>
          </a:xfrm>
          <a:prstGeom prst="rect">
            <a:avLst/>
          </a:prstGeom>
          <a:noFill/>
          <a:ln>
            <a:noFill/>
          </a:ln>
        </p:spPr>
        <p:txBody>
          <a:bodyPr wrap="none" rtlCol="0">
            <a:spAutoFit/>
          </a:bodyPr>
          <a:lstStyle/>
          <a:p>
            <a:pPr lvl="0" algn="ctr">
              <a:buClrTx/>
              <a:defRPr/>
            </a:pPr>
            <a:r>
              <a:rPr lang="en-US" sz="4000" b="1" kern="1200" dirty="0">
                <a:solidFill>
                  <a:srgbClr val="002060"/>
                </a:solidFill>
                <a:latin typeface="Lato Black"/>
              </a:rPr>
              <a:t>01</a:t>
            </a:r>
          </a:p>
        </p:txBody>
      </p:sp>
      <p:sp>
        <p:nvSpPr>
          <p:cNvPr id="15" name="TextBox 14">
            <a:extLst>
              <a:ext uri="{FF2B5EF4-FFF2-40B4-BE49-F238E27FC236}">
                <a16:creationId xmlns:a16="http://schemas.microsoft.com/office/drawing/2014/main" id="{A1AAA5C3-E363-4A79-A588-3874CB7F14BE}"/>
              </a:ext>
            </a:extLst>
          </p:cNvPr>
          <p:cNvSpPr txBox="1"/>
          <p:nvPr/>
        </p:nvSpPr>
        <p:spPr>
          <a:xfrm>
            <a:off x="-8452" y="3004938"/>
            <a:ext cx="755335" cy="707886"/>
          </a:xfrm>
          <a:prstGeom prst="rect">
            <a:avLst/>
          </a:prstGeom>
          <a:noFill/>
          <a:ln>
            <a:noFill/>
          </a:ln>
        </p:spPr>
        <p:txBody>
          <a:bodyPr wrap="none" rtlCol="0">
            <a:spAutoFit/>
          </a:bodyPr>
          <a:lstStyle>
            <a:defPPr marR="0" lvl="0" algn="l" rtl="0">
              <a:lnSpc>
                <a:spcPct val="100000"/>
              </a:lnSpc>
              <a:spcBef>
                <a:spcPts val="0"/>
              </a:spcBef>
              <a:spcAft>
                <a:spcPts val="0"/>
              </a:spcAft>
            </a:defPPr>
            <a:lvl1pPr>
              <a:defRPr sz="4000" b="1"/>
            </a:lvl1pPr>
          </a:lstStyle>
          <a:p>
            <a:pPr algn="ctr">
              <a:buClrTx/>
              <a:defRPr/>
            </a:pPr>
            <a:r>
              <a:rPr lang="en-US" kern="1200" dirty="0" smtClean="0">
                <a:solidFill>
                  <a:srgbClr val="002060"/>
                </a:solidFill>
                <a:latin typeface="Lato Black"/>
                <a:sym typeface="Wingdings 2" panose="05020102010507070707" pitchFamily="18" charset="2"/>
              </a:rPr>
              <a:t>02</a:t>
            </a:r>
            <a:endParaRPr lang="en-IN" kern="1200" dirty="0">
              <a:solidFill>
                <a:srgbClr val="002060"/>
              </a:solidFill>
              <a:latin typeface="Lato Black"/>
            </a:endParaRPr>
          </a:p>
        </p:txBody>
      </p:sp>
      <p:sp>
        <p:nvSpPr>
          <p:cNvPr id="16" name="TextBox 15">
            <a:extLst>
              <a:ext uri="{FF2B5EF4-FFF2-40B4-BE49-F238E27FC236}">
                <a16:creationId xmlns:a16="http://schemas.microsoft.com/office/drawing/2014/main" id="{807EFC82-1133-49A4-B67C-C36126E11A32}"/>
              </a:ext>
            </a:extLst>
          </p:cNvPr>
          <p:cNvSpPr txBox="1"/>
          <p:nvPr/>
        </p:nvSpPr>
        <p:spPr>
          <a:xfrm>
            <a:off x="25578" y="4313465"/>
            <a:ext cx="755335" cy="707886"/>
          </a:xfrm>
          <a:prstGeom prst="rect">
            <a:avLst/>
          </a:prstGeom>
          <a:noFill/>
          <a:ln>
            <a:noFill/>
          </a:ln>
        </p:spPr>
        <p:txBody>
          <a:bodyPr wrap="none" rtlCol="0">
            <a:spAutoFit/>
          </a:bodyPr>
          <a:lstStyle>
            <a:defPPr marR="0" lvl="0" algn="l" rtl="0">
              <a:lnSpc>
                <a:spcPct val="100000"/>
              </a:lnSpc>
              <a:spcBef>
                <a:spcPts val="0"/>
              </a:spcBef>
              <a:spcAft>
                <a:spcPts val="0"/>
              </a:spcAft>
              <a:defRPr/>
            </a:defPPr>
            <a:lvl1pPr>
              <a:defRPr sz="4000" b="1"/>
            </a:lvl1pPr>
          </a:lstStyle>
          <a:p>
            <a:pPr algn="ctr">
              <a:buClrTx/>
              <a:defRPr/>
            </a:pPr>
            <a:r>
              <a:rPr lang="en-US" kern="1200" dirty="0" smtClean="0">
                <a:solidFill>
                  <a:srgbClr val="002060"/>
                </a:solidFill>
                <a:latin typeface="Lato Black"/>
                <a:sym typeface="Wingdings 2" panose="05020102010507070707" pitchFamily="18" charset="2"/>
              </a:rPr>
              <a:t>03</a:t>
            </a:r>
            <a:endParaRPr lang="en-IN" kern="1200" dirty="0">
              <a:solidFill>
                <a:srgbClr val="002060"/>
              </a:solidFill>
              <a:latin typeface="Lato Black"/>
            </a:endParaRPr>
          </a:p>
        </p:txBody>
      </p:sp>
      <p:cxnSp>
        <p:nvCxnSpPr>
          <p:cNvPr id="18" name="Straight Connector 17">
            <a:extLst>
              <a:ext uri="{FF2B5EF4-FFF2-40B4-BE49-F238E27FC236}">
                <a16:creationId xmlns:a16="http://schemas.microsoft.com/office/drawing/2014/main" id="{EF61C201-F184-430A-BDCB-0030C67552ED}"/>
              </a:ext>
            </a:extLst>
          </p:cNvPr>
          <p:cNvCxnSpPr>
            <a:cxnSpLocks/>
          </p:cNvCxnSpPr>
          <p:nvPr/>
        </p:nvCxnSpPr>
        <p:spPr>
          <a:xfrm>
            <a:off x="834010" y="2953565"/>
            <a:ext cx="0" cy="1015663"/>
          </a:xfrm>
          <a:prstGeom prst="line">
            <a:avLst/>
          </a:prstGeom>
          <a:ln w="47625" cmpd="dbl"/>
        </p:spPr>
        <p:style>
          <a:lnRef idx="3">
            <a:schemeClr val="accent3"/>
          </a:lnRef>
          <a:fillRef idx="0">
            <a:schemeClr val="accent3"/>
          </a:fillRef>
          <a:effectRef idx="2">
            <a:schemeClr val="accent3"/>
          </a:effectRef>
          <a:fontRef idx="minor">
            <a:schemeClr val="tx1"/>
          </a:fontRef>
        </p:style>
      </p:cxnSp>
      <p:cxnSp>
        <p:nvCxnSpPr>
          <p:cNvPr id="19" name="Straight Connector 18">
            <a:extLst>
              <a:ext uri="{FF2B5EF4-FFF2-40B4-BE49-F238E27FC236}">
                <a16:creationId xmlns:a16="http://schemas.microsoft.com/office/drawing/2014/main" id="{F922259F-D295-4AB0-97A8-2A2CE2092237}"/>
              </a:ext>
            </a:extLst>
          </p:cNvPr>
          <p:cNvCxnSpPr>
            <a:cxnSpLocks/>
          </p:cNvCxnSpPr>
          <p:nvPr/>
        </p:nvCxnSpPr>
        <p:spPr>
          <a:xfrm>
            <a:off x="834010" y="4381719"/>
            <a:ext cx="0" cy="1015663"/>
          </a:xfrm>
          <a:prstGeom prst="line">
            <a:avLst/>
          </a:prstGeom>
          <a:ln w="47625" cmpd="dbl"/>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4469378" y="5704914"/>
            <a:ext cx="3684022" cy="307777"/>
          </a:xfrm>
          <a:prstGeom prst="rect">
            <a:avLst/>
          </a:prstGeom>
        </p:spPr>
        <p:txBody>
          <a:bodyPr wrap="none">
            <a:spAutoFit/>
          </a:bodyPr>
          <a:lstStyle/>
          <a:p>
            <a:r>
              <a:rPr lang="en-US" b="1" dirty="0" smtClean="0"/>
              <a:t># Michael </a:t>
            </a:r>
            <a:r>
              <a:rPr lang="en-US" b="1" dirty="0"/>
              <a:t>E. Gerber, the author of E-Myth</a:t>
            </a:r>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extLst>
      <p:ext uri="{BB962C8B-B14F-4D97-AF65-F5344CB8AC3E}">
        <p14:creationId xmlns:p14="http://schemas.microsoft.com/office/powerpoint/2010/main" val="29184340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12" y="365125"/>
            <a:ext cx="10686288" cy="1325563"/>
          </a:xfrm>
          <a:noFill/>
          <a:ln>
            <a:noFill/>
          </a:ln>
        </p:spPr>
        <p:txBody>
          <a:bodyPr spcFirstLastPara="1" wrap="square" lIns="91425" tIns="45700" rIns="91425" bIns="45700" anchor="ctr" anchorCtr="0">
            <a:noAutofit/>
          </a:bodyPr>
          <a:lstStyle/>
          <a:p>
            <a:r>
              <a:rPr lang="en-US" sz="3200" b="1" dirty="0">
                <a:solidFill>
                  <a:srgbClr val="0070C0"/>
                </a:solidFill>
              </a:rPr>
              <a:t>Entrepreneur, Managers, and Technicians</a:t>
            </a:r>
            <a:endParaRPr lang="en-IN" sz="3200" b="1" dirty="0">
              <a:solidFill>
                <a:srgbClr val="0070C0"/>
              </a:solidFill>
            </a:endParaRPr>
          </a:p>
        </p:txBody>
      </p:sp>
      <p:sp>
        <p:nvSpPr>
          <p:cNvPr id="3" name="Content Placeholder 2"/>
          <p:cNvSpPr>
            <a:spLocks noGrp="1"/>
          </p:cNvSpPr>
          <p:nvPr>
            <p:ph idx="1"/>
          </p:nvPr>
        </p:nvSpPr>
        <p:spPr>
          <a:xfrm>
            <a:off x="732735" y="1407889"/>
            <a:ext cx="9249465" cy="4189347"/>
          </a:xfrm>
        </p:spPr>
        <p:txBody>
          <a:bodyPr>
            <a:normAutofit/>
          </a:bodyPr>
          <a:lstStyle/>
          <a:p>
            <a:pPr marL="0" indent="0">
              <a:buNone/>
            </a:pPr>
            <a:r>
              <a:rPr lang="en-US" b="1" dirty="0">
                <a:solidFill>
                  <a:schemeClr val="accent5">
                    <a:lumMod val="50000"/>
                  </a:schemeClr>
                </a:solidFill>
              </a:rPr>
              <a:t>Each of us is an entrepreneur, a manager, and a technician with varying degree of them - Gerber in E-Myth . </a:t>
            </a:r>
          </a:p>
          <a:p>
            <a:pPr marL="0" indent="0">
              <a:buNone/>
            </a:pPr>
            <a:r>
              <a:rPr lang="en-US" b="1" dirty="0">
                <a:solidFill>
                  <a:schemeClr val="accent5">
                    <a:lumMod val="50000"/>
                  </a:schemeClr>
                </a:solidFill>
              </a:rPr>
              <a:t>Technician, manager, and entrepreneur personalities are all critically important for business success. But very few individuals can assume all three of them. Even if anyone can, it is </a:t>
            </a:r>
            <a:r>
              <a:rPr lang="en-US" b="1" dirty="0">
                <a:solidFill>
                  <a:srgbClr val="0070C0"/>
                </a:solidFill>
              </a:rPr>
              <a:t>difficult</a:t>
            </a:r>
            <a:r>
              <a:rPr lang="en-US" b="1" dirty="0">
                <a:solidFill>
                  <a:schemeClr val="accent5">
                    <a:lumMod val="50000"/>
                  </a:schemeClr>
                </a:solidFill>
              </a:rPr>
              <a:t> to function all three roles </a:t>
            </a:r>
            <a:r>
              <a:rPr lang="en-US" b="1" dirty="0">
                <a:solidFill>
                  <a:srgbClr val="0070C0"/>
                </a:solidFill>
              </a:rPr>
              <a:t>simultaneously</a:t>
            </a:r>
            <a:r>
              <a:rPr lang="en-US" b="1" dirty="0">
                <a:solidFill>
                  <a:schemeClr val="accent5">
                    <a:lumMod val="50000"/>
                  </a:schemeClr>
                </a:solidFill>
              </a:rPr>
              <a:t>.  </a:t>
            </a:r>
          </a:p>
          <a:p>
            <a:pPr marL="0" indent="0">
              <a:buNone/>
            </a:pPr>
            <a:r>
              <a:rPr lang="en-US" b="1" dirty="0">
                <a:solidFill>
                  <a:schemeClr val="accent5">
                    <a:lumMod val="50000"/>
                  </a:schemeClr>
                </a:solidFill>
              </a:rPr>
              <a:t>We need to realistically assess how much we are entrepreneurs, managers and technicians so that we can make a balanced team with complimentary skills</a:t>
            </a:r>
            <a:r>
              <a:rPr lang="en-US" b="1" dirty="0" smtClean="0">
                <a:solidFill>
                  <a:schemeClr val="accent5">
                    <a:lumMod val="50000"/>
                  </a:schemeClr>
                </a:solidFill>
              </a:rPr>
              <a:t>.</a:t>
            </a:r>
            <a:endParaRPr lang="en-US" b="1" dirty="0">
              <a:solidFill>
                <a:schemeClr val="accent5">
                  <a:lumMod val="50000"/>
                </a:schemeClr>
              </a:solidFill>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27154287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383597"/>
            <a:ext cx="10515600" cy="1325563"/>
          </a:xfrm>
          <a:noFill/>
          <a:ln>
            <a:noFill/>
          </a:ln>
        </p:spPr>
        <p:txBody>
          <a:bodyPr spcFirstLastPara="1" wrap="square" lIns="91425" tIns="45700" rIns="91425" bIns="45700" anchor="ctr" anchorCtr="0">
            <a:noAutofit/>
          </a:bodyPr>
          <a:lstStyle/>
          <a:p>
            <a:r>
              <a:rPr lang="en-US" sz="3200" b="1" dirty="0">
                <a:solidFill>
                  <a:srgbClr val="0070C0"/>
                </a:solidFill>
              </a:rPr>
              <a:t>Entrepreneur, Managers, and Technicians</a:t>
            </a:r>
            <a:endParaRPr lang="en-IN" sz="3200" b="1" dirty="0">
              <a:solidFill>
                <a:srgbClr val="0070C0"/>
              </a:solidFill>
            </a:endParaRPr>
          </a:p>
        </p:txBody>
      </p:sp>
      <p:sp>
        <p:nvSpPr>
          <p:cNvPr id="3" name="Text Placeholder 2"/>
          <p:cNvSpPr>
            <a:spLocks noGrp="1"/>
          </p:cNvSpPr>
          <p:nvPr>
            <p:ph type="body" idx="1"/>
          </p:nvPr>
        </p:nvSpPr>
        <p:spPr>
          <a:xfrm>
            <a:off x="838200" y="1825625"/>
            <a:ext cx="9303327" cy="3435307"/>
          </a:xfrm>
        </p:spPr>
        <p:txBody>
          <a:bodyPr/>
          <a:lstStyle/>
          <a:p>
            <a:pPr marL="0" indent="0">
              <a:buNone/>
            </a:pPr>
            <a:r>
              <a:rPr lang="en-US" b="1" dirty="0"/>
              <a:t>Technicians are doers and would think that business will not run without </a:t>
            </a:r>
            <a:r>
              <a:rPr lang="en-US" b="1" dirty="0" smtClean="0"/>
              <a:t>them </a:t>
            </a:r>
            <a:r>
              <a:rPr lang="en-US" b="1" dirty="0"/>
              <a:t>doing. During early stage, the technician thrive but when it comes to go-to-market phase, it does not suffice. You need entrepreneurial vision. </a:t>
            </a:r>
          </a:p>
          <a:p>
            <a:pPr marL="0" indent="0">
              <a:buNone/>
            </a:pPr>
            <a:r>
              <a:rPr lang="en-US" b="1" dirty="0">
                <a:solidFill>
                  <a:schemeClr val="accent5">
                    <a:lumMod val="75000"/>
                  </a:schemeClr>
                </a:solidFill>
              </a:rPr>
              <a:t>As business starts growing</a:t>
            </a:r>
            <a:r>
              <a:rPr lang="en-US" b="1" dirty="0"/>
              <a:t>, it needs managers for myriads of things such as logistics, finance, customer, brand, legal and many more business process </a:t>
            </a:r>
            <a:r>
              <a:rPr lang="en-US" b="1" dirty="0">
                <a:solidFill>
                  <a:schemeClr val="accent5">
                    <a:lumMod val="75000"/>
                  </a:schemeClr>
                </a:solidFill>
              </a:rPr>
              <a:t>management expertise</a:t>
            </a:r>
            <a:r>
              <a:rPr lang="en-US" b="1" dirty="0"/>
              <a:t>.</a:t>
            </a:r>
            <a:endParaRPr lang="en-IN" b="1" dirty="0"/>
          </a:p>
          <a:p>
            <a:endParaRPr lang="en-IN" dirty="0"/>
          </a:p>
        </p:txBody>
      </p:sp>
      <p:pic>
        <p:nvPicPr>
          <p:cNvPr id="5" name="Picture 4"/>
          <p:cNvPicPr>
            <a:picLocks noChangeAspect="1"/>
          </p:cNvPicPr>
          <p:nvPr/>
        </p:nvPicPr>
        <p:blipFill>
          <a:blip r:embed="rId2"/>
          <a:stretch>
            <a:fillRect/>
          </a:stretch>
        </p:blipFill>
        <p:spPr>
          <a:xfrm>
            <a:off x="186676" y="3781931"/>
            <a:ext cx="651524" cy="651524"/>
          </a:xfrm>
          <a:prstGeom prst="rect">
            <a:avLst/>
          </a:prstGeom>
        </p:spPr>
      </p:pic>
      <p:pic>
        <p:nvPicPr>
          <p:cNvPr id="6" name="Picture 5"/>
          <p:cNvPicPr>
            <a:picLocks noChangeAspect="1"/>
          </p:cNvPicPr>
          <p:nvPr/>
        </p:nvPicPr>
        <p:blipFill rotWithShape="1">
          <a:blip r:embed="rId3"/>
          <a:srcRect l="17316" r="15151"/>
          <a:stretch/>
        </p:blipFill>
        <p:spPr>
          <a:xfrm>
            <a:off x="0" y="2053140"/>
            <a:ext cx="720438" cy="1066800"/>
          </a:xfrm>
          <a:prstGeom prst="rect">
            <a:avLst/>
          </a:prstGeom>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611996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6266" cy="833353"/>
          </a:xfrm>
          <a:noFill/>
          <a:ln>
            <a:noFill/>
          </a:ln>
        </p:spPr>
        <p:txBody>
          <a:bodyPr spcFirstLastPara="1" wrap="square" lIns="91425" tIns="45700" rIns="91425" bIns="45700" anchor="ctr" anchorCtr="0">
            <a:noAutofit/>
          </a:bodyPr>
          <a:lstStyle/>
          <a:p>
            <a:r>
              <a:rPr lang="en-US" sz="3200" b="1" dirty="0">
                <a:solidFill>
                  <a:srgbClr val="0070C0"/>
                </a:solidFill>
              </a:rPr>
              <a:t>Business Process Management (BPM) Is a Continuous Process</a:t>
            </a:r>
            <a:endParaRPr lang="en-IN" sz="3200" b="1" dirty="0">
              <a:solidFill>
                <a:srgbClr val="0070C0"/>
              </a:solidFill>
            </a:endParaRPr>
          </a:p>
        </p:txBody>
      </p:sp>
      <p:sp>
        <p:nvSpPr>
          <p:cNvPr id="3" name="Content Placeholder 2"/>
          <p:cNvSpPr>
            <a:spLocks noGrp="1"/>
          </p:cNvSpPr>
          <p:nvPr>
            <p:ph idx="1"/>
          </p:nvPr>
        </p:nvSpPr>
        <p:spPr>
          <a:xfrm>
            <a:off x="648630" y="1014609"/>
            <a:ext cx="9976698" cy="4799100"/>
          </a:xfrm>
        </p:spPr>
        <p:txBody>
          <a:bodyPr>
            <a:normAutofit/>
          </a:bodyPr>
          <a:lstStyle/>
          <a:p>
            <a:pPr marL="514350" indent="-514350">
              <a:buAutoNum type="arabicParenR"/>
            </a:pPr>
            <a:r>
              <a:rPr lang="en-US" sz="2400" b="1" dirty="0">
                <a:solidFill>
                  <a:srgbClr val="002060"/>
                </a:solidFill>
              </a:rPr>
              <a:t>Brings about clarity on strategic direction, </a:t>
            </a:r>
          </a:p>
          <a:p>
            <a:pPr marL="514350" indent="-514350">
              <a:buAutoNum type="arabicParenR"/>
            </a:pPr>
            <a:r>
              <a:rPr lang="en-US" sz="2400" b="1" dirty="0">
                <a:solidFill>
                  <a:srgbClr val="002060"/>
                </a:solidFill>
              </a:rPr>
              <a:t>alignment of the firm's resources, and </a:t>
            </a:r>
          </a:p>
          <a:p>
            <a:pPr marL="514350" indent="-514350">
              <a:buAutoNum type="arabicParenR"/>
            </a:pPr>
            <a:r>
              <a:rPr lang="en-US" sz="2400" b="1" dirty="0">
                <a:solidFill>
                  <a:srgbClr val="002060"/>
                </a:solidFill>
              </a:rPr>
              <a:t>increases discipline in daily operations.</a:t>
            </a:r>
          </a:p>
          <a:p>
            <a:pPr>
              <a:buFont typeface="Courier New" panose="02070309020205020404" pitchFamily="49" charset="0"/>
              <a:buChar char="o"/>
            </a:pPr>
            <a:r>
              <a:rPr lang="en-US" sz="2400" b="1" dirty="0">
                <a:solidFill>
                  <a:srgbClr val="002060"/>
                </a:solidFill>
              </a:rPr>
              <a:t>BPM is an enterprise-wide, structured approach to providing the products and services that your customer's value most.  </a:t>
            </a:r>
          </a:p>
          <a:p>
            <a:pPr>
              <a:buFont typeface="Courier New" panose="02070309020205020404" pitchFamily="49" charset="0"/>
              <a:buChar char="o"/>
            </a:pPr>
            <a:r>
              <a:rPr lang="en-US" sz="2400" b="1" dirty="0">
                <a:solidFill>
                  <a:srgbClr val="002060"/>
                </a:solidFill>
              </a:rPr>
              <a:t>It is grounded in the premise that you must take a process view in order to understand the products and services your customers value most.  </a:t>
            </a:r>
          </a:p>
          <a:p>
            <a:pPr>
              <a:buFont typeface="Courier New" panose="02070309020205020404" pitchFamily="49" charset="0"/>
              <a:buChar char="o"/>
            </a:pPr>
            <a:r>
              <a:rPr lang="en-US" sz="2400" b="1" dirty="0">
                <a:solidFill>
                  <a:srgbClr val="002060"/>
                </a:solidFill>
              </a:rPr>
              <a:t>An understanding of the key business processes helps to meet key customer </a:t>
            </a:r>
            <a:r>
              <a:rPr lang="en-US" sz="2400" b="1" dirty="0" smtClean="0">
                <a:solidFill>
                  <a:srgbClr val="002060"/>
                </a:solidFill>
              </a:rPr>
              <a:t>needs </a:t>
            </a:r>
            <a:r>
              <a:rPr lang="en-US" sz="2400" b="1" dirty="0">
                <a:solidFill>
                  <a:srgbClr val="002060"/>
                </a:solidFill>
              </a:rPr>
              <a:t>and you gradually realize the gap between customer expectations </a:t>
            </a:r>
            <a:r>
              <a:rPr lang="en-US" sz="2400" b="1" dirty="0" smtClean="0">
                <a:solidFill>
                  <a:srgbClr val="002060"/>
                </a:solidFill>
              </a:rPr>
              <a:t>and </a:t>
            </a:r>
            <a:r>
              <a:rPr lang="en-US" sz="2400" b="1" dirty="0">
                <a:solidFill>
                  <a:srgbClr val="002060"/>
                </a:solidFill>
              </a:rPr>
              <a:t>your capability to perform.</a:t>
            </a:r>
            <a:endParaRPr lang="en-IN" sz="2400" b="1" dirty="0">
              <a:solidFill>
                <a:srgbClr val="002060"/>
              </a:solidFill>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224358542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291B-D99B-4304-9EDA-2C00F79FC837}"/>
              </a:ext>
            </a:extLst>
          </p:cNvPr>
          <p:cNvSpPr>
            <a:spLocks noGrp="1"/>
          </p:cNvSpPr>
          <p:nvPr>
            <p:ph type="title"/>
          </p:nvPr>
        </p:nvSpPr>
        <p:spPr>
          <a:xfrm>
            <a:off x="838200" y="365126"/>
            <a:ext cx="10515600" cy="759482"/>
          </a:xfrm>
        </p:spPr>
        <p:txBody>
          <a:bodyPr/>
          <a:lstStyle/>
          <a:p>
            <a:endParaRPr lang="en-IN" dirty="0"/>
          </a:p>
        </p:txBody>
      </p:sp>
      <p:sp>
        <p:nvSpPr>
          <p:cNvPr id="3" name="Text Placeholder 2">
            <a:extLst>
              <a:ext uri="{FF2B5EF4-FFF2-40B4-BE49-F238E27FC236}">
                <a16:creationId xmlns:a16="http://schemas.microsoft.com/office/drawing/2014/main" id="{44013762-48AB-4D92-BEA4-E7D59A07C3AD}"/>
              </a:ext>
            </a:extLst>
          </p:cNvPr>
          <p:cNvSpPr>
            <a:spLocks noGrp="1"/>
          </p:cNvSpPr>
          <p:nvPr>
            <p:ph type="body" idx="1"/>
          </p:nvPr>
        </p:nvSpPr>
        <p:spPr>
          <a:xfrm>
            <a:off x="502920" y="1019639"/>
            <a:ext cx="10409129" cy="4333234"/>
          </a:xfrm>
        </p:spPr>
        <p:txBody>
          <a:bodyPr/>
          <a:lstStyle/>
          <a:p>
            <a:r>
              <a:rPr lang="en-US" sz="2400" b="1" dirty="0"/>
              <a:t>BPM is a process approach to managing an organization.</a:t>
            </a:r>
          </a:p>
          <a:p>
            <a:r>
              <a:rPr lang="en-US" sz="2400" b="1" dirty="0"/>
              <a:t>Business process management (BPM), as the phrase indicates, is a systematic (better even, a </a:t>
            </a:r>
            <a:r>
              <a:rPr lang="en-US" sz="2400" b="1" dirty="0">
                <a:solidFill>
                  <a:srgbClr val="0070C0"/>
                </a:solidFill>
              </a:rPr>
              <a:t>systems</a:t>
            </a:r>
            <a:r>
              <a:rPr lang="en-US" sz="2400" b="1" dirty="0"/>
              <a:t>) approach to various functions of a business.</a:t>
            </a:r>
          </a:p>
          <a:p>
            <a:r>
              <a:rPr lang="en-US" sz="2400" b="1" dirty="0"/>
              <a:t>BPM ensures smooth and seamless transition from one step in a business to another almost autonomously and avoid firefighting.</a:t>
            </a:r>
          </a:p>
          <a:p>
            <a:r>
              <a:rPr lang="en-US" sz="2400" b="1" dirty="0"/>
              <a:t>For all events or eventualities, expected or unexpected, someone is </a:t>
            </a:r>
            <a:r>
              <a:rPr lang="en-US" sz="2400" b="1" dirty="0" smtClean="0"/>
              <a:t>always there and ready </a:t>
            </a:r>
            <a:r>
              <a:rPr lang="en-US" sz="2400" b="1" dirty="0"/>
              <a:t>to handle. </a:t>
            </a:r>
          </a:p>
          <a:p>
            <a:r>
              <a:rPr lang="en-US" sz="2400" b="1" dirty="0" smtClean="0"/>
              <a:t>Paul </a:t>
            </a:r>
            <a:r>
              <a:rPr lang="en-US" sz="2400" b="1" dirty="0"/>
              <a:t>Harmon of Business Process Trends defines BPM as, “a management discipline focused on improving corporate performance by managing a company’s business processes.” </a:t>
            </a:r>
            <a:endParaRPr lang="en-IN" sz="24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extLst>
      <p:ext uri="{BB962C8B-B14F-4D97-AF65-F5344CB8AC3E}">
        <p14:creationId xmlns:p14="http://schemas.microsoft.com/office/powerpoint/2010/main" val="399896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69E8-8C1A-4817-AEE9-DD005616FBA5}"/>
              </a:ext>
            </a:extLst>
          </p:cNvPr>
          <p:cNvSpPr>
            <a:spLocks noGrp="1"/>
          </p:cNvSpPr>
          <p:nvPr>
            <p:ph type="title"/>
          </p:nvPr>
        </p:nvSpPr>
        <p:spPr>
          <a:xfrm>
            <a:off x="838200" y="365125"/>
            <a:ext cx="10515600" cy="787337"/>
          </a:xfrm>
        </p:spPr>
        <p:txBody>
          <a:bodyPr/>
          <a:lstStyle/>
          <a:p>
            <a:r>
              <a:rPr lang="en-IN" sz="3200" b="1" dirty="0" smtClean="0">
                <a:solidFill>
                  <a:srgbClr val="0070C0"/>
                </a:solidFill>
              </a:rPr>
              <a:t>More About BPM</a:t>
            </a:r>
            <a:endParaRPr lang="en-IN" sz="3200" b="1" dirty="0">
              <a:solidFill>
                <a:srgbClr val="0070C0"/>
              </a:solidFill>
            </a:endParaRPr>
          </a:p>
        </p:txBody>
      </p:sp>
      <p:sp>
        <p:nvSpPr>
          <p:cNvPr id="3" name="Text Placeholder 2">
            <a:extLst>
              <a:ext uri="{FF2B5EF4-FFF2-40B4-BE49-F238E27FC236}">
                <a16:creationId xmlns:a16="http://schemas.microsoft.com/office/drawing/2014/main" id="{6E1FB703-E6E9-4611-924F-6947CF2D66F9}"/>
              </a:ext>
            </a:extLst>
          </p:cNvPr>
          <p:cNvSpPr>
            <a:spLocks noGrp="1"/>
          </p:cNvSpPr>
          <p:nvPr>
            <p:ph type="body" idx="1"/>
          </p:nvPr>
        </p:nvSpPr>
        <p:spPr>
          <a:xfrm>
            <a:off x="170688" y="1152462"/>
            <a:ext cx="10515600" cy="4351338"/>
          </a:xfrm>
        </p:spPr>
        <p:txBody>
          <a:bodyPr/>
          <a:lstStyle/>
          <a:p>
            <a:r>
              <a:rPr lang="en-US" sz="2400" b="1" dirty="0">
                <a:solidFill>
                  <a:srgbClr val="002060"/>
                </a:solidFill>
              </a:rPr>
              <a:t>BPM is a holistic management approach that aims to align business processes with changing business needs by continuously focusing on optimizing them. </a:t>
            </a:r>
          </a:p>
          <a:p>
            <a:r>
              <a:rPr lang="en-US" sz="2400" b="1" dirty="0">
                <a:solidFill>
                  <a:srgbClr val="002060"/>
                </a:solidFill>
              </a:rPr>
              <a:t>In complex business environments, BPM offers a standard and scalable solution for managing processes. </a:t>
            </a:r>
            <a:endParaRPr lang="en-US" sz="2400" b="1" dirty="0" smtClean="0">
              <a:solidFill>
                <a:srgbClr val="002060"/>
              </a:solidFill>
            </a:endParaRPr>
          </a:p>
          <a:p>
            <a:r>
              <a:rPr lang="en-US" sz="2400" b="1" dirty="0" smtClean="0">
                <a:solidFill>
                  <a:srgbClr val="109CEA"/>
                </a:solidFill>
              </a:rPr>
              <a:t>These </a:t>
            </a:r>
            <a:r>
              <a:rPr lang="en-US" sz="2400" b="1" dirty="0">
                <a:solidFill>
                  <a:srgbClr val="109CEA"/>
                </a:solidFill>
              </a:rPr>
              <a:t>solutions include person-to-person work steps, system-to-system communications, or combinations of both. </a:t>
            </a:r>
            <a:endParaRPr lang="en-US" sz="2400" b="1" dirty="0" smtClean="0">
              <a:solidFill>
                <a:srgbClr val="109CEA"/>
              </a:solidFill>
            </a:endParaRPr>
          </a:p>
          <a:p>
            <a:r>
              <a:rPr lang="en-US" sz="2400" b="1" dirty="0" smtClean="0">
                <a:solidFill>
                  <a:srgbClr val="002060"/>
                </a:solidFill>
              </a:rPr>
              <a:t>It </a:t>
            </a:r>
            <a:r>
              <a:rPr lang="en-US" sz="2400" b="1" dirty="0">
                <a:solidFill>
                  <a:srgbClr val="002060"/>
                </a:solidFill>
              </a:rPr>
              <a:t>integrates various independent disciplines of process modeling, process simulation, workflow, process execution, process monitoring, Enterprise Architecture, Lean, and Six Sigma into one unified standard to manage change.</a:t>
            </a:r>
            <a:endParaRPr lang="en-IN"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extLst>
      <p:ext uri="{BB962C8B-B14F-4D97-AF65-F5344CB8AC3E}">
        <p14:creationId xmlns:p14="http://schemas.microsoft.com/office/powerpoint/2010/main" val="620585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68A6-D3C3-43CE-8548-7A6C4058046F}"/>
              </a:ext>
            </a:extLst>
          </p:cNvPr>
          <p:cNvSpPr>
            <a:spLocks noGrp="1"/>
          </p:cNvSpPr>
          <p:nvPr>
            <p:ph type="title"/>
          </p:nvPr>
        </p:nvSpPr>
        <p:spPr>
          <a:xfrm>
            <a:off x="7114843" y="615549"/>
            <a:ext cx="1366983" cy="891020"/>
          </a:xfr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sz="2800" b="1" dirty="0" smtClean="0">
                <a:solidFill>
                  <a:srgbClr val="0A5E8C"/>
                </a:solidFill>
              </a:rPr>
              <a:t>BPM</a:t>
            </a:r>
            <a:endParaRPr lang="en-IN" sz="2800" b="1" dirty="0">
              <a:solidFill>
                <a:srgbClr val="0A5E8C"/>
              </a:solidFill>
            </a:endParaRPr>
          </a:p>
        </p:txBody>
      </p:sp>
      <p:sp>
        <p:nvSpPr>
          <p:cNvPr id="3" name="Text Placeholder 2">
            <a:extLst>
              <a:ext uri="{FF2B5EF4-FFF2-40B4-BE49-F238E27FC236}">
                <a16:creationId xmlns:a16="http://schemas.microsoft.com/office/drawing/2014/main" id="{5FAB65D0-5601-4997-B8B7-684016ED68F7}"/>
              </a:ext>
            </a:extLst>
          </p:cNvPr>
          <p:cNvSpPr>
            <a:spLocks noGrp="1"/>
          </p:cNvSpPr>
          <p:nvPr>
            <p:ph type="body" idx="1"/>
          </p:nvPr>
        </p:nvSpPr>
        <p:spPr>
          <a:xfrm>
            <a:off x="660309" y="1335359"/>
            <a:ext cx="5023799" cy="4252642"/>
          </a:xfrm>
        </p:spPr>
        <p:txBody>
          <a:bodyPr>
            <a:normAutofit/>
          </a:bodyPr>
          <a:lstStyle/>
          <a:p>
            <a:pPr marL="114300" indent="0">
              <a:buNone/>
            </a:pPr>
            <a:r>
              <a:rPr lang="en-US" b="1" dirty="0" smtClean="0">
                <a:solidFill>
                  <a:srgbClr val="0070C0"/>
                </a:solidFill>
              </a:rPr>
              <a:t>BPM </a:t>
            </a:r>
            <a:r>
              <a:rPr lang="en-US" b="1" dirty="0">
                <a:solidFill>
                  <a:srgbClr val="0070C0"/>
                </a:solidFill>
              </a:rPr>
              <a:t>is a comprehensive </a:t>
            </a:r>
            <a:r>
              <a:rPr lang="en-US" b="1" dirty="0" smtClean="0">
                <a:solidFill>
                  <a:srgbClr val="0070C0"/>
                </a:solidFill>
              </a:rPr>
              <a:t>strategies </a:t>
            </a:r>
            <a:r>
              <a:rPr lang="en-US" b="1" dirty="0">
                <a:solidFill>
                  <a:srgbClr val="0070C0"/>
                </a:solidFill>
              </a:rPr>
              <a:t>that </a:t>
            </a:r>
            <a:r>
              <a:rPr lang="en-US" b="1" dirty="0" smtClean="0">
                <a:solidFill>
                  <a:srgbClr val="0070C0"/>
                </a:solidFill>
              </a:rPr>
              <a:t>facilitates </a:t>
            </a:r>
            <a:r>
              <a:rPr lang="en-US" b="1" dirty="0">
                <a:solidFill>
                  <a:srgbClr val="0070C0"/>
                </a:solidFill>
              </a:rPr>
              <a:t>organizations to design, model, deploy, </a:t>
            </a:r>
            <a:r>
              <a:rPr lang="en-US" b="1" dirty="0" smtClean="0">
                <a:solidFill>
                  <a:srgbClr val="0070C0"/>
                </a:solidFill>
              </a:rPr>
              <a:t>and efficiently </a:t>
            </a:r>
            <a:r>
              <a:rPr lang="en-US" b="1" dirty="0">
                <a:solidFill>
                  <a:srgbClr val="0070C0"/>
                </a:solidFill>
              </a:rPr>
              <a:t>manage business </a:t>
            </a:r>
            <a:r>
              <a:rPr lang="en-US" b="1" dirty="0" smtClean="0">
                <a:solidFill>
                  <a:srgbClr val="0070C0"/>
                </a:solidFill>
              </a:rPr>
              <a:t>processes to respond </a:t>
            </a:r>
            <a:r>
              <a:rPr lang="en-US" b="1" dirty="0">
                <a:solidFill>
                  <a:srgbClr val="0070C0"/>
                </a:solidFill>
              </a:rPr>
              <a:t>changing market dynamics. </a:t>
            </a:r>
            <a:endParaRPr lang="en-US" b="1" dirty="0" smtClean="0">
              <a:solidFill>
                <a:srgbClr val="0070C0"/>
              </a:solidFill>
            </a:endParaRPr>
          </a:p>
          <a:p>
            <a:pPr marL="114300" indent="0">
              <a:buNone/>
            </a:pPr>
            <a:r>
              <a:rPr lang="en-US" b="1" dirty="0" smtClean="0"/>
              <a:t>It generates </a:t>
            </a:r>
            <a:r>
              <a:rPr lang="en-US" b="1" dirty="0"/>
              <a:t>actionable business intelligence in real time </a:t>
            </a:r>
            <a:r>
              <a:rPr lang="en-US" b="1" dirty="0" smtClean="0"/>
              <a:t>helping </a:t>
            </a:r>
            <a:r>
              <a:rPr lang="en-US" b="1" dirty="0"/>
              <a:t>organizations to rapidly respond to </a:t>
            </a:r>
            <a:r>
              <a:rPr lang="en-US" b="1" dirty="0" smtClean="0"/>
              <a:t>emerging changes.</a:t>
            </a:r>
            <a:endParaRPr lang="en-IN" b="1" dirty="0"/>
          </a:p>
        </p:txBody>
      </p:sp>
      <p:graphicFrame>
        <p:nvGraphicFramePr>
          <p:cNvPr id="5" name="Diagram 4"/>
          <p:cNvGraphicFramePr/>
          <p:nvPr>
            <p:extLst>
              <p:ext uri="{D42A27DB-BD31-4B8C-83A1-F6EECF244321}">
                <p14:modId xmlns:p14="http://schemas.microsoft.com/office/powerpoint/2010/main" val="939966846"/>
              </p:ext>
            </p:extLst>
          </p:nvPr>
        </p:nvGraphicFramePr>
        <p:xfrm>
          <a:off x="4851402" y="1832677"/>
          <a:ext cx="6502398" cy="3899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extLst>
      <p:ext uri="{BB962C8B-B14F-4D97-AF65-F5344CB8AC3E}">
        <p14:creationId xmlns:p14="http://schemas.microsoft.com/office/powerpoint/2010/main" val="169858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solidFill>
                  <a:srgbClr val="0070C0"/>
                </a:solidFill>
                <a:latin typeface="Georgia" panose="02040502050405020303" pitchFamily="18" charset="0"/>
              </a:rPr>
              <a:t>Another Way of Looking at Failure</a:t>
            </a:r>
          </a:p>
        </p:txBody>
      </p:sp>
      <p:sp>
        <p:nvSpPr>
          <p:cNvPr id="3" name="Text Placeholder 2"/>
          <p:cNvSpPr>
            <a:spLocks noGrp="1"/>
          </p:cNvSpPr>
          <p:nvPr>
            <p:ph type="body" idx="1"/>
          </p:nvPr>
        </p:nvSpPr>
        <p:spPr>
          <a:xfrm>
            <a:off x="838200" y="1825625"/>
            <a:ext cx="10515600" cy="1695341"/>
          </a:xfrm>
          <a:noFill/>
          <a:ln>
            <a:noFill/>
          </a:ln>
        </p:spPr>
        <p:txBody>
          <a:bodyPr spcFirstLastPara="1" wrap="square" lIns="91425" tIns="45700" rIns="91425" bIns="45700" anchor="t" anchorCtr="0">
            <a:noAutofit/>
          </a:bodyPr>
          <a:lstStyle/>
          <a:p>
            <a:r>
              <a:rPr lang="en-US" sz="2400" b="1" dirty="0">
                <a:solidFill>
                  <a:srgbClr val="002060"/>
                </a:solidFill>
              </a:rPr>
              <a:t>Failure may be due to mistakes/error, carelessness, accidents, ignorance, hypothesis going wrong.</a:t>
            </a:r>
          </a:p>
          <a:p>
            <a:pPr marL="114300" indent="0">
              <a:buNone/>
            </a:pPr>
            <a:r>
              <a:rPr lang="en-US" sz="2400" b="1" dirty="0">
                <a:solidFill>
                  <a:srgbClr val="002060"/>
                </a:solidFill>
              </a:rPr>
              <a:t/>
            </a:r>
            <a:br>
              <a:rPr lang="en-US" sz="2400" b="1" dirty="0">
                <a:solidFill>
                  <a:srgbClr val="002060"/>
                </a:solidFill>
              </a:rPr>
            </a:br>
            <a:r>
              <a:rPr lang="en-US" sz="2400" b="1" dirty="0">
                <a:solidFill>
                  <a:srgbClr val="002060"/>
                </a:solidFill>
              </a:rPr>
              <a:t/>
            </a:r>
            <a:br>
              <a:rPr lang="en-US" sz="2400" b="1" dirty="0">
                <a:solidFill>
                  <a:srgbClr val="002060"/>
                </a:solidFill>
              </a:rPr>
            </a:br>
            <a:endParaRPr lang="en-IN"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138825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sz="3200" b="1" dirty="0">
                <a:solidFill>
                  <a:srgbClr val="0070C0"/>
                </a:solidFill>
                <a:latin typeface="Georgia" panose="02040502050405020303" pitchFamily="18" charset="0"/>
              </a:rPr>
              <a:t>Major reasons why Indian startups fail: Yourstory.com has identified 7 reasons behind failure of 81% of the startups.</a:t>
            </a:r>
            <a:endParaRPr lang="en-IN" sz="3200" b="1" dirty="0">
              <a:solidFill>
                <a:srgbClr val="0070C0"/>
              </a:solidFill>
              <a:latin typeface="Georgia" panose="02040502050405020303" pitchFamily="18" charset="0"/>
            </a:endParaRPr>
          </a:p>
        </p:txBody>
      </p:sp>
      <p:sp>
        <p:nvSpPr>
          <p:cNvPr id="3" name="Text Placeholder 2"/>
          <p:cNvSpPr>
            <a:spLocks noGrp="1"/>
          </p:cNvSpPr>
          <p:nvPr>
            <p:ph type="body" idx="1"/>
          </p:nvPr>
        </p:nvSpPr>
        <p:spPr>
          <a:xfrm>
            <a:off x="992778" y="1523336"/>
            <a:ext cx="9644330" cy="4531029"/>
          </a:xfrm>
        </p:spPr>
        <p:txBody>
          <a:bodyPr/>
          <a:lstStyle/>
          <a:p>
            <a:pPr marL="571500" indent="-457200">
              <a:buFont typeface="+mj-lt"/>
              <a:buAutoNum type="arabicPeriod"/>
            </a:pPr>
            <a:r>
              <a:rPr lang="en-IN" sz="2400" b="1" dirty="0" smtClean="0">
                <a:solidFill>
                  <a:schemeClr val="accent5">
                    <a:lumMod val="50000"/>
                  </a:schemeClr>
                </a:solidFill>
              </a:rPr>
              <a:t>Lack of innovation and original business ideas.</a:t>
            </a:r>
            <a:endParaRPr lang="en-US" sz="2400" b="1" dirty="0" smtClean="0">
              <a:solidFill>
                <a:schemeClr val="accent5">
                  <a:lumMod val="50000"/>
                </a:schemeClr>
              </a:solidFill>
            </a:endParaRPr>
          </a:p>
          <a:p>
            <a:pPr marL="571500" indent="-457200">
              <a:buFont typeface="+mj-lt"/>
              <a:buAutoNum type="arabicPeriod"/>
            </a:pPr>
            <a:r>
              <a:rPr lang="en-US" sz="2400" b="1" dirty="0" smtClean="0">
                <a:solidFill>
                  <a:schemeClr val="accent5">
                    <a:lumMod val="50000"/>
                  </a:schemeClr>
                </a:solidFill>
              </a:rPr>
              <a:t>Lack </a:t>
            </a:r>
            <a:r>
              <a:rPr lang="en-US" sz="2400" b="1" dirty="0">
                <a:solidFill>
                  <a:schemeClr val="accent5">
                    <a:lumMod val="50000"/>
                  </a:schemeClr>
                </a:solidFill>
              </a:rPr>
              <a:t>of Vision</a:t>
            </a:r>
          </a:p>
          <a:p>
            <a:pPr marL="571500" indent="-457200">
              <a:buFont typeface="+mj-lt"/>
              <a:buAutoNum type="arabicPeriod"/>
            </a:pPr>
            <a:r>
              <a:rPr lang="en-IN" sz="2400" b="1" dirty="0">
                <a:solidFill>
                  <a:schemeClr val="accent5">
                    <a:lumMod val="50000"/>
                  </a:schemeClr>
                </a:solidFill>
              </a:rPr>
              <a:t>Lack of Market Understanding</a:t>
            </a:r>
          </a:p>
          <a:p>
            <a:pPr marL="571500" indent="-457200">
              <a:buFont typeface="+mj-lt"/>
              <a:buAutoNum type="arabicPeriod"/>
            </a:pPr>
            <a:r>
              <a:rPr lang="en-IN" sz="2400" b="1" dirty="0">
                <a:solidFill>
                  <a:schemeClr val="accent5">
                    <a:lumMod val="50000"/>
                  </a:schemeClr>
                </a:solidFill>
              </a:rPr>
              <a:t>Poor Competency</a:t>
            </a:r>
          </a:p>
          <a:p>
            <a:pPr marL="571500" indent="-457200">
              <a:buFont typeface="+mj-lt"/>
              <a:buAutoNum type="arabicPeriod"/>
            </a:pPr>
            <a:r>
              <a:rPr lang="en-IN" sz="2400" b="1" dirty="0">
                <a:solidFill>
                  <a:schemeClr val="accent5">
                    <a:lumMod val="50000"/>
                  </a:schemeClr>
                </a:solidFill>
              </a:rPr>
              <a:t>Poor Execution</a:t>
            </a:r>
          </a:p>
          <a:p>
            <a:pPr marL="571500" indent="-457200">
              <a:buFont typeface="+mj-lt"/>
              <a:buAutoNum type="arabicPeriod"/>
            </a:pPr>
            <a:r>
              <a:rPr lang="en-IN" sz="2400" b="1" dirty="0">
                <a:solidFill>
                  <a:schemeClr val="accent5">
                    <a:lumMod val="50000"/>
                  </a:schemeClr>
                </a:solidFill>
              </a:rPr>
              <a:t>Excessive Focus on Weaknesses</a:t>
            </a:r>
          </a:p>
          <a:p>
            <a:pPr marL="571500" indent="-457200">
              <a:buFont typeface="+mj-lt"/>
              <a:buAutoNum type="arabicPeriod"/>
            </a:pPr>
            <a:r>
              <a:rPr lang="en-US" sz="2400" b="1" dirty="0">
                <a:solidFill>
                  <a:schemeClr val="accent5">
                    <a:lumMod val="50000"/>
                  </a:schemeClr>
                </a:solidFill>
              </a:rPr>
              <a:t>Every Founder </a:t>
            </a:r>
            <a:r>
              <a:rPr lang="en-US" sz="2400" b="1" dirty="0" smtClean="0">
                <a:solidFill>
                  <a:schemeClr val="accent5">
                    <a:lumMod val="50000"/>
                  </a:schemeClr>
                </a:solidFill>
              </a:rPr>
              <a:t>Trying to be the CEO</a:t>
            </a:r>
            <a:endParaRPr lang="en-US" sz="2400" b="1" dirty="0">
              <a:solidFill>
                <a:schemeClr val="accent5">
                  <a:lumMod val="50000"/>
                </a:schemeClr>
              </a:solidFill>
            </a:endParaRPr>
          </a:p>
          <a:p>
            <a:pPr marL="571500" indent="-457200">
              <a:buFont typeface="+mj-lt"/>
              <a:buAutoNum type="arabicPeriod"/>
            </a:pPr>
            <a:r>
              <a:rPr lang="en-IN" sz="2400" b="1" dirty="0">
                <a:solidFill>
                  <a:schemeClr val="accent5">
                    <a:lumMod val="50000"/>
                  </a:schemeClr>
                </a:solidFill>
              </a:rPr>
              <a:t>Lack of Attention to Meritocracy</a:t>
            </a:r>
          </a:p>
          <a:p>
            <a:r>
              <a:rPr lang="en-IN" sz="2000" dirty="0">
                <a:solidFill>
                  <a:schemeClr val="accent5">
                    <a:lumMod val="50000"/>
                  </a:schemeClr>
                </a:solidFill>
              </a:rPr>
              <a:t>https://yourstory.com/2018/07/7-major-reasons-indian-startup-failure?utm_pageloadtype=scroll</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1380825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Georgia" panose="02040502050405020303" pitchFamily="18" charset="0"/>
              </a:rPr>
              <a:t>Causes of Failure of Startups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946713" y="1596949"/>
            <a:ext cx="10515600" cy="2426569"/>
          </a:xfrm>
        </p:spPr>
        <p:txBody>
          <a:bodyPr/>
          <a:lstStyle/>
          <a:p>
            <a:r>
              <a:rPr lang="en-US" b="1" dirty="0" smtClean="0"/>
              <a:t>You may read many post-mortems (some call them obituaries) on failed startups following the link below to understand what the founders attribute to their failures:</a:t>
            </a:r>
          </a:p>
          <a:p>
            <a:r>
              <a:rPr lang="en-IN" b="1" dirty="0" smtClean="0">
                <a:solidFill>
                  <a:srgbClr val="7030A0"/>
                </a:solidFill>
              </a:rPr>
              <a:t>https</a:t>
            </a:r>
            <a:r>
              <a:rPr lang="en-IN" b="1" dirty="0">
                <a:solidFill>
                  <a:srgbClr val="7030A0"/>
                </a:solidFill>
              </a:rPr>
              <a:t>://www.cbinsights.com/research/startup-failure-post-mortem/</a:t>
            </a:r>
          </a:p>
          <a:p>
            <a:endParaRPr lang="en-IN" b="1" dirty="0"/>
          </a:p>
        </p:txBody>
      </p:sp>
      <p:sp>
        <p:nvSpPr>
          <p:cNvPr id="4" name="Rectangle 3"/>
          <p:cNvSpPr/>
          <p:nvPr/>
        </p:nvSpPr>
        <p:spPr>
          <a:xfrm>
            <a:off x="946712" y="3964396"/>
            <a:ext cx="10240271" cy="1200329"/>
          </a:xfrm>
          <a:prstGeom prst="rect">
            <a:avLst/>
          </a:prstGeom>
        </p:spPr>
        <p:txBody>
          <a:bodyPr wrap="square">
            <a:spAutoFit/>
          </a:bodyPr>
          <a:lstStyle/>
          <a:p>
            <a:r>
              <a:rPr lang="en-US" sz="2400" b="1" i="1" dirty="0" smtClean="0"/>
              <a:t>“In the spirit of failure, we dug into the data on startup death and found that 70% of upstart tech companies fail — usually around 20 months after first raising financing (with around $1.3M in total funding closed)”. </a:t>
            </a:r>
            <a:r>
              <a:rPr lang="en-US" b="1" dirty="0" smtClean="0"/>
              <a:t>– cbinsights.com</a:t>
            </a:r>
            <a:endParaRPr lang="en-IN" b="1" dirty="0"/>
          </a:p>
        </p:txBody>
      </p:sp>
      <p:sp>
        <p:nvSpPr>
          <p:cNvPr id="5" name="Slide Number Placeholder 4"/>
          <p:cNvSpPr>
            <a:spLocks noGrp="1"/>
          </p:cNvSpPr>
          <p:nvPr>
            <p:ph type="sldNum" sz="quarter" idx="12"/>
          </p:nvPr>
        </p:nvSpPr>
        <p:spPr/>
        <p:txBody>
          <a:bodyPr/>
          <a:lstStyle/>
          <a:p>
            <a:fld id="{8FD1DB16-3243-4916-96AE-0416B7586CF1}" type="slidenum">
              <a:rPr lang="en-IN" smtClean="0"/>
              <a:t>5</a:t>
            </a:fld>
            <a:endParaRPr lang="en-IN"/>
          </a:p>
        </p:txBody>
      </p:sp>
    </p:spTree>
    <p:extLst>
      <p:ext uri="{BB962C8B-B14F-4D97-AF65-F5344CB8AC3E}">
        <p14:creationId xmlns:p14="http://schemas.microsoft.com/office/powerpoint/2010/main" val="6664557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solidFill>
                  <a:srgbClr val="0070C0"/>
                </a:solidFill>
                <a:latin typeface="Georgia" panose="02040502050405020303" pitchFamily="18" charset="0"/>
              </a:rPr>
              <a:t>Causes of Failure of Indian Startups</a:t>
            </a:r>
            <a:endParaRPr lang="en-US" sz="3200" b="1" dirty="0">
              <a:solidFill>
                <a:srgbClr val="0070C0"/>
              </a:solidFill>
              <a:latin typeface="Georgia" panose="02040502050405020303" pitchFamily="18" charset="0"/>
            </a:endParaRPr>
          </a:p>
        </p:txBody>
      </p:sp>
      <p:sp>
        <p:nvSpPr>
          <p:cNvPr id="3" name="Content Placeholder 2"/>
          <p:cNvSpPr>
            <a:spLocks noGrp="1"/>
          </p:cNvSpPr>
          <p:nvPr>
            <p:ph idx="1"/>
          </p:nvPr>
        </p:nvSpPr>
        <p:spPr>
          <a:xfrm>
            <a:off x="1206062" y="1593496"/>
            <a:ext cx="9451428" cy="4351338"/>
          </a:xfrm>
        </p:spPr>
        <p:txBody>
          <a:bodyPr/>
          <a:lstStyle/>
          <a:p>
            <a:r>
              <a:rPr lang="en-IN" sz="2400" b="1" dirty="0" smtClean="0">
                <a:solidFill>
                  <a:srgbClr val="002060"/>
                </a:solidFill>
              </a:rPr>
              <a:t>A </a:t>
            </a:r>
            <a:r>
              <a:rPr lang="en-IN" sz="2400" b="1" dirty="0">
                <a:solidFill>
                  <a:srgbClr val="002060"/>
                </a:solidFill>
              </a:rPr>
              <a:t>study </a:t>
            </a:r>
            <a:r>
              <a:rPr lang="en-IN" sz="2400" b="1" dirty="0" smtClean="0">
                <a:solidFill>
                  <a:srgbClr val="002060"/>
                </a:solidFill>
              </a:rPr>
              <a:t>by the </a:t>
            </a:r>
            <a:r>
              <a:rPr lang="en-IN" sz="2400" b="1" dirty="0">
                <a:solidFill>
                  <a:srgbClr val="002060"/>
                </a:solidFill>
              </a:rPr>
              <a:t>IBM Institute for Business Value and Oxford Economics found that 90% of Indian startups fail within the first five years. </a:t>
            </a:r>
            <a:endParaRPr lang="en-IN" sz="2400" b="1" dirty="0" smtClean="0">
              <a:solidFill>
                <a:srgbClr val="002060"/>
              </a:solidFill>
            </a:endParaRPr>
          </a:p>
          <a:p>
            <a:r>
              <a:rPr lang="en-IN" sz="2400" b="1" dirty="0" smtClean="0">
                <a:solidFill>
                  <a:srgbClr val="002060"/>
                </a:solidFill>
              </a:rPr>
              <a:t>And </a:t>
            </a:r>
            <a:r>
              <a:rPr lang="en-IN" sz="2400" b="1" dirty="0">
                <a:solidFill>
                  <a:srgbClr val="002060"/>
                </a:solidFill>
              </a:rPr>
              <a:t>the most common reason for failure is </a:t>
            </a:r>
            <a:r>
              <a:rPr lang="en-IN" sz="2400" b="1" dirty="0">
                <a:ln w="6600">
                  <a:solidFill>
                    <a:schemeClr val="accent2"/>
                  </a:solidFill>
                  <a:prstDash val="solid"/>
                </a:ln>
                <a:solidFill>
                  <a:srgbClr val="FFFFFF"/>
                </a:solidFill>
                <a:effectLst>
                  <a:outerShdw dist="38100" dir="2700000" algn="tl" rotWithShape="0">
                    <a:schemeClr val="accent2"/>
                  </a:outerShdw>
                </a:effectLst>
              </a:rPr>
              <a:t>lack of </a:t>
            </a:r>
            <a:r>
              <a:rPr lang="en-IN" sz="2400" b="1" dirty="0" smtClean="0">
                <a:ln w="6600">
                  <a:solidFill>
                    <a:schemeClr val="accent2"/>
                  </a:solidFill>
                  <a:prstDash val="solid"/>
                </a:ln>
                <a:solidFill>
                  <a:srgbClr val="FFFFFF"/>
                </a:solidFill>
                <a:effectLst>
                  <a:outerShdw dist="38100" dir="2700000" algn="tl" rotWithShape="0">
                    <a:schemeClr val="accent2"/>
                  </a:outerShdw>
                </a:effectLst>
              </a:rPr>
              <a:t>innovation.</a:t>
            </a:r>
          </a:p>
          <a:p>
            <a:r>
              <a:rPr lang="en-IN" sz="2400" b="1" dirty="0" smtClean="0">
                <a:solidFill>
                  <a:srgbClr val="002060"/>
                </a:solidFill>
              </a:rPr>
              <a:t>VCs (77%) believe </a:t>
            </a:r>
            <a:r>
              <a:rPr lang="en-IN" sz="2400" b="1" dirty="0">
                <a:solidFill>
                  <a:srgbClr val="002060"/>
                </a:solidFill>
              </a:rPr>
              <a:t>that Indian startups lack </a:t>
            </a:r>
            <a:r>
              <a:rPr lang="en-IN" sz="2400" b="1" dirty="0">
                <a:ln w="6600">
                  <a:solidFill>
                    <a:schemeClr val="accent2"/>
                  </a:solidFill>
                  <a:prstDash val="solid"/>
                </a:ln>
                <a:solidFill>
                  <a:srgbClr val="FFFFFF"/>
                </a:solidFill>
                <a:effectLst>
                  <a:outerShdw dist="38100" dir="2700000" algn="tl" rotWithShape="0">
                    <a:schemeClr val="accent2"/>
                  </a:outerShdw>
                </a:effectLst>
              </a:rPr>
              <a:t>new technologies or unique business models</a:t>
            </a:r>
            <a:r>
              <a:rPr lang="en-IN" sz="2400" b="1" dirty="0" smtClean="0">
                <a:solidFill>
                  <a:srgbClr val="002060"/>
                </a:solidFill>
              </a:rPr>
              <a:t>.</a:t>
            </a:r>
          </a:p>
          <a:p>
            <a:r>
              <a:rPr lang="en-IN" sz="2400" b="1" dirty="0">
                <a:solidFill>
                  <a:srgbClr val="002060"/>
                </a:solidFill>
              </a:rPr>
              <a:t>Other </a:t>
            </a:r>
            <a:r>
              <a:rPr lang="en-IN" sz="2400" b="1" dirty="0" smtClean="0">
                <a:solidFill>
                  <a:srgbClr val="002060"/>
                </a:solidFill>
              </a:rPr>
              <a:t>major reasons are </a:t>
            </a:r>
            <a:r>
              <a:rPr lang="en-IN" sz="2400" b="1" dirty="0">
                <a:solidFill>
                  <a:srgbClr val="002060"/>
                </a:solidFill>
              </a:rPr>
              <a:t>lack of skilled </a:t>
            </a:r>
            <a:r>
              <a:rPr lang="en-IN" sz="2400" b="1" dirty="0" smtClean="0">
                <a:solidFill>
                  <a:srgbClr val="002060"/>
                </a:solidFill>
              </a:rPr>
              <a:t>workforce, want of adequate &amp; timely funding</a:t>
            </a:r>
            <a:r>
              <a:rPr lang="en-IN" sz="2400" b="1" dirty="0">
                <a:solidFill>
                  <a:srgbClr val="002060"/>
                </a:solidFill>
              </a:rPr>
              <a:t>, inadequate formal mentoring and poor business </a:t>
            </a:r>
            <a:r>
              <a:rPr lang="en-IN" sz="2400" b="1" dirty="0" smtClean="0">
                <a:solidFill>
                  <a:srgbClr val="002060"/>
                </a:solidFill>
              </a:rPr>
              <a:t>ethics.</a:t>
            </a:r>
            <a:endParaRPr lang="en-US" sz="2400" b="1" dirty="0">
              <a:solidFill>
                <a:srgbClr val="002060"/>
              </a:solidFill>
            </a:endParaRPr>
          </a:p>
          <a:p>
            <a:endParaRPr lang="en-US"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18497234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689" y="615896"/>
            <a:ext cx="10515600" cy="1074792"/>
          </a:xfrm>
        </p:spPr>
        <p:txBody>
          <a:bodyPr/>
          <a:lstStyle/>
          <a:p>
            <a:r>
              <a:rPr lang="en-IN" sz="3200" b="1" dirty="0" smtClean="0">
                <a:solidFill>
                  <a:srgbClr val="0070C0"/>
                </a:solidFill>
                <a:latin typeface="Georgia" panose="02040502050405020303" pitchFamily="18" charset="0"/>
              </a:rPr>
              <a:t>India Lack Innovation</a:t>
            </a:r>
            <a:endParaRPr lang="en-US" sz="3200" b="1" dirty="0">
              <a:solidFill>
                <a:srgbClr val="0070C0"/>
              </a:solidFill>
              <a:latin typeface="Georgia" panose="02040502050405020303" pitchFamily="18" charset="0"/>
            </a:endParaRPr>
          </a:p>
        </p:txBody>
      </p:sp>
      <p:sp>
        <p:nvSpPr>
          <p:cNvPr id="3" name="Content Placeholder 2"/>
          <p:cNvSpPr>
            <a:spLocks noGrp="1"/>
          </p:cNvSpPr>
          <p:nvPr>
            <p:ph idx="1"/>
          </p:nvPr>
        </p:nvSpPr>
        <p:spPr>
          <a:xfrm>
            <a:off x="491358" y="1690688"/>
            <a:ext cx="9817563" cy="4221597"/>
          </a:xfrm>
        </p:spPr>
        <p:txBody>
          <a:bodyPr>
            <a:noAutofit/>
          </a:bodyPr>
          <a:lstStyle/>
          <a:p>
            <a:r>
              <a:rPr lang="en-IN" sz="2400" b="1" dirty="0" smtClean="0">
                <a:solidFill>
                  <a:srgbClr val="002060"/>
                </a:solidFill>
              </a:rPr>
              <a:t>India </a:t>
            </a:r>
            <a:r>
              <a:rPr lang="en-IN" sz="2400" b="1" dirty="0">
                <a:solidFill>
                  <a:srgbClr val="002060"/>
                </a:solidFill>
              </a:rPr>
              <a:t>doesn’t have meta-level startups such as Google, Facebook or Twitter. </a:t>
            </a:r>
            <a:endParaRPr lang="en-IN" sz="2400" b="1" dirty="0" smtClean="0">
              <a:solidFill>
                <a:srgbClr val="002060"/>
              </a:solidFill>
            </a:endParaRPr>
          </a:p>
          <a:p>
            <a:r>
              <a:rPr lang="en-IN" sz="2400" b="1" dirty="0" smtClean="0">
                <a:solidFill>
                  <a:srgbClr val="002060"/>
                </a:solidFill>
              </a:rPr>
              <a:t>China</a:t>
            </a:r>
            <a:r>
              <a:rPr lang="en-IN" sz="2400" b="1" dirty="0">
                <a:solidFill>
                  <a:srgbClr val="002060"/>
                </a:solidFill>
              </a:rPr>
              <a:t>, </a:t>
            </a:r>
            <a:r>
              <a:rPr lang="en-IN" sz="2400" b="1" dirty="0" smtClean="0">
                <a:solidFill>
                  <a:srgbClr val="002060"/>
                </a:solidFill>
              </a:rPr>
              <a:t>however, </a:t>
            </a:r>
            <a:r>
              <a:rPr lang="en-IN" sz="2400" b="1" dirty="0">
                <a:solidFill>
                  <a:srgbClr val="002060"/>
                </a:solidFill>
              </a:rPr>
              <a:t>built its own Google named Baidu and Alibaba displaced Amazon. </a:t>
            </a:r>
            <a:endParaRPr lang="en-IN" sz="2400" b="1" dirty="0" smtClean="0">
              <a:solidFill>
                <a:srgbClr val="002060"/>
              </a:solidFill>
            </a:endParaRPr>
          </a:p>
          <a:p>
            <a:r>
              <a:rPr lang="en-IN" sz="2400" b="1" dirty="0">
                <a:solidFill>
                  <a:srgbClr val="002060"/>
                </a:solidFill>
              </a:rPr>
              <a:t>“Since 2015, as many as 1,503 startups have closed down in India. And the major reason is due to the </a:t>
            </a:r>
            <a:r>
              <a:rPr lang="en-IN" sz="2400" b="1" dirty="0">
                <a:solidFill>
                  <a:srgbClr val="0070C0"/>
                </a:solidFill>
              </a:rPr>
              <a:t>replication of Western business models</a:t>
            </a:r>
            <a:r>
              <a:rPr lang="en-IN" sz="2400" b="1" dirty="0">
                <a:solidFill>
                  <a:srgbClr val="002060"/>
                </a:solidFill>
              </a:rPr>
              <a:t>, and not lack of subsequent funding from the investors,” says </a:t>
            </a:r>
            <a:r>
              <a:rPr lang="en-IN" sz="2400" b="1" dirty="0" err="1">
                <a:solidFill>
                  <a:srgbClr val="002060"/>
                </a:solidFill>
              </a:rPr>
              <a:t>Rishabh</a:t>
            </a:r>
            <a:r>
              <a:rPr lang="en-IN" sz="2400" b="1" dirty="0">
                <a:solidFill>
                  <a:srgbClr val="002060"/>
                </a:solidFill>
              </a:rPr>
              <a:t> </a:t>
            </a:r>
            <a:r>
              <a:rPr lang="en-IN" sz="2400" b="1" dirty="0" err="1">
                <a:solidFill>
                  <a:srgbClr val="002060"/>
                </a:solidFill>
              </a:rPr>
              <a:t>Lawania</a:t>
            </a:r>
            <a:r>
              <a:rPr lang="en-IN" sz="2400" b="1" dirty="0">
                <a:solidFill>
                  <a:srgbClr val="002060"/>
                </a:solidFill>
              </a:rPr>
              <a:t>, founder of </a:t>
            </a:r>
            <a:r>
              <a:rPr lang="en-IN" sz="2400" b="1" dirty="0" err="1">
                <a:solidFill>
                  <a:srgbClr val="002060"/>
                </a:solidFill>
              </a:rPr>
              <a:t>Xeler8</a:t>
            </a:r>
            <a:endParaRPr lang="en-IN" sz="2400" b="1" dirty="0">
              <a:solidFill>
                <a:srgbClr val="002060"/>
              </a:solidFill>
            </a:endParaRPr>
          </a:p>
          <a:p>
            <a:r>
              <a:rPr lang="en-IN" sz="2400" b="1" dirty="0">
                <a:solidFill>
                  <a:srgbClr val="002060"/>
                </a:solidFill>
              </a:rPr>
              <a:t>India filed 1,423 international patents in 2015-16, while Japan filed 44,235, China 29,846 and South Korea 14,626 </a:t>
            </a:r>
            <a:endParaRPr lang="en-US"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3522157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C9F6-A693-4F12-AC80-780224D3D71B}"/>
              </a:ext>
            </a:extLst>
          </p:cNvPr>
          <p:cNvSpPr>
            <a:spLocks noGrp="1"/>
          </p:cNvSpPr>
          <p:nvPr>
            <p:ph type="title"/>
          </p:nvPr>
        </p:nvSpPr>
        <p:spPr/>
        <p:txBody>
          <a:bodyPr vert="horz" lIns="91440" tIns="45720" rIns="91440" bIns="45720" rtlCol="0" anchor="ctr">
            <a:normAutofit/>
          </a:bodyPr>
          <a:lstStyle/>
          <a:p>
            <a:r>
              <a:rPr lang="en-US" sz="3200" b="1" dirty="0">
                <a:solidFill>
                  <a:srgbClr val="0070C0"/>
                </a:solidFill>
                <a:latin typeface="Georgia" panose="02040502050405020303" pitchFamily="18" charset="0"/>
              </a:rPr>
              <a:t>Lack of Vision</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EF0474A3-BBA4-468C-B2D9-0F97C6772862}"/>
              </a:ext>
            </a:extLst>
          </p:cNvPr>
          <p:cNvSpPr>
            <a:spLocks noGrp="1"/>
          </p:cNvSpPr>
          <p:nvPr>
            <p:ph type="body" idx="1"/>
          </p:nvPr>
        </p:nvSpPr>
        <p:spPr>
          <a:xfrm>
            <a:off x="504646" y="1589955"/>
            <a:ext cx="9069371" cy="3711718"/>
          </a:xfrm>
        </p:spPr>
        <p:txBody>
          <a:bodyPr/>
          <a:lstStyle/>
          <a:p>
            <a:r>
              <a:rPr lang="en-US" b="1" dirty="0">
                <a:solidFill>
                  <a:srgbClr val="002060"/>
                </a:solidFill>
              </a:rPr>
              <a:t>Creation of a large percentage of ventures are driven by the passion to start a startup </a:t>
            </a:r>
            <a:r>
              <a:rPr lang="en-US" b="1" dirty="0" smtClean="0">
                <a:solidFill>
                  <a:srgbClr val="002060"/>
                </a:solidFill>
              </a:rPr>
              <a:t>without </a:t>
            </a:r>
            <a:r>
              <a:rPr lang="en-US" b="1" dirty="0">
                <a:solidFill>
                  <a:srgbClr val="002060"/>
                </a:solidFill>
              </a:rPr>
              <a:t>a compelling vision.</a:t>
            </a:r>
          </a:p>
          <a:p>
            <a:r>
              <a:rPr lang="en-US" b="1" dirty="0">
                <a:solidFill>
                  <a:srgbClr val="002060"/>
                </a:solidFill>
              </a:rPr>
              <a:t>Shared vision </a:t>
            </a:r>
            <a:endParaRPr lang="en-US" b="1" dirty="0" smtClean="0">
              <a:solidFill>
                <a:srgbClr val="002060"/>
              </a:solidFill>
            </a:endParaRPr>
          </a:p>
          <a:p>
            <a:pPr lvl="1"/>
            <a:r>
              <a:rPr lang="en-US" b="1" dirty="0" smtClean="0">
                <a:solidFill>
                  <a:srgbClr val="002060"/>
                </a:solidFill>
              </a:rPr>
              <a:t>synchronizes </a:t>
            </a:r>
            <a:r>
              <a:rPr lang="en-US" b="1" dirty="0">
                <a:solidFill>
                  <a:srgbClr val="002060"/>
                </a:solidFill>
              </a:rPr>
              <a:t>all members in a common thread of thought and they pursue the same aspiration.</a:t>
            </a:r>
          </a:p>
          <a:p>
            <a:pPr lvl="1"/>
            <a:r>
              <a:rPr lang="en-US" b="1" dirty="0">
                <a:solidFill>
                  <a:srgbClr val="002060"/>
                </a:solidFill>
              </a:rPr>
              <a:t>The majority of the conflicts are avoided.</a:t>
            </a:r>
          </a:p>
          <a:p>
            <a:pPr lvl="1"/>
            <a:r>
              <a:rPr lang="en-US" b="1" dirty="0">
                <a:solidFill>
                  <a:srgbClr val="002060"/>
                </a:solidFill>
              </a:rPr>
              <a:t>Unique synergies prevail in all actions.</a:t>
            </a:r>
          </a:p>
          <a:p>
            <a:pPr lvl="1"/>
            <a:r>
              <a:rPr lang="en-US" b="1" dirty="0">
                <a:solidFill>
                  <a:srgbClr val="002060"/>
                </a:solidFill>
              </a:rPr>
              <a:t>There would be less stress and stress would be bearable. </a:t>
            </a:r>
            <a:endParaRPr lang="en-IN"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38217500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DA44-FEED-4857-BE22-B85735B5B1AA}"/>
              </a:ext>
            </a:extLst>
          </p:cNvPr>
          <p:cNvSpPr>
            <a:spLocks noGrp="1"/>
          </p:cNvSpPr>
          <p:nvPr>
            <p:ph type="title"/>
          </p:nvPr>
        </p:nvSpPr>
        <p:spPr/>
        <p:txBody>
          <a:bodyPr vert="horz" lIns="91440" tIns="45720" rIns="91440" bIns="45720" rtlCol="0" anchor="ctr">
            <a:normAutofit/>
          </a:bodyPr>
          <a:lstStyle/>
          <a:p>
            <a:r>
              <a:rPr lang="en-IN" sz="3200" b="1" dirty="0">
                <a:solidFill>
                  <a:srgbClr val="0070C0"/>
                </a:solidFill>
                <a:latin typeface="Georgia" panose="02040502050405020303" pitchFamily="18" charset="0"/>
              </a:rPr>
              <a:t>Lack of Market Understanding</a:t>
            </a:r>
          </a:p>
        </p:txBody>
      </p:sp>
      <p:sp>
        <p:nvSpPr>
          <p:cNvPr id="3" name="Text Placeholder 2">
            <a:extLst>
              <a:ext uri="{FF2B5EF4-FFF2-40B4-BE49-F238E27FC236}">
                <a16:creationId xmlns:a16="http://schemas.microsoft.com/office/drawing/2014/main" id="{A0504374-2017-4068-90FC-ED4789C47EFA}"/>
              </a:ext>
            </a:extLst>
          </p:cNvPr>
          <p:cNvSpPr>
            <a:spLocks noGrp="1"/>
          </p:cNvSpPr>
          <p:nvPr>
            <p:ph type="body" idx="1"/>
          </p:nvPr>
        </p:nvSpPr>
        <p:spPr>
          <a:xfrm>
            <a:off x="653460" y="1873568"/>
            <a:ext cx="10008695" cy="3566507"/>
          </a:xfrm>
        </p:spPr>
        <p:txBody>
          <a:bodyPr/>
          <a:lstStyle/>
          <a:p>
            <a:r>
              <a:rPr lang="en-US" b="1" dirty="0">
                <a:solidFill>
                  <a:srgbClr val="002060"/>
                </a:solidFill>
              </a:rPr>
              <a:t>This is intuitive. Many startups teams are made of close friends and complementarity of skills may not always be </a:t>
            </a:r>
            <a:r>
              <a:rPr lang="en-US" b="1" dirty="0" smtClean="0">
                <a:solidFill>
                  <a:srgbClr val="002060"/>
                </a:solidFill>
              </a:rPr>
              <a:t>the central consideration.</a:t>
            </a:r>
            <a:endParaRPr lang="en-US" b="1" dirty="0">
              <a:solidFill>
                <a:srgbClr val="002060"/>
              </a:solidFill>
            </a:endParaRPr>
          </a:p>
          <a:p>
            <a:r>
              <a:rPr lang="en-US" b="1" dirty="0">
                <a:solidFill>
                  <a:srgbClr val="002060"/>
                </a:solidFill>
              </a:rPr>
              <a:t>Most technology </a:t>
            </a:r>
            <a:r>
              <a:rPr lang="en-US" b="1" dirty="0" smtClean="0">
                <a:solidFill>
                  <a:srgbClr val="002060"/>
                </a:solidFill>
              </a:rPr>
              <a:t>founders are </a:t>
            </a:r>
            <a:r>
              <a:rPr lang="en-US" b="1" dirty="0">
                <a:solidFill>
                  <a:srgbClr val="002060"/>
                </a:solidFill>
              </a:rPr>
              <a:t>besotted with the novelty of the solutions.</a:t>
            </a:r>
          </a:p>
          <a:p>
            <a:r>
              <a:rPr lang="en-US" b="1" dirty="0" smtClean="0">
                <a:solidFill>
                  <a:srgbClr val="002060"/>
                </a:solidFill>
              </a:rPr>
              <a:t>Many of them fail to focus on </a:t>
            </a:r>
            <a:r>
              <a:rPr lang="en-US" b="1" dirty="0">
                <a:solidFill>
                  <a:srgbClr val="002060"/>
                </a:solidFill>
              </a:rPr>
              <a:t>the impact on the customers’ pain, competitive advantages, and customers’ readiness to buy.</a:t>
            </a:r>
          </a:p>
          <a:p>
            <a:endParaRPr lang="en-IN"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extLst>
      <p:ext uri="{BB962C8B-B14F-4D97-AF65-F5344CB8AC3E}">
        <p14:creationId xmlns:p14="http://schemas.microsoft.com/office/powerpoint/2010/main" val="382443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E5F1-D114-4AAE-8BBC-089CAFCA85DA}"/>
              </a:ext>
            </a:extLst>
          </p:cNvPr>
          <p:cNvSpPr>
            <a:spLocks noGrp="1"/>
          </p:cNvSpPr>
          <p:nvPr>
            <p:ph type="title"/>
          </p:nvPr>
        </p:nvSpPr>
        <p:spPr/>
        <p:txBody>
          <a:bodyPr vert="horz" lIns="91440" tIns="45720" rIns="91440" bIns="45720" rtlCol="0" anchor="ctr">
            <a:normAutofit/>
          </a:bodyPr>
          <a:lstStyle/>
          <a:p>
            <a:r>
              <a:rPr lang="en-US" sz="3200" b="1" dirty="0">
                <a:solidFill>
                  <a:srgbClr val="0070C0"/>
                </a:solidFill>
                <a:latin typeface="Georgia" panose="02040502050405020303" pitchFamily="18" charset="0"/>
              </a:rPr>
              <a:t>Poor Competency or Lack of Willingness to Hire </a:t>
            </a:r>
            <a:r>
              <a:rPr lang="en-US" sz="3200" b="1" dirty="0">
                <a:solidFill>
                  <a:srgbClr val="0070C0"/>
                </a:solidFill>
                <a:latin typeface="Georgia" panose="02040502050405020303" pitchFamily="18" charset="0"/>
              </a:rPr>
              <a:t>Professionals (Founder’s Dilemma)</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A1969CF8-9091-40CB-AD0D-E3DE235A4B2D}"/>
              </a:ext>
            </a:extLst>
          </p:cNvPr>
          <p:cNvSpPr>
            <a:spLocks noGrp="1"/>
          </p:cNvSpPr>
          <p:nvPr>
            <p:ph type="body" idx="1"/>
          </p:nvPr>
        </p:nvSpPr>
        <p:spPr>
          <a:xfrm>
            <a:off x="596056" y="1903038"/>
            <a:ext cx="9276761" cy="4351338"/>
          </a:xfrm>
        </p:spPr>
        <p:txBody>
          <a:bodyPr/>
          <a:lstStyle/>
          <a:p>
            <a:r>
              <a:rPr lang="en-IN" sz="2400" b="1" dirty="0" smtClean="0">
                <a:solidFill>
                  <a:srgbClr val="002060"/>
                </a:solidFill>
              </a:rPr>
              <a:t>Founders’ unwillingness to acknowledge limitations.</a:t>
            </a:r>
            <a:endParaRPr lang="en-US" sz="2400" b="1" dirty="0" smtClean="0">
              <a:solidFill>
                <a:srgbClr val="002060"/>
              </a:solidFill>
            </a:endParaRPr>
          </a:p>
          <a:p>
            <a:r>
              <a:rPr lang="en-US" sz="2400" b="1" dirty="0" smtClean="0">
                <a:solidFill>
                  <a:srgbClr val="002060"/>
                </a:solidFill>
              </a:rPr>
              <a:t>Successful founder-CEOs are </a:t>
            </a:r>
            <a:r>
              <a:rPr lang="en-US" sz="2400" b="1" dirty="0">
                <a:solidFill>
                  <a:srgbClr val="002060"/>
                </a:solidFill>
              </a:rPr>
              <a:t>not non-existent, but they are rare breed.</a:t>
            </a:r>
          </a:p>
          <a:p>
            <a:r>
              <a:rPr lang="en-US" sz="2400" b="1" dirty="0">
                <a:solidFill>
                  <a:srgbClr val="002060"/>
                </a:solidFill>
              </a:rPr>
              <a:t>Less than 25% of founders led the IPO as CEO. Rest hired professionals to lead </a:t>
            </a:r>
            <a:r>
              <a:rPr lang="en-US" sz="2400" b="1" dirty="0" smtClean="0">
                <a:solidFill>
                  <a:srgbClr val="002060"/>
                </a:solidFill>
              </a:rPr>
              <a:t>their companies to IPO as </a:t>
            </a:r>
            <a:r>
              <a:rPr lang="en-US" sz="2400" b="1" dirty="0">
                <a:solidFill>
                  <a:srgbClr val="002060"/>
                </a:solidFill>
              </a:rPr>
              <a:t>evidences Noam Wasserman – the author of “Founders’ Dilemma” .</a:t>
            </a:r>
          </a:p>
          <a:p>
            <a:r>
              <a:rPr lang="en-US" sz="2400" b="1" dirty="0" smtClean="0">
                <a:solidFill>
                  <a:srgbClr val="002060"/>
                </a:solidFill>
              </a:rPr>
              <a:t>Many </a:t>
            </a:r>
            <a:r>
              <a:rPr lang="en-US" sz="2400" b="1" dirty="0">
                <a:solidFill>
                  <a:srgbClr val="002060"/>
                </a:solidFill>
              </a:rPr>
              <a:t>founders </a:t>
            </a:r>
            <a:r>
              <a:rPr lang="en-US" sz="2400" b="1" dirty="0" smtClean="0">
                <a:solidFill>
                  <a:srgbClr val="002060"/>
                </a:solidFill>
              </a:rPr>
              <a:t>think only </a:t>
            </a:r>
            <a:r>
              <a:rPr lang="en-US" sz="2400" b="1" dirty="0">
                <a:solidFill>
                  <a:srgbClr val="002060"/>
                </a:solidFill>
              </a:rPr>
              <a:t>they can lead the company. The fact is that </a:t>
            </a:r>
            <a:r>
              <a:rPr lang="en-US" sz="2400" b="1" dirty="0" smtClean="0">
                <a:solidFill>
                  <a:srgbClr val="002060"/>
                </a:solidFill>
              </a:rPr>
              <a:t>CEO jobs need a lot of experience and networking.</a:t>
            </a:r>
            <a:endParaRPr lang="en-US" sz="2400" b="1" dirty="0">
              <a:solidFill>
                <a:srgbClr val="002060"/>
              </a:solidFill>
            </a:endParaRPr>
          </a:p>
          <a:p>
            <a:pPr marL="0" indent="0">
              <a:buNone/>
            </a:pPr>
            <a:r>
              <a:rPr lang="en-US" sz="2400" b="1" dirty="0">
                <a:solidFill>
                  <a:srgbClr val="002060"/>
                </a:solidFill>
              </a:rPr>
              <a:t/>
            </a:r>
            <a:br>
              <a:rPr lang="en-US" sz="2400" b="1" dirty="0">
                <a:solidFill>
                  <a:srgbClr val="002060"/>
                </a:solidFill>
              </a:rPr>
            </a:br>
            <a:endParaRPr lang="en-IN"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extLst>
      <p:ext uri="{BB962C8B-B14F-4D97-AF65-F5344CB8AC3E}">
        <p14:creationId xmlns:p14="http://schemas.microsoft.com/office/powerpoint/2010/main" val="35051357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E5F1-D114-4AAE-8BBC-089CAFCA85DA}"/>
              </a:ext>
            </a:extLst>
          </p:cNvPr>
          <p:cNvSpPr>
            <a:spLocks noGrp="1"/>
          </p:cNvSpPr>
          <p:nvPr>
            <p:ph type="title"/>
          </p:nvPr>
        </p:nvSpPr>
        <p:spPr/>
        <p:txBody>
          <a:bodyPr vert="horz" lIns="91440" tIns="45720" rIns="91440" bIns="45720" rtlCol="0" anchor="ctr">
            <a:normAutofit/>
          </a:bodyPr>
          <a:lstStyle/>
          <a:p>
            <a:r>
              <a:rPr lang="en-US" sz="3200" b="1" dirty="0">
                <a:solidFill>
                  <a:srgbClr val="0070C0"/>
                </a:solidFill>
                <a:latin typeface="Georgia" panose="02040502050405020303" pitchFamily="18" charset="0"/>
              </a:rPr>
              <a:t>Poor Competency or Lack of Willingness to Hire Professionals (Founder’s Dilemma)</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A1969CF8-9091-40CB-AD0D-E3DE235A4B2D}"/>
              </a:ext>
            </a:extLst>
          </p:cNvPr>
          <p:cNvSpPr>
            <a:spLocks noGrp="1"/>
          </p:cNvSpPr>
          <p:nvPr>
            <p:ph type="body" idx="1"/>
          </p:nvPr>
        </p:nvSpPr>
        <p:spPr>
          <a:xfrm>
            <a:off x="556339" y="1826284"/>
            <a:ext cx="9276761" cy="4351338"/>
          </a:xfrm>
        </p:spPr>
        <p:txBody>
          <a:bodyPr/>
          <a:lstStyle/>
          <a:p>
            <a:pPr marL="114300" indent="0">
              <a:buNone/>
            </a:pPr>
            <a:r>
              <a:rPr lang="en-US" sz="2400" b="1" dirty="0" smtClean="0">
                <a:solidFill>
                  <a:srgbClr val="002060"/>
                </a:solidFill>
              </a:rPr>
              <a:t>It is important for founders to </a:t>
            </a:r>
            <a:r>
              <a:rPr lang="en-US" sz="2400" b="1" dirty="0">
                <a:solidFill>
                  <a:srgbClr val="002060"/>
                </a:solidFill>
              </a:rPr>
              <a:t>realize </a:t>
            </a:r>
            <a:r>
              <a:rPr lang="en-US" sz="2400" b="1" dirty="0" smtClean="0">
                <a:solidFill>
                  <a:srgbClr val="002060"/>
                </a:solidFill>
              </a:rPr>
              <a:t>that </a:t>
            </a:r>
            <a:r>
              <a:rPr lang="en-US" sz="2400" b="1" dirty="0">
                <a:solidFill>
                  <a:srgbClr val="002060"/>
                </a:solidFill>
              </a:rPr>
              <a:t>their financial resources, ability to inspire people, and passion aren’t enough to enable their ventures to capitalize fully on the opportunities before them. </a:t>
            </a:r>
          </a:p>
          <a:p>
            <a:pPr marL="114300" indent="0">
              <a:buNone/>
            </a:pPr>
            <a:r>
              <a:rPr lang="en-US" sz="2400" b="1" dirty="0" smtClean="0">
                <a:solidFill>
                  <a:srgbClr val="002060"/>
                </a:solidFill>
              </a:rPr>
              <a:t>Those </a:t>
            </a:r>
            <a:r>
              <a:rPr lang="en-US" sz="2400" b="1" dirty="0">
                <a:solidFill>
                  <a:srgbClr val="002060"/>
                </a:solidFill>
              </a:rPr>
              <a:t>who acknowledge their limitation and quickly bring the right people on board, greatly </a:t>
            </a:r>
            <a:r>
              <a:rPr lang="en-US" sz="2400" b="1" dirty="0"/>
              <a:t>increase </a:t>
            </a:r>
            <a:r>
              <a:rPr lang="en-US" sz="2400" b="1" dirty="0" smtClean="0"/>
              <a:t>the odds of </a:t>
            </a:r>
            <a:r>
              <a:rPr lang="en-US" sz="2400" b="1" dirty="0"/>
              <a:t>success.</a:t>
            </a:r>
          </a:p>
          <a:p>
            <a:pPr marL="114300" indent="0">
              <a:buNone/>
            </a:pPr>
            <a:r>
              <a:rPr lang="en-US" sz="2400" b="1" dirty="0"/>
              <a:t/>
            </a:r>
            <a:br>
              <a:rPr lang="en-US" sz="2400" b="1" dirty="0"/>
            </a:br>
            <a:endParaRPr lang="en-IN" sz="24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extLst>
      <p:ext uri="{BB962C8B-B14F-4D97-AF65-F5344CB8AC3E}">
        <p14:creationId xmlns:p14="http://schemas.microsoft.com/office/powerpoint/2010/main" val="5017033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93CE-76E7-49C6-9B2D-F16CD5389A5A}"/>
              </a:ext>
            </a:extLst>
          </p:cNvPr>
          <p:cNvSpPr>
            <a:spLocks noGrp="1"/>
          </p:cNvSpPr>
          <p:nvPr>
            <p:ph type="title"/>
          </p:nvPr>
        </p:nvSpPr>
        <p:spPr/>
        <p:txBody>
          <a:bodyPr vert="horz" lIns="91440" tIns="45720" rIns="91440" bIns="45720" rtlCol="0" anchor="ctr">
            <a:normAutofit/>
          </a:bodyPr>
          <a:lstStyle/>
          <a:p>
            <a:r>
              <a:rPr lang="en-US" sz="3200" b="1" dirty="0">
                <a:solidFill>
                  <a:srgbClr val="0070C0"/>
                </a:solidFill>
                <a:latin typeface="Georgia" panose="02040502050405020303" pitchFamily="18" charset="0"/>
              </a:rPr>
              <a:t>Early Success </a:t>
            </a:r>
            <a:r>
              <a:rPr lang="en-US" sz="3200" b="1" dirty="0">
                <a:solidFill>
                  <a:srgbClr val="0070C0"/>
                </a:solidFill>
                <a:latin typeface="Georgia" panose="02040502050405020303" pitchFamily="18" charset="0"/>
              </a:rPr>
              <a:t>or </a:t>
            </a:r>
            <a:r>
              <a:rPr lang="en-US" sz="3200" b="1" dirty="0">
                <a:solidFill>
                  <a:srgbClr val="0070C0"/>
                </a:solidFill>
                <a:latin typeface="Georgia" panose="02040502050405020303" pitchFamily="18" charset="0"/>
              </a:rPr>
              <a:t>Failure – </a:t>
            </a:r>
            <a:r>
              <a:rPr lang="en-US" sz="3200" b="1" dirty="0">
                <a:solidFill>
                  <a:srgbClr val="0070C0"/>
                </a:solidFill>
                <a:latin typeface="Georgia" panose="02040502050405020303" pitchFamily="18" charset="0"/>
              </a:rPr>
              <a:t>Venture </a:t>
            </a:r>
            <a:r>
              <a:rPr lang="en-US" sz="3200" b="1" dirty="0">
                <a:solidFill>
                  <a:srgbClr val="0070C0"/>
                </a:solidFill>
                <a:latin typeface="Georgia" panose="02040502050405020303" pitchFamily="18" charset="0"/>
              </a:rPr>
              <a:t>Needs Professionals</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36E324D1-0A16-4151-B2A1-0EBF18892DC6}"/>
              </a:ext>
            </a:extLst>
          </p:cNvPr>
          <p:cNvSpPr>
            <a:spLocks noGrp="1"/>
          </p:cNvSpPr>
          <p:nvPr>
            <p:ph type="body" idx="1"/>
          </p:nvPr>
        </p:nvSpPr>
        <p:spPr>
          <a:xfrm>
            <a:off x="838200" y="1508557"/>
            <a:ext cx="9851451" cy="4148965"/>
          </a:xfrm>
          <a:noFill/>
          <a:ln>
            <a:noFill/>
          </a:ln>
        </p:spPr>
        <p:txBody>
          <a:bodyPr spcFirstLastPara="1" wrap="square" lIns="91425" tIns="45700" rIns="91425" bIns="45700" anchor="t" anchorCtr="0">
            <a:noAutofit/>
          </a:bodyPr>
          <a:lstStyle/>
          <a:p>
            <a:r>
              <a:rPr lang="en-US" b="1" dirty="0">
                <a:solidFill>
                  <a:schemeClr val="accent5">
                    <a:lumMod val="50000"/>
                  </a:schemeClr>
                </a:solidFill>
              </a:rPr>
              <a:t>Whether founders succeed in taking the venture up to developing the product and acquiring a early customers, or they fail at some stage, either way, the venture needs experienced CEOs to lead.</a:t>
            </a:r>
          </a:p>
          <a:p>
            <a:r>
              <a:rPr lang="en-US" b="1" dirty="0">
                <a:solidFill>
                  <a:schemeClr val="accent5">
                    <a:lumMod val="50000"/>
                  </a:schemeClr>
                </a:solidFill>
              </a:rPr>
              <a:t>Success makes founders less qualified to lead the company since managing the growth phase requires more experience.</a:t>
            </a:r>
          </a:p>
          <a:p>
            <a:r>
              <a:rPr lang="en-US" b="1" dirty="0">
                <a:solidFill>
                  <a:schemeClr val="accent5">
                    <a:lumMod val="50000"/>
                  </a:schemeClr>
                </a:solidFill>
              </a:rPr>
              <a:t>Most founders who dilute equity to attract adequate investment and relinquish CEO position to professionals create greater values than ones who prefer to control.</a:t>
            </a:r>
            <a:endParaRPr lang="en-IN" b="1" dirty="0">
              <a:solidFill>
                <a:schemeClr val="accent5">
                  <a:lumMod val="50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1044922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F14D-CD95-4C52-A4BF-00FAD1E20D55}"/>
              </a:ext>
            </a:extLst>
          </p:cNvPr>
          <p:cNvSpPr>
            <a:spLocks noGrp="1"/>
          </p:cNvSpPr>
          <p:nvPr>
            <p:ph type="title"/>
          </p:nvPr>
        </p:nvSpPr>
        <p:spPr>
          <a:xfrm>
            <a:off x="838200" y="365125"/>
            <a:ext cx="10515600" cy="1070483"/>
          </a:xfrm>
        </p:spPr>
        <p:txBody>
          <a:bodyPr vert="horz" lIns="91440" tIns="45720" rIns="91440" bIns="45720" rtlCol="0" anchor="ctr">
            <a:normAutofit/>
          </a:bodyPr>
          <a:lstStyle/>
          <a:p>
            <a:r>
              <a:rPr lang="en-US" sz="3200" b="1" dirty="0">
                <a:solidFill>
                  <a:srgbClr val="0070C0"/>
                </a:solidFill>
                <a:latin typeface="Georgia" panose="02040502050405020303" pitchFamily="18" charset="0"/>
              </a:rPr>
              <a:t>Mark </a:t>
            </a:r>
            <a:r>
              <a:rPr lang="en-US" sz="3200" b="1" dirty="0">
                <a:solidFill>
                  <a:srgbClr val="0070C0"/>
                </a:solidFill>
                <a:latin typeface="Georgia" panose="02040502050405020303" pitchFamily="18" charset="0"/>
              </a:rPr>
              <a:t>Zuckerberg on Hiring</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5BE4FE19-DB1D-4CFC-9C96-9D05B2FC0926}"/>
              </a:ext>
            </a:extLst>
          </p:cNvPr>
          <p:cNvSpPr>
            <a:spLocks noGrp="1"/>
          </p:cNvSpPr>
          <p:nvPr>
            <p:ph type="body" idx="1"/>
          </p:nvPr>
        </p:nvSpPr>
        <p:spPr>
          <a:xfrm>
            <a:off x="664464" y="1313560"/>
            <a:ext cx="9037320" cy="4666615"/>
          </a:xfrm>
        </p:spPr>
        <p:txBody>
          <a:bodyPr/>
          <a:lstStyle/>
          <a:p>
            <a:r>
              <a:rPr lang="en-US" sz="2000" b="1" dirty="0" smtClean="0">
                <a:solidFill>
                  <a:srgbClr val="002060"/>
                </a:solidFill>
              </a:rPr>
              <a:t>Mark </a:t>
            </a:r>
            <a:r>
              <a:rPr lang="en-US" sz="2000" b="1" dirty="0">
                <a:solidFill>
                  <a:srgbClr val="002060"/>
                </a:solidFill>
              </a:rPr>
              <a:t>Zuckerberg </a:t>
            </a:r>
            <a:r>
              <a:rPr lang="en-US" sz="2000" b="1" dirty="0" smtClean="0">
                <a:solidFill>
                  <a:srgbClr val="002060"/>
                </a:solidFill>
              </a:rPr>
              <a:t>hired </a:t>
            </a:r>
            <a:r>
              <a:rPr lang="en-US" sz="2000" b="1" dirty="0">
                <a:solidFill>
                  <a:srgbClr val="002060"/>
                </a:solidFill>
              </a:rPr>
              <a:t>professionals early on. </a:t>
            </a:r>
            <a:endParaRPr lang="en-US" sz="2000" b="1" dirty="0" smtClean="0">
              <a:solidFill>
                <a:srgbClr val="002060"/>
              </a:solidFill>
            </a:endParaRPr>
          </a:p>
          <a:p>
            <a:r>
              <a:rPr lang="en-US" sz="2000" b="1" dirty="0" err="1" smtClean="0">
                <a:solidFill>
                  <a:srgbClr val="002060"/>
                </a:solidFill>
              </a:rPr>
              <a:t>Zuc</a:t>
            </a:r>
            <a:r>
              <a:rPr lang="en-US" sz="2000" b="1" dirty="0" smtClean="0">
                <a:solidFill>
                  <a:srgbClr val="002060"/>
                </a:solidFill>
              </a:rPr>
              <a:t> says that </a:t>
            </a:r>
            <a:r>
              <a:rPr lang="en-US" sz="2000" b="1" dirty="0">
                <a:solidFill>
                  <a:srgbClr val="002060"/>
                </a:solidFill>
              </a:rPr>
              <a:t>leadership is less about the skills outlined on your resume and more about your character. </a:t>
            </a:r>
            <a:endParaRPr lang="en-US" sz="2000" b="1" dirty="0" smtClean="0">
              <a:solidFill>
                <a:srgbClr val="002060"/>
              </a:solidFill>
            </a:endParaRPr>
          </a:p>
          <a:p>
            <a:r>
              <a:rPr lang="en-US" sz="2000" b="1" dirty="0" smtClean="0">
                <a:solidFill>
                  <a:srgbClr val="002060"/>
                </a:solidFill>
              </a:rPr>
              <a:t>Incredible </a:t>
            </a:r>
            <a:r>
              <a:rPr lang="en-US" sz="2000" b="1" dirty="0">
                <a:solidFill>
                  <a:srgbClr val="002060"/>
                </a:solidFill>
              </a:rPr>
              <a:t>leaders are respectful and they </a:t>
            </a:r>
            <a:r>
              <a:rPr lang="en-US" sz="2000" b="1" dirty="0" smtClean="0">
                <a:solidFill>
                  <a:srgbClr val="002060"/>
                </a:solidFill>
              </a:rPr>
              <a:t>demonstrate </a:t>
            </a:r>
            <a:r>
              <a:rPr lang="en-US" sz="2000" b="1" dirty="0">
                <a:solidFill>
                  <a:srgbClr val="002060"/>
                </a:solidFill>
              </a:rPr>
              <a:t>integrity. </a:t>
            </a:r>
            <a:endParaRPr lang="en-US" sz="2000" b="1" dirty="0" smtClean="0">
              <a:solidFill>
                <a:srgbClr val="002060"/>
              </a:solidFill>
            </a:endParaRPr>
          </a:p>
          <a:p>
            <a:r>
              <a:rPr lang="en-US" b="1" dirty="0">
                <a:solidFill>
                  <a:srgbClr val="002060"/>
                </a:solidFill>
              </a:rPr>
              <a:t>They think beyond themselves and make </a:t>
            </a:r>
            <a:r>
              <a:rPr lang="en-US" b="1" dirty="0" smtClean="0">
                <a:solidFill>
                  <a:srgbClr val="002060"/>
                </a:solidFill>
              </a:rPr>
              <a:t>smart and </a:t>
            </a:r>
            <a:r>
              <a:rPr lang="en-US" b="1" dirty="0">
                <a:solidFill>
                  <a:srgbClr val="002060"/>
                </a:solidFill>
              </a:rPr>
              <a:t>thoughtful decisions that are best for the </a:t>
            </a:r>
            <a:r>
              <a:rPr lang="en-US" b="1" dirty="0" smtClean="0">
                <a:solidFill>
                  <a:srgbClr val="002060"/>
                </a:solidFill>
              </a:rPr>
              <a:t>venture. </a:t>
            </a:r>
            <a:endParaRPr lang="en-US" b="1" dirty="0">
              <a:solidFill>
                <a:srgbClr val="002060"/>
              </a:solidFill>
            </a:endParaRPr>
          </a:p>
          <a:p>
            <a:r>
              <a:rPr lang="en-US" b="1" dirty="0" smtClean="0">
                <a:solidFill>
                  <a:srgbClr val="002060"/>
                </a:solidFill>
              </a:rPr>
              <a:t>They </a:t>
            </a:r>
            <a:r>
              <a:rPr lang="en-US" b="1" dirty="0">
                <a:solidFill>
                  <a:srgbClr val="002060"/>
                </a:solidFill>
              </a:rPr>
              <a:t>clearly understand what they’re best at and </a:t>
            </a:r>
            <a:r>
              <a:rPr lang="en-US" b="1" dirty="0" smtClean="0">
                <a:solidFill>
                  <a:srgbClr val="002060"/>
                </a:solidFill>
              </a:rPr>
              <a:t>delegate the rest to more capable people. </a:t>
            </a:r>
          </a:p>
          <a:p>
            <a:r>
              <a:rPr lang="en-US" sz="2000" b="1" dirty="0" smtClean="0">
                <a:solidFill>
                  <a:srgbClr val="002060"/>
                </a:solidFill>
              </a:rPr>
              <a:t>They’re </a:t>
            </a:r>
            <a:r>
              <a:rPr lang="en-US" sz="2000" b="1" dirty="0">
                <a:solidFill>
                  <a:srgbClr val="002060"/>
                </a:solidFill>
              </a:rPr>
              <a:t>passionate about what they’re working on, and they let that shine through in everything they do. </a:t>
            </a:r>
            <a:endParaRPr lang="en-IN" sz="20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extLst>
      <p:ext uri="{BB962C8B-B14F-4D97-AF65-F5344CB8AC3E}">
        <p14:creationId xmlns:p14="http://schemas.microsoft.com/office/powerpoint/2010/main" val="3275197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6051-DC8C-4723-B2B7-128B9A0613A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C95297F-3D31-45DE-B7AB-AE69B49257E8}"/>
              </a:ext>
            </a:extLst>
          </p:cNvPr>
          <p:cNvSpPr>
            <a:spLocks noGrp="1"/>
          </p:cNvSpPr>
          <p:nvPr>
            <p:ph type="body" idx="1"/>
          </p:nvPr>
        </p:nvSpPr>
        <p:spPr/>
        <p:txBody>
          <a:bodyPr/>
          <a:lstStyle/>
          <a:p>
            <a:endParaRPr lang="en-IN" dirty="0"/>
          </a:p>
        </p:txBody>
      </p:sp>
      <p:graphicFrame>
        <p:nvGraphicFramePr>
          <p:cNvPr id="6" name="Table 6">
            <a:extLst>
              <a:ext uri="{FF2B5EF4-FFF2-40B4-BE49-F238E27FC236}">
                <a16:creationId xmlns:a16="http://schemas.microsoft.com/office/drawing/2014/main" id="{F0DF513C-B997-4DC2-B0AA-81D7158E1B55}"/>
              </a:ext>
            </a:extLst>
          </p:cNvPr>
          <p:cNvGraphicFramePr>
            <a:graphicFrameLocks noGrp="1"/>
          </p:cNvGraphicFramePr>
          <p:nvPr>
            <p:extLst/>
          </p:nvPr>
        </p:nvGraphicFramePr>
        <p:xfrm>
          <a:off x="2318993" y="1351260"/>
          <a:ext cx="7284826" cy="4351338"/>
        </p:xfrm>
        <a:graphic>
          <a:graphicData uri="http://schemas.openxmlformats.org/drawingml/2006/table">
            <a:tbl>
              <a:tblPr firstRow="1" bandRow="1">
                <a:effectLst>
                  <a:outerShdw blurRad="76200" dir="18900000" sy="23000" kx="-1200000" algn="bl" rotWithShape="0">
                    <a:prstClr val="black">
                      <a:alpha val="20000"/>
                    </a:prstClr>
                  </a:outerShdw>
                </a:effectLst>
                <a:tableStyleId>{5C22544A-7EE6-4342-B048-85BDC9FD1C3A}</a:tableStyleId>
              </a:tblPr>
              <a:tblGrid>
                <a:gridCol w="3642413">
                  <a:extLst>
                    <a:ext uri="{9D8B030D-6E8A-4147-A177-3AD203B41FA5}">
                      <a16:colId xmlns:a16="http://schemas.microsoft.com/office/drawing/2014/main" val="3938777606"/>
                    </a:ext>
                  </a:extLst>
                </a:gridCol>
                <a:gridCol w="3642413">
                  <a:extLst>
                    <a:ext uri="{9D8B030D-6E8A-4147-A177-3AD203B41FA5}">
                      <a16:colId xmlns:a16="http://schemas.microsoft.com/office/drawing/2014/main" val="1968547229"/>
                    </a:ext>
                  </a:extLst>
                </a:gridCol>
              </a:tblGrid>
              <a:tr h="2175669">
                <a:tc>
                  <a:txBody>
                    <a:bodyPr/>
                    <a:lstStyle/>
                    <a:p>
                      <a:pPr algn="ctr"/>
                      <a:r>
                        <a:rPr lang="en-US" sz="3600" dirty="0"/>
                        <a:t>Failure</a:t>
                      </a:r>
                      <a:endParaRPr lang="en-IN" sz="3600" dirty="0"/>
                    </a:p>
                  </a:txBody>
                  <a:tcPr anchor="ctr">
                    <a:cell3D prstMaterial="dkEdge">
                      <a:bevel prst="artDeco"/>
                      <a:lightRig rig="flood" dir="t"/>
                    </a:cell3D>
                    <a:solidFill>
                      <a:srgbClr val="43B96F"/>
                    </a:solidFill>
                  </a:tcPr>
                </a:tc>
                <a:tc>
                  <a:txBody>
                    <a:bodyPr/>
                    <a:lstStyle/>
                    <a:p>
                      <a:pPr algn="ctr"/>
                      <a:r>
                        <a:rPr lang="en-US" sz="3600" dirty="0"/>
                        <a:t>Rich</a:t>
                      </a:r>
                      <a:endParaRPr lang="en-IN" sz="3600" dirty="0"/>
                    </a:p>
                  </a:txBody>
                  <a:tcPr anchor="ctr">
                    <a:cell3D prstMaterial="dkEdge">
                      <a:bevel prst="artDeco"/>
                      <a:lightRig rig="flood" dir="t"/>
                    </a:cell3D>
                    <a:solidFill>
                      <a:srgbClr val="084D76"/>
                    </a:solidFill>
                  </a:tcPr>
                </a:tc>
                <a:extLst>
                  <a:ext uri="{0D108BD9-81ED-4DB2-BD59-A6C34878D82A}">
                    <a16:rowId xmlns:a16="http://schemas.microsoft.com/office/drawing/2014/main" val="1981193236"/>
                  </a:ext>
                </a:extLst>
              </a:tr>
              <a:tr h="2175669">
                <a:tc>
                  <a:txBody>
                    <a:bodyPr/>
                    <a:lstStyle/>
                    <a:p>
                      <a:pPr algn="ctr"/>
                      <a:r>
                        <a:rPr lang="en-US" sz="3600" b="1" dirty="0">
                          <a:solidFill>
                            <a:schemeClr val="bg1"/>
                          </a:solidFill>
                        </a:rPr>
                        <a:t>King</a:t>
                      </a:r>
                      <a:endParaRPr lang="en-IN" sz="3600" b="1" dirty="0">
                        <a:solidFill>
                          <a:schemeClr val="bg1"/>
                        </a:solidFill>
                      </a:endParaRPr>
                    </a:p>
                  </a:txBody>
                  <a:tcPr anchor="ctr">
                    <a:cell3D prstMaterial="dkEdge">
                      <a:bevel prst="artDeco"/>
                      <a:lightRig rig="flood" dir="t"/>
                    </a:cell3D>
                    <a:solidFill>
                      <a:srgbClr val="15A874"/>
                    </a:solidFill>
                  </a:tcPr>
                </a:tc>
                <a:tc>
                  <a:txBody>
                    <a:bodyPr/>
                    <a:lstStyle/>
                    <a:p>
                      <a:pPr algn="ctr"/>
                      <a:r>
                        <a:rPr lang="en-US" sz="3600" b="1" dirty="0">
                          <a:solidFill>
                            <a:schemeClr val="bg1"/>
                          </a:solidFill>
                        </a:rPr>
                        <a:t>Exception</a:t>
                      </a:r>
                      <a:endParaRPr lang="en-IN" sz="3600" b="1" dirty="0">
                        <a:solidFill>
                          <a:schemeClr val="bg1"/>
                        </a:solidFill>
                      </a:endParaRPr>
                    </a:p>
                  </a:txBody>
                  <a:tcPr anchor="ctr">
                    <a:cell3D prstMaterial="dkEdge">
                      <a:bevel prst="artDeco"/>
                      <a:lightRig rig="flood" dir="t"/>
                    </a:cell3D>
                    <a:solidFill>
                      <a:srgbClr val="0D8176"/>
                    </a:solidFill>
                  </a:tcPr>
                </a:tc>
                <a:extLst>
                  <a:ext uri="{0D108BD9-81ED-4DB2-BD59-A6C34878D82A}">
                    <a16:rowId xmlns:a16="http://schemas.microsoft.com/office/drawing/2014/main" val="3023248598"/>
                  </a:ext>
                </a:extLst>
              </a:tr>
            </a:tbl>
          </a:graphicData>
        </a:graphic>
      </p:graphicFrame>
      <p:sp>
        <p:nvSpPr>
          <p:cNvPr id="8" name="Arrow: Up 7">
            <a:extLst>
              <a:ext uri="{FF2B5EF4-FFF2-40B4-BE49-F238E27FC236}">
                <a16:creationId xmlns:a16="http://schemas.microsoft.com/office/drawing/2014/main" id="{362556C9-5E7A-4CD5-B58D-21555C40FDFB}"/>
              </a:ext>
            </a:extLst>
          </p:cNvPr>
          <p:cNvSpPr/>
          <p:nvPr/>
        </p:nvSpPr>
        <p:spPr>
          <a:xfrm rot="10800000">
            <a:off x="1470581" y="1333951"/>
            <a:ext cx="848412" cy="4351338"/>
          </a:xfrm>
          <a:prstGeom prst="upArrow">
            <a:avLst>
              <a:gd name="adj1" fmla="val 78889"/>
              <a:gd name="adj2" fmla="val 65556"/>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3600" dirty="0"/>
              <a:t>Control</a:t>
            </a:r>
            <a:endParaRPr lang="en-IN" sz="3600" dirty="0"/>
          </a:p>
        </p:txBody>
      </p:sp>
      <p:sp>
        <p:nvSpPr>
          <p:cNvPr id="10" name="Arrow: Up 9">
            <a:extLst>
              <a:ext uri="{FF2B5EF4-FFF2-40B4-BE49-F238E27FC236}">
                <a16:creationId xmlns:a16="http://schemas.microsoft.com/office/drawing/2014/main" id="{898E9087-D1B2-4BB3-8D5F-891F4D56A849}"/>
              </a:ext>
            </a:extLst>
          </p:cNvPr>
          <p:cNvSpPr/>
          <p:nvPr/>
        </p:nvSpPr>
        <p:spPr>
          <a:xfrm rot="5400000">
            <a:off x="5537200" y="-2732670"/>
            <a:ext cx="848412" cy="7284828"/>
          </a:xfrm>
          <a:prstGeom prst="upArrow">
            <a:avLst>
              <a:gd name="adj1" fmla="val 85556"/>
              <a:gd name="adj2" fmla="val 50000"/>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a:t>Financial gain</a:t>
            </a:r>
            <a:endParaRPr lang="en-IN" sz="3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extLst>
      <p:ext uri="{BB962C8B-B14F-4D97-AF65-F5344CB8AC3E}">
        <p14:creationId xmlns:p14="http://schemas.microsoft.com/office/powerpoint/2010/main" val="30199922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E924-52AD-4991-9490-D1644008A946}"/>
              </a:ext>
            </a:extLst>
          </p:cNvPr>
          <p:cNvSpPr>
            <a:spLocks noGrp="1"/>
          </p:cNvSpPr>
          <p:nvPr>
            <p:ph type="title"/>
          </p:nvPr>
        </p:nvSpPr>
        <p:spPr>
          <a:xfrm>
            <a:off x="838200" y="365126"/>
            <a:ext cx="10515600" cy="1058164"/>
          </a:xfrm>
        </p:spPr>
        <p:txBody>
          <a:bodyPr vert="horz" lIns="91440" tIns="45720" rIns="91440" bIns="45720" rtlCol="0" anchor="ctr">
            <a:normAutofit/>
          </a:bodyPr>
          <a:lstStyle/>
          <a:p>
            <a:r>
              <a:rPr lang="en-US" sz="3200" b="1" dirty="0">
                <a:solidFill>
                  <a:srgbClr val="0070C0"/>
                </a:solidFill>
                <a:latin typeface="Georgia" panose="02040502050405020303" pitchFamily="18" charset="0"/>
              </a:rPr>
              <a:t>Poor Execution</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4E4EC456-94F5-47EB-B221-F45B15ADF4F3}"/>
              </a:ext>
            </a:extLst>
          </p:cNvPr>
          <p:cNvSpPr>
            <a:spLocks noGrp="1"/>
          </p:cNvSpPr>
          <p:nvPr>
            <p:ph type="body" idx="1"/>
          </p:nvPr>
        </p:nvSpPr>
        <p:spPr>
          <a:xfrm>
            <a:off x="1540476" y="1423289"/>
            <a:ext cx="9237252" cy="4351338"/>
          </a:xfrm>
        </p:spPr>
        <p:txBody>
          <a:bodyPr>
            <a:normAutofit/>
          </a:bodyPr>
          <a:lstStyle/>
          <a:p>
            <a:r>
              <a:rPr lang="en-US" b="1" dirty="0">
                <a:solidFill>
                  <a:schemeClr val="accent5">
                    <a:lumMod val="50000"/>
                  </a:schemeClr>
                </a:solidFill>
              </a:rPr>
              <a:t>Great ideas are a dime a dozen. It's the actual execution that makes the difference. </a:t>
            </a:r>
            <a:r>
              <a:rPr lang="en-US" dirty="0"/>
              <a:t>(</a:t>
            </a:r>
            <a:r>
              <a:rPr lang="en-IN" dirty="0"/>
              <a:t>Molly St. Louis</a:t>
            </a:r>
            <a:r>
              <a:rPr lang="en-US" dirty="0"/>
              <a:t> </a:t>
            </a:r>
            <a:r>
              <a:rPr lang="en-US" dirty="0" smtClean="0"/>
              <a:t>https</a:t>
            </a:r>
            <a:r>
              <a:rPr lang="en-US" dirty="0"/>
              <a:t>://www.inc.com)</a:t>
            </a:r>
            <a:endParaRPr lang="en-US" b="1" dirty="0" smtClean="0">
              <a:solidFill>
                <a:schemeClr val="accent5">
                  <a:lumMod val="50000"/>
                </a:schemeClr>
              </a:solidFill>
            </a:endParaRPr>
          </a:p>
          <a:p>
            <a:r>
              <a:rPr lang="en-US" b="1" dirty="0" smtClean="0">
                <a:solidFill>
                  <a:schemeClr val="accent5">
                    <a:lumMod val="50000"/>
                  </a:schemeClr>
                </a:solidFill>
              </a:rPr>
              <a:t>Strategy formulation &amp; execution to create </a:t>
            </a:r>
            <a:r>
              <a:rPr lang="en-US" b="1" dirty="0" smtClean="0">
                <a:solidFill>
                  <a:srgbClr val="0070C0"/>
                </a:solidFill>
              </a:rPr>
              <a:t>superior customer </a:t>
            </a:r>
            <a:r>
              <a:rPr lang="en-US" b="1" dirty="0" smtClean="0">
                <a:solidFill>
                  <a:schemeClr val="accent5">
                    <a:lumMod val="50000"/>
                  </a:schemeClr>
                </a:solidFill>
              </a:rPr>
              <a:t>values, </a:t>
            </a:r>
            <a:r>
              <a:rPr lang="en-US" b="1" dirty="0">
                <a:solidFill>
                  <a:srgbClr val="0070C0"/>
                </a:solidFill>
              </a:rPr>
              <a:t>BPM</a:t>
            </a:r>
            <a:r>
              <a:rPr lang="en-US" b="1" dirty="0">
                <a:solidFill>
                  <a:schemeClr val="accent5">
                    <a:lumMod val="50000"/>
                  </a:schemeClr>
                </a:solidFill>
              </a:rPr>
              <a:t>, </a:t>
            </a:r>
            <a:r>
              <a:rPr lang="en-US" b="1" dirty="0">
                <a:solidFill>
                  <a:srgbClr val="0070C0"/>
                </a:solidFill>
              </a:rPr>
              <a:t>manpower planning </a:t>
            </a:r>
            <a:r>
              <a:rPr lang="en-US" b="1" dirty="0">
                <a:solidFill>
                  <a:schemeClr val="accent5">
                    <a:lumMod val="50000"/>
                  </a:schemeClr>
                </a:solidFill>
              </a:rPr>
              <a:t>and </a:t>
            </a:r>
            <a:r>
              <a:rPr lang="en-US" b="1" dirty="0">
                <a:solidFill>
                  <a:srgbClr val="0070C0"/>
                </a:solidFill>
              </a:rPr>
              <a:t>hiring</a:t>
            </a:r>
            <a:r>
              <a:rPr lang="en-US" b="1" dirty="0">
                <a:solidFill>
                  <a:schemeClr val="accent5">
                    <a:lumMod val="50000"/>
                  </a:schemeClr>
                </a:solidFill>
              </a:rPr>
              <a:t>, </a:t>
            </a:r>
            <a:r>
              <a:rPr lang="en-US" b="1" dirty="0">
                <a:solidFill>
                  <a:srgbClr val="0070C0"/>
                </a:solidFill>
              </a:rPr>
              <a:t>revenue model</a:t>
            </a:r>
            <a:r>
              <a:rPr lang="en-US" b="1" dirty="0">
                <a:solidFill>
                  <a:schemeClr val="accent5">
                    <a:lumMod val="50000"/>
                  </a:schemeClr>
                </a:solidFill>
              </a:rPr>
              <a:t>, </a:t>
            </a:r>
            <a:r>
              <a:rPr lang="en-US" b="1" dirty="0">
                <a:solidFill>
                  <a:srgbClr val="0070C0"/>
                </a:solidFill>
              </a:rPr>
              <a:t>marketing management</a:t>
            </a:r>
            <a:r>
              <a:rPr lang="en-US" b="1" dirty="0">
                <a:solidFill>
                  <a:schemeClr val="accent5">
                    <a:lumMod val="50000"/>
                  </a:schemeClr>
                </a:solidFill>
              </a:rPr>
              <a:t>, </a:t>
            </a:r>
            <a:r>
              <a:rPr lang="en-US" b="1" dirty="0">
                <a:solidFill>
                  <a:srgbClr val="0070C0"/>
                </a:solidFill>
              </a:rPr>
              <a:t>customers acquisition</a:t>
            </a:r>
            <a:r>
              <a:rPr lang="en-US" b="1" dirty="0">
                <a:solidFill>
                  <a:schemeClr val="accent5">
                    <a:lumMod val="50000"/>
                  </a:schemeClr>
                </a:solidFill>
              </a:rPr>
              <a:t>, </a:t>
            </a:r>
            <a:r>
              <a:rPr lang="en-US" b="1" dirty="0">
                <a:solidFill>
                  <a:srgbClr val="0070C0"/>
                </a:solidFill>
              </a:rPr>
              <a:t>customers retaining</a:t>
            </a:r>
            <a:r>
              <a:rPr lang="en-US" b="1" dirty="0">
                <a:solidFill>
                  <a:schemeClr val="accent5">
                    <a:lumMod val="50000"/>
                  </a:schemeClr>
                </a:solidFill>
              </a:rPr>
              <a:t>, </a:t>
            </a:r>
            <a:r>
              <a:rPr lang="en-US" b="1" dirty="0">
                <a:solidFill>
                  <a:srgbClr val="0070C0"/>
                </a:solidFill>
              </a:rPr>
              <a:t>brand building</a:t>
            </a:r>
            <a:r>
              <a:rPr lang="en-US" b="1" dirty="0">
                <a:solidFill>
                  <a:schemeClr val="accent5">
                    <a:lumMod val="50000"/>
                  </a:schemeClr>
                </a:solidFill>
              </a:rPr>
              <a:t>, </a:t>
            </a:r>
            <a:r>
              <a:rPr lang="en-US" b="1" dirty="0">
                <a:solidFill>
                  <a:srgbClr val="0070C0"/>
                </a:solidFill>
              </a:rPr>
              <a:t>managing growth</a:t>
            </a:r>
            <a:r>
              <a:rPr lang="en-US" b="1" dirty="0">
                <a:solidFill>
                  <a:schemeClr val="accent5">
                    <a:lumMod val="50000"/>
                  </a:schemeClr>
                </a:solidFill>
              </a:rPr>
              <a:t>, </a:t>
            </a:r>
            <a:r>
              <a:rPr lang="en-US" b="1" dirty="0" smtClean="0">
                <a:solidFill>
                  <a:schemeClr val="accent5">
                    <a:lumMod val="50000"/>
                  </a:schemeClr>
                </a:solidFill>
              </a:rPr>
              <a:t>constant </a:t>
            </a:r>
            <a:r>
              <a:rPr lang="en-US" b="1" dirty="0" smtClean="0">
                <a:solidFill>
                  <a:srgbClr val="0070C0"/>
                </a:solidFill>
              </a:rPr>
              <a:t>innovation</a:t>
            </a:r>
            <a:r>
              <a:rPr lang="en-US" b="1" dirty="0" smtClean="0">
                <a:solidFill>
                  <a:schemeClr val="accent5">
                    <a:lumMod val="50000"/>
                  </a:schemeClr>
                </a:solidFill>
              </a:rPr>
              <a:t> to remain ahead of competition are </a:t>
            </a:r>
            <a:r>
              <a:rPr lang="en-US" b="1" dirty="0">
                <a:solidFill>
                  <a:schemeClr val="accent5">
                    <a:lumMod val="50000"/>
                  </a:schemeClr>
                </a:solidFill>
              </a:rPr>
              <a:t>all part of execution.</a:t>
            </a:r>
            <a:endParaRPr lang="en-IN" b="1" dirty="0">
              <a:solidFill>
                <a:schemeClr val="accent5">
                  <a:lumMod val="50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Tree>
    <p:extLst>
      <p:ext uri="{BB962C8B-B14F-4D97-AF65-F5344CB8AC3E}">
        <p14:creationId xmlns:p14="http://schemas.microsoft.com/office/powerpoint/2010/main" val="228870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Georgia" panose="02040502050405020303" pitchFamily="18" charset="0"/>
              </a:rPr>
              <a:t>The Valley of Death</a:t>
            </a:r>
            <a:endParaRPr lang="en-IN" sz="3600" b="1" dirty="0">
              <a:solidFill>
                <a:srgbClr val="002060"/>
              </a:solidFill>
              <a:latin typeface="Georgia" panose="02040502050405020303" pitchFamily="18" charset="0"/>
            </a:endParaRPr>
          </a:p>
        </p:txBody>
      </p:sp>
      <p:sp>
        <p:nvSpPr>
          <p:cNvPr id="4" name="Slide Number Placeholder 3"/>
          <p:cNvSpPr>
            <a:spLocks noGrp="1"/>
          </p:cNvSpPr>
          <p:nvPr>
            <p:ph type="sldNum" sz="quarter" idx="12"/>
          </p:nvPr>
        </p:nvSpPr>
        <p:spPr/>
        <p:txBody>
          <a:bodyPr/>
          <a:lstStyle/>
          <a:p>
            <a:fld id="{8FD1DB16-3243-4916-96AE-0416B7586CF1}" type="slidenum">
              <a:rPr lang="en-IN" smtClean="0"/>
              <a:t>6</a:t>
            </a:fld>
            <a:endParaRPr lang="en-IN"/>
          </a:p>
        </p:txBody>
      </p:sp>
      <p:pic>
        <p:nvPicPr>
          <p:cNvPr id="1026" name="Picture 2" descr="Dinosaur, Egg, Hatch, Hatching, Reptile, Prehistoric"/>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0863"/>
          <a:stretch/>
        </p:blipFill>
        <p:spPr bwMode="auto">
          <a:xfrm>
            <a:off x="9632371" y="274509"/>
            <a:ext cx="2559629" cy="246045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76649" y="1565537"/>
            <a:ext cx="9207417" cy="4351338"/>
          </a:xfrm>
        </p:spPr>
        <p:txBody>
          <a:bodyPr>
            <a:normAutofit fontScale="85000" lnSpcReduction="10000"/>
          </a:bodyPr>
          <a:lstStyle/>
          <a:p>
            <a:r>
              <a:rPr lang="en-US" b="1" dirty="0"/>
              <a:t>The “valley of death” is referred to </a:t>
            </a:r>
            <a:r>
              <a:rPr lang="en-US" b="1" dirty="0" smtClean="0"/>
              <a:t>the phase of startups when they fail to </a:t>
            </a:r>
            <a:r>
              <a:rPr lang="en-US" b="1" dirty="0"/>
              <a:t>either </a:t>
            </a:r>
            <a:r>
              <a:rPr lang="en-US" b="1" dirty="0" smtClean="0"/>
              <a:t>generate </a:t>
            </a:r>
            <a:r>
              <a:rPr lang="en-US" b="1" dirty="0"/>
              <a:t>sufficient cash flow or attract fund from external sources such as investors to cover the negative cash flow occurring during the early years </a:t>
            </a:r>
            <a:r>
              <a:rPr lang="en-US" b="1" dirty="0" smtClean="0"/>
              <a:t>(say during </a:t>
            </a:r>
            <a:r>
              <a:rPr lang="en-US" b="1" dirty="0"/>
              <a:t>the </a:t>
            </a:r>
            <a:r>
              <a:rPr lang="en-US" b="1" dirty="0" smtClean="0"/>
              <a:t>first to third </a:t>
            </a:r>
            <a:r>
              <a:rPr lang="en-US" b="1" dirty="0"/>
              <a:t>years). </a:t>
            </a:r>
            <a:endParaRPr lang="en-US" b="1" dirty="0" smtClean="0"/>
          </a:p>
          <a:p>
            <a:r>
              <a:rPr lang="en-US" b="1" dirty="0" smtClean="0"/>
              <a:t>The </a:t>
            </a:r>
            <a:r>
              <a:rPr lang="en-US" b="1" dirty="0"/>
              <a:t>majority </a:t>
            </a:r>
            <a:r>
              <a:rPr lang="en-US" b="1" dirty="0" smtClean="0"/>
              <a:t>of startups (</a:t>
            </a:r>
            <a:r>
              <a:rPr lang="en-US" b="1" dirty="0"/>
              <a:t>some study places it at 90%) </a:t>
            </a:r>
            <a:r>
              <a:rPr lang="en-US" b="1" dirty="0" smtClean="0"/>
              <a:t>fail at this phase.</a:t>
            </a:r>
            <a:endParaRPr lang="en-US" b="1" dirty="0"/>
          </a:p>
          <a:p>
            <a:r>
              <a:rPr lang="en-US" b="1" dirty="0"/>
              <a:t>Very few startup businesses generate positive cash flow (net of cash inflow and outflow) during the early years.  </a:t>
            </a:r>
          </a:p>
          <a:p>
            <a:r>
              <a:rPr lang="en-US" b="1" dirty="0"/>
              <a:t>On the other hand, many fail to come up with a validated prototype or proven business model that the investor would feel confident about. </a:t>
            </a:r>
            <a:r>
              <a:rPr lang="en-US" b="1" dirty="0" smtClean="0"/>
              <a:t/>
            </a:r>
            <a:br>
              <a:rPr lang="en-US" b="1" dirty="0" smtClean="0"/>
            </a:br>
            <a:r>
              <a:rPr lang="en-US" b="1" dirty="0" smtClean="0"/>
              <a:t>The </a:t>
            </a:r>
            <a:r>
              <a:rPr lang="en-US" b="1" dirty="0"/>
              <a:t>investors usually prefer a </a:t>
            </a:r>
            <a:r>
              <a:rPr lang="en-US" b="1" dirty="0" smtClean="0"/>
              <a:t>somewhat </a:t>
            </a:r>
            <a:r>
              <a:rPr lang="en-US" b="1" dirty="0"/>
              <a:t>proven business model.</a:t>
            </a:r>
          </a:p>
          <a:p>
            <a:endParaRPr lang="en-IN" b="1" dirty="0"/>
          </a:p>
        </p:txBody>
      </p:sp>
    </p:spTree>
    <p:extLst>
      <p:ext uri="{BB962C8B-B14F-4D97-AF65-F5344CB8AC3E}">
        <p14:creationId xmlns:p14="http://schemas.microsoft.com/office/powerpoint/2010/main" val="40210728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3200" b="1" dirty="0">
                <a:solidFill>
                  <a:srgbClr val="0070C0"/>
                </a:solidFill>
                <a:latin typeface="Georgia" panose="02040502050405020303" pitchFamily="18" charset="0"/>
              </a:rPr>
              <a:t>What Can be Done?</a:t>
            </a:r>
          </a:p>
        </p:txBody>
      </p:sp>
      <p:sp>
        <p:nvSpPr>
          <p:cNvPr id="3" name="Text Placeholder 2"/>
          <p:cNvSpPr>
            <a:spLocks noGrp="1"/>
          </p:cNvSpPr>
          <p:nvPr>
            <p:ph type="body" idx="1"/>
          </p:nvPr>
        </p:nvSpPr>
        <p:spPr>
          <a:xfrm>
            <a:off x="838200" y="1449843"/>
            <a:ext cx="9132518" cy="3798561"/>
          </a:xfrm>
        </p:spPr>
        <p:txBody>
          <a:bodyPr/>
          <a:lstStyle/>
          <a:p>
            <a:r>
              <a:rPr lang="en-US" b="1" dirty="0" smtClean="0">
                <a:solidFill>
                  <a:srgbClr val="002060"/>
                </a:solidFill>
              </a:rPr>
              <a:t>Define clear </a:t>
            </a:r>
            <a:r>
              <a:rPr lang="en-US" b="1" dirty="0">
                <a:solidFill>
                  <a:srgbClr val="002060"/>
                </a:solidFill>
              </a:rPr>
              <a:t>objectives, goals, </a:t>
            </a:r>
            <a:r>
              <a:rPr lang="en-US" b="1" dirty="0" smtClean="0">
                <a:solidFill>
                  <a:srgbClr val="002060"/>
                </a:solidFill>
              </a:rPr>
              <a:t>individual success metrics and accountability.</a:t>
            </a:r>
            <a:endParaRPr lang="en-US" b="1" dirty="0">
              <a:solidFill>
                <a:srgbClr val="002060"/>
              </a:solidFill>
            </a:endParaRPr>
          </a:p>
          <a:p>
            <a:r>
              <a:rPr lang="en-US" b="1" dirty="0" smtClean="0">
                <a:solidFill>
                  <a:srgbClr val="002060"/>
                </a:solidFill>
              </a:rPr>
              <a:t>Let everyone understand the big picture, provide with unfettered access to the plans and individual’s roles and implications of their actions.</a:t>
            </a:r>
            <a:endParaRPr lang="en-US" b="1" dirty="0">
              <a:solidFill>
                <a:srgbClr val="002060"/>
              </a:solidFill>
            </a:endParaRPr>
          </a:p>
          <a:p>
            <a:r>
              <a:rPr lang="en-US" b="1" dirty="0" smtClean="0">
                <a:solidFill>
                  <a:srgbClr val="002060"/>
                </a:solidFill>
              </a:rPr>
              <a:t>Seamless communication and collaboration among all members.</a:t>
            </a:r>
          </a:p>
          <a:p>
            <a:r>
              <a:rPr lang="en-US" b="1" dirty="0" smtClean="0">
                <a:solidFill>
                  <a:srgbClr val="002060"/>
                </a:solidFill>
              </a:rPr>
              <a:t>Support creativity.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Tree>
    <p:extLst>
      <p:ext uri="{BB962C8B-B14F-4D97-AF65-F5344CB8AC3E}">
        <p14:creationId xmlns:p14="http://schemas.microsoft.com/office/powerpoint/2010/main" val="28404519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80CE-FB57-4941-9089-4DE1B0939CE4}"/>
              </a:ext>
            </a:extLst>
          </p:cNvPr>
          <p:cNvSpPr>
            <a:spLocks noGrp="1"/>
          </p:cNvSpPr>
          <p:nvPr>
            <p:ph type="title"/>
          </p:nvPr>
        </p:nvSpPr>
        <p:spPr>
          <a:xfrm>
            <a:off x="838200" y="365126"/>
            <a:ext cx="10515600" cy="951452"/>
          </a:xfrm>
        </p:spPr>
        <p:txBody>
          <a:bodyPr vert="horz" lIns="91440" tIns="45720" rIns="91440" bIns="45720" rtlCol="0" anchor="ctr">
            <a:normAutofit/>
          </a:bodyPr>
          <a:lstStyle/>
          <a:p>
            <a:r>
              <a:rPr lang="en-US" sz="3200" b="1" dirty="0">
                <a:solidFill>
                  <a:srgbClr val="0070C0"/>
                </a:solidFill>
                <a:latin typeface="Georgia" panose="02040502050405020303" pitchFamily="18" charset="0"/>
              </a:rPr>
              <a:t>Market Problem</a:t>
            </a:r>
            <a:endParaRPr lang="en-IN" sz="3200" b="1" dirty="0">
              <a:solidFill>
                <a:srgbClr val="0070C0"/>
              </a:solidFill>
              <a:latin typeface="Georgia" panose="02040502050405020303" pitchFamily="18" charset="0"/>
            </a:endParaRPr>
          </a:p>
        </p:txBody>
      </p:sp>
      <p:sp>
        <p:nvSpPr>
          <p:cNvPr id="3" name="Text Placeholder 2">
            <a:extLst>
              <a:ext uri="{FF2B5EF4-FFF2-40B4-BE49-F238E27FC236}">
                <a16:creationId xmlns:a16="http://schemas.microsoft.com/office/drawing/2014/main" id="{A19F67E0-5806-496D-8E43-BC617FFC5934}"/>
              </a:ext>
            </a:extLst>
          </p:cNvPr>
          <p:cNvSpPr>
            <a:spLocks noGrp="1"/>
          </p:cNvSpPr>
          <p:nvPr>
            <p:ph type="body" idx="1"/>
          </p:nvPr>
        </p:nvSpPr>
        <p:spPr>
          <a:xfrm>
            <a:off x="1525571" y="1431907"/>
            <a:ext cx="8456629" cy="4678870"/>
          </a:xfrm>
          <a:noFill/>
          <a:ln>
            <a:noFill/>
          </a:ln>
        </p:spPr>
        <p:txBody>
          <a:bodyPr spcFirstLastPara="1" wrap="square" lIns="91425" tIns="45700" rIns="91425" bIns="45700" anchor="t" anchorCtr="0">
            <a:noAutofit/>
          </a:bodyPr>
          <a:lstStyle/>
          <a:p>
            <a:r>
              <a:rPr lang="en-US" sz="2400" b="1" dirty="0">
                <a:solidFill>
                  <a:srgbClr val="002060"/>
                </a:solidFill>
              </a:rPr>
              <a:t>Lack of product-market-fit</a:t>
            </a:r>
          </a:p>
          <a:p>
            <a:r>
              <a:rPr lang="en-US" sz="2400" b="1" dirty="0">
                <a:solidFill>
                  <a:srgbClr val="002060"/>
                </a:solidFill>
              </a:rPr>
              <a:t>Founders need to focus more on creating value for the target customers than building cutting-edge products.</a:t>
            </a:r>
          </a:p>
          <a:p>
            <a:r>
              <a:rPr lang="en-US" sz="2400" b="1" dirty="0">
                <a:solidFill>
                  <a:srgbClr val="002060"/>
                </a:solidFill>
              </a:rPr>
              <a:t>Else customer acquisition cost may be higher than life time (roughly couple of years) value of a customer – recipe for disaster.</a:t>
            </a:r>
          </a:p>
          <a:p>
            <a:r>
              <a:rPr lang="en-US" sz="2400" b="1" dirty="0">
                <a:solidFill>
                  <a:srgbClr val="002060"/>
                </a:solidFill>
              </a:rPr>
              <a:t>Making (refining) change in products at the early stage is easy and more economic than doing it later.</a:t>
            </a:r>
          </a:p>
          <a:p>
            <a:r>
              <a:rPr lang="en-US" sz="2400" b="1" dirty="0">
                <a:solidFill>
                  <a:srgbClr val="002060"/>
                </a:solidFill>
              </a:rPr>
              <a:t>Understand attractive market structure.</a:t>
            </a:r>
            <a:endParaRPr lang="en-IN"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61</a:t>
            </a:fld>
            <a:endParaRPr lang="en-US"/>
          </a:p>
        </p:txBody>
      </p:sp>
    </p:spTree>
    <p:extLst>
      <p:ext uri="{BB962C8B-B14F-4D97-AF65-F5344CB8AC3E}">
        <p14:creationId xmlns:p14="http://schemas.microsoft.com/office/powerpoint/2010/main" val="19471728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AEFC-280F-4015-8D97-BBA0A61A0CC8}"/>
              </a:ext>
            </a:extLst>
          </p:cNvPr>
          <p:cNvSpPr>
            <a:spLocks noGrp="1"/>
          </p:cNvSpPr>
          <p:nvPr>
            <p:ph type="title"/>
          </p:nvPr>
        </p:nvSpPr>
        <p:spPr>
          <a:xfrm>
            <a:off x="838200" y="365125"/>
            <a:ext cx="10515600" cy="780503"/>
          </a:xfrm>
          <a:noFill/>
          <a:ln>
            <a:noFill/>
          </a:ln>
        </p:spPr>
        <p:txBody>
          <a:bodyPr spcFirstLastPara="1" wrap="square" lIns="91425" tIns="45700" rIns="91425" bIns="45700" anchor="ctr" anchorCtr="0">
            <a:noAutofit/>
          </a:bodyPr>
          <a:lstStyle/>
          <a:p>
            <a:r>
              <a:rPr lang="en-US" sz="2800" b="1" dirty="0">
                <a:solidFill>
                  <a:srgbClr val="0070C0"/>
                </a:solidFill>
              </a:rPr>
              <a:t>Meritocracy or the Lack of It</a:t>
            </a:r>
            <a:endParaRPr lang="en-IN" sz="2800" b="1" dirty="0">
              <a:solidFill>
                <a:srgbClr val="0070C0"/>
              </a:solidFill>
            </a:endParaRPr>
          </a:p>
        </p:txBody>
      </p:sp>
      <p:sp>
        <p:nvSpPr>
          <p:cNvPr id="3" name="Text Placeholder 2">
            <a:extLst>
              <a:ext uri="{FF2B5EF4-FFF2-40B4-BE49-F238E27FC236}">
                <a16:creationId xmlns:a16="http://schemas.microsoft.com/office/drawing/2014/main" id="{74135248-D45E-4686-B319-7E27ABC9B7D3}"/>
              </a:ext>
            </a:extLst>
          </p:cNvPr>
          <p:cNvSpPr>
            <a:spLocks noGrp="1"/>
          </p:cNvSpPr>
          <p:nvPr>
            <p:ph type="body" idx="1"/>
          </p:nvPr>
        </p:nvSpPr>
        <p:spPr>
          <a:xfrm>
            <a:off x="1186825" y="1646768"/>
            <a:ext cx="9512431" cy="4056701"/>
          </a:xfrm>
        </p:spPr>
        <p:txBody>
          <a:bodyPr>
            <a:normAutofit lnSpcReduction="10000"/>
          </a:bodyPr>
          <a:lstStyle/>
          <a:p>
            <a:r>
              <a:rPr lang="en-US" sz="2400" b="1" dirty="0">
                <a:solidFill>
                  <a:srgbClr val="002060"/>
                </a:solidFill>
              </a:rPr>
              <a:t>The most important asset of a startup is its human resource. </a:t>
            </a:r>
          </a:p>
          <a:p>
            <a:r>
              <a:rPr lang="en-US" sz="2400" b="1" dirty="0">
                <a:solidFill>
                  <a:srgbClr val="002060"/>
                </a:solidFill>
              </a:rPr>
              <a:t>Quality of the talent will make or break the enterprise. </a:t>
            </a:r>
          </a:p>
          <a:p>
            <a:r>
              <a:rPr lang="en-US" sz="2400" b="1" dirty="0">
                <a:solidFill>
                  <a:srgbClr val="002060"/>
                </a:solidFill>
              </a:rPr>
              <a:t>There must be no compromise on meritocracy. </a:t>
            </a:r>
          </a:p>
          <a:p>
            <a:r>
              <a:rPr lang="en-US" sz="2400" b="1" dirty="0">
                <a:solidFill>
                  <a:srgbClr val="002060"/>
                </a:solidFill>
              </a:rPr>
              <a:t>The agenda is to build a business and not </a:t>
            </a:r>
            <a:r>
              <a:rPr lang="en-US" sz="2400" b="1" dirty="0" smtClean="0">
                <a:solidFill>
                  <a:srgbClr val="002060"/>
                </a:solidFill>
              </a:rPr>
              <a:t>really to </a:t>
            </a:r>
            <a:r>
              <a:rPr lang="en-US" sz="2400" b="1" dirty="0">
                <a:solidFill>
                  <a:srgbClr val="002060"/>
                </a:solidFill>
              </a:rPr>
              <a:t>create </a:t>
            </a:r>
            <a:r>
              <a:rPr lang="en-US" sz="2400" b="1" dirty="0" smtClean="0">
                <a:solidFill>
                  <a:srgbClr val="002060"/>
                </a:solidFill>
              </a:rPr>
              <a:t>jobs.</a:t>
            </a:r>
            <a:endParaRPr lang="en-US" sz="2400" b="1" dirty="0">
              <a:solidFill>
                <a:srgbClr val="002060"/>
              </a:solidFill>
            </a:endParaRPr>
          </a:p>
          <a:p>
            <a:r>
              <a:rPr lang="en-US" sz="2400" b="1" dirty="0">
                <a:solidFill>
                  <a:srgbClr val="002060"/>
                </a:solidFill>
              </a:rPr>
              <a:t>The best people doing the right tasks is the recipe for success. </a:t>
            </a:r>
          </a:p>
          <a:p>
            <a:r>
              <a:rPr lang="en-US" sz="2400" b="1" dirty="0">
                <a:solidFill>
                  <a:srgbClr val="002060"/>
                </a:solidFill>
              </a:rPr>
              <a:t>Talent must be timely rewarded based on a well-laid appraisal mechanism, be empowered, and put on a career growth path so that their personal aspirations align with those of the company.</a:t>
            </a:r>
            <a:br>
              <a:rPr lang="en-US" sz="2400" b="1" dirty="0">
                <a:solidFill>
                  <a:srgbClr val="002060"/>
                </a:solidFill>
              </a:rPr>
            </a:br>
            <a:r>
              <a:rPr lang="en-US" sz="2400" b="1" dirty="0">
                <a:solidFill>
                  <a:srgbClr val="002060"/>
                </a:solidFill>
              </a:rPr>
              <a:t/>
            </a:r>
            <a:br>
              <a:rPr lang="en-US" sz="2400" b="1" dirty="0">
                <a:solidFill>
                  <a:srgbClr val="002060"/>
                </a:solidFill>
              </a:rPr>
            </a:br>
            <a:r>
              <a:rPr lang="en-US" sz="2400" b="1" dirty="0">
                <a:solidFill>
                  <a:srgbClr val="002060"/>
                </a:solidFill>
              </a:rPr>
              <a:t/>
            </a:r>
            <a:br>
              <a:rPr lang="en-US" sz="2400" b="1" dirty="0">
                <a:solidFill>
                  <a:srgbClr val="002060"/>
                </a:solidFill>
              </a:rPr>
            </a:br>
            <a:endParaRPr lang="en-IN"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a:p>
        </p:txBody>
      </p:sp>
    </p:spTree>
    <p:extLst>
      <p:ext uri="{BB962C8B-B14F-4D97-AF65-F5344CB8AC3E}">
        <p14:creationId xmlns:p14="http://schemas.microsoft.com/office/powerpoint/2010/main" val="3799084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0070C0"/>
                </a:solidFill>
              </a:rPr>
              <a:t>Inability </a:t>
            </a:r>
            <a:r>
              <a:rPr lang="en-US" sz="2800" b="1" dirty="0">
                <a:solidFill>
                  <a:srgbClr val="0070C0"/>
                </a:solidFill>
              </a:rPr>
              <a:t>to </a:t>
            </a:r>
            <a:r>
              <a:rPr lang="en-US" sz="2800" b="1" dirty="0" smtClean="0">
                <a:solidFill>
                  <a:srgbClr val="0070C0"/>
                </a:solidFill>
              </a:rPr>
              <a:t>Raise Capital in Time and Ignoring Cash Burn</a:t>
            </a:r>
            <a:endParaRPr lang="en-IN" sz="2800" dirty="0">
              <a:solidFill>
                <a:srgbClr val="0070C0"/>
              </a:solidFill>
            </a:endParaRPr>
          </a:p>
        </p:txBody>
      </p:sp>
      <p:sp>
        <p:nvSpPr>
          <p:cNvPr id="3" name="Text Placeholder 2"/>
          <p:cNvSpPr>
            <a:spLocks noGrp="1"/>
          </p:cNvSpPr>
          <p:nvPr>
            <p:ph type="body" idx="1"/>
          </p:nvPr>
        </p:nvSpPr>
        <p:spPr>
          <a:xfrm>
            <a:off x="493356" y="1550796"/>
            <a:ext cx="9659112" cy="4351338"/>
          </a:xfrm>
        </p:spPr>
        <p:txBody>
          <a:bodyPr/>
          <a:lstStyle/>
          <a:p>
            <a:r>
              <a:rPr lang="en-US" sz="2400" b="1" dirty="0" smtClean="0">
                <a:solidFill>
                  <a:schemeClr val="accent5">
                    <a:lumMod val="50000"/>
                  </a:schemeClr>
                </a:solidFill>
              </a:rPr>
              <a:t>The number of rejection in fund raising initiatives will surprise all founders.</a:t>
            </a:r>
          </a:p>
          <a:p>
            <a:r>
              <a:rPr lang="en-US" sz="2400" b="1" dirty="0" smtClean="0">
                <a:solidFill>
                  <a:schemeClr val="accent5">
                    <a:lumMod val="50000"/>
                  </a:schemeClr>
                </a:solidFill>
              </a:rPr>
              <a:t>Many founders start the process too late, approach the wrong investors</a:t>
            </a:r>
            <a:r>
              <a:rPr lang="en-US" sz="2400" b="1" dirty="0">
                <a:solidFill>
                  <a:schemeClr val="accent5">
                    <a:lumMod val="50000"/>
                  </a:schemeClr>
                </a:solidFill>
              </a:rPr>
              <a:t>, and </a:t>
            </a:r>
            <a:r>
              <a:rPr lang="en-US" sz="2400" b="1" dirty="0" smtClean="0">
                <a:solidFill>
                  <a:schemeClr val="accent5">
                    <a:lumMod val="50000"/>
                  </a:schemeClr>
                </a:solidFill>
              </a:rPr>
              <a:t>fail to make a compelling investment case.</a:t>
            </a:r>
            <a:endParaRPr lang="en-US" sz="2400" b="1" dirty="0">
              <a:solidFill>
                <a:schemeClr val="accent5">
                  <a:lumMod val="50000"/>
                </a:schemeClr>
              </a:solidFill>
            </a:endParaRPr>
          </a:p>
          <a:p>
            <a:r>
              <a:rPr lang="en-US" sz="2400" b="1" dirty="0" smtClean="0">
                <a:solidFill>
                  <a:schemeClr val="accent5">
                    <a:lumMod val="50000"/>
                  </a:schemeClr>
                </a:solidFill>
              </a:rPr>
              <a:t>Make a medium term projection of activities, estimate cash flow and know when you need the fund. Plan at least six months before you want money to hit your account.</a:t>
            </a:r>
          </a:p>
          <a:p>
            <a:r>
              <a:rPr lang="en-US" sz="2400" b="1" dirty="0" smtClean="0">
                <a:solidFill>
                  <a:schemeClr val="accent5">
                    <a:lumMod val="50000"/>
                  </a:schemeClr>
                </a:solidFill>
              </a:rPr>
              <a:t>Respect each rupee and do not be besotted with millions.</a:t>
            </a:r>
          </a:p>
          <a:p>
            <a:pPr marL="114300" indent="0">
              <a:buNone/>
            </a:pPr>
            <a:endParaRPr lang="en-IN" sz="2400" b="1" dirty="0">
              <a:solidFill>
                <a:schemeClr val="accent5">
                  <a:lumMod val="50000"/>
                </a:schemeClr>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a:p>
        </p:txBody>
      </p:sp>
    </p:spTree>
    <p:extLst>
      <p:ext uri="{BB962C8B-B14F-4D97-AF65-F5344CB8AC3E}">
        <p14:creationId xmlns:p14="http://schemas.microsoft.com/office/powerpoint/2010/main" val="32512019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410845"/>
            <a:ext cx="10823448" cy="1325563"/>
          </a:xfrm>
          <a:noFill/>
          <a:ln>
            <a:noFill/>
          </a:ln>
        </p:spPr>
        <p:txBody>
          <a:bodyPr spcFirstLastPara="1" wrap="square" lIns="91425" tIns="45700" rIns="91425" bIns="45700" anchor="ctr" anchorCtr="0">
            <a:noAutofit/>
          </a:bodyPr>
          <a:lstStyle/>
          <a:p>
            <a:r>
              <a:rPr lang="en-US" sz="2800" b="1" dirty="0" smtClean="0">
                <a:solidFill>
                  <a:srgbClr val="0070C0"/>
                </a:solidFill>
              </a:rPr>
              <a:t>Not Following the Validated Learning Process of Product Development</a:t>
            </a:r>
            <a:endParaRPr lang="en-IN" sz="2800" b="1" dirty="0">
              <a:solidFill>
                <a:srgbClr val="0070C0"/>
              </a:solidFill>
            </a:endParaRPr>
          </a:p>
        </p:txBody>
      </p:sp>
      <p:sp>
        <p:nvSpPr>
          <p:cNvPr id="3" name="Text Placeholder 2"/>
          <p:cNvSpPr>
            <a:spLocks noGrp="1"/>
          </p:cNvSpPr>
          <p:nvPr>
            <p:ph type="body" idx="1"/>
          </p:nvPr>
        </p:nvSpPr>
        <p:spPr>
          <a:xfrm>
            <a:off x="947599" y="1736408"/>
            <a:ext cx="9674667" cy="3703019"/>
          </a:xfrm>
        </p:spPr>
        <p:txBody>
          <a:bodyPr/>
          <a:lstStyle/>
          <a:p>
            <a:r>
              <a:rPr lang="en-US" sz="2400" b="1" dirty="0" smtClean="0">
                <a:solidFill>
                  <a:srgbClr val="002060"/>
                </a:solidFill>
              </a:rPr>
              <a:t>Many founders refrain from receiving feedback from actual users for many reasons.</a:t>
            </a:r>
          </a:p>
          <a:p>
            <a:r>
              <a:rPr lang="en-US" sz="2400" b="1" dirty="0" smtClean="0">
                <a:solidFill>
                  <a:srgbClr val="002060"/>
                </a:solidFill>
              </a:rPr>
              <a:t>They end up developing something that nobody want, they pivot too late, burn lot of resources, and demoralize their team.</a:t>
            </a:r>
          </a:p>
          <a:p>
            <a:r>
              <a:rPr lang="en-US" sz="2400" b="1" dirty="0" smtClean="0">
                <a:solidFill>
                  <a:srgbClr val="002060"/>
                </a:solidFill>
              </a:rPr>
              <a:t>Early feedback is recipe for success and failure is usually fatal.</a:t>
            </a:r>
            <a:endParaRPr lang="en-US" sz="2400" b="1" dirty="0">
              <a:solidFill>
                <a:srgbClr val="002060"/>
              </a:solidFill>
            </a:endParaRPr>
          </a:p>
          <a:p>
            <a:r>
              <a:rPr lang="en-US" sz="2400" b="1" dirty="0" smtClean="0">
                <a:solidFill>
                  <a:srgbClr val="002060"/>
                </a:solidFill>
              </a:rPr>
              <a:t>Build a prototype with key features at </a:t>
            </a:r>
            <a:r>
              <a:rPr lang="en-US" sz="2400" b="1" dirty="0">
                <a:solidFill>
                  <a:srgbClr val="002060"/>
                </a:solidFill>
              </a:rPr>
              <a:t>minimum possible expenses</a:t>
            </a:r>
            <a:r>
              <a:rPr lang="en-US" sz="2400" b="1" dirty="0" smtClean="0">
                <a:solidFill>
                  <a:srgbClr val="002060"/>
                </a:solidFill>
              </a:rPr>
              <a:t> that helps customers in meaningful evaluation </a:t>
            </a:r>
            <a:r>
              <a:rPr lang="en-US" sz="2400" b="1" dirty="0">
                <a:solidFill>
                  <a:srgbClr val="002060"/>
                </a:solidFill>
              </a:rPr>
              <a:t>and use </a:t>
            </a:r>
            <a:r>
              <a:rPr lang="en-US" sz="2400" b="1" dirty="0" smtClean="0">
                <a:solidFill>
                  <a:srgbClr val="002060"/>
                </a:solidFill>
              </a:rPr>
              <a:t>feedback to refine the product. </a:t>
            </a:r>
            <a:r>
              <a:rPr lang="en-US" sz="2400" b="1" dirty="0">
                <a:solidFill>
                  <a:srgbClr val="002060"/>
                </a:solidFill>
              </a:rPr>
              <a:t>You should repeat this learning loop until potential customers demand your product.</a:t>
            </a:r>
          </a:p>
          <a:p>
            <a:endParaRPr lang="en-IN" sz="2400" b="1" dirty="0">
              <a:solidFill>
                <a:srgbClr val="00206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Tree>
    <p:extLst>
      <p:ext uri="{BB962C8B-B14F-4D97-AF65-F5344CB8AC3E}">
        <p14:creationId xmlns:p14="http://schemas.microsoft.com/office/powerpoint/2010/main" val="5970746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graphicFrame>
        <p:nvGraphicFramePr>
          <p:cNvPr id="5" name="Diagram 4"/>
          <p:cNvGraphicFramePr/>
          <p:nvPr>
            <p:extLst>
              <p:ext uri="{D42A27DB-BD31-4B8C-83A1-F6EECF244321}">
                <p14:modId xmlns:p14="http://schemas.microsoft.com/office/powerpoint/2010/main" val="839179270"/>
              </p:ext>
            </p:extLst>
          </p:nvPr>
        </p:nvGraphicFramePr>
        <p:xfrm>
          <a:off x="0" y="252919"/>
          <a:ext cx="12191999" cy="6468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6986016" y="358139"/>
            <a:ext cx="2212848" cy="1325563"/>
          </a:xfrm>
        </p:spPr>
        <p:txBody>
          <a:bodyPr/>
          <a:lstStyle/>
          <a:p>
            <a:r>
              <a:rPr lang="en-US" sz="2800" b="1" dirty="0" smtClean="0">
                <a:solidFill>
                  <a:schemeClr val="bg1"/>
                </a:solidFill>
              </a:rPr>
              <a:t>Validated Learning</a:t>
            </a:r>
            <a:endParaRPr lang="en-IN" sz="2800" b="1" dirty="0">
              <a:solidFill>
                <a:schemeClr val="bg1"/>
              </a:solidFill>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65</a:t>
            </a:fld>
            <a:endParaRPr lang="en-US"/>
          </a:p>
        </p:txBody>
      </p:sp>
    </p:spTree>
    <p:extLst>
      <p:ext uri="{BB962C8B-B14F-4D97-AF65-F5344CB8AC3E}">
        <p14:creationId xmlns:p14="http://schemas.microsoft.com/office/powerpoint/2010/main" val="30795821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97997" y="391192"/>
            <a:ext cx="11094003" cy="1059922"/>
          </a:xfrm>
        </p:spPr>
        <p:txBody>
          <a:bodyPr>
            <a:normAutofit/>
          </a:bodyPr>
          <a:lstStyle/>
          <a:p>
            <a:r>
              <a:rPr lang="en-IN" sz="3200" b="1" dirty="0">
                <a:solidFill>
                  <a:srgbClr val="002060"/>
                </a:solidFill>
                <a:latin typeface="Georgia" panose="02040502050405020303" pitchFamily="18" charset="0"/>
              </a:rPr>
              <a:t>Major Differences Between Average People and Achieving People</a:t>
            </a:r>
            <a:endParaRPr lang="en-US" sz="3200" b="1" dirty="0">
              <a:solidFill>
                <a:srgbClr val="002060"/>
              </a:solidFill>
              <a:latin typeface="Georgia" panose="02040502050405020303" pitchFamily="18" charset="0"/>
            </a:endParaRPr>
          </a:p>
        </p:txBody>
      </p:sp>
      <p:sp>
        <p:nvSpPr>
          <p:cNvPr id="8" name="Text Placeholder 7"/>
          <p:cNvSpPr>
            <a:spLocks noGrp="1"/>
          </p:cNvSpPr>
          <p:nvPr>
            <p:ph type="body" idx="1"/>
          </p:nvPr>
        </p:nvSpPr>
        <p:spPr>
          <a:xfrm>
            <a:off x="829286" y="1373050"/>
            <a:ext cx="5157787" cy="823912"/>
          </a:xfrm>
          <a:ln w="19050">
            <a:solidFill>
              <a:srgbClr val="FFC000"/>
            </a:solidFill>
          </a:ln>
        </p:spPr>
        <p:txBody>
          <a:bodyPr>
            <a:normAutofit fontScale="92500" lnSpcReduction="20000"/>
          </a:bodyPr>
          <a:lstStyle/>
          <a:p>
            <a:r>
              <a:rPr lang="en-IN" sz="3000" dirty="0">
                <a:solidFill>
                  <a:srgbClr val="C00000"/>
                </a:solidFill>
              </a:rPr>
              <a:t>Average people fail backward </a:t>
            </a:r>
          </a:p>
          <a:p>
            <a:r>
              <a:rPr lang="en-IN" dirty="0"/>
              <a:t>Failing Backward</a:t>
            </a:r>
            <a:endParaRPr lang="en-US" dirty="0"/>
          </a:p>
        </p:txBody>
      </p:sp>
      <p:sp>
        <p:nvSpPr>
          <p:cNvPr id="9" name="Content Placeholder 8"/>
          <p:cNvSpPr>
            <a:spLocks noGrp="1"/>
          </p:cNvSpPr>
          <p:nvPr>
            <p:ph sz="half" idx="2"/>
          </p:nvPr>
        </p:nvSpPr>
        <p:spPr>
          <a:xfrm>
            <a:off x="829286" y="2196962"/>
            <a:ext cx="5157787" cy="3684588"/>
          </a:xfrm>
          <a:ln w="19050">
            <a:solidFill>
              <a:srgbClr val="FFC000"/>
            </a:solidFill>
          </a:ln>
        </p:spPr>
        <p:txBody>
          <a:bodyPr/>
          <a:lstStyle/>
          <a:p>
            <a:r>
              <a:rPr lang="en-IN" b="1" dirty="0"/>
              <a:t>Blaming others</a:t>
            </a:r>
          </a:p>
          <a:p>
            <a:r>
              <a:rPr lang="en-IN" b="1" dirty="0"/>
              <a:t>Repeating the same mistakes</a:t>
            </a:r>
          </a:p>
          <a:p>
            <a:r>
              <a:rPr lang="en-IN" b="1" dirty="0"/>
              <a:t>Expecting never to fail again</a:t>
            </a:r>
          </a:p>
          <a:p>
            <a:r>
              <a:rPr lang="en-IN" b="1" dirty="0"/>
              <a:t>Accepting tradition blindly</a:t>
            </a:r>
          </a:p>
          <a:p>
            <a:r>
              <a:rPr lang="en-IN" b="1" dirty="0"/>
              <a:t>Being limited by past mistakes</a:t>
            </a:r>
          </a:p>
          <a:p>
            <a:r>
              <a:rPr lang="en-IN" b="1" dirty="0"/>
              <a:t>Thinking I am a failure</a:t>
            </a:r>
          </a:p>
          <a:p>
            <a:r>
              <a:rPr lang="en-IN" b="1" dirty="0"/>
              <a:t>Quitting</a:t>
            </a:r>
            <a:endParaRPr lang="en-US" b="1" dirty="0"/>
          </a:p>
        </p:txBody>
      </p:sp>
      <p:sp>
        <p:nvSpPr>
          <p:cNvPr id="10" name="Text Placeholder 9"/>
          <p:cNvSpPr>
            <a:spLocks noGrp="1"/>
          </p:cNvSpPr>
          <p:nvPr>
            <p:ph type="body" sz="quarter" idx="3"/>
          </p:nvPr>
        </p:nvSpPr>
        <p:spPr>
          <a:xfrm>
            <a:off x="6161698" y="1373050"/>
            <a:ext cx="5183188" cy="823912"/>
          </a:xfrm>
          <a:ln w="19050">
            <a:solidFill>
              <a:srgbClr val="FFC000"/>
            </a:solidFill>
          </a:ln>
        </p:spPr>
        <p:txBody>
          <a:bodyPr>
            <a:normAutofit fontScale="92500" lnSpcReduction="20000"/>
          </a:bodyPr>
          <a:lstStyle/>
          <a:p>
            <a:r>
              <a:rPr lang="en-IN" sz="3000" dirty="0">
                <a:solidFill>
                  <a:srgbClr val="C00000"/>
                </a:solidFill>
              </a:rPr>
              <a:t>Achievers fail forward </a:t>
            </a:r>
          </a:p>
          <a:p>
            <a:r>
              <a:rPr lang="en-IN" dirty="0"/>
              <a:t>Failing Forward</a:t>
            </a:r>
            <a:endParaRPr lang="en-US" dirty="0"/>
          </a:p>
        </p:txBody>
      </p:sp>
      <p:sp>
        <p:nvSpPr>
          <p:cNvPr id="11" name="Content Placeholder 10"/>
          <p:cNvSpPr>
            <a:spLocks noGrp="1"/>
          </p:cNvSpPr>
          <p:nvPr>
            <p:ph sz="quarter" idx="4"/>
          </p:nvPr>
        </p:nvSpPr>
        <p:spPr>
          <a:xfrm>
            <a:off x="6161698" y="2196962"/>
            <a:ext cx="5183188" cy="3684588"/>
          </a:xfrm>
          <a:ln w="19050">
            <a:solidFill>
              <a:srgbClr val="FFC000"/>
            </a:solidFill>
          </a:ln>
        </p:spPr>
        <p:txBody>
          <a:bodyPr>
            <a:normAutofit fontScale="92500" lnSpcReduction="10000"/>
          </a:bodyPr>
          <a:lstStyle/>
          <a:p>
            <a:r>
              <a:rPr lang="en-IN" b="1" dirty="0"/>
              <a:t>Taking responsibility</a:t>
            </a:r>
          </a:p>
          <a:p>
            <a:r>
              <a:rPr lang="en-IN" b="1" dirty="0"/>
              <a:t>Learning from each mistake</a:t>
            </a:r>
          </a:p>
          <a:p>
            <a:r>
              <a:rPr lang="en-IN" b="1" dirty="0"/>
              <a:t>Knowing failure is a part of progress</a:t>
            </a:r>
          </a:p>
          <a:p>
            <a:r>
              <a:rPr lang="en-IN" b="1" dirty="0"/>
              <a:t>Challenging outdated assumptions</a:t>
            </a:r>
          </a:p>
          <a:p>
            <a:r>
              <a:rPr lang="en-IN" b="1" dirty="0"/>
              <a:t>Taking new risks</a:t>
            </a:r>
          </a:p>
          <a:p>
            <a:r>
              <a:rPr lang="en-IN" b="1" dirty="0"/>
              <a:t>Believing something didn’t work</a:t>
            </a:r>
          </a:p>
          <a:p>
            <a:r>
              <a:rPr lang="en-IN" b="1" dirty="0"/>
              <a:t>persevering</a:t>
            </a:r>
          </a:p>
          <a:p>
            <a:endParaRPr lang="en-IN" b="1" dirty="0"/>
          </a:p>
          <a:p>
            <a:endParaRPr lang="en-US" b="1" dirty="0"/>
          </a:p>
        </p:txBody>
      </p:sp>
      <p:sp>
        <p:nvSpPr>
          <p:cNvPr id="4" name="Slide Number Placeholder 3"/>
          <p:cNvSpPr>
            <a:spLocks noGrp="1"/>
          </p:cNvSpPr>
          <p:nvPr>
            <p:ph type="sldNum" idx="12"/>
          </p:nvPr>
        </p:nvSpPr>
        <p:spPr>
          <a:xfrm>
            <a:off x="9246142" y="6356350"/>
            <a:ext cx="2743200" cy="365125"/>
          </a:xfrm>
        </p:spPr>
        <p:txBody>
          <a:bodyPr/>
          <a:lstStyle/>
          <a:p>
            <a:pPr marL="0" lvl="0" indent="0" algn="r" rtl="0">
              <a:spcBef>
                <a:spcPts val="0"/>
              </a:spcBef>
              <a:spcAft>
                <a:spcPts val="0"/>
              </a:spcAft>
              <a:buNone/>
            </a:pPr>
            <a:fld id="{00000000-1234-1234-1234-123412341234}" type="slidenum">
              <a:rPr lang="en-US" smtClean="0"/>
              <a:t>66</a:t>
            </a:fld>
            <a:endParaRPr lang="en-US"/>
          </a:p>
        </p:txBody>
      </p:sp>
    </p:spTree>
    <p:extLst>
      <p:ext uri="{BB962C8B-B14F-4D97-AF65-F5344CB8AC3E}">
        <p14:creationId xmlns:p14="http://schemas.microsoft.com/office/powerpoint/2010/main" val="8922320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Maxwell says that the only thing or the difference between average people and achieving people is their </a:t>
            </a:r>
            <a:r>
              <a:rPr lang="en-IN" b="1" u="sng" dirty="0">
                <a:solidFill>
                  <a:srgbClr val="00B050"/>
                </a:solidFill>
              </a:rPr>
              <a:t>perception of and response to failure</a:t>
            </a:r>
            <a:r>
              <a:rPr lang="en-IN" b="1" dirty="0">
                <a:solidFill>
                  <a:srgbClr val="00B050"/>
                </a:solidFill>
              </a:rPr>
              <a:t>.</a:t>
            </a:r>
            <a:r>
              <a:rPr lang="en-IN" b="1" dirty="0"/>
              <a:t> </a:t>
            </a:r>
          </a:p>
          <a:p>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67</a:t>
            </a:fld>
            <a:endParaRPr lang="en-US"/>
          </a:p>
        </p:txBody>
      </p:sp>
    </p:spTree>
    <p:extLst>
      <p:ext uri="{BB962C8B-B14F-4D97-AF65-F5344CB8AC3E}">
        <p14:creationId xmlns:p14="http://schemas.microsoft.com/office/powerpoint/2010/main" val="39030312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7982" y="207963"/>
            <a:ext cx="10515600" cy="1325563"/>
          </a:xfrm>
        </p:spPr>
        <p:txBody>
          <a:bodyPr>
            <a:normAutofit/>
          </a:bodyPr>
          <a:lstStyle/>
          <a:p>
            <a:pPr>
              <a:lnSpc>
                <a:spcPct val="100000"/>
              </a:lnSpc>
            </a:pPr>
            <a:r>
              <a:rPr lang="en-US" sz="3200" b="1" dirty="0">
                <a:solidFill>
                  <a:srgbClr val="002060"/>
                </a:solidFill>
                <a:latin typeface="Georgia" panose="02040502050405020303" pitchFamily="18" charset="0"/>
              </a:rPr>
              <a:t>Here Are Some Excerpts from ‘The 21 Irrefutable Law Of Leadership’ – John C. Maxwell</a:t>
            </a:r>
            <a:endParaRPr lang="en-US" sz="3200" b="1" dirty="0">
              <a:solidFill>
                <a:srgbClr val="002060"/>
              </a:solidFill>
              <a:latin typeface="Georgia" panose="02040502050405020303" pitchFamily="18" charset="0"/>
              <a:hlinkClick r:id="rId3" tooltip="The 21 Irrefutable Law Of Leadership-John C. Maxwell"/>
            </a:endParaRPr>
          </a:p>
        </p:txBody>
      </p:sp>
      <p:sp>
        <p:nvSpPr>
          <p:cNvPr id="8" name="Content Placeholder 7"/>
          <p:cNvSpPr>
            <a:spLocks noGrp="1"/>
          </p:cNvSpPr>
          <p:nvPr>
            <p:ph idx="1"/>
          </p:nvPr>
        </p:nvSpPr>
        <p:spPr>
          <a:xfrm>
            <a:off x="477982" y="1669463"/>
            <a:ext cx="11005930" cy="4351338"/>
          </a:xfrm>
        </p:spPr>
        <p:txBody>
          <a:bodyPr/>
          <a:lstStyle/>
          <a:p>
            <a:r>
              <a:rPr lang="en-IN" sz="2400" b="1" dirty="0"/>
              <a:t>Successful people learn to do what does not come naturally. Nothing worth achieving comes easily. The only way to fail forward and achieve your dreams is to cultivate </a:t>
            </a:r>
            <a:r>
              <a:rPr lang="en-IN" sz="2400" b="1" u="sng" dirty="0">
                <a:solidFill>
                  <a:srgbClr val="0A5E8C"/>
                </a:solidFill>
              </a:rPr>
              <a:t>tenacity and persistence.</a:t>
            </a:r>
          </a:p>
          <a:p>
            <a:r>
              <a:rPr lang="en-IN" sz="2400" b="1" dirty="0"/>
              <a:t>Success is in the journey, the continual process. And no matter how hard you work, you will not create the perfect plan or execute it without error. You will never </a:t>
            </a:r>
            <a:r>
              <a:rPr lang="en-IN" sz="2400" b="1" dirty="0">
                <a:solidFill>
                  <a:srgbClr val="0A5E8C"/>
                </a:solidFill>
              </a:rPr>
              <a:t>get </a:t>
            </a:r>
            <a:r>
              <a:rPr lang="en-IN" sz="2400" b="1" u="sng" dirty="0">
                <a:solidFill>
                  <a:srgbClr val="0A5E8C"/>
                </a:solidFill>
              </a:rPr>
              <a:t>to the point </a:t>
            </a:r>
            <a:r>
              <a:rPr lang="en-IN" sz="2400" b="1" dirty="0"/>
              <a:t>that you </a:t>
            </a:r>
            <a:r>
              <a:rPr lang="en-IN" sz="2400" b="1" u="sng" dirty="0">
                <a:solidFill>
                  <a:srgbClr val="0A5E8C"/>
                </a:solidFill>
              </a:rPr>
              <a:t>no longer make mistakes</a:t>
            </a:r>
            <a:r>
              <a:rPr lang="en-IN" sz="2400" b="1" dirty="0"/>
              <a:t>, that you no longer fail.</a:t>
            </a:r>
          </a:p>
          <a:p>
            <a:r>
              <a:rPr lang="en-IN" sz="2400" b="1" dirty="0"/>
              <a:t>The fellow who never makes a mistake takes his orders from </a:t>
            </a:r>
            <a:br>
              <a:rPr lang="en-IN" sz="2400" b="1" dirty="0"/>
            </a:br>
            <a:r>
              <a:rPr lang="en-IN" sz="2400" b="1" dirty="0"/>
              <a:t>one who does. Wake up and realize this: Failure is simply a </a:t>
            </a:r>
            <a:br>
              <a:rPr lang="en-IN" sz="2400" b="1" dirty="0"/>
            </a:br>
            <a:r>
              <a:rPr lang="en-IN" sz="2400" b="1" dirty="0"/>
              <a:t>price we pay to achieve success.</a:t>
            </a:r>
            <a:endParaRPr lang="en-US" sz="24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68</a:t>
            </a:fld>
            <a:endParaRPr lang="en-US"/>
          </a:p>
        </p:txBody>
      </p:sp>
    </p:spTree>
    <p:extLst>
      <p:ext uri="{BB962C8B-B14F-4D97-AF65-F5344CB8AC3E}">
        <p14:creationId xmlns:p14="http://schemas.microsoft.com/office/powerpoint/2010/main" val="32515751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8361"/>
          </a:xfrm>
        </p:spPr>
        <p:txBody>
          <a:bodyPr vert="horz" lIns="91440" tIns="45720" rIns="91440" bIns="45720" rtlCol="0" anchor="ctr">
            <a:normAutofit/>
          </a:bodyPr>
          <a:lstStyle/>
          <a:p>
            <a:pPr>
              <a:lnSpc>
                <a:spcPct val="100000"/>
              </a:lnSpc>
            </a:pPr>
            <a:r>
              <a:rPr lang="en-IN" sz="3200" b="1" dirty="0">
                <a:solidFill>
                  <a:srgbClr val="002060"/>
                </a:solidFill>
                <a:latin typeface="Georgia" panose="02040502050405020303" pitchFamily="18" charset="0"/>
              </a:rPr>
              <a:t>What is the root of </a:t>
            </a:r>
            <a:r>
              <a:rPr lang="en-IN" sz="3200" b="1" dirty="0" smtClean="0">
                <a:solidFill>
                  <a:srgbClr val="002060"/>
                </a:solidFill>
                <a:latin typeface="Georgia" panose="02040502050405020303" pitchFamily="18" charset="0"/>
              </a:rPr>
              <a:t>achievement or success?</a:t>
            </a:r>
            <a:endParaRPr lang="en-IN" sz="32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24610" y="1734249"/>
            <a:ext cx="10515600" cy="4351338"/>
          </a:xfrm>
        </p:spPr>
        <p:txBody>
          <a:bodyPr>
            <a:normAutofit/>
          </a:bodyPr>
          <a:lstStyle/>
          <a:p>
            <a:r>
              <a:rPr lang="en-IN" b="1" dirty="0"/>
              <a:t>Family background? The fact is that high percentage of successful people come from broken homes.</a:t>
            </a:r>
          </a:p>
          <a:p>
            <a:r>
              <a:rPr lang="en-IN" b="1" dirty="0"/>
              <a:t>Wealth? Some of the greatest achievers come from households of average to below-average means.</a:t>
            </a:r>
          </a:p>
          <a:p>
            <a:r>
              <a:rPr lang="en-IN" b="1" dirty="0"/>
              <a:t>Opportunity? One of the two persons with the same background would view a situation as a tremendous opportunity while the other would see nothing or something too risky.</a:t>
            </a:r>
          </a:p>
          <a:p>
            <a:endParaRPr lang="en-IN" b="1"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69</a:t>
            </a:fld>
            <a:endParaRPr lang="en-US"/>
          </a:p>
        </p:txBody>
      </p:sp>
    </p:spTree>
    <p:extLst>
      <p:ext uri="{BB962C8B-B14F-4D97-AF65-F5344CB8AC3E}">
        <p14:creationId xmlns:p14="http://schemas.microsoft.com/office/powerpoint/2010/main" val="29674200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entagon 35"/>
          <p:cNvSpPr/>
          <p:nvPr/>
        </p:nvSpPr>
        <p:spPr>
          <a:xfrm rot="16200000">
            <a:off x="10043054" y="763140"/>
            <a:ext cx="321414" cy="755375"/>
          </a:xfrm>
          <a:prstGeom prst="homePlate">
            <a:avLst>
              <a:gd name="adj" fmla="val 90767"/>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33" name="Pentagon 32"/>
          <p:cNvSpPr/>
          <p:nvPr/>
        </p:nvSpPr>
        <p:spPr>
          <a:xfrm rot="16200000">
            <a:off x="6816567" y="1409533"/>
            <a:ext cx="321414" cy="755375"/>
          </a:xfrm>
          <a:prstGeom prst="homePlate">
            <a:avLst>
              <a:gd name="adj" fmla="val 90767"/>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25" name="Pentagon 24"/>
          <p:cNvSpPr/>
          <p:nvPr/>
        </p:nvSpPr>
        <p:spPr>
          <a:xfrm rot="16200000">
            <a:off x="6828907" y="1713777"/>
            <a:ext cx="321414" cy="567075"/>
          </a:xfrm>
          <a:prstGeom prst="homePlate">
            <a:avLst>
              <a:gd name="adj" fmla="val 90767"/>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17" name="Freeform 16"/>
          <p:cNvSpPr/>
          <p:nvPr/>
        </p:nvSpPr>
        <p:spPr>
          <a:xfrm>
            <a:off x="534499" y="1001219"/>
            <a:ext cx="10790250" cy="4731724"/>
          </a:xfrm>
          <a:custGeom>
            <a:avLst/>
            <a:gdLst>
              <a:gd name="connsiteX0" fmla="*/ 0 w 10827522"/>
              <a:gd name="connsiteY0" fmla="*/ 4286487 h 5123037"/>
              <a:gd name="connsiteX1" fmla="*/ 1837346 w 10827522"/>
              <a:gd name="connsiteY1" fmla="*/ 4961605 h 5123037"/>
              <a:gd name="connsiteX2" fmla="*/ 4537817 w 10827522"/>
              <a:gd name="connsiteY2" fmla="*/ 1611654 h 5123037"/>
              <a:gd name="connsiteX3" fmla="*/ 6409346 w 10827522"/>
              <a:gd name="connsiteY3" fmla="*/ 261418 h 5123037"/>
              <a:gd name="connsiteX4" fmla="*/ 9502923 w 10827522"/>
              <a:gd name="connsiteY4" fmla="*/ 39228 h 5123037"/>
              <a:gd name="connsiteX5" fmla="*/ 10827522 w 10827522"/>
              <a:gd name="connsiteY5" fmla="*/ 774166 h 5123037"/>
              <a:gd name="connsiteX0" fmla="*/ 0 w 10313172"/>
              <a:gd name="connsiteY0" fmla="*/ 4460321 h 5296871"/>
              <a:gd name="connsiteX1" fmla="*/ 1837346 w 10313172"/>
              <a:gd name="connsiteY1" fmla="*/ 5135439 h 5296871"/>
              <a:gd name="connsiteX2" fmla="*/ 4537817 w 10313172"/>
              <a:gd name="connsiteY2" fmla="*/ 1785488 h 5296871"/>
              <a:gd name="connsiteX3" fmla="*/ 6409346 w 10313172"/>
              <a:gd name="connsiteY3" fmla="*/ 435252 h 5296871"/>
              <a:gd name="connsiteX4" fmla="*/ 9502923 w 10313172"/>
              <a:gd name="connsiteY4" fmla="*/ 213062 h 5296871"/>
              <a:gd name="connsiteX5" fmla="*/ 10313172 w 10313172"/>
              <a:gd name="connsiteY5" fmla="*/ 3300675 h 5296871"/>
              <a:gd name="connsiteX0" fmla="*/ 0 w 10313172"/>
              <a:gd name="connsiteY0" fmla="*/ 4027040 h 4863590"/>
              <a:gd name="connsiteX1" fmla="*/ 1837346 w 10313172"/>
              <a:gd name="connsiteY1" fmla="*/ 4702158 h 4863590"/>
              <a:gd name="connsiteX2" fmla="*/ 4537817 w 10313172"/>
              <a:gd name="connsiteY2" fmla="*/ 1352207 h 4863590"/>
              <a:gd name="connsiteX3" fmla="*/ 6409346 w 10313172"/>
              <a:gd name="connsiteY3" fmla="*/ 1971 h 4863590"/>
              <a:gd name="connsiteX4" fmla="*/ 9036198 w 10313172"/>
              <a:gd name="connsiteY4" fmla="*/ 1599056 h 4863590"/>
              <a:gd name="connsiteX5" fmla="*/ 10313172 w 10313172"/>
              <a:gd name="connsiteY5" fmla="*/ 2867394 h 4863590"/>
              <a:gd name="connsiteX0" fmla="*/ 0 w 10313172"/>
              <a:gd name="connsiteY0" fmla="*/ 3751882 h 4588432"/>
              <a:gd name="connsiteX1" fmla="*/ 1837346 w 10313172"/>
              <a:gd name="connsiteY1" fmla="*/ 4427000 h 4588432"/>
              <a:gd name="connsiteX2" fmla="*/ 4537817 w 10313172"/>
              <a:gd name="connsiteY2" fmla="*/ 1077049 h 4588432"/>
              <a:gd name="connsiteX3" fmla="*/ 6523646 w 10313172"/>
              <a:gd name="connsiteY3" fmla="*/ 3038 h 4588432"/>
              <a:gd name="connsiteX4" fmla="*/ 9036198 w 10313172"/>
              <a:gd name="connsiteY4" fmla="*/ 1323898 h 4588432"/>
              <a:gd name="connsiteX5" fmla="*/ 10313172 w 10313172"/>
              <a:gd name="connsiteY5" fmla="*/ 2592236 h 4588432"/>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51485 h 4588035"/>
              <a:gd name="connsiteX1" fmla="*/ 1837346 w 10313172"/>
              <a:gd name="connsiteY1" fmla="*/ 4426603 h 4588035"/>
              <a:gd name="connsiteX2" fmla="*/ 4537817 w 10313172"/>
              <a:gd name="connsiteY2" fmla="*/ 1076652 h 4588035"/>
              <a:gd name="connsiteX3" fmla="*/ 6523646 w 10313172"/>
              <a:gd name="connsiteY3" fmla="*/ 2641 h 4588035"/>
              <a:gd name="connsiteX4" fmla="*/ 8057972 w 10313172"/>
              <a:gd name="connsiteY4" fmla="*/ 546812 h 4588035"/>
              <a:gd name="connsiteX5" fmla="*/ 9036198 w 10313172"/>
              <a:gd name="connsiteY5" fmla="*/ 1323501 h 4588035"/>
              <a:gd name="connsiteX6" fmla="*/ 10313172 w 10313172"/>
              <a:gd name="connsiteY6" fmla="*/ 2591839 h 4588035"/>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127546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848558 h 4685108"/>
              <a:gd name="connsiteX1" fmla="*/ 1837346 w 10313172"/>
              <a:gd name="connsiteY1" fmla="*/ 4523676 h 4685108"/>
              <a:gd name="connsiteX2" fmla="*/ 4537817 w 10313172"/>
              <a:gd name="connsiteY2" fmla="*/ 1173725 h 4685108"/>
              <a:gd name="connsiteX3" fmla="*/ 6523646 w 10313172"/>
              <a:gd name="connsiteY3" fmla="*/ 99714 h 4685108"/>
              <a:gd name="connsiteX4" fmla="*/ 9032007 w 10313172"/>
              <a:gd name="connsiteY4" fmla="*/ 196624 h 4685108"/>
              <a:gd name="connsiteX5" fmla="*/ 9036198 w 10313172"/>
              <a:gd name="connsiteY5" fmla="*/ 1420574 h 4685108"/>
              <a:gd name="connsiteX6" fmla="*/ 10313172 w 10313172"/>
              <a:gd name="connsiteY6" fmla="*/ 2688912 h 4685108"/>
              <a:gd name="connsiteX0" fmla="*/ 0 w 10313172"/>
              <a:gd name="connsiteY0" fmla="*/ 3848558 h 4685108"/>
              <a:gd name="connsiteX1" fmla="*/ 1837346 w 10313172"/>
              <a:gd name="connsiteY1" fmla="*/ 4523676 h 4685108"/>
              <a:gd name="connsiteX2" fmla="*/ 4537817 w 10313172"/>
              <a:gd name="connsiteY2" fmla="*/ 1173725 h 4685108"/>
              <a:gd name="connsiteX3" fmla="*/ 6523646 w 10313172"/>
              <a:gd name="connsiteY3" fmla="*/ 99714 h 4685108"/>
              <a:gd name="connsiteX4" fmla="*/ 9032007 w 10313172"/>
              <a:gd name="connsiteY4" fmla="*/ 196624 h 4685108"/>
              <a:gd name="connsiteX5" fmla="*/ 9980415 w 10313172"/>
              <a:gd name="connsiteY5" fmla="*/ 655261 h 4685108"/>
              <a:gd name="connsiteX6" fmla="*/ 10313172 w 10313172"/>
              <a:gd name="connsiteY6" fmla="*/ 2688912 h 4685108"/>
              <a:gd name="connsiteX0" fmla="*/ 0 w 10422502"/>
              <a:gd name="connsiteY0" fmla="*/ 3848558 h 4685108"/>
              <a:gd name="connsiteX1" fmla="*/ 1837346 w 10422502"/>
              <a:gd name="connsiteY1" fmla="*/ 4523676 h 4685108"/>
              <a:gd name="connsiteX2" fmla="*/ 4537817 w 10422502"/>
              <a:gd name="connsiteY2" fmla="*/ 1173725 h 4685108"/>
              <a:gd name="connsiteX3" fmla="*/ 6523646 w 10422502"/>
              <a:gd name="connsiteY3" fmla="*/ 99714 h 4685108"/>
              <a:gd name="connsiteX4" fmla="*/ 9032007 w 10422502"/>
              <a:gd name="connsiteY4" fmla="*/ 196624 h 4685108"/>
              <a:gd name="connsiteX5" fmla="*/ 9980415 w 10422502"/>
              <a:gd name="connsiteY5" fmla="*/ 655261 h 4685108"/>
              <a:gd name="connsiteX6" fmla="*/ 10422502 w 10422502"/>
              <a:gd name="connsiteY6" fmla="*/ 999260 h 4685108"/>
              <a:gd name="connsiteX0" fmla="*/ 0 w 10422502"/>
              <a:gd name="connsiteY0" fmla="*/ 3848558 h 4685108"/>
              <a:gd name="connsiteX1" fmla="*/ 1837346 w 10422502"/>
              <a:gd name="connsiteY1" fmla="*/ 4523676 h 4685108"/>
              <a:gd name="connsiteX2" fmla="*/ 4537817 w 10422502"/>
              <a:gd name="connsiteY2" fmla="*/ 1173725 h 4685108"/>
              <a:gd name="connsiteX3" fmla="*/ 6523646 w 10422502"/>
              <a:gd name="connsiteY3" fmla="*/ 99714 h 4685108"/>
              <a:gd name="connsiteX4" fmla="*/ 9032007 w 10422502"/>
              <a:gd name="connsiteY4" fmla="*/ 196624 h 4685108"/>
              <a:gd name="connsiteX5" fmla="*/ 9980415 w 10422502"/>
              <a:gd name="connsiteY5" fmla="*/ 655261 h 4685108"/>
              <a:gd name="connsiteX6" fmla="*/ 10422502 w 10422502"/>
              <a:gd name="connsiteY6" fmla="*/ 999260 h 4685108"/>
              <a:gd name="connsiteX0" fmla="*/ 0 w 10422502"/>
              <a:gd name="connsiteY0" fmla="*/ 3918986 h 4755536"/>
              <a:gd name="connsiteX1" fmla="*/ 1837346 w 10422502"/>
              <a:gd name="connsiteY1" fmla="*/ 4594104 h 4755536"/>
              <a:gd name="connsiteX2" fmla="*/ 4537817 w 10422502"/>
              <a:gd name="connsiteY2" fmla="*/ 1244153 h 4755536"/>
              <a:gd name="connsiteX3" fmla="*/ 6523646 w 10422502"/>
              <a:gd name="connsiteY3" fmla="*/ 170142 h 4755536"/>
              <a:gd name="connsiteX4" fmla="*/ 9091642 w 10422502"/>
              <a:gd name="connsiteY4" fmla="*/ 137843 h 4755536"/>
              <a:gd name="connsiteX5" fmla="*/ 9980415 w 10422502"/>
              <a:gd name="connsiteY5" fmla="*/ 725689 h 4755536"/>
              <a:gd name="connsiteX6" fmla="*/ 10422502 w 10422502"/>
              <a:gd name="connsiteY6" fmla="*/ 1069688 h 4755536"/>
              <a:gd name="connsiteX0" fmla="*/ 0 w 10422502"/>
              <a:gd name="connsiteY0" fmla="*/ 3918986 h 4755536"/>
              <a:gd name="connsiteX1" fmla="*/ 1837346 w 10422502"/>
              <a:gd name="connsiteY1" fmla="*/ 4594104 h 4755536"/>
              <a:gd name="connsiteX2" fmla="*/ 4537817 w 10422502"/>
              <a:gd name="connsiteY2" fmla="*/ 1244153 h 4755536"/>
              <a:gd name="connsiteX3" fmla="*/ 6523646 w 10422502"/>
              <a:gd name="connsiteY3" fmla="*/ 170142 h 4755536"/>
              <a:gd name="connsiteX4" fmla="*/ 9091642 w 10422502"/>
              <a:gd name="connsiteY4" fmla="*/ 137843 h 4755536"/>
              <a:gd name="connsiteX5" fmla="*/ 10079807 w 10422502"/>
              <a:gd name="connsiteY5" fmla="*/ 576602 h 4755536"/>
              <a:gd name="connsiteX6" fmla="*/ 10422502 w 10422502"/>
              <a:gd name="connsiteY6" fmla="*/ 1069688 h 4755536"/>
              <a:gd name="connsiteX0" fmla="*/ 0 w 10621285"/>
              <a:gd name="connsiteY0" fmla="*/ 3918986 h 4755536"/>
              <a:gd name="connsiteX1" fmla="*/ 1837346 w 10621285"/>
              <a:gd name="connsiteY1" fmla="*/ 4594104 h 4755536"/>
              <a:gd name="connsiteX2" fmla="*/ 4537817 w 10621285"/>
              <a:gd name="connsiteY2" fmla="*/ 1244153 h 4755536"/>
              <a:gd name="connsiteX3" fmla="*/ 6523646 w 10621285"/>
              <a:gd name="connsiteY3" fmla="*/ 170142 h 4755536"/>
              <a:gd name="connsiteX4" fmla="*/ 9091642 w 10621285"/>
              <a:gd name="connsiteY4" fmla="*/ 137843 h 4755536"/>
              <a:gd name="connsiteX5" fmla="*/ 10079807 w 10621285"/>
              <a:gd name="connsiteY5" fmla="*/ 576602 h 4755536"/>
              <a:gd name="connsiteX6" fmla="*/ 10621285 w 10621285"/>
              <a:gd name="connsiteY6" fmla="*/ 771514 h 4755536"/>
              <a:gd name="connsiteX0" fmla="*/ 0 w 10621285"/>
              <a:gd name="connsiteY0" fmla="*/ 3918986 h 4755536"/>
              <a:gd name="connsiteX1" fmla="*/ 1837346 w 10621285"/>
              <a:gd name="connsiteY1" fmla="*/ 4594104 h 4755536"/>
              <a:gd name="connsiteX2" fmla="*/ 4537817 w 10621285"/>
              <a:gd name="connsiteY2" fmla="*/ 1244153 h 4755536"/>
              <a:gd name="connsiteX3" fmla="*/ 6523646 w 10621285"/>
              <a:gd name="connsiteY3" fmla="*/ 170142 h 4755536"/>
              <a:gd name="connsiteX4" fmla="*/ 9091642 w 10621285"/>
              <a:gd name="connsiteY4" fmla="*/ 137843 h 4755536"/>
              <a:gd name="connsiteX5" fmla="*/ 10079807 w 10621285"/>
              <a:gd name="connsiteY5" fmla="*/ 576602 h 4755536"/>
              <a:gd name="connsiteX6" fmla="*/ 10621285 w 10621285"/>
              <a:gd name="connsiteY6" fmla="*/ 771514 h 4755536"/>
              <a:gd name="connsiteX0" fmla="*/ 0 w 10621285"/>
              <a:gd name="connsiteY0" fmla="*/ 3918986 h 4755536"/>
              <a:gd name="connsiteX1" fmla="*/ 1837346 w 10621285"/>
              <a:gd name="connsiteY1" fmla="*/ 4594104 h 4755536"/>
              <a:gd name="connsiteX2" fmla="*/ 4537817 w 10621285"/>
              <a:gd name="connsiteY2" fmla="*/ 1244153 h 4755536"/>
              <a:gd name="connsiteX3" fmla="*/ 6523646 w 10621285"/>
              <a:gd name="connsiteY3" fmla="*/ 170142 h 4755536"/>
              <a:gd name="connsiteX4" fmla="*/ 9091642 w 10621285"/>
              <a:gd name="connsiteY4" fmla="*/ 137843 h 4755536"/>
              <a:gd name="connsiteX5" fmla="*/ 10079807 w 10621285"/>
              <a:gd name="connsiteY5" fmla="*/ 576602 h 4755536"/>
              <a:gd name="connsiteX6" fmla="*/ 10621285 w 10621285"/>
              <a:gd name="connsiteY6" fmla="*/ 771514 h 4755536"/>
              <a:gd name="connsiteX0" fmla="*/ 0 w 10621285"/>
              <a:gd name="connsiteY0" fmla="*/ 3918986 h 4755536"/>
              <a:gd name="connsiteX1" fmla="*/ 1837346 w 10621285"/>
              <a:gd name="connsiteY1" fmla="*/ 4594104 h 4755536"/>
              <a:gd name="connsiteX2" fmla="*/ 4537817 w 10621285"/>
              <a:gd name="connsiteY2" fmla="*/ 1244153 h 4755536"/>
              <a:gd name="connsiteX3" fmla="*/ 6523646 w 10621285"/>
              <a:gd name="connsiteY3" fmla="*/ 170142 h 4755536"/>
              <a:gd name="connsiteX4" fmla="*/ 9091642 w 10621285"/>
              <a:gd name="connsiteY4" fmla="*/ 137843 h 4755536"/>
              <a:gd name="connsiteX5" fmla="*/ 10159320 w 10621285"/>
              <a:gd name="connsiteY5" fmla="*/ 487150 h 4755536"/>
              <a:gd name="connsiteX6" fmla="*/ 10621285 w 10621285"/>
              <a:gd name="connsiteY6" fmla="*/ 771514 h 4755536"/>
              <a:gd name="connsiteX0" fmla="*/ 0 w 10790250"/>
              <a:gd name="connsiteY0" fmla="*/ 3918986 h 4755536"/>
              <a:gd name="connsiteX1" fmla="*/ 1837346 w 10790250"/>
              <a:gd name="connsiteY1" fmla="*/ 4594104 h 4755536"/>
              <a:gd name="connsiteX2" fmla="*/ 4537817 w 10790250"/>
              <a:gd name="connsiteY2" fmla="*/ 1244153 h 4755536"/>
              <a:gd name="connsiteX3" fmla="*/ 6523646 w 10790250"/>
              <a:gd name="connsiteY3" fmla="*/ 170142 h 4755536"/>
              <a:gd name="connsiteX4" fmla="*/ 9091642 w 10790250"/>
              <a:gd name="connsiteY4" fmla="*/ 137843 h 4755536"/>
              <a:gd name="connsiteX5" fmla="*/ 10159320 w 10790250"/>
              <a:gd name="connsiteY5" fmla="*/ 487150 h 4755536"/>
              <a:gd name="connsiteX6" fmla="*/ 10790250 w 10790250"/>
              <a:gd name="connsiteY6" fmla="*/ 692001 h 4755536"/>
              <a:gd name="connsiteX0" fmla="*/ 0 w 10790250"/>
              <a:gd name="connsiteY0" fmla="*/ 3938795 h 4775345"/>
              <a:gd name="connsiteX1" fmla="*/ 1837346 w 10790250"/>
              <a:gd name="connsiteY1" fmla="*/ 4613913 h 4775345"/>
              <a:gd name="connsiteX2" fmla="*/ 4537817 w 10790250"/>
              <a:gd name="connsiteY2" fmla="*/ 1263962 h 4775345"/>
              <a:gd name="connsiteX3" fmla="*/ 6523646 w 10790250"/>
              <a:gd name="connsiteY3" fmla="*/ 189951 h 4775345"/>
              <a:gd name="connsiteX4" fmla="*/ 9141337 w 10790250"/>
              <a:gd name="connsiteY4" fmla="*/ 127834 h 4775345"/>
              <a:gd name="connsiteX5" fmla="*/ 10159320 w 10790250"/>
              <a:gd name="connsiteY5" fmla="*/ 506959 h 4775345"/>
              <a:gd name="connsiteX6" fmla="*/ 10790250 w 10790250"/>
              <a:gd name="connsiteY6" fmla="*/ 711810 h 4775345"/>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159320 w 10790250"/>
              <a:gd name="connsiteY5" fmla="*/ 461288 h 4729674"/>
              <a:gd name="connsiteX6" fmla="*/ 10790250 w 10790250"/>
              <a:gd name="connsiteY6" fmla="*/ 666139 h 4729674"/>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238833 w 10790250"/>
              <a:gd name="connsiteY5" fmla="*/ 371836 h 4729674"/>
              <a:gd name="connsiteX6" fmla="*/ 10790250 w 10790250"/>
              <a:gd name="connsiteY6" fmla="*/ 666139 h 4729674"/>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238833 w 10790250"/>
              <a:gd name="connsiteY5" fmla="*/ 371836 h 4729674"/>
              <a:gd name="connsiteX6" fmla="*/ 10790250 w 10790250"/>
              <a:gd name="connsiteY6" fmla="*/ 666139 h 4729674"/>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238833 w 10790250"/>
              <a:gd name="connsiteY5" fmla="*/ 371836 h 4729674"/>
              <a:gd name="connsiteX6" fmla="*/ 10790250 w 10790250"/>
              <a:gd name="connsiteY6" fmla="*/ 666139 h 4729674"/>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238833 w 10790250"/>
              <a:gd name="connsiteY5" fmla="*/ 371836 h 4729674"/>
              <a:gd name="connsiteX6" fmla="*/ 10790250 w 10790250"/>
              <a:gd name="connsiteY6" fmla="*/ 666139 h 4729674"/>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238833 w 10790250"/>
              <a:gd name="connsiteY5" fmla="*/ 371836 h 4729674"/>
              <a:gd name="connsiteX6" fmla="*/ 10790250 w 10790250"/>
              <a:gd name="connsiteY6" fmla="*/ 666139 h 4729674"/>
              <a:gd name="connsiteX0" fmla="*/ 0 w 10790250"/>
              <a:gd name="connsiteY0" fmla="*/ 3893124 h 4729674"/>
              <a:gd name="connsiteX1" fmla="*/ 1837346 w 10790250"/>
              <a:gd name="connsiteY1" fmla="*/ 4568242 h 4729674"/>
              <a:gd name="connsiteX2" fmla="*/ 4537817 w 10790250"/>
              <a:gd name="connsiteY2" fmla="*/ 1218291 h 4729674"/>
              <a:gd name="connsiteX3" fmla="*/ 6523646 w 10790250"/>
              <a:gd name="connsiteY3" fmla="*/ 144280 h 4729674"/>
              <a:gd name="connsiteX4" fmla="*/ 9141337 w 10790250"/>
              <a:gd name="connsiteY4" fmla="*/ 82163 h 4729674"/>
              <a:gd name="connsiteX5" fmla="*/ 10238833 w 10790250"/>
              <a:gd name="connsiteY5" fmla="*/ 371836 h 4729674"/>
              <a:gd name="connsiteX6" fmla="*/ 10790250 w 10790250"/>
              <a:gd name="connsiteY6" fmla="*/ 666139 h 4729674"/>
              <a:gd name="connsiteX0" fmla="*/ 0 w 10790250"/>
              <a:gd name="connsiteY0" fmla="*/ 3897644 h 4734194"/>
              <a:gd name="connsiteX1" fmla="*/ 1837346 w 10790250"/>
              <a:gd name="connsiteY1" fmla="*/ 4572762 h 4734194"/>
              <a:gd name="connsiteX2" fmla="*/ 4537817 w 10790250"/>
              <a:gd name="connsiteY2" fmla="*/ 1222811 h 4734194"/>
              <a:gd name="connsiteX3" fmla="*/ 6513707 w 10790250"/>
              <a:gd name="connsiteY3" fmla="*/ 138861 h 4734194"/>
              <a:gd name="connsiteX4" fmla="*/ 9141337 w 10790250"/>
              <a:gd name="connsiteY4" fmla="*/ 86683 h 4734194"/>
              <a:gd name="connsiteX5" fmla="*/ 10238833 w 10790250"/>
              <a:gd name="connsiteY5" fmla="*/ 376356 h 4734194"/>
              <a:gd name="connsiteX6" fmla="*/ 10790250 w 10790250"/>
              <a:gd name="connsiteY6" fmla="*/ 670659 h 4734194"/>
              <a:gd name="connsiteX0" fmla="*/ 0 w 10790250"/>
              <a:gd name="connsiteY0" fmla="*/ 3902415 h 4738965"/>
              <a:gd name="connsiteX1" fmla="*/ 1837346 w 10790250"/>
              <a:gd name="connsiteY1" fmla="*/ 4577533 h 4738965"/>
              <a:gd name="connsiteX2" fmla="*/ 4537817 w 10790250"/>
              <a:gd name="connsiteY2" fmla="*/ 1227582 h 4738965"/>
              <a:gd name="connsiteX3" fmla="*/ 6513707 w 10790250"/>
              <a:gd name="connsiteY3" fmla="*/ 133693 h 4738965"/>
              <a:gd name="connsiteX4" fmla="*/ 9141337 w 10790250"/>
              <a:gd name="connsiteY4" fmla="*/ 91454 h 4738965"/>
              <a:gd name="connsiteX5" fmla="*/ 10238833 w 10790250"/>
              <a:gd name="connsiteY5" fmla="*/ 381127 h 4738965"/>
              <a:gd name="connsiteX6" fmla="*/ 10790250 w 10790250"/>
              <a:gd name="connsiteY6" fmla="*/ 675430 h 4738965"/>
              <a:gd name="connsiteX0" fmla="*/ 0 w 10790250"/>
              <a:gd name="connsiteY0" fmla="*/ 3895174 h 4731724"/>
              <a:gd name="connsiteX1" fmla="*/ 1837346 w 10790250"/>
              <a:gd name="connsiteY1" fmla="*/ 4570292 h 4731724"/>
              <a:gd name="connsiteX2" fmla="*/ 4537817 w 10790250"/>
              <a:gd name="connsiteY2" fmla="*/ 1220341 h 4731724"/>
              <a:gd name="connsiteX3" fmla="*/ 6513707 w 10790250"/>
              <a:gd name="connsiteY3" fmla="*/ 126452 h 4731724"/>
              <a:gd name="connsiteX4" fmla="*/ 9141337 w 10790250"/>
              <a:gd name="connsiteY4" fmla="*/ 84213 h 4731724"/>
              <a:gd name="connsiteX5" fmla="*/ 10238833 w 10790250"/>
              <a:gd name="connsiteY5" fmla="*/ 373886 h 4731724"/>
              <a:gd name="connsiteX6" fmla="*/ 10790250 w 10790250"/>
              <a:gd name="connsiteY6" fmla="*/ 668189 h 4731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0250" h="4731724">
                <a:moveTo>
                  <a:pt x="0" y="3895174"/>
                </a:moveTo>
                <a:cubicBezTo>
                  <a:pt x="540521" y="4455635"/>
                  <a:pt x="1081043" y="5016097"/>
                  <a:pt x="1837346" y="4570292"/>
                </a:cubicBezTo>
                <a:cubicBezTo>
                  <a:pt x="2593649" y="4124487"/>
                  <a:pt x="3758424" y="1960981"/>
                  <a:pt x="4537817" y="1220341"/>
                </a:cubicBezTo>
                <a:cubicBezTo>
                  <a:pt x="5317210" y="479701"/>
                  <a:pt x="5746454" y="295929"/>
                  <a:pt x="6513707" y="126452"/>
                </a:cubicBezTo>
                <a:cubicBezTo>
                  <a:pt x="7280960" y="-43025"/>
                  <a:pt x="8613247" y="-26599"/>
                  <a:pt x="9141337" y="84213"/>
                </a:cubicBezTo>
                <a:cubicBezTo>
                  <a:pt x="9662274" y="203756"/>
                  <a:pt x="9723818" y="202013"/>
                  <a:pt x="10238833" y="373886"/>
                </a:cubicBezTo>
                <a:cubicBezTo>
                  <a:pt x="10724031" y="625272"/>
                  <a:pt x="10416618" y="413023"/>
                  <a:pt x="10790250" y="668189"/>
                </a:cubicBezTo>
              </a:path>
            </a:pathLst>
          </a:custGeom>
          <a:ln w="47625">
            <a:solidFill>
              <a:schemeClr val="accent5">
                <a:lumMod val="75000"/>
              </a:schemeClr>
            </a:solidFill>
            <a:prstDash val="sys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 name="Title 1"/>
          <p:cNvSpPr>
            <a:spLocks noGrp="1"/>
          </p:cNvSpPr>
          <p:nvPr>
            <p:ph type="title"/>
          </p:nvPr>
        </p:nvSpPr>
        <p:spPr>
          <a:xfrm>
            <a:off x="333108" y="347532"/>
            <a:ext cx="10515600" cy="1325563"/>
          </a:xfrm>
        </p:spPr>
        <p:txBody>
          <a:bodyPr/>
          <a:lstStyle/>
          <a:p>
            <a:endParaRPr lang="en-IN" dirty="0"/>
          </a:p>
        </p:txBody>
      </p:sp>
      <p:sp>
        <p:nvSpPr>
          <p:cNvPr id="5" name="Freeform 4"/>
          <p:cNvSpPr/>
          <p:nvPr/>
        </p:nvSpPr>
        <p:spPr>
          <a:xfrm>
            <a:off x="535536" y="1145253"/>
            <a:ext cx="10313172" cy="4588035"/>
          </a:xfrm>
          <a:custGeom>
            <a:avLst/>
            <a:gdLst>
              <a:gd name="connsiteX0" fmla="*/ 0 w 10827522"/>
              <a:gd name="connsiteY0" fmla="*/ 4286487 h 5123037"/>
              <a:gd name="connsiteX1" fmla="*/ 1837346 w 10827522"/>
              <a:gd name="connsiteY1" fmla="*/ 4961605 h 5123037"/>
              <a:gd name="connsiteX2" fmla="*/ 4537817 w 10827522"/>
              <a:gd name="connsiteY2" fmla="*/ 1611654 h 5123037"/>
              <a:gd name="connsiteX3" fmla="*/ 6409346 w 10827522"/>
              <a:gd name="connsiteY3" fmla="*/ 261418 h 5123037"/>
              <a:gd name="connsiteX4" fmla="*/ 9502923 w 10827522"/>
              <a:gd name="connsiteY4" fmla="*/ 39228 h 5123037"/>
              <a:gd name="connsiteX5" fmla="*/ 10827522 w 10827522"/>
              <a:gd name="connsiteY5" fmla="*/ 774166 h 5123037"/>
              <a:gd name="connsiteX0" fmla="*/ 0 w 10313172"/>
              <a:gd name="connsiteY0" fmla="*/ 4460321 h 5296871"/>
              <a:gd name="connsiteX1" fmla="*/ 1837346 w 10313172"/>
              <a:gd name="connsiteY1" fmla="*/ 5135439 h 5296871"/>
              <a:gd name="connsiteX2" fmla="*/ 4537817 w 10313172"/>
              <a:gd name="connsiteY2" fmla="*/ 1785488 h 5296871"/>
              <a:gd name="connsiteX3" fmla="*/ 6409346 w 10313172"/>
              <a:gd name="connsiteY3" fmla="*/ 435252 h 5296871"/>
              <a:gd name="connsiteX4" fmla="*/ 9502923 w 10313172"/>
              <a:gd name="connsiteY4" fmla="*/ 213062 h 5296871"/>
              <a:gd name="connsiteX5" fmla="*/ 10313172 w 10313172"/>
              <a:gd name="connsiteY5" fmla="*/ 3300675 h 5296871"/>
              <a:gd name="connsiteX0" fmla="*/ 0 w 10313172"/>
              <a:gd name="connsiteY0" fmla="*/ 4027040 h 4863590"/>
              <a:gd name="connsiteX1" fmla="*/ 1837346 w 10313172"/>
              <a:gd name="connsiteY1" fmla="*/ 4702158 h 4863590"/>
              <a:gd name="connsiteX2" fmla="*/ 4537817 w 10313172"/>
              <a:gd name="connsiteY2" fmla="*/ 1352207 h 4863590"/>
              <a:gd name="connsiteX3" fmla="*/ 6409346 w 10313172"/>
              <a:gd name="connsiteY3" fmla="*/ 1971 h 4863590"/>
              <a:gd name="connsiteX4" fmla="*/ 9036198 w 10313172"/>
              <a:gd name="connsiteY4" fmla="*/ 1599056 h 4863590"/>
              <a:gd name="connsiteX5" fmla="*/ 10313172 w 10313172"/>
              <a:gd name="connsiteY5" fmla="*/ 2867394 h 4863590"/>
              <a:gd name="connsiteX0" fmla="*/ 0 w 10313172"/>
              <a:gd name="connsiteY0" fmla="*/ 3751882 h 4588432"/>
              <a:gd name="connsiteX1" fmla="*/ 1837346 w 10313172"/>
              <a:gd name="connsiteY1" fmla="*/ 4427000 h 4588432"/>
              <a:gd name="connsiteX2" fmla="*/ 4537817 w 10313172"/>
              <a:gd name="connsiteY2" fmla="*/ 1077049 h 4588432"/>
              <a:gd name="connsiteX3" fmla="*/ 6523646 w 10313172"/>
              <a:gd name="connsiteY3" fmla="*/ 3038 h 4588432"/>
              <a:gd name="connsiteX4" fmla="*/ 9036198 w 10313172"/>
              <a:gd name="connsiteY4" fmla="*/ 1323898 h 4588432"/>
              <a:gd name="connsiteX5" fmla="*/ 10313172 w 10313172"/>
              <a:gd name="connsiteY5" fmla="*/ 2592236 h 4588432"/>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51485 h 4588035"/>
              <a:gd name="connsiteX1" fmla="*/ 1837346 w 10313172"/>
              <a:gd name="connsiteY1" fmla="*/ 4426603 h 4588035"/>
              <a:gd name="connsiteX2" fmla="*/ 4537817 w 10313172"/>
              <a:gd name="connsiteY2" fmla="*/ 1076652 h 4588035"/>
              <a:gd name="connsiteX3" fmla="*/ 6523646 w 10313172"/>
              <a:gd name="connsiteY3" fmla="*/ 2641 h 4588035"/>
              <a:gd name="connsiteX4" fmla="*/ 8057972 w 10313172"/>
              <a:gd name="connsiteY4" fmla="*/ 546812 h 4588035"/>
              <a:gd name="connsiteX5" fmla="*/ 9036198 w 10313172"/>
              <a:gd name="connsiteY5" fmla="*/ 1323501 h 4588035"/>
              <a:gd name="connsiteX6" fmla="*/ 10313172 w 10313172"/>
              <a:gd name="connsiteY6" fmla="*/ 2591839 h 458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3172" h="4588035">
                <a:moveTo>
                  <a:pt x="0" y="3751485"/>
                </a:moveTo>
                <a:cubicBezTo>
                  <a:pt x="540521" y="4311946"/>
                  <a:pt x="1081043" y="4872408"/>
                  <a:pt x="1837346" y="4426603"/>
                </a:cubicBezTo>
                <a:cubicBezTo>
                  <a:pt x="2593649" y="3980798"/>
                  <a:pt x="3756767" y="1813979"/>
                  <a:pt x="4537817" y="1076652"/>
                </a:cubicBezTo>
                <a:cubicBezTo>
                  <a:pt x="5318867" y="339325"/>
                  <a:pt x="5936953" y="39673"/>
                  <a:pt x="6523646" y="2641"/>
                </a:cubicBezTo>
                <a:cubicBezTo>
                  <a:pt x="7110339" y="-34391"/>
                  <a:pt x="7639213" y="326669"/>
                  <a:pt x="8057972" y="546812"/>
                </a:cubicBezTo>
                <a:cubicBezTo>
                  <a:pt x="8459640" y="835321"/>
                  <a:pt x="8660331" y="982663"/>
                  <a:pt x="9036198" y="1323501"/>
                </a:cubicBezTo>
                <a:cubicBezTo>
                  <a:pt x="9412065" y="1664339"/>
                  <a:pt x="10019054" y="2267099"/>
                  <a:pt x="10313172" y="2591839"/>
                </a:cubicBezTo>
              </a:path>
            </a:pathLst>
          </a:custGeom>
          <a:ln w="47625"/>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cxnSp>
        <p:nvCxnSpPr>
          <p:cNvPr id="7" name="Straight Connector 6"/>
          <p:cNvCxnSpPr>
            <a:stCxn id="5" idx="0"/>
          </p:cNvCxnSpPr>
          <p:nvPr/>
        </p:nvCxnSpPr>
        <p:spPr>
          <a:xfrm flipV="1">
            <a:off x="535536" y="4854011"/>
            <a:ext cx="10818264" cy="42727"/>
          </a:xfrm>
          <a:prstGeom prst="line">
            <a:avLst/>
          </a:prstGeom>
          <a:ln w="539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26278" y="496957"/>
            <a:ext cx="7086" cy="5371270"/>
          </a:xfrm>
          <a:prstGeom prst="line">
            <a:avLst/>
          </a:prstGeom>
          <a:ln w="53975">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965939" y="3932704"/>
            <a:ext cx="1977887" cy="792493"/>
          </a:xfrm>
          <a:prstGeom prst="wedgeRoundRectCallout">
            <a:avLst>
              <a:gd name="adj1" fmla="val -3655"/>
              <a:gd name="adj2" fmla="val 177833"/>
              <a:gd name="adj3" fmla="val 16667"/>
            </a:avLst>
          </a:prstGeom>
          <a:solidFill>
            <a:schemeClr val="tx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The Valley </a:t>
            </a:r>
            <a:r>
              <a:rPr lang="en-US" sz="2400" b="1" dirty="0"/>
              <a:t>of </a:t>
            </a:r>
            <a:r>
              <a:rPr lang="en-US" sz="2400" b="1" dirty="0" smtClean="0"/>
              <a:t>Death</a:t>
            </a:r>
            <a:endParaRPr lang="en-IN" sz="2400" b="1" dirty="0"/>
          </a:p>
        </p:txBody>
      </p:sp>
      <p:sp>
        <p:nvSpPr>
          <p:cNvPr id="13" name="Freeform 12"/>
          <p:cNvSpPr/>
          <p:nvPr/>
        </p:nvSpPr>
        <p:spPr>
          <a:xfrm>
            <a:off x="533364" y="595531"/>
            <a:ext cx="11426962" cy="5137412"/>
          </a:xfrm>
          <a:custGeom>
            <a:avLst/>
            <a:gdLst>
              <a:gd name="connsiteX0" fmla="*/ 0 w 10827522"/>
              <a:gd name="connsiteY0" fmla="*/ 4286487 h 5123037"/>
              <a:gd name="connsiteX1" fmla="*/ 1837346 w 10827522"/>
              <a:gd name="connsiteY1" fmla="*/ 4961605 h 5123037"/>
              <a:gd name="connsiteX2" fmla="*/ 4537817 w 10827522"/>
              <a:gd name="connsiteY2" fmla="*/ 1611654 h 5123037"/>
              <a:gd name="connsiteX3" fmla="*/ 6409346 w 10827522"/>
              <a:gd name="connsiteY3" fmla="*/ 261418 h 5123037"/>
              <a:gd name="connsiteX4" fmla="*/ 9502923 w 10827522"/>
              <a:gd name="connsiteY4" fmla="*/ 39228 h 5123037"/>
              <a:gd name="connsiteX5" fmla="*/ 10827522 w 10827522"/>
              <a:gd name="connsiteY5" fmla="*/ 774166 h 5123037"/>
              <a:gd name="connsiteX0" fmla="*/ 0 w 11101842"/>
              <a:gd name="connsiteY0" fmla="*/ 4286487 h 5123037"/>
              <a:gd name="connsiteX1" fmla="*/ 1837346 w 11101842"/>
              <a:gd name="connsiteY1" fmla="*/ 4961605 h 5123037"/>
              <a:gd name="connsiteX2" fmla="*/ 4537817 w 11101842"/>
              <a:gd name="connsiteY2" fmla="*/ 1611654 h 5123037"/>
              <a:gd name="connsiteX3" fmla="*/ 6409346 w 11101842"/>
              <a:gd name="connsiteY3" fmla="*/ 261418 h 5123037"/>
              <a:gd name="connsiteX4" fmla="*/ 9502923 w 11101842"/>
              <a:gd name="connsiteY4" fmla="*/ 39228 h 5123037"/>
              <a:gd name="connsiteX5" fmla="*/ 11101842 w 11101842"/>
              <a:gd name="connsiteY5" fmla="*/ 195046 h 5123037"/>
              <a:gd name="connsiteX0" fmla="*/ 0 w 11101842"/>
              <a:gd name="connsiteY0" fmla="*/ 4286487 h 5123037"/>
              <a:gd name="connsiteX1" fmla="*/ 1837346 w 11101842"/>
              <a:gd name="connsiteY1" fmla="*/ 4961605 h 5123037"/>
              <a:gd name="connsiteX2" fmla="*/ 4537817 w 11101842"/>
              <a:gd name="connsiteY2" fmla="*/ 1611654 h 5123037"/>
              <a:gd name="connsiteX3" fmla="*/ 6409346 w 11101842"/>
              <a:gd name="connsiteY3" fmla="*/ 261418 h 5123037"/>
              <a:gd name="connsiteX4" fmla="*/ 9502923 w 11101842"/>
              <a:gd name="connsiteY4" fmla="*/ 39228 h 5123037"/>
              <a:gd name="connsiteX5" fmla="*/ 11101842 w 11101842"/>
              <a:gd name="connsiteY5" fmla="*/ 195046 h 5123037"/>
              <a:gd name="connsiteX0" fmla="*/ 0 w 11112002"/>
              <a:gd name="connsiteY0" fmla="*/ 4286487 h 5123037"/>
              <a:gd name="connsiteX1" fmla="*/ 1837346 w 11112002"/>
              <a:gd name="connsiteY1" fmla="*/ 4961605 h 5123037"/>
              <a:gd name="connsiteX2" fmla="*/ 4537817 w 11112002"/>
              <a:gd name="connsiteY2" fmla="*/ 1611654 h 5123037"/>
              <a:gd name="connsiteX3" fmla="*/ 6409346 w 11112002"/>
              <a:gd name="connsiteY3" fmla="*/ 261418 h 5123037"/>
              <a:gd name="connsiteX4" fmla="*/ 9502923 w 11112002"/>
              <a:gd name="connsiteY4" fmla="*/ 39228 h 5123037"/>
              <a:gd name="connsiteX5" fmla="*/ 11112002 w 11112002"/>
              <a:gd name="connsiteY5" fmla="*/ 42646 h 5123037"/>
              <a:gd name="connsiteX0" fmla="*/ 0 w 11112002"/>
              <a:gd name="connsiteY0" fmla="*/ 4286487 h 5123037"/>
              <a:gd name="connsiteX1" fmla="*/ 1837346 w 11112002"/>
              <a:gd name="connsiteY1" fmla="*/ 4961605 h 5123037"/>
              <a:gd name="connsiteX2" fmla="*/ 4537817 w 11112002"/>
              <a:gd name="connsiteY2" fmla="*/ 1611654 h 5123037"/>
              <a:gd name="connsiteX3" fmla="*/ 6409346 w 11112002"/>
              <a:gd name="connsiteY3" fmla="*/ 261418 h 5123037"/>
              <a:gd name="connsiteX4" fmla="*/ 9502923 w 11112002"/>
              <a:gd name="connsiteY4" fmla="*/ 39228 h 5123037"/>
              <a:gd name="connsiteX5" fmla="*/ 11112002 w 11112002"/>
              <a:gd name="connsiteY5" fmla="*/ 42646 h 5123037"/>
              <a:gd name="connsiteX0" fmla="*/ 0 w 11426962"/>
              <a:gd name="connsiteY0" fmla="*/ 4286487 h 5123037"/>
              <a:gd name="connsiteX1" fmla="*/ 1837346 w 11426962"/>
              <a:gd name="connsiteY1" fmla="*/ 4961605 h 5123037"/>
              <a:gd name="connsiteX2" fmla="*/ 4537817 w 11426962"/>
              <a:gd name="connsiteY2" fmla="*/ 1611654 h 5123037"/>
              <a:gd name="connsiteX3" fmla="*/ 6409346 w 11426962"/>
              <a:gd name="connsiteY3" fmla="*/ 261418 h 5123037"/>
              <a:gd name="connsiteX4" fmla="*/ 9502923 w 11426962"/>
              <a:gd name="connsiteY4" fmla="*/ 39228 h 5123037"/>
              <a:gd name="connsiteX5" fmla="*/ 11426962 w 11426962"/>
              <a:gd name="connsiteY5" fmla="*/ 42646 h 5123037"/>
              <a:gd name="connsiteX0" fmla="*/ 0 w 11426962"/>
              <a:gd name="connsiteY0" fmla="*/ 4300862 h 5137412"/>
              <a:gd name="connsiteX1" fmla="*/ 1837346 w 11426962"/>
              <a:gd name="connsiteY1" fmla="*/ 4975980 h 5137412"/>
              <a:gd name="connsiteX2" fmla="*/ 4537817 w 11426962"/>
              <a:gd name="connsiteY2" fmla="*/ 1626029 h 5137412"/>
              <a:gd name="connsiteX3" fmla="*/ 6409346 w 11426962"/>
              <a:gd name="connsiteY3" fmla="*/ 275793 h 5137412"/>
              <a:gd name="connsiteX4" fmla="*/ 9502923 w 11426962"/>
              <a:gd name="connsiteY4" fmla="*/ 53603 h 5137412"/>
              <a:gd name="connsiteX5" fmla="*/ 11426962 w 11426962"/>
              <a:gd name="connsiteY5" fmla="*/ 57021 h 51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6962" h="5137412">
                <a:moveTo>
                  <a:pt x="0" y="4300862"/>
                </a:moveTo>
                <a:cubicBezTo>
                  <a:pt x="540521" y="4861323"/>
                  <a:pt x="1081043" y="5421785"/>
                  <a:pt x="1837346" y="4975980"/>
                </a:cubicBezTo>
                <a:cubicBezTo>
                  <a:pt x="2593649" y="4530175"/>
                  <a:pt x="3775817" y="2409394"/>
                  <a:pt x="4537817" y="1626029"/>
                </a:cubicBezTo>
                <a:cubicBezTo>
                  <a:pt x="5299817" y="842664"/>
                  <a:pt x="5581828" y="537864"/>
                  <a:pt x="6409346" y="275793"/>
                </a:cubicBezTo>
                <a:cubicBezTo>
                  <a:pt x="7236864" y="13722"/>
                  <a:pt x="8766560" y="-31855"/>
                  <a:pt x="9502923" y="53603"/>
                </a:cubicBezTo>
                <a:cubicBezTo>
                  <a:pt x="10239286" y="139061"/>
                  <a:pt x="11041404" y="-105159"/>
                  <a:pt x="11426962" y="57021"/>
                </a:cubicBezTo>
              </a:path>
            </a:pathLst>
          </a:custGeom>
          <a:ln w="47625">
            <a:solidFill>
              <a:srgbClr val="00B050"/>
            </a:solidFill>
            <a:prstDash val="sys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4" name="Freeform 3"/>
          <p:cNvSpPr/>
          <p:nvPr/>
        </p:nvSpPr>
        <p:spPr>
          <a:xfrm>
            <a:off x="526278" y="610251"/>
            <a:ext cx="10827522" cy="5123037"/>
          </a:xfrm>
          <a:custGeom>
            <a:avLst/>
            <a:gdLst>
              <a:gd name="connsiteX0" fmla="*/ 0 w 10827522"/>
              <a:gd name="connsiteY0" fmla="*/ 4286487 h 5123037"/>
              <a:gd name="connsiteX1" fmla="*/ 1837346 w 10827522"/>
              <a:gd name="connsiteY1" fmla="*/ 4961605 h 5123037"/>
              <a:gd name="connsiteX2" fmla="*/ 4537817 w 10827522"/>
              <a:gd name="connsiteY2" fmla="*/ 1611654 h 5123037"/>
              <a:gd name="connsiteX3" fmla="*/ 6409346 w 10827522"/>
              <a:gd name="connsiteY3" fmla="*/ 261418 h 5123037"/>
              <a:gd name="connsiteX4" fmla="*/ 9502923 w 10827522"/>
              <a:gd name="connsiteY4" fmla="*/ 39228 h 5123037"/>
              <a:gd name="connsiteX5" fmla="*/ 10827522 w 10827522"/>
              <a:gd name="connsiteY5" fmla="*/ 774166 h 512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7522" h="5123037">
                <a:moveTo>
                  <a:pt x="0" y="4286487"/>
                </a:moveTo>
                <a:cubicBezTo>
                  <a:pt x="540521" y="4846948"/>
                  <a:pt x="1081043" y="5407410"/>
                  <a:pt x="1837346" y="4961605"/>
                </a:cubicBezTo>
                <a:cubicBezTo>
                  <a:pt x="2593649" y="4515800"/>
                  <a:pt x="3775817" y="2395019"/>
                  <a:pt x="4537817" y="1611654"/>
                </a:cubicBezTo>
                <a:cubicBezTo>
                  <a:pt x="5299817" y="828289"/>
                  <a:pt x="5581828" y="523489"/>
                  <a:pt x="6409346" y="261418"/>
                </a:cubicBezTo>
                <a:cubicBezTo>
                  <a:pt x="7236864" y="-653"/>
                  <a:pt x="8766560" y="-46230"/>
                  <a:pt x="9502923" y="39228"/>
                </a:cubicBezTo>
                <a:cubicBezTo>
                  <a:pt x="10239286" y="124686"/>
                  <a:pt x="10533404" y="449426"/>
                  <a:pt x="10827522" y="774166"/>
                </a:cubicBezTo>
              </a:path>
            </a:pathLst>
          </a:custGeom>
          <a:ln w="66675"/>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15" name="Pentagon 14"/>
          <p:cNvSpPr/>
          <p:nvPr/>
        </p:nvSpPr>
        <p:spPr>
          <a:xfrm>
            <a:off x="4182717" y="5028298"/>
            <a:ext cx="3826565" cy="624230"/>
          </a:xfrm>
          <a:prstGeom prst="homePlat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Time</a:t>
            </a:r>
            <a:endParaRPr lang="en-IN" sz="2400" dirty="0">
              <a:solidFill>
                <a:srgbClr val="002060"/>
              </a:solidFill>
            </a:endParaRPr>
          </a:p>
        </p:txBody>
      </p:sp>
      <p:sp>
        <p:nvSpPr>
          <p:cNvPr id="16" name="Pentagon 15"/>
          <p:cNvSpPr/>
          <p:nvPr/>
        </p:nvSpPr>
        <p:spPr>
          <a:xfrm rot="16200000">
            <a:off x="-1591510" y="3426793"/>
            <a:ext cx="3826565" cy="624230"/>
          </a:xfrm>
          <a:prstGeom prst="homePlat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Cash flow</a:t>
            </a:r>
            <a:endParaRPr lang="en-IN" sz="2400" dirty="0">
              <a:solidFill>
                <a:srgbClr val="002060"/>
              </a:solidFill>
            </a:endParaRPr>
          </a:p>
        </p:txBody>
      </p:sp>
      <p:sp>
        <p:nvSpPr>
          <p:cNvPr id="18" name="Oval 17"/>
          <p:cNvSpPr/>
          <p:nvPr/>
        </p:nvSpPr>
        <p:spPr>
          <a:xfrm>
            <a:off x="6380922" y="936596"/>
            <a:ext cx="1133060" cy="736672"/>
          </a:xfrm>
          <a:prstGeom prst="ellipse">
            <a:avLst/>
          </a:prstGeom>
          <a:solidFill>
            <a:srgbClr val="C00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9452381" y="359294"/>
            <a:ext cx="1133060" cy="736672"/>
          </a:xfrm>
          <a:prstGeom prst="ellipse">
            <a:avLst/>
          </a:prstGeom>
          <a:solidFill>
            <a:srgbClr val="C00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Pentagon 19"/>
          <p:cNvSpPr/>
          <p:nvPr/>
        </p:nvSpPr>
        <p:spPr>
          <a:xfrm rot="16200000">
            <a:off x="6763344" y="1160805"/>
            <a:ext cx="477552" cy="367750"/>
          </a:xfrm>
          <a:prstGeom prst="homePlate">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21" name="Pentagon 20"/>
          <p:cNvSpPr/>
          <p:nvPr/>
        </p:nvSpPr>
        <p:spPr>
          <a:xfrm rot="16200000">
            <a:off x="6644369" y="1469311"/>
            <a:ext cx="685679" cy="477078"/>
          </a:xfrm>
          <a:prstGeom prst="homePlate">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24" name="Rounded Rectangle 23"/>
          <p:cNvSpPr/>
          <p:nvPr/>
        </p:nvSpPr>
        <p:spPr>
          <a:xfrm>
            <a:off x="4323522" y="3182592"/>
            <a:ext cx="6390861" cy="15910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You may read about the causes of failure of many </a:t>
            </a:r>
            <a:r>
              <a:rPr lang="en-IN" sz="2000" dirty="0" err="1" smtClean="0">
                <a:solidFill>
                  <a:srgbClr val="7030A0"/>
                </a:solidFill>
              </a:rPr>
              <a:t>startups</a:t>
            </a:r>
            <a:r>
              <a:rPr lang="en-IN" sz="2000" dirty="0" smtClean="0">
                <a:solidFill>
                  <a:srgbClr val="7030A0"/>
                </a:solidFill>
              </a:rPr>
              <a:t> as explained by the founders themselves here: https</a:t>
            </a:r>
            <a:r>
              <a:rPr lang="en-IN" sz="2000" dirty="0">
                <a:solidFill>
                  <a:srgbClr val="7030A0"/>
                </a:solidFill>
              </a:rPr>
              <a:t>://www.cbinsights.com/research/startup-failure-post-mortem/</a:t>
            </a:r>
          </a:p>
          <a:p>
            <a:pPr algn="ctr"/>
            <a:endParaRPr lang="en-IN" sz="2000" dirty="0">
              <a:solidFill>
                <a:srgbClr val="7030A0"/>
              </a:solidFill>
            </a:endParaRPr>
          </a:p>
        </p:txBody>
      </p:sp>
      <p:cxnSp>
        <p:nvCxnSpPr>
          <p:cNvPr id="28" name="Straight Arrow Connector 27"/>
          <p:cNvCxnSpPr/>
          <p:nvPr/>
        </p:nvCxnSpPr>
        <p:spPr>
          <a:xfrm flipH="1">
            <a:off x="8806070" y="1076088"/>
            <a:ext cx="288234" cy="729659"/>
          </a:xfrm>
          <a:prstGeom prst="straightConnector1">
            <a:avLst/>
          </a:prstGeom>
          <a:ln w="66675" cmpd="db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1286420" y="587103"/>
            <a:ext cx="288234" cy="729659"/>
          </a:xfrm>
          <a:prstGeom prst="straightConnector1">
            <a:avLst/>
          </a:prstGeom>
          <a:ln w="66675" cmpd="db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Pentagon 29"/>
          <p:cNvSpPr/>
          <p:nvPr/>
        </p:nvSpPr>
        <p:spPr>
          <a:xfrm rot="16200000">
            <a:off x="10088835" y="1166516"/>
            <a:ext cx="321414" cy="567075"/>
          </a:xfrm>
          <a:prstGeom prst="homePlate">
            <a:avLst>
              <a:gd name="adj" fmla="val 90767"/>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31" name="Pentagon 30"/>
          <p:cNvSpPr/>
          <p:nvPr/>
        </p:nvSpPr>
        <p:spPr>
          <a:xfrm rot="16200000">
            <a:off x="10012576" y="618709"/>
            <a:ext cx="477552" cy="337541"/>
          </a:xfrm>
          <a:prstGeom prst="homePlate">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32" name="Pentagon 31"/>
          <p:cNvSpPr/>
          <p:nvPr/>
        </p:nvSpPr>
        <p:spPr>
          <a:xfrm rot="16200000">
            <a:off x="9904297" y="922050"/>
            <a:ext cx="685679" cy="477078"/>
          </a:xfrm>
          <a:prstGeom prst="homePlate">
            <a:avLst/>
          </a:prstGeom>
          <a:solidFill>
            <a:schemeClr val="accent1">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002060"/>
              </a:solidFill>
            </a:endParaRPr>
          </a:p>
        </p:txBody>
      </p:sp>
      <p:sp>
        <p:nvSpPr>
          <p:cNvPr id="6" name="Chevron 5"/>
          <p:cNvSpPr/>
          <p:nvPr/>
        </p:nvSpPr>
        <p:spPr>
          <a:xfrm>
            <a:off x="827057" y="3137725"/>
            <a:ext cx="1689805" cy="5644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Chevron 26"/>
          <p:cNvSpPr/>
          <p:nvPr/>
        </p:nvSpPr>
        <p:spPr>
          <a:xfrm>
            <a:off x="1926980" y="2438296"/>
            <a:ext cx="1707371" cy="5644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Chevron 33"/>
          <p:cNvSpPr/>
          <p:nvPr/>
        </p:nvSpPr>
        <p:spPr>
          <a:xfrm>
            <a:off x="3336570" y="1671640"/>
            <a:ext cx="1786732" cy="5644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p:cNvSpPr txBox="1"/>
          <p:nvPr/>
        </p:nvSpPr>
        <p:spPr>
          <a:xfrm>
            <a:off x="965939" y="3100100"/>
            <a:ext cx="1649823" cy="646331"/>
          </a:xfrm>
          <a:prstGeom prst="rect">
            <a:avLst/>
          </a:prstGeom>
          <a:noFill/>
        </p:spPr>
        <p:txBody>
          <a:bodyPr wrap="square" rtlCol="0">
            <a:spAutoFit/>
          </a:bodyPr>
          <a:lstStyle/>
          <a:p>
            <a:pPr lvl="0"/>
            <a:r>
              <a:rPr lang="en-US" b="1" dirty="0">
                <a:solidFill>
                  <a:schemeClr val="bg1"/>
                </a:solidFill>
              </a:rPr>
              <a:t>Product development</a:t>
            </a:r>
            <a:endParaRPr lang="en-IN" b="1" dirty="0">
              <a:solidFill>
                <a:schemeClr val="bg1"/>
              </a:solidFill>
            </a:endParaRPr>
          </a:p>
        </p:txBody>
      </p:sp>
      <p:sp>
        <p:nvSpPr>
          <p:cNvPr id="35" name="TextBox 34"/>
          <p:cNvSpPr txBox="1"/>
          <p:nvPr/>
        </p:nvSpPr>
        <p:spPr>
          <a:xfrm>
            <a:off x="2147834" y="2521725"/>
            <a:ext cx="2175688" cy="369332"/>
          </a:xfrm>
          <a:prstGeom prst="rect">
            <a:avLst/>
          </a:prstGeom>
          <a:noFill/>
        </p:spPr>
        <p:txBody>
          <a:bodyPr wrap="square" rtlCol="0">
            <a:spAutoFit/>
          </a:bodyPr>
          <a:lstStyle>
            <a:defPPr>
              <a:defRPr lang="en-US"/>
            </a:defPPr>
            <a:lvl1pPr lvl="0">
              <a:defRPr b="1">
                <a:solidFill>
                  <a:schemeClr val="bg1"/>
                </a:solidFill>
              </a:defRPr>
            </a:lvl1pPr>
          </a:lstStyle>
          <a:p>
            <a:r>
              <a:rPr lang="en-US" dirty="0"/>
              <a:t>Go-to-Market</a:t>
            </a:r>
            <a:endParaRPr lang="en-IN" dirty="0"/>
          </a:p>
        </p:txBody>
      </p:sp>
      <p:sp>
        <p:nvSpPr>
          <p:cNvPr id="37" name="TextBox 36"/>
          <p:cNvSpPr txBox="1"/>
          <p:nvPr/>
        </p:nvSpPr>
        <p:spPr>
          <a:xfrm>
            <a:off x="3565610" y="1746799"/>
            <a:ext cx="1535145" cy="369332"/>
          </a:xfrm>
          <a:prstGeom prst="rect">
            <a:avLst/>
          </a:prstGeom>
          <a:noFill/>
        </p:spPr>
        <p:txBody>
          <a:bodyPr wrap="square" rtlCol="0">
            <a:spAutoFit/>
          </a:bodyPr>
          <a:lstStyle>
            <a:defPPr>
              <a:defRPr lang="en-US"/>
            </a:defPPr>
            <a:lvl1pPr lvl="0">
              <a:defRPr b="1">
                <a:solidFill>
                  <a:schemeClr val="bg1"/>
                </a:solidFill>
              </a:defRPr>
            </a:lvl1pPr>
          </a:lstStyle>
          <a:p>
            <a:r>
              <a:rPr lang="en-US" dirty="0"/>
              <a:t>Growth Phase</a:t>
            </a:r>
            <a:endParaRPr lang="en-IN" dirty="0"/>
          </a:p>
        </p:txBody>
      </p:sp>
      <p:sp>
        <p:nvSpPr>
          <p:cNvPr id="39" name="Chevron 38"/>
          <p:cNvSpPr/>
          <p:nvPr/>
        </p:nvSpPr>
        <p:spPr>
          <a:xfrm>
            <a:off x="6108754" y="494861"/>
            <a:ext cx="1786732" cy="5644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TextBox 37"/>
          <p:cNvSpPr txBox="1"/>
          <p:nvPr/>
        </p:nvSpPr>
        <p:spPr>
          <a:xfrm>
            <a:off x="6319524" y="450258"/>
            <a:ext cx="1535145" cy="646331"/>
          </a:xfrm>
          <a:prstGeom prst="rect">
            <a:avLst/>
          </a:prstGeom>
          <a:noFill/>
        </p:spPr>
        <p:txBody>
          <a:bodyPr wrap="square" rtlCol="0">
            <a:spAutoFit/>
          </a:bodyPr>
          <a:lstStyle>
            <a:defPPr>
              <a:defRPr lang="en-US"/>
            </a:defPPr>
            <a:lvl1pPr lvl="0">
              <a:defRPr b="1">
                <a:solidFill>
                  <a:schemeClr val="bg1"/>
                </a:solidFill>
              </a:defRPr>
            </a:lvl1pPr>
          </a:lstStyle>
          <a:p>
            <a:r>
              <a:rPr lang="en-US" dirty="0"/>
              <a:t>Launch new products</a:t>
            </a:r>
            <a:endParaRPr lang="en-IN" dirty="0"/>
          </a:p>
        </p:txBody>
      </p:sp>
      <p:sp>
        <p:nvSpPr>
          <p:cNvPr id="40" name="Chevron 39"/>
          <p:cNvSpPr/>
          <p:nvPr/>
        </p:nvSpPr>
        <p:spPr>
          <a:xfrm>
            <a:off x="8342205" y="385964"/>
            <a:ext cx="1786732" cy="56449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TextBox 40"/>
          <p:cNvSpPr txBox="1"/>
          <p:nvPr/>
        </p:nvSpPr>
        <p:spPr>
          <a:xfrm>
            <a:off x="8577082" y="332125"/>
            <a:ext cx="1535145" cy="646331"/>
          </a:xfrm>
          <a:prstGeom prst="rect">
            <a:avLst/>
          </a:prstGeom>
          <a:noFill/>
        </p:spPr>
        <p:txBody>
          <a:bodyPr wrap="square" rtlCol="0">
            <a:spAutoFit/>
          </a:bodyPr>
          <a:lstStyle>
            <a:defPPr>
              <a:defRPr lang="en-US"/>
            </a:defPPr>
            <a:lvl1pPr lvl="0">
              <a:defRPr b="1">
                <a:solidFill>
                  <a:schemeClr val="bg1"/>
                </a:solidFill>
              </a:defRPr>
            </a:lvl1pPr>
          </a:lstStyle>
          <a:p>
            <a:r>
              <a:rPr lang="en-US" dirty="0"/>
              <a:t>Launch new products</a:t>
            </a:r>
            <a:endParaRPr lang="en-IN" dirty="0"/>
          </a:p>
        </p:txBody>
      </p:sp>
      <p:sp>
        <p:nvSpPr>
          <p:cNvPr id="3" name="Slide Number Placeholder 2"/>
          <p:cNvSpPr>
            <a:spLocks noGrp="1"/>
          </p:cNvSpPr>
          <p:nvPr>
            <p:ph type="sldNum" sz="quarter" idx="12"/>
          </p:nvPr>
        </p:nvSpPr>
        <p:spPr/>
        <p:txBody>
          <a:bodyPr/>
          <a:lstStyle/>
          <a:p>
            <a:fld id="{8FD1DB16-3243-4916-96AE-0416B7586CF1}" type="slidenum">
              <a:rPr lang="en-IN" smtClean="0"/>
              <a:t>7</a:t>
            </a:fld>
            <a:endParaRPr lang="en-IN"/>
          </a:p>
        </p:txBody>
      </p:sp>
      <p:sp>
        <p:nvSpPr>
          <p:cNvPr id="42" name="Freeform 41"/>
          <p:cNvSpPr/>
          <p:nvPr/>
        </p:nvSpPr>
        <p:spPr>
          <a:xfrm>
            <a:off x="993531" y="3591077"/>
            <a:ext cx="6826046" cy="2139257"/>
          </a:xfrm>
          <a:custGeom>
            <a:avLst/>
            <a:gdLst>
              <a:gd name="connsiteX0" fmla="*/ 0 w 10827522"/>
              <a:gd name="connsiteY0" fmla="*/ 4286487 h 5123037"/>
              <a:gd name="connsiteX1" fmla="*/ 1837346 w 10827522"/>
              <a:gd name="connsiteY1" fmla="*/ 4961605 h 5123037"/>
              <a:gd name="connsiteX2" fmla="*/ 4537817 w 10827522"/>
              <a:gd name="connsiteY2" fmla="*/ 1611654 h 5123037"/>
              <a:gd name="connsiteX3" fmla="*/ 6409346 w 10827522"/>
              <a:gd name="connsiteY3" fmla="*/ 261418 h 5123037"/>
              <a:gd name="connsiteX4" fmla="*/ 9502923 w 10827522"/>
              <a:gd name="connsiteY4" fmla="*/ 39228 h 5123037"/>
              <a:gd name="connsiteX5" fmla="*/ 10827522 w 10827522"/>
              <a:gd name="connsiteY5" fmla="*/ 774166 h 5123037"/>
              <a:gd name="connsiteX0" fmla="*/ 0 w 10313172"/>
              <a:gd name="connsiteY0" fmla="*/ 4460321 h 5296871"/>
              <a:gd name="connsiteX1" fmla="*/ 1837346 w 10313172"/>
              <a:gd name="connsiteY1" fmla="*/ 5135439 h 5296871"/>
              <a:gd name="connsiteX2" fmla="*/ 4537817 w 10313172"/>
              <a:gd name="connsiteY2" fmla="*/ 1785488 h 5296871"/>
              <a:gd name="connsiteX3" fmla="*/ 6409346 w 10313172"/>
              <a:gd name="connsiteY3" fmla="*/ 435252 h 5296871"/>
              <a:gd name="connsiteX4" fmla="*/ 9502923 w 10313172"/>
              <a:gd name="connsiteY4" fmla="*/ 213062 h 5296871"/>
              <a:gd name="connsiteX5" fmla="*/ 10313172 w 10313172"/>
              <a:gd name="connsiteY5" fmla="*/ 3300675 h 5296871"/>
              <a:gd name="connsiteX0" fmla="*/ 0 w 10313172"/>
              <a:gd name="connsiteY0" fmla="*/ 4027040 h 4863590"/>
              <a:gd name="connsiteX1" fmla="*/ 1837346 w 10313172"/>
              <a:gd name="connsiteY1" fmla="*/ 4702158 h 4863590"/>
              <a:gd name="connsiteX2" fmla="*/ 4537817 w 10313172"/>
              <a:gd name="connsiteY2" fmla="*/ 1352207 h 4863590"/>
              <a:gd name="connsiteX3" fmla="*/ 6409346 w 10313172"/>
              <a:gd name="connsiteY3" fmla="*/ 1971 h 4863590"/>
              <a:gd name="connsiteX4" fmla="*/ 9036198 w 10313172"/>
              <a:gd name="connsiteY4" fmla="*/ 1599056 h 4863590"/>
              <a:gd name="connsiteX5" fmla="*/ 10313172 w 10313172"/>
              <a:gd name="connsiteY5" fmla="*/ 2867394 h 4863590"/>
              <a:gd name="connsiteX0" fmla="*/ 0 w 10313172"/>
              <a:gd name="connsiteY0" fmla="*/ 3751882 h 4588432"/>
              <a:gd name="connsiteX1" fmla="*/ 1837346 w 10313172"/>
              <a:gd name="connsiteY1" fmla="*/ 4427000 h 4588432"/>
              <a:gd name="connsiteX2" fmla="*/ 4537817 w 10313172"/>
              <a:gd name="connsiteY2" fmla="*/ 1077049 h 4588432"/>
              <a:gd name="connsiteX3" fmla="*/ 6523646 w 10313172"/>
              <a:gd name="connsiteY3" fmla="*/ 3038 h 4588432"/>
              <a:gd name="connsiteX4" fmla="*/ 9036198 w 10313172"/>
              <a:gd name="connsiteY4" fmla="*/ 1323898 h 4588432"/>
              <a:gd name="connsiteX5" fmla="*/ 10313172 w 10313172"/>
              <a:gd name="connsiteY5" fmla="*/ 2592236 h 4588432"/>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51485 h 4588035"/>
              <a:gd name="connsiteX1" fmla="*/ 1837346 w 10313172"/>
              <a:gd name="connsiteY1" fmla="*/ 4426603 h 4588035"/>
              <a:gd name="connsiteX2" fmla="*/ 4537817 w 10313172"/>
              <a:gd name="connsiteY2" fmla="*/ 1076652 h 4588035"/>
              <a:gd name="connsiteX3" fmla="*/ 6523646 w 10313172"/>
              <a:gd name="connsiteY3" fmla="*/ 2641 h 4588035"/>
              <a:gd name="connsiteX4" fmla="*/ 8057972 w 10313172"/>
              <a:gd name="connsiteY4" fmla="*/ 546812 h 4588035"/>
              <a:gd name="connsiteX5" fmla="*/ 9036198 w 10313172"/>
              <a:gd name="connsiteY5" fmla="*/ 1323501 h 4588035"/>
              <a:gd name="connsiteX6" fmla="*/ 10313172 w 10313172"/>
              <a:gd name="connsiteY6" fmla="*/ 2591839 h 458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3172" h="4588035">
                <a:moveTo>
                  <a:pt x="0" y="3751485"/>
                </a:moveTo>
                <a:cubicBezTo>
                  <a:pt x="540521" y="4311946"/>
                  <a:pt x="1081043" y="4872408"/>
                  <a:pt x="1837346" y="4426603"/>
                </a:cubicBezTo>
                <a:cubicBezTo>
                  <a:pt x="2593649" y="3980798"/>
                  <a:pt x="3756767" y="1813979"/>
                  <a:pt x="4537817" y="1076652"/>
                </a:cubicBezTo>
                <a:cubicBezTo>
                  <a:pt x="5318867" y="339325"/>
                  <a:pt x="5936953" y="39673"/>
                  <a:pt x="6523646" y="2641"/>
                </a:cubicBezTo>
                <a:cubicBezTo>
                  <a:pt x="7110339" y="-34391"/>
                  <a:pt x="7639213" y="326669"/>
                  <a:pt x="8057972" y="546812"/>
                </a:cubicBezTo>
                <a:cubicBezTo>
                  <a:pt x="8459640" y="835321"/>
                  <a:pt x="8660331" y="982663"/>
                  <a:pt x="9036198" y="1323501"/>
                </a:cubicBezTo>
                <a:cubicBezTo>
                  <a:pt x="9412065" y="1664339"/>
                  <a:pt x="10019054" y="2267099"/>
                  <a:pt x="10313172" y="2591839"/>
                </a:cubicBezTo>
              </a:path>
            </a:pathLst>
          </a:cu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43" name="Freeform 42"/>
          <p:cNvSpPr/>
          <p:nvPr/>
        </p:nvSpPr>
        <p:spPr>
          <a:xfrm>
            <a:off x="1122148" y="4281464"/>
            <a:ext cx="7305738" cy="1486623"/>
          </a:xfrm>
          <a:custGeom>
            <a:avLst/>
            <a:gdLst>
              <a:gd name="connsiteX0" fmla="*/ 0 w 10827522"/>
              <a:gd name="connsiteY0" fmla="*/ 4286487 h 5123037"/>
              <a:gd name="connsiteX1" fmla="*/ 1837346 w 10827522"/>
              <a:gd name="connsiteY1" fmla="*/ 4961605 h 5123037"/>
              <a:gd name="connsiteX2" fmla="*/ 4537817 w 10827522"/>
              <a:gd name="connsiteY2" fmla="*/ 1611654 h 5123037"/>
              <a:gd name="connsiteX3" fmla="*/ 6409346 w 10827522"/>
              <a:gd name="connsiteY3" fmla="*/ 261418 h 5123037"/>
              <a:gd name="connsiteX4" fmla="*/ 9502923 w 10827522"/>
              <a:gd name="connsiteY4" fmla="*/ 39228 h 5123037"/>
              <a:gd name="connsiteX5" fmla="*/ 10827522 w 10827522"/>
              <a:gd name="connsiteY5" fmla="*/ 774166 h 5123037"/>
              <a:gd name="connsiteX0" fmla="*/ 0 w 10313172"/>
              <a:gd name="connsiteY0" fmla="*/ 4460321 h 5296871"/>
              <a:gd name="connsiteX1" fmla="*/ 1837346 w 10313172"/>
              <a:gd name="connsiteY1" fmla="*/ 5135439 h 5296871"/>
              <a:gd name="connsiteX2" fmla="*/ 4537817 w 10313172"/>
              <a:gd name="connsiteY2" fmla="*/ 1785488 h 5296871"/>
              <a:gd name="connsiteX3" fmla="*/ 6409346 w 10313172"/>
              <a:gd name="connsiteY3" fmla="*/ 435252 h 5296871"/>
              <a:gd name="connsiteX4" fmla="*/ 9502923 w 10313172"/>
              <a:gd name="connsiteY4" fmla="*/ 213062 h 5296871"/>
              <a:gd name="connsiteX5" fmla="*/ 10313172 w 10313172"/>
              <a:gd name="connsiteY5" fmla="*/ 3300675 h 5296871"/>
              <a:gd name="connsiteX0" fmla="*/ 0 w 10313172"/>
              <a:gd name="connsiteY0" fmla="*/ 4027040 h 4863590"/>
              <a:gd name="connsiteX1" fmla="*/ 1837346 w 10313172"/>
              <a:gd name="connsiteY1" fmla="*/ 4702158 h 4863590"/>
              <a:gd name="connsiteX2" fmla="*/ 4537817 w 10313172"/>
              <a:gd name="connsiteY2" fmla="*/ 1352207 h 4863590"/>
              <a:gd name="connsiteX3" fmla="*/ 6409346 w 10313172"/>
              <a:gd name="connsiteY3" fmla="*/ 1971 h 4863590"/>
              <a:gd name="connsiteX4" fmla="*/ 9036198 w 10313172"/>
              <a:gd name="connsiteY4" fmla="*/ 1599056 h 4863590"/>
              <a:gd name="connsiteX5" fmla="*/ 10313172 w 10313172"/>
              <a:gd name="connsiteY5" fmla="*/ 2867394 h 4863590"/>
              <a:gd name="connsiteX0" fmla="*/ 0 w 10313172"/>
              <a:gd name="connsiteY0" fmla="*/ 3751882 h 4588432"/>
              <a:gd name="connsiteX1" fmla="*/ 1837346 w 10313172"/>
              <a:gd name="connsiteY1" fmla="*/ 4427000 h 4588432"/>
              <a:gd name="connsiteX2" fmla="*/ 4537817 w 10313172"/>
              <a:gd name="connsiteY2" fmla="*/ 1077049 h 4588432"/>
              <a:gd name="connsiteX3" fmla="*/ 6523646 w 10313172"/>
              <a:gd name="connsiteY3" fmla="*/ 3038 h 4588432"/>
              <a:gd name="connsiteX4" fmla="*/ 9036198 w 10313172"/>
              <a:gd name="connsiteY4" fmla="*/ 1323898 h 4588432"/>
              <a:gd name="connsiteX5" fmla="*/ 10313172 w 10313172"/>
              <a:gd name="connsiteY5" fmla="*/ 2592236 h 4588432"/>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61051 h 4597601"/>
              <a:gd name="connsiteX1" fmla="*/ 1837346 w 10313172"/>
              <a:gd name="connsiteY1" fmla="*/ 4436169 h 4597601"/>
              <a:gd name="connsiteX2" fmla="*/ 4537817 w 10313172"/>
              <a:gd name="connsiteY2" fmla="*/ 1086218 h 4597601"/>
              <a:gd name="connsiteX3" fmla="*/ 6523646 w 10313172"/>
              <a:gd name="connsiteY3" fmla="*/ 12207 h 4597601"/>
              <a:gd name="connsiteX4" fmla="*/ 8057972 w 10313172"/>
              <a:gd name="connsiteY4" fmla="*/ 556378 h 4597601"/>
              <a:gd name="connsiteX5" fmla="*/ 9036198 w 10313172"/>
              <a:gd name="connsiteY5" fmla="*/ 1333067 h 4597601"/>
              <a:gd name="connsiteX6" fmla="*/ 10313172 w 10313172"/>
              <a:gd name="connsiteY6" fmla="*/ 2601405 h 4597601"/>
              <a:gd name="connsiteX0" fmla="*/ 0 w 10313172"/>
              <a:gd name="connsiteY0" fmla="*/ 3751485 h 4588035"/>
              <a:gd name="connsiteX1" fmla="*/ 1837346 w 10313172"/>
              <a:gd name="connsiteY1" fmla="*/ 4426603 h 4588035"/>
              <a:gd name="connsiteX2" fmla="*/ 4537817 w 10313172"/>
              <a:gd name="connsiteY2" fmla="*/ 1076652 h 4588035"/>
              <a:gd name="connsiteX3" fmla="*/ 6523646 w 10313172"/>
              <a:gd name="connsiteY3" fmla="*/ 2641 h 4588035"/>
              <a:gd name="connsiteX4" fmla="*/ 8057972 w 10313172"/>
              <a:gd name="connsiteY4" fmla="*/ 546812 h 4588035"/>
              <a:gd name="connsiteX5" fmla="*/ 9036198 w 10313172"/>
              <a:gd name="connsiteY5" fmla="*/ 1323501 h 4588035"/>
              <a:gd name="connsiteX6" fmla="*/ 10313172 w 10313172"/>
              <a:gd name="connsiteY6" fmla="*/ 2591839 h 4588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3172" h="4588035">
                <a:moveTo>
                  <a:pt x="0" y="3751485"/>
                </a:moveTo>
                <a:cubicBezTo>
                  <a:pt x="540521" y="4311946"/>
                  <a:pt x="1081043" y="4872408"/>
                  <a:pt x="1837346" y="4426603"/>
                </a:cubicBezTo>
                <a:cubicBezTo>
                  <a:pt x="2593649" y="3980798"/>
                  <a:pt x="3756767" y="1813979"/>
                  <a:pt x="4537817" y="1076652"/>
                </a:cubicBezTo>
                <a:cubicBezTo>
                  <a:pt x="5318867" y="339325"/>
                  <a:pt x="5936953" y="39673"/>
                  <a:pt x="6523646" y="2641"/>
                </a:cubicBezTo>
                <a:cubicBezTo>
                  <a:pt x="7110339" y="-34391"/>
                  <a:pt x="7639213" y="326669"/>
                  <a:pt x="8057972" y="546812"/>
                </a:cubicBezTo>
                <a:cubicBezTo>
                  <a:pt x="8459640" y="835321"/>
                  <a:pt x="8660331" y="982663"/>
                  <a:pt x="9036198" y="1323501"/>
                </a:cubicBezTo>
                <a:cubicBezTo>
                  <a:pt x="9412065" y="1664339"/>
                  <a:pt x="10019054" y="2267099"/>
                  <a:pt x="10313172" y="2591839"/>
                </a:cubicBezTo>
              </a:path>
            </a:pathLst>
          </a:custGeom>
          <a:ln w="12700">
            <a:solidFill>
              <a:srgbClr val="FF0000"/>
            </a:solidFill>
            <a:prstDash val="sysDash"/>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9566495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2036"/>
          </a:xfrm>
        </p:spPr>
        <p:txBody>
          <a:bodyPr vert="horz" lIns="91440" tIns="45720" rIns="91440" bIns="45720" rtlCol="0" anchor="ctr">
            <a:normAutofit/>
          </a:bodyPr>
          <a:lstStyle/>
          <a:p>
            <a:pPr>
              <a:lnSpc>
                <a:spcPct val="100000"/>
              </a:lnSpc>
            </a:pPr>
            <a:r>
              <a:rPr lang="en-IN" sz="3200" b="1" dirty="0">
                <a:solidFill>
                  <a:srgbClr val="0070C0"/>
                </a:solidFill>
                <a:latin typeface="Georgia" panose="02040502050405020303" pitchFamily="18" charset="0"/>
              </a:rPr>
              <a:t>Some </a:t>
            </a:r>
            <a:r>
              <a:rPr lang="en-IN" sz="3200" b="1" dirty="0" smtClean="0">
                <a:solidFill>
                  <a:srgbClr val="0070C0"/>
                </a:solidFill>
                <a:latin typeface="Georgia" panose="02040502050405020303" pitchFamily="18" charset="0"/>
              </a:rPr>
              <a:t>Final </a:t>
            </a:r>
            <a:r>
              <a:rPr lang="en-IN" sz="3200" b="1" dirty="0">
                <a:solidFill>
                  <a:srgbClr val="0070C0"/>
                </a:solidFill>
                <a:latin typeface="Georgia" panose="02040502050405020303" pitchFamily="18" charset="0"/>
              </a:rPr>
              <a:t>Words</a:t>
            </a:r>
          </a:p>
        </p:txBody>
      </p:sp>
      <p:sp>
        <p:nvSpPr>
          <p:cNvPr id="3" name="Content Placeholder 2"/>
          <p:cNvSpPr>
            <a:spLocks noGrp="1"/>
          </p:cNvSpPr>
          <p:nvPr>
            <p:ph idx="1"/>
          </p:nvPr>
        </p:nvSpPr>
        <p:spPr>
          <a:xfrm>
            <a:off x="838200" y="1499535"/>
            <a:ext cx="9221354" cy="4351338"/>
          </a:xfrm>
        </p:spPr>
        <p:txBody>
          <a:bodyPr>
            <a:normAutofit/>
          </a:bodyPr>
          <a:lstStyle/>
          <a:p>
            <a:r>
              <a:rPr lang="en-US" b="1" dirty="0" smtClean="0">
                <a:solidFill>
                  <a:srgbClr val="002060"/>
                </a:solidFill>
              </a:rPr>
              <a:t>It </a:t>
            </a:r>
            <a:r>
              <a:rPr lang="en-US" b="1" dirty="0">
                <a:solidFill>
                  <a:srgbClr val="002060"/>
                </a:solidFill>
              </a:rPr>
              <a:t>is almost certain that failure is almost inescapable. But one’s response to failure differentiates successful ones from the failed ones.</a:t>
            </a:r>
          </a:p>
          <a:p>
            <a:r>
              <a:rPr lang="en-US" b="1" dirty="0">
                <a:solidFill>
                  <a:srgbClr val="002060"/>
                </a:solidFill>
              </a:rPr>
              <a:t>Learning from failure is the best way to move forward. Failure is actually great investment provided you learn from it.</a:t>
            </a:r>
          </a:p>
          <a:p>
            <a:r>
              <a:rPr lang="en-US" b="1" dirty="0">
                <a:solidFill>
                  <a:srgbClr val="002060"/>
                </a:solidFill>
              </a:rPr>
              <a:t>Accept that failure is waiting there to happen and save your </a:t>
            </a:r>
            <a:r>
              <a:rPr lang="en-US" b="1" dirty="0" smtClean="0">
                <a:solidFill>
                  <a:srgbClr val="002060"/>
                </a:solidFill>
              </a:rPr>
              <a:t>resources </a:t>
            </a:r>
            <a:r>
              <a:rPr lang="en-US" b="1" dirty="0">
                <a:solidFill>
                  <a:srgbClr val="002060"/>
                </a:solidFill>
              </a:rPr>
              <a:t>for restarting.</a:t>
            </a:r>
            <a:endParaRPr lang="en-IN" b="1" dirty="0">
              <a:solidFill>
                <a:srgbClr val="002060"/>
              </a:solidFill>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70</a:t>
            </a:fld>
            <a:endParaRPr lang="en-US"/>
          </a:p>
        </p:txBody>
      </p:sp>
    </p:spTree>
    <p:extLst>
      <p:ext uri="{BB962C8B-B14F-4D97-AF65-F5344CB8AC3E}">
        <p14:creationId xmlns:p14="http://schemas.microsoft.com/office/powerpoint/2010/main" val="33002972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39D2-8B1F-44AF-905A-300053F8161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5AC8027-355F-4037-A2B1-E0BC8FA5027E}"/>
              </a:ext>
            </a:extLst>
          </p:cNvPr>
          <p:cNvSpPr>
            <a:spLocks noGrp="1"/>
          </p:cNvSpPr>
          <p:nvPr>
            <p:ph type="body" idx="1"/>
          </p:nvPr>
        </p:nvSpPr>
        <p:spPr/>
        <p:txBody>
          <a:bodyPr/>
          <a:lstStyle/>
          <a:p>
            <a:r>
              <a:rPr lang="en-US" b="1" i="1" dirty="0"/>
              <a:t>“Drive thy business or it will drive thee.” </a:t>
            </a:r>
            <a:r>
              <a:rPr lang="en-US" b="1" dirty="0"/>
              <a:t>- Benjamin Franklin</a:t>
            </a:r>
          </a:p>
          <a:p>
            <a:endParaRPr lang="en-US" b="1" dirty="0"/>
          </a:p>
          <a:p>
            <a:r>
              <a:rPr lang="en-US" b="1" i="1" dirty="0"/>
              <a:t>“Every paisa counts and every second counts</a:t>
            </a:r>
            <a:r>
              <a:rPr lang="en-US" b="1" i="1" dirty="0" smtClean="0"/>
              <a:t>” - </a:t>
            </a:r>
            <a:r>
              <a:rPr lang="en-US" b="1" i="1" dirty="0" err="1" smtClean="0"/>
              <a:t>xxxx</a:t>
            </a:r>
            <a:endParaRPr lang="en-US" b="1" i="1" dirty="0"/>
          </a:p>
          <a:p>
            <a:endParaRPr lang="en-IN"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71</a:t>
            </a:fld>
            <a:endParaRPr lang="en-US"/>
          </a:p>
        </p:txBody>
      </p:sp>
    </p:spTree>
    <p:extLst>
      <p:ext uri="{BB962C8B-B14F-4D97-AF65-F5344CB8AC3E}">
        <p14:creationId xmlns:p14="http://schemas.microsoft.com/office/powerpoint/2010/main" val="10577631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i="1" dirty="0">
                <a:solidFill>
                  <a:srgbClr val="002060"/>
                </a:solidFill>
              </a:rPr>
              <a:t>“Failure is the sibling of success: you can tap failure as a strategic </a:t>
            </a:r>
            <a:r>
              <a:rPr lang="en-US" sz="3200" b="1" i="1" dirty="0" smtClean="0">
                <a:solidFill>
                  <a:srgbClr val="002060"/>
                </a:solidFill>
              </a:rPr>
              <a:t>resource</a:t>
            </a:r>
            <a:r>
              <a:rPr lang="en-US" sz="3200" b="1" i="1" dirty="0">
                <a:solidFill>
                  <a:srgbClr val="002060"/>
                </a:solidFill>
              </a:rPr>
              <a:t>” </a:t>
            </a:r>
            <a:r>
              <a:rPr lang="en-US" sz="3200" dirty="0"/>
              <a:t>- </a:t>
            </a:r>
            <a:r>
              <a:rPr lang="en-US" sz="3200" b="1" dirty="0" err="1">
                <a:solidFill>
                  <a:schemeClr val="accent6">
                    <a:lumMod val="50000"/>
                  </a:schemeClr>
                </a:solidFill>
              </a:rPr>
              <a:t>Madanmohan</a:t>
            </a:r>
            <a:r>
              <a:rPr lang="en-US" sz="3200" b="1" dirty="0">
                <a:solidFill>
                  <a:schemeClr val="accent6">
                    <a:lumMod val="50000"/>
                  </a:schemeClr>
                </a:solidFill>
              </a:rPr>
              <a:t> Rao </a:t>
            </a:r>
            <a:r>
              <a:rPr lang="en-US" sz="3200" dirty="0"/>
              <a:t>[See reference section</a:t>
            </a:r>
            <a:r>
              <a:rPr lang="en-US" sz="3200" dirty="0" smtClean="0"/>
              <a:t>]</a:t>
            </a:r>
            <a:endParaRPr lang="en-IN" sz="3200" dirty="0"/>
          </a:p>
        </p:txBody>
      </p:sp>
      <p:sp>
        <p:nvSpPr>
          <p:cNvPr id="4" name="Text Placeholder 3"/>
          <p:cNvSpPr>
            <a:spLocks noGrp="1"/>
          </p:cNvSpPr>
          <p:nvPr>
            <p:ph idx="1"/>
          </p:nvPr>
        </p:nvSpPr>
        <p:spPr>
          <a:xfrm>
            <a:off x="907212" y="2335467"/>
            <a:ext cx="10515600" cy="3376103"/>
          </a:xfrm>
        </p:spPr>
        <p:txBody>
          <a:bodyPr>
            <a:normAutofit/>
          </a:bodyPr>
          <a:lstStyle/>
          <a:p>
            <a:pPr marL="114300" indent="0">
              <a:buNone/>
            </a:pPr>
            <a:r>
              <a:rPr lang="en-US" sz="2400" b="1" dirty="0">
                <a:solidFill>
                  <a:srgbClr val="002060"/>
                </a:solidFill>
                <a:latin typeface="Georgia" panose="02040502050405020303" pitchFamily="18" charset="0"/>
              </a:rPr>
              <a:t>Fail Fast, Fail Early, and Fail Forward</a:t>
            </a:r>
            <a:r>
              <a:rPr lang="en-US" sz="2400" b="1" dirty="0" smtClean="0">
                <a:solidFill>
                  <a:srgbClr val="002060"/>
                </a:solidFill>
                <a:latin typeface="Georgia" panose="02040502050405020303" pitchFamily="18" charset="0"/>
              </a:rPr>
              <a:t>.</a:t>
            </a:r>
            <a:r>
              <a:rPr lang="en-US" sz="2400" b="1" dirty="0">
                <a:solidFill>
                  <a:srgbClr val="002060"/>
                </a:solidFill>
                <a:latin typeface="Georgia" panose="02040502050405020303" pitchFamily="18" charset="0"/>
              </a:rPr>
              <a:t/>
            </a:r>
            <a:br>
              <a:rPr lang="en-US" sz="2400" b="1" dirty="0">
                <a:solidFill>
                  <a:srgbClr val="002060"/>
                </a:solidFill>
                <a:latin typeface="Georgia" panose="02040502050405020303" pitchFamily="18" charset="0"/>
              </a:rPr>
            </a:br>
            <a:endParaRPr lang="en-US" sz="2400" b="1" dirty="0" smtClean="0">
              <a:solidFill>
                <a:srgbClr val="002060"/>
              </a:solidFill>
              <a:latin typeface="Georgia" panose="02040502050405020303" pitchFamily="18" charset="0"/>
            </a:endParaRPr>
          </a:p>
          <a:p>
            <a:pPr marL="114300" indent="0">
              <a:buNone/>
            </a:pPr>
            <a:r>
              <a:rPr lang="en-US" sz="2400" b="1" dirty="0" smtClean="0">
                <a:solidFill>
                  <a:srgbClr val="002060"/>
                </a:solidFill>
                <a:latin typeface="Georgia" panose="02040502050405020303" pitchFamily="18" charset="0"/>
              </a:rPr>
              <a:t>With a </a:t>
            </a:r>
            <a:r>
              <a:rPr lang="en-US" sz="2400" b="1" dirty="0">
                <a:solidFill>
                  <a:srgbClr val="002060"/>
                </a:solidFill>
                <a:latin typeface="Georgia" panose="02040502050405020303" pitchFamily="18" charset="0"/>
              </a:rPr>
              <a:t>broader view now about causes of failure and how to avert </a:t>
            </a:r>
            <a:r>
              <a:rPr lang="en-US" sz="2400" b="1" dirty="0" smtClean="0">
                <a:solidFill>
                  <a:srgbClr val="002060"/>
                </a:solidFill>
                <a:latin typeface="Georgia" panose="02040502050405020303" pitchFamily="18" charset="0"/>
              </a:rPr>
              <a:t>them: </a:t>
            </a:r>
          </a:p>
          <a:p>
            <a:pPr marL="114300" indent="0">
              <a:buNone/>
            </a:pPr>
            <a:r>
              <a:rPr lang="en-US" sz="2400" b="1" dirty="0" smtClean="0">
                <a:solidFill>
                  <a:srgbClr val="002060"/>
                </a:solidFill>
                <a:latin typeface="Georgia" panose="02040502050405020303" pitchFamily="18" charset="0"/>
              </a:rPr>
              <a:t>Do </a:t>
            </a:r>
            <a:r>
              <a:rPr lang="en-US" sz="2400" b="1" dirty="0">
                <a:solidFill>
                  <a:srgbClr val="002060"/>
                </a:solidFill>
                <a:latin typeface="Georgia" panose="02040502050405020303" pitchFamily="18" charset="0"/>
              </a:rPr>
              <a:t>not let failure statistics intimidate you</a:t>
            </a:r>
            <a:r>
              <a:rPr lang="en-US" sz="2400" b="1" dirty="0" smtClean="0">
                <a:solidFill>
                  <a:srgbClr val="002060"/>
                </a:solidFill>
                <a:latin typeface="Georgia" panose="02040502050405020303" pitchFamily="18" charset="0"/>
              </a:rPr>
              <a:t>.</a:t>
            </a:r>
          </a:p>
          <a:p>
            <a:pPr marL="114300" indent="0">
              <a:buNone/>
            </a:pPr>
            <a:r>
              <a:rPr lang="en-US" sz="2400" b="1" dirty="0">
                <a:solidFill>
                  <a:srgbClr val="002060"/>
                </a:solidFill>
                <a:latin typeface="Georgia" panose="02040502050405020303" pitchFamily="18" charset="0"/>
              </a:rPr>
              <a:t>Respect </a:t>
            </a:r>
            <a:r>
              <a:rPr lang="en-US" sz="2400" b="1" dirty="0" smtClean="0">
                <a:solidFill>
                  <a:srgbClr val="002060"/>
                </a:solidFill>
                <a:latin typeface="Georgia" panose="02040502050405020303" pitchFamily="18" charset="0"/>
              </a:rPr>
              <a:t>failure, anticipate failure, prepare contingency plans, simulate and rehearse</a:t>
            </a:r>
            <a:r>
              <a:rPr lang="en-US" sz="2400" b="1" dirty="0">
                <a:solidFill>
                  <a:srgbClr val="002060"/>
                </a:solidFill>
                <a:latin typeface="Georgia" panose="02040502050405020303" pitchFamily="18" charset="0"/>
              </a:rPr>
              <a:t>, turn failure </a:t>
            </a:r>
            <a:r>
              <a:rPr lang="en-US" sz="2400" b="1" dirty="0" smtClean="0">
                <a:solidFill>
                  <a:srgbClr val="002060"/>
                </a:solidFill>
                <a:latin typeface="Georgia" panose="02040502050405020303" pitchFamily="18" charset="0"/>
              </a:rPr>
              <a:t>to </a:t>
            </a:r>
            <a:r>
              <a:rPr lang="en-US" sz="2400" b="1" dirty="0">
                <a:solidFill>
                  <a:srgbClr val="002060"/>
                </a:solidFill>
                <a:latin typeface="Georgia" panose="02040502050405020303" pitchFamily="18" charset="0"/>
              </a:rPr>
              <a:t>a </a:t>
            </a:r>
            <a:r>
              <a:rPr lang="en-US" sz="2400" b="1" dirty="0" smtClean="0">
                <a:solidFill>
                  <a:srgbClr val="002060"/>
                </a:solidFill>
                <a:latin typeface="Georgia" panose="02040502050405020303" pitchFamily="18" charset="0"/>
              </a:rPr>
              <a:t>resource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60" y="2370602"/>
            <a:ext cx="584940" cy="58494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60" y="3257293"/>
            <a:ext cx="584940" cy="58494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260" y="4457022"/>
            <a:ext cx="584940" cy="584940"/>
          </a:xfrm>
          <a:prstGeom prst="rect">
            <a:avLst/>
          </a:prstGeom>
        </p:spPr>
      </p:pic>
    </p:spTree>
    <p:extLst>
      <p:ext uri="{BB962C8B-B14F-4D97-AF65-F5344CB8AC3E}">
        <p14:creationId xmlns:p14="http://schemas.microsoft.com/office/powerpoint/2010/main" val="34584604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p:nvPr/>
        </p:nvSpPr>
        <p:spPr>
          <a:xfrm>
            <a:off x="623474" y="2422732"/>
            <a:ext cx="8538813" cy="2076116"/>
          </a:xfrm>
          <a:prstGeom prst="rect">
            <a:avLst/>
          </a:prstGeom>
          <a:noFill/>
          <a:ln>
            <a:noFill/>
          </a:ln>
        </p:spPr>
        <p:txBody>
          <a:bodyPr spcFirstLastPara="1" wrap="square" lIns="91425" tIns="45700" rIns="91425" bIns="45700" anchor="t" anchorCtr="0">
            <a:noAutofit/>
          </a:bodyPr>
          <a:lstStyle/>
          <a:p>
            <a:pPr marL="342900" indent="-342900">
              <a:lnSpc>
                <a:spcPct val="150000"/>
              </a:lnSpc>
              <a:buFont typeface="Wingdings" panose="05000000000000000000" pitchFamily="2" charset="2"/>
              <a:buChar char="q"/>
            </a:pPr>
            <a:r>
              <a:rPr lang="en-US" sz="2000" b="1" dirty="0"/>
              <a:t>Most of the reasons for failure can be averted with preemptive strategies, comprehensive plan, and smart execution.</a:t>
            </a:r>
          </a:p>
          <a:p>
            <a:pPr marL="342900" indent="-342900">
              <a:lnSpc>
                <a:spcPct val="150000"/>
              </a:lnSpc>
              <a:buFont typeface="Wingdings" panose="05000000000000000000" pitchFamily="2" charset="2"/>
              <a:buChar char="q"/>
            </a:pPr>
            <a:r>
              <a:rPr lang="en-US" sz="2000" b="1" dirty="0"/>
              <a:t>Failure is an investment for gaining maturity and achieve success.</a:t>
            </a:r>
            <a:endParaRPr lang="en-US" sz="2400" b="1" dirty="0">
              <a:solidFill>
                <a:srgbClr val="002060"/>
              </a:solidFill>
            </a:endParaRPr>
          </a:p>
        </p:txBody>
      </p:sp>
      <p:sp>
        <p:nvSpPr>
          <p:cNvPr id="3" name="Rectangle 2"/>
          <p:cNvSpPr/>
          <p:nvPr/>
        </p:nvSpPr>
        <p:spPr>
          <a:xfrm>
            <a:off x="1279082" y="4434583"/>
            <a:ext cx="8703406" cy="400110"/>
          </a:xfrm>
          <a:prstGeom prst="rect">
            <a:avLst/>
          </a:prstGeom>
        </p:spPr>
        <p:txBody>
          <a:bodyPr wrap="square">
            <a:spAutoFit/>
          </a:bodyPr>
          <a:lstStyle/>
          <a:p>
            <a:r>
              <a:rPr lang="en-US" sz="2000" b="1" i="1" dirty="0">
                <a:latin typeface="medium-content-serif-font"/>
              </a:rPr>
              <a:t>“Life’s too short to build something nobody wants. “- Ash </a:t>
            </a:r>
            <a:r>
              <a:rPr lang="en-US" sz="2000" b="1" i="1" dirty="0" err="1">
                <a:latin typeface="medium-content-serif-font"/>
              </a:rPr>
              <a:t>Maurya</a:t>
            </a:r>
            <a:endParaRPr lang="en-IN" sz="2000" b="1" dirty="0"/>
          </a:p>
        </p:txBody>
      </p:sp>
      <p:sp>
        <p:nvSpPr>
          <p:cNvPr id="2" name="Rectangle 1"/>
          <p:cNvSpPr/>
          <p:nvPr/>
        </p:nvSpPr>
        <p:spPr>
          <a:xfrm>
            <a:off x="1035509" y="1173518"/>
            <a:ext cx="2135841" cy="568745"/>
          </a:xfrm>
          <a:prstGeom prst="rect">
            <a:avLst/>
          </a:prstGeom>
        </p:spPr>
        <p:txBody>
          <a:bodyPr wrap="none">
            <a:spAutoFit/>
          </a:bodyPr>
          <a:lstStyle/>
          <a:p>
            <a:pPr>
              <a:lnSpc>
                <a:spcPct val="200000"/>
              </a:lnSpc>
            </a:pPr>
            <a:r>
              <a:rPr lang="en-US" b="1" dirty="0" smtClean="0">
                <a:solidFill>
                  <a:srgbClr val="C00000"/>
                </a:solidFill>
              </a:rPr>
              <a:t>Concluding remarks</a:t>
            </a:r>
            <a:endParaRPr lang="en-US" b="1" dirty="0">
              <a:solidFill>
                <a:srgbClr val="002060"/>
              </a:solidFill>
            </a:endParaRPr>
          </a:p>
        </p:txBody>
      </p:sp>
    </p:spTree>
    <p:extLst>
      <p:ext uri="{BB962C8B-B14F-4D97-AF65-F5344CB8AC3E}">
        <p14:creationId xmlns:p14="http://schemas.microsoft.com/office/powerpoint/2010/main" val="7896526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485" y="408901"/>
            <a:ext cx="10768315" cy="6130011"/>
          </a:xfrm>
          <a:prstGeom prst="rect">
            <a:avLst/>
          </a:prstGeom>
          <a:noFill/>
        </p:spPr>
        <p:txBody>
          <a:bodyPr wrap="square" rtlCol="0">
            <a:spAutoFit/>
          </a:bodyPr>
          <a:lstStyle/>
          <a:p>
            <a:pPr>
              <a:lnSpc>
                <a:spcPct val="200000"/>
              </a:lnSpc>
            </a:pPr>
            <a:r>
              <a:rPr lang="en-US" sz="2667" b="1" dirty="0">
                <a:solidFill>
                  <a:srgbClr val="C00000"/>
                </a:solidFill>
              </a:rPr>
              <a:t> </a:t>
            </a:r>
            <a:r>
              <a:rPr lang="en-US" sz="2667" b="1" dirty="0" smtClean="0">
                <a:solidFill>
                  <a:srgbClr val="002060"/>
                </a:solidFill>
              </a:rPr>
              <a:t>References:</a:t>
            </a:r>
            <a:endParaRPr lang="en-US" sz="2667" b="1" dirty="0">
              <a:solidFill>
                <a:srgbClr val="002060"/>
              </a:solidFill>
            </a:endParaRPr>
          </a:p>
          <a:p>
            <a:pPr>
              <a:lnSpc>
                <a:spcPct val="150000"/>
              </a:lnSpc>
              <a:buFont typeface="Wingdings" pitchFamily="2" charset="2"/>
              <a:buChar char="q"/>
            </a:pPr>
            <a:r>
              <a:rPr lang="en-US" sz="1600" b="1" dirty="0" smtClean="0"/>
              <a:t>   </a:t>
            </a:r>
            <a:r>
              <a:rPr lang="en-US" sz="1600" b="1" dirty="0" err="1" smtClean="0"/>
              <a:t>Teece</a:t>
            </a:r>
            <a:r>
              <a:rPr lang="en-US" sz="1600" b="1" dirty="0" smtClean="0"/>
              <a:t> </a:t>
            </a:r>
            <a:r>
              <a:rPr lang="en-US" sz="1600" b="1" dirty="0"/>
              <a:t>D. J. (2018) Business models and dynamic capabilities, Long Range Planning, 51(1), 40-49</a:t>
            </a:r>
          </a:p>
          <a:p>
            <a:pPr>
              <a:lnSpc>
                <a:spcPct val="150000"/>
              </a:lnSpc>
              <a:buFont typeface="Wingdings" pitchFamily="2" charset="2"/>
              <a:buChar char="q"/>
            </a:pPr>
            <a:r>
              <a:rPr lang="en-US" sz="1600" b="1" dirty="0" smtClean="0"/>
              <a:t>   https</a:t>
            </a:r>
            <a:r>
              <a:rPr lang="en-US" sz="1600" b="1" dirty="0"/>
              <a:t>://medium.com/swlh/why-90-of-startups-fail-and-what-to-do-about-it-b0af17b65059</a:t>
            </a:r>
          </a:p>
          <a:p>
            <a:pPr>
              <a:lnSpc>
                <a:spcPct val="150000"/>
              </a:lnSpc>
              <a:buFont typeface="Wingdings" pitchFamily="2" charset="2"/>
              <a:buChar char="q"/>
            </a:pPr>
            <a:r>
              <a:rPr lang="en-US" sz="1600" b="1" dirty="0"/>
              <a:t> </a:t>
            </a:r>
            <a:r>
              <a:rPr lang="en-US" sz="1600" b="1" dirty="0" smtClean="0"/>
              <a:t> The </a:t>
            </a:r>
            <a:r>
              <a:rPr lang="en-US" sz="1600" b="1" dirty="0"/>
              <a:t>E-Myth Revisited – </a:t>
            </a:r>
            <a:r>
              <a:rPr lang="en-US" sz="1600" b="1" dirty="0" smtClean="0"/>
              <a:t>by Michael </a:t>
            </a:r>
            <a:r>
              <a:rPr lang="en-US" sz="1600" b="1" dirty="0"/>
              <a:t>E </a:t>
            </a:r>
            <a:r>
              <a:rPr lang="en-US" sz="1600" b="1" dirty="0" smtClean="0"/>
              <a:t>Gerber, </a:t>
            </a:r>
            <a:r>
              <a:rPr lang="en-IN" sz="1600" b="1" dirty="0" smtClean="0"/>
              <a:t>2018 </a:t>
            </a:r>
            <a:r>
              <a:rPr lang="en-IN" sz="1600" b="1" dirty="0" err="1"/>
              <a:t>Readtrepreneur</a:t>
            </a:r>
            <a:r>
              <a:rPr lang="en-IN" sz="1600" b="1" dirty="0"/>
              <a:t> Publishing </a:t>
            </a:r>
            <a:endParaRPr lang="en-IN" sz="1600" b="1" dirty="0" smtClean="0"/>
          </a:p>
          <a:p>
            <a:pPr>
              <a:lnSpc>
                <a:spcPct val="150000"/>
              </a:lnSpc>
              <a:buFont typeface="Wingdings" pitchFamily="2" charset="2"/>
              <a:buChar char="q"/>
            </a:pPr>
            <a:r>
              <a:rPr lang="en-IN" sz="1600" b="1" dirty="0"/>
              <a:t> </a:t>
            </a:r>
            <a:r>
              <a:rPr lang="en-IN" sz="1600" b="1" dirty="0" smtClean="0"/>
              <a:t>   https</a:t>
            </a:r>
            <a:r>
              <a:rPr lang="en-IN" sz="1600" b="1" dirty="0"/>
              <a:t>://www.cbinsights.com/research/startup-failure-post-mortem/</a:t>
            </a:r>
          </a:p>
          <a:p>
            <a:pPr>
              <a:lnSpc>
                <a:spcPct val="150000"/>
              </a:lnSpc>
              <a:buFont typeface="Wingdings" pitchFamily="2" charset="2"/>
              <a:buChar char="q"/>
            </a:pPr>
            <a:r>
              <a:rPr lang="en-US" sz="1600" b="1" dirty="0" smtClean="0"/>
              <a:t>   What </a:t>
            </a:r>
            <a:r>
              <a:rPr lang="en-US" sz="1600" b="1" dirty="0"/>
              <a:t>is BPM Anyway? Business Process Management Explained (http://</a:t>
            </a:r>
            <a:r>
              <a:rPr lang="en-US" sz="1600" b="1" dirty="0" smtClean="0"/>
              <a:t>www.bpminstitute.org/resources/articles/what-bpm-anyway-business-process-management-explained).</a:t>
            </a:r>
          </a:p>
          <a:p>
            <a:pPr>
              <a:lnSpc>
                <a:spcPct val="150000"/>
              </a:lnSpc>
              <a:buFont typeface="Wingdings" pitchFamily="2" charset="2"/>
              <a:buChar char="q"/>
            </a:pPr>
            <a:r>
              <a:rPr lang="en-US" sz="1600" b="1" dirty="0" smtClean="0"/>
              <a:t>   The </a:t>
            </a:r>
            <a:r>
              <a:rPr lang="en-US" sz="1600" b="1" dirty="0"/>
              <a:t>21 Irrefutable Law Of </a:t>
            </a:r>
            <a:r>
              <a:rPr lang="en-US" sz="1600" b="1" dirty="0" smtClean="0"/>
              <a:t>Leadership – John C</a:t>
            </a:r>
            <a:r>
              <a:rPr lang="en-US" sz="1600" b="1" dirty="0"/>
              <a:t>. Maxwell</a:t>
            </a:r>
            <a:endParaRPr lang="en-US" sz="1600" b="1" dirty="0">
              <a:hlinkClick r:id="rId2" tooltip="The 21 Irrefutable Law Of Leadership-John C. Maxwell"/>
            </a:endParaRPr>
          </a:p>
          <a:p>
            <a:pPr>
              <a:lnSpc>
                <a:spcPct val="150000"/>
              </a:lnSpc>
              <a:buFont typeface="Wingdings" pitchFamily="2" charset="2"/>
              <a:buChar char="q"/>
            </a:pPr>
            <a:r>
              <a:rPr lang="en-US" sz="1600" b="1" dirty="0" smtClean="0"/>
              <a:t>   </a:t>
            </a:r>
            <a:r>
              <a:rPr lang="en-US" sz="1600" b="1" dirty="0" err="1" smtClean="0"/>
              <a:t>Teece</a:t>
            </a:r>
            <a:r>
              <a:rPr lang="en-US" sz="1600" b="1" dirty="0" smtClean="0"/>
              <a:t> </a:t>
            </a:r>
            <a:r>
              <a:rPr lang="en-US" sz="1600" b="1" dirty="0"/>
              <a:t>D. J.  (2010)  Business Models, Business Strategy and Innovation, Long Range Planning, </a:t>
            </a:r>
            <a:r>
              <a:rPr lang="en-US" sz="1600" b="1" dirty="0" smtClean="0"/>
              <a:t>43, 173-194</a:t>
            </a:r>
          </a:p>
          <a:p>
            <a:pPr>
              <a:lnSpc>
                <a:spcPct val="150000"/>
              </a:lnSpc>
              <a:buFont typeface="Wingdings" pitchFamily="2" charset="2"/>
              <a:buChar char="q"/>
            </a:pPr>
            <a:r>
              <a:rPr lang="en-US" sz="1600" b="1" dirty="0" smtClean="0"/>
              <a:t>   </a:t>
            </a:r>
            <a:r>
              <a:rPr lang="en-US" sz="1600" b="1" dirty="0" smtClean="0">
                <a:hlinkClick r:id="rId3"/>
              </a:rPr>
              <a:t>https</a:t>
            </a:r>
            <a:r>
              <a:rPr lang="en-US" sz="1600" b="1" dirty="0">
                <a:hlinkClick r:id="rId3"/>
              </a:rPr>
              <a:t>://</a:t>
            </a:r>
            <a:r>
              <a:rPr lang="en-US" sz="1600" b="1" dirty="0" smtClean="0">
                <a:hlinkClick r:id="rId3"/>
              </a:rPr>
              <a:t>medium.com/swlh/why-90-of-startups-fail-and-what-to-do-about-it-b0af17b65059</a:t>
            </a:r>
            <a:endParaRPr lang="en-US" sz="1600" b="1" dirty="0" smtClean="0"/>
          </a:p>
          <a:p>
            <a:pPr>
              <a:lnSpc>
                <a:spcPct val="150000"/>
              </a:lnSpc>
              <a:buFont typeface="Wingdings" pitchFamily="2" charset="2"/>
              <a:buChar char="q"/>
            </a:pPr>
            <a:r>
              <a:rPr lang="en-US" sz="1600" b="1" dirty="0" smtClean="0"/>
              <a:t>  </a:t>
            </a:r>
            <a:r>
              <a:rPr lang="en-US" sz="1600" b="1" dirty="0" err="1" smtClean="0"/>
              <a:t>Maurya</a:t>
            </a:r>
            <a:r>
              <a:rPr lang="en-US" sz="1600" b="1" dirty="0"/>
              <a:t>, A. (2016). </a:t>
            </a:r>
            <a:r>
              <a:rPr lang="en-US" sz="1600" b="1" i="1" dirty="0"/>
              <a:t>Scaling lean: Mastering the key metrics for startup growth</a:t>
            </a:r>
            <a:r>
              <a:rPr lang="en-US" sz="1600" b="1" dirty="0"/>
              <a:t>. Penguin</a:t>
            </a:r>
            <a:r>
              <a:rPr lang="en-US" sz="1600" b="1" dirty="0" smtClean="0"/>
              <a:t>.</a:t>
            </a:r>
          </a:p>
          <a:p>
            <a:pPr>
              <a:lnSpc>
                <a:spcPct val="150000"/>
              </a:lnSpc>
              <a:buFont typeface="Wingdings" pitchFamily="2" charset="2"/>
              <a:buChar char="q"/>
            </a:pPr>
            <a:r>
              <a:rPr lang="en-IN" sz="1600" b="1" dirty="0"/>
              <a:t>https://www.cbinsights.com/research/startup-failure-post-mortem/</a:t>
            </a:r>
          </a:p>
          <a:p>
            <a:pPr>
              <a:lnSpc>
                <a:spcPct val="150000"/>
              </a:lnSpc>
              <a:buFont typeface="Wingdings" pitchFamily="2" charset="2"/>
              <a:buChar char="q"/>
            </a:pPr>
            <a:endParaRPr lang="en-US" sz="1600" b="1" dirty="0"/>
          </a:p>
          <a:p>
            <a:pPr>
              <a:lnSpc>
                <a:spcPct val="150000"/>
              </a:lnSpc>
              <a:buFont typeface="Wingdings" pitchFamily="2" charset="2"/>
              <a:buChar char="q"/>
            </a:pPr>
            <a:endParaRPr lang="en-US" sz="1600" b="1" dirty="0">
              <a:solidFill>
                <a:srgbClr val="C00000"/>
              </a:solidFill>
            </a:endParaRPr>
          </a:p>
          <a:p>
            <a:pPr>
              <a:lnSpc>
                <a:spcPct val="150000"/>
              </a:lnSpc>
              <a:buFont typeface="Wingdings" pitchFamily="2" charset="2"/>
              <a:buChar char="q"/>
            </a:pPr>
            <a:endParaRPr lang="en-US" sz="1600" b="1" dirty="0">
              <a:solidFill>
                <a:srgbClr val="C00000"/>
              </a:solidFill>
            </a:endParaRPr>
          </a:p>
        </p:txBody>
      </p:sp>
      <p:sp>
        <p:nvSpPr>
          <p:cNvPr id="2" name="Slide Number Placeholder 1"/>
          <p:cNvSpPr>
            <a:spLocks noGrp="1"/>
          </p:cNvSpPr>
          <p:nvPr>
            <p:ph type="sldNum" sz="quarter" idx="12"/>
          </p:nvPr>
        </p:nvSpPr>
        <p:spPr/>
        <p:txBody>
          <a:bodyPr/>
          <a:lstStyle/>
          <a:p>
            <a:fld id="{8FD1DB16-3243-4916-96AE-0416B7586CF1}" type="slidenum">
              <a:rPr lang="en-IN" smtClean="0"/>
              <a:t>74</a:t>
            </a:fld>
            <a:endParaRPr lang="en-IN"/>
          </a:p>
        </p:txBody>
      </p:sp>
    </p:spTree>
    <p:extLst>
      <p:ext uri="{BB962C8B-B14F-4D97-AF65-F5344CB8AC3E}">
        <p14:creationId xmlns:p14="http://schemas.microsoft.com/office/powerpoint/2010/main" val="529010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477922" y="1278639"/>
            <a:ext cx="9504278" cy="3990782"/>
          </a:xfrm>
          <a:prstGeom prst="rect">
            <a:avLst/>
          </a:prstGeom>
          <a:noFill/>
          <a:ln>
            <a:noFill/>
          </a:ln>
        </p:spPr>
        <p:txBody>
          <a:bodyPr spcFirstLastPara="1" wrap="square" lIns="91425" tIns="45700" rIns="91425" bIns="45700" anchor="t" anchorCtr="0">
            <a:noAutofit/>
          </a:bodyPr>
          <a:lstStyle/>
          <a:p>
            <a:pPr marL="342900" lvl="0" indent="-342900">
              <a:lnSpc>
                <a:spcPct val="150000"/>
              </a:lnSpc>
              <a:buClr>
                <a:schemeClr val="dk1"/>
              </a:buClr>
              <a:buSzPts val="1800"/>
              <a:buFont typeface="Noto Sans Symbols"/>
              <a:buChar char="⮚"/>
            </a:pPr>
            <a:r>
              <a:rPr lang="en-US" sz="1800" b="1" dirty="0" err="1">
                <a:solidFill>
                  <a:srgbClr val="002060"/>
                </a:solidFill>
                <a:latin typeface="Calibri"/>
                <a:ea typeface="Calibri"/>
                <a:cs typeface="Calibri"/>
                <a:sym typeface="Calibri"/>
              </a:rPr>
              <a:t>Jeston</a:t>
            </a:r>
            <a:r>
              <a:rPr lang="en-US" sz="1800" b="1" dirty="0">
                <a:solidFill>
                  <a:srgbClr val="002060"/>
                </a:solidFill>
                <a:latin typeface="Calibri"/>
                <a:ea typeface="Calibri"/>
                <a:cs typeface="Calibri"/>
                <a:sym typeface="Calibri"/>
              </a:rPr>
              <a:t>, John &amp; </a:t>
            </a:r>
            <a:r>
              <a:rPr lang="en-US" sz="1800" b="1" dirty="0" err="1">
                <a:solidFill>
                  <a:srgbClr val="002060"/>
                </a:solidFill>
                <a:latin typeface="Calibri"/>
                <a:ea typeface="Calibri"/>
                <a:cs typeface="Calibri"/>
                <a:sym typeface="Calibri"/>
              </a:rPr>
              <a:t>Nelis</a:t>
            </a:r>
            <a:r>
              <a:rPr lang="en-US" sz="1800" b="1" dirty="0">
                <a:solidFill>
                  <a:srgbClr val="002060"/>
                </a:solidFill>
                <a:latin typeface="Calibri"/>
                <a:ea typeface="Calibri"/>
                <a:cs typeface="Calibri"/>
                <a:sym typeface="Calibri"/>
              </a:rPr>
              <a:t>, Johan (21 January 2014). Business Process Management. Routledge. ISBN 9781136172984.</a:t>
            </a:r>
          </a:p>
          <a:p>
            <a:pPr marL="342900" lvl="0" indent="-342900">
              <a:lnSpc>
                <a:spcPct val="150000"/>
              </a:lnSpc>
              <a:buClr>
                <a:schemeClr val="dk1"/>
              </a:buClr>
              <a:buSzPts val="1800"/>
              <a:buFont typeface="Noto Sans Symbols"/>
              <a:buChar char="⮚"/>
            </a:pPr>
            <a:r>
              <a:rPr lang="en-US" sz="1800" b="1" dirty="0" err="1">
                <a:solidFill>
                  <a:srgbClr val="002060"/>
                </a:solidFill>
                <a:latin typeface="Calibri"/>
                <a:ea typeface="Calibri"/>
                <a:cs typeface="Calibri"/>
                <a:sym typeface="Calibri"/>
              </a:rPr>
              <a:t>Panagacos</a:t>
            </a:r>
            <a:r>
              <a:rPr lang="en-US" sz="1800" b="1" dirty="0">
                <a:solidFill>
                  <a:srgbClr val="002060"/>
                </a:solidFill>
                <a:latin typeface="Calibri"/>
                <a:ea typeface="Calibri"/>
                <a:cs typeface="Calibri"/>
                <a:sym typeface="Calibri"/>
              </a:rPr>
              <a:t>, T. (2012). The Ultimate guide to business process management. USA. </a:t>
            </a:r>
            <a:r>
              <a:rPr lang="en-US" sz="1800" b="1" dirty="0" err="1">
                <a:solidFill>
                  <a:srgbClr val="002060"/>
                </a:solidFill>
                <a:latin typeface="Calibri"/>
                <a:ea typeface="Calibri"/>
                <a:cs typeface="Calibri"/>
                <a:sym typeface="Calibri"/>
              </a:rPr>
              <a:t>Popesko</a:t>
            </a:r>
            <a:r>
              <a:rPr lang="en-US" sz="1800" b="1" dirty="0">
                <a:solidFill>
                  <a:srgbClr val="002060"/>
                </a:solidFill>
                <a:latin typeface="Calibri"/>
                <a:ea typeface="Calibri"/>
                <a:cs typeface="Calibri"/>
                <a:sym typeface="Calibri"/>
              </a:rPr>
              <a:t>, B.(2010) Activity-based costing application methodology for manufacturing industries. E+ M: </a:t>
            </a:r>
            <a:r>
              <a:rPr lang="en-US" sz="1800" b="1" dirty="0" err="1">
                <a:solidFill>
                  <a:srgbClr val="002060"/>
                </a:solidFill>
                <a:latin typeface="Calibri"/>
                <a:ea typeface="Calibri"/>
                <a:cs typeface="Calibri"/>
                <a:sym typeface="Calibri"/>
              </a:rPr>
              <a:t>Ekonomie</a:t>
            </a:r>
            <a:r>
              <a:rPr lang="en-US" sz="1800" b="1" dirty="0">
                <a:solidFill>
                  <a:srgbClr val="002060"/>
                </a:solidFill>
                <a:latin typeface="Calibri"/>
                <a:ea typeface="Calibri"/>
                <a:cs typeface="Calibri"/>
                <a:sym typeface="Calibri"/>
              </a:rPr>
              <a:t> a management, 13(1), 103-114.</a:t>
            </a:r>
          </a:p>
          <a:p>
            <a:pPr marL="342900" lvl="0" indent="-342900">
              <a:lnSpc>
                <a:spcPct val="150000"/>
              </a:lnSpc>
              <a:buClr>
                <a:schemeClr val="dk1"/>
              </a:buClr>
              <a:buSzPts val="1800"/>
              <a:buFont typeface="Noto Sans Symbols"/>
              <a:buChar char="⮚"/>
            </a:pPr>
            <a:r>
              <a:rPr lang="en-US" sz="1800" b="1" dirty="0">
                <a:solidFill>
                  <a:srgbClr val="002060"/>
                </a:solidFill>
                <a:latin typeface="Calibri"/>
                <a:ea typeface="Calibri"/>
                <a:cs typeface="Calibri"/>
                <a:sym typeface="Calibri"/>
              </a:rPr>
              <a:t>https://www.inc.com/molly-reynolds/how-to-actually-execute-your-business-strategy.html </a:t>
            </a:r>
            <a:endParaRPr lang="en-US" sz="1800" b="1" dirty="0" smtClean="0">
              <a:solidFill>
                <a:srgbClr val="002060"/>
              </a:solidFill>
              <a:latin typeface="Calibri"/>
              <a:ea typeface="Calibri"/>
              <a:cs typeface="Calibri"/>
              <a:sym typeface="Calibri"/>
            </a:endParaRPr>
          </a:p>
          <a:p>
            <a:pPr marL="342900" lvl="0" indent="-342900">
              <a:lnSpc>
                <a:spcPct val="150000"/>
              </a:lnSpc>
              <a:buClr>
                <a:schemeClr val="dk1"/>
              </a:buClr>
              <a:buSzPts val="1800"/>
              <a:buFont typeface="Noto Sans Symbols"/>
              <a:buChar char="⮚"/>
            </a:pPr>
            <a:r>
              <a:rPr lang="en-US" sz="1800" b="1" dirty="0">
                <a:solidFill>
                  <a:srgbClr val="002060"/>
                </a:solidFill>
                <a:latin typeface="Calibri"/>
                <a:ea typeface="Calibri"/>
                <a:cs typeface="Calibri"/>
                <a:sym typeface="Calibri"/>
              </a:rPr>
              <a:t>https://</a:t>
            </a:r>
            <a:r>
              <a:rPr lang="en-US" sz="1800" b="1" dirty="0" smtClean="0">
                <a:solidFill>
                  <a:srgbClr val="002060"/>
                </a:solidFill>
                <a:latin typeface="Calibri"/>
                <a:ea typeface="Calibri"/>
                <a:cs typeface="Calibri"/>
                <a:sym typeface="Calibri"/>
              </a:rPr>
              <a:t>yourstory.com/2018/12/failure-sibling-success-can-tap-failure-strategic-resource</a:t>
            </a:r>
          </a:p>
          <a:p>
            <a:pPr marL="342900" indent="-342900">
              <a:lnSpc>
                <a:spcPct val="150000"/>
              </a:lnSpc>
              <a:buClr>
                <a:schemeClr val="dk1"/>
              </a:buClr>
              <a:buSzPts val="1800"/>
              <a:buFont typeface="Noto Sans Symbols"/>
              <a:buChar char="⮚"/>
            </a:pPr>
            <a:r>
              <a:rPr lang="en-IN" sz="1800" b="1" dirty="0">
                <a:solidFill>
                  <a:srgbClr val="002060"/>
                </a:solidFill>
              </a:rPr>
              <a:t>https://</a:t>
            </a:r>
            <a:r>
              <a:rPr lang="en-IN" sz="1800" b="1" dirty="0" smtClean="0">
                <a:solidFill>
                  <a:srgbClr val="002060"/>
                </a:solidFill>
              </a:rPr>
              <a:t>yourstory.com/2018/07/7-major-reasons-indian-startup-failure?utm_pageloadtype=scroll</a:t>
            </a:r>
            <a:endParaRPr lang="en-IN" sz="1800" b="1" dirty="0">
              <a:solidFill>
                <a:srgbClr val="002060"/>
              </a:solidFill>
            </a:endParaRPr>
          </a:p>
        </p:txBody>
      </p:sp>
      <p:sp>
        <p:nvSpPr>
          <p:cNvPr id="2" name="Title 1"/>
          <p:cNvSpPr>
            <a:spLocks noGrp="1"/>
          </p:cNvSpPr>
          <p:nvPr>
            <p:ph type="title"/>
          </p:nvPr>
        </p:nvSpPr>
        <p:spPr>
          <a:xfrm>
            <a:off x="838200" y="365126"/>
            <a:ext cx="10515600" cy="913514"/>
          </a:xfrm>
        </p:spPr>
        <p:txBody>
          <a:bodyPr/>
          <a:lstStyle/>
          <a:p>
            <a:r>
              <a:rPr lang="en-US" b="1" dirty="0" smtClean="0">
                <a:solidFill>
                  <a:srgbClr val="002060"/>
                </a:solidFill>
              </a:rPr>
              <a:t>More references</a:t>
            </a:r>
            <a:r>
              <a:rPr lang="en-US" b="1" dirty="0">
                <a:solidFill>
                  <a:srgbClr val="002060"/>
                </a:solidFill>
              </a:rPr>
              <a:t>:</a:t>
            </a:r>
            <a:endParaRPr lang="en-IN"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75</a:t>
            </a:fld>
            <a:endParaRPr lang="en-US"/>
          </a:p>
        </p:txBody>
      </p:sp>
    </p:spTree>
    <p:extLst>
      <p:ext uri="{BB962C8B-B14F-4D97-AF65-F5344CB8AC3E}">
        <p14:creationId xmlns:p14="http://schemas.microsoft.com/office/powerpoint/2010/main" val="21055675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211" y="1802921"/>
            <a:ext cx="7539487" cy="1569660"/>
          </a:xfrm>
          <a:prstGeom prst="rect">
            <a:avLst/>
          </a:prstGeom>
          <a:noFill/>
        </p:spPr>
        <p:txBody>
          <a:bodyPr wrap="square" rtlCol="0">
            <a:spAutoFit/>
          </a:bodyPr>
          <a:lstStyle/>
          <a:p>
            <a:r>
              <a:rPr lang="en-US" sz="9600" dirty="0" smtClean="0">
                <a:latin typeface="Brush Script MT" panose="03060802040406070304" pitchFamily="66" charset="0"/>
              </a:rPr>
              <a:t>Thank You</a:t>
            </a:r>
            <a:endParaRPr lang="en-IN" sz="9600" dirty="0">
              <a:latin typeface="Brush Script MT" panose="03060802040406070304" pitchFamily="66" charset="0"/>
            </a:endParaRPr>
          </a:p>
        </p:txBody>
      </p:sp>
      <p:sp>
        <p:nvSpPr>
          <p:cNvPr id="3" name="Slide Number Placeholder 2"/>
          <p:cNvSpPr>
            <a:spLocks noGrp="1"/>
          </p:cNvSpPr>
          <p:nvPr>
            <p:ph type="sldNum" sz="quarter" idx="12"/>
          </p:nvPr>
        </p:nvSpPr>
        <p:spPr/>
        <p:txBody>
          <a:bodyPr/>
          <a:lstStyle/>
          <a:p>
            <a:fld id="{8FD1DB16-3243-4916-96AE-0416B7586CF1}" type="slidenum">
              <a:rPr lang="en-IN" smtClean="0"/>
              <a:t>76</a:t>
            </a:fld>
            <a:endParaRPr lang="en-IN"/>
          </a:p>
        </p:txBody>
      </p:sp>
    </p:spTree>
    <p:extLst>
      <p:ext uri="{BB962C8B-B14F-4D97-AF65-F5344CB8AC3E}">
        <p14:creationId xmlns:p14="http://schemas.microsoft.com/office/powerpoint/2010/main" val="42028873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543" y="920601"/>
            <a:ext cx="10515600" cy="4351338"/>
          </a:xfrm>
        </p:spPr>
        <p:txBody>
          <a:bodyPr>
            <a:normAutofit lnSpcReduction="10000"/>
          </a:bodyPr>
          <a:lstStyle/>
          <a:p>
            <a:pPr marL="0" indent="0">
              <a:buNone/>
            </a:pPr>
            <a:r>
              <a:rPr lang="en-US" b="1" dirty="0"/>
              <a:t>Of his many failed experiments, Thomas Edison once said:</a:t>
            </a:r>
          </a:p>
          <a:p>
            <a:pPr marL="0" indent="0">
              <a:buNone/>
            </a:pPr>
            <a:r>
              <a:rPr lang="en-US" b="1" dirty="0"/>
              <a:t>“</a:t>
            </a:r>
            <a:r>
              <a:rPr lang="en-US" b="1" i="1" dirty="0"/>
              <a:t>I have learned fifty thousand ways it cannot be done and therefore I am fifty thousand times nearer the final successful experiment</a:t>
            </a:r>
            <a:r>
              <a:rPr lang="en-US" b="1" i="1" dirty="0" smtClean="0"/>
              <a:t>.”</a:t>
            </a:r>
          </a:p>
          <a:p>
            <a:pPr marL="0" indent="0">
              <a:buNone/>
            </a:pPr>
            <a:endParaRPr lang="en-US" b="1" i="1" dirty="0"/>
          </a:p>
          <a:p>
            <a:pPr marL="0" indent="0">
              <a:buNone/>
            </a:pPr>
            <a:r>
              <a:rPr lang="en-US" b="1" dirty="0" smtClean="0"/>
              <a:t>We neither have the resources to try fifty thousand times to reach to success nor we have the time, tenacity, or guts.</a:t>
            </a:r>
          </a:p>
          <a:p>
            <a:pPr marL="0" indent="0">
              <a:buNone/>
            </a:pPr>
            <a:r>
              <a:rPr lang="en-US" b="1" dirty="0" smtClean="0"/>
              <a:t>But we surely have access to information on why many ventures failed. These are analogous to experiments done by some people several thousand times and we learn from their </a:t>
            </a:r>
            <a:r>
              <a:rPr lang="en-US" b="1" dirty="0" err="1" smtClean="0"/>
              <a:t>failures</a:t>
            </a:r>
            <a:r>
              <a:rPr lang="en-US" b="1" dirty="0" err="1" smtClean="0">
                <a:sym typeface="Symbol" panose="05050102010706020507" pitchFamily="18" charset="2"/>
              </a:rPr>
              <a:t></a:t>
            </a:r>
            <a:r>
              <a:rPr lang="en-US" b="1" dirty="0" err="1" smtClean="0"/>
              <a:t>what</a:t>
            </a:r>
            <a:r>
              <a:rPr lang="en-US" b="1" dirty="0" smtClean="0"/>
              <a:t> tends to go wrong and where should we focus.</a:t>
            </a:r>
            <a:endParaRPr lang="en-US" b="1" dirty="0"/>
          </a:p>
          <a:p>
            <a:endParaRPr lang="en-IN" b="1" dirty="0"/>
          </a:p>
        </p:txBody>
      </p:sp>
      <p:sp>
        <p:nvSpPr>
          <p:cNvPr id="2" name="Slide Number Placeholder 1"/>
          <p:cNvSpPr>
            <a:spLocks noGrp="1"/>
          </p:cNvSpPr>
          <p:nvPr>
            <p:ph type="sldNum" sz="quarter" idx="12"/>
          </p:nvPr>
        </p:nvSpPr>
        <p:spPr/>
        <p:txBody>
          <a:bodyPr/>
          <a:lstStyle/>
          <a:p>
            <a:fld id="{8FD1DB16-3243-4916-96AE-0416B7586CF1}" type="slidenum">
              <a:rPr lang="en-IN" smtClean="0"/>
              <a:t>8</a:t>
            </a:fld>
            <a:endParaRPr lang="en-IN"/>
          </a:p>
        </p:txBody>
      </p:sp>
    </p:spTree>
    <p:extLst>
      <p:ext uri="{BB962C8B-B14F-4D97-AF65-F5344CB8AC3E}">
        <p14:creationId xmlns:p14="http://schemas.microsoft.com/office/powerpoint/2010/main" val="38768837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458" y="927662"/>
            <a:ext cx="10939849" cy="4351338"/>
          </a:xfrm>
        </p:spPr>
        <p:txBody>
          <a:bodyPr>
            <a:normAutofit/>
          </a:bodyPr>
          <a:lstStyle/>
          <a:p>
            <a:r>
              <a:rPr lang="en-US" b="1" dirty="0" smtClean="0"/>
              <a:t>Startups fail even after raising significant amount of fund and sales.</a:t>
            </a:r>
          </a:p>
          <a:p>
            <a:r>
              <a:rPr lang="en-US" b="1" dirty="0" smtClean="0"/>
              <a:t>Studies on recent developments show that 70% of the start-up failed after raising first round of fund.</a:t>
            </a:r>
          </a:p>
          <a:p>
            <a:r>
              <a:rPr lang="en-US" b="1" dirty="0" smtClean="0"/>
              <a:t>It also reveals </a:t>
            </a:r>
            <a:r>
              <a:rPr lang="en-US" b="1" dirty="0"/>
              <a:t>that 70% of upstart tech companies </a:t>
            </a:r>
            <a:r>
              <a:rPr lang="en-US" b="1" dirty="0" smtClean="0"/>
              <a:t>fail </a:t>
            </a:r>
            <a:r>
              <a:rPr lang="en-US" b="1" dirty="0"/>
              <a:t>— usually </a:t>
            </a:r>
            <a:r>
              <a:rPr lang="en-US" b="1" dirty="0">
                <a:solidFill>
                  <a:schemeClr val="accent5">
                    <a:lumMod val="75000"/>
                  </a:schemeClr>
                </a:solidFill>
              </a:rPr>
              <a:t>around 20 months after </a:t>
            </a:r>
            <a:r>
              <a:rPr lang="en-US" b="1" dirty="0" smtClean="0">
                <a:solidFill>
                  <a:schemeClr val="accent5">
                    <a:lumMod val="75000"/>
                  </a:schemeClr>
                </a:solidFill>
              </a:rPr>
              <a:t>raising </a:t>
            </a:r>
            <a:r>
              <a:rPr lang="en-US" b="1" dirty="0" smtClean="0"/>
              <a:t>the first financing.</a:t>
            </a:r>
          </a:p>
          <a:p>
            <a:r>
              <a:rPr lang="en-US" b="1" dirty="0" smtClean="0"/>
              <a:t>The statistics on consumer hardware startups are particularly brutal </a:t>
            </a:r>
            <a:r>
              <a:rPr lang="en-US" b="1" dirty="0" smtClean="0">
                <a:solidFill>
                  <a:schemeClr val="accent5">
                    <a:lumMod val="75000"/>
                  </a:schemeClr>
                </a:solidFill>
              </a:rPr>
              <a:t>with 97% of the seed or crowdfunded startups </a:t>
            </a:r>
            <a:r>
              <a:rPr lang="en-US" b="1" dirty="0" smtClean="0"/>
              <a:t>eventually dying or not gaining traction.</a:t>
            </a:r>
          </a:p>
        </p:txBody>
      </p:sp>
      <p:sp>
        <p:nvSpPr>
          <p:cNvPr id="2" name="Slide Number Placeholder 1"/>
          <p:cNvSpPr>
            <a:spLocks noGrp="1"/>
          </p:cNvSpPr>
          <p:nvPr>
            <p:ph type="sldNum" sz="quarter" idx="12"/>
          </p:nvPr>
        </p:nvSpPr>
        <p:spPr/>
        <p:txBody>
          <a:bodyPr/>
          <a:lstStyle/>
          <a:p>
            <a:fld id="{8FD1DB16-3243-4916-96AE-0416B7586CF1}" type="slidenum">
              <a:rPr lang="en-IN" smtClean="0"/>
              <a:t>9</a:t>
            </a:fld>
            <a:endParaRPr lang="en-IN"/>
          </a:p>
        </p:txBody>
      </p:sp>
    </p:spTree>
    <p:extLst>
      <p:ext uri="{BB962C8B-B14F-4D97-AF65-F5344CB8AC3E}">
        <p14:creationId xmlns:p14="http://schemas.microsoft.com/office/powerpoint/2010/main" val="196065852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CE1E72-1D96-48EB-9B95-4FB5CBD1CE29}"/>
</file>

<file path=customXml/itemProps2.xml><?xml version="1.0" encoding="utf-8"?>
<ds:datastoreItem xmlns:ds="http://schemas.openxmlformats.org/officeDocument/2006/customXml" ds:itemID="{9AAF4213-767B-4CA6-B8FD-170555CBC017}"/>
</file>

<file path=customXml/itemProps3.xml><?xml version="1.0" encoding="utf-8"?>
<ds:datastoreItem xmlns:ds="http://schemas.openxmlformats.org/officeDocument/2006/customXml" ds:itemID="{FA69A53B-4B42-40F2-A1CC-F0B76A321D60}"/>
</file>

<file path=docProps/app.xml><?xml version="1.0" encoding="utf-8"?>
<Properties xmlns="http://schemas.openxmlformats.org/officeDocument/2006/extended-properties" xmlns:vt="http://schemas.openxmlformats.org/officeDocument/2006/docPropsVTypes">
  <TotalTime>10515</TotalTime>
  <Words>5320</Words>
  <Application>Microsoft Office PowerPoint</Application>
  <PresentationFormat>Widescreen</PresentationFormat>
  <Paragraphs>488</Paragraphs>
  <Slides>76</Slides>
  <Notes>35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76</vt:i4>
      </vt:variant>
    </vt:vector>
  </HeadingPairs>
  <TitlesOfParts>
    <vt:vector size="90" baseType="lpstr">
      <vt:lpstr>Arial</vt:lpstr>
      <vt:lpstr>Brush Script MT</vt:lpstr>
      <vt:lpstr>Calibri</vt:lpstr>
      <vt:lpstr>Calibri Light</vt:lpstr>
      <vt:lpstr>Courier New</vt:lpstr>
      <vt:lpstr>Georgia</vt:lpstr>
      <vt:lpstr>Lato Black</vt:lpstr>
      <vt:lpstr>medium-content-serif-font</vt:lpstr>
      <vt:lpstr>Noto Sans Symbols</vt:lpstr>
      <vt:lpstr>Symbol</vt:lpstr>
      <vt:lpstr>Wingdings</vt:lpstr>
      <vt:lpstr>Wingdings 2</vt:lpstr>
      <vt:lpstr>Office Theme</vt:lpstr>
      <vt:lpstr>1_office theme</vt:lpstr>
      <vt:lpstr>Foundations of Entrepreneurship</vt:lpstr>
      <vt:lpstr>PowerPoint Presentation</vt:lpstr>
      <vt:lpstr>PowerPoint Presentation</vt:lpstr>
      <vt:lpstr>PowerPoint Presentation</vt:lpstr>
      <vt:lpstr>Causes of Failure of Startups</vt:lpstr>
      <vt:lpstr>The Valley of Death</vt:lpstr>
      <vt:lpstr>PowerPoint Presentation</vt:lpstr>
      <vt:lpstr>PowerPoint Presentation</vt:lpstr>
      <vt:lpstr>PowerPoint Presentation</vt:lpstr>
      <vt:lpstr>Should these Data Intimidate Aspiring Entrepreneurs?</vt:lpstr>
      <vt:lpstr>PowerPoint Presentation</vt:lpstr>
      <vt:lpstr>PowerPoint Presentation</vt:lpstr>
      <vt:lpstr>PowerPoint Presentation</vt:lpstr>
      <vt:lpstr>PowerPoint Presentation</vt:lpstr>
      <vt:lpstr>PowerPoint Presentation</vt:lpstr>
      <vt:lpstr>Example</vt:lpstr>
      <vt:lpstr>Facts</vt:lpstr>
      <vt:lpstr>Why did Iridium fail?</vt:lpstr>
      <vt:lpstr>Irridium was ahead of time!!</vt:lpstr>
      <vt:lpstr>PowerPoint Presentation</vt:lpstr>
      <vt:lpstr>PowerPoint Presentation</vt:lpstr>
      <vt:lpstr>Causes for Failure of Second Largest Number of Startups</vt:lpstr>
      <vt:lpstr>Running Out of Cash (29%)</vt:lpstr>
      <vt:lpstr>Example: Ran Out of Cash</vt:lpstr>
      <vt:lpstr>Another obituary: Running Out of Cash </vt:lpstr>
      <vt:lpstr>Ezytruk: Running out of cash and failed to raise more funds</vt:lpstr>
      <vt:lpstr>Outcompeted: Monkeybox</vt:lpstr>
      <vt:lpstr>PowerPoint Presentation</vt:lpstr>
      <vt:lpstr>Reasons not Included in the Above List</vt:lpstr>
      <vt:lpstr>Business Process Management is Indispensable component for a business</vt:lpstr>
      <vt:lpstr>BPM: Continued from the previous slide</vt:lpstr>
      <vt:lpstr>Being a One-Person Team</vt:lpstr>
      <vt:lpstr>The solution</vt:lpstr>
      <vt:lpstr>Premature scaling</vt:lpstr>
      <vt:lpstr>The solution</vt:lpstr>
      <vt:lpstr>PowerPoint Presentation</vt:lpstr>
      <vt:lpstr>PowerPoint Presentation</vt:lpstr>
      <vt:lpstr>PowerPoint Presentation</vt:lpstr>
      <vt:lpstr>PowerPoint Presentation</vt:lpstr>
      <vt:lpstr>Three characters in an individual [Definition in the next slide]</vt:lpstr>
      <vt:lpstr>Entrepreneur, Managers, and Technicians #</vt:lpstr>
      <vt:lpstr>Entrepreneur, Managers, and Technicians</vt:lpstr>
      <vt:lpstr>Entrepreneur, Managers, and Technicians</vt:lpstr>
      <vt:lpstr>Business Process Management (BPM) Is a Continuous Process</vt:lpstr>
      <vt:lpstr>PowerPoint Presentation</vt:lpstr>
      <vt:lpstr>More About BPM</vt:lpstr>
      <vt:lpstr>BPM</vt:lpstr>
      <vt:lpstr>Another Way of Looking at Failure</vt:lpstr>
      <vt:lpstr>Major reasons why Indian startups fail: Yourstory.com has identified 7 reasons behind failure of 81% of the startups.</vt:lpstr>
      <vt:lpstr>Causes of Failure of Indian Startups</vt:lpstr>
      <vt:lpstr>India Lack Innovation</vt:lpstr>
      <vt:lpstr>Lack of Vision</vt:lpstr>
      <vt:lpstr>Lack of Market Understanding</vt:lpstr>
      <vt:lpstr>Poor Competency or Lack of Willingness to Hire Professionals (Founder’s Dilemma)</vt:lpstr>
      <vt:lpstr>Poor Competency or Lack of Willingness to Hire Professionals (Founder’s Dilemma)</vt:lpstr>
      <vt:lpstr>Early Success or Failure – Venture Needs Professionals</vt:lpstr>
      <vt:lpstr>Mark Zuckerberg on Hiring</vt:lpstr>
      <vt:lpstr>PowerPoint Presentation</vt:lpstr>
      <vt:lpstr>Poor Execution</vt:lpstr>
      <vt:lpstr>What Can be Done?</vt:lpstr>
      <vt:lpstr>Market Problem</vt:lpstr>
      <vt:lpstr>Meritocracy or the Lack of It</vt:lpstr>
      <vt:lpstr>Inability to Raise Capital in Time and Ignoring Cash Burn</vt:lpstr>
      <vt:lpstr>Not Following the Validated Learning Process of Product Development</vt:lpstr>
      <vt:lpstr>Validated Learning</vt:lpstr>
      <vt:lpstr>Major Differences Between Average People and Achieving People</vt:lpstr>
      <vt:lpstr>PowerPoint Presentation</vt:lpstr>
      <vt:lpstr>Here Are Some Excerpts from ‘The 21 Irrefutable Law Of Leadership’ – John C. Maxwell</vt:lpstr>
      <vt:lpstr>What is the root of achievement or success?</vt:lpstr>
      <vt:lpstr>Some Final Words</vt:lpstr>
      <vt:lpstr>PowerPoint Presentation</vt:lpstr>
      <vt:lpstr>“Failure is the sibling of success: you can tap failure as a strategic resource” - Madanmohan Rao [See reference section]</vt:lpstr>
      <vt:lpstr>PowerPoint Presentation</vt:lpstr>
      <vt:lpstr>PowerPoint Presentation</vt:lpstr>
      <vt:lpstr>More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Entrepreneurship</dc:title>
  <dc:creator>MANOJ MONDAL</dc:creator>
  <cp:lastModifiedBy>Prof. Manoj Mondal</cp:lastModifiedBy>
  <cp:revision>60</cp:revision>
  <dcterms:created xsi:type="dcterms:W3CDTF">2019-01-28T00:39:09Z</dcterms:created>
  <dcterms:modified xsi:type="dcterms:W3CDTF">2020-09-10T11:20:23Z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