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6"/>
  </p:notesMasterIdLst>
  <p:sldIdLst>
    <p:sldId id="393" r:id="rId3"/>
    <p:sldId id="394" r:id="rId4"/>
    <p:sldId id="332" r:id="rId5"/>
    <p:sldId id="334" r:id="rId6"/>
    <p:sldId id="335" r:id="rId7"/>
    <p:sldId id="336" r:id="rId8"/>
    <p:sldId id="337" r:id="rId9"/>
    <p:sldId id="338" r:id="rId10"/>
    <p:sldId id="339" r:id="rId11"/>
    <p:sldId id="392"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69" r:id="rId62"/>
    <p:sldId id="370" r:id="rId63"/>
    <p:sldId id="278" r:id="rId64"/>
    <p:sldId id="39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a:srgbClr val="0079A4"/>
    <a:srgbClr val="252A23"/>
    <a:srgbClr val="262B25"/>
    <a:srgbClr val="FFF2D5"/>
    <a:srgbClr val="FFF5E1"/>
    <a:srgbClr val="FFE9C1"/>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21" autoAdjust="0"/>
  </p:normalViewPr>
  <p:slideViewPr>
    <p:cSldViewPr snapToGrid="0">
      <p:cViewPr varScale="1">
        <p:scale>
          <a:sx n="78" d="100"/>
          <a:sy n="78" d="100"/>
        </p:scale>
        <p:origin x="77" y="2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7A32B-7FA5-4BCA-B53D-10700E25E1DE}" type="datetimeFigureOut">
              <a:rPr lang="en-IN" smtClean="0"/>
              <a:t>15-01-2021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10432-7677-4265-BD77-294D2C306509}" type="slidenum">
              <a:rPr lang="en-IN" smtClean="0"/>
              <a:t>‹#›</a:t>
            </a:fld>
            <a:endParaRPr lang="en-IN"/>
          </a:p>
        </p:txBody>
      </p:sp>
    </p:spTree>
    <p:extLst>
      <p:ext uri="{BB962C8B-B14F-4D97-AF65-F5344CB8AC3E}">
        <p14:creationId xmlns:p14="http://schemas.microsoft.com/office/powerpoint/2010/main" val="298697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11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D310432-7677-4265-BD77-294D2C306509}" type="slidenum">
              <a:rPr lang="en-IN" smtClean="0"/>
              <a:t>6</a:t>
            </a:fld>
            <a:endParaRPr lang="en-IN"/>
          </a:p>
        </p:txBody>
      </p:sp>
    </p:spTree>
    <p:extLst>
      <p:ext uri="{BB962C8B-B14F-4D97-AF65-F5344CB8AC3E}">
        <p14:creationId xmlns:p14="http://schemas.microsoft.com/office/powerpoint/2010/main" val="271695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5305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Sonic attack</a:t>
            </a:r>
            <a:r>
              <a:rPr lang="en-US" baseline="0" dirty="0" smtClean="0"/>
              <a:t> by China, Cuba</a:t>
            </a:r>
            <a:endParaRPr lang="en-IN" dirty="0"/>
          </a:p>
        </p:txBody>
      </p:sp>
      <p:sp>
        <p:nvSpPr>
          <p:cNvPr id="4" name="Slide Number Placeholder 3"/>
          <p:cNvSpPr>
            <a:spLocks noGrp="1"/>
          </p:cNvSpPr>
          <p:nvPr>
            <p:ph type="sldNum" sz="quarter" idx="10"/>
          </p:nvPr>
        </p:nvSpPr>
        <p:spPr/>
        <p:txBody>
          <a:bodyPr/>
          <a:lstStyle/>
          <a:p>
            <a:fld id="{2D310432-7677-4265-BD77-294D2C306509}" type="slidenum">
              <a:rPr lang="en-IN" smtClean="0"/>
              <a:t>19</a:t>
            </a:fld>
            <a:endParaRPr lang="en-IN"/>
          </a:p>
        </p:txBody>
      </p:sp>
    </p:spTree>
    <p:extLst>
      <p:ext uri="{BB962C8B-B14F-4D97-AF65-F5344CB8AC3E}">
        <p14:creationId xmlns:p14="http://schemas.microsoft.com/office/powerpoint/2010/main" val="317870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smtClean="0"/>
              <a:t>Mingers, J. (2015). Helping business schools engage with real problems: The contribution of critical realism and systems thinking. European Journal of Operational Research, 242(1), 316-331.</a:t>
            </a:r>
          </a:p>
          <a:p>
            <a:r>
              <a:rPr lang="en-US" sz="1200" b="1" i="0" kern="1200" dirty="0" smtClean="0">
                <a:solidFill>
                  <a:schemeClr val="tx1"/>
                </a:solidFill>
                <a:effectLst/>
                <a:latin typeface="+mn-lt"/>
                <a:ea typeface="+mn-ea"/>
                <a:cs typeface="+mn-cs"/>
              </a:rPr>
              <a:t>Systems thinking</a:t>
            </a:r>
            <a:r>
              <a:rPr lang="en-US" sz="1200" b="0" i="0" kern="1200" dirty="0" smtClean="0">
                <a:solidFill>
                  <a:schemeClr val="tx1"/>
                </a:solidFill>
                <a:effectLst/>
                <a:latin typeface="+mn-lt"/>
                <a:ea typeface="+mn-ea"/>
                <a:cs typeface="+mn-cs"/>
              </a:rPr>
              <a:t> is the process of understanding how things influence one another within a whole. In </a:t>
            </a:r>
            <a:r>
              <a:rPr lang="en-US" sz="1200" b="0" i="0" kern="1200" dirty="0" err="1" smtClean="0">
                <a:solidFill>
                  <a:schemeClr val="tx1"/>
                </a:solidFill>
                <a:effectLst/>
                <a:latin typeface="+mn-lt"/>
                <a:ea typeface="+mn-ea"/>
                <a:cs typeface="+mn-cs"/>
              </a:rPr>
              <a:t>nature,</a:t>
            </a:r>
            <a:r>
              <a:rPr lang="en-US" sz="1200" b="1" i="0" kern="1200" dirty="0" err="1" smtClean="0">
                <a:solidFill>
                  <a:schemeClr val="tx1"/>
                </a:solidFill>
                <a:effectLst/>
                <a:latin typeface="+mn-lt"/>
                <a:ea typeface="+mn-ea"/>
                <a:cs typeface="+mn-cs"/>
              </a:rPr>
              <a:t>systems</a:t>
            </a:r>
            <a:r>
              <a:rPr lang="en-US" sz="1200" b="1" i="0" kern="1200" dirty="0" smtClean="0">
                <a:solidFill>
                  <a:schemeClr val="tx1"/>
                </a:solidFill>
                <a:effectLst/>
                <a:latin typeface="+mn-lt"/>
                <a:ea typeface="+mn-ea"/>
                <a:cs typeface="+mn-cs"/>
              </a:rPr>
              <a:t> thinking examples</a:t>
            </a:r>
            <a:r>
              <a:rPr lang="en-US" sz="1200" b="0" i="0" kern="1200" dirty="0" smtClean="0">
                <a:solidFill>
                  <a:schemeClr val="tx1"/>
                </a:solidFill>
                <a:effectLst/>
                <a:latin typeface="+mn-lt"/>
                <a:ea typeface="+mn-ea"/>
                <a:cs typeface="+mn-cs"/>
              </a:rPr>
              <a:t> include ecosystems in which various elements such as air, water, movement, plants, and animals work together to survive or perish.</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FB48E01E-7148-42E7-A5EB-4D3373010CEA}" type="slidenum">
              <a:rPr lang="en-US" smtClean="0"/>
              <a:t>33</a:t>
            </a:fld>
            <a:endParaRPr lang="en-US"/>
          </a:p>
        </p:txBody>
      </p:sp>
    </p:spTree>
    <p:extLst>
      <p:ext uri="{BB962C8B-B14F-4D97-AF65-F5344CB8AC3E}">
        <p14:creationId xmlns:p14="http://schemas.microsoft.com/office/powerpoint/2010/main" val="29386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D310432-7677-4265-BD77-294D2C306509}" type="slidenum">
              <a:rPr lang="en-IN" smtClean="0"/>
              <a:t>47</a:t>
            </a:fld>
            <a:endParaRPr lang="en-IN"/>
          </a:p>
        </p:txBody>
      </p:sp>
    </p:spTree>
    <p:extLst>
      <p:ext uri="{BB962C8B-B14F-4D97-AF65-F5344CB8AC3E}">
        <p14:creationId xmlns:p14="http://schemas.microsoft.com/office/powerpoint/2010/main" val="321532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D310432-7677-4265-BD77-294D2C306509}" type="slidenum">
              <a:rPr lang="en-IN" smtClean="0"/>
              <a:t>48</a:t>
            </a:fld>
            <a:endParaRPr lang="en-IN"/>
          </a:p>
        </p:txBody>
      </p:sp>
    </p:spTree>
    <p:extLst>
      <p:ext uri="{BB962C8B-B14F-4D97-AF65-F5344CB8AC3E}">
        <p14:creationId xmlns:p14="http://schemas.microsoft.com/office/powerpoint/2010/main" val="395623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00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24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775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35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13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790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60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710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2383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32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14B1C-8979-447F-804F-729F00EB3D65}"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1849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5544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64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214B1C-8979-447F-804F-729F00EB3D65}"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14B1C-8979-447F-804F-729F00EB3D65}" type="datetimeFigureOut">
              <a:rPr lang="en-US" smtClean="0"/>
              <a:pPr/>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14B1C-8979-447F-804F-729F00EB3D65}" type="datetimeFigureOut">
              <a:rPr lang="en-US" smtClean="0"/>
              <a:pPr/>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713934"/>
            <a:ext cx="12185138"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3600" b="1" kern="1200">
          <a:solidFill>
            <a:schemeClr val="accent5">
              <a:lumMod val="50000"/>
            </a:schemeClr>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6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newmedia.shoutwiki.com/wiki/Entrepreneurship" TargetMode="External"/><Relationship Id="rId7" Type="http://schemas.openxmlformats.org/officeDocument/2006/relationships/hyperlink" Target="https://creativecommons.org/licenses/by-sa/3.0/" TargetMode="External"/><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www.flickr.com/photos/stevendepolo/5939055612/" TargetMode="External"/><Relationship Id="rId4" Type="http://schemas.openxmlformats.org/officeDocument/2006/relationships/image" Target="../media/image5.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5">
            <a:extLst>
              <a:ext uri="{FF2B5EF4-FFF2-40B4-BE49-F238E27FC236}">
                <a16:creationId xmlns:a16="http://schemas.microsoft.com/office/drawing/2014/main" id="{8BB67967-F60F-4386-8C29-8CB8AC6476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7" descr="A person that is standing in the dark&#10;&#10;Description automatically generated">
            <a:extLst>
              <a:ext uri="{FF2B5EF4-FFF2-40B4-BE49-F238E27FC236}">
                <a16:creationId xmlns:a16="http://schemas.microsoft.com/office/drawing/2014/main" id="{F8D458E7-A19A-4A0F-9C2F-C1F9758DDA6D}"/>
              </a:ext>
            </a:extLst>
          </p:cNvPr>
          <p:cNvPicPr>
            <a:picLocks noChangeAspect="1"/>
          </p:cNvPicPr>
          <p:nvPr/>
        </p:nvPicPr>
        <p:blipFill rotWithShape="1">
          <a:blip r:embed="rId2">
            <a:alphaModFix/>
            <a:extLst>
              <a:ext uri="{837473B0-CC2E-450A-ABE3-18F120FF3D39}">
                <a1611:picAttrSrcUrl xmlns:a1611="http://schemas.microsoft.com/office/drawing/2016/11/main" xmlns="" r:id="rId3"/>
              </a:ext>
            </a:extLst>
          </a:blip>
          <a:srcRect r="-2" b="2683"/>
          <a:stretch/>
        </p:blipFill>
        <p:spPr>
          <a:xfrm>
            <a:off x="-182887" y="-478121"/>
            <a:ext cx="6447707" cy="4622292"/>
          </a:xfrm>
          <a:prstGeom prst="rect">
            <a:avLst/>
          </a:prstGeom>
          <a:effectLst>
            <a:softEdge rad="533400"/>
          </a:effectLst>
        </p:spPr>
      </p:pic>
      <p:pic>
        <p:nvPicPr>
          <p:cNvPr id="22" name="Picture 30" descr="A person sitting on a bench in front of a box&#10;&#10;Description automatically generated">
            <a:extLst>
              <a:ext uri="{FF2B5EF4-FFF2-40B4-BE49-F238E27FC236}">
                <a16:creationId xmlns:a16="http://schemas.microsoft.com/office/drawing/2014/main" id="{FD165E78-4880-40E8-8623-71326B72279D}"/>
              </a:ext>
            </a:extLst>
          </p:cNvPr>
          <p:cNvPicPr>
            <a:picLocks noChangeAspect="1"/>
          </p:cNvPicPr>
          <p:nvPr/>
        </p:nvPicPr>
        <p:blipFill rotWithShape="1">
          <a:blip r:embed="rId4">
            <a:alphaModFix/>
            <a:extLst>
              <a:ext uri="{837473B0-CC2E-450A-ABE3-18F120FF3D39}">
                <a1611:picAttrSrcUrl xmlns:a1611="http://schemas.microsoft.com/office/drawing/2016/11/main" xmlns="" r:id="rId5"/>
              </a:ext>
            </a:extLst>
          </a:blip>
          <a:srcRect r="-2" b="10648"/>
          <a:stretch/>
        </p:blipFill>
        <p:spPr>
          <a:xfrm>
            <a:off x="-186572" y="3184613"/>
            <a:ext cx="6447707" cy="3845519"/>
          </a:xfrm>
          <a:prstGeom prst="rect">
            <a:avLst/>
          </a:prstGeom>
          <a:effectLst>
            <a:softEdge rad="533400"/>
          </a:effectLst>
        </p:spPr>
      </p:pic>
      <p:pic>
        <p:nvPicPr>
          <p:cNvPr id="37" name="Picture 37">
            <a:extLst>
              <a:ext uri="{FF2B5EF4-FFF2-40B4-BE49-F238E27FC236}">
                <a16:creationId xmlns:a16="http://schemas.microsoft.com/office/drawing/2014/main" id="{D2D2C3D0-D5DB-4464-BB3E-2DF035FDB80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88BC9C5-2898-4535-A586-75D2BC814867}"/>
              </a:ext>
            </a:extLst>
          </p:cNvPr>
          <p:cNvSpPr>
            <a:spLocks noGrp="1"/>
          </p:cNvSpPr>
          <p:nvPr>
            <p:ph type="ctrTitle"/>
          </p:nvPr>
        </p:nvSpPr>
        <p:spPr>
          <a:xfrm>
            <a:off x="6567754" y="3379184"/>
            <a:ext cx="4820134" cy="1635639"/>
          </a:xfrm>
        </p:spPr>
        <p:txBody>
          <a:bodyPr anchor="t">
            <a:normAutofit/>
          </a:bodyPr>
          <a:lstStyle/>
          <a:p>
            <a:pPr algn="r"/>
            <a:r>
              <a:rPr lang="en-US" sz="4400" b="1" dirty="0">
                <a:solidFill>
                  <a:srgbClr val="002060"/>
                </a:solidFill>
              </a:rPr>
              <a:t>Foundations of Entrepreneurship</a:t>
            </a:r>
          </a:p>
        </p:txBody>
      </p:sp>
      <p:sp>
        <p:nvSpPr>
          <p:cNvPr id="3" name="Subtitle 2">
            <a:extLst>
              <a:ext uri="{FF2B5EF4-FFF2-40B4-BE49-F238E27FC236}">
                <a16:creationId xmlns:a16="http://schemas.microsoft.com/office/drawing/2014/main" id="{7257CF18-9761-4970-8235-D91E34DC1146}"/>
              </a:ext>
            </a:extLst>
          </p:cNvPr>
          <p:cNvSpPr>
            <a:spLocks noGrp="1"/>
          </p:cNvSpPr>
          <p:nvPr>
            <p:ph type="subTitle" idx="1"/>
          </p:nvPr>
        </p:nvSpPr>
        <p:spPr>
          <a:xfrm>
            <a:off x="6582197" y="4654113"/>
            <a:ext cx="4805691" cy="838831"/>
          </a:xfrm>
        </p:spPr>
        <p:txBody>
          <a:bodyPr anchor="b">
            <a:normAutofit/>
          </a:bodyPr>
          <a:lstStyle/>
          <a:p>
            <a:pPr algn="r"/>
            <a:r>
              <a:rPr lang="en-US" sz="1800" b="1" dirty="0"/>
              <a:t>Entrepreneurial Qualities</a:t>
            </a:r>
          </a:p>
          <a:p>
            <a:pPr algn="r"/>
            <a:r>
              <a:rPr lang="en-US" sz="1800" dirty="0"/>
              <a:t>Vision, </a:t>
            </a:r>
            <a:r>
              <a:rPr lang="en-US" sz="1800" dirty="0" smtClean="0"/>
              <a:t>Mission</a:t>
            </a:r>
            <a:endParaRPr lang="en-US" sz="1800" dirty="0"/>
          </a:p>
        </p:txBody>
      </p:sp>
      <p:sp>
        <p:nvSpPr>
          <p:cNvPr id="18" name="TextBox 17">
            <a:extLst>
              <a:ext uri="{FF2B5EF4-FFF2-40B4-BE49-F238E27FC236}">
                <a16:creationId xmlns:a16="http://schemas.microsoft.com/office/drawing/2014/main" id="{1B837C86-7827-44F5-ABC0-BF1E88555184}"/>
              </a:ext>
            </a:extLst>
          </p:cNvPr>
          <p:cNvSpPr txBox="1"/>
          <p:nvPr/>
        </p:nvSpPr>
        <p:spPr>
          <a:xfrm>
            <a:off x="3943352" y="4257640"/>
            <a:ext cx="2321468"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a:extLst>
                    <a:ext uri="{A12FA001-AC4F-418D-AE19-62706E023703}">
                      <ahyp:hlinkClr xmlns:ahyp="http://schemas.microsoft.com/office/drawing/2018/hyperlinkcolor" xmlns=""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7">
                  <a:extLst>
                    <a:ext uri="{A12FA001-AC4F-418D-AE19-62706E023703}">
                      <ahyp:hlinkClr xmlns:ahyp="http://schemas.microsoft.com/office/drawing/2018/hyperlinkcolor" xmlns="" val="tx"/>
                    </a:ext>
                  </a:extLst>
                </a:hlinkClick>
              </a:rPr>
              <a:t>CC BY-SA</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a:t>
            </a:r>
          </a:p>
        </p:txBody>
      </p:sp>
      <p:sp>
        <p:nvSpPr>
          <p:cNvPr id="31" name="TextBox 30">
            <a:extLst>
              <a:ext uri="{FF2B5EF4-FFF2-40B4-BE49-F238E27FC236}">
                <a16:creationId xmlns:a16="http://schemas.microsoft.com/office/drawing/2014/main" id="{58242718-9F61-4EF3-95C7-831B31F59C30}"/>
              </a:ext>
            </a:extLst>
          </p:cNvPr>
          <p:cNvSpPr txBox="1"/>
          <p:nvPr/>
        </p:nvSpPr>
        <p:spPr>
          <a:xfrm>
            <a:off x="4059891" y="6830077"/>
            <a:ext cx="2201244"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5">
                  <a:extLst>
                    <a:ext uri="{A12FA001-AC4F-418D-AE19-62706E023703}">
                      <ahyp:hlinkClr xmlns:ahyp="http://schemas.microsoft.com/office/drawing/2018/hyperlinkcolor" xmlns=""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8">
                  <a:extLst>
                    <a:ext uri="{A12FA001-AC4F-418D-AE19-62706E023703}">
                      <ahyp:hlinkClr xmlns:ahyp="http://schemas.microsoft.com/office/drawing/2018/hyperlinkcolor" xmlns="" val="tx"/>
                    </a:ext>
                  </a:extLst>
                </a:hlinkClick>
              </a:rPr>
              <a:t>CC BY</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a:t>
            </a:r>
          </a:p>
        </p:txBody>
      </p:sp>
      <p:pic>
        <p:nvPicPr>
          <p:cNvPr id="10" name="Picture 9"/>
          <p:cNvPicPr>
            <a:picLocks noChangeAspect="1"/>
          </p:cNvPicPr>
          <p:nvPr/>
        </p:nvPicPr>
        <p:blipFill rotWithShape="1">
          <a:blip r:embed="rId9" cstate="print">
            <a:extLst>
              <a:ext uri="{28A0092B-C50C-407E-A947-70E740481C1C}">
                <a14:useLocalDpi xmlns:a14="http://schemas.microsoft.com/office/drawing/2010/main" val="0"/>
              </a:ext>
            </a:extLst>
          </a:blip>
          <a:srcRect l="27591" r="25809"/>
          <a:stretch/>
        </p:blipFill>
        <p:spPr>
          <a:xfrm>
            <a:off x="10180320" y="-78693"/>
            <a:ext cx="2010179" cy="3457877"/>
          </a:xfrm>
          <a:prstGeom prst="ellipse">
            <a:avLst/>
          </a:prstGeom>
          <a:ln>
            <a:noFill/>
          </a:ln>
          <a:effectLst>
            <a:softEdge rad="112500"/>
          </a:effectLst>
        </p:spPr>
      </p:pic>
      <p:sp>
        <p:nvSpPr>
          <p:cNvPr id="4" name="TextBox 3"/>
          <p:cNvSpPr txBox="1"/>
          <p:nvPr/>
        </p:nvSpPr>
        <p:spPr>
          <a:xfrm>
            <a:off x="7826082" y="5492944"/>
            <a:ext cx="3561806" cy="1384995"/>
          </a:xfrm>
          <a:prstGeom prst="rect">
            <a:avLst/>
          </a:prstGeom>
          <a:noFill/>
        </p:spPr>
        <p:txBody>
          <a:bodyPr wrap="square" rtlCol="0">
            <a:spAutoFit/>
          </a:bodyPr>
          <a:lstStyle/>
          <a:p>
            <a:pPr algn="r"/>
            <a:r>
              <a:rPr lang="en-US" b="1" dirty="0" smtClean="0">
                <a:solidFill>
                  <a:srgbClr val="0079A4"/>
                </a:solidFill>
              </a:rPr>
              <a:t>Manoj K Mondal</a:t>
            </a:r>
          </a:p>
          <a:p>
            <a:pPr algn="r"/>
            <a:r>
              <a:rPr lang="en-US" b="1" dirty="0" err="1" smtClean="0">
                <a:solidFill>
                  <a:srgbClr val="002060"/>
                </a:solidFill>
              </a:rPr>
              <a:t>RMSoEE</a:t>
            </a:r>
            <a:r>
              <a:rPr lang="en-US" b="1" dirty="0" smtClean="0">
                <a:solidFill>
                  <a:srgbClr val="002060"/>
                </a:solidFill>
              </a:rPr>
              <a:t>, IIT Kharagpur</a:t>
            </a:r>
          </a:p>
          <a:p>
            <a:pPr algn="r"/>
            <a:endParaRPr lang="en-US" sz="1600" dirty="0" smtClean="0"/>
          </a:p>
          <a:p>
            <a:pPr algn="r"/>
            <a:r>
              <a:rPr lang="en-US" sz="1600" dirty="0" smtClean="0"/>
              <a:t>Lecture #6</a:t>
            </a:r>
          </a:p>
          <a:p>
            <a:pPr algn="r"/>
            <a:r>
              <a:rPr lang="en-US" sz="1600" dirty="0" smtClean="0"/>
              <a:t>Lecture </a:t>
            </a:r>
            <a:r>
              <a:rPr lang="en-US" sz="1600" dirty="0" smtClean="0"/>
              <a:t>Note # 05 (</a:t>
            </a:r>
            <a:r>
              <a:rPr lang="en-US" sz="1600" dirty="0" smtClean="0"/>
              <a:t>15.01.2021</a:t>
            </a:r>
            <a:r>
              <a:rPr lang="en-US" sz="1600" dirty="0" smtClean="0"/>
              <a:t>)</a:t>
            </a:r>
            <a:endParaRPr lang="en-IN" sz="1600" dirty="0"/>
          </a:p>
        </p:txBody>
      </p:sp>
    </p:spTree>
    <p:extLst>
      <p:ext uri="{BB962C8B-B14F-4D97-AF65-F5344CB8AC3E}">
        <p14:creationId xmlns:p14="http://schemas.microsoft.com/office/powerpoint/2010/main" val="80484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050" y="2385310"/>
            <a:ext cx="9860280" cy="3702553"/>
          </a:xfrm>
          <a:ln>
            <a:solidFill>
              <a:srgbClr val="FFC000"/>
            </a:solidFill>
          </a:ln>
        </p:spPr>
        <p:txBody>
          <a:bodyPr numCol="2">
            <a:noAutofit/>
          </a:bodyPr>
          <a:lstStyle/>
          <a:p>
            <a:r>
              <a:rPr lang="en-US" sz="2800" b="1" dirty="0" smtClean="0"/>
              <a:t>They are </a:t>
            </a:r>
            <a:r>
              <a:rPr lang="en-US" sz="2800" b="1" dirty="0" smtClean="0"/>
              <a:t>self confident.</a:t>
            </a:r>
          </a:p>
          <a:p>
            <a:r>
              <a:rPr lang="en-US" sz="2800" b="1" dirty="0" smtClean="0"/>
              <a:t>They are </a:t>
            </a:r>
            <a:r>
              <a:rPr lang="en-US" sz="2800" b="1" dirty="0" smtClean="0"/>
              <a:t>polite.</a:t>
            </a:r>
          </a:p>
          <a:p>
            <a:r>
              <a:rPr lang="en-US" sz="2800" b="1" dirty="0" smtClean="0"/>
              <a:t>They are </a:t>
            </a:r>
            <a:r>
              <a:rPr lang="en-US" sz="2800" b="1" dirty="0" smtClean="0"/>
              <a:t>patient.</a:t>
            </a:r>
          </a:p>
          <a:p>
            <a:r>
              <a:rPr lang="en-US" sz="2800" b="1" dirty="0" smtClean="0"/>
              <a:t>Keep </a:t>
            </a:r>
            <a:r>
              <a:rPr lang="en-US" sz="2800" b="1" dirty="0" smtClean="0"/>
              <a:t>their </a:t>
            </a:r>
            <a:r>
              <a:rPr lang="en-US" sz="2800" b="1" dirty="0" smtClean="0"/>
              <a:t>words.</a:t>
            </a:r>
          </a:p>
          <a:p>
            <a:r>
              <a:rPr lang="en-US" sz="2800" b="1" dirty="0" smtClean="0"/>
              <a:t>Always have others’ best interest in mind.</a:t>
            </a:r>
          </a:p>
          <a:p>
            <a:r>
              <a:rPr lang="en-US" sz="2800" b="1" dirty="0" smtClean="0"/>
              <a:t>Be experts in own field.</a:t>
            </a:r>
          </a:p>
          <a:p>
            <a:r>
              <a:rPr lang="en-US" sz="2800" b="1" dirty="0" smtClean="0"/>
              <a:t>Honest, ethical, and above-board.</a:t>
            </a:r>
          </a:p>
          <a:p>
            <a:r>
              <a:rPr lang="en-US" sz="2800" b="1" dirty="0" smtClean="0"/>
              <a:t>Not physically repulsive.</a:t>
            </a:r>
          </a:p>
          <a:p>
            <a:r>
              <a:rPr lang="en-US" sz="2800" b="1" dirty="0" smtClean="0"/>
              <a:t>They seem real.</a:t>
            </a:r>
          </a:p>
          <a:p>
            <a:r>
              <a:rPr lang="en-US" sz="28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Listen twice as much as they talk. </a:t>
            </a:r>
          </a:p>
          <a:p>
            <a:r>
              <a:rPr lang="en-US" sz="2800" b="1" dirty="0" smtClean="0"/>
              <a:t>Helpful, flexible and accommodative.</a:t>
            </a:r>
          </a:p>
        </p:txBody>
      </p:sp>
      <p:sp>
        <p:nvSpPr>
          <p:cNvPr id="4" name="Title 1"/>
          <p:cNvSpPr>
            <a:spLocks noGrp="1"/>
          </p:cNvSpPr>
          <p:nvPr>
            <p:ph type="title"/>
          </p:nvPr>
        </p:nvSpPr>
        <p:spPr>
          <a:xfrm>
            <a:off x="621680" y="122352"/>
            <a:ext cx="10761617" cy="1108529"/>
          </a:xfrm>
        </p:spPr>
        <p:txBody>
          <a:bodyPr>
            <a:normAutofit/>
          </a:bodyPr>
          <a:lstStyle/>
          <a:p>
            <a:r>
              <a:rPr lang="en-US" sz="3600" b="1" dirty="0" smtClean="0">
                <a:solidFill>
                  <a:srgbClr val="002060"/>
                </a:solidFill>
                <a:latin typeface="Georgia" panose="02040502050405020303" pitchFamily="18" charset="0"/>
              </a:rPr>
              <a:t>Charisma</a:t>
            </a:r>
            <a:endParaRPr lang="en-IN" sz="3600" b="1" dirty="0">
              <a:solidFill>
                <a:srgbClr val="002060"/>
              </a:solidFill>
              <a:latin typeface="Georgia" panose="02040502050405020303" pitchFamily="18" charset="0"/>
            </a:endParaRPr>
          </a:p>
        </p:txBody>
      </p:sp>
      <p:sp>
        <p:nvSpPr>
          <p:cNvPr id="2" name="Rectangle 1"/>
          <p:cNvSpPr/>
          <p:nvPr/>
        </p:nvSpPr>
        <p:spPr>
          <a:xfrm>
            <a:off x="295655" y="1184981"/>
            <a:ext cx="10565675" cy="1200329"/>
          </a:xfrm>
          <a:prstGeom prst="rect">
            <a:avLst/>
          </a:prstGeom>
          <a:ln>
            <a:solidFill>
              <a:schemeClr val="accent2"/>
            </a:solidFill>
          </a:ln>
        </p:spPr>
        <p:txBody>
          <a:bodyPr wrap="square">
            <a:spAutoFit/>
          </a:bodyPr>
          <a:lstStyle/>
          <a:p>
            <a:r>
              <a:rPr lang="en-US" sz="2400" b="1" i="1" dirty="0" smtClean="0">
                <a:solidFill>
                  <a:srgbClr val="292929"/>
                </a:solidFill>
                <a:latin typeface="Arial" panose="020B0604020202020204" pitchFamily="34" charset="0"/>
              </a:rPr>
              <a:t>Cambridge Dictionary define charisma as - a </a:t>
            </a:r>
            <a:r>
              <a:rPr lang="en-US" sz="2400" b="1" i="1" dirty="0">
                <a:solidFill>
                  <a:srgbClr val="292929"/>
                </a:solidFill>
                <a:latin typeface="Arial" panose="020B0604020202020204" pitchFamily="34" charset="0"/>
              </a:rPr>
              <a:t>special power that some people have naturally that makes them able to influence other people and attract their attention and </a:t>
            </a:r>
            <a:r>
              <a:rPr lang="en-US" sz="2400" b="1" i="1" dirty="0" smtClean="0">
                <a:solidFill>
                  <a:srgbClr val="292929"/>
                </a:solidFill>
                <a:latin typeface="Arial" panose="020B0604020202020204" pitchFamily="34" charset="0"/>
              </a:rPr>
              <a:t>admiration. How to acquire it?</a:t>
            </a:r>
            <a:endParaRPr lang="en-IN" sz="2400" i="1" dirty="0"/>
          </a:p>
        </p:txBody>
      </p:sp>
    </p:spTree>
    <p:extLst>
      <p:ext uri="{BB962C8B-B14F-4D97-AF65-F5344CB8AC3E}">
        <p14:creationId xmlns:p14="http://schemas.microsoft.com/office/powerpoint/2010/main" val="2437489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30" presetClass="emph" presetSubtype="0" fill="hold" grpId="1" nodeType="withEffect">
                                  <p:stCondLst>
                                    <p:cond delay="0"/>
                                  </p:stCondLst>
                                  <p:childTnLst>
                                    <p:animClr clrSpc="hsl" dir="cw">
                                      <p:cBhvr override="childStyle">
                                        <p:cTn id="10" dur="500" fill="hold"/>
                                        <p:tgtEl>
                                          <p:spTgt spid="3">
                                            <p:bg/>
                                          </p:spTgt>
                                        </p:tgtEl>
                                        <p:attrNameLst>
                                          <p:attrName>style.color</p:attrName>
                                        </p:attrNameLst>
                                      </p:cBhvr>
                                      <p:by>
                                        <p:hsl h="0" s="12549" l="25098"/>
                                      </p:by>
                                    </p:animClr>
                                    <p:animClr clrSpc="hsl" dir="cw">
                                      <p:cBhvr>
                                        <p:cTn id="11" dur="500" fill="hold"/>
                                        <p:tgtEl>
                                          <p:spTgt spid="3">
                                            <p:bg/>
                                          </p:spTgt>
                                        </p:tgtEl>
                                        <p:attrNameLst>
                                          <p:attrName>fillcolor</p:attrName>
                                        </p:attrNameLst>
                                      </p:cBhvr>
                                      <p:by>
                                        <p:hsl h="0" s="12549" l="25098"/>
                                      </p:by>
                                    </p:animClr>
                                    <p:animClr clrSpc="hsl" dir="cw">
                                      <p:cBhvr>
                                        <p:cTn id="12" dur="500" fill="hold"/>
                                        <p:tgtEl>
                                          <p:spTgt spid="3">
                                            <p:bg/>
                                          </p:spTgt>
                                        </p:tgtEl>
                                        <p:attrNameLst>
                                          <p:attrName>stroke.color</p:attrName>
                                        </p:attrNameLst>
                                      </p:cBhvr>
                                      <p:by>
                                        <p:hsl h="0" s="12549" l="25098"/>
                                      </p:by>
                                    </p:animClr>
                                    <p:set>
                                      <p:cBhvr>
                                        <p:cTn id="13" dur="500" fill="hold"/>
                                        <p:tgtEl>
                                          <p:spTgt spid="3">
                                            <p:bg/>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30" presetClass="emph" presetSubtype="0" fill="hold" grpId="1" nodeType="withEffect">
                                  <p:stCondLst>
                                    <p:cond delay="0"/>
                                  </p:stCondLst>
                                  <p:childTnLst>
                                    <p:animClr clrSpc="hsl" dir="cw">
                                      <p:cBhvr override="childStyle">
                                        <p:cTn id="21" dur="500" fill="hold"/>
                                        <p:tgtEl>
                                          <p:spTgt spid="3">
                                            <p:txEl>
                                              <p:pRg st="0" end="0"/>
                                            </p:txEl>
                                          </p:spTgt>
                                        </p:tgtEl>
                                        <p:attrNameLst>
                                          <p:attrName>style.color</p:attrName>
                                        </p:attrNameLst>
                                      </p:cBhvr>
                                      <p:by>
                                        <p:hsl h="0" s="12549" l="25098"/>
                                      </p:by>
                                    </p:animClr>
                                    <p:animClr clrSpc="hsl" dir="cw">
                                      <p:cBhvr>
                                        <p:cTn id="22" dur="500" fill="hold"/>
                                        <p:tgtEl>
                                          <p:spTgt spid="3">
                                            <p:txEl>
                                              <p:pRg st="0" end="0"/>
                                            </p:txEl>
                                          </p:spTgt>
                                        </p:tgtEl>
                                        <p:attrNameLst>
                                          <p:attrName>fillcolor</p:attrName>
                                        </p:attrNameLst>
                                      </p:cBhvr>
                                      <p:by>
                                        <p:hsl h="0" s="12549" l="25098"/>
                                      </p:by>
                                    </p:animClr>
                                    <p:animClr clrSpc="hsl" dir="cw">
                                      <p:cBhvr>
                                        <p:cTn id="23" dur="500" fill="hold"/>
                                        <p:tgtEl>
                                          <p:spTgt spid="3">
                                            <p:txEl>
                                              <p:pRg st="0" end="0"/>
                                            </p:txEl>
                                          </p:spTgt>
                                        </p:tgtEl>
                                        <p:attrNameLst>
                                          <p:attrName>stroke.color</p:attrName>
                                        </p:attrNameLst>
                                      </p:cBhvr>
                                      <p:by>
                                        <p:hsl h="0" s="12549" l="25098"/>
                                      </p:by>
                                    </p:animClr>
                                    <p:set>
                                      <p:cBhvr>
                                        <p:cTn id="24" dur="500" fill="hold"/>
                                        <p:tgtEl>
                                          <p:spTgt spid="3">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30" presetClass="emph" presetSubtype="0" fill="hold" grpId="1" nodeType="withEffect">
                                  <p:stCondLst>
                                    <p:cond delay="0"/>
                                  </p:stCondLst>
                                  <p:childTnLst>
                                    <p:animClr clrSpc="hsl" dir="cw">
                                      <p:cBhvr override="childStyle">
                                        <p:cTn id="32" dur="500" fill="hold"/>
                                        <p:tgtEl>
                                          <p:spTgt spid="3">
                                            <p:txEl>
                                              <p:pRg st="1" end="1"/>
                                            </p:txEl>
                                          </p:spTgt>
                                        </p:tgtEl>
                                        <p:attrNameLst>
                                          <p:attrName>style.color</p:attrName>
                                        </p:attrNameLst>
                                      </p:cBhvr>
                                      <p:by>
                                        <p:hsl h="0" s="12549" l="25098"/>
                                      </p:by>
                                    </p:animClr>
                                    <p:animClr clrSpc="hsl" dir="cw">
                                      <p:cBhvr>
                                        <p:cTn id="33" dur="500" fill="hold"/>
                                        <p:tgtEl>
                                          <p:spTgt spid="3">
                                            <p:txEl>
                                              <p:pRg st="1" end="1"/>
                                            </p:txEl>
                                          </p:spTgt>
                                        </p:tgtEl>
                                        <p:attrNameLst>
                                          <p:attrName>fillcolor</p:attrName>
                                        </p:attrNameLst>
                                      </p:cBhvr>
                                      <p:by>
                                        <p:hsl h="0" s="12549" l="25098"/>
                                      </p:by>
                                    </p:animClr>
                                    <p:animClr clrSpc="hsl" dir="cw">
                                      <p:cBhvr>
                                        <p:cTn id="34" dur="500" fill="hold"/>
                                        <p:tgtEl>
                                          <p:spTgt spid="3">
                                            <p:txEl>
                                              <p:pRg st="1" end="1"/>
                                            </p:txEl>
                                          </p:spTgt>
                                        </p:tgtEl>
                                        <p:attrNameLst>
                                          <p:attrName>stroke.color</p:attrName>
                                        </p:attrNameLst>
                                      </p:cBhvr>
                                      <p:by>
                                        <p:hsl h="0" s="12549" l="25098"/>
                                      </p:by>
                                    </p:animClr>
                                    <p:set>
                                      <p:cBhvr>
                                        <p:cTn id="35" dur="500" fill="hold"/>
                                        <p:tgtEl>
                                          <p:spTgt spid="3">
                                            <p:txEl>
                                              <p:pRg st="1" end="1"/>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2" presetID="30" presetClass="emph" presetSubtype="0" fill="hold" grpId="1" nodeType="withEffect">
                                  <p:stCondLst>
                                    <p:cond delay="0"/>
                                  </p:stCondLst>
                                  <p:childTnLst>
                                    <p:animClr clrSpc="hsl" dir="cw">
                                      <p:cBhvr override="childStyle">
                                        <p:cTn id="43" dur="500" fill="hold"/>
                                        <p:tgtEl>
                                          <p:spTgt spid="3">
                                            <p:txEl>
                                              <p:pRg st="2" end="2"/>
                                            </p:txEl>
                                          </p:spTgt>
                                        </p:tgtEl>
                                        <p:attrNameLst>
                                          <p:attrName>style.color</p:attrName>
                                        </p:attrNameLst>
                                      </p:cBhvr>
                                      <p:by>
                                        <p:hsl h="0" s="12549" l="25098"/>
                                      </p:by>
                                    </p:animClr>
                                    <p:animClr clrSpc="hsl" dir="cw">
                                      <p:cBhvr>
                                        <p:cTn id="44" dur="500" fill="hold"/>
                                        <p:tgtEl>
                                          <p:spTgt spid="3">
                                            <p:txEl>
                                              <p:pRg st="2" end="2"/>
                                            </p:txEl>
                                          </p:spTgt>
                                        </p:tgtEl>
                                        <p:attrNameLst>
                                          <p:attrName>fillcolor</p:attrName>
                                        </p:attrNameLst>
                                      </p:cBhvr>
                                      <p:by>
                                        <p:hsl h="0" s="12549" l="25098"/>
                                      </p:by>
                                    </p:animClr>
                                    <p:animClr clrSpc="hsl" dir="cw">
                                      <p:cBhvr>
                                        <p:cTn id="45" dur="500" fill="hold"/>
                                        <p:tgtEl>
                                          <p:spTgt spid="3">
                                            <p:txEl>
                                              <p:pRg st="2" end="2"/>
                                            </p:txEl>
                                          </p:spTgt>
                                        </p:tgtEl>
                                        <p:attrNameLst>
                                          <p:attrName>stroke.color</p:attrName>
                                        </p:attrNameLst>
                                      </p:cBhvr>
                                      <p:by>
                                        <p:hsl h="0" s="12549" l="25098"/>
                                      </p:by>
                                    </p:animClr>
                                    <p:set>
                                      <p:cBhvr>
                                        <p:cTn id="46" dur="500" fill="hold"/>
                                        <p:tgtEl>
                                          <p:spTgt spid="3">
                                            <p:txEl>
                                              <p:pRg st="2" end="2"/>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3" presetID="30" presetClass="emph" presetSubtype="0" fill="hold" grpId="1" nodeType="withEffect">
                                  <p:stCondLst>
                                    <p:cond delay="0"/>
                                  </p:stCondLst>
                                  <p:childTnLst>
                                    <p:animClr clrSpc="hsl" dir="cw">
                                      <p:cBhvr override="childStyle">
                                        <p:cTn id="54" dur="500" fill="hold"/>
                                        <p:tgtEl>
                                          <p:spTgt spid="3">
                                            <p:txEl>
                                              <p:pRg st="3" end="3"/>
                                            </p:txEl>
                                          </p:spTgt>
                                        </p:tgtEl>
                                        <p:attrNameLst>
                                          <p:attrName>style.color</p:attrName>
                                        </p:attrNameLst>
                                      </p:cBhvr>
                                      <p:by>
                                        <p:hsl h="0" s="12549" l="25098"/>
                                      </p:by>
                                    </p:animClr>
                                    <p:animClr clrSpc="hsl" dir="cw">
                                      <p:cBhvr>
                                        <p:cTn id="55" dur="500" fill="hold"/>
                                        <p:tgtEl>
                                          <p:spTgt spid="3">
                                            <p:txEl>
                                              <p:pRg st="3" end="3"/>
                                            </p:txEl>
                                          </p:spTgt>
                                        </p:tgtEl>
                                        <p:attrNameLst>
                                          <p:attrName>fillcolor</p:attrName>
                                        </p:attrNameLst>
                                      </p:cBhvr>
                                      <p:by>
                                        <p:hsl h="0" s="12549" l="25098"/>
                                      </p:by>
                                    </p:animClr>
                                    <p:animClr clrSpc="hsl" dir="cw">
                                      <p:cBhvr>
                                        <p:cTn id="56" dur="500" fill="hold"/>
                                        <p:tgtEl>
                                          <p:spTgt spid="3">
                                            <p:txEl>
                                              <p:pRg st="3" end="3"/>
                                            </p:txEl>
                                          </p:spTgt>
                                        </p:tgtEl>
                                        <p:attrNameLst>
                                          <p:attrName>stroke.color</p:attrName>
                                        </p:attrNameLst>
                                      </p:cBhvr>
                                      <p:by>
                                        <p:hsl h="0" s="12549" l="25098"/>
                                      </p:by>
                                    </p:animClr>
                                    <p:set>
                                      <p:cBhvr>
                                        <p:cTn id="57" dur="500" fill="hold"/>
                                        <p:tgtEl>
                                          <p:spTgt spid="3">
                                            <p:txEl>
                                              <p:pRg st="3" end="3"/>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additive="base">
                                        <p:cTn id="6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64" presetID="30" presetClass="emph" presetSubtype="0" fill="hold" grpId="1" nodeType="withEffect">
                                  <p:stCondLst>
                                    <p:cond delay="0"/>
                                  </p:stCondLst>
                                  <p:childTnLst>
                                    <p:animClr clrSpc="hsl" dir="cw">
                                      <p:cBhvr override="childStyle">
                                        <p:cTn id="65" dur="500" fill="hold"/>
                                        <p:tgtEl>
                                          <p:spTgt spid="3">
                                            <p:txEl>
                                              <p:pRg st="4" end="4"/>
                                            </p:txEl>
                                          </p:spTgt>
                                        </p:tgtEl>
                                        <p:attrNameLst>
                                          <p:attrName>style.color</p:attrName>
                                        </p:attrNameLst>
                                      </p:cBhvr>
                                      <p:by>
                                        <p:hsl h="0" s="12549" l="25098"/>
                                      </p:by>
                                    </p:animClr>
                                    <p:animClr clrSpc="hsl" dir="cw">
                                      <p:cBhvr>
                                        <p:cTn id="66" dur="500" fill="hold"/>
                                        <p:tgtEl>
                                          <p:spTgt spid="3">
                                            <p:txEl>
                                              <p:pRg st="4" end="4"/>
                                            </p:txEl>
                                          </p:spTgt>
                                        </p:tgtEl>
                                        <p:attrNameLst>
                                          <p:attrName>fillcolor</p:attrName>
                                        </p:attrNameLst>
                                      </p:cBhvr>
                                      <p:by>
                                        <p:hsl h="0" s="12549" l="25098"/>
                                      </p:by>
                                    </p:animClr>
                                    <p:animClr clrSpc="hsl" dir="cw">
                                      <p:cBhvr>
                                        <p:cTn id="67" dur="500" fill="hold"/>
                                        <p:tgtEl>
                                          <p:spTgt spid="3">
                                            <p:txEl>
                                              <p:pRg st="4" end="4"/>
                                            </p:txEl>
                                          </p:spTgt>
                                        </p:tgtEl>
                                        <p:attrNameLst>
                                          <p:attrName>stroke.color</p:attrName>
                                        </p:attrNameLst>
                                      </p:cBhvr>
                                      <p:by>
                                        <p:hsl h="0" s="12549" l="25098"/>
                                      </p:by>
                                    </p:animClr>
                                    <p:set>
                                      <p:cBhvr>
                                        <p:cTn id="68" dur="500" fill="hold"/>
                                        <p:tgtEl>
                                          <p:spTgt spid="3">
                                            <p:txEl>
                                              <p:pRg st="4" end="4"/>
                                            </p:txEl>
                                          </p:spTgt>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additive="base">
                                        <p:cTn id="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75" presetID="30" presetClass="emph" presetSubtype="0" fill="hold" grpId="1" nodeType="withEffect">
                                  <p:stCondLst>
                                    <p:cond delay="0"/>
                                  </p:stCondLst>
                                  <p:childTnLst>
                                    <p:animClr clrSpc="hsl" dir="cw">
                                      <p:cBhvr override="childStyle">
                                        <p:cTn id="76" dur="500" fill="hold"/>
                                        <p:tgtEl>
                                          <p:spTgt spid="3">
                                            <p:txEl>
                                              <p:pRg st="5" end="5"/>
                                            </p:txEl>
                                          </p:spTgt>
                                        </p:tgtEl>
                                        <p:attrNameLst>
                                          <p:attrName>style.color</p:attrName>
                                        </p:attrNameLst>
                                      </p:cBhvr>
                                      <p:by>
                                        <p:hsl h="0" s="12549" l="25098"/>
                                      </p:by>
                                    </p:animClr>
                                    <p:animClr clrSpc="hsl" dir="cw">
                                      <p:cBhvr>
                                        <p:cTn id="77" dur="500" fill="hold"/>
                                        <p:tgtEl>
                                          <p:spTgt spid="3">
                                            <p:txEl>
                                              <p:pRg st="5" end="5"/>
                                            </p:txEl>
                                          </p:spTgt>
                                        </p:tgtEl>
                                        <p:attrNameLst>
                                          <p:attrName>fillcolor</p:attrName>
                                        </p:attrNameLst>
                                      </p:cBhvr>
                                      <p:by>
                                        <p:hsl h="0" s="12549" l="25098"/>
                                      </p:by>
                                    </p:animClr>
                                    <p:animClr clrSpc="hsl" dir="cw">
                                      <p:cBhvr>
                                        <p:cTn id="78" dur="500" fill="hold"/>
                                        <p:tgtEl>
                                          <p:spTgt spid="3">
                                            <p:txEl>
                                              <p:pRg st="5" end="5"/>
                                            </p:txEl>
                                          </p:spTgt>
                                        </p:tgtEl>
                                        <p:attrNameLst>
                                          <p:attrName>stroke.color</p:attrName>
                                        </p:attrNameLst>
                                      </p:cBhvr>
                                      <p:by>
                                        <p:hsl h="0" s="12549" l="25098"/>
                                      </p:by>
                                    </p:animClr>
                                    <p:set>
                                      <p:cBhvr>
                                        <p:cTn id="79" dur="500" fill="hold"/>
                                        <p:tgtEl>
                                          <p:spTgt spid="3">
                                            <p:txEl>
                                              <p:pRg st="5" end="5"/>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
                                            <p:txEl>
                                              <p:pRg st="7" end="7"/>
                                            </p:txEl>
                                          </p:spTgt>
                                        </p:tgtEl>
                                        <p:attrNameLst>
                                          <p:attrName>style.visibility</p:attrName>
                                        </p:attrNameLst>
                                      </p:cBhvr>
                                      <p:to>
                                        <p:strVal val="visible"/>
                                      </p:to>
                                    </p:set>
                                    <p:anim calcmode="lin" valueType="num">
                                      <p:cBhvr additive="base">
                                        <p:cTn id="8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86" presetID="30" presetClass="emph" presetSubtype="0" fill="hold" grpId="1" nodeType="withEffect">
                                  <p:stCondLst>
                                    <p:cond delay="0"/>
                                  </p:stCondLst>
                                  <p:childTnLst>
                                    <p:animClr clrSpc="hsl" dir="cw">
                                      <p:cBhvr override="childStyle">
                                        <p:cTn id="87" dur="500" fill="hold"/>
                                        <p:tgtEl>
                                          <p:spTgt spid="3">
                                            <p:txEl>
                                              <p:pRg st="6" end="6"/>
                                            </p:txEl>
                                          </p:spTgt>
                                        </p:tgtEl>
                                        <p:attrNameLst>
                                          <p:attrName>style.color</p:attrName>
                                        </p:attrNameLst>
                                      </p:cBhvr>
                                      <p:by>
                                        <p:hsl h="0" s="12549" l="25098"/>
                                      </p:by>
                                    </p:animClr>
                                    <p:animClr clrSpc="hsl" dir="cw">
                                      <p:cBhvr>
                                        <p:cTn id="88" dur="500" fill="hold"/>
                                        <p:tgtEl>
                                          <p:spTgt spid="3">
                                            <p:txEl>
                                              <p:pRg st="6" end="6"/>
                                            </p:txEl>
                                          </p:spTgt>
                                        </p:tgtEl>
                                        <p:attrNameLst>
                                          <p:attrName>fillcolor</p:attrName>
                                        </p:attrNameLst>
                                      </p:cBhvr>
                                      <p:by>
                                        <p:hsl h="0" s="12549" l="25098"/>
                                      </p:by>
                                    </p:animClr>
                                    <p:animClr clrSpc="hsl" dir="cw">
                                      <p:cBhvr>
                                        <p:cTn id="89" dur="500" fill="hold"/>
                                        <p:tgtEl>
                                          <p:spTgt spid="3">
                                            <p:txEl>
                                              <p:pRg st="6" end="6"/>
                                            </p:txEl>
                                          </p:spTgt>
                                        </p:tgtEl>
                                        <p:attrNameLst>
                                          <p:attrName>stroke.color</p:attrName>
                                        </p:attrNameLst>
                                      </p:cBhvr>
                                      <p:by>
                                        <p:hsl h="0" s="12549" l="25098"/>
                                      </p:by>
                                    </p:animClr>
                                    <p:set>
                                      <p:cBhvr>
                                        <p:cTn id="90" dur="500" fill="hold"/>
                                        <p:tgtEl>
                                          <p:spTgt spid="3">
                                            <p:txEl>
                                              <p:pRg st="6" end="6"/>
                                            </p:txEl>
                                          </p:spTgt>
                                        </p:tgtEl>
                                        <p:attrNameLst>
                                          <p:attrName>fill.type</p:attrName>
                                        </p:attrNameLst>
                                      </p:cBhvr>
                                      <p:to>
                                        <p:strVal val="solid"/>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 calcmode="lin" valueType="num">
                                      <p:cBhvr additive="base">
                                        <p:cTn id="9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7" presetID="30" presetClass="emph" presetSubtype="0" fill="hold" grpId="1" nodeType="withEffect">
                                  <p:stCondLst>
                                    <p:cond delay="0"/>
                                  </p:stCondLst>
                                  <p:childTnLst>
                                    <p:animClr clrSpc="hsl" dir="cw">
                                      <p:cBhvr override="childStyle">
                                        <p:cTn id="98" dur="500" fill="hold"/>
                                        <p:tgtEl>
                                          <p:spTgt spid="3">
                                            <p:txEl>
                                              <p:pRg st="7" end="7"/>
                                            </p:txEl>
                                          </p:spTgt>
                                        </p:tgtEl>
                                        <p:attrNameLst>
                                          <p:attrName>style.color</p:attrName>
                                        </p:attrNameLst>
                                      </p:cBhvr>
                                      <p:by>
                                        <p:hsl h="0" s="12549" l="25098"/>
                                      </p:by>
                                    </p:animClr>
                                    <p:animClr clrSpc="hsl" dir="cw">
                                      <p:cBhvr>
                                        <p:cTn id="99" dur="500" fill="hold"/>
                                        <p:tgtEl>
                                          <p:spTgt spid="3">
                                            <p:txEl>
                                              <p:pRg st="7" end="7"/>
                                            </p:txEl>
                                          </p:spTgt>
                                        </p:tgtEl>
                                        <p:attrNameLst>
                                          <p:attrName>fillcolor</p:attrName>
                                        </p:attrNameLst>
                                      </p:cBhvr>
                                      <p:by>
                                        <p:hsl h="0" s="12549" l="25098"/>
                                      </p:by>
                                    </p:animClr>
                                    <p:animClr clrSpc="hsl" dir="cw">
                                      <p:cBhvr>
                                        <p:cTn id="100" dur="500" fill="hold"/>
                                        <p:tgtEl>
                                          <p:spTgt spid="3">
                                            <p:txEl>
                                              <p:pRg st="7" end="7"/>
                                            </p:txEl>
                                          </p:spTgt>
                                        </p:tgtEl>
                                        <p:attrNameLst>
                                          <p:attrName>stroke.color</p:attrName>
                                        </p:attrNameLst>
                                      </p:cBhvr>
                                      <p:by>
                                        <p:hsl h="0" s="12549" l="25098"/>
                                      </p:by>
                                    </p:animClr>
                                    <p:set>
                                      <p:cBhvr>
                                        <p:cTn id="101" dur="500" fill="hold"/>
                                        <p:tgtEl>
                                          <p:spTgt spid="3">
                                            <p:txEl>
                                              <p:pRg st="7" end="7"/>
                                            </p:txEl>
                                          </p:spTgt>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
                                            <p:txEl>
                                              <p:pRg st="9" end="9"/>
                                            </p:txEl>
                                          </p:spTgt>
                                        </p:tgtEl>
                                        <p:attrNameLst>
                                          <p:attrName>style.visibility</p:attrName>
                                        </p:attrNameLst>
                                      </p:cBhvr>
                                      <p:to>
                                        <p:strVal val="visible"/>
                                      </p:to>
                                    </p:set>
                                    <p:anim calcmode="lin" valueType="num">
                                      <p:cBhvr additive="base">
                                        <p:cTn id="10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08" presetID="30" presetClass="emph" presetSubtype="0" fill="hold" grpId="1" nodeType="withEffect">
                                  <p:stCondLst>
                                    <p:cond delay="0"/>
                                  </p:stCondLst>
                                  <p:childTnLst>
                                    <p:animClr clrSpc="hsl" dir="cw">
                                      <p:cBhvr override="childStyle">
                                        <p:cTn id="109" dur="500" fill="hold"/>
                                        <p:tgtEl>
                                          <p:spTgt spid="3">
                                            <p:txEl>
                                              <p:pRg st="8" end="8"/>
                                            </p:txEl>
                                          </p:spTgt>
                                        </p:tgtEl>
                                        <p:attrNameLst>
                                          <p:attrName>style.color</p:attrName>
                                        </p:attrNameLst>
                                      </p:cBhvr>
                                      <p:by>
                                        <p:hsl h="0" s="12549" l="25098"/>
                                      </p:by>
                                    </p:animClr>
                                    <p:animClr clrSpc="hsl" dir="cw">
                                      <p:cBhvr>
                                        <p:cTn id="110" dur="500" fill="hold"/>
                                        <p:tgtEl>
                                          <p:spTgt spid="3">
                                            <p:txEl>
                                              <p:pRg st="8" end="8"/>
                                            </p:txEl>
                                          </p:spTgt>
                                        </p:tgtEl>
                                        <p:attrNameLst>
                                          <p:attrName>fillcolor</p:attrName>
                                        </p:attrNameLst>
                                      </p:cBhvr>
                                      <p:by>
                                        <p:hsl h="0" s="12549" l="25098"/>
                                      </p:by>
                                    </p:animClr>
                                    <p:animClr clrSpc="hsl" dir="cw">
                                      <p:cBhvr>
                                        <p:cTn id="111" dur="500" fill="hold"/>
                                        <p:tgtEl>
                                          <p:spTgt spid="3">
                                            <p:txEl>
                                              <p:pRg st="8" end="8"/>
                                            </p:txEl>
                                          </p:spTgt>
                                        </p:tgtEl>
                                        <p:attrNameLst>
                                          <p:attrName>stroke.color</p:attrName>
                                        </p:attrNameLst>
                                      </p:cBhvr>
                                      <p:by>
                                        <p:hsl h="0" s="12549" l="25098"/>
                                      </p:by>
                                    </p:animClr>
                                    <p:set>
                                      <p:cBhvr>
                                        <p:cTn id="112" dur="500" fill="hold"/>
                                        <p:tgtEl>
                                          <p:spTgt spid="3">
                                            <p:txEl>
                                              <p:pRg st="8" end="8"/>
                                            </p:txEl>
                                          </p:spTgt>
                                        </p:tgtEl>
                                        <p:attrNameLst>
                                          <p:attrName>fill.type</p:attrName>
                                        </p:attrNameLst>
                                      </p:cBhvr>
                                      <p:to>
                                        <p:strVal val="solid"/>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 calcmode="lin" valueType="num">
                                      <p:cBhvr additive="base">
                                        <p:cTn id="1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19" presetID="30" presetClass="emph" presetSubtype="0" fill="hold" grpId="1" nodeType="withEffect">
                                  <p:stCondLst>
                                    <p:cond delay="0"/>
                                  </p:stCondLst>
                                  <p:childTnLst>
                                    <p:animClr clrSpc="hsl" dir="cw">
                                      <p:cBhvr override="childStyle">
                                        <p:cTn id="120" dur="500" fill="hold"/>
                                        <p:tgtEl>
                                          <p:spTgt spid="3">
                                            <p:txEl>
                                              <p:pRg st="9" end="9"/>
                                            </p:txEl>
                                          </p:spTgt>
                                        </p:tgtEl>
                                        <p:attrNameLst>
                                          <p:attrName>style.color</p:attrName>
                                        </p:attrNameLst>
                                      </p:cBhvr>
                                      <p:by>
                                        <p:hsl h="0" s="12549" l="25098"/>
                                      </p:by>
                                    </p:animClr>
                                    <p:animClr clrSpc="hsl" dir="cw">
                                      <p:cBhvr>
                                        <p:cTn id="121" dur="500" fill="hold"/>
                                        <p:tgtEl>
                                          <p:spTgt spid="3">
                                            <p:txEl>
                                              <p:pRg st="9" end="9"/>
                                            </p:txEl>
                                          </p:spTgt>
                                        </p:tgtEl>
                                        <p:attrNameLst>
                                          <p:attrName>fillcolor</p:attrName>
                                        </p:attrNameLst>
                                      </p:cBhvr>
                                      <p:by>
                                        <p:hsl h="0" s="12549" l="25098"/>
                                      </p:by>
                                    </p:animClr>
                                    <p:animClr clrSpc="hsl" dir="cw">
                                      <p:cBhvr>
                                        <p:cTn id="122" dur="500" fill="hold"/>
                                        <p:tgtEl>
                                          <p:spTgt spid="3">
                                            <p:txEl>
                                              <p:pRg st="9" end="9"/>
                                            </p:txEl>
                                          </p:spTgt>
                                        </p:tgtEl>
                                        <p:attrNameLst>
                                          <p:attrName>stroke.color</p:attrName>
                                        </p:attrNameLst>
                                      </p:cBhvr>
                                      <p:by>
                                        <p:hsl h="0" s="12549" l="25098"/>
                                      </p:by>
                                    </p:animClr>
                                    <p:set>
                                      <p:cBhvr>
                                        <p:cTn id="123"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61CC-EBF1-48A4-9549-3F293F4134A1}"/>
              </a:ext>
            </a:extLst>
          </p:cNvPr>
          <p:cNvSpPr>
            <a:spLocks noGrp="1"/>
          </p:cNvSpPr>
          <p:nvPr>
            <p:ph type="title"/>
          </p:nvPr>
        </p:nvSpPr>
        <p:spPr>
          <a:xfrm>
            <a:off x="838200" y="365126"/>
            <a:ext cx="10515600" cy="879314"/>
          </a:xfrm>
          <a:noFill/>
          <a:ln>
            <a:noFill/>
          </a:ln>
        </p:spPr>
        <p:txBody>
          <a:bodyPr spcFirstLastPara="1" wrap="square" lIns="91425" tIns="45700" rIns="91425" bIns="45700" numCol="2" anchor="t" anchorCtr="0">
            <a:normAutofit/>
          </a:bodyPr>
          <a:lstStyle/>
          <a:p>
            <a:pPr marL="114300">
              <a:spcBef>
                <a:spcPts val="1000"/>
              </a:spcBef>
            </a:pPr>
            <a:r>
              <a:rPr lang="en-US" sz="3200" b="1" dirty="0">
                <a:solidFill>
                  <a:schemeClr val="accent5">
                    <a:lumMod val="75000"/>
                  </a:schemeClr>
                </a:solidFill>
              </a:rPr>
              <a:t>People Skill</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7E0FD2F5-E891-4E5C-98F9-67DC4F51C708}"/>
              </a:ext>
            </a:extLst>
          </p:cNvPr>
          <p:cNvSpPr>
            <a:spLocks noGrp="1"/>
          </p:cNvSpPr>
          <p:nvPr>
            <p:ph idx="1"/>
          </p:nvPr>
        </p:nvSpPr>
        <p:spPr>
          <a:xfrm>
            <a:off x="1080516" y="1244440"/>
            <a:ext cx="10030968" cy="4621628"/>
          </a:xfrm>
        </p:spPr>
        <p:txBody>
          <a:bodyPr>
            <a:normAutofit/>
          </a:bodyPr>
          <a:lstStyle/>
          <a:p>
            <a:r>
              <a:rPr lang="en-US" b="1" dirty="0" smtClean="0"/>
              <a:t>Founders have </a:t>
            </a:r>
            <a:r>
              <a:rPr lang="en-US" b="1" dirty="0"/>
              <a:t>to </a:t>
            </a:r>
            <a:r>
              <a:rPr lang="en-US" b="1" dirty="0" smtClean="0"/>
              <a:t>be able to </a:t>
            </a:r>
            <a:r>
              <a:rPr lang="en-US" b="1" dirty="0" smtClean="0">
                <a:solidFill>
                  <a:srgbClr val="0070C0"/>
                </a:solidFill>
              </a:rPr>
              <a:t>communicate their vision </a:t>
            </a:r>
            <a:r>
              <a:rPr lang="en-US" b="1" dirty="0" smtClean="0"/>
              <a:t>to all the stakeholders including cofounders, employees</a:t>
            </a:r>
            <a:r>
              <a:rPr lang="en-US" b="1" dirty="0"/>
              <a:t>, customers, </a:t>
            </a:r>
            <a:r>
              <a:rPr lang="en-US" b="1" dirty="0" smtClean="0"/>
              <a:t>suppliers, investors, even communities, (the whole ecosystem).</a:t>
            </a:r>
            <a:endParaRPr lang="en-US" b="1" dirty="0"/>
          </a:p>
          <a:p>
            <a:r>
              <a:rPr lang="en-US" b="1" dirty="0" smtClean="0"/>
              <a:t>Their ability </a:t>
            </a:r>
            <a:r>
              <a:rPr lang="en-US" b="1" dirty="0"/>
              <a:t>to lead, </a:t>
            </a:r>
            <a:r>
              <a:rPr lang="en-US" b="1" dirty="0" smtClean="0">
                <a:solidFill>
                  <a:srgbClr val="0070C0"/>
                </a:solidFill>
              </a:rPr>
              <a:t>get people invested in their ideas</a:t>
            </a:r>
            <a:r>
              <a:rPr lang="en-US" b="1" dirty="0" smtClean="0"/>
              <a:t>, gain confidence, give them a sense of belongingness, motivate to give their best. </a:t>
            </a:r>
          </a:p>
          <a:p>
            <a:r>
              <a:rPr lang="en-US" b="1" dirty="0" smtClean="0"/>
              <a:t>Success of a business rests on many pillars. </a:t>
            </a:r>
            <a:r>
              <a:rPr lang="en-US" b="1" dirty="0" smtClean="0">
                <a:solidFill>
                  <a:srgbClr val="0070C0"/>
                </a:solidFill>
              </a:rPr>
              <a:t>Pillars are the people</a:t>
            </a:r>
            <a:r>
              <a:rPr lang="en-US" b="1" dirty="0" smtClean="0"/>
              <a:t>. One  </a:t>
            </a:r>
            <a:r>
              <a:rPr lang="en-US" b="1" dirty="0"/>
              <a:t>must </a:t>
            </a:r>
            <a:r>
              <a:rPr lang="en-US" b="1" dirty="0" smtClean="0"/>
              <a:t>communicate with confidence, give a sense of </a:t>
            </a:r>
            <a:r>
              <a:rPr lang="en-US" b="1" dirty="0" smtClean="0">
                <a:solidFill>
                  <a:srgbClr val="0070C0"/>
                </a:solidFill>
              </a:rPr>
              <a:t>win-win</a:t>
            </a:r>
            <a:r>
              <a:rPr lang="en-US" b="1" dirty="0" smtClean="0"/>
              <a:t> and create an environment of optimism.</a:t>
            </a:r>
            <a:endParaRPr lang="en-IN" b="1" dirty="0"/>
          </a:p>
        </p:txBody>
      </p:sp>
    </p:spTree>
    <p:extLst>
      <p:ext uri="{BB962C8B-B14F-4D97-AF65-F5344CB8AC3E}">
        <p14:creationId xmlns:p14="http://schemas.microsoft.com/office/powerpoint/2010/main" val="1213496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A5A5A5"/>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A5A5A5"/>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A5A5A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C55E-E364-44D8-AD59-9470B19526E2}"/>
              </a:ext>
            </a:extLst>
          </p:cNvPr>
          <p:cNvSpPr>
            <a:spLocks noGrp="1"/>
          </p:cNvSpPr>
          <p:nvPr>
            <p:ph type="title"/>
          </p:nvPr>
        </p:nvSpPr>
        <p:spPr>
          <a:xfrm>
            <a:off x="838200" y="708212"/>
            <a:ext cx="10515600" cy="982476"/>
          </a:xfrm>
          <a:noFill/>
          <a:ln>
            <a:noFill/>
          </a:ln>
        </p:spPr>
        <p:txBody>
          <a:bodyPr spcFirstLastPara="1" wrap="square" lIns="91425" tIns="45700" rIns="91425" bIns="45700" numCol="2" anchor="t" anchorCtr="0">
            <a:normAutofit/>
          </a:bodyPr>
          <a:lstStyle/>
          <a:p>
            <a:pPr marL="114300">
              <a:spcBef>
                <a:spcPts val="1000"/>
              </a:spcBef>
            </a:pPr>
            <a:r>
              <a:rPr lang="en-US" sz="3200" b="1" dirty="0">
                <a:solidFill>
                  <a:schemeClr val="accent5">
                    <a:lumMod val="75000"/>
                  </a:schemeClr>
                </a:solidFill>
              </a:rPr>
              <a:t>Elements of People Skill</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71C65612-A3B8-4C10-B2A8-D2F4FC9A8EDE}"/>
              </a:ext>
            </a:extLst>
          </p:cNvPr>
          <p:cNvSpPr>
            <a:spLocks noGrp="1"/>
          </p:cNvSpPr>
          <p:nvPr>
            <p:ph idx="1"/>
          </p:nvPr>
        </p:nvSpPr>
        <p:spPr>
          <a:xfrm>
            <a:off x="838200" y="1608624"/>
            <a:ext cx="9211056" cy="3111158"/>
          </a:xfrm>
        </p:spPr>
        <p:txBody>
          <a:bodyPr numCol="2">
            <a:normAutofit/>
          </a:bodyPr>
          <a:lstStyle/>
          <a:p>
            <a:r>
              <a:rPr lang="en-US" b="1" dirty="0"/>
              <a:t>Leadership</a:t>
            </a:r>
          </a:p>
          <a:p>
            <a:r>
              <a:rPr lang="en-US" b="1" dirty="0"/>
              <a:t>Persuasion</a:t>
            </a:r>
          </a:p>
          <a:p>
            <a:r>
              <a:rPr lang="en-US" b="1" dirty="0"/>
              <a:t>Influence</a:t>
            </a:r>
          </a:p>
          <a:p>
            <a:r>
              <a:rPr lang="en-US" b="1" dirty="0"/>
              <a:t>Network building</a:t>
            </a:r>
          </a:p>
          <a:p>
            <a:r>
              <a:rPr lang="en-US" b="1" dirty="0"/>
              <a:t>Ability to excite people by </a:t>
            </a:r>
            <a:r>
              <a:rPr lang="en-US" b="1" dirty="0" smtClean="0"/>
              <a:t>vision</a:t>
            </a:r>
          </a:p>
          <a:p>
            <a:r>
              <a:rPr lang="en-US" b="1" dirty="0"/>
              <a:t>Strong ethical and governance </a:t>
            </a:r>
            <a:r>
              <a:rPr lang="en-US" b="1" dirty="0" smtClean="0"/>
              <a:t>standard</a:t>
            </a:r>
            <a:endParaRPr lang="en-US" b="1" dirty="0"/>
          </a:p>
          <a:p>
            <a:r>
              <a:rPr lang="en-US" b="1" dirty="0" smtClean="0"/>
              <a:t>Abide by the laws of the land and respect ownership of others.</a:t>
            </a:r>
            <a:endParaRPr lang="en-US" b="1" dirty="0"/>
          </a:p>
          <a:p>
            <a:endParaRPr lang="en-US" b="1" dirty="0"/>
          </a:p>
          <a:p>
            <a:endParaRPr lang="en-IN" b="1" dirty="0"/>
          </a:p>
        </p:txBody>
      </p:sp>
      <p:sp>
        <p:nvSpPr>
          <p:cNvPr id="4" name="TextBox 3"/>
          <p:cNvSpPr txBox="1"/>
          <p:nvPr/>
        </p:nvSpPr>
        <p:spPr>
          <a:xfrm>
            <a:off x="1022555" y="5337310"/>
            <a:ext cx="9901083" cy="954107"/>
          </a:xfrm>
          <a:prstGeom prst="rect">
            <a:avLst/>
          </a:prstGeom>
          <a:no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800" dirty="0" smtClean="0"/>
              <a:t>Recreated from the book </a:t>
            </a:r>
            <a:r>
              <a:rPr lang="en-US" sz="2800" dirty="0" smtClean="0"/>
              <a:t>→ </a:t>
            </a:r>
            <a:r>
              <a:rPr lang="en-US" sz="2800" dirty="0" smtClean="0"/>
              <a:t>Harvard Business Review:  Entrepreneur's Handbook</a:t>
            </a:r>
            <a:endParaRPr lang="en-IN" sz="2800" dirty="0"/>
          </a:p>
        </p:txBody>
      </p:sp>
    </p:spTree>
    <p:extLst>
      <p:ext uri="{BB962C8B-B14F-4D97-AF65-F5344CB8AC3E}">
        <p14:creationId xmlns:p14="http://schemas.microsoft.com/office/powerpoint/2010/main" val="37134010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70" y="354752"/>
            <a:ext cx="10515600" cy="1012322"/>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sym typeface="Arial"/>
              </a:rPr>
              <a:t>Work Style</a:t>
            </a:r>
            <a:endParaRPr lang="en-IN" sz="3200" b="1" dirty="0">
              <a:solidFill>
                <a:schemeClr val="accent5">
                  <a:lumMod val="75000"/>
                </a:schemeClr>
              </a:solidFill>
              <a:latin typeface="Calibri" panose="020F0502020204030204" pitchFamily="34" charset="0"/>
              <a:sym typeface="Arial"/>
            </a:endParaRPr>
          </a:p>
        </p:txBody>
      </p:sp>
      <p:sp>
        <p:nvSpPr>
          <p:cNvPr id="3" name="Content Placeholder 2"/>
          <p:cNvSpPr>
            <a:spLocks noGrp="1"/>
          </p:cNvSpPr>
          <p:nvPr>
            <p:ph idx="1"/>
          </p:nvPr>
        </p:nvSpPr>
        <p:spPr>
          <a:xfrm>
            <a:off x="629970" y="1084613"/>
            <a:ext cx="11022534" cy="4351338"/>
          </a:xfrm>
        </p:spPr>
        <p:txBody>
          <a:bodyPr numCol="2">
            <a:normAutofit lnSpcReduction="10000"/>
          </a:bodyPr>
          <a:lstStyle/>
          <a:p>
            <a:r>
              <a:rPr lang="en-US" b="1" dirty="0"/>
              <a:t>Goal </a:t>
            </a:r>
            <a:r>
              <a:rPr lang="en-US" b="1" dirty="0" smtClean="0"/>
              <a:t>oriented.</a:t>
            </a:r>
            <a:endParaRPr lang="en-US" b="1" dirty="0"/>
          </a:p>
          <a:p>
            <a:r>
              <a:rPr lang="en-US" b="1" dirty="0"/>
              <a:t>Comfortable with </a:t>
            </a:r>
            <a:r>
              <a:rPr lang="en-US" b="1" dirty="0" smtClean="0"/>
              <a:t>uncertainty.</a:t>
            </a:r>
            <a:endParaRPr lang="en-US" b="1" dirty="0"/>
          </a:p>
          <a:p>
            <a:r>
              <a:rPr lang="en-US" b="1" dirty="0" smtClean="0"/>
              <a:t>Self-challenging.</a:t>
            </a:r>
            <a:endParaRPr lang="en-US" b="1" dirty="0"/>
          </a:p>
          <a:p>
            <a:r>
              <a:rPr lang="en-US" b="1" dirty="0"/>
              <a:t>Solitary: don’t like working for others; prefer being own </a:t>
            </a:r>
            <a:r>
              <a:rPr lang="en-US" b="1" dirty="0" smtClean="0"/>
              <a:t>boss.</a:t>
            </a:r>
            <a:endParaRPr lang="en-US" b="1" dirty="0"/>
          </a:p>
          <a:p>
            <a:r>
              <a:rPr lang="en-US" b="1" dirty="0"/>
              <a:t>Rarely satisfied or complacent; can’t sit </a:t>
            </a:r>
            <a:r>
              <a:rPr lang="en-US" b="1" dirty="0" smtClean="0"/>
              <a:t>still.</a:t>
            </a:r>
            <a:endParaRPr lang="en-US" b="1" dirty="0"/>
          </a:p>
          <a:p>
            <a:r>
              <a:rPr lang="en-US" b="1" dirty="0"/>
              <a:t>Driven to plan and be </a:t>
            </a:r>
            <a:r>
              <a:rPr lang="en-US" b="1" dirty="0" smtClean="0"/>
              <a:t>prepared.</a:t>
            </a:r>
          </a:p>
          <a:p>
            <a:r>
              <a:rPr lang="en-US" b="1" dirty="0" smtClean="0"/>
              <a:t>Experimental mindset; ok with starting small and recognizing and moving past failures.</a:t>
            </a:r>
          </a:p>
          <a:p>
            <a:r>
              <a:rPr lang="en-US" b="1" dirty="0" smtClean="0"/>
              <a:t>Perseverance in the face of adversity.</a:t>
            </a:r>
          </a:p>
          <a:p>
            <a:r>
              <a:rPr lang="en-US" b="1" dirty="0" smtClean="0"/>
              <a:t>Tendency to continuously look for a better or different way to do things.</a:t>
            </a:r>
          </a:p>
          <a:p>
            <a:r>
              <a:rPr lang="en-US" b="1" dirty="0" smtClean="0"/>
              <a:t>Ability to close a deal.</a:t>
            </a:r>
          </a:p>
          <a:p>
            <a:r>
              <a:rPr lang="en-US" b="1" dirty="0" smtClean="0"/>
              <a:t>Inclination to listen, trust, take advice.</a:t>
            </a:r>
            <a:endParaRPr lang="en-US" b="1" dirty="0"/>
          </a:p>
          <a:p>
            <a:endParaRPr lang="en-IN" dirty="0"/>
          </a:p>
        </p:txBody>
      </p:sp>
      <p:sp>
        <p:nvSpPr>
          <p:cNvPr id="4" name="TextBox 3"/>
          <p:cNvSpPr txBox="1"/>
          <p:nvPr/>
        </p:nvSpPr>
        <p:spPr>
          <a:xfrm>
            <a:off x="912185" y="5796480"/>
            <a:ext cx="8481197" cy="369332"/>
          </a:xfrm>
          <a:prstGeom prst="rect">
            <a:avLst/>
          </a:prstGeom>
          <a:no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800" dirty="0" smtClean="0"/>
              <a:t>Recreated from the book - Harvard Business Review:  Entrepreneur's Handbook</a:t>
            </a:r>
            <a:endParaRPr lang="en-IN" sz="1800" dirty="0"/>
          </a:p>
        </p:txBody>
      </p:sp>
    </p:spTree>
    <p:extLst>
      <p:ext uri="{BB962C8B-B14F-4D97-AF65-F5344CB8AC3E}">
        <p14:creationId xmlns:p14="http://schemas.microsoft.com/office/powerpoint/2010/main" val="37704680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anim calcmode="lin" valueType="num">
                                      <p:cBhvr>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anim calcmode="lin" valueType="num">
                                      <p:cBhvr>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anim calcmode="lin" valueType="num">
                                      <p:cBhvr>
                                        <p:cTn id="7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anim calcmode="lin" valueType="num">
                                      <p:cBhvr>
                                        <p:cTn id="7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4376"/>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Empathetic to All Concerned</a:t>
            </a:r>
          </a:p>
        </p:txBody>
      </p:sp>
      <p:sp>
        <p:nvSpPr>
          <p:cNvPr id="3" name="Content Placeholder 2"/>
          <p:cNvSpPr>
            <a:spLocks noGrp="1"/>
          </p:cNvSpPr>
          <p:nvPr>
            <p:ph idx="1"/>
          </p:nvPr>
        </p:nvSpPr>
        <p:spPr>
          <a:xfrm>
            <a:off x="838200" y="1687055"/>
            <a:ext cx="10515600" cy="4351338"/>
          </a:xfrm>
        </p:spPr>
        <p:txBody>
          <a:bodyPr>
            <a:normAutofit/>
          </a:bodyPr>
          <a:lstStyle/>
          <a:p>
            <a:r>
              <a:rPr lang="en-IN" b="1" dirty="0" smtClean="0"/>
              <a:t>They strive to feel the pain that they aim to solve.</a:t>
            </a:r>
          </a:p>
          <a:p>
            <a:r>
              <a:rPr lang="en-US" b="1" dirty="0" smtClean="0"/>
              <a:t>They </a:t>
            </a:r>
            <a:r>
              <a:rPr lang="en-US" b="1" dirty="0" smtClean="0">
                <a:solidFill>
                  <a:srgbClr val="0070C0"/>
                </a:solidFill>
              </a:rPr>
              <a:t>engage with customers </a:t>
            </a:r>
            <a:r>
              <a:rPr lang="en-US" b="1" dirty="0" smtClean="0"/>
              <a:t>to understand how to </a:t>
            </a:r>
            <a:r>
              <a:rPr lang="en-US" b="1" dirty="0" smtClean="0">
                <a:solidFill>
                  <a:srgbClr val="0070C0"/>
                </a:solidFill>
              </a:rPr>
              <a:t>match their expectations</a:t>
            </a:r>
            <a:r>
              <a:rPr lang="en-US" b="1" dirty="0" smtClean="0"/>
              <a:t>, what </a:t>
            </a:r>
            <a:r>
              <a:rPr lang="en-US" b="1" dirty="0" smtClean="0">
                <a:solidFill>
                  <a:srgbClr val="0070C0"/>
                </a:solidFill>
              </a:rPr>
              <a:t>features </a:t>
            </a:r>
            <a:r>
              <a:rPr lang="en-US" b="1" dirty="0" smtClean="0"/>
              <a:t>would </a:t>
            </a:r>
            <a:r>
              <a:rPr lang="en-US" b="1" dirty="0" smtClean="0">
                <a:solidFill>
                  <a:srgbClr val="0070C0"/>
                </a:solidFill>
              </a:rPr>
              <a:t>romance</a:t>
            </a:r>
            <a:r>
              <a:rPr lang="en-US" b="1" dirty="0" smtClean="0"/>
              <a:t> them and what are not appreciated.</a:t>
            </a:r>
          </a:p>
          <a:p>
            <a:r>
              <a:rPr lang="en-US" b="1" dirty="0" smtClean="0"/>
              <a:t>They believe that </a:t>
            </a:r>
            <a:r>
              <a:rPr lang="en-US" b="1" dirty="0" smtClean="0">
                <a:solidFill>
                  <a:srgbClr val="0070C0"/>
                </a:solidFill>
              </a:rPr>
              <a:t>customers are always right </a:t>
            </a:r>
            <a:r>
              <a:rPr lang="en-US" b="1" dirty="0" smtClean="0"/>
              <a:t>and the company must strive to </a:t>
            </a:r>
            <a:r>
              <a:rPr lang="en-US" b="1" dirty="0" smtClean="0">
                <a:solidFill>
                  <a:srgbClr val="0070C0"/>
                </a:solidFill>
              </a:rPr>
              <a:t>satisfy them </a:t>
            </a:r>
            <a:r>
              <a:rPr lang="en-US" b="1" dirty="0" smtClean="0"/>
              <a:t>to remain and grow business.</a:t>
            </a:r>
            <a:endParaRPr lang="en-IN" b="1" dirty="0" smtClean="0"/>
          </a:p>
          <a:p>
            <a:endParaRPr lang="en-US" b="1" dirty="0"/>
          </a:p>
        </p:txBody>
      </p:sp>
    </p:spTree>
    <p:extLst>
      <p:ext uri="{BB962C8B-B14F-4D97-AF65-F5344CB8AC3E}">
        <p14:creationId xmlns:p14="http://schemas.microsoft.com/office/powerpoint/2010/main" val="3725494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68" y="365126"/>
            <a:ext cx="10729332" cy="1047216"/>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Empathetic to All Concerned … cont’d.</a:t>
            </a:r>
          </a:p>
        </p:txBody>
      </p:sp>
      <p:sp>
        <p:nvSpPr>
          <p:cNvPr id="3" name="Content Placeholder 2"/>
          <p:cNvSpPr>
            <a:spLocks noGrp="1"/>
          </p:cNvSpPr>
          <p:nvPr>
            <p:ph idx="1"/>
          </p:nvPr>
        </p:nvSpPr>
        <p:spPr>
          <a:xfrm>
            <a:off x="624468" y="1412342"/>
            <a:ext cx="9820656" cy="4351338"/>
          </a:xfrm>
        </p:spPr>
        <p:txBody>
          <a:bodyPr>
            <a:normAutofit/>
          </a:bodyPr>
          <a:lstStyle/>
          <a:p>
            <a:r>
              <a:rPr lang="en-IN" b="1" dirty="0" smtClean="0"/>
              <a:t>They try to feel the pain of the employees by performing their tasks once in a while. In the process they learn the hardship and extraordinary efforts employees make to achieve company goals.</a:t>
            </a:r>
          </a:p>
          <a:p>
            <a:r>
              <a:rPr lang="en-US" b="1" dirty="0" smtClean="0"/>
              <a:t>They try to align company objectives with those of the employees and make generous package so employees are </a:t>
            </a:r>
            <a:r>
              <a:rPr lang="en-US" b="1" dirty="0" smtClean="0">
                <a:solidFill>
                  <a:srgbClr val="0070C0"/>
                </a:solidFill>
              </a:rPr>
              <a:t>happy at home</a:t>
            </a:r>
            <a:r>
              <a:rPr lang="en-US" b="1" dirty="0" smtClean="0"/>
              <a:t>. </a:t>
            </a:r>
            <a:r>
              <a:rPr lang="en-US" b="1" dirty="0" smtClean="0">
                <a:solidFill>
                  <a:srgbClr val="0070C0"/>
                </a:solidFill>
              </a:rPr>
              <a:t>Happy people deliver better</a:t>
            </a:r>
            <a:r>
              <a:rPr lang="en-US" b="1" dirty="0" smtClean="0"/>
              <a:t>.</a:t>
            </a:r>
          </a:p>
          <a:p>
            <a:r>
              <a:rPr lang="en-US" b="1" dirty="0" smtClean="0"/>
              <a:t>They make the employees feel as if the company belongs to them.</a:t>
            </a:r>
            <a:endParaRPr lang="en-IN" b="1" dirty="0" smtClean="0"/>
          </a:p>
          <a:p>
            <a:endParaRPr lang="en-US" b="1" dirty="0"/>
          </a:p>
        </p:txBody>
      </p:sp>
    </p:spTree>
    <p:extLst>
      <p:ext uri="{BB962C8B-B14F-4D97-AF65-F5344CB8AC3E}">
        <p14:creationId xmlns:p14="http://schemas.microsoft.com/office/powerpoint/2010/main" val="16499461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Empathizing the Customers</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38200" y="1624457"/>
            <a:ext cx="9765792" cy="4351338"/>
          </a:xfrm>
        </p:spPr>
        <p:txBody>
          <a:bodyPr/>
          <a:lstStyle/>
          <a:p>
            <a:r>
              <a:rPr lang="en-US" b="1" dirty="0" smtClean="0"/>
              <a:t>Empathizing with customers can never be overemphasized.</a:t>
            </a:r>
          </a:p>
          <a:p>
            <a:r>
              <a:rPr lang="en-US" b="1" dirty="0" smtClean="0"/>
              <a:t>No matter how ground-breaking an idea or product is, unless a good number of customers pay profitable price in exchange for it, there is no business. Understanding the customers is central to leadership.</a:t>
            </a:r>
          </a:p>
          <a:p>
            <a:r>
              <a:rPr lang="en-US" b="1" dirty="0" smtClean="0"/>
              <a:t>The </a:t>
            </a:r>
            <a:r>
              <a:rPr lang="en-US" b="1" dirty="0"/>
              <a:t>hallmark of </a:t>
            </a:r>
            <a:r>
              <a:rPr lang="en-US" b="1" dirty="0" smtClean="0"/>
              <a:t>success for long-surviving companies is </a:t>
            </a:r>
            <a:r>
              <a:rPr lang="en-US" b="1" dirty="0" smtClean="0">
                <a:solidFill>
                  <a:srgbClr val="0070C0"/>
                </a:solidFill>
              </a:rPr>
              <a:t>customer satisfaction</a:t>
            </a:r>
            <a:r>
              <a:rPr lang="en-US" b="1" dirty="0" smtClean="0"/>
              <a:t> and growing loyal </a:t>
            </a:r>
            <a:r>
              <a:rPr lang="en-US" b="1" dirty="0"/>
              <a:t>&amp;</a:t>
            </a:r>
            <a:r>
              <a:rPr lang="en-US" b="1" dirty="0" smtClean="0"/>
              <a:t> repeat customer base. </a:t>
            </a:r>
            <a:endParaRPr lang="en-IN" b="1" dirty="0"/>
          </a:p>
        </p:txBody>
      </p:sp>
    </p:spTree>
    <p:extLst>
      <p:ext uri="{BB962C8B-B14F-4D97-AF65-F5344CB8AC3E}">
        <p14:creationId xmlns:p14="http://schemas.microsoft.com/office/powerpoint/2010/main" val="37869872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86E5-65C1-4454-9B01-7E9D1C28DB47}"/>
              </a:ext>
            </a:extLst>
          </p:cNvPr>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Financially Savvy</a:t>
            </a:r>
            <a:endParaRPr lang="en-IN" sz="3200" b="1" dirty="0">
              <a:solidFill>
                <a:schemeClr val="accent5">
                  <a:lumMod val="75000"/>
                </a:schemeClr>
              </a:solidFill>
              <a:latin typeface="Calibri" panose="020F0502020204030204" pitchFamily="34" charset="0"/>
            </a:endParaRPr>
          </a:p>
        </p:txBody>
      </p:sp>
      <p:sp>
        <p:nvSpPr>
          <p:cNvPr id="3" name="Content Placeholder 2">
            <a:extLst>
              <a:ext uri="{FF2B5EF4-FFF2-40B4-BE49-F238E27FC236}">
                <a16:creationId xmlns:a16="http://schemas.microsoft.com/office/drawing/2014/main" id="{351A033F-F30D-496B-9063-21188C4AC857}"/>
              </a:ext>
            </a:extLst>
          </p:cNvPr>
          <p:cNvSpPr>
            <a:spLocks noGrp="1"/>
          </p:cNvSpPr>
          <p:nvPr>
            <p:ph idx="1"/>
          </p:nvPr>
        </p:nvSpPr>
        <p:spPr>
          <a:xfrm>
            <a:off x="980902" y="1597763"/>
            <a:ext cx="10515600" cy="4923109"/>
          </a:xfrm>
        </p:spPr>
        <p:txBody>
          <a:bodyPr/>
          <a:lstStyle/>
          <a:p>
            <a:r>
              <a:rPr lang="en-US" b="1" dirty="0"/>
              <a:t>Comfortable with </a:t>
            </a:r>
            <a:r>
              <a:rPr lang="en-US" b="1" dirty="0" smtClean="0"/>
              <a:t>finance.</a:t>
            </a:r>
          </a:p>
          <a:p>
            <a:r>
              <a:rPr lang="en-US" b="1" dirty="0" smtClean="0"/>
              <a:t>Have clear understanding of </a:t>
            </a:r>
            <a:r>
              <a:rPr lang="en-US" b="1" dirty="0" smtClean="0">
                <a:solidFill>
                  <a:srgbClr val="0070C0"/>
                </a:solidFill>
              </a:rPr>
              <a:t>cash flow </a:t>
            </a:r>
            <a:r>
              <a:rPr lang="en-US" b="1" dirty="0" smtClean="0"/>
              <a:t>and its significance.</a:t>
            </a:r>
          </a:p>
          <a:p>
            <a:r>
              <a:rPr lang="en-US" b="1" dirty="0" smtClean="0"/>
              <a:t>Understanding of the </a:t>
            </a:r>
            <a:r>
              <a:rPr lang="en-US" b="1" dirty="0" smtClean="0">
                <a:solidFill>
                  <a:srgbClr val="0070C0"/>
                </a:solidFill>
              </a:rPr>
              <a:t>bottom-line, the burn rate </a:t>
            </a:r>
            <a:r>
              <a:rPr lang="en-US" b="1" dirty="0" smtClean="0"/>
              <a:t>or profit and how value is created.  </a:t>
            </a:r>
            <a:endParaRPr lang="en-US" b="1" dirty="0"/>
          </a:p>
          <a:p>
            <a:r>
              <a:rPr lang="en-US" b="1" dirty="0"/>
              <a:t>Comfortable with </a:t>
            </a:r>
            <a:r>
              <a:rPr lang="en-US" b="1" dirty="0">
                <a:solidFill>
                  <a:srgbClr val="0070C0"/>
                </a:solidFill>
              </a:rPr>
              <a:t>financial </a:t>
            </a:r>
            <a:r>
              <a:rPr lang="en-US" b="1" dirty="0" smtClean="0">
                <a:solidFill>
                  <a:srgbClr val="0070C0"/>
                </a:solidFill>
              </a:rPr>
              <a:t>governance</a:t>
            </a:r>
            <a:r>
              <a:rPr lang="en-US" b="1" dirty="0" smtClean="0"/>
              <a:t>.</a:t>
            </a:r>
          </a:p>
          <a:p>
            <a:r>
              <a:rPr lang="en-US" b="1" dirty="0"/>
              <a:t>Those who are </a:t>
            </a:r>
            <a:r>
              <a:rPr lang="en-US" b="1" dirty="0">
                <a:solidFill>
                  <a:srgbClr val="0070C0"/>
                </a:solidFill>
              </a:rPr>
              <a:t>incapable of managing </a:t>
            </a:r>
            <a:r>
              <a:rPr lang="en-US" b="1" dirty="0"/>
              <a:t>money, </a:t>
            </a:r>
            <a:r>
              <a:rPr lang="en-US" b="1" dirty="0">
                <a:solidFill>
                  <a:srgbClr val="0070C0"/>
                </a:solidFill>
              </a:rPr>
              <a:t>surely fail in business</a:t>
            </a:r>
            <a:r>
              <a:rPr lang="en-US" b="1" dirty="0" smtClean="0"/>
              <a:t>. </a:t>
            </a:r>
            <a:r>
              <a:rPr lang="en-US" b="1" dirty="0"/>
              <a:t>Poor fund management are frequently the cause of failure.</a:t>
            </a:r>
          </a:p>
          <a:p>
            <a:endParaRPr lang="en-US" b="1" dirty="0"/>
          </a:p>
          <a:p>
            <a:endParaRPr lang="en-US" b="1" dirty="0"/>
          </a:p>
          <a:p>
            <a:endParaRPr lang="en-IN" b="1" dirty="0"/>
          </a:p>
        </p:txBody>
      </p:sp>
    </p:spTree>
    <p:extLst>
      <p:ext uri="{BB962C8B-B14F-4D97-AF65-F5344CB8AC3E}">
        <p14:creationId xmlns:p14="http://schemas.microsoft.com/office/powerpoint/2010/main" val="21228598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Internal Locus of Control</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692727" y="1480968"/>
            <a:ext cx="10464800" cy="4351338"/>
          </a:xfrm>
        </p:spPr>
        <p:txBody>
          <a:bodyPr>
            <a:noAutofit/>
          </a:bodyPr>
          <a:lstStyle/>
          <a:p>
            <a:r>
              <a:rPr lang="en-US" b="1" dirty="0" smtClean="0"/>
              <a:t>Entrepreneurs believe that they have the power over events in their lives.</a:t>
            </a:r>
          </a:p>
          <a:p>
            <a:r>
              <a:rPr lang="en-US" b="1" dirty="0" smtClean="0"/>
              <a:t>They believe that they can create their future as they envision.</a:t>
            </a:r>
          </a:p>
          <a:p>
            <a:r>
              <a:rPr lang="en-US" b="1" dirty="0" smtClean="0"/>
              <a:t>They do not believe in fate or blame outside forces for the outcome of their actions.</a:t>
            </a:r>
          </a:p>
          <a:p>
            <a:r>
              <a:rPr lang="en-US" b="1" dirty="0" smtClean="0"/>
              <a:t>They may be spirituals but their thoughts on future are similar to those of the agnostic.</a:t>
            </a:r>
          </a:p>
          <a:p>
            <a:r>
              <a:rPr lang="en-US" b="1" dirty="0" smtClean="0"/>
              <a:t>People with external locus of control tend to blame outside forces for all the failures and credit themselves for all the success.</a:t>
            </a:r>
          </a:p>
        </p:txBody>
      </p:sp>
    </p:spTree>
    <p:extLst>
      <p:ext uri="{BB962C8B-B14F-4D97-AF65-F5344CB8AC3E}">
        <p14:creationId xmlns:p14="http://schemas.microsoft.com/office/powerpoint/2010/main" val="59087808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4648" y="1389945"/>
            <a:ext cx="9979152" cy="5271813"/>
          </a:xfrm>
        </p:spPr>
        <p:txBody>
          <a:bodyPr>
            <a:normAutofit/>
          </a:bodyPr>
          <a:lstStyle/>
          <a:p>
            <a:r>
              <a:rPr lang="en-IN" b="1" dirty="0" smtClean="0"/>
              <a:t>Work experience in a start-up.</a:t>
            </a:r>
          </a:p>
          <a:p>
            <a:r>
              <a:rPr lang="en-US" b="1" dirty="0" smtClean="0"/>
              <a:t>Close association with business of friends or family.</a:t>
            </a:r>
          </a:p>
          <a:p>
            <a:r>
              <a:rPr lang="en-US" b="1" dirty="0" smtClean="0"/>
              <a:t>Corporate entrepreneurship.</a:t>
            </a:r>
          </a:p>
          <a:p>
            <a:r>
              <a:rPr lang="en-US" b="1" dirty="0" smtClean="0"/>
              <a:t>Profit-center head.</a:t>
            </a:r>
            <a:r>
              <a:rPr lang="en-IN" b="1" dirty="0"/>
              <a:t> </a:t>
            </a:r>
            <a:endParaRPr lang="en-IN" b="1" dirty="0" smtClean="0"/>
          </a:p>
          <a:p>
            <a:r>
              <a:rPr lang="en-IN" b="1" dirty="0" smtClean="0"/>
              <a:t>Some </a:t>
            </a:r>
            <a:r>
              <a:rPr lang="en-IN" b="1" dirty="0"/>
              <a:t>experience of managing events</a:t>
            </a:r>
            <a:r>
              <a:rPr lang="en-IN" b="1" dirty="0" smtClean="0"/>
              <a:t>.</a:t>
            </a:r>
          </a:p>
          <a:p>
            <a:r>
              <a:rPr lang="en-US" b="1" dirty="0" smtClean="0"/>
              <a:t>Borrowing a phrase from a statement by Donald Rumsfeld, US Defense Secretary </a:t>
            </a:r>
            <a:r>
              <a:rPr lang="en-US" sz="2200" dirty="0" smtClean="0"/>
              <a:t>“… </a:t>
            </a:r>
            <a:r>
              <a:rPr lang="en-US" sz="2200" i="1" dirty="0" smtClean="0"/>
              <a:t>there </a:t>
            </a:r>
            <a:r>
              <a:rPr lang="en-US" sz="2200" i="1" dirty="0"/>
              <a:t>are known knowns; there are things we know we know. We also know there are known unknowns; that is to say we know there are some things we do not know. But there are also unknown unknowns—the ones we don't know we don't know</a:t>
            </a:r>
            <a:r>
              <a:rPr lang="en-US" sz="2200" i="1" dirty="0" smtClean="0"/>
              <a:t>. </a:t>
            </a:r>
            <a:r>
              <a:rPr lang="en-US" sz="2200" dirty="0" smtClean="0"/>
              <a:t>…”</a:t>
            </a:r>
            <a:endParaRPr lang="en-US" sz="2200" b="1" dirty="0" smtClean="0"/>
          </a:p>
        </p:txBody>
      </p:sp>
      <p:sp>
        <p:nvSpPr>
          <p:cNvPr id="4" name="Title 1"/>
          <p:cNvSpPr>
            <a:spLocks noGrp="1"/>
          </p:cNvSpPr>
          <p:nvPr>
            <p:ph type="title"/>
          </p:nvPr>
        </p:nvSpPr>
        <p:spPr>
          <a:xfrm>
            <a:off x="838200" y="145669"/>
            <a:ext cx="10515600" cy="1325563"/>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Prior Entrepreneurial Exposure</a:t>
            </a:r>
            <a:endParaRPr lang="en-IN" sz="3200" b="1" dirty="0">
              <a:solidFill>
                <a:schemeClr val="accent5">
                  <a:lumMod val="75000"/>
                </a:schemeClr>
              </a:solidFill>
              <a:latin typeface="Calibri" panose="020F0502020204030204" pitchFamily="34" charset="0"/>
            </a:endParaRPr>
          </a:p>
        </p:txBody>
      </p:sp>
    </p:spTree>
    <p:extLst>
      <p:ext uri="{BB962C8B-B14F-4D97-AF65-F5344CB8AC3E}">
        <p14:creationId xmlns:p14="http://schemas.microsoft.com/office/powerpoint/2010/main" val="25399489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223" y="3357969"/>
            <a:ext cx="7667625" cy="3305175"/>
          </a:xfrm>
          <a:prstGeom prst="rect">
            <a:avLst/>
          </a:prstGeom>
        </p:spPr>
      </p:pic>
      <p:pic>
        <p:nvPicPr>
          <p:cNvPr id="4" name="Picture 3"/>
          <p:cNvPicPr>
            <a:picLocks noChangeAspect="1"/>
          </p:cNvPicPr>
          <p:nvPr/>
        </p:nvPicPr>
        <p:blipFill>
          <a:blip r:embed="rId3"/>
          <a:stretch>
            <a:fillRect/>
          </a:stretch>
        </p:blipFill>
        <p:spPr>
          <a:xfrm>
            <a:off x="5078508" y="317235"/>
            <a:ext cx="6314234" cy="3564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ounded Rectangular Callout 5"/>
          <p:cNvSpPr/>
          <p:nvPr/>
        </p:nvSpPr>
        <p:spPr>
          <a:xfrm>
            <a:off x="591672" y="1039906"/>
            <a:ext cx="4222376" cy="2385732"/>
          </a:xfrm>
          <a:custGeom>
            <a:avLst/>
            <a:gdLst>
              <a:gd name="connsiteX0" fmla="*/ 0 w 3164541"/>
              <a:gd name="connsiteY0" fmla="*/ 300324 h 1801906"/>
              <a:gd name="connsiteX1" fmla="*/ 300324 w 3164541"/>
              <a:gd name="connsiteY1" fmla="*/ 0 h 1801906"/>
              <a:gd name="connsiteX2" fmla="*/ 527424 w 3164541"/>
              <a:gd name="connsiteY2" fmla="*/ 0 h 1801906"/>
              <a:gd name="connsiteX3" fmla="*/ 527424 w 3164541"/>
              <a:gd name="connsiteY3" fmla="*/ 0 h 1801906"/>
              <a:gd name="connsiteX4" fmla="*/ 1318559 w 3164541"/>
              <a:gd name="connsiteY4" fmla="*/ 0 h 1801906"/>
              <a:gd name="connsiteX5" fmla="*/ 2864217 w 3164541"/>
              <a:gd name="connsiteY5" fmla="*/ 0 h 1801906"/>
              <a:gd name="connsiteX6" fmla="*/ 3164541 w 3164541"/>
              <a:gd name="connsiteY6" fmla="*/ 300324 h 1801906"/>
              <a:gd name="connsiteX7" fmla="*/ 3164541 w 3164541"/>
              <a:gd name="connsiteY7" fmla="*/ 1051112 h 1801906"/>
              <a:gd name="connsiteX8" fmla="*/ 3164541 w 3164541"/>
              <a:gd name="connsiteY8" fmla="*/ 1051112 h 1801906"/>
              <a:gd name="connsiteX9" fmla="*/ 3164541 w 3164541"/>
              <a:gd name="connsiteY9" fmla="*/ 1501588 h 1801906"/>
              <a:gd name="connsiteX10" fmla="*/ 3164541 w 3164541"/>
              <a:gd name="connsiteY10" fmla="*/ 1501582 h 1801906"/>
              <a:gd name="connsiteX11" fmla="*/ 2864217 w 3164541"/>
              <a:gd name="connsiteY11" fmla="*/ 1801906 h 1801906"/>
              <a:gd name="connsiteX12" fmla="*/ 1318559 w 3164541"/>
              <a:gd name="connsiteY12" fmla="*/ 1801906 h 1801906"/>
              <a:gd name="connsiteX13" fmla="*/ 923002 w 3164541"/>
              <a:gd name="connsiteY13" fmla="*/ 2027144 h 1801906"/>
              <a:gd name="connsiteX14" fmla="*/ 527424 w 3164541"/>
              <a:gd name="connsiteY14" fmla="*/ 1801906 h 1801906"/>
              <a:gd name="connsiteX15" fmla="*/ 300324 w 3164541"/>
              <a:gd name="connsiteY15" fmla="*/ 1801906 h 1801906"/>
              <a:gd name="connsiteX16" fmla="*/ 0 w 3164541"/>
              <a:gd name="connsiteY16" fmla="*/ 1501582 h 1801906"/>
              <a:gd name="connsiteX17" fmla="*/ 0 w 3164541"/>
              <a:gd name="connsiteY17" fmla="*/ 1501588 h 1801906"/>
              <a:gd name="connsiteX18" fmla="*/ 0 w 3164541"/>
              <a:gd name="connsiteY18" fmla="*/ 1051112 h 1801906"/>
              <a:gd name="connsiteX19" fmla="*/ 0 w 3164541"/>
              <a:gd name="connsiteY19" fmla="*/ 1051112 h 1801906"/>
              <a:gd name="connsiteX20" fmla="*/ 0 w 3164541"/>
              <a:gd name="connsiteY20" fmla="*/ 300324 h 1801906"/>
              <a:gd name="connsiteX0" fmla="*/ 0 w 4222376"/>
              <a:gd name="connsiteY0" fmla="*/ 300324 h 2027144"/>
              <a:gd name="connsiteX1" fmla="*/ 300324 w 4222376"/>
              <a:gd name="connsiteY1" fmla="*/ 0 h 2027144"/>
              <a:gd name="connsiteX2" fmla="*/ 527424 w 4222376"/>
              <a:gd name="connsiteY2" fmla="*/ 0 h 2027144"/>
              <a:gd name="connsiteX3" fmla="*/ 527424 w 4222376"/>
              <a:gd name="connsiteY3" fmla="*/ 0 h 2027144"/>
              <a:gd name="connsiteX4" fmla="*/ 1318559 w 4222376"/>
              <a:gd name="connsiteY4" fmla="*/ 0 h 2027144"/>
              <a:gd name="connsiteX5" fmla="*/ 2864217 w 4222376"/>
              <a:gd name="connsiteY5" fmla="*/ 0 h 2027144"/>
              <a:gd name="connsiteX6" fmla="*/ 3164541 w 4222376"/>
              <a:gd name="connsiteY6" fmla="*/ 300324 h 2027144"/>
              <a:gd name="connsiteX7" fmla="*/ 4222376 w 4222376"/>
              <a:gd name="connsiteY7" fmla="*/ 528918 h 2027144"/>
              <a:gd name="connsiteX8" fmla="*/ 3164541 w 4222376"/>
              <a:gd name="connsiteY8" fmla="*/ 1051112 h 2027144"/>
              <a:gd name="connsiteX9" fmla="*/ 3164541 w 4222376"/>
              <a:gd name="connsiteY9" fmla="*/ 1051112 h 2027144"/>
              <a:gd name="connsiteX10" fmla="*/ 3164541 w 4222376"/>
              <a:gd name="connsiteY10" fmla="*/ 1501588 h 2027144"/>
              <a:gd name="connsiteX11" fmla="*/ 3164541 w 4222376"/>
              <a:gd name="connsiteY11" fmla="*/ 1501582 h 2027144"/>
              <a:gd name="connsiteX12" fmla="*/ 2864217 w 4222376"/>
              <a:gd name="connsiteY12" fmla="*/ 1801906 h 2027144"/>
              <a:gd name="connsiteX13" fmla="*/ 1318559 w 4222376"/>
              <a:gd name="connsiteY13" fmla="*/ 1801906 h 2027144"/>
              <a:gd name="connsiteX14" fmla="*/ 923002 w 4222376"/>
              <a:gd name="connsiteY14" fmla="*/ 2027144 h 2027144"/>
              <a:gd name="connsiteX15" fmla="*/ 527424 w 4222376"/>
              <a:gd name="connsiteY15" fmla="*/ 1801906 h 2027144"/>
              <a:gd name="connsiteX16" fmla="*/ 300324 w 4222376"/>
              <a:gd name="connsiteY16" fmla="*/ 1801906 h 2027144"/>
              <a:gd name="connsiteX17" fmla="*/ 0 w 4222376"/>
              <a:gd name="connsiteY17" fmla="*/ 1501582 h 2027144"/>
              <a:gd name="connsiteX18" fmla="*/ 0 w 4222376"/>
              <a:gd name="connsiteY18" fmla="*/ 1501588 h 2027144"/>
              <a:gd name="connsiteX19" fmla="*/ 0 w 4222376"/>
              <a:gd name="connsiteY19" fmla="*/ 1051112 h 2027144"/>
              <a:gd name="connsiteX20" fmla="*/ 0 w 4222376"/>
              <a:gd name="connsiteY20" fmla="*/ 1051112 h 2027144"/>
              <a:gd name="connsiteX21" fmla="*/ 0 w 4222376"/>
              <a:gd name="connsiteY21" fmla="*/ 300324 h 2027144"/>
              <a:gd name="connsiteX0" fmla="*/ 0 w 4222376"/>
              <a:gd name="connsiteY0" fmla="*/ 300324 h 2385732"/>
              <a:gd name="connsiteX1" fmla="*/ 300324 w 4222376"/>
              <a:gd name="connsiteY1" fmla="*/ 0 h 2385732"/>
              <a:gd name="connsiteX2" fmla="*/ 527424 w 4222376"/>
              <a:gd name="connsiteY2" fmla="*/ 0 h 2385732"/>
              <a:gd name="connsiteX3" fmla="*/ 527424 w 4222376"/>
              <a:gd name="connsiteY3" fmla="*/ 0 h 2385732"/>
              <a:gd name="connsiteX4" fmla="*/ 1318559 w 4222376"/>
              <a:gd name="connsiteY4" fmla="*/ 0 h 2385732"/>
              <a:gd name="connsiteX5" fmla="*/ 2864217 w 4222376"/>
              <a:gd name="connsiteY5" fmla="*/ 0 h 2385732"/>
              <a:gd name="connsiteX6" fmla="*/ 3164541 w 4222376"/>
              <a:gd name="connsiteY6" fmla="*/ 300324 h 2385732"/>
              <a:gd name="connsiteX7" fmla="*/ 4222376 w 4222376"/>
              <a:gd name="connsiteY7" fmla="*/ 528918 h 2385732"/>
              <a:gd name="connsiteX8" fmla="*/ 3164541 w 4222376"/>
              <a:gd name="connsiteY8" fmla="*/ 1051112 h 2385732"/>
              <a:gd name="connsiteX9" fmla="*/ 3164541 w 4222376"/>
              <a:gd name="connsiteY9" fmla="*/ 1051112 h 2385732"/>
              <a:gd name="connsiteX10" fmla="*/ 3164541 w 4222376"/>
              <a:gd name="connsiteY10" fmla="*/ 1501588 h 2385732"/>
              <a:gd name="connsiteX11" fmla="*/ 3164541 w 4222376"/>
              <a:gd name="connsiteY11" fmla="*/ 1501582 h 2385732"/>
              <a:gd name="connsiteX12" fmla="*/ 2864217 w 4222376"/>
              <a:gd name="connsiteY12" fmla="*/ 1801906 h 2385732"/>
              <a:gd name="connsiteX13" fmla="*/ 1318559 w 4222376"/>
              <a:gd name="connsiteY13" fmla="*/ 1801906 h 2385732"/>
              <a:gd name="connsiteX14" fmla="*/ 887143 w 4222376"/>
              <a:gd name="connsiteY14" fmla="*/ 2385732 h 2385732"/>
              <a:gd name="connsiteX15" fmla="*/ 527424 w 4222376"/>
              <a:gd name="connsiteY15" fmla="*/ 1801906 h 2385732"/>
              <a:gd name="connsiteX16" fmla="*/ 300324 w 4222376"/>
              <a:gd name="connsiteY16" fmla="*/ 1801906 h 2385732"/>
              <a:gd name="connsiteX17" fmla="*/ 0 w 4222376"/>
              <a:gd name="connsiteY17" fmla="*/ 1501582 h 2385732"/>
              <a:gd name="connsiteX18" fmla="*/ 0 w 4222376"/>
              <a:gd name="connsiteY18" fmla="*/ 1501588 h 2385732"/>
              <a:gd name="connsiteX19" fmla="*/ 0 w 4222376"/>
              <a:gd name="connsiteY19" fmla="*/ 1051112 h 2385732"/>
              <a:gd name="connsiteX20" fmla="*/ 0 w 4222376"/>
              <a:gd name="connsiteY20" fmla="*/ 1051112 h 2385732"/>
              <a:gd name="connsiteX21" fmla="*/ 0 w 4222376"/>
              <a:gd name="connsiteY21" fmla="*/ 300324 h 238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2376" h="2385732">
                <a:moveTo>
                  <a:pt x="0" y="300324"/>
                </a:moveTo>
                <a:cubicBezTo>
                  <a:pt x="0" y="134460"/>
                  <a:pt x="134460" y="0"/>
                  <a:pt x="300324" y="0"/>
                </a:cubicBezTo>
                <a:lnTo>
                  <a:pt x="527424" y="0"/>
                </a:lnTo>
                <a:lnTo>
                  <a:pt x="527424" y="0"/>
                </a:lnTo>
                <a:lnTo>
                  <a:pt x="1318559" y="0"/>
                </a:lnTo>
                <a:lnTo>
                  <a:pt x="2864217" y="0"/>
                </a:lnTo>
                <a:cubicBezTo>
                  <a:pt x="3030081" y="0"/>
                  <a:pt x="3164541" y="134460"/>
                  <a:pt x="3164541" y="300324"/>
                </a:cubicBezTo>
                <a:cubicBezTo>
                  <a:pt x="3167529" y="424334"/>
                  <a:pt x="4219388" y="404908"/>
                  <a:pt x="4222376" y="528918"/>
                </a:cubicBezTo>
                <a:lnTo>
                  <a:pt x="3164541" y="1051112"/>
                </a:lnTo>
                <a:lnTo>
                  <a:pt x="3164541" y="1051112"/>
                </a:lnTo>
                <a:lnTo>
                  <a:pt x="3164541" y="1501588"/>
                </a:lnTo>
                <a:lnTo>
                  <a:pt x="3164541" y="1501582"/>
                </a:lnTo>
                <a:cubicBezTo>
                  <a:pt x="3164541" y="1667446"/>
                  <a:pt x="3030081" y="1801906"/>
                  <a:pt x="2864217" y="1801906"/>
                </a:cubicBezTo>
                <a:lnTo>
                  <a:pt x="1318559" y="1801906"/>
                </a:lnTo>
                <a:lnTo>
                  <a:pt x="887143" y="2385732"/>
                </a:lnTo>
                <a:lnTo>
                  <a:pt x="527424" y="1801906"/>
                </a:lnTo>
                <a:lnTo>
                  <a:pt x="300324" y="1801906"/>
                </a:lnTo>
                <a:cubicBezTo>
                  <a:pt x="134460" y="1801906"/>
                  <a:pt x="0" y="1667446"/>
                  <a:pt x="0" y="1501582"/>
                </a:cubicBezTo>
                <a:lnTo>
                  <a:pt x="0" y="1501588"/>
                </a:lnTo>
                <a:lnTo>
                  <a:pt x="0" y="1051112"/>
                </a:lnTo>
                <a:lnTo>
                  <a:pt x="0" y="1051112"/>
                </a:lnTo>
                <a:lnTo>
                  <a:pt x="0" y="300324"/>
                </a:lnTo>
                <a:close/>
              </a:path>
            </a:pathLst>
          </a:custGeom>
          <a:gradFill>
            <a:gsLst>
              <a:gs pos="0">
                <a:srgbClr val="00B050"/>
              </a:gs>
              <a:gs pos="74000">
                <a:srgbClr val="640000">
                  <a:alpha val="49000"/>
                </a:srgbClr>
              </a:gs>
              <a:gs pos="88000">
                <a:srgbClr val="640000">
                  <a:alpha val="71000"/>
                </a:srgbClr>
              </a:gs>
              <a:gs pos="100000">
                <a:srgbClr val="64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816078" y="1141717"/>
            <a:ext cx="2841522" cy="1569660"/>
          </a:xfrm>
          <a:prstGeom prst="rect">
            <a:avLst/>
          </a:prstGeom>
          <a:noFill/>
        </p:spPr>
        <p:txBody>
          <a:bodyPr wrap="square" rtlCol="0">
            <a:spAutoFit/>
          </a:bodyPr>
          <a:lstStyle/>
          <a:p>
            <a:r>
              <a:rPr lang="en-US" sz="2400" b="1" dirty="0">
                <a:solidFill>
                  <a:schemeClr val="bg1"/>
                </a:solidFill>
              </a:rPr>
              <a:t>They appeared too good to </a:t>
            </a:r>
            <a:r>
              <a:rPr lang="en-US" sz="2400" b="1" dirty="0" smtClean="0">
                <a:solidFill>
                  <a:schemeClr val="bg1"/>
                </a:solidFill>
              </a:rPr>
              <a:t>fail </a:t>
            </a:r>
            <a:r>
              <a:rPr lang="en-US" sz="2400" b="1" dirty="0">
                <a:solidFill>
                  <a:schemeClr val="bg1"/>
                </a:solidFill>
              </a:rPr>
              <a:t>but they </a:t>
            </a:r>
            <a:r>
              <a:rPr lang="en-US" sz="2400" b="1" dirty="0" smtClean="0">
                <a:solidFill>
                  <a:schemeClr val="bg1"/>
                </a:solidFill>
              </a:rPr>
              <a:t>failed </a:t>
            </a:r>
            <a:r>
              <a:rPr lang="en-US" sz="2400" b="1" dirty="0">
                <a:solidFill>
                  <a:schemeClr val="bg1"/>
                </a:solidFill>
              </a:rPr>
              <a:t>too </a:t>
            </a:r>
            <a:r>
              <a:rPr lang="en-US" sz="2400" b="1" dirty="0" smtClean="0">
                <a:solidFill>
                  <a:schemeClr val="bg1"/>
                </a:solidFill>
              </a:rPr>
              <a:t>quickly</a:t>
            </a:r>
            <a:endParaRPr lang="en-IN" sz="2400" b="1" dirty="0">
              <a:solidFill>
                <a:schemeClr val="bg1"/>
              </a:solidFill>
            </a:endParaRPr>
          </a:p>
          <a:p>
            <a:endParaRPr lang="en-IN" sz="2400" b="1" dirty="0">
              <a:solidFill>
                <a:schemeClr val="bg1"/>
              </a:solidFill>
            </a:endParaRPr>
          </a:p>
        </p:txBody>
      </p:sp>
    </p:spTree>
    <p:extLst>
      <p:ext uri="{BB962C8B-B14F-4D97-AF65-F5344CB8AC3E}">
        <p14:creationId xmlns:p14="http://schemas.microsoft.com/office/powerpoint/2010/main" val="2130592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IN" sz="3200" b="1" dirty="0">
                <a:solidFill>
                  <a:schemeClr val="accent5">
                    <a:lumMod val="75000"/>
                  </a:schemeClr>
                </a:solidFill>
                <a:latin typeface="Calibri" panose="020F0502020204030204" pitchFamily="34" charset="0"/>
              </a:rPr>
              <a:t>Burning Desire for Learning: Knowledge-seeker </a:t>
            </a:r>
            <a:endParaRPr lang="en-US"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38200" y="1690688"/>
            <a:ext cx="10515600" cy="4710112"/>
          </a:xfrm>
        </p:spPr>
        <p:txBody>
          <a:bodyPr>
            <a:normAutofit/>
          </a:bodyPr>
          <a:lstStyle/>
          <a:p>
            <a:r>
              <a:rPr lang="en-US" b="1" dirty="0" smtClean="0"/>
              <a:t>Business operation requires knowledge of many domains.</a:t>
            </a:r>
          </a:p>
          <a:p>
            <a:r>
              <a:rPr lang="en-US" b="1" dirty="0" smtClean="0"/>
              <a:t>It may not be possible to be the best in everything.</a:t>
            </a:r>
          </a:p>
          <a:p>
            <a:r>
              <a:rPr lang="en-US" b="1" dirty="0" smtClean="0"/>
              <a:t>But knowing more about many things is a clear advantage. One can have better perspective about many things and can lead better. </a:t>
            </a:r>
          </a:p>
          <a:p>
            <a:r>
              <a:rPr lang="en-US" b="1" dirty="0" smtClean="0"/>
              <a:t>Successful entrepreneurs have constant passion for learning. </a:t>
            </a:r>
          </a:p>
          <a:p>
            <a:r>
              <a:rPr lang="en-US" b="1" dirty="0" smtClean="0"/>
              <a:t>Obviously knowledge is pivotal for managing business and identifying opportunities.</a:t>
            </a:r>
            <a:endParaRPr lang="en-US" b="1" dirty="0"/>
          </a:p>
        </p:txBody>
      </p:sp>
    </p:spTree>
    <p:extLst>
      <p:ext uri="{BB962C8B-B14F-4D97-AF65-F5344CB8AC3E}">
        <p14:creationId xmlns:p14="http://schemas.microsoft.com/office/powerpoint/2010/main" val="42123865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12" y="320302"/>
            <a:ext cx="10515600" cy="1325563"/>
          </a:xfrm>
          <a:noFill/>
          <a:ln>
            <a:noFill/>
          </a:ln>
        </p:spPr>
        <p:txBody>
          <a:bodyPr spcFirstLastPara="1" wrap="square" lIns="91425" tIns="45700" rIns="91425" bIns="45700" anchor="ctr" anchorCtr="0">
            <a:normAutofit/>
          </a:bodyPr>
          <a:lstStyle/>
          <a:p>
            <a:r>
              <a:rPr lang="en-IN" sz="3200" b="1" dirty="0">
                <a:solidFill>
                  <a:schemeClr val="accent5">
                    <a:lumMod val="75000"/>
                  </a:schemeClr>
                </a:solidFill>
                <a:latin typeface="Calibri" panose="020F0502020204030204" pitchFamily="34" charset="0"/>
              </a:rPr>
              <a:t>They Understand the Value of a Strong Peer Network</a:t>
            </a:r>
            <a:endParaRPr lang="en-US"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22960" y="1541819"/>
            <a:ext cx="10104120" cy="4351338"/>
          </a:xfrm>
        </p:spPr>
        <p:txBody>
          <a:bodyPr>
            <a:normAutofit/>
          </a:bodyPr>
          <a:lstStyle/>
          <a:p>
            <a:r>
              <a:rPr lang="en-US" sz="2400" b="1" dirty="0" smtClean="0"/>
              <a:t>In a competitive world, gaining success alone is a near impossible task.</a:t>
            </a:r>
          </a:p>
          <a:p>
            <a:r>
              <a:rPr lang="en-US" sz="2400" b="1" dirty="0" smtClean="0"/>
              <a:t>Contacts with business partners, financial partners, strategic resources, technology partners, peer entrepreneurs, investors are invaluable.</a:t>
            </a:r>
          </a:p>
          <a:p>
            <a:r>
              <a:rPr lang="en-US" sz="2400" b="1" dirty="0" smtClean="0"/>
              <a:t>At early stage of a technology start-ups one of the best assets is peer network with startups engaged in similar technologies.</a:t>
            </a:r>
          </a:p>
          <a:p>
            <a:r>
              <a:rPr lang="en-US" sz="2400" b="1" dirty="0" smtClean="0"/>
              <a:t>Effective nurturing of the relationship with people who can help to troubleshoot many hurdles.</a:t>
            </a:r>
            <a:endParaRPr lang="en-IN" sz="2400" b="1" dirty="0" smtClean="0"/>
          </a:p>
          <a:p>
            <a:r>
              <a:rPr lang="en-IN" sz="2400" b="1" dirty="0" smtClean="0"/>
              <a:t>It has been propounded by many great leaders that one can constantly evolve stronger if </a:t>
            </a:r>
            <a:r>
              <a:rPr lang="en-IN" sz="2400" b="1" dirty="0" smtClean="0">
                <a:solidFill>
                  <a:schemeClr val="accent5">
                    <a:lumMod val="75000"/>
                  </a:schemeClr>
                </a:solidFill>
              </a:rPr>
              <a:t>surrounded by great people</a:t>
            </a:r>
            <a:r>
              <a:rPr lang="en-IN" sz="2400" b="1" dirty="0" smtClean="0"/>
              <a:t>. </a:t>
            </a:r>
          </a:p>
          <a:p>
            <a:r>
              <a:rPr lang="en-IN" sz="2400" b="1" dirty="0" smtClean="0"/>
              <a:t>You are as </a:t>
            </a:r>
            <a:r>
              <a:rPr lang="en-IN" sz="2400" b="1" dirty="0"/>
              <a:t>good </a:t>
            </a:r>
            <a:r>
              <a:rPr lang="en-IN" sz="2400" b="1" dirty="0" smtClean="0"/>
              <a:t>a leader as the people you keep company.</a:t>
            </a:r>
            <a:endParaRPr lang="en-IN" sz="2400" b="1" dirty="0"/>
          </a:p>
        </p:txBody>
      </p:sp>
    </p:spTree>
    <p:extLst>
      <p:ext uri="{BB962C8B-B14F-4D97-AF65-F5344CB8AC3E}">
        <p14:creationId xmlns:p14="http://schemas.microsoft.com/office/powerpoint/2010/main" val="1693433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6" y="293596"/>
            <a:ext cx="10515600" cy="1029109"/>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Tenacious</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49744" y="1331849"/>
            <a:ext cx="9159827" cy="4351338"/>
          </a:xfrm>
        </p:spPr>
        <p:txBody>
          <a:bodyPr/>
          <a:lstStyle/>
          <a:p>
            <a:r>
              <a:rPr lang="en-US" b="1" dirty="0" smtClean="0"/>
              <a:t>The tough competitive atmosphere of business demands unyielding, strong-willed and unfearful leaders. </a:t>
            </a:r>
          </a:p>
          <a:p>
            <a:r>
              <a:rPr lang="en-US" b="1" dirty="0" smtClean="0"/>
              <a:t>These leaders meticulously plan ahead, adjust themselves quickly to changing scenarios, adapt to market responses. </a:t>
            </a:r>
          </a:p>
          <a:p>
            <a:r>
              <a:rPr lang="en-US" b="1" dirty="0" smtClean="0"/>
              <a:t>Business at times has very high </a:t>
            </a:r>
            <a:r>
              <a:rPr lang="en-US" b="1" dirty="0"/>
              <a:t>highs and very low lows</a:t>
            </a:r>
            <a:r>
              <a:rPr lang="en-US" b="1" dirty="0" smtClean="0"/>
              <a:t>. Expert entrepreneurs </a:t>
            </a:r>
            <a:r>
              <a:rPr lang="en-US" b="1" dirty="0"/>
              <a:t>have the tenacity to absorb </a:t>
            </a:r>
            <a:r>
              <a:rPr lang="en-US" b="1" dirty="0" smtClean="0"/>
              <a:t>such shocks </a:t>
            </a:r>
            <a:r>
              <a:rPr lang="en-US" b="1" dirty="0"/>
              <a:t>and </a:t>
            </a:r>
            <a:r>
              <a:rPr lang="en-US" b="1" dirty="0" smtClean="0"/>
              <a:t>capability to neutralize their impact on the organization. </a:t>
            </a:r>
          </a:p>
        </p:txBody>
      </p:sp>
    </p:spTree>
    <p:extLst>
      <p:ext uri="{BB962C8B-B14F-4D97-AF65-F5344CB8AC3E}">
        <p14:creationId xmlns:p14="http://schemas.microsoft.com/office/powerpoint/2010/main" val="4074282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05" y="565206"/>
            <a:ext cx="10515600" cy="860171"/>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Tolerant to </a:t>
            </a:r>
            <a:r>
              <a:rPr lang="en-US" sz="3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rPr>
              <a:t>Ambiguity</a:t>
            </a:r>
            <a:r>
              <a:rPr lang="en-US" sz="3200" b="1" dirty="0">
                <a:solidFill>
                  <a:schemeClr val="accent5">
                    <a:lumMod val="75000"/>
                  </a:schemeClr>
                </a:solidFill>
                <a:latin typeface="Calibri" panose="020F0502020204030204" pitchFamily="34" charset="0"/>
              </a:rPr>
              <a:t> and </a:t>
            </a:r>
            <a:r>
              <a:rPr lang="en-US" sz="3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rPr>
              <a:t>Uncertainties</a:t>
            </a:r>
            <a:endParaRPr lang="en-IN" sz="32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libri" panose="020F0502020204030204" pitchFamily="34" charset="0"/>
            </a:endParaRPr>
          </a:p>
        </p:txBody>
      </p:sp>
      <p:sp>
        <p:nvSpPr>
          <p:cNvPr id="3" name="Content Placeholder 2"/>
          <p:cNvSpPr>
            <a:spLocks noGrp="1"/>
          </p:cNvSpPr>
          <p:nvPr>
            <p:ph idx="1"/>
          </p:nvPr>
        </p:nvSpPr>
        <p:spPr>
          <a:xfrm>
            <a:off x="1012769" y="1653309"/>
            <a:ext cx="9966036" cy="3948464"/>
          </a:xfrm>
        </p:spPr>
        <p:txBody>
          <a:bodyPr/>
          <a:lstStyle/>
          <a:p>
            <a:pPr algn="just"/>
            <a:r>
              <a:rPr lang="en-US" sz="2400" b="1" dirty="0" smtClean="0"/>
              <a:t>Entrepreneurs sets goals and are committed and convicted to reach them. They also inspire others to follow them.</a:t>
            </a:r>
          </a:p>
          <a:p>
            <a:pPr algn="just"/>
            <a:r>
              <a:rPr lang="en-US" sz="2400" b="1" dirty="0" smtClean="0"/>
              <a:t>But, they should be open to </a:t>
            </a:r>
            <a:r>
              <a:rPr lang="en-US" sz="2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unexpected developments </a:t>
            </a:r>
            <a:r>
              <a:rPr lang="en-US" sz="2400" b="1" dirty="0" smtClean="0"/>
              <a:t>and  information and make mid-course corrections that mitigates adversities or better exploits the advantages.</a:t>
            </a:r>
          </a:p>
          <a:p>
            <a:pPr algn="just"/>
            <a:r>
              <a:rPr lang="en-US" sz="2400" b="1" dirty="0" smtClean="0"/>
              <a:t>Their readiness and ability </a:t>
            </a:r>
            <a:r>
              <a:rPr lang="en-US" sz="2400" b="1" dirty="0"/>
              <a:t>to </a:t>
            </a:r>
            <a:r>
              <a:rPr lang="en-US" sz="2400" b="1" dirty="0" smtClean="0"/>
              <a:t>face both at </a:t>
            </a:r>
            <a:r>
              <a:rPr lang="en-US" sz="2400" b="1" dirty="0"/>
              <a:t>once, in the face of great uncertainty, is </a:t>
            </a:r>
            <a:r>
              <a:rPr lang="en-US" sz="2400" b="1" dirty="0" smtClean="0"/>
              <a:t>the </a:t>
            </a:r>
            <a:r>
              <a:rPr lang="en-US" sz="2400" b="1" u="dbl" dirty="0">
                <a:uFill>
                  <a:solidFill>
                    <a:srgbClr val="00B0F0"/>
                  </a:solidFill>
                </a:uFill>
              </a:rPr>
              <a:t>tolerance for ambiguity that sets an entrepreneur apart from the </a:t>
            </a:r>
            <a:r>
              <a:rPr lang="en-US" sz="2400" b="1" u="dbl" dirty="0" smtClean="0">
                <a:uFill>
                  <a:solidFill>
                    <a:srgbClr val="00B0F0"/>
                  </a:solidFill>
                </a:uFill>
              </a:rPr>
              <a:t>rest</a:t>
            </a:r>
            <a:r>
              <a:rPr lang="en-US" sz="2400" b="1" dirty="0" smtClean="0"/>
              <a:t>. </a:t>
            </a:r>
            <a:endParaRPr lang="en-IN" sz="2400" b="1" dirty="0"/>
          </a:p>
        </p:txBody>
      </p:sp>
    </p:spTree>
    <p:extLst>
      <p:ext uri="{BB962C8B-B14F-4D97-AF65-F5344CB8AC3E}">
        <p14:creationId xmlns:p14="http://schemas.microsoft.com/office/powerpoint/2010/main" val="29528898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19" y="365125"/>
            <a:ext cx="11526909" cy="1207643"/>
          </a:xfrm>
          <a:noFill/>
          <a:ln>
            <a:noFill/>
          </a:ln>
        </p:spPr>
        <p:txBody>
          <a:bodyPr spcFirstLastPara="1" wrap="square" lIns="91425" tIns="45700" rIns="91425" bIns="45700" anchor="ctr" anchorCtr="0">
            <a:normAutofit/>
          </a:bodyPr>
          <a:lstStyle/>
          <a:p>
            <a:r>
              <a:rPr lang="en-IN" sz="3200" b="1" dirty="0">
                <a:solidFill>
                  <a:schemeClr val="accent5">
                    <a:lumMod val="75000"/>
                  </a:schemeClr>
                </a:solidFill>
                <a:latin typeface="Calibri" panose="020F0502020204030204" pitchFamily="34" charset="0"/>
              </a:rPr>
              <a:t>Readiness to Accept Failure as an Option and Learn from Every Failure, Acknowledge Mistakes and Learn from them</a:t>
            </a:r>
            <a:endParaRPr lang="en-US"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978019" y="1836653"/>
            <a:ext cx="10475072" cy="3732865"/>
          </a:xfrm>
        </p:spPr>
        <p:txBody>
          <a:bodyPr>
            <a:normAutofit/>
          </a:bodyPr>
          <a:lstStyle/>
          <a:p>
            <a:r>
              <a:rPr lang="en-IN" sz="2400" b="1" dirty="0" smtClean="0"/>
              <a:t>Entrepreneurs </a:t>
            </a:r>
            <a:r>
              <a:rPr lang="en-IN" sz="2400" b="1" dirty="0"/>
              <a:t>are often successful because they </a:t>
            </a:r>
            <a:r>
              <a:rPr lang="en-IN" sz="2400" b="1" dirty="0" smtClean="0"/>
              <a:t>tend to comprehend the best possible course of action to get over the worst scenario.</a:t>
            </a:r>
          </a:p>
          <a:p>
            <a:r>
              <a:rPr lang="en-IN" sz="2400" b="1" dirty="0" smtClean="0"/>
              <a:t>However</a:t>
            </a:r>
            <a:r>
              <a:rPr lang="en-IN" sz="2400" b="1" dirty="0"/>
              <a:t>, they </a:t>
            </a:r>
            <a:r>
              <a:rPr lang="en-IN" sz="2400" b="1" dirty="0" smtClean="0"/>
              <a:t>are mindful that things may not always manifest the best of ways and they are ready to accept failure.</a:t>
            </a:r>
          </a:p>
          <a:p>
            <a:r>
              <a:rPr lang="en-US" sz="2400" b="1" dirty="0" smtClean="0"/>
              <a:t>They take lessons from failure to become stronger, smarter and invincible.</a:t>
            </a:r>
            <a:endParaRPr lang="en-IN" sz="2400" b="1" dirty="0" smtClean="0"/>
          </a:p>
          <a:p>
            <a:r>
              <a:rPr lang="en-US" sz="2400" b="1" dirty="0" smtClean="0"/>
              <a:t>They do not sit back ruminating “what if”.</a:t>
            </a:r>
          </a:p>
          <a:p>
            <a:r>
              <a:rPr lang="en-US" sz="2400" b="1" dirty="0" smtClean="0"/>
              <a:t>Almost all successful entrepreneurs mature through learning from </a:t>
            </a:r>
            <a:br>
              <a:rPr lang="en-US" sz="2400" b="1" dirty="0" smtClean="0"/>
            </a:br>
            <a:r>
              <a:rPr lang="en-US" sz="2400" b="1" dirty="0" smtClean="0"/>
              <a:t>failures and mistakes.</a:t>
            </a:r>
            <a:endParaRPr lang="en-IN" sz="2400" b="1" dirty="0"/>
          </a:p>
        </p:txBody>
      </p:sp>
    </p:spTree>
    <p:extLst>
      <p:ext uri="{BB962C8B-B14F-4D97-AF65-F5344CB8AC3E}">
        <p14:creationId xmlns:p14="http://schemas.microsoft.com/office/powerpoint/2010/main" val="29309505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Ability to Sell</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722375" y="1533235"/>
            <a:ext cx="10536751" cy="4027055"/>
          </a:xfrm>
        </p:spPr>
        <p:txBody>
          <a:bodyPr>
            <a:normAutofit/>
          </a:bodyPr>
          <a:lstStyle/>
          <a:p>
            <a:r>
              <a:rPr lang="en-US" b="1" dirty="0"/>
              <a:t>When a customer makes payment in exchange for a product or service in a profitable transaction, </a:t>
            </a:r>
            <a:r>
              <a:rPr lang="en-US" b="1" dirty="0" smtClean="0"/>
              <a:t>only then some </a:t>
            </a:r>
            <a:r>
              <a:rPr lang="en-US" b="1" dirty="0"/>
              <a:t>business is done. </a:t>
            </a:r>
            <a:endParaRPr lang="en-US" b="1" dirty="0" smtClean="0"/>
          </a:p>
          <a:p>
            <a:r>
              <a:rPr lang="en-US" b="1" dirty="0" smtClean="0"/>
              <a:t>Ability to sell is highly essential to succeed in business.</a:t>
            </a:r>
            <a:endParaRPr lang="en-IN" b="1" dirty="0"/>
          </a:p>
          <a:p>
            <a:r>
              <a:rPr lang="en-US" b="1" dirty="0" smtClean="0"/>
              <a:t>Mark </a:t>
            </a:r>
            <a:r>
              <a:rPr lang="en-US" b="1" dirty="0"/>
              <a:t>Cuban </a:t>
            </a:r>
            <a:r>
              <a:rPr lang="en-US" b="1" dirty="0" smtClean="0"/>
              <a:t>repeatedly emphasizes (in Shark Tank) that </a:t>
            </a:r>
            <a:r>
              <a:rPr lang="en-US" b="1" dirty="0"/>
              <a:t>knowing how to sell is an absolutely essential part of being a successful business owner</a:t>
            </a:r>
            <a:r>
              <a:rPr lang="en-US" b="1" dirty="0" smtClean="0"/>
              <a:t>.</a:t>
            </a:r>
          </a:p>
        </p:txBody>
      </p:sp>
    </p:spTree>
    <p:extLst>
      <p:ext uri="{BB962C8B-B14F-4D97-AF65-F5344CB8AC3E}">
        <p14:creationId xmlns:p14="http://schemas.microsoft.com/office/powerpoint/2010/main" val="34872752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671"/>
            <a:ext cx="10515600" cy="1325563"/>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Frugal in their Approach</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410703" y="1972347"/>
            <a:ext cx="10515600" cy="2060575"/>
          </a:xfrm>
        </p:spPr>
        <p:txBody>
          <a:bodyPr>
            <a:normAutofit/>
          </a:bodyPr>
          <a:lstStyle/>
          <a:p>
            <a:r>
              <a:rPr lang="en-US" b="1" dirty="0" smtClean="0"/>
              <a:t>They recognize that there is always a lean way of doing things.</a:t>
            </a:r>
          </a:p>
          <a:p>
            <a:r>
              <a:rPr lang="en-US" b="1" dirty="0" smtClean="0"/>
              <a:t>Frugality leads to faster execution, better economy, lesser risks, higher success possibilities, higher financial upside. </a:t>
            </a:r>
            <a:endParaRPr lang="en-IN" b="1" dirty="0"/>
          </a:p>
        </p:txBody>
      </p:sp>
    </p:spTree>
    <p:extLst>
      <p:ext uri="{BB962C8B-B14F-4D97-AF65-F5344CB8AC3E}">
        <p14:creationId xmlns:p14="http://schemas.microsoft.com/office/powerpoint/2010/main" val="15529383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4581"/>
            <a:ext cx="10515600" cy="960755"/>
          </a:xfrm>
          <a:noFill/>
          <a:ln>
            <a:noFill/>
          </a:ln>
        </p:spPr>
        <p:txBody>
          <a:bodyPr spcFirstLastPara="1" wrap="square" lIns="91425" tIns="45700" rIns="91425" bIns="45700" anchor="ctr" anchorCtr="0">
            <a:normAutofit fontScale="90000"/>
          </a:bodyPr>
          <a:lstStyle/>
          <a:p>
            <a:r>
              <a:rPr lang="en-US" sz="3200" b="1" dirty="0">
                <a:solidFill>
                  <a:schemeClr val="accent5">
                    <a:lumMod val="75000"/>
                  </a:schemeClr>
                </a:solidFill>
                <a:latin typeface="Calibri" panose="020F0502020204030204" pitchFamily="34" charset="0"/>
              </a:rPr>
              <a:t>They are Reasonably Passionate and Know when to Pivot and not Driven by Emotion</a:t>
            </a:r>
          </a:p>
        </p:txBody>
      </p:sp>
      <p:sp>
        <p:nvSpPr>
          <p:cNvPr id="3" name="Content Placeholder 2"/>
          <p:cNvSpPr>
            <a:spLocks noGrp="1"/>
          </p:cNvSpPr>
          <p:nvPr>
            <p:ph idx="1"/>
          </p:nvPr>
        </p:nvSpPr>
        <p:spPr>
          <a:xfrm>
            <a:off x="1080655" y="1801524"/>
            <a:ext cx="10289309" cy="4079176"/>
          </a:xfrm>
        </p:spPr>
        <p:txBody>
          <a:bodyPr>
            <a:normAutofit/>
          </a:bodyPr>
          <a:lstStyle/>
          <a:p>
            <a:r>
              <a:rPr lang="en-US" sz="2400" b="1" dirty="0" smtClean="0"/>
              <a:t>They are circumspect and act with determination and work passionately to achieve the goal.</a:t>
            </a:r>
          </a:p>
          <a:p>
            <a:r>
              <a:rPr lang="en-US" sz="2400" b="1" dirty="0" smtClean="0"/>
              <a:t>They continuously make assessment and have the capability to see the possible failure early on and pivot instead of persisting emotionally.</a:t>
            </a:r>
          </a:p>
          <a:p>
            <a:r>
              <a:rPr lang="en-IN" sz="2400" b="1" dirty="0" smtClean="0"/>
              <a:t>Jack </a:t>
            </a:r>
            <a:r>
              <a:rPr lang="en-IN" sz="2400" b="1" dirty="0"/>
              <a:t>Ma </a:t>
            </a:r>
            <a:r>
              <a:rPr lang="en-IN" sz="2400" b="1" dirty="0" smtClean="0"/>
              <a:t>was rejected in 30 job applications and many college admissions.</a:t>
            </a:r>
            <a:endParaRPr lang="en-IN" sz="2400" b="1" dirty="0"/>
          </a:p>
          <a:p>
            <a:r>
              <a:rPr lang="en-IN" sz="2400" b="1" dirty="0" smtClean="0"/>
              <a:t>Ma started business with determination</a:t>
            </a:r>
            <a:r>
              <a:rPr lang="en-IN" sz="2400" b="1" dirty="0"/>
              <a:t>. As a </a:t>
            </a:r>
            <a:r>
              <a:rPr lang="en-IN" sz="2400" b="1" dirty="0" smtClean="0"/>
              <a:t>result, he could successfully </a:t>
            </a:r>
            <a:r>
              <a:rPr lang="en-IN" sz="2400" b="1" dirty="0"/>
              <a:t>launch Alibaba in 1999. </a:t>
            </a:r>
            <a:r>
              <a:rPr lang="en-IN" sz="2400" b="1" dirty="0" smtClean="0"/>
              <a:t>In about 20 years, Alibaba is now valued nearly $500 billion.</a:t>
            </a:r>
            <a:endParaRPr lang="en-US" sz="2400" b="1" dirty="0"/>
          </a:p>
        </p:txBody>
      </p:sp>
    </p:spTree>
    <p:extLst>
      <p:ext uri="{BB962C8B-B14F-4D97-AF65-F5344CB8AC3E}">
        <p14:creationId xmlns:p14="http://schemas.microsoft.com/office/powerpoint/2010/main" val="14958161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Self-Motivated</a:t>
            </a:r>
          </a:p>
        </p:txBody>
      </p:sp>
      <p:sp>
        <p:nvSpPr>
          <p:cNvPr id="3" name="Content Placeholder 2"/>
          <p:cNvSpPr>
            <a:spLocks noGrp="1"/>
          </p:cNvSpPr>
          <p:nvPr>
            <p:ph idx="1"/>
          </p:nvPr>
        </p:nvSpPr>
        <p:spPr>
          <a:xfrm>
            <a:off x="687515" y="2031999"/>
            <a:ext cx="11260315" cy="3761617"/>
          </a:xfrm>
        </p:spPr>
        <p:txBody>
          <a:bodyPr>
            <a:normAutofit/>
          </a:bodyPr>
          <a:lstStyle/>
          <a:p>
            <a:r>
              <a:rPr lang="en-IN" b="1" dirty="0" smtClean="0"/>
              <a:t>Entrepreneurs do not wait for opportunities to find them. </a:t>
            </a:r>
          </a:p>
          <a:p>
            <a:r>
              <a:rPr lang="en-IN" b="1" dirty="0" smtClean="0"/>
              <a:t>They go </a:t>
            </a:r>
            <a:r>
              <a:rPr lang="en-IN" b="1" dirty="0"/>
              <a:t>out into the world and </a:t>
            </a:r>
            <a:r>
              <a:rPr lang="en-IN" b="1" dirty="0" smtClean="0"/>
              <a:t>create solutions that make people happy.</a:t>
            </a:r>
          </a:p>
          <a:p>
            <a:r>
              <a:rPr lang="en-IN" b="1" dirty="0" smtClean="0"/>
              <a:t>They </a:t>
            </a:r>
            <a:r>
              <a:rPr lang="en-IN" b="1" dirty="0"/>
              <a:t>adapt </a:t>
            </a:r>
            <a:r>
              <a:rPr lang="en-IN" b="1" dirty="0" smtClean="0"/>
              <a:t>to changes and carry their </a:t>
            </a:r>
            <a:r>
              <a:rPr lang="en-IN" b="1" dirty="0"/>
              <a:t>teams </a:t>
            </a:r>
            <a:r>
              <a:rPr lang="en-IN" b="1" dirty="0" smtClean="0"/>
              <a:t>along, motivate </a:t>
            </a:r>
            <a:r>
              <a:rPr lang="en-IN" b="1" dirty="0"/>
              <a:t>them toward new goals and opportunities. </a:t>
            </a:r>
            <a:endParaRPr lang="en-IN" b="1" dirty="0" smtClean="0"/>
          </a:p>
        </p:txBody>
      </p:sp>
    </p:spTree>
    <p:extLst>
      <p:ext uri="{BB962C8B-B14F-4D97-AF65-F5344CB8AC3E}">
        <p14:creationId xmlns:p14="http://schemas.microsoft.com/office/powerpoint/2010/main" val="850682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Readiness and Capability to Delegate</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38200" y="1825625"/>
            <a:ext cx="10515600" cy="3166999"/>
          </a:xfrm>
        </p:spPr>
        <p:txBody>
          <a:bodyPr>
            <a:normAutofit/>
          </a:bodyPr>
          <a:lstStyle/>
          <a:p>
            <a:r>
              <a:rPr lang="en-US" b="1" dirty="0" smtClean="0"/>
              <a:t>Entrepreneurs have too much to do. They should free their time and mind by delegating others. In the process they become more productive and bring in agility in the system.</a:t>
            </a:r>
          </a:p>
          <a:p>
            <a:r>
              <a:rPr lang="en-US" b="1" dirty="0" smtClean="0"/>
              <a:t>It is not always necessary that they do everything the best.</a:t>
            </a:r>
          </a:p>
          <a:p>
            <a:r>
              <a:rPr lang="en-US" b="1" dirty="0" smtClean="0"/>
              <a:t>They need to empower and train others to assume responsibilities.</a:t>
            </a:r>
          </a:p>
        </p:txBody>
      </p:sp>
    </p:spTree>
    <p:extLst>
      <p:ext uri="{BB962C8B-B14F-4D97-AF65-F5344CB8AC3E}">
        <p14:creationId xmlns:p14="http://schemas.microsoft.com/office/powerpoint/2010/main" val="25098211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693682" y="1429406"/>
            <a:ext cx="10772894" cy="3991679"/>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2400"/>
              <a:buFont typeface="Noto Sans Symbols"/>
              <a:buChar char="⮚"/>
            </a:pPr>
            <a:r>
              <a:rPr lang="en-US" sz="2400" b="1" dirty="0" smtClean="0">
                <a:solidFill>
                  <a:schemeClr val="accent5">
                    <a:lumMod val="50000"/>
                  </a:schemeClr>
                </a:solidFill>
                <a:latin typeface="Calibri"/>
                <a:ea typeface="Calibri"/>
                <a:cs typeface="Calibri"/>
                <a:sym typeface="Calibri"/>
              </a:rPr>
              <a:t>Successful </a:t>
            </a:r>
            <a:r>
              <a:rPr lang="en-US" sz="2400" b="1" dirty="0">
                <a:solidFill>
                  <a:schemeClr val="accent5">
                    <a:lumMod val="50000"/>
                  </a:schemeClr>
                </a:solidFill>
                <a:latin typeface="Calibri"/>
                <a:ea typeface="Calibri"/>
                <a:cs typeface="Calibri"/>
                <a:sym typeface="Calibri"/>
              </a:rPr>
              <a:t>entrepreneurs share some common traits. </a:t>
            </a:r>
          </a:p>
          <a:p>
            <a:pPr marL="342900" lvl="0" indent="-342900">
              <a:lnSpc>
                <a:spcPct val="150000"/>
              </a:lnSpc>
              <a:buClr>
                <a:schemeClr val="dk1"/>
              </a:buClr>
              <a:buSzPts val="2400"/>
              <a:buFont typeface="Noto Sans Symbols"/>
              <a:buChar char="⮚"/>
            </a:pPr>
            <a:r>
              <a:rPr lang="en-US" sz="2400" b="1" dirty="0">
                <a:solidFill>
                  <a:schemeClr val="accent5">
                    <a:lumMod val="50000"/>
                  </a:schemeClr>
                </a:solidFill>
                <a:latin typeface="Calibri"/>
                <a:ea typeface="Calibri"/>
                <a:cs typeface="Calibri"/>
                <a:sym typeface="Calibri"/>
              </a:rPr>
              <a:t> Experts have identified some of these traits</a:t>
            </a:r>
            <a:r>
              <a:rPr lang="en-US" sz="2400" b="1" dirty="0" smtClean="0">
                <a:solidFill>
                  <a:schemeClr val="accent5">
                    <a:lumMod val="50000"/>
                  </a:schemeClr>
                </a:solidFill>
                <a:latin typeface="Calibri"/>
                <a:ea typeface="Calibri"/>
                <a:cs typeface="Calibri"/>
                <a:sym typeface="Calibri"/>
              </a:rPr>
              <a:t>.</a:t>
            </a:r>
          </a:p>
          <a:p>
            <a:pPr marL="342900" lvl="0" indent="-342900">
              <a:lnSpc>
                <a:spcPct val="150000"/>
              </a:lnSpc>
              <a:buClr>
                <a:schemeClr val="dk1"/>
              </a:buClr>
              <a:buSzPts val="2400"/>
              <a:buFont typeface="Noto Sans Symbols"/>
              <a:buChar char="⮚"/>
            </a:pPr>
            <a:r>
              <a:rPr lang="en-US" sz="2400" b="1" dirty="0" smtClean="0">
                <a:solidFill>
                  <a:schemeClr val="accent5">
                    <a:lumMod val="50000"/>
                  </a:schemeClr>
                </a:solidFill>
                <a:latin typeface="Calibri"/>
                <a:ea typeface="Calibri"/>
                <a:cs typeface="Calibri"/>
                <a:sym typeface="Calibri"/>
              </a:rPr>
              <a:t>A team of members with complementary skills is necessary to succeed.</a:t>
            </a:r>
          </a:p>
          <a:p>
            <a:pPr marL="342900" lvl="0" indent="-342900">
              <a:lnSpc>
                <a:spcPct val="150000"/>
              </a:lnSpc>
              <a:buClr>
                <a:schemeClr val="dk1"/>
              </a:buClr>
              <a:buSzPts val="2400"/>
              <a:buFont typeface="Noto Sans Symbols"/>
              <a:buChar char="⮚"/>
            </a:pPr>
            <a:r>
              <a:rPr lang="en-US" sz="2400" b="1" dirty="0" smtClean="0">
                <a:solidFill>
                  <a:schemeClr val="accent5">
                    <a:lumMod val="50000"/>
                  </a:schemeClr>
                </a:solidFill>
                <a:latin typeface="Calibri"/>
                <a:ea typeface="Calibri"/>
                <a:cs typeface="Calibri"/>
                <a:sym typeface="Calibri"/>
              </a:rPr>
              <a:t>Many of the traits can be acquired.</a:t>
            </a:r>
          </a:p>
          <a:p>
            <a:pPr marL="342900" indent="-342900">
              <a:lnSpc>
                <a:spcPct val="150000"/>
              </a:lnSpc>
              <a:buClr>
                <a:schemeClr val="dk1"/>
              </a:buClr>
              <a:buSzPts val="2400"/>
              <a:buFont typeface="Noto Sans Symbols"/>
              <a:buChar char="⮚"/>
            </a:pPr>
            <a:r>
              <a:rPr lang="en-US" sz="2400" b="1" dirty="0">
                <a:solidFill>
                  <a:schemeClr val="accent5">
                    <a:lumMod val="50000"/>
                  </a:schemeClr>
                </a:solidFill>
                <a:ea typeface="Calibri"/>
                <a:cs typeface="Calibri"/>
                <a:sym typeface="Calibri"/>
              </a:rPr>
              <a:t>Vision, Mission, and Values. </a:t>
            </a:r>
          </a:p>
          <a:p>
            <a:pPr lvl="0">
              <a:lnSpc>
                <a:spcPct val="150000"/>
              </a:lnSpc>
              <a:buClr>
                <a:schemeClr val="dk1"/>
              </a:buClr>
              <a:buSzPts val="2400"/>
            </a:pPr>
            <a:endParaRPr lang="en-US" sz="2400" b="1" dirty="0">
              <a:solidFill>
                <a:schemeClr val="accent5">
                  <a:lumMod val="50000"/>
                </a:schemeClr>
              </a:solidFill>
              <a:latin typeface="Calibri"/>
              <a:ea typeface="Calibri"/>
              <a:cs typeface="Calibri"/>
              <a:sym typeface="Calibri"/>
            </a:endParaRPr>
          </a:p>
        </p:txBody>
      </p:sp>
      <p:sp>
        <p:nvSpPr>
          <p:cNvPr id="2" name="Title 1"/>
          <p:cNvSpPr>
            <a:spLocks noGrp="1"/>
          </p:cNvSpPr>
          <p:nvPr>
            <p:ph type="title"/>
          </p:nvPr>
        </p:nvSpPr>
        <p:spPr/>
        <p:txBody>
          <a:bodyPr/>
          <a:lstStyle/>
          <a:p>
            <a:r>
              <a:rPr lang="en-US" dirty="0" smtClean="0"/>
              <a:t>Topics of the Day</a:t>
            </a:r>
            <a:endParaRPr lang="en-IN" dirty="0"/>
          </a:p>
        </p:txBody>
      </p:sp>
      <p:sp>
        <p:nvSpPr>
          <p:cNvPr id="3" name="Rectangle 2"/>
          <p:cNvSpPr/>
          <p:nvPr/>
        </p:nvSpPr>
        <p:spPr>
          <a:xfrm>
            <a:off x="462116" y="5588684"/>
            <a:ext cx="11454580" cy="830997"/>
          </a:xfrm>
          <a:prstGeom prst="rect">
            <a:avLst/>
          </a:prstGeom>
        </p:spPr>
        <p:txBody>
          <a:bodyPr wrap="square">
            <a:spAutoFit/>
          </a:bodyPr>
          <a:lstStyle/>
          <a:p>
            <a:r>
              <a:rPr lang="en-IN" sz="2400" dirty="0">
                <a:solidFill>
                  <a:schemeClr val="tx1">
                    <a:lumMod val="65000"/>
                    <a:lumOff val="35000"/>
                  </a:schemeClr>
                </a:solidFill>
              </a:rPr>
              <a:t>https://docs.google.com/spreadsheets/d/11-hVC05i12zcpmq7kixjtxwaevDvrwM-A0SKe9fp260/edit?usp=sharing</a:t>
            </a:r>
          </a:p>
        </p:txBody>
      </p:sp>
      <p:sp>
        <p:nvSpPr>
          <p:cNvPr id="4" name="TextBox 3"/>
          <p:cNvSpPr txBox="1"/>
          <p:nvPr/>
        </p:nvSpPr>
        <p:spPr>
          <a:xfrm>
            <a:off x="462116" y="5219352"/>
            <a:ext cx="3932903" cy="369332"/>
          </a:xfrm>
          <a:prstGeom prst="rect">
            <a:avLst/>
          </a:prstGeom>
          <a:noFill/>
        </p:spPr>
        <p:txBody>
          <a:bodyPr wrap="square" rtlCol="0">
            <a:spAutoFit/>
          </a:bodyPr>
          <a:lstStyle/>
          <a:p>
            <a:r>
              <a:rPr lang="en-US" dirty="0" smtClean="0"/>
              <a:t>Google sheet for asking questions</a:t>
            </a:r>
            <a:endParaRPr lang="en-IN" dirty="0"/>
          </a:p>
        </p:txBody>
      </p:sp>
    </p:spTree>
    <p:extLst>
      <p:ext uri="{BB962C8B-B14F-4D97-AF65-F5344CB8AC3E}">
        <p14:creationId xmlns:p14="http://schemas.microsoft.com/office/powerpoint/2010/main" val="1813807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Effective Time Management</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1001684" y="1890280"/>
            <a:ext cx="9244584" cy="2691511"/>
          </a:xfrm>
        </p:spPr>
        <p:txBody>
          <a:bodyPr>
            <a:normAutofit/>
          </a:bodyPr>
          <a:lstStyle/>
          <a:p>
            <a:r>
              <a:rPr lang="en-US" b="1" dirty="0" smtClean="0"/>
              <a:t>Prioritize tasks.</a:t>
            </a:r>
          </a:p>
          <a:p>
            <a:r>
              <a:rPr lang="en-US" b="1" dirty="0" smtClean="0"/>
              <a:t>Drop or delegate less important tasks to others.</a:t>
            </a:r>
          </a:p>
          <a:p>
            <a:r>
              <a:rPr lang="en-US" b="1" dirty="0" smtClean="0"/>
              <a:t>Manage </a:t>
            </a:r>
            <a:r>
              <a:rPr lang="en-US" b="1" dirty="0"/>
              <a:t>time effectively. </a:t>
            </a:r>
            <a:endParaRPr lang="en-US" b="1" dirty="0" smtClean="0"/>
          </a:p>
          <a:p>
            <a:r>
              <a:rPr lang="en-US" b="1" dirty="0" smtClean="0"/>
              <a:t>Know when to say ‘no’. People may demand their time, but frequently they may be addressed by others.</a:t>
            </a:r>
          </a:p>
        </p:txBody>
      </p:sp>
    </p:spTree>
    <p:extLst>
      <p:ext uri="{BB962C8B-B14F-4D97-AF65-F5344CB8AC3E}">
        <p14:creationId xmlns:p14="http://schemas.microsoft.com/office/powerpoint/2010/main" val="42869482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Seeking Help from Others</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38200" y="1541471"/>
            <a:ext cx="10642600" cy="4351338"/>
          </a:xfrm>
          <a:noFill/>
          <a:ln>
            <a:noFill/>
          </a:ln>
        </p:spPr>
        <p:txBody>
          <a:bodyPr spcFirstLastPara="1" wrap="square" lIns="91425" tIns="45700" rIns="91425" bIns="45700" anchor="t" anchorCtr="0">
            <a:noAutofit/>
          </a:bodyPr>
          <a:lstStyle/>
          <a:p>
            <a:r>
              <a:rPr lang="en-US" sz="2400" b="1" dirty="0"/>
              <a:t>Many a times, we remain stuck in a line of thought, which is wrong.</a:t>
            </a:r>
          </a:p>
          <a:p>
            <a:r>
              <a:rPr lang="en-US" sz="2400" b="1" dirty="0"/>
              <a:t>Frequently, someone would easily point out the right course and success is achieved very quickly.</a:t>
            </a:r>
          </a:p>
          <a:p>
            <a:r>
              <a:rPr lang="en-US" sz="2400" b="1" dirty="0"/>
              <a:t>Being stubborn to do it ourselves, we deprive ourselves from achieving more than we do. </a:t>
            </a:r>
          </a:p>
          <a:p>
            <a:r>
              <a:rPr lang="en-US" sz="2400" b="1" dirty="0"/>
              <a:t>Technologies are changing too fast and it is almost impossible to know everything.</a:t>
            </a:r>
          </a:p>
          <a:p>
            <a:r>
              <a:rPr lang="en-US" sz="2400" b="1" dirty="0"/>
              <a:t>Help from others is synergistic.</a:t>
            </a:r>
          </a:p>
        </p:txBody>
      </p:sp>
    </p:spTree>
    <p:extLst>
      <p:ext uri="{BB962C8B-B14F-4D97-AF65-F5344CB8AC3E}">
        <p14:creationId xmlns:p14="http://schemas.microsoft.com/office/powerpoint/2010/main" val="1810523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Self-Discipline</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838200" y="1825625"/>
            <a:ext cx="10515600" cy="2023999"/>
          </a:xfrm>
          <a:noFill/>
          <a:ln>
            <a:noFill/>
          </a:ln>
        </p:spPr>
        <p:txBody>
          <a:bodyPr spcFirstLastPara="1" wrap="square" lIns="91425" tIns="45700" rIns="91425" bIns="45700" anchor="t" anchorCtr="0">
            <a:noAutofit/>
          </a:bodyPr>
          <a:lstStyle/>
          <a:p>
            <a:r>
              <a:rPr lang="en-US" sz="2400" b="1" dirty="0"/>
              <a:t>Self-discipline is central to many of the traits mentioned above.</a:t>
            </a:r>
          </a:p>
          <a:p>
            <a:r>
              <a:rPr lang="en-US" sz="2400" b="1" dirty="0"/>
              <a:t>Self-discipline is self-control and is </a:t>
            </a:r>
            <a:r>
              <a:rPr lang="en-US" sz="2400" b="1" dirty="0" smtClean="0"/>
              <a:t>the key </a:t>
            </a:r>
            <a:r>
              <a:rPr lang="en-US" sz="2400" b="1" dirty="0"/>
              <a:t>to success in business. </a:t>
            </a:r>
            <a:endParaRPr lang="en-IN" sz="2400" b="1" dirty="0"/>
          </a:p>
        </p:txBody>
      </p:sp>
    </p:spTree>
    <p:extLst>
      <p:ext uri="{BB962C8B-B14F-4D97-AF65-F5344CB8AC3E}">
        <p14:creationId xmlns:p14="http://schemas.microsoft.com/office/powerpoint/2010/main" val="2586925330"/>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They are Systems Thinker</a:t>
            </a:r>
          </a:p>
        </p:txBody>
      </p:sp>
      <p:sp>
        <p:nvSpPr>
          <p:cNvPr id="3" name="Content Placeholder 2"/>
          <p:cNvSpPr>
            <a:spLocks noGrp="1"/>
          </p:cNvSpPr>
          <p:nvPr>
            <p:ph idx="1"/>
          </p:nvPr>
        </p:nvSpPr>
        <p:spPr>
          <a:xfrm>
            <a:off x="237744" y="1449610"/>
            <a:ext cx="9148303" cy="4351338"/>
          </a:xfrm>
        </p:spPr>
        <p:txBody>
          <a:bodyPr>
            <a:normAutofit/>
          </a:bodyPr>
          <a:lstStyle/>
          <a:p>
            <a:r>
              <a:rPr lang="en-IN" sz="2400" b="1" dirty="0" smtClean="0"/>
              <a:t>A business is a system consisting of many small components and it itself is a component of larger systems. Systems thinking </a:t>
            </a:r>
            <a:r>
              <a:rPr lang="en-US" sz="2400" b="1" dirty="0" smtClean="0"/>
              <a:t>is </a:t>
            </a:r>
            <a:r>
              <a:rPr lang="en-US" sz="2400" b="1" dirty="0"/>
              <a:t>understanding </a:t>
            </a:r>
            <a:r>
              <a:rPr lang="en-US" sz="2400" b="1" dirty="0" smtClean="0"/>
              <a:t>the </a:t>
            </a:r>
            <a:r>
              <a:rPr lang="en-US" sz="2400" b="1" dirty="0"/>
              <a:t>interrelationships between </a:t>
            </a:r>
            <a:r>
              <a:rPr lang="en-US" sz="2400" b="1" dirty="0" smtClean="0"/>
              <a:t>all components. </a:t>
            </a:r>
            <a:endParaRPr lang="en-US" sz="2400" b="1" dirty="0"/>
          </a:p>
          <a:p>
            <a:r>
              <a:rPr lang="en-IN" sz="2400" b="1" dirty="0" smtClean="0"/>
              <a:t>All components in a system interact, affect and promote each other in order for keeping a balanced progression. Disturbing one components can disrupt the whole system</a:t>
            </a:r>
            <a:r>
              <a:rPr lang="en-IN" sz="2400" b="1" dirty="0"/>
              <a:t>. </a:t>
            </a:r>
            <a:endParaRPr lang="en-IN" sz="2400" b="1" dirty="0" smtClean="0"/>
          </a:p>
          <a:p>
            <a:r>
              <a:rPr lang="en-US" sz="2400" b="1" dirty="0"/>
              <a:t>Systems thinking is a holistic approach </a:t>
            </a:r>
            <a:r>
              <a:rPr lang="en-US" sz="2400" b="1" dirty="0" smtClean="0"/>
              <a:t>that </a:t>
            </a:r>
            <a:r>
              <a:rPr lang="en-US" sz="2400" b="1" dirty="0"/>
              <a:t>focuses on </a:t>
            </a:r>
            <a:r>
              <a:rPr lang="en-US" sz="2400" b="1" dirty="0" smtClean="0"/>
              <a:t>how a </a:t>
            </a:r>
            <a:r>
              <a:rPr lang="en-US" sz="2400" b="1" dirty="0"/>
              <a:t>system's constituent parts interrelate and how </a:t>
            </a:r>
            <a:r>
              <a:rPr lang="en-US" sz="2400" b="1" dirty="0" smtClean="0"/>
              <a:t>it works within </a:t>
            </a:r>
            <a:r>
              <a:rPr lang="en-US" sz="2400" b="1" dirty="0"/>
              <a:t>the context of larger systems</a:t>
            </a:r>
            <a:r>
              <a:rPr lang="en-US" sz="2400" b="1" dirty="0" smtClean="0"/>
              <a:t>.</a:t>
            </a:r>
            <a:endParaRPr lang="en-IN" sz="2400" b="1" dirty="0"/>
          </a:p>
        </p:txBody>
      </p:sp>
    </p:spTree>
    <p:extLst>
      <p:ext uri="{BB962C8B-B14F-4D97-AF65-F5344CB8AC3E}">
        <p14:creationId xmlns:p14="http://schemas.microsoft.com/office/powerpoint/2010/main" val="42279141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Persistence and Perseverance</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243840" y="2127377"/>
            <a:ext cx="8552688" cy="2243455"/>
          </a:xfrm>
          <a:noFill/>
          <a:ln>
            <a:noFill/>
          </a:ln>
        </p:spPr>
        <p:txBody>
          <a:bodyPr spcFirstLastPara="1" wrap="square" lIns="91425" tIns="45700" rIns="91425" bIns="45700" anchor="t" anchorCtr="0">
            <a:normAutofit/>
          </a:bodyPr>
          <a:lstStyle/>
          <a:p>
            <a:r>
              <a:rPr lang="en-US" sz="2400" b="1" dirty="0"/>
              <a:t>Persistence is the </a:t>
            </a:r>
            <a:r>
              <a:rPr lang="en-US" sz="2400" b="1" dirty="0">
                <a:solidFill>
                  <a:srgbClr val="0070C0"/>
                </a:solidFill>
              </a:rPr>
              <a:t>iron quality of character</a:t>
            </a:r>
            <a:r>
              <a:rPr lang="en-US" sz="2400" b="1" dirty="0"/>
              <a:t>. Persistence is to the character of man as </a:t>
            </a:r>
            <a:r>
              <a:rPr lang="en-US" sz="2400" b="1" dirty="0">
                <a:solidFill>
                  <a:srgbClr val="0070C0"/>
                </a:solidFill>
              </a:rPr>
              <a:t>carbon is to steel</a:t>
            </a:r>
            <a:r>
              <a:rPr lang="en-US" sz="2400" b="1" dirty="0"/>
              <a:t>. It is an indispensable quality that goes hand in hand with all great success in life.</a:t>
            </a:r>
          </a:p>
          <a:p>
            <a:r>
              <a:rPr lang="en-US" sz="2400" b="1" dirty="0"/>
              <a:t>Inculcating persistence: Tell your subconscious mind to be persistent.</a:t>
            </a:r>
          </a:p>
        </p:txBody>
      </p:sp>
    </p:spTree>
    <p:extLst>
      <p:ext uri="{BB962C8B-B14F-4D97-AF65-F5344CB8AC3E}">
        <p14:creationId xmlns:p14="http://schemas.microsoft.com/office/powerpoint/2010/main" val="303226301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IN" sz="3200" b="1" dirty="0">
                <a:solidFill>
                  <a:schemeClr val="accent5">
                    <a:lumMod val="75000"/>
                  </a:schemeClr>
                </a:solidFill>
                <a:latin typeface="Calibri" panose="020F0502020204030204" pitchFamily="34" charset="0"/>
              </a:rPr>
              <a:t>Decisive And Action Oriented</a:t>
            </a:r>
          </a:p>
        </p:txBody>
      </p:sp>
      <p:sp>
        <p:nvSpPr>
          <p:cNvPr id="3" name="Content Placeholder 2"/>
          <p:cNvSpPr>
            <a:spLocks noGrp="1"/>
          </p:cNvSpPr>
          <p:nvPr>
            <p:ph idx="1"/>
          </p:nvPr>
        </p:nvSpPr>
        <p:spPr>
          <a:xfrm>
            <a:off x="838200" y="1825625"/>
            <a:ext cx="9713976" cy="4351338"/>
          </a:xfrm>
          <a:noFill/>
          <a:ln>
            <a:noFill/>
          </a:ln>
        </p:spPr>
        <p:txBody>
          <a:bodyPr spcFirstLastPara="1" wrap="square" lIns="91425" tIns="45700" rIns="91425" bIns="45700" anchor="t" anchorCtr="0">
            <a:normAutofit/>
          </a:bodyPr>
          <a:lstStyle/>
          <a:p>
            <a:r>
              <a:rPr lang="en-US" sz="2400" b="1" dirty="0"/>
              <a:t>They are decisive and they try many things.</a:t>
            </a:r>
          </a:p>
          <a:p>
            <a:r>
              <a:rPr lang="en-US" sz="2400" b="1" dirty="0"/>
              <a:t>They believe in actions and take corrective actions based validated learnings. They are open to new ideas and are not emotionally overly passionate.</a:t>
            </a:r>
          </a:p>
          <a:p>
            <a:r>
              <a:rPr lang="en-US" sz="2400" b="1" dirty="0"/>
              <a:t>The key to triumph is for you to try.</a:t>
            </a:r>
          </a:p>
          <a:p>
            <a:endParaRPr lang="en-IN" sz="2400" b="1" dirty="0"/>
          </a:p>
        </p:txBody>
      </p:sp>
    </p:spTree>
    <p:extLst>
      <p:ext uri="{BB962C8B-B14F-4D97-AF65-F5344CB8AC3E}">
        <p14:creationId xmlns:p14="http://schemas.microsoft.com/office/powerpoint/2010/main" val="3837694709"/>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Circumspective &amp; Confident</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557784" y="1571816"/>
            <a:ext cx="9329928" cy="3987736"/>
          </a:xfrm>
          <a:noFill/>
          <a:ln>
            <a:noFill/>
          </a:ln>
        </p:spPr>
        <p:txBody>
          <a:bodyPr spcFirstLastPara="1" wrap="square" lIns="91425" tIns="45700" rIns="91425" bIns="45700" anchor="t" anchorCtr="0">
            <a:noAutofit/>
          </a:bodyPr>
          <a:lstStyle/>
          <a:p>
            <a:r>
              <a:rPr lang="en-US" b="1" dirty="0"/>
              <a:t>Entrepreneur have a 360 degree view about the business and always assess their strengths, weaknesses, opportunities and threats (SWOT) with changing macro situation.</a:t>
            </a:r>
          </a:p>
          <a:p>
            <a:r>
              <a:rPr lang="en-US" b="1" dirty="0" smtClean="0"/>
              <a:t>They </a:t>
            </a:r>
            <a:r>
              <a:rPr lang="en-US" b="1" dirty="0"/>
              <a:t>are confident in their actions and are not undecided. </a:t>
            </a:r>
          </a:p>
          <a:p>
            <a:r>
              <a:rPr lang="en-US" b="1" dirty="0"/>
              <a:t>They inspire others with their confidence in everything they do.</a:t>
            </a:r>
            <a:endParaRPr lang="en-IN" b="1" dirty="0"/>
          </a:p>
        </p:txBody>
      </p:sp>
    </p:spTree>
    <p:extLst>
      <p:ext uri="{BB962C8B-B14F-4D97-AF65-F5344CB8AC3E}">
        <p14:creationId xmlns:p14="http://schemas.microsoft.com/office/powerpoint/2010/main" val="107309337"/>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3133"/>
            <a:ext cx="10515600" cy="805649"/>
          </a:xfrm>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Best Promoter of the Business</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165847" y="1358782"/>
            <a:ext cx="10515600" cy="4351338"/>
          </a:xfrm>
        </p:spPr>
        <p:txBody>
          <a:bodyPr>
            <a:normAutofit/>
          </a:bodyPr>
          <a:lstStyle/>
          <a:p>
            <a:r>
              <a:rPr lang="en-IN" b="1" dirty="0" smtClean="0"/>
              <a:t>They are </a:t>
            </a:r>
            <a:r>
              <a:rPr lang="en-IN" b="1" dirty="0" smtClean="0">
                <a:solidFill>
                  <a:srgbClr val="0070C0"/>
                </a:solidFill>
              </a:rPr>
              <a:t>Independent</a:t>
            </a:r>
            <a:r>
              <a:rPr lang="en-IN" b="1" dirty="0" smtClean="0"/>
              <a:t> and would do </a:t>
            </a:r>
            <a:r>
              <a:rPr lang="en-IN" b="1" dirty="0"/>
              <a:t>whatever it takes to </a:t>
            </a:r>
            <a:r>
              <a:rPr lang="en-IN" b="1" dirty="0" smtClean="0"/>
              <a:t>succeed.</a:t>
            </a:r>
            <a:endParaRPr lang="en-IN" b="1" dirty="0"/>
          </a:p>
          <a:p>
            <a:r>
              <a:rPr lang="en-IN" b="1" dirty="0" smtClean="0"/>
              <a:t>They are the </a:t>
            </a:r>
            <a:r>
              <a:rPr lang="en-IN" b="1" dirty="0" smtClean="0">
                <a:solidFill>
                  <a:srgbClr val="0070C0"/>
                </a:solidFill>
              </a:rPr>
              <a:t>best spokesperson and promoter </a:t>
            </a:r>
            <a:r>
              <a:rPr lang="en-IN" b="1" dirty="0" smtClean="0"/>
              <a:t>for their business.</a:t>
            </a:r>
            <a:endParaRPr lang="en-IN" b="1" dirty="0"/>
          </a:p>
          <a:p>
            <a:r>
              <a:rPr lang="en-IN" b="1" dirty="0">
                <a:solidFill>
                  <a:srgbClr val="0070C0"/>
                </a:solidFill>
              </a:rPr>
              <a:t>Relationship-Builder: </a:t>
            </a:r>
            <a:r>
              <a:rPr lang="en-IN" b="1" dirty="0"/>
              <a:t>They have high social intelligence and an ability to build relationships that aid their firm’s growth. </a:t>
            </a:r>
            <a:endParaRPr lang="en-IN" b="1" dirty="0" smtClean="0"/>
          </a:p>
          <a:p>
            <a:r>
              <a:rPr lang="en-IN" b="1" dirty="0"/>
              <a:t>They have </a:t>
            </a:r>
            <a:r>
              <a:rPr lang="en-IN" b="1" dirty="0">
                <a:solidFill>
                  <a:srgbClr val="0070C0"/>
                </a:solidFill>
              </a:rPr>
              <a:t>strong determination and battle </a:t>
            </a:r>
            <a:r>
              <a:rPr lang="en-IN" b="1" dirty="0"/>
              <a:t>their way through difficult obstacles. </a:t>
            </a:r>
          </a:p>
          <a:p>
            <a:endParaRPr lang="en-IN" b="1" dirty="0"/>
          </a:p>
          <a:p>
            <a:endParaRPr lang="en-IN" b="1" dirty="0"/>
          </a:p>
          <a:p>
            <a:endParaRPr lang="en-IN" b="1" dirty="0"/>
          </a:p>
        </p:txBody>
      </p:sp>
      <p:sp>
        <p:nvSpPr>
          <p:cNvPr id="4" name="TextBox 3"/>
          <p:cNvSpPr txBox="1"/>
          <p:nvPr/>
        </p:nvSpPr>
        <p:spPr>
          <a:xfrm>
            <a:off x="3050169" y="5305304"/>
            <a:ext cx="5472608" cy="369332"/>
          </a:xfrm>
          <a:prstGeom prst="rect">
            <a:avLst/>
          </a:prstGeom>
          <a:noFill/>
        </p:spPr>
        <p:txBody>
          <a:bodyPr wrap="square" rtlCol="0">
            <a:spAutoFit/>
          </a:bodyPr>
          <a:lstStyle/>
          <a:p>
            <a:r>
              <a:rPr lang="en-US" dirty="0" smtClean="0"/>
              <a:t>Source </a:t>
            </a:r>
            <a:r>
              <a:rPr lang="en-US" dirty="0"/>
              <a:t>http://www.forbes.com/</a:t>
            </a:r>
          </a:p>
        </p:txBody>
      </p:sp>
    </p:spTree>
    <p:extLst>
      <p:ext uri="{BB962C8B-B14F-4D97-AF65-F5344CB8AC3E}">
        <p14:creationId xmlns:p14="http://schemas.microsoft.com/office/powerpoint/2010/main" val="28642189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rmAutofit/>
          </a:bodyPr>
          <a:lstStyle/>
          <a:p>
            <a:r>
              <a:rPr lang="en-US" sz="3200" b="1" dirty="0">
                <a:solidFill>
                  <a:schemeClr val="accent5">
                    <a:lumMod val="75000"/>
                  </a:schemeClr>
                </a:solidFill>
                <a:latin typeface="Calibri" panose="020F0502020204030204" pitchFamily="34" charset="0"/>
              </a:rPr>
              <a:t>Risk Takers</a:t>
            </a:r>
            <a:endParaRPr lang="en-IN" sz="3200" b="1" dirty="0">
              <a:solidFill>
                <a:schemeClr val="accent5">
                  <a:lumMod val="75000"/>
                </a:schemeClr>
              </a:solidFill>
              <a:latin typeface="Calibri" panose="020F0502020204030204" pitchFamily="34" charset="0"/>
            </a:endParaRPr>
          </a:p>
        </p:txBody>
      </p:sp>
      <p:sp>
        <p:nvSpPr>
          <p:cNvPr id="3" name="Content Placeholder 2"/>
          <p:cNvSpPr>
            <a:spLocks noGrp="1"/>
          </p:cNvSpPr>
          <p:nvPr>
            <p:ph idx="1"/>
          </p:nvPr>
        </p:nvSpPr>
        <p:spPr>
          <a:xfrm>
            <a:off x="362139" y="1492558"/>
            <a:ext cx="10022186" cy="2427949"/>
          </a:xfrm>
        </p:spPr>
        <p:txBody>
          <a:bodyPr/>
          <a:lstStyle/>
          <a:p>
            <a:r>
              <a:rPr lang="en-IN" b="1" dirty="0"/>
              <a:t>They take calculated risk. They have good instincts when it comes to opportunity identification and understanding the risk-return perspective. </a:t>
            </a:r>
            <a:endParaRPr lang="en-IN" b="1" dirty="0" smtClean="0"/>
          </a:p>
          <a:p>
            <a:r>
              <a:rPr lang="en-IN" b="1" dirty="0" smtClean="0"/>
              <a:t>They </a:t>
            </a:r>
            <a:r>
              <a:rPr lang="en-IN" b="1" dirty="0"/>
              <a:t>identify opportunities that are seemingly risky and achieve superior returns. Big rewards are associated with big risks</a:t>
            </a:r>
            <a:r>
              <a:rPr lang="en-IN" b="1" dirty="0" smtClean="0"/>
              <a:t>.</a:t>
            </a:r>
            <a:endParaRPr lang="en-IN" b="1" dirty="0"/>
          </a:p>
        </p:txBody>
      </p:sp>
    </p:spTree>
    <p:extLst>
      <p:ext uri="{BB962C8B-B14F-4D97-AF65-F5344CB8AC3E}">
        <p14:creationId xmlns:p14="http://schemas.microsoft.com/office/powerpoint/2010/main" val="13009853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1249552"/>
            <a:ext cx="9042520" cy="4593464"/>
          </a:xfrm>
        </p:spPr>
        <p:txBody>
          <a:bodyPr>
            <a:normAutofit/>
          </a:bodyPr>
          <a:lstStyle/>
          <a:p>
            <a:r>
              <a:rPr lang="en-US" b="1" dirty="0" smtClean="0"/>
              <a:t>The founding team should preferably consist of more than one members. </a:t>
            </a:r>
          </a:p>
          <a:p>
            <a:r>
              <a:rPr lang="en-US" b="1" dirty="0" smtClean="0"/>
              <a:t>Ideally, members should possess complementary skills to balance the essential skill set.</a:t>
            </a:r>
          </a:p>
          <a:p>
            <a:r>
              <a:rPr lang="en-US" b="1" dirty="0" smtClean="0"/>
              <a:t>They are self starter. Every </a:t>
            </a:r>
            <a:r>
              <a:rPr lang="en-US" b="1" dirty="0"/>
              <a:t>successful entrepreneur </a:t>
            </a:r>
            <a:r>
              <a:rPr lang="en-US" b="1" dirty="0" smtClean="0"/>
              <a:t>are fully conscious of the fact that </a:t>
            </a:r>
            <a:r>
              <a:rPr lang="en-US" b="1" dirty="0"/>
              <a:t>if something has to be </a:t>
            </a:r>
            <a:r>
              <a:rPr lang="en-US" b="1" dirty="0" smtClean="0"/>
              <a:t>initiated, </a:t>
            </a:r>
            <a:r>
              <a:rPr lang="en-US" b="1" dirty="0"/>
              <a:t>it needs to be done by themselves. </a:t>
            </a:r>
            <a:endParaRPr lang="en-US" b="1" dirty="0" smtClean="0"/>
          </a:p>
          <a:p>
            <a:r>
              <a:rPr lang="en-US" b="1" dirty="0">
                <a:solidFill>
                  <a:srgbClr val="0070C0"/>
                </a:solidFill>
              </a:rPr>
              <a:t>So, aspiring entrepreneurs need to adopt these traits and make as many of them a part of their personality as possible to achieve success.</a:t>
            </a:r>
          </a:p>
        </p:txBody>
      </p:sp>
    </p:spTree>
    <p:extLst>
      <p:ext uri="{BB962C8B-B14F-4D97-AF65-F5344CB8AC3E}">
        <p14:creationId xmlns:p14="http://schemas.microsoft.com/office/powerpoint/2010/main" val="19890397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31" y="1314948"/>
            <a:ext cx="9453538" cy="4351338"/>
          </a:xfrm>
        </p:spPr>
        <p:txBody>
          <a:bodyPr>
            <a:normAutofit/>
          </a:bodyPr>
          <a:lstStyle/>
          <a:p>
            <a:r>
              <a:rPr lang="en-US" b="1" dirty="0" smtClean="0"/>
              <a:t>Some </a:t>
            </a:r>
            <a:r>
              <a:rPr lang="en-US" b="1" dirty="0"/>
              <a:t>entrepreneurs </a:t>
            </a:r>
            <a:r>
              <a:rPr lang="en-US" b="1" dirty="0" smtClean="0"/>
              <a:t>are </a:t>
            </a:r>
            <a:r>
              <a:rPr lang="en-US" b="1" dirty="0"/>
              <a:t>extremely </a:t>
            </a:r>
            <a:r>
              <a:rPr lang="en-US" b="1" dirty="0" smtClean="0"/>
              <a:t>successful.</a:t>
            </a:r>
          </a:p>
          <a:p>
            <a:r>
              <a:rPr lang="en-US" b="1" dirty="0" smtClean="0"/>
              <a:t>They seem to be successful in anything they start.</a:t>
            </a:r>
          </a:p>
          <a:p>
            <a:r>
              <a:rPr lang="en-US" b="1" dirty="0" smtClean="0"/>
              <a:t>Whereas, there are others, who struggle to remain afloat.  </a:t>
            </a:r>
          </a:p>
          <a:p>
            <a:r>
              <a:rPr lang="en-US" b="1" dirty="0" smtClean="0"/>
              <a:t>While hard work is indispensable in entrepreneurship, but that is definitely not good enough.</a:t>
            </a:r>
          </a:p>
          <a:p>
            <a:r>
              <a:rPr lang="en-US" b="1" dirty="0"/>
              <a:t>Successful entrepreneurs </a:t>
            </a:r>
            <a:r>
              <a:rPr lang="en-US" b="1" dirty="0" smtClean="0"/>
              <a:t>have </a:t>
            </a:r>
            <a:r>
              <a:rPr lang="en-US" b="1" dirty="0"/>
              <a:t>many </a:t>
            </a:r>
            <a:r>
              <a:rPr lang="en-US" b="1" dirty="0" smtClean="0"/>
              <a:t>common traits. </a:t>
            </a:r>
            <a:r>
              <a:rPr lang="en-US" b="1" dirty="0">
                <a:solidFill>
                  <a:schemeClr val="accent5">
                    <a:lumMod val="75000"/>
                  </a:schemeClr>
                </a:solidFill>
              </a:rPr>
              <a:t>They </a:t>
            </a:r>
            <a:r>
              <a:rPr lang="en-US" b="1" dirty="0" smtClean="0">
                <a:solidFill>
                  <a:schemeClr val="accent5">
                    <a:lumMod val="75000"/>
                  </a:schemeClr>
                </a:solidFill>
              </a:rPr>
              <a:t>have the capability to identify opportunities in adversities. </a:t>
            </a:r>
            <a:r>
              <a:rPr lang="en-US" b="1" dirty="0" smtClean="0"/>
              <a:t>They take action with confidence, with optimism. </a:t>
            </a:r>
          </a:p>
        </p:txBody>
      </p:sp>
    </p:spTree>
    <p:extLst>
      <p:ext uri="{BB962C8B-B14F-4D97-AF65-F5344CB8AC3E}">
        <p14:creationId xmlns:p14="http://schemas.microsoft.com/office/powerpoint/2010/main" val="195792306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271" y="2268296"/>
            <a:ext cx="9573843" cy="3593592"/>
          </a:xfrm>
        </p:spPr>
        <p:txBody>
          <a:bodyPr>
            <a:noAutofit/>
          </a:bodyPr>
          <a:lstStyle/>
          <a:p>
            <a:pPr marL="342900"/>
            <a:r>
              <a:rPr lang="en-US" sz="2400" dirty="0" smtClean="0">
                <a:solidFill>
                  <a:srgbClr val="002060"/>
                </a:solidFill>
              </a:rPr>
              <a:t>An enterprise is almost like a living being and all its stakeholders are its limbs.</a:t>
            </a:r>
          </a:p>
          <a:p>
            <a:pPr marL="342900"/>
            <a:r>
              <a:rPr lang="en-US" sz="2400" dirty="0" smtClean="0">
                <a:solidFill>
                  <a:srgbClr val="002060"/>
                </a:solidFill>
              </a:rPr>
              <a:t>To sustain and grow in the long run all its stakeholders need to share the same philosophies about its long-term goal, values that differentiate them from competitors and what its pride of place to be in the minds of customers and others.</a:t>
            </a:r>
          </a:p>
          <a:p>
            <a:pPr marL="342900"/>
            <a:r>
              <a:rPr lang="en-US" sz="2400" dirty="0" smtClean="0">
                <a:solidFill>
                  <a:srgbClr val="002060"/>
                </a:solidFill>
              </a:rPr>
              <a:t>The </a:t>
            </a:r>
            <a:r>
              <a:rPr lang="en-US" sz="2400" dirty="0">
                <a:solidFill>
                  <a:srgbClr val="002060"/>
                </a:solidFill>
              </a:rPr>
              <a:t>vision, mission, and values </a:t>
            </a:r>
            <a:r>
              <a:rPr lang="en-US" sz="2400" dirty="0" smtClean="0">
                <a:solidFill>
                  <a:srgbClr val="002060"/>
                </a:solidFill>
              </a:rPr>
              <a:t>are usually recorded in statements providing direction to all stakeholders </a:t>
            </a:r>
            <a:r>
              <a:rPr lang="en-US" sz="2400" dirty="0">
                <a:solidFill>
                  <a:srgbClr val="002060"/>
                </a:solidFill>
              </a:rPr>
              <a:t>for </a:t>
            </a:r>
            <a:r>
              <a:rPr lang="en-US" sz="2400" dirty="0" smtClean="0">
                <a:solidFill>
                  <a:srgbClr val="002060"/>
                </a:solidFill>
              </a:rPr>
              <a:t>everything </a:t>
            </a:r>
            <a:r>
              <a:rPr lang="en-US" sz="2400" dirty="0">
                <a:solidFill>
                  <a:srgbClr val="002060"/>
                </a:solidFill>
              </a:rPr>
              <a:t>that happens in an organization. </a:t>
            </a:r>
            <a:endParaRPr lang="en-US" sz="2400" dirty="0" smtClean="0">
              <a:solidFill>
                <a:srgbClr val="002060"/>
              </a:solidFill>
            </a:endParaRPr>
          </a:p>
        </p:txBody>
      </p:sp>
      <p:sp>
        <p:nvSpPr>
          <p:cNvPr id="6" name="Right Arrow 5"/>
          <p:cNvSpPr/>
          <p:nvPr/>
        </p:nvSpPr>
        <p:spPr>
          <a:xfrm>
            <a:off x="523468" y="-218663"/>
            <a:ext cx="5772912" cy="2782485"/>
          </a:xfrm>
          <a:prstGeom prst="rightArrow">
            <a:avLst/>
          </a:pr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63500" contourW="44450" prstMaterial="matte">
            <a:bevelT w="63500" h="63500" prst="artDeco"/>
            <a:contourClr>
              <a:srgbClr val="FFFFFF"/>
            </a:contourClr>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4087316" y="556929"/>
            <a:ext cx="1568521"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1270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Vision</a:t>
            </a:r>
            <a:endParaRPr lang="en-IN" sz="2200" b="1" kern="1200" dirty="0"/>
          </a:p>
        </p:txBody>
      </p:sp>
      <p:sp>
        <p:nvSpPr>
          <p:cNvPr id="8" name="Freeform 7"/>
          <p:cNvSpPr/>
          <p:nvPr/>
        </p:nvSpPr>
        <p:spPr>
          <a:xfrm>
            <a:off x="2361950" y="552074"/>
            <a:ext cx="1568521"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635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Mission</a:t>
            </a:r>
            <a:endParaRPr lang="en-IN" sz="2200" b="1" kern="1200" dirty="0"/>
          </a:p>
        </p:txBody>
      </p:sp>
      <p:sp>
        <p:nvSpPr>
          <p:cNvPr id="9" name="Freeform 8"/>
          <p:cNvSpPr/>
          <p:nvPr/>
        </p:nvSpPr>
        <p:spPr>
          <a:xfrm>
            <a:off x="570049" y="616082"/>
            <a:ext cx="1568521"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635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Values</a:t>
            </a:r>
            <a:endParaRPr lang="en-IN" sz="2200" b="1" kern="1200" dirty="0"/>
          </a:p>
        </p:txBody>
      </p:sp>
      <p:sp>
        <p:nvSpPr>
          <p:cNvPr id="10" name="Freeform 9"/>
          <p:cNvSpPr/>
          <p:nvPr/>
        </p:nvSpPr>
        <p:spPr>
          <a:xfrm>
            <a:off x="6257468" y="552074"/>
            <a:ext cx="1677438"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635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Strategies</a:t>
            </a:r>
            <a:endParaRPr lang="en-IN" sz="2200" b="1" kern="1200" dirty="0"/>
          </a:p>
        </p:txBody>
      </p:sp>
      <p:sp>
        <p:nvSpPr>
          <p:cNvPr id="11" name="Freeform 10"/>
          <p:cNvSpPr/>
          <p:nvPr/>
        </p:nvSpPr>
        <p:spPr>
          <a:xfrm>
            <a:off x="8124931" y="520533"/>
            <a:ext cx="1622183"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outerShdw blurRad="107950" dist="12700" dir="5400000" algn="ctr">
              <a:srgbClr val="000000"/>
            </a:outerShdw>
          </a:effectLst>
          <a:scene3d>
            <a:camera prst="orthographicFront">
              <a:rot lat="20154419" lon="988217" rev="21187094"/>
            </a:camera>
            <a:lightRig rig="soft" dir="t">
              <a:rot lat="0" lon="0" rev="0"/>
            </a:lightRig>
          </a:scene3d>
          <a:sp3d extrusionH="635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Execution</a:t>
            </a:r>
            <a:endParaRPr lang="en-IN" sz="2200" b="1" kern="1200" dirty="0"/>
          </a:p>
        </p:txBody>
      </p:sp>
      <p:sp>
        <p:nvSpPr>
          <p:cNvPr id="14" name="Freeform 13"/>
          <p:cNvSpPr/>
          <p:nvPr/>
        </p:nvSpPr>
        <p:spPr>
          <a:xfrm>
            <a:off x="10193871" y="518802"/>
            <a:ext cx="1568521" cy="1112994"/>
          </a:xfrm>
          <a:custGeom>
            <a:avLst/>
            <a:gdLst>
              <a:gd name="connsiteX0" fmla="*/ 0 w 1568521"/>
              <a:gd name="connsiteY0" fmla="*/ 185503 h 1112994"/>
              <a:gd name="connsiteX1" fmla="*/ 185503 w 1568521"/>
              <a:gd name="connsiteY1" fmla="*/ 0 h 1112994"/>
              <a:gd name="connsiteX2" fmla="*/ 1383018 w 1568521"/>
              <a:gd name="connsiteY2" fmla="*/ 0 h 1112994"/>
              <a:gd name="connsiteX3" fmla="*/ 1568521 w 1568521"/>
              <a:gd name="connsiteY3" fmla="*/ 185503 h 1112994"/>
              <a:gd name="connsiteX4" fmla="*/ 1568521 w 1568521"/>
              <a:gd name="connsiteY4" fmla="*/ 927491 h 1112994"/>
              <a:gd name="connsiteX5" fmla="*/ 1383018 w 1568521"/>
              <a:gd name="connsiteY5" fmla="*/ 1112994 h 1112994"/>
              <a:gd name="connsiteX6" fmla="*/ 185503 w 1568521"/>
              <a:gd name="connsiteY6" fmla="*/ 1112994 h 1112994"/>
              <a:gd name="connsiteX7" fmla="*/ 0 w 1568521"/>
              <a:gd name="connsiteY7" fmla="*/ 927491 h 1112994"/>
              <a:gd name="connsiteX8" fmla="*/ 0 w 1568521"/>
              <a:gd name="connsiteY8" fmla="*/ 185503 h 111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521" h="1112994">
                <a:moveTo>
                  <a:pt x="0" y="185503"/>
                </a:moveTo>
                <a:cubicBezTo>
                  <a:pt x="0" y="83053"/>
                  <a:pt x="83053" y="0"/>
                  <a:pt x="185503" y="0"/>
                </a:cubicBezTo>
                <a:lnTo>
                  <a:pt x="1383018" y="0"/>
                </a:lnTo>
                <a:cubicBezTo>
                  <a:pt x="1485468" y="0"/>
                  <a:pt x="1568521" y="83053"/>
                  <a:pt x="1568521" y="185503"/>
                </a:cubicBezTo>
                <a:lnTo>
                  <a:pt x="1568521" y="927491"/>
                </a:lnTo>
                <a:cubicBezTo>
                  <a:pt x="1568521" y="1029941"/>
                  <a:pt x="1485468" y="1112994"/>
                  <a:pt x="1383018" y="1112994"/>
                </a:cubicBezTo>
                <a:lnTo>
                  <a:pt x="185503" y="1112994"/>
                </a:lnTo>
                <a:cubicBezTo>
                  <a:pt x="83053" y="1112994"/>
                  <a:pt x="0" y="1029941"/>
                  <a:pt x="0" y="927491"/>
                </a:cubicBezTo>
                <a:lnTo>
                  <a:pt x="0" y="185503"/>
                </a:lnTo>
                <a:close/>
              </a:path>
            </a:pathLst>
          </a:custGeom>
          <a:ln>
            <a:noFill/>
          </a:ln>
          <a:effectLst>
            <a:glow rad="762000">
              <a:schemeClr val="accent4">
                <a:satMod val="175000"/>
                <a:alpha val="27000"/>
              </a:schemeClr>
            </a:glow>
            <a:outerShdw blurRad="107950" dist="12700" dir="5400000" algn="ctr">
              <a:srgbClr val="000000"/>
            </a:outerShdw>
          </a:effectLst>
          <a:scene3d>
            <a:camera prst="orthographicFront">
              <a:rot lat="20154419" lon="988217" rev="21187094"/>
            </a:camera>
            <a:lightRig rig="soft" dir="t">
              <a:rot lat="0" lon="0" rev="0"/>
            </a:lightRig>
          </a:scene3d>
          <a:sp3d extrusionH="127000"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8152" tIns="138152" rIns="138152" bIns="138152" numCol="1" spcCol="1270" anchor="ctr" anchorCtr="0">
            <a:noAutofit/>
          </a:bodyPr>
          <a:lstStyle/>
          <a:p>
            <a:pPr lvl="0" algn="ctr" defTabSz="977900">
              <a:lnSpc>
                <a:spcPct val="90000"/>
              </a:lnSpc>
              <a:spcBef>
                <a:spcPct val="0"/>
              </a:spcBef>
              <a:spcAft>
                <a:spcPct val="35000"/>
              </a:spcAft>
            </a:pPr>
            <a:r>
              <a:rPr lang="en-US" sz="2200" b="1" kern="1200" dirty="0" smtClean="0"/>
              <a:t>Vision</a:t>
            </a:r>
            <a:endParaRPr lang="en-IN" sz="2200" b="1" kern="1200" dirty="0"/>
          </a:p>
        </p:txBody>
      </p:sp>
    </p:spTree>
    <p:extLst>
      <p:ext uri="{BB962C8B-B14F-4D97-AF65-F5344CB8AC3E}">
        <p14:creationId xmlns:p14="http://schemas.microsoft.com/office/powerpoint/2010/main" val="1906780721"/>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smtClean="0">
                <a:solidFill>
                  <a:srgbClr val="002060"/>
                </a:solidFill>
                <a:latin typeface="Georgia" panose="02040502050405020303" pitchFamily="18" charset="0"/>
              </a:rPr>
              <a:t>The Vision</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58004" y="1406822"/>
            <a:ext cx="9838872" cy="4351338"/>
          </a:xfrm>
        </p:spPr>
        <p:txBody>
          <a:bodyPr>
            <a:normAutofit fontScale="92500" lnSpcReduction="10000"/>
          </a:bodyPr>
          <a:lstStyle/>
          <a:p>
            <a:r>
              <a:rPr lang="en-IN" b="1" dirty="0" smtClean="0"/>
              <a:t>Vision is where the company wants to be or what it aspires to accomplish in the long run.</a:t>
            </a:r>
          </a:p>
          <a:p>
            <a:r>
              <a:rPr lang="en-IN" b="1" dirty="0" smtClean="0"/>
              <a:t>It relates to the dream and passion. </a:t>
            </a:r>
          </a:p>
          <a:p>
            <a:r>
              <a:rPr lang="en-IN" b="1" dirty="0" smtClean="0"/>
              <a:t>Bill </a:t>
            </a:r>
            <a:r>
              <a:rPr lang="en-IN" b="1" dirty="0"/>
              <a:t>Gates envisioned </a:t>
            </a:r>
            <a:r>
              <a:rPr lang="en-IN" b="1" dirty="0" smtClean="0"/>
              <a:t>to see personal computers in every home [and not really the progression of business]. </a:t>
            </a:r>
          </a:p>
          <a:p>
            <a:r>
              <a:rPr lang="en-IN" b="1" dirty="0" smtClean="0"/>
              <a:t>One </a:t>
            </a:r>
            <a:r>
              <a:rPr lang="en-IN" b="1" dirty="0"/>
              <a:t>of Elon Musk's visions is </a:t>
            </a:r>
            <a:r>
              <a:rPr lang="en-IN" b="1" dirty="0" smtClean="0"/>
              <a:t>to see </a:t>
            </a:r>
            <a:r>
              <a:rPr lang="en-IN" b="1" dirty="0"/>
              <a:t>humankind </a:t>
            </a:r>
            <a:r>
              <a:rPr lang="en-IN" b="1" dirty="0" smtClean="0"/>
              <a:t>travel </a:t>
            </a:r>
            <a:r>
              <a:rPr lang="en-IN" b="1" dirty="0"/>
              <a:t>to Mars and live there. </a:t>
            </a:r>
            <a:r>
              <a:rPr lang="en-IN" b="1" dirty="0" smtClean="0"/>
              <a:t>[But the design of the spacecraft is not part of that vision. But the vision guides the designs.] </a:t>
            </a:r>
          </a:p>
          <a:p>
            <a:r>
              <a:rPr lang="en-IN" b="1" dirty="0" smtClean="0"/>
              <a:t>Vision sets </a:t>
            </a:r>
            <a:r>
              <a:rPr lang="en-IN" b="1" dirty="0"/>
              <a:t>the direction for your business planning. </a:t>
            </a:r>
            <a:endParaRPr lang="en-IN" b="1" dirty="0" smtClean="0"/>
          </a:p>
          <a:p>
            <a:r>
              <a:rPr lang="en-IN" b="1" dirty="0" smtClean="0"/>
              <a:t>Founders have to be able to articulate </a:t>
            </a:r>
            <a:r>
              <a:rPr lang="en-IN" b="1" dirty="0"/>
              <a:t>and share a </a:t>
            </a:r>
            <a:r>
              <a:rPr lang="en-IN" b="1" dirty="0" smtClean="0"/>
              <a:t>vision. A shared </a:t>
            </a:r>
            <a:br>
              <a:rPr lang="en-IN" b="1" dirty="0" smtClean="0"/>
            </a:br>
            <a:r>
              <a:rPr lang="en-IN" b="1" dirty="0" smtClean="0"/>
              <a:t>vision </a:t>
            </a:r>
            <a:r>
              <a:rPr lang="en-IN" b="1" dirty="0"/>
              <a:t>is one of the hallmarks of </a:t>
            </a:r>
            <a:r>
              <a:rPr lang="en-IN" b="1" dirty="0" smtClean="0"/>
              <a:t>business success.</a:t>
            </a:r>
            <a:endParaRPr lang="en-US" b="1" dirty="0"/>
          </a:p>
        </p:txBody>
      </p:sp>
    </p:spTree>
    <p:extLst>
      <p:ext uri="{BB962C8B-B14F-4D97-AF65-F5344CB8AC3E}">
        <p14:creationId xmlns:p14="http://schemas.microsoft.com/office/powerpoint/2010/main" val="9223545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Vision: as defined in Business Dictionary  </a:t>
            </a:r>
            <a:endParaRPr lang="en-IN" sz="3200" dirty="0"/>
          </a:p>
        </p:txBody>
      </p:sp>
      <p:sp>
        <p:nvSpPr>
          <p:cNvPr id="3" name="Text Placeholder 2"/>
          <p:cNvSpPr>
            <a:spLocks noGrp="1"/>
          </p:cNvSpPr>
          <p:nvPr>
            <p:ph type="body" idx="1"/>
          </p:nvPr>
        </p:nvSpPr>
        <p:spPr>
          <a:xfrm>
            <a:off x="711741" y="1874263"/>
            <a:ext cx="10515600" cy="2824196"/>
          </a:xfrm>
        </p:spPr>
        <p:txBody>
          <a:bodyPr/>
          <a:lstStyle/>
          <a:p>
            <a:pPr marL="114300" indent="0">
              <a:buNone/>
            </a:pPr>
            <a:r>
              <a:rPr lang="en-US" sz="2800" dirty="0"/>
              <a:t>An aspirational description of what an organization would like to achieve or accomplish in the mid-term or long-term future. It is intended to </a:t>
            </a:r>
            <a:r>
              <a:rPr lang="en-US" sz="2800" dirty="0" smtClean="0"/>
              <a:t>serve </a:t>
            </a:r>
            <a:r>
              <a:rPr lang="en-US" sz="2800" dirty="0"/>
              <a:t>as a clear guide for choosing current and future courses of action. </a:t>
            </a:r>
          </a:p>
          <a:p>
            <a:endParaRPr lang="en-US" sz="2800" dirty="0"/>
          </a:p>
        </p:txBody>
      </p:sp>
    </p:spTree>
    <p:extLst>
      <p:ext uri="{BB962C8B-B14F-4D97-AF65-F5344CB8AC3E}">
        <p14:creationId xmlns:p14="http://schemas.microsoft.com/office/powerpoint/2010/main" val="35434527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537" y="124096"/>
            <a:ext cx="10515600" cy="1325563"/>
          </a:xfrm>
        </p:spPr>
        <p:txBody>
          <a:bodyPr vert="horz" lIns="91440" tIns="45720" rIns="91440" bIns="45720" rtlCol="0" anchor="ctr">
            <a:normAutofit/>
          </a:bodyPr>
          <a:lstStyle/>
          <a:p>
            <a:r>
              <a:rPr lang="en-IN" sz="3200" dirty="0"/>
              <a:t>The Mission </a:t>
            </a:r>
            <a:r>
              <a:rPr lang="en-US" sz="3200" dirty="0" smtClean="0"/>
              <a:t>Statement</a:t>
            </a:r>
            <a:endParaRPr lang="en-US" sz="32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15537" y="1264596"/>
            <a:ext cx="10515600" cy="4688731"/>
          </a:xfrm>
        </p:spPr>
        <p:txBody>
          <a:bodyPr>
            <a:normAutofit/>
          </a:bodyPr>
          <a:lstStyle/>
          <a:p>
            <a:r>
              <a:rPr lang="en-IN" sz="2400" b="1" dirty="0" smtClean="0"/>
              <a:t>The</a:t>
            </a:r>
            <a:r>
              <a:rPr lang="en-IN" sz="2400" b="1" dirty="0"/>
              <a:t> mission </a:t>
            </a:r>
            <a:r>
              <a:rPr lang="en-IN" sz="2400" b="1" dirty="0" smtClean="0"/>
              <a:t>in simple words is what </a:t>
            </a:r>
            <a:r>
              <a:rPr lang="en-IN" sz="2400" dirty="0" smtClean="0"/>
              <a:t>a company does, </a:t>
            </a:r>
            <a:r>
              <a:rPr lang="en-IN" sz="2400" b="1" dirty="0" smtClean="0"/>
              <a:t>the purpose for which it exists, who it serves and why customers should perceive it as different or preferable. </a:t>
            </a:r>
          </a:p>
          <a:p>
            <a:r>
              <a:rPr lang="en-IN" sz="2400" b="1" dirty="0" smtClean="0"/>
              <a:t>Mission statement</a:t>
            </a:r>
            <a:r>
              <a:rPr lang="en-IN" sz="2400" b="1" dirty="0"/>
              <a:t> </a:t>
            </a:r>
            <a:r>
              <a:rPr lang="en-IN" sz="2400" b="1" dirty="0" smtClean="0"/>
              <a:t>explains its </a:t>
            </a:r>
            <a:r>
              <a:rPr lang="en-IN" sz="2400" b="1" dirty="0"/>
              <a:t>purpose(s) for </a:t>
            </a:r>
            <a:r>
              <a:rPr lang="en-IN" sz="2400" b="1" dirty="0" smtClean="0"/>
              <a:t>being, defines </a:t>
            </a:r>
            <a:r>
              <a:rPr lang="en-IN" sz="2400" b="1" dirty="0"/>
              <a:t>its culture, values, ethics, and fundamental goals, and how these apply to its stakeholders. </a:t>
            </a:r>
            <a:endParaRPr lang="en-IN" sz="2400" b="1" dirty="0" smtClean="0"/>
          </a:p>
          <a:p>
            <a:r>
              <a:rPr lang="en-IN" sz="2400" b="1" dirty="0" smtClean="0"/>
              <a:t>This statement serves to plan and keep all stakeholders including employees focused on </a:t>
            </a:r>
            <a:r>
              <a:rPr lang="en-IN" sz="2400" b="1" dirty="0"/>
              <a:t>the tasks at </a:t>
            </a:r>
            <a:r>
              <a:rPr lang="en-IN" sz="2400" b="1" dirty="0" smtClean="0"/>
              <a:t>hand. </a:t>
            </a:r>
          </a:p>
          <a:p>
            <a:r>
              <a:rPr lang="en-IN" sz="2400" b="1" dirty="0" smtClean="0"/>
              <a:t>It encourages the team </a:t>
            </a:r>
            <a:r>
              <a:rPr lang="en-IN" sz="2400" b="1" dirty="0"/>
              <a:t>to find innovative ways </a:t>
            </a:r>
            <a:r>
              <a:rPr lang="en-IN" sz="2400" b="1" dirty="0" smtClean="0"/>
              <a:t>to achieve company </a:t>
            </a:r>
            <a:r>
              <a:rPr lang="en-IN" sz="2400" b="1" dirty="0"/>
              <a:t>goals</a:t>
            </a:r>
            <a:r>
              <a:rPr lang="en-IN" sz="2400" b="1" dirty="0" smtClean="0"/>
              <a:t>.</a:t>
            </a:r>
          </a:p>
          <a:p>
            <a:r>
              <a:rPr lang="en-IN" sz="2400" b="1" dirty="0"/>
              <a:t>A company’s stakeholders – employees, </a:t>
            </a:r>
            <a:r>
              <a:rPr lang="en-IN" sz="2400" b="1" dirty="0" smtClean="0"/>
              <a:t>distributors, </a:t>
            </a:r>
            <a:r>
              <a:rPr lang="en-IN" sz="2400" b="1" dirty="0"/>
              <a:t>suppliers, </a:t>
            </a:r>
            <a:r>
              <a:rPr lang="en-IN" sz="2400" b="1" dirty="0" smtClean="0"/>
              <a:t>investors</a:t>
            </a:r>
            <a:r>
              <a:rPr lang="en-IN" sz="2400" b="1" dirty="0"/>
              <a:t>, </a:t>
            </a:r>
            <a:r>
              <a:rPr lang="en-IN" sz="2400" dirty="0" smtClean="0"/>
              <a:t>and partners</a:t>
            </a:r>
            <a:r>
              <a:rPr lang="en-IN" sz="2400" b="1" dirty="0" smtClean="0"/>
              <a:t> </a:t>
            </a:r>
            <a:r>
              <a:rPr lang="en-IN" sz="2400" b="1" dirty="0"/>
              <a:t>– use this statement to </a:t>
            </a:r>
            <a:r>
              <a:rPr lang="en-IN" sz="2400" b="1" dirty="0" smtClean="0"/>
              <a:t>align their </a:t>
            </a:r>
            <a:r>
              <a:rPr lang="en-IN" sz="2400" b="1" dirty="0"/>
              <a:t>goals </a:t>
            </a:r>
            <a:r>
              <a:rPr lang="en-IN" sz="2400" b="1" dirty="0" smtClean="0"/>
              <a:t>with </a:t>
            </a:r>
            <a:r>
              <a:rPr lang="en-IN" sz="2400" b="1" dirty="0"/>
              <a:t>that of the company</a:t>
            </a:r>
            <a:r>
              <a:rPr lang="en-IN" sz="2400" b="1" dirty="0" smtClean="0"/>
              <a:t>.</a:t>
            </a:r>
            <a:endParaRPr lang="en-US" sz="2400" b="1" dirty="0"/>
          </a:p>
        </p:txBody>
      </p:sp>
    </p:spTree>
    <p:extLst>
      <p:ext uri="{BB962C8B-B14F-4D97-AF65-F5344CB8AC3E}">
        <p14:creationId xmlns:p14="http://schemas.microsoft.com/office/powerpoint/2010/main" val="30784396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Mission Statement from </a:t>
            </a:r>
            <a:r>
              <a:rPr lang="en-IN" sz="3200" dirty="0"/>
              <a:t>the </a:t>
            </a:r>
            <a:r>
              <a:rPr lang="en-US" sz="3200" dirty="0"/>
              <a:t>Business Dictionary </a:t>
            </a:r>
            <a:r>
              <a:rPr lang="en-US" sz="3200" dirty="0" smtClean="0"/>
              <a:t> </a:t>
            </a:r>
            <a:endParaRPr lang="en-IN" sz="3200" dirty="0"/>
          </a:p>
        </p:txBody>
      </p:sp>
      <p:sp>
        <p:nvSpPr>
          <p:cNvPr id="3" name="Text Placeholder 2"/>
          <p:cNvSpPr>
            <a:spLocks noGrp="1"/>
          </p:cNvSpPr>
          <p:nvPr>
            <p:ph type="body" idx="1"/>
          </p:nvPr>
        </p:nvSpPr>
        <p:spPr>
          <a:xfrm>
            <a:off x="624192" y="1368425"/>
            <a:ext cx="9687127" cy="4351338"/>
          </a:xfrm>
        </p:spPr>
        <p:txBody>
          <a:bodyPr/>
          <a:lstStyle/>
          <a:p>
            <a:r>
              <a:rPr lang="en-US" sz="2600" dirty="0"/>
              <a:t>A written declaration of an organization's core purpose and focus that normally remains unchanged over time. Properly crafted mission statements (1) serve as filters to separate what is important from what is not, (2) clearly state which markets will be served and how, and (3) communicate a sense of intended direction to the entire organization.</a:t>
            </a:r>
          </a:p>
          <a:p>
            <a:r>
              <a:rPr lang="en-US" sz="2600" dirty="0"/>
              <a:t>A mission is different from a vision in that the former is the cause and the latter is the effect; a </a:t>
            </a:r>
            <a:r>
              <a:rPr lang="en-US" sz="2600" dirty="0" smtClean="0"/>
              <a:t>vision is </a:t>
            </a:r>
            <a:r>
              <a:rPr lang="en-US" sz="2600" dirty="0"/>
              <a:t>something to be accomplished whereas a </a:t>
            </a:r>
            <a:r>
              <a:rPr lang="en-US" sz="2600" dirty="0" smtClean="0"/>
              <a:t>mission </a:t>
            </a:r>
            <a:r>
              <a:rPr lang="en-US" sz="2600" dirty="0"/>
              <a:t>is something to be pursued for that accomplishment. Also called company mission, corporate mission, or corporate purpose.</a:t>
            </a:r>
          </a:p>
          <a:p>
            <a:endParaRPr lang="en-US" sz="2600" dirty="0"/>
          </a:p>
        </p:txBody>
      </p:sp>
    </p:spTree>
    <p:extLst>
      <p:ext uri="{BB962C8B-B14F-4D97-AF65-F5344CB8AC3E}">
        <p14:creationId xmlns:p14="http://schemas.microsoft.com/office/powerpoint/2010/main" val="17829074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40" tIns="45720" rIns="91440" bIns="45720" rtlCol="0" anchor="ctr" anchorCtr="0">
            <a:normAutofit/>
          </a:bodyPr>
          <a:lstStyle/>
          <a:p>
            <a:r>
              <a:rPr lang="en-US" sz="3200" dirty="0">
                <a:solidFill>
                  <a:srgbClr val="002060"/>
                </a:solidFill>
                <a:latin typeface="Georgia" panose="02040502050405020303" pitchFamily="18" charset="0"/>
              </a:rPr>
              <a:t>Core Values</a:t>
            </a:r>
            <a:endParaRPr lang="en-IN" sz="3200"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numCol="1">
            <a:normAutofit/>
          </a:bodyPr>
          <a:lstStyle/>
          <a:p>
            <a:r>
              <a:rPr lang="en-US" dirty="0"/>
              <a:t>Core values </a:t>
            </a:r>
            <a:r>
              <a:rPr lang="en-US" dirty="0" smtClean="0"/>
              <a:t>are to support </a:t>
            </a:r>
            <a:r>
              <a:rPr lang="en-US" dirty="0"/>
              <a:t>an </a:t>
            </a:r>
            <a:r>
              <a:rPr lang="en-US" dirty="0" smtClean="0"/>
              <a:t>organization's vision.</a:t>
            </a:r>
          </a:p>
          <a:p>
            <a:r>
              <a:rPr lang="en-US" dirty="0" smtClean="0"/>
              <a:t>On a light note, it defines how the company behaves.</a:t>
            </a:r>
          </a:p>
          <a:p>
            <a:r>
              <a:rPr lang="en-US" dirty="0" smtClean="0"/>
              <a:t>It shapes the culture and tradition in the company.</a:t>
            </a:r>
          </a:p>
          <a:p>
            <a:r>
              <a:rPr lang="en-US" dirty="0" smtClean="0"/>
              <a:t>Employees strive to uphold the core values in all their transactions with all stakeholders.</a:t>
            </a:r>
          </a:p>
        </p:txBody>
      </p:sp>
    </p:spTree>
    <p:extLst>
      <p:ext uri="{BB962C8B-B14F-4D97-AF65-F5344CB8AC3E}">
        <p14:creationId xmlns:p14="http://schemas.microsoft.com/office/powerpoint/2010/main" val="508021596"/>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48" y="371094"/>
            <a:ext cx="10515600" cy="921004"/>
          </a:xfrm>
          <a:noFill/>
          <a:ln>
            <a:noFill/>
          </a:ln>
        </p:spPr>
        <p:txBody>
          <a:bodyPr spcFirstLastPara="1" vert="horz" wrap="square" lIns="91440" tIns="45720" rIns="91440" bIns="45720" rtlCol="0" anchor="ctr" anchorCtr="0">
            <a:normAutofit/>
          </a:bodyPr>
          <a:lstStyle/>
          <a:p>
            <a:r>
              <a:rPr lang="en-US" sz="3200" dirty="0">
                <a:solidFill>
                  <a:srgbClr val="002060"/>
                </a:solidFill>
                <a:latin typeface="Georgia" panose="02040502050405020303" pitchFamily="18" charset="0"/>
              </a:rPr>
              <a:t>Following are Some of Core Values:</a:t>
            </a:r>
            <a:endParaRPr lang="en-IN" sz="3200"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187668" y="1286129"/>
            <a:ext cx="9590059" cy="4351338"/>
          </a:xfrm>
        </p:spPr>
        <p:txBody>
          <a:bodyPr numCol="3">
            <a:normAutofit lnSpcReduction="10000"/>
          </a:bodyPr>
          <a:lstStyle/>
          <a:p>
            <a:r>
              <a:rPr lang="en-US" dirty="0" smtClean="0"/>
              <a:t>Empathy</a:t>
            </a:r>
          </a:p>
          <a:p>
            <a:r>
              <a:rPr lang="en-US" dirty="0" smtClean="0"/>
              <a:t>Quality</a:t>
            </a:r>
          </a:p>
          <a:p>
            <a:r>
              <a:rPr lang="en-US" dirty="0" smtClean="0"/>
              <a:t>Ethics</a:t>
            </a:r>
          </a:p>
          <a:p>
            <a:r>
              <a:rPr lang="en-US" dirty="0" smtClean="0"/>
              <a:t>Trust</a:t>
            </a:r>
            <a:endParaRPr lang="en-US" dirty="0"/>
          </a:p>
          <a:p>
            <a:r>
              <a:rPr lang="en-US" dirty="0" smtClean="0"/>
              <a:t>Consistency</a:t>
            </a:r>
            <a:endParaRPr lang="en-US" dirty="0"/>
          </a:p>
          <a:p>
            <a:r>
              <a:rPr lang="en-US" dirty="0"/>
              <a:t>Conviction</a:t>
            </a:r>
          </a:p>
          <a:p>
            <a:r>
              <a:rPr lang="en-US" dirty="0" smtClean="0"/>
              <a:t>Honesty</a:t>
            </a:r>
            <a:endParaRPr lang="en-US" dirty="0"/>
          </a:p>
          <a:p>
            <a:r>
              <a:rPr lang="en-US" dirty="0"/>
              <a:t>Accountability</a:t>
            </a:r>
          </a:p>
          <a:p>
            <a:r>
              <a:rPr lang="en-US" dirty="0" smtClean="0"/>
              <a:t>Transparency</a:t>
            </a:r>
            <a:endParaRPr lang="en-US" dirty="0"/>
          </a:p>
          <a:p>
            <a:r>
              <a:rPr lang="en-US" dirty="0" smtClean="0"/>
              <a:t>Confidence</a:t>
            </a:r>
          </a:p>
          <a:p>
            <a:r>
              <a:rPr lang="en-US" dirty="0" smtClean="0"/>
              <a:t>Fair and impartial </a:t>
            </a:r>
            <a:endParaRPr lang="en-US" dirty="0"/>
          </a:p>
          <a:p>
            <a:r>
              <a:rPr lang="en-US" dirty="0" smtClean="0"/>
              <a:t>Diversity</a:t>
            </a:r>
            <a:endParaRPr lang="en-US" dirty="0"/>
          </a:p>
          <a:p>
            <a:r>
              <a:rPr lang="en-US" dirty="0" smtClean="0"/>
              <a:t>Passion</a:t>
            </a:r>
            <a:endParaRPr lang="en-US" dirty="0"/>
          </a:p>
          <a:p>
            <a:r>
              <a:rPr lang="en-US" dirty="0"/>
              <a:t>Imagination</a:t>
            </a:r>
          </a:p>
          <a:p>
            <a:r>
              <a:rPr lang="en-US" dirty="0" smtClean="0"/>
              <a:t>Intelligence</a:t>
            </a:r>
          </a:p>
          <a:p>
            <a:r>
              <a:rPr lang="en-US" dirty="0" smtClean="0"/>
              <a:t>Adventure</a:t>
            </a:r>
            <a:endParaRPr lang="en-US" dirty="0"/>
          </a:p>
          <a:p>
            <a:r>
              <a:rPr lang="en-US" dirty="0" smtClean="0"/>
              <a:t>Growth</a:t>
            </a:r>
            <a:endParaRPr lang="en-US" dirty="0"/>
          </a:p>
          <a:p>
            <a:r>
              <a:rPr lang="en-US" dirty="0"/>
              <a:t>Safety</a:t>
            </a:r>
          </a:p>
          <a:p>
            <a:r>
              <a:rPr lang="en-US" dirty="0"/>
              <a:t>Tradition</a:t>
            </a:r>
          </a:p>
          <a:p>
            <a:r>
              <a:rPr lang="en-US" dirty="0"/>
              <a:t>Collaboration</a:t>
            </a:r>
          </a:p>
          <a:p>
            <a:r>
              <a:rPr lang="en-US" dirty="0"/>
              <a:t> Experience</a:t>
            </a:r>
          </a:p>
          <a:p>
            <a:r>
              <a:rPr lang="en-US" dirty="0" smtClean="0"/>
              <a:t>Justice</a:t>
            </a:r>
            <a:endParaRPr lang="en-US" dirty="0"/>
          </a:p>
          <a:p>
            <a:r>
              <a:rPr lang="en-US" dirty="0"/>
              <a:t> Creativity</a:t>
            </a:r>
          </a:p>
          <a:p>
            <a:r>
              <a:rPr lang="en-US" dirty="0"/>
              <a:t> </a:t>
            </a:r>
            <a:r>
              <a:rPr lang="en-US" dirty="0" smtClean="0"/>
              <a:t>Action</a:t>
            </a:r>
          </a:p>
          <a:p>
            <a:r>
              <a:rPr lang="en-US" dirty="0" smtClean="0"/>
              <a:t>Steadfastness</a:t>
            </a:r>
            <a:endParaRPr lang="en-US" dirty="0"/>
          </a:p>
          <a:p>
            <a:endParaRPr lang="en-IN" dirty="0"/>
          </a:p>
        </p:txBody>
      </p:sp>
    </p:spTree>
    <p:extLst>
      <p:ext uri="{BB962C8B-B14F-4D97-AF65-F5344CB8AC3E}">
        <p14:creationId xmlns:p14="http://schemas.microsoft.com/office/powerpoint/2010/main" val="110040969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ITC</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a:buFont typeface="Wingdings" panose="05000000000000000000" pitchFamily="2" charset="2"/>
              <a:buChar char="q"/>
            </a:pPr>
            <a:r>
              <a:rPr lang="en-IN" b="1" dirty="0" smtClean="0"/>
              <a:t>Vision</a:t>
            </a:r>
          </a:p>
          <a:p>
            <a:r>
              <a:rPr lang="en-IN" b="1" dirty="0" smtClean="0"/>
              <a:t>Sustain </a:t>
            </a:r>
            <a:r>
              <a:rPr lang="en-IN" b="1" dirty="0"/>
              <a:t>ITC's position as one of India's most valuable corporations through world class performance, creating growing value for the </a:t>
            </a:r>
            <a:r>
              <a:rPr lang="en-IN" b="1" dirty="0" smtClean="0"/>
              <a:t>Indian </a:t>
            </a:r>
            <a:r>
              <a:rPr lang="en-IN" b="1" dirty="0"/>
              <a:t>economy and the Company's stakeholders</a:t>
            </a:r>
            <a:r>
              <a:rPr lang="en-IN" b="1" dirty="0" smtClean="0"/>
              <a:t>.</a:t>
            </a:r>
          </a:p>
          <a:p>
            <a:pPr>
              <a:buFont typeface="Wingdings" panose="05000000000000000000" pitchFamily="2" charset="2"/>
              <a:buChar char="q"/>
            </a:pPr>
            <a:r>
              <a:rPr lang="en-IN" b="1" dirty="0" smtClean="0"/>
              <a:t>Mission</a:t>
            </a:r>
          </a:p>
          <a:p>
            <a:r>
              <a:rPr lang="en-IN" b="1" dirty="0"/>
              <a:t>To enhance the wealth generating capability of the enterprise in a globalising environment, delivering superior and sustainable stakeholder value</a:t>
            </a:r>
            <a:r>
              <a:rPr lang="en-IN" b="1" dirty="0" smtClean="0"/>
              <a:t>.</a:t>
            </a:r>
          </a:p>
          <a:p>
            <a:endParaRPr lang="en-US" b="1" dirty="0"/>
          </a:p>
        </p:txBody>
      </p:sp>
      <p:sp>
        <p:nvSpPr>
          <p:cNvPr id="4" name="Rectangle 3"/>
          <p:cNvSpPr/>
          <p:nvPr/>
        </p:nvSpPr>
        <p:spPr>
          <a:xfrm>
            <a:off x="137531" y="5358381"/>
            <a:ext cx="9675542" cy="369332"/>
          </a:xfrm>
          <a:prstGeom prst="rect">
            <a:avLst/>
          </a:prstGeom>
        </p:spPr>
        <p:txBody>
          <a:bodyPr wrap="square">
            <a:spAutoFit/>
          </a:bodyPr>
          <a:lstStyle/>
          <a:p>
            <a:r>
              <a:rPr lang="en-US" dirty="0"/>
              <a:t>https://</a:t>
            </a:r>
            <a:r>
              <a:rPr lang="en-US" dirty="0" smtClean="0"/>
              <a:t>www.itcportal.com/sustainability/sustainability-report-2006/html/itc-mission.aspx</a:t>
            </a:r>
            <a:endParaRPr lang="en-US" dirty="0"/>
          </a:p>
        </p:txBody>
      </p:sp>
    </p:spTree>
    <p:extLst>
      <p:ext uri="{BB962C8B-B14F-4D97-AF65-F5344CB8AC3E}">
        <p14:creationId xmlns:p14="http://schemas.microsoft.com/office/powerpoint/2010/main" val="26205219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ITC</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04386" y="1794915"/>
            <a:ext cx="10515600" cy="4351338"/>
          </a:xfrm>
        </p:spPr>
        <p:txBody>
          <a:bodyPr>
            <a:normAutofit/>
          </a:bodyPr>
          <a:lstStyle/>
          <a:p>
            <a:pPr>
              <a:buFont typeface="Wingdings" panose="05000000000000000000" pitchFamily="2" charset="2"/>
              <a:buChar char="q"/>
            </a:pPr>
            <a:r>
              <a:rPr lang="en-US" b="1" dirty="0" smtClean="0"/>
              <a:t>  Core Values</a:t>
            </a:r>
          </a:p>
          <a:p>
            <a:r>
              <a:rPr lang="en-IN" b="1" dirty="0"/>
              <a:t>Trusteeship - </a:t>
            </a:r>
            <a:r>
              <a:rPr lang="en-US" b="1" dirty="0"/>
              <a:t> stakeholder </a:t>
            </a:r>
            <a:r>
              <a:rPr lang="en-US" b="1" dirty="0" smtClean="0"/>
              <a:t>value</a:t>
            </a:r>
          </a:p>
          <a:p>
            <a:r>
              <a:rPr lang="en-US" b="1" dirty="0"/>
              <a:t>Customer </a:t>
            </a:r>
            <a:r>
              <a:rPr lang="en-US" b="1" dirty="0" smtClean="0"/>
              <a:t>Focus – Serve the customers increasingly better.</a:t>
            </a:r>
          </a:p>
          <a:p>
            <a:r>
              <a:rPr lang="en-IN" b="1" dirty="0" smtClean="0"/>
              <a:t>Respect for people – both within and outside the company.</a:t>
            </a:r>
          </a:p>
          <a:p>
            <a:r>
              <a:rPr lang="en-IN" b="1" dirty="0" smtClean="0"/>
              <a:t>Excellence – strive to excel in whatever we do.</a:t>
            </a:r>
          </a:p>
          <a:p>
            <a:r>
              <a:rPr lang="en-IN" b="1" dirty="0" smtClean="0"/>
              <a:t>Innovation – constantly innovate and challenge the </a:t>
            </a:r>
            <a:r>
              <a:rPr lang="en-IN" b="1" u="sng" dirty="0" smtClean="0">
                <a:solidFill>
                  <a:srgbClr val="0070C0"/>
                </a:solidFill>
              </a:rPr>
              <a:t>status quo</a:t>
            </a:r>
            <a:r>
              <a:rPr lang="en-IN" b="1" dirty="0" smtClean="0"/>
              <a:t>.</a:t>
            </a:r>
          </a:p>
          <a:p>
            <a:r>
              <a:rPr lang="en-IN" b="1" dirty="0" smtClean="0"/>
              <a:t>Nation oriented – broader value for the nation.</a:t>
            </a:r>
            <a:endParaRPr lang="en-US" b="1" dirty="0"/>
          </a:p>
          <a:p>
            <a:endParaRPr lang="en-US" b="1" dirty="0"/>
          </a:p>
        </p:txBody>
      </p:sp>
      <p:sp>
        <p:nvSpPr>
          <p:cNvPr id="4" name="Rectangle 3"/>
          <p:cNvSpPr/>
          <p:nvPr/>
        </p:nvSpPr>
        <p:spPr>
          <a:xfrm>
            <a:off x="137531" y="5358381"/>
            <a:ext cx="9675542" cy="369332"/>
          </a:xfrm>
          <a:prstGeom prst="rect">
            <a:avLst/>
          </a:prstGeom>
        </p:spPr>
        <p:txBody>
          <a:bodyPr wrap="square">
            <a:spAutoFit/>
          </a:bodyPr>
          <a:lstStyle/>
          <a:p>
            <a:r>
              <a:rPr lang="en-US" dirty="0"/>
              <a:t>https://</a:t>
            </a:r>
            <a:r>
              <a:rPr lang="en-US" dirty="0" smtClean="0"/>
              <a:t>www.itcportal.com/sustainability/sustainability-report-2006/html/itc-mission.aspx</a:t>
            </a:r>
            <a:endParaRPr lang="en-US" dirty="0"/>
          </a:p>
        </p:txBody>
      </p:sp>
    </p:spTree>
    <p:extLst>
      <p:ext uri="{BB962C8B-B14F-4D97-AF65-F5344CB8AC3E}">
        <p14:creationId xmlns:p14="http://schemas.microsoft.com/office/powerpoint/2010/main" val="2235969209"/>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Company: </a:t>
            </a:r>
            <a:r>
              <a:rPr lang="en-IN" dirty="0" smtClean="0"/>
              <a:t>Tesla</a:t>
            </a:r>
            <a:endParaRPr lang="en-US" dirty="0"/>
          </a:p>
        </p:txBody>
      </p:sp>
      <p:sp>
        <p:nvSpPr>
          <p:cNvPr id="3" name="Content Placeholder 2"/>
          <p:cNvSpPr>
            <a:spLocks noGrp="1"/>
          </p:cNvSpPr>
          <p:nvPr>
            <p:ph idx="1"/>
          </p:nvPr>
        </p:nvSpPr>
        <p:spPr/>
        <p:txBody>
          <a:bodyPr/>
          <a:lstStyle/>
          <a:p>
            <a:endParaRPr lang="en-IN" dirty="0"/>
          </a:p>
          <a:p>
            <a:r>
              <a:rPr lang="en-IN" dirty="0"/>
              <a:t>Mission: To accelerate the world’s transition to sustainable energy.</a:t>
            </a:r>
          </a:p>
          <a:p>
            <a:endParaRPr lang="en-IN" dirty="0"/>
          </a:p>
          <a:p>
            <a:r>
              <a:rPr lang="en-IN" dirty="0"/>
              <a:t>Vision: To create the most compelling car company of the 21st century by driving the world’s transition to electric vehicles.</a:t>
            </a:r>
            <a:endParaRPr lang="en-US" dirty="0"/>
          </a:p>
        </p:txBody>
      </p:sp>
    </p:spTree>
    <p:extLst>
      <p:ext uri="{BB962C8B-B14F-4D97-AF65-F5344CB8AC3E}">
        <p14:creationId xmlns:p14="http://schemas.microsoft.com/office/powerpoint/2010/main" val="407653723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4429" y="1192309"/>
            <a:ext cx="9097899" cy="3768696"/>
          </a:xfrm>
        </p:spPr>
        <p:txBody>
          <a:bodyPr>
            <a:normAutofit fontScale="90000"/>
          </a:bodyPr>
          <a:lstStyle/>
          <a:p>
            <a:pPr algn="ctr"/>
            <a:r>
              <a:rPr lang="en-US" b="1" dirty="0" smtClean="0">
                <a:solidFill>
                  <a:srgbClr val="002060"/>
                </a:solidFill>
                <a:latin typeface="Georgia" panose="02040502050405020303" pitchFamily="18" charset="0"/>
              </a:rPr>
              <a:t>Various Sources have Listed Many Qualities of Successful Entrepreneurs. Here are some of the common ones.</a:t>
            </a:r>
            <a:r>
              <a:rPr lang="en-US" sz="3600" b="1" dirty="0" smtClean="0">
                <a:solidFill>
                  <a:srgbClr val="002060"/>
                </a:solidFill>
                <a:latin typeface="Georgia" panose="02040502050405020303" pitchFamily="18" charset="0"/>
              </a:rPr>
              <a:t/>
            </a:r>
            <a:br>
              <a:rPr lang="en-US" sz="3600" b="1" dirty="0" smtClean="0">
                <a:solidFill>
                  <a:srgbClr val="002060"/>
                </a:solidFill>
                <a:latin typeface="Georgia" panose="02040502050405020303" pitchFamily="18" charset="0"/>
              </a:rPr>
            </a:br>
            <a:r>
              <a:rPr lang="en-US" sz="3600" b="1" dirty="0" smtClean="0">
                <a:solidFill>
                  <a:srgbClr val="002060"/>
                </a:solidFill>
                <a:latin typeface="Georgia" panose="02040502050405020303" pitchFamily="18" charset="0"/>
              </a:rPr>
              <a:t/>
            </a:r>
            <a:br>
              <a:rPr lang="en-US" sz="3600" b="1" dirty="0" smtClean="0">
                <a:solidFill>
                  <a:srgbClr val="002060"/>
                </a:solidFill>
                <a:latin typeface="Georgia" panose="02040502050405020303" pitchFamily="18" charset="0"/>
              </a:rPr>
            </a:br>
            <a:r>
              <a:rPr lang="en-US" sz="2400" b="1" dirty="0" smtClean="0">
                <a:solidFill>
                  <a:srgbClr val="002060"/>
                </a:solidFill>
                <a:latin typeface="Georgia" panose="02040502050405020303" pitchFamily="18" charset="0"/>
              </a:rPr>
              <a:t>The list is incomprehensive, yet may appear intimidating by the sheer number. </a:t>
            </a:r>
            <a:br>
              <a:rPr lang="en-US" sz="2400" b="1" dirty="0" smtClean="0">
                <a:solidFill>
                  <a:srgbClr val="002060"/>
                </a:solidFill>
                <a:latin typeface="Georgia" panose="02040502050405020303" pitchFamily="18" charset="0"/>
              </a:rPr>
            </a:br>
            <a:r>
              <a:rPr lang="en-US" sz="2400" b="1" dirty="0" smtClean="0">
                <a:solidFill>
                  <a:srgbClr val="002060"/>
                </a:solidFill>
                <a:latin typeface="Georgia" panose="02040502050405020303" pitchFamily="18" charset="0"/>
              </a:rPr>
              <a:t>The good news is that </a:t>
            </a:r>
            <a:r>
              <a:rPr lang="en-US" sz="2400" b="1" u="sng" dirty="0" smtClean="0">
                <a:solidFill>
                  <a:srgbClr val="00B050"/>
                </a:solidFill>
                <a:latin typeface="Georgia" panose="02040502050405020303" pitchFamily="18" charset="0"/>
              </a:rPr>
              <a:t>not all of them are absolutely necessary </a:t>
            </a:r>
            <a:r>
              <a:rPr lang="en-US" sz="2400" b="1" dirty="0" smtClean="0">
                <a:solidFill>
                  <a:srgbClr val="002060"/>
                </a:solidFill>
                <a:latin typeface="Georgia" panose="02040502050405020303" pitchFamily="18" charset="0"/>
              </a:rPr>
              <a:t/>
            </a:r>
            <a:br>
              <a:rPr lang="en-US" sz="2400" b="1" dirty="0" smtClean="0">
                <a:solidFill>
                  <a:srgbClr val="002060"/>
                </a:solidFill>
                <a:latin typeface="Georgia" panose="02040502050405020303" pitchFamily="18" charset="0"/>
              </a:rPr>
            </a:br>
            <a:r>
              <a:rPr lang="en-US" sz="2400" b="1" dirty="0">
                <a:solidFill>
                  <a:srgbClr val="002060"/>
                </a:solidFill>
                <a:latin typeface="Georgia" panose="02040502050405020303" pitchFamily="18" charset="0"/>
              </a:rPr>
              <a:t>and</a:t>
            </a:r>
            <a:r>
              <a:rPr lang="en-US" sz="2400" b="1" u="sng" dirty="0">
                <a:solidFill>
                  <a:schemeClr val="accent5">
                    <a:lumMod val="75000"/>
                  </a:schemeClr>
                </a:solidFill>
                <a:latin typeface="Georgia" panose="02040502050405020303" pitchFamily="18" charset="0"/>
              </a:rPr>
              <a:t> </a:t>
            </a:r>
            <a:r>
              <a:rPr lang="en-US" sz="2400" b="1" u="sng" dirty="0">
                <a:solidFill>
                  <a:srgbClr val="00B050"/>
                </a:solidFill>
                <a:latin typeface="Georgia" panose="02040502050405020303" pitchFamily="18" charset="0"/>
              </a:rPr>
              <a:t>many of them can be acquired. </a:t>
            </a:r>
            <a:endParaRPr lang="en-IN" sz="2400" b="1" u="sng"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6521081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9494520" cy="5681663"/>
          </a:xfrm>
        </p:spPr>
        <p:txBody>
          <a:bodyPr>
            <a:normAutofit/>
          </a:bodyPr>
          <a:lstStyle/>
          <a:p>
            <a:r>
              <a:rPr lang="en-IN" dirty="0"/>
              <a:t>Company:</a:t>
            </a:r>
            <a:r>
              <a:rPr lang="en-IN" b="0" dirty="0"/>
              <a:t> </a:t>
            </a:r>
            <a:r>
              <a:rPr lang="en-IN" dirty="0"/>
              <a:t>Amazon</a:t>
            </a:r>
            <a:endParaRPr lang="en-US" dirty="0"/>
          </a:p>
          <a:p>
            <a:r>
              <a:rPr lang="en-IN" dirty="0" smtClean="0"/>
              <a:t>Mission</a:t>
            </a:r>
            <a:r>
              <a:rPr lang="en-IN" dirty="0"/>
              <a:t>:</a:t>
            </a:r>
            <a:r>
              <a:rPr lang="en-IN" b="0" dirty="0"/>
              <a:t> We strive to offer our customers the lowest possible prices, the best available selection, and the utmost convenience.</a:t>
            </a:r>
          </a:p>
          <a:p>
            <a:r>
              <a:rPr lang="en-IN" dirty="0"/>
              <a:t>Vision:</a:t>
            </a:r>
            <a:r>
              <a:rPr lang="en-IN" b="0" dirty="0"/>
              <a:t> To be Earth’s most customer-centric company, where customers can find and discover anything they might want to buy online.</a:t>
            </a:r>
          </a:p>
          <a:p>
            <a:endParaRPr lang="en-IN" dirty="0" smtClean="0"/>
          </a:p>
          <a:p>
            <a:r>
              <a:rPr lang="en-IN" dirty="0" smtClean="0"/>
              <a:t>Company</a:t>
            </a:r>
            <a:r>
              <a:rPr lang="en-IN" dirty="0"/>
              <a:t>: TED</a:t>
            </a:r>
          </a:p>
          <a:p>
            <a:r>
              <a:rPr lang="en-IN" dirty="0" smtClean="0"/>
              <a:t>Mission</a:t>
            </a:r>
            <a:r>
              <a:rPr lang="en-IN" dirty="0"/>
              <a:t>: </a:t>
            </a:r>
            <a:r>
              <a:rPr lang="en-IN" b="0" dirty="0"/>
              <a:t>Spread ideas.</a:t>
            </a:r>
          </a:p>
          <a:p>
            <a:r>
              <a:rPr lang="en-IN" dirty="0" smtClean="0"/>
              <a:t>Vision</a:t>
            </a:r>
            <a:r>
              <a:rPr lang="en-IN" dirty="0"/>
              <a:t>: </a:t>
            </a:r>
            <a:r>
              <a:rPr lang="en-IN" b="0" dirty="0"/>
              <a:t>We believe passionately in the power of ideas to change attitudes, lives and, ultimately, the world.</a:t>
            </a:r>
            <a:endParaRPr lang="en-US" b="0" dirty="0"/>
          </a:p>
        </p:txBody>
      </p:sp>
      <p:cxnSp>
        <p:nvCxnSpPr>
          <p:cNvPr id="5" name="Straight Connector 4"/>
          <p:cNvCxnSpPr/>
          <p:nvPr/>
        </p:nvCxnSpPr>
        <p:spPr>
          <a:xfrm flipV="1">
            <a:off x="838200" y="3762703"/>
            <a:ext cx="9494520" cy="35148"/>
          </a:xfrm>
          <a:prstGeom prst="line">
            <a:avLst/>
          </a:prstGeom>
          <a:ln w="66675"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737576"/>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Company: </a:t>
            </a:r>
            <a:r>
              <a:rPr lang="en-IN" dirty="0" smtClean="0"/>
              <a:t>Google</a:t>
            </a:r>
            <a:endParaRPr lang="en-US" dirty="0"/>
          </a:p>
        </p:txBody>
      </p:sp>
      <p:sp>
        <p:nvSpPr>
          <p:cNvPr id="3" name="Content Placeholder 2"/>
          <p:cNvSpPr>
            <a:spLocks noGrp="1"/>
          </p:cNvSpPr>
          <p:nvPr>
            <p:ph idx="1"/>
          </p:nvPr>
        </p:nvSpPr>
        <p:spPr>
          <a:xfrm>
            <a:off x="499872" y="1514729"/>
            <a:ext cx="10515600" cy="2792095"/>
          </a:xfrm>
        </p:spPr>
        <p:txBody>
          <a:bodyPr/>
          <a:lstStyle/>
          <a:p>
            <a:endParaRPr lang="en-IN" dirty="0"/>
          </a:p>
          <a:p>
            <a:r>
              <a:rPr lang="en-IN" dirty="0"/>
              <a:t>Mission:  To organize the world’s information and make it universally accessible and useful.</a:t>
            </a:r>
          </a:p>
          <a:p>
            <a:endParaRPr lang="en-IN" dirty="0"/>
          </a:p>
          <a:p>
            <a:r>
              <a:rPr lang="en-IN" dirty="0"/>
              <a:t>Vision: To provide access to the world’s information in one click.</a:t>
            </a:r>
            <a:endParaRPr lang="en-US" dirty="0"/>
          </a:p>
        </p:txBody>
      </p:sp>
    </p:spTree>
    <p:extLst>
      <p:ext uri="{BB962C8B-B14F-4D97-AF65-F5344CB8AC3E}">
        <p14:creationId xmlns:p14="http://schemas.microsoft.com/office/powerpoint/2010/main" val="2754321055"/>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333"/>
            <a:ext cx="9220200" cy="5814524"/>
          </a:xfrm>
        </p:spPr>
        <p:txBody>
          <a:bodyPr>
            <a:normAutofit/>
          </a:bodyPr>
          <a:lstStyle/>
          <a:p>
            <a:r>
              <a:rPr lang="en-IN" sz="2800" dirty="0"/>
              <a:t>Company: Uber</a:t>
            </a:r>
            <a:endParaRPr lang="en-US" sz="2800" dirty="0"/>
          </a:p>
          <a:p>
            <a:pPr lvl="1"/>
            <a:r>
              <a:rPr lang="en-IN" b="1" dirty="0" smtClean="0">
                <a:solidFill>
                  <a:schemeClr val="accent5">
                    <a:lumMod val="50000"/>
                  </a:schemeClr>
                </a:solidFill>
              </a:rPr>
              <a:t>Mission</a:t>
            </a:r>
            <a:r>
              <a:rPr lang="en-IN" b="1" dirty="0">
                <a:solidFill>
                  <a:schemeClr val="accent5">
                    <a:lumMod val="50000"/>
                  </a:schemeClr>
                </a:solidFill>
              </a:rPr>
              <a:t>: Uber’s mission is to bring transportation — for everyone, everywhere.</a:t>
            </a:r>
          </a:p>
          <a:p>
            <a:pPr lvl="1"/>
            <a:r>
              <a:rPr lang="en-IN" b="1" dirty="0">
                <a:solidFill>
                  <a:schemeClr val="accent5">
                    <a:lumMod val="50000"/>
                  </a:schemeClr>
                </a:solidFill>
              </a:rPr>
              <a:t>Vision: Smarter transportation with fewer cars and greater access. Transportation that’s safer, cheaper, and more reliable; transportation that creates more job opportunities and higher incomes for drivers.</a:t>
            </a:r>
          </a:p>
          <a:p>
            <a:r>
              <a:rPr lang="en-IN" sz="2800" dirty="0"/>
              <a:t>Company: </a:t>
            </a:r>
            <a:r>
              <a:rPr lang="en-IN" sz="2800" u="sng" dirty="0"/>
              <a:t>AirBnB</a:t>
            </a:r>
            <a:endParaRPr lang="en-IN" sz="2800" dirty="0"/>
          </a:p>
          <a:p>
            <a:pPr lvl="1"/>
            <a:r>
              <a:rPr lang="en-IN" b="1" dirty="0">
                <a:solidFill>
                  <a:schemeClr val="accent5">
                    <a:lumMod val="50000"/>
                  </a:schemeClr>
                </a:solidFill>
              </a:rPr>
              <a:t>Mission: Belong anywhere.</a:t>
            </a:r>
          </a:p>
          <a:p>
            <a:pPr lvl="1"/>
            <a:r>
              <a:rPr lang="en-IN" b="1" dirty="0">
                <a:solidFill>
                  <a:schemeClr val="accent5">
                    <a:lumMod val="50000"/>
                  </a:schemeClr>
                </a:solidFill>
              </a:rPr>
              <a:t>Vision: Tapping into the universal human yearning to belong—the desire to feel welcomed, respected, and appreciated for who you are, no matter where you might be</a:t>
            </a:r>
            <a:r>
              <a:rPr lang="en-IN" b="1" dirty="0" smtClean="0">
                <a:solidFill>
                  <a:schemeClr val="accent5">
                    <a:lumMod val="50000"/>
                  </a:schemeClr>
                </a:solidFill>
              </a:rPr>
              <a:t>.</a:t>
            </a:r>
          </a:p>
          <a:p>
            <a:r>
              <a:rPr lang="en-US" sz="2800" dirty="0">
                <a:solidFill>
                  <a:schemeClr val="accent5">
                    <a:lumMod val="50000"/>
                  </a:schemeClr>
                </a:solidFill>
              </a:rPr>
              <a:t>Ericsson</a:t>
            </a:r>
            <a:r>
              <a:rPr lang="en-US" b="0" dirty="0"/>
              <a:t> </a:t>
            </a:r>
            <a:r>
              <a:rPr lang="en-US" sz="2400" dirty="0">
                <a:solidFill>
                  <a:schemeClr val="accent5">
                    <a:lumMod val="50000"/>
                  </a:schemeClr>
                </a:solidFill>
              </a:rPr>
              <a:t>(a global provider of communications equipment, software, and services) defines its vision as being “the prime driver in an all-communicating world.”</a:t>
            </a:r>
            <a:endParaRPr lang="en-IN" sz="2400" dirty="0">
              <a:solidFill>
                <a:schemeClr val="accent5">
                  <a:lumMod val="50000"/>
                </a:schemeClr>
              </a:solidFill>
            </a:endParaRPr>
          </a:p>
          <a:p>
            <a:endParaRPr lang="en-US" b="1" dirty="0"/>
          </a:p>
        </p:txBody>
      </p:sp>
      <p:sp>
        <p:nvSpPr>
          <p:cNvPr id="4" name="Rectangle 3"/>
          <p:cNvSpPr/>
          <p:nvPr/>
        </p:nvSpPr>
        <p:spPr>
          <a:xfrm>
            <a:off x="2341264" y="6237857"/>
            <a:ext cx="4245906" cy="369332"/>
          </a:xfrm>
          <a:prstGeom prst="rect">
            <a:avLst/>
          </a:prstGeom>
        </p:spPr>
        <p:txBody>
          <a:bodyPr wrap="none">
            <a:spAutoFit/>
          </a:bodyPr>
          <a:lstStyle/>
          <a:p>
            <a:r>
              <a:rPr lang="en-US" dirty="0" smtClean="0"/>
              <a:t>Source:             https</a:t>
            </a:r>
            <a:r>
              <a:rPr lang="en-US" dirty="0"/>
              <a:t>://www.clearvoice.com</a:t>
            </a:r>
          </a:p>
        </p:txBody>
      </p:sp>
    </p:spTree>
    <p:extLst>
      <p:ext uri="{BB962C8B-B14F-4D97-AF65-F5344CB8AC3E}">
        <p14:creationId xmlns:p14="http://schemas.microsoft.com/office/powerpoint/2010/main" val="1599547033"/>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Statements of Some Popular Companies</a:t>
            </a:r>
            <a:endParaRPr lang="en-IN" dirty="0"/>
          </a:p>
        </p:txBody>
      </p:sp>
      <p:sp>
        <p:nvSpPr>
          <p:cNvPr id="3" name="Content Placeholder 2"/>
          <p:cNvSpPr>
            <a:spLocks noGrp="1"/>
          </p:cNvSpPr>
          <p:nvPr>
            <p:ph idx="1"/>
          </p:nvPr>
        </p:nvSpPr>
        <p:spPr>
          <a:xfrm>
            <a:off x="664464" y="1386713"/>
            <a:ext cx="10515600" cy="4351338"/>
          </a:xfrm>
        </p:spPr>
        <p:txBody>
          <a:bodyPr>
            <a:normAutofit fontScale="70000" lnSpcReduction="20000"/>
          </a:bodyPr>
          <a:lstStyle/>
          <a:p>
            <a:pPr fontAlgn="base"/>
            <a:r>
              <a:rPr lang="en-US" i="1" dirty="0" err="1"/>
              <a:t>Adobe:“To</a:t>
            </a:r>
            <a:r>
              <a:rPr lang="en-US" i="1" dirty="0"/>
              <a:t> move the web forward and give web designers and developers the best tools and services in the world.”</a:t>
            </a:r>
            <a:endParaRPr lang="en-US" dirty="0"/>
          </a:p>
          <a:p>
            <a:pPr fontAlgn="base"/>
            <a:r>
              <a:rPr lang="en-US" i="1" dirty="0" err="1"/>
              <a:t>Paypal</a:t>
            </a:r>
            <a:r>
              <a:rPr lang="en-US" i="1" dirty="0"/>
              <a:t>: “To build the Web’s most convenient, secure, cost-effective payment solution.”</a:t>
            </a:r>
            <a:endParaRPr lang="en-US" dirty="0"/>
          </a:p>
          <a:p>
            <a:pPr fontAlgn="base"/>
            <a:r>
              <a:rPr lang="en-US" i="1" dirty="0"/>
              <a:t>Facebook:</a:t>
            </a:r>
            <a:r>
              <a:rPr lang="en-US" dirty="0"/>
              <a:t> “To give people the power to share and make the world more open and connected.”</a:t>
            </a:r>
          </a:p>
          <a:p>
            <a:pPr fontAlgn="base"/>
            <a:r>
              <a:rPr lang="en-US" i="1" dirty="0"/>
              <a:t>Intuit: “To improve its customers’ financial lives so profoundly, they couldn’t imagine going back to the old way.”</a:t>
            </a:r>
            <a:endParaRPr lang="en-US" dirty="0"/>
          </a:p>
          <a:p>
            <a:pPr fontAlgn="base"/>
            <a:r>
              <a:rPr lang="en-US" i="1" dirty="0" err="1"/>
              <a:t>Kickstarter:“To</a:t>
            </a:r>
            <a:r>
              <a:rPr lang="en-US" i="1" dirty="0"/>
              <a:t> help bring creative projects to life.”</a:t>
            </a:r>
            <a:endParaRPr lang="en-US" dirty="0"/>
          </a:p>
          <a:p>
            <a:pPr fontAlgn="base"/>
            <a:r>
              <a:rPr lang="en-US" i="1" dirty="0"/>
              <a:t>LinkedIn</a:t>
            </a:r>
            <a:r>
              <a:rPr lang="en-US" dirty="0"/>
              <a:t>: “To connect the world’s professionals to make them more productive and successful.”</a:t>
            </a:r>
          </a:p>
          <a:p>
            <a:pPr fontAlgn="base"/>
            <a:r>
              <a:rPr lang="en-US" i="1" dirty="0"/>
              <a:t>Twitter</a:t>
            </a:r>
            <a:r>
              <a:rPr lang="en-US" dirty="0"/>
              <a:t>: “To give everyone the power to create and share ideas and information instantly, without barriers.”</a:t>
            </a:r>
          </a:p>
          <a:p>
            <a:pPr fontAlgn="base"/>
            <a:r>
              <a:rPr lang="en-US" i="1" dirty="0"/>
              <a:t>Tumblr:</a:t>
            </a:r>
            <a:r>
              <a:rPr lang="en-US" dirty="0"/>
              <a:t> “To empower creators to make their best work and get it in front of the audience they deserve”</a:t>
            </a:r>
          </a:p>
          <a:p>
            <a:pPr fontAlgn="base"/>
            <a:r>
              <a:rPr lang="en-US" i="1" dirty="0"/>
              <a:t>Alibaba:</a:t>
            </a:r>
            <a:r>
              <a:rPr lang="en-US" dirty="0"/>
              <a:t> “To make it easy to do business anywhere.”</a:t>
            </a:r>
          </a:p>
          <a:p>
            <a:endParaRPr lang="en-IN" dirty="0"/>
          </a:p>
        </p:txBody>
      </p:sp>
    </p:spTree>
    <p:extLst>
      <p:ext uri="{BB962C8B-B14F-4D97-AF65-F5344CB8AC3E}">
        <p14:creationId xmlns:p14="http://schemas.microsoft.com/office/powerpoint/2010/main" val="1614868460"/>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Statement of Some Well-Known Companies</a:t>
            </a:r>
            <a:endParaRPr lang="en-IN" dirty="0"/>
          </a:p>
        </p:txBody>
      </p:sp>
      <p:sp>
        <p:nvSpPr>
          <p:cNvPr id="3" name="Content Placeholder 2"/>
          <p:cNvSpPr>
            <a:spLocks noGrp="1"/>
          </p:cNvSpPr>
          <p:nvPr>
            <p:ph idx="1"/>
          </p:nvPr>
        </p:nvSpPr>
        <p:spPr>
          <a:xfrm>
            <a:off x="655320" y="1441577"/>
            <a:ext cx="9675454" cy="4351338"/>
          </a:xfrm>
        </p:spPr>
        <p:txBody>
          <a:bodyPr>
            <a:normAutofit fontScale="92500" lnSpcReduction="10000"/>
          </a:bodyPr>
          <a:lstStyle/>
          <a:p>
            <a:pPr fontAlgn="base"/>
            <a:r>
              <a:rPr lang="en-US" i="1" dirty="0"/>
              <a:t>Google:  </a:t>
            </a:r>
            <a:r>
              <a:rPr lang="en-US" dirty="0"/>
              <a:t>To provide access to the world’s information in one click.</a:t>
            </a:r>
          </a:p>
          <a:p>
            <a:pPr fontAlgn="base"/>
            <a:r>
              <a:rPr lang="en-US" i="1" dirty="0"/>
              <a:t>Toys R Us: </a:t>
            </a:r>
            <a:r>
              <a:rPr lang="en-US" dirty="0"/>
              <a:t>Our vision is to put joy in kids’ hearts and a smile on parent’s faces.</a:t>
            </a:r>
          </a:p>
          <a:p>
            <a:pPr fontAlgn="base"/>
            <a:r>
              <a:rPr lang="en-US" i="1" dirty="0"/>
              <a:t>Sony</a:t>
            </a:r>
            <a:r>
              <a:rPr lang="en-US" dirty="0"/>
              <a:t>: “To be a company that inspires and fulfils your curiosity.”</a:t>
            </a:r>
          </a:p>
          <a:p>
            <a:pPr fontAlgn="base"/>
            <a:r>
              <a:rPr lang="en-US" i="1" dirty="0"/>
              <a:t>Walmart</a:t>
            </a:r>
            <a:r>
              <a:rPr lang="en-US" dirty="0"/>
              <a:t>: “We save people money so they can live better.”</a:t>
            </a:r>
          </a:p>
          <a:p>
            <a:pPr fontAlgn="base"/>
            <a:r>
              <a:rPr lang="en-US" i="1" dirty="0" err="1"/>
              <a:t>L’Oreal</a:t>
            </a:r>
            <a:r>
              <a:rPr lang="en-US" dirty="0"/>
              <a:t>: “Offering all women and men worldwide the best of cosmetics innovation in terms of quality, efficacy and safety”</a:t>
            </a:r>
          </a:p>
          <a:p>
            <a:pPr fontAlgn="base"/>
            <a:r>
              <a:rPr lang="en-US" dirty="0"/>
              <a:t>WWF: We seek to save a planet, a world of life. Reconciling the needs of human beings and the needs of others that share the Earth</a:t>
            </a:r>
          </a:p>
          <a:p>
            <a:pPr fontAlgn="base"/>
            <a:r>
              <a:rPr lang="en-US" dirty="0"/>
              <a:t>Charles Schwab: “Helping investors help themselves.”</a:t>
            </a:r>
          </a:p>
        </p:txBody>
      </p:sp>
    </p:spTree>
    <p:extLst>
      <p:ext uri="{BB962C8B-B14F-4D97-AF65-F5344CB8AC3E}">
        <p14:creationId xmlns:p14="http://schemas.microsoft.com/office/powerpoint/2010/main" val="4009135625"/>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580"/>
            <a:ext cx="10515600" cy="1325563"/>
          </a:xfrm>
        </p:spPr>
        <p:txBody>
          <a:bodyPr/>
          <a:lstStyle/>
          <a:p>
            <a:r>
              <a:rPr lang="en-US" dirty="0" smtClean="0"/>
              <a:t>Strategies, Goals, Objectives, Action Plans</a:t>
            </a:r>
            <a:endParaRPr lang="en-IN" dirty="0"/>
          </a:p>
        </p:txBody>
      </p:sp>
      <p:sp>
        <p:nvSpPr>
          <p:cNvPr id="3" name="Text Placeholder 2"/>
          <p:cNvSpPr>
            <a:spLocks noGrp="1"/>
          </p:cNvSpPr>
          <p:nvPr>
            <p:ph type="body" idx="1"/>
          </p:nvPr>
        </p:nvSpPr>
        <p:spPr>
          <a:xfrm>
            <a:off x="517187" y="1426791"/>
            <a:ext cx="9405025" cy="4351338"/>
          </a:xfrm>
        </p:spPr>
        <p:txBody>
          <a:bodyPr/>
          <a:lstStyle/>
          <a:p>
            <a:r>
              <a:rPr lang="en-US" sz="2800" dirty="0">
                <a:solidFill>
                  <a:schemeClr val="accent5">
                    <a:lumMod val="50000"/>
                  </a:schemeClr>
                </a:solidFill>
              </a:rPr>
              <a:t>Strategies</a:t>
            </a:r>
            <a:r>
              <a:rPr lang="en-US" dirty="0">
                <a:solidFill>
                  <a:schemeClr val="accent5">
                    <a:lumMod val="50000"/>
                  </a:schemeClr>
                </a:solidFill>
              </a:rPr>
              <a:t> – </a:t>
            </a:r>
            <a:r>
              <a:rPr lang="en-US" sz="2400" dirty="0">
                <a:solidFill>
                  <a:schemeClr val="accent5">
                    <a:lumMod val="50000"/>
                  </a:schemeClr>
                </a:solidFill>
              </a:rPr>
              <a:t>Strategies are </a:t>
            </a:r>
            <a:r>
              <a:rPr lang="en-US" sz="2400" dirty="0" smtClean="0">
                <a:solidFill>
                  <a:srgbClr val="0070C0"/>
                </a:solidFill>
              </a:rPr>
              <a:t>actions</a:t>
            </a:r>
            <a:r>
              <a:rPr lang="en-US" sz="2400" dirty="0" smtClean="0">
                <a:solidFill>
                  <a:schemeClr val="accent5">
                    <a:lumMod val="50000"/>
                  </a:schemeClr>
                </a:solidFill>
              </a:rPr>
              <a:t> to be taken to </a:t>
            </a:r>
            <a:r>
              <a:rPr lang="en-US" sz="2400" dirty="0" smtClean="0">
                <a:solidFill>
                  <a:srgbClr val="0070C0"/>
                </a:solidFill>
              </a:rPr>
              <a:t>follow the mission </a:t>
            </a:r>
            <a:r>
              <a:rPr lang="en-US" sz="2400" dirty="0" smtClean="0">
                <a:solidFill>
                  <a:schemeClr val="accent5">
                    <a:lumMod val="50000"/>
                  </a:schemeClr>
                </a:solidFill>
              </a:rPr>
              <a:t>statement so as to </a:t>
            </a:r>
            <a:r>
              <a:rPr lang="en-US" sz="2400" dirty="0" smtClean="0">
                <a:solidFill>
                  <a:srgbClr val="0070C0"/>
                </a:solidFill>
              </a:rPr>
              <a:t>achieve the vision</a:t>
            </a:r>
            <a:r>
              <a:rPr lang="en-US" sz="2400" dirty="0" smtClean="0">
                <a:solidFill>
                  <a:schemeClr val="accent5">
                    <a:lumMod val="50000"/>
                  </a:schemeClr>
                </a:solidFill>
              </a:rPr>
              <a:t>. Strategies are dynamically formulated based on changing environment.</a:t>
            </a:r>
            <a:endParaRPr lang="en-US" sz="2400" dirty="0">
              <a:solidFill>
                <a:schemeClr val="accent5">
                  <a:lumMod val="50000"/>
                </a:schemeClr>
              </a:solidFill>
            </a:endParaRPr>
          </a:p>
          <a:p>
            <a:r>
              <a:rPr lang="en-US" sz="2800" dirty="0">
                <a:solidFill>
                  <a:schemeClr val="accent5">
                    <a:lumMod val="50000"/>
                  </a:schemeClr>
                </a:solidFill>
              </a:rPr>
              <a:t>Goals</a:t>
            </a:r>
            <a:r>
              <a:rPr lang="en-US" dirty="0">
                <a:solidFill>
                  <a:schemeClr val="accent5">
                    <a:lumMod val="50000"/>
                  </a:schemeClr>
                </a:solidFill>
              </a:rPr>
              <a:t> – </a:t>
            </a:r>
            <a:r>
              <a:rPr lang="en-US" sz="2400" dirty="0">
                <a:solidFill>
                  <a:schemeClr val="accent5">
                    <a:lumMod val="50000"/>
                  </a:schemeClr>
                </a:solidFill>
              </a:rPr>
              <a:t>are </a:t>
            </a:r>
            <a:r>
              <a:rPr lang="en-US" sz="2400" dirty="0">
                <a:solidFill>
                  <a:srgbClr val="0070C0"/>
                </a:solidFill>
              </a:rPr>
              <a:t>milestones</a:t>
            </a:r>
            <a:r>
              <a:rPr lang="en-US" sz="2400" dirty="0">
                <a:solidFill>
                  <a:schemeClr val="accent5">
                    <a:lumMod val="50000"/>
                  </a:schemeClr>
                </a:solidFill>
              </a:rPr>
              <a:t> that are to be achieved on a short term horizon. Strategies are implemented to achieve the </a:t>
            </a:r>
            <a:r>
              <a:rPr lang="en-US" sz="2400" dirty="0">
                <a:solidFill>
                  <a:srgbClr val="0070C0"/>
                </a:solidFill>
              </a:rPr>
              <a:t>goals</a:t>
            </a:r>
            <a:r>
              <a:rPr lang="en-US" sz="2400" dirty="0">
                <a:solidFill>
                  <a:schemeClr val="accent5">
                    <a:lumMod val="50000"/>
                  </a:schemeClr>
                </a:solidFill>
              </a:rPr>
              <a:t>.</a:t>
            </a:r>
          </a:p>
          <a:p>
            <a:r>
              <a:rPr lang="en-US" sz="2800" dirty="0">
                <a:solidFill>
                  <a:schemeClr val="accent5">
                    <a:lumMod val="50000"/>
                  </a:schemeClr>
                </a:solidFill>
              </a:rPr>
              <a:t>Objectives </a:t>
            </a:r>
            <a:r>
              <a:rPr lang="en-US" dirty="0">
                <a:solidFill>
                  <a:schemeClr val="accent5">
                    <a:lumMod val="50000"/>
                  </a:schemeClr>
                </a:solidFill>
              </a:rPr>
              <a:t>– </a:t>
            </a:r>
            <a:r>
              <a:rPr lang="en-US" sz="2400" dirty="0">
                <a:solidFill>
                  <a:schemeClr val="accent5">
                    <a:lumMod val="50000"/>
                  </a:schemeClr>
                </a:solidFill>
              </a:rPr>
              <a:t>Objectives are related to the milestones with a specific timeline for achieving a goal. Set the objectives so you achieve the goal.</a:t>
            </a:r>
          </a:p>
          <a:p>
            <a:r>
              <a:rPr lang="en-US" sz="2800" dirty="0">
                <a:solidFill>
                  <a:schemeClr val="accent5">
                    <a:lumMod val="50000"/>
                  </a:schemeClr>
                </a:solidFill>
              </a:rPr>
              <a:t>Action Plans </a:t>
            </a:r>
            <a:r>
              <a:rPr lang="en-US" sz="2400" dirty="0">
                <a:solidFill>
                  <a:schemeClr val="accent5">
                    <a:lumMod val="50000"/>
                  </a:schemeClr>
                </a:solidFill>
              </a:rPr>
              <a:t>– are plan of actions to achieve the goals and objectives.</a:t>
            </a:r>
          </a:p>
          <a:p>
            <a:endParaRPr lang="en-IN" dirty="0">
              <a:solidFill>
                <a:schemeClr val="accent5">
                  <a:lumMod val="50000"/>
                </a:schemeClr>
              </a:solidFill>
            </a:endParaRPr>
          </a:p>
        </p:txBody>
      </p:sp>
    </p:spTree>
    <p:extLst>
      <p:ext uri="{BB962C8B-B14F-4D97-AF65-F5344CB8AC3E}">
        <p14:creationId xmlns:p14="http://schemas.microsoft.com/office/powerpoint/2010/main" val="29855424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15" y="365125"/>
            <a:ext cx="10515600" cy="1325563"/>
          </a:xfrm>
        </p:spPr>
        <p:txBody>
          <a:bodyPr/>
          <a:lstStyle/>
          <a:p>
            <a:endParaRPr lang="en-IN" dirty="0"/>
          </a:p>
        </p:txBody>
      </p:sp>
      <p:sp>
        <p:nvSpPr>
          <p:cNvPr id="3" name="Text Placeholder 2"/>
          <p:cNvSpPr>
            <a:spLocks noGrp="1"/>
          </p:cNvSpPr>
          <p:nvPr>
            <p:ph type="body" idx="1"/>
          </p:nvPr>
        </p:nvSpPr>
        <p:spPr>
          <a:xfrm>
            <a:off x="400455" y="1845080"/>
            <a:ext cx="10515600" cy="3261941"/>
          </a:xfrm>
        </p:spPr>
        <p:txBody>
          <a:bodyPr/>
          <a:lstStyle/>
          <a:p>
            <a:pPr marL="114300" indent="0" algn="ctr">
              <a:buNone/>
            </a:pPr>
            <a:r>
              <a:rPr lang="en-US" sz="3200" dirty="0" smtClean="0"/>
              <a:t>You want to start an e-commerce company.</a:t>
            </a:r>
          </a:p>
          <a:p>
            <a:pPr marL="114300" indent="0" algn="ctr">
              <a:buNone/>
            </a:pPr>
            <a:r>
              <a:rPr lang="en-US" sz="3200" dirty="0" smtClean="0"/>
              <a:t>You target the niche market of hand-made goods.</a:t>
            </a:r>
            <a:endParaRPr lang="en-IN" sz="3200" dirty="0"/>
          </a:p>
        </p:txBody>
      </p:sp>
    </p:spTree>
    <p:extLst>
      <p:ext uri="{BB962C8B-B14F-4D97-AF65-F5344CB8AC3E}">
        <p14:creationId xmlns:p14="http://schemas.microsoft.com/office/powerpoint/2010/main" val="10435718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Vision</a:t>
            </a:r>
            <a:endParaRPr lang="en-IN" sz="3200" dirty="0"/>
          </a:p>
        </p:txBody>
      </p:sp>
      <p:sp>
        <p:nvSpPr>
          <p:cNvPr id="3" name="Text Placeholder 2"/>
          <p:cNvSpPr>
            <a:spLocks noGrp="1"/>
          </p:cNvSpPr>
          <p:nvPr>
            <p:ph type="body" idx="1"/>
          </p:nvPr>
        </p:nvSpPr>
        <p:spPr>
          <a:xfrm>
            <a:off x="478277" y="1601889"/>
            <a:ext cx="9716311" cy="4351338"/>
          </a:xfrm>
        </p:spPr>
        <p:txBody>
          <a:bodyPr/>
          <a:lstStyle/>
          <a:p>
            <a:r>
              <a:rPr lang="en-US" dirty="0" smtClean="0"/>
              <a:t>Make </a:t>
            </a:r>
            <a:r>
              <a:rPr lang="en-US" dirty="0"/>
              <a:t>sustainable efforts to ensure Indian artisans </a:t>
            </a:r>
            <a:r>
              <a:rPr lang="en-US" dirty="0" smtClean="0"/>
              <a:t>earn decent income. </a:t>
            </a:r>
            <a:endParaRPr lang="en-US" dirty="0"/>
          </a:p>
          <a:p>
            <a:endParaRPr lang="en-IN" dirty="0"/>
          </a:p>
        </p:txBody>
      </p:sp>
    </p:spTree>
    <p:extLst>
      <p:ext uri="{BB962C8B-B14F-4D97-AF65-F5344CB8AC3E}">
        <p14:creationId xmlns:p14="http://schemas.microsoft.com/office/powerpoint/2010/main" val="38745073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t>
            </a:r>
            <a:endParaRPr lang="en-IN" dirty="0"/>
          </a:p>
        </p:txBody>
      </p:sp>
      <p:sp>
        <p:nvSpPr>
          <p:cNvPr id="3" name="Text Placeholder 2"/>
          <p:cNvSpPr>
            <a:spLocks noGrp="1"/>
          </p:cNvSpPr>
          <p:nvPr>
            <p:ph type="body" idx="1"/>
          </p:nvPr>
        </p:nvSpPr>
        <p:spPr/>
        <p:txBody>
          <a:bodyPr/>
          <a:lstStyle/>
          <a:p>
            <a:r>
              <a:rPr lang="en-US" dirty="0" smtClean="0"/>
              <a:t>To enhance the productivity, quality of products, reduce drudgery (improve health), and realize maximum value for goods and services of Indian artisans.</a:t>
            </a:r>
            <a:endParaRPr lang="en-IN" dirty="0"/>
          </a:p>
        </p:txBody>
      </p:sp>
    </p:spTree>
    <p:extLst>
      <p:ext uri="{BB962C8B-B14F-4D97-AF65-F5344CB8AC3E}">
        <p14:creationId xmlns:p14="http://schemas.microsoft.com/office/powerpoint/2010/main" val="949006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sz="3200" dirty="0"/>
              <a:t>Core </a:t>
            </a:r>
            <a:r>
              <a:rPr lang="en-US" sz="3200" dirty="0" smtClean="0"/>
              <a:t>values</a:t>
            </a:r>
            <a:r>
              <a:rPr lang="en-US" dirty="0" smtClean="0"/>
              <a:t/>
            </a:r>
            <a:br>
              <a:rPr lang="en-US" dirty="0" smtClean="0"/>
            </a:br>
            <a:r>
              <a:rPr lang="en-US" dirty="0">
                <a:solidFill>
                  <a:schemeClr val="tx1"/>
                </a:solidFill>
              </a:rPr>
              <a:t>Example: The </a:t>
            </a:r>
            <a:r>
              <a:rPr lang="en-US" dirty="0" smtClean="0">
                <a:solidFill>
                  <a:schemeClr val="tx1"/>
                </a:solidFill>
              </a:rPr>
              <a:t>e-commerce</a:t>
            </a:r>
            <a:endParaRPr lang="en-IN" dirty="0">
              <a:solidFill>
                <a:schemeClr val="tx1"/>
              </a:solidFill>
            </a:endParaRPr>
          </a:p>
        </p:txBody>
      </p:sp>
      <p:sp>
        <p:nvSpPr>
          <p:cNvPr id="3" name="Text Placeholder 2"/>
          <p:cNvSpPr>
            <a:spLocks noGrp="1"/>
          </p:cNvSpPr>
          <p:nvPr>
            <p:ph type="body" idx="1"/>
          </p:nvPr>
        </p:nvSpPr>
        <p:spPr>
          <a:xfrm>
            <a:off x="923452" y="1446244"/>
            <a:ext cx="8890503" cy="4351338"/>
          </a:xfrm>
        </p:spPr>
        <p:txBody>
          <a:bodyPr>
            <a:normAutofit fontScale="92500" lnSpcReduction="20000"/>
          </a:bodyPr>
          <a:lstStyle/>
          <a:p>
            <a:r>
              <a:rPr lang="en-US" dirty="0" smtClean="0">
                <a:solidFill>
                  <a:schemeClr val="accent5">
                    <a:lumMod val="50000"/>
                  </a:schemeClr>
                </a:solidFill>
              </a:rPr>
              <a:t>We </a:t>
            </a:r>
            <a:r>
              <a:rPr lang="en-US" dirty="0">
                <a:solidFill>
                  <a:schemeClr val="accent5">
                    <a:lumMod val="50000"/>
                  </a:schemeClr>
                </a:solidFill>
              </a:rPr>
              <a:t>shall never compromise on the interest of the artisans.</a:t>
            </a:r>
          </a:p>
          <a:p>
            <a:r>
              <a:rPr lang="en-US" dirty="0">
                <a:solidFill>
                  <a:schemeClr val="accent5">
                    <a:lumMod val="50000"/>
                  </a:schemeClr>
                </a:solidFill>
              </a:rPr>
              <a:t>We shall always </a:t>
            </a:r>
            <a:r>
              <a:rPr lang="en-US" dirty="0" smtClean="0">
                <a:solidFill>
                  <a:schemeClr val="accent5">
                    <a:lumMod val="50000"/>
                  </a:schemeClr>
                </a:solidFill>
              </a:rPr>
              <a:t>endeavor </a:t>
            </a:r>
            <a:r>
              <a:rPr lang="en-US" dirty="0">
                <a:solidFill>
                  <a:schemeClr val="accent5">
                    <a:lumMod val="50000"/>
                  </a:schemeClr>
                </a:solidFill>
              </a:rPr>
              <a:t>to cut cost to maximize value for the artisans.</a:t>
            </a:r>
          </a:p>
          <a:p>
            <a:r>
              <a:rPr lang="en-US" dirty="0">
                <a:solidFill>
                  <a:schemeClr val="accent5">
                    <a:lumMod val="50000"/>
                  </a:schemeClr>
                </a:solidFill>
              </a:rPr>
              <a:t>We shall do everything to face maximum price for goods. </a:t>
            </a:r>
            <a:endParaRPr lang="en-US" dirty="0" smtClean="0">
              <a:solidFill>
                <a:schemeClr val="accent5">
                  <a:lumMod val="50000"/>
                </a:schemeClr>
              </a:solidFill>
            </a:endParaRPr>
          </a:p>
          <a:p>
            <a:r>
              <a:rPr lang="en-US" dirty="0" smtClean="0"/>
              <a:t>Not </a:t>
            </a:r>
            <a:r>
              <a:rPr lang="en-US" dirty="0"/>
              <a:t>charging more than 10% of the value of goods as </a:t>
            </a:r>
            <a:r>
              <a:rPr lang="en-US" dirty="0" smtClean="0"/>
              <a:t>commission. </a:t>
            </a:r>
          </a:p>
          <a:p>
            <a:r>
              <a:rPr lang="en-US" dirty="0" smtClean="0"/>
              <a:t>Maintain </a:t>
            </a:r>
            <a:r>
              <a:rPr lang="en-US" dirty="0"/>
              <a:t>absolute </a:t>
            </a:r>
            <a:r>
              <a:rPr lang="en-US" dirty="0" smtClean="0"/>
              <a:t>transparency</a:t>
            </a:r>
            <a:r>
              <a:rPr lang="en-US" dirty="0"/>
              <a:t>.</a:t>
            </a:r>
            <a:endParaRPr lang="en-US" dirty="0" smtClean="0"/>
          </a:p>
          <a:p>
            <a:r>
              <a:rPr lang="en-US" dirty="0" smtClean="0"/>
              <a:t>Making </a:t>
            </a:r>
            <a:r>
              <a:rPr lang="en-US" dirty="0"/>
              <a:t>no distinction between their money and our </a:t>
            </a:r>
            <a:r>
              <a:rPr lang="en-US" dirty="0" smtClean="0"/>
              <a:t>money. </a:t>
            </a:r>
            <a:endParaRPr lang="en-IN" dirty="0"/>
          </a:p>
          <a:p>
            <a:r>
              <a:rPr lang="en-US" dirty="0" smtClean="0">
                <a:solidFill>
                  <a:schemeClr val="accent5">
                    <a:lumMod val="50000"/>
                  </a:schemeClr>
                </a:solidFill>
              </a:rPr>
              <a:t>Try </a:t>
            </a:r>
            <a:r>
              <a:rPr lang="en-US" dirty="0">
                <a:solidFill>
                  <a:schemeClr val="accent5">
                    <a:lumMod val="50000"/>
                  </a:schemeClr>
                </a:solidFill>
              </a:rPr>
              <a:t>to identify innovative solutions for our artisans to reduce their </a:t>
            </a:r>
            <a:r>
              <a:rPr lang="en-US" dirty="0" smtClean="0">
                <a:solidFill>
                  <a:schemeClr val="accent5">
                    <a:lumMod val="50000"/>
                  </a:schemeClr>
                </a:solidFill>
              </a:rPr>
              <a:t>drudgery (ensure health), </a:t>
            </a:r>
            <a:r>
              <a:rPr lang="en-US" dirty="0">
                <a:solidFill>
                  <a:schemeClr val="accent5">
                    <a:lumMod val="50000"/>
                  </a:schemeClr>
                </a:solidFill>
              </a:rPr>
              <a:t>increase productivity, and improve quality in order for them to get the maximum </a:t>
            </a:r>
            <a:r>
              <a:rPr lang="en-US" dirty="0" smtClean="0">
                <a:solidFill>
                  <a:schemeClr val="accent5">
                    <a:lumMod val="50000"/>
                  </a:schemeClr>
                </a:solidFill>
              </a:rPr>
              <a:t>value.</a:t>
            </a:r>
            <a:endParaRPr lang="en-US" dirty="0">
              <a:solidFill>
                <a:schemeClr val="accent5">
                  <a:lumMod val="50000"/>
                </a:schemeClr>
              </a:solidFill>
            </a:endParaRPr>
          </a:p>
          <a:p>
            <a:r>
              <a:rPr lang="en-US" dirty="0">
                <a:solidFill>
                  <a:schemeClr val="accent5">
                    <a:lumMod val="50000"/>
                  </a:schemeClr>
                </a:solidFill>
              </a:rPr>
              <a:t>We shall always remain </a:t>
            </a:r>
            <a:r>
              <a:rPr lang="en-US" dirty="0" smtClean="0">
                <a:solidFill>
                  <a:schemeClr val="accent5">
                    <a:lumMod val="50000"/>
                  </a:schemeClr>
                </a:solidFill>
              </a:rPr>
              <a:t>nation-oriented.</a:t>
            </a:r>
            <a:endParaRPr lang="en-US" dirty="0">
              <a:solidFill>
                <a:schemeClr val="accent5">
                  <a:lumMod val="50000"/>
                </a:schemeClr>
              </a:solidFill>
            </a:endParaRPr>
          </a:p>
          <a:p>
            <a:endParaRPr lang="en-IN" dirty="0">
              <a:solidFill>
                <a:schemeClr val="accent5">
                  <a:lumMod val="50000"/>
                </a:schemeClr>
              </a:solidFill>
            </a:endParaRPr>
          </a:p>
        </p:txBody>
      </p:sp>
    </p:spTree>
    <p:extLst>
      <p:ext uri="{BB962C8B-B14F-4D97-AF65-F5344CB8AC3E}">
        <p14:creationId xmlns:p14="http://schemas.microsoft.com/office/powerpoint/2010/main" val="78887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2371" y="1154890"/>
            <a:ext cx="9046464" cy="4962481"/>
          </a:xfrm>
        </p:spPr>
        <p:txBody>
          <a:bodyPr numCol="2">
            <a:noAutofit/>
          </a:bodyPr>
          <a:lstStyle/>
          <a:p>
            <a:r>
              <a:rPr lang="en-US" sz="2400" b="1" dirty="0">
                <a:solidFill>
                  <a:schemeClr val="accent5">
                    <a:lumMod val="75000"/>
                  </a:schemeClr>
                </a:solidFill>
                <a:latin typeface="Georgia" panose="02040502050405020303" pitchFamily="18" charset="0"/>
              </a:rPr>
              <a:t>Leadership </a:t>
            </a:r>
            <a:r>
              <a:rPr lang="en-US" sz="2400" b="1" dirty="0" smtClean="0">
                <a:solidFill>
                  <a:schemeClr val="accent5">
                    <a:lumMod val="75000"/>
                  </a:schemeClr>
                </a:solidFill>
                <a:latin typeface="Georgia" panose="02040502050405020303" pitchFamily="18" charset="0"/>
              </a:rPr>
              <a:t>qualities</a:t>
            </a:r>
          </a:p>
          <a:p>
            <a:r>
              <a:rPr lang="en-US" sz="2400" b="1" dirty="0" smtClean="0">
                <a:solidFill>
                  <a:schemeClr val="accent5">
                    <a:lumMod val="75000"/>
                  </a:schemeClr>
                </a:solidFill>
                <a:latin typeface="Georgia" panose="02040502050405020303" pitchFamily="18" charset="0"/>
              </a:rPr>
              <a:t>People skill</a:t>
            </a:r>
          </a:p>
          <a:p>
            <a:r>
              <a:rPr lang="en-US" sz="2400" b="1" dirty="0" smtClean="0">
                <a:solidFill>
                  <a:schemeClr val="accent5">
                    <a:lumMod val="75000"/>
                  </a:schemeClr>
                </a:solidFill>
                <a:latin typeface="Georgia" panose="02040502050405020303" pitchFamily="18" charset="0"/>
              </a:rPr>
              <a:t>Unique work style</a:t>
            </a:r>
          </a:p>
          <a:p>
            <a:r>
              <a:rPr lang="en-US" sz="24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uFill>
                  <a:solidFill>
                    <a:schemeClr val="bg1"/>
                  </a:solidFill>
                </a:uFill>
                <a:latin typeface="Georgia" panose="02040502050405020303" pitchFamily="18" charset="0"/>
              </a:rPr>
              <a:t>Empathy</a:t>
            </a:r>
          </a:p>
          <a:p>
            <a:r>
              <a:rPr lang="en-US" sz="2400" b="1" dirty="0" smtClean="0">
                <a:solidFill>
                  <a:schemeClr val="accent5">
                    <a:lumMod val="75000"/>
                  </a:schemeClr>
                </a:solidFill>
                <a:latin typeface="Georgia" panose="02040502050405020303" pitchFamily="18" charset="0"/>
              </a:rPr>
              <a:t>Financial savvy</a:t>
            </a:r>
          </a:p>
          <a:p>
            <a:r>
              <a:rPr lang="en-US" sz="2400" b="1" dirty="0" smtClean="0">
                <a:solidFill>
                  <a:schemeClr val="accent5">
                    <a:lumMod val="75000"/>
                  </a:schemeClr>
                </a:solidFill>
                <a:latin typeface="Georgia" panose="02040502050405020303" pitchFamily="18" charset="0"/>
              </a:rPr>
              <a:t>Prior entrepreneurial exposure</a:t>
            </a:r>
          </a:p>
          <a:p>
            <a:r>
              <a:rPr lang="en-US" sz="2400" b="1" dirty="0" smtClean="0">
                <a:solidFill>
                  <a:schemeClr val="accent5">
                    <a:lumMod val="75000"/>
                  </a:schemeClr>
                </a:solidFill>
                <a:latin typeface="Georgia" panose="02040502050405020303" pitchFamily="18" charset="0"/>
              </a:rPr>
              <a:t>Knowledge seeker</a:t>
            </a:r>
          </a:p>
          <a:p>
            <a:r>
              <a:rPr lang="en-US" sz="2400" b="1" dirty="0" smtClean="0">
                <a:solidFill>
                  <a:schemeClr val="accent5">
                    <a:lumMod val="75000"/>
                  </a:schemeClr>
                </a:solidFill>
                <a:latin typeface="Georgia" panose="02040502050405020303" pitchFamily="18" charset="0"/>
              </a:rPr>
              <a:t>Strong peer network</a:t>
            </a:r>
          </a:p>
          <a:p>
            <a:r>
              <a:rPr lang="en-US" sz="2400" b="1" dirty="0" smtClean="0">
                <a:solidFill>
                  <a:schemeClr val="accent5">
                    <a:lumMod val="75000"/>
                  </a:schemeClr>
                </a:solidFill>
                <a:latin typeface="Georgia" panose="02040502050405020303" pitchFamily="18" charset="0"/>
              </a:rPr>
              <a:t>Remain surrounded by great people</a:t>
            </a:r>
          </a:p>
          <a:p>
            <a:r>
              <a:rPr lang="en-US" sz="2400" b="1" dirty="0" smtClean="0">
                <a:solidFill>
                  <a:schemeClr val="accent5">
                    <a:lumMod val="75000"/>
                  </a:schemeClr>
                </a:solidFill>
                <a:latin typeface="Georgia" panose="02040502050405020303" pitchFamily="18" charset="0"/>
              </a:rPr>
              <a:t>Tenacious</a:t>
            </a:r>
          </a:p>
          <a:p>
            <a:r>
              <a:rPr lang="en-US" sz="2400" b="1" dirty="0" smtClean="0">
                <a:solidFill>
                  <a:schemeClr val="accent5">
                    <a:lumMod val="75000"/>
                  </a:schemeClr>
                </a:solidFill>
                <a:latin typeface="Georgia" panose="02040502050405020303" pitchFamily="18" charset="0"/>
              </a:rPr>
              <a:t>Tolerant to ambiguity</a:t>
            </a:r>
          </a:p>
          <a:p>
            <a:r>
              <a:rPr lang="en-US" sz="2400" b="1" dirty="0" smtClean="0">
                <a:solidFill>
                  <a:schemeClr val="accent5">
                    <a:lumMod val="75000"/>
                  </a:schemeClr>
                </a:solidFill>
                <a:latin typeface="Georgia" panose="02040502050405020303" pitchFamily="18" charset="0"/>
              </a:rPr>
              <a:t>A positive view on constructive criticism</a:t>
            </a:r>
          </a:p>
          <a:p>
            <a:r>
              <a:rPr lang="en-US" sz="2400" b="1" dirty="0" smtClean="0">
                <a:solidFill>
                  <a:schemeClr val="accent5">
                    <a:lumMod val="75000"/>
                  </a:schemeClr>
                </a:solidFill>
                <a:latin typeface="Georgia" panose="02040502050405020303" pitchFamily="18" charset="0"/>
              </a:rPr>
              <a:t>Readiness to delegate</a:t>
            </a:r>
          </a:p>
          <a:p>
            <a:r>
              <a:rPr lang="en-US" sz="2400" b="1" dirty="0" smtClean="0">
                <a:solidFill>
                  <a:schemeClr val="accent5">
                    <a:lumMod val="75000"/>
                  </a:schemeClr>
                </a:solidFill>
                <a:latin typeface="Georgia" panose="02040502050405020303" pitchFamily="18" charset="0"/>
              </a:rPr>
              <a:t>Confidence</a:t>
            </a:r>
          </a:p>
          <a:p>
            <a:r>
              <a:rPr lang="en-US" sz="2400" b="1" dirty="0" smtClean="0">
                <a:solidFill>
                  <a:schemeClr val="accent5">
                    <a:lumMod val="75000"/>
                  </a:schemeClr>
                </a:solidFill>
                <a:latin typeface="Georgia" panose="02040502050405020303" pitchFamily="18" charset="0"/>
              </a:rPr>
              <a:t>Disciplined and self-starters</a:t>
            </a:r>
          </a:p>
          <a:p>
            <a:r>
              <a:rPr lang="en-US" sz="2400" b="1" dirty="0" smtClean="0">
                <a:solidFill>
                  <a:schemeClr val="accent5">
                    <a:lumMod val="75000"/>
                  </a:schemeClr>
                </a:solidFill>
                <a:latin typeface="Georgia" panose="02040502050405020303" pitchFamily="18" charset="0"/>
              </a:rPr>
              <a:t>They are open to new ideas</a:t>
            </a:r>
          </a:p>
          <a:p>
            <a:endParaRPr lang="en-IN" sz="2400" b="1" dirty="0">
              <a:solidFill>
                <a:schemeClr val="accent5">
                  <a:lumMod val="75000"/>
                </a:schemeClr>
              </a:solidFill>
            </a:endParaRPr>
          </a:p>
        </p:txBody>
      </p:sp>
      <p:sp>
        <p:nvSpPr>
          <p:cNvPr id="4" name="TextBox 3"/>
          <p:cNvSpPr txBox="1"/>
          <p:nvPr/>
        </p:nvSpPr>
        <p:spPr>
          <a:xfrm>
            <a:off x="612648" y="495819"/>
            <a:ext cx="9774936" cy="535531"/>
          </a:xfrm>
          <a:prstGeom prst="rect">
            <a:avLst/>
          </a:prstGeom>
        </p:spPr>
        <p:txBody>
          <a:bodyPr vert="horz" lIns="91440" tIns="45720" rIns="91440" bIns="45720" rtlCol="0" anchor="ctr">
            <a:noAutofit/>
          </a:bodyPr>
          <a:lstStyle>
            <a:lvl1pPr>
              <a:lnSpc>
                <a:spcPct val="90000"/>
              </a:lnSpc>
              <a:spcBef>
                <a:spcPct val="0"/>
              </a:spcBef>
              <a:buNone/>
              <a:defRPr sz="3600" b="1">
                <a:solidFill>
                  <a:srgbClr val="002060"/>
                </a:solidFill>
                <a:latin typeface="Georgia" panose="02040502050405020303" pitchFamily="18" charset="0"/>
                <a:ea typeface="+mj-ea"/>
                <a:cs typeface="+mj-cs"/>
              </a:defRPr>
            </a:lvl1pPr>
          </a:lstStyle>
          <a:p>
            <a:r>
              <a:rPr lang="en-IN" sz="3200" dirty="0"/>
              <a:t>Qualities of Successful Entrepreneurs</a:t>
            </a:r>
          </a:p>
        </p:txBody>
      </p:sp>
    </p:spTree>
    <p:extLst>
      <p:ext uri="{BB962C8B-B14F-4D97-AF65-F5344CB8AC3E}">
        <p14:creationId xmlns:p14="http://schemas.microsoft.com/office/powerpoint/2010/main" val="3144051261"/>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409797" y="693007"/>
            <a:ext cx="9080939" cy="4741141"/>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The Harvard Business Review Entrepreneur's Handbook: Everything You Need to Launch and Grow Your New Business - Harvard Business Review (2018)</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Entrepreneurship – new Venture Creation by David H. Holt, Pearson (2016)</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Entrepreneurship Simplified by Ashok </a:t>
            </a:r>
            <a:r>
              <a:rPr lang="en-US" sz="1800" b="1" dirty="0" err="1">
                <a:solidFill>
                  <a:schemeClr val="dk1"/>
                </a:solidFill>
                <a:latin typeface="Calibri"/>
                <a:ea typeface="Calibri"/>
                <a:cs typeface="Calibri"/>
                <a:sym typeface="Calibri"/>
              </a:rPr>
              <a:t>Soota</a:t>
            </a:r>
            <a:r>
              <a:rPr lang="en-US" sz="1800" b="1" dirty="0">
                <a:solidFill>
                  <a:schemeClr val="dk1"/>
                </a:solidFill>
                <a:latin typeface="Calibri"/>
                <a:ea typeface="Calibri"/>
                <a:cs typeface="Calibri"/>
                <a:sym typeface="Calibri"/>
              </a:rPr>
              <a:t>, Penguin Portfolio (2016)</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http://www.forbes.com/</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https://www.entrepreneur.com</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  https://www.thebalancesmb.com/vision-statement-2947999</a:t>
            </a:r>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https://</a:t>
            </a:r>
            <a:r>
              <a:rPr lang="en-US" sz="1800" b="1" dirty="0" smtClean="0">
                <a:solidFill>
                  <a:schemeClr val="dk1"/>
                </a:solidFill>
                <a:latin typeface="Calibri"/>
                <a:ea typeface="Calibri"/>
                <a:cs typeface="Calibri"/>
                <a:sym typeface="Calibri"/>
              </a:rPr>
              <a:t>www.employeeconnect.com</a:t>
            </a:r>
          </a:p>
          <a:p>
            <a:pPr marL="342900" lvl="0" indent="-342900">
              <a:lnSpc>
                <a:spcPct val="150000"/>
              </a:lnSpc>
              <a:buClr>
                <a:schemeClr val="dk1"/>
              </a:buClr>
              <a:buSzPts val="1800"/>
              <a:buFont typeface="Noto Sans Symbols"/>
              <a:buChar char="⮚"/>
            </a:pPr>
            <a:r>
              <a:rPr lang="en-IN" b="1" dirty="0" smtClean="0">
                <a:solidFill>
                  <a:schemeClr val="dk1"/>
                </a:solidFill>
                <a:ea typeface="Calibri"/>
                <a:cs typeface="Calibri"/>
                <a:sym typeface="Calibri"/>
              </a:rPr>
              <a:t>https</a:t>
            </a:r>
            <a:r>
              <a:rPr lang="en-IN" b="1" dirty="0">
                <a:solidFill>
                  <a:schemeClr val="dk1"/>
                </a:solidFill>
                <a:ea typeface="Calibri"/>
                <a:cs typeface="Calibri"/>
                <a:sym typeface="Calibri"/>
              </a:rPr>
              <a:t>://startupclass.samaltman.com/</a:t>
            </a:r>
          </a:p>
          <a:p>
            <a:pPr marL="342900" lvl="0" indent="-342900">
              <a:lnSpc>
                <a:spcPct val="150000"/>
              </a:lnSpc>
              <a:buClr>
                <a:schemeClr val="dk1"/>
              </a:buClr>
              <a:buSzPts val="1800"/>
              <a:buFont typeface="Noto Sans Symbols"/>
              <a:buChar char="⮚"/>
            </a:pPr>
            <a:r>
              <a:rPr lang="en-IN" b="1" dirty="0">
                <a:solidFill>
                  <a:schemeClr val="dk1"/>
                </a:solidFill>
                <a:ea typeface="Calibri"/>
                <a:cs typeface="Calibri"/>
                <a:sym typeface="Calibri"/>
              </a:rPr>
              <a:t>www.businessdictionary.com/definition/vision-statement.html</a:t>
            </a:r>
            <a:endParaRPr lang="en-US"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01707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931382" y="907440"/>
            <a:ext cx="8366759" cy="4005500"/>
          </a:xfrm>
          <a:prstGeom prst="rect">
            <a:avLst/>
          </a:prstGeom>
          <a:noFill/>
          <a:ln>
            <a:noFill/>
          </a:ln>
        </p:spPr>
        <p:txBody>
          <a:bodyPr spcFirstLastPara="1" wrap="square" lIns="91425" tIns="45700" rIns="91425" bIns="45700" anchor="t" anchorCtr="0">
            <a:noAutofit/>
          </a:bodyPr>
          <a:lstStyle/>
          <a:p>
            <a:pPr marL="342900" lvl="0" indent="-342900">
              <a:lnSpc>
                <a:spcPct val="150000"/>
              </a:lnSpc>
              <a:buFont typeface="Arial" panose="020B0604020202020204" pitchFamily="34" charset="0"/>
              <a:buChar char="•"/>
            </a:pPr>
            <a:r>
              <a:rPr lang="en-US" sz="2400" b="1" dirty="0">
                <a:solidFill>
                  <a:schemeClr val="dk1"/>
                </a:solidFill>
                <a:latin typeface="Calibri"/>
                <a:ea typeface="Calibri"/>
                <a:cs typeface="Calibri"/>
                <a:sym typeface="Calibri"/>
              </a:rPr>
              <a:t>Expert entrepreneurs have dreams. They are confident and optimistic to manifest them. They are disciplined self starters. They are patient and they persevere. They are open to new ideas those cross their path.</a:t>
            </a:r>
          </a:p>
          <a:p>
            <a:pPr marL="342900" lvl="0" indent="-342900">
              <a:lnSpc>
                <a:spcPct val="150000"/>
              </a:lnSpc>
              <a:buFont typeface="Arial" panose="020B0604020202020204" pitchFamily="34" charset="0"/>
              <a:buChar char="•"/>
            </a:pPr>
            <a:r>
              <a:rPr lang="en-US" sz="2400" b="1" dirty="0">
                <a:solidFill>
                  <a:schemeClr val="dk1"/>
                </a:solidFill>
                <a:latin typeface="Calibri"/>
                <a:ea typeface="Calibri"/>
                <a:cs typeface="Calibri"/>
                <a:sym typeface="Calibri"/>
              </a:rPr>
              <a:t>Success of a venture critically depends on many factors and entrepreneurial qualities are pivotal among them. </a:t>
            </a:r>
          </a:p>
          <a:p>
            <a:pPr marL="342900" lvl="0" indent="-342900">
              <a:lnSpc>
                <a:spcPct val="150000"/>
              </a:lnSpc>
              <a:buFont typeface="Arial" panose="020B0604020202020204" pitchFamily="34" charset="0"/>
              <a:buChar char="•"/>
            </a:pPr>
            <a:r>
              <a:rPr lang="en-US" sz="2400" b="1" dirty="0">
                <a:solidFill>
                  <a:schemeClr val="dk1"/>
                </a:solidFill>
                <a:latin typeface="Calibri"/>
                <a:ea typeface="Calibri"/>
                <a:cs typeface="Calibri"/>
                <a:sym typeface="Calibri"/>
              </a:rPr>
              <a:t>It is important to note that many of these traits can be learnt.</a:t>
            </a:r>
          </a:p>
        </p:txBody>
      </p:sp>
    </p:spTree>
    <p:extLst>
      <p:ext uri="{BB962C8B-B14F-4D97-AF65-F5344CB8AC3E}">
        <p14:creationId xmlns:p14="http://schemas.microsoft.com/office/powerpoint/2010/main" val="4206689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191" y="427183"/>
            <a:ext cx="10075491" cy="5345181"/>
          </a:xfrm>
          <a:prstGeom prst="rect">
            <a:avLst/>
          </a:prstGeom>
          <a:noFill/>
        </p:spPr>
        <p:txBody>
          <a:bodyPr wrap="square" rtlCol="0">
            <a:spAutoFit/>
          </a:bodyPr>
          <a:lstStyle/>
          <a:p>
            <a:pPr>
              <a:lnSpc>
                <a:spcPct val="200000"/>
              </a:lnSpc>
            </a:pPr>
            <a:r>
              <a:rPr lang="en-US" sz="2667" b="1" dirty="0" smtClean="0">
                <a:solidFill>
                  <a:srgbClr val="C00000"/>
                </a:solidFill>
              </a:rPr>
              <a:t>Conclusion</a:t>
            </a:r>
            <a:r>
              <a:rPr lang="en-US" sz="2667" b="1" dirty="0" smtClean="0">
                <a:solidFill>
                  <a:srgbClr val="002060"/>
                </a:solidFill>
              </a:rPr>
              <a:t>:</a:t>
            </a:r>
          </a:p>
          <a:p>
            <a:pPr marL="342900" indent="-342900">
              <a:lnSpc>
                <a:spcPct val="200000"/>
              </a:lnSpc>
              <a:buFont typeface="Wingdings" panose="05000000000000000000" pitchFamily="2" charset="2"/>
              <a:buChar char="q"/>
            </a:pPr>
            <a:r>
              <a:rPr lang="en-US" sz="2400" b="1" dirty="0" smtClean="0"/>
              <a:t>Expert entrepreneurs have dreams. They are </a:t>
            </a:r>
            <a:r>
              <a:rPr lang="en-US" sz="2400" b="1" dirty="0"/>
              <a:t>confident and </a:t>
            </a:r>
            <a:r>
              <a:rPr lang="en-US" sz="2400" b="1" dirty="0" smtClean="0"/>
              <a:t>optimistic to manifest them. </a:t>
            </a:r>
            <a:r>
              <a:rPr lang="en-US" sz="2400" b="1" dirty="0"/>
              <a:t>They are disciplined self starters</a:t>
            </a:r>
            <a:r>
              <a:rPr lang="en-US" sz="2400" b="1" dirty="0" smtClean="0"/>
              <a:t>. They are patient and they persevere. </a:t>
            </a:r>
            <a:r>
              <a:rPr lang="en-US" sz="2400" b="1" dirty="0"/>
              <a:t>They are open to </a:t>
            </a:r>
            <a:r>
              <a:rPr lang="en-US" sz="2400" b="1" dirty="0" smtClean="0"/>
              <a:t>new </a:t>
            </a:r>
            <a:r>
              <a:rPr lang="en-US" sz="2400" b="1" dirty="0"/>
              <a:t>ideas </a:t>
            </a:r>
            <a:r>
              <a:rPr lang="en-US" sz="2400" b="1" dirty="0" smtClean="0"/>
              <a:t>those </a:t>
            </a:r>
            <a:r>
              <a:rPr lang="en-US" sz="2400" b="1" dirty="0"/>
              <a:t>cross their path</a:t>
            </a:r>
            <a:r>
              <a:rPr lang="en-US" sz="2400" b="1" dirty="0" smtClean="0"/>
              <a:t>.</a:t>
            </a:r>
          </a:p>
          <a:p>
            <a:pPr marL="342900" indent="-342900">
              <a:lnSpc>
                <a:spcPct val="200000"/>
              </a:lnSpc>
              <a:buFont typeface="Wingdings" panose="05000000000000000000" pitchFamily="2" charset="2"/>
              <a:buChar char="q"/>
            </a:pPr>
            <a:r>
              <a:rPr lang="en-US" sz="2400" b="1" dirty="0" smtClean="0"/>
              <a:t>Success of a venture critically depends on many factors and entrepreneurial qualities are pivotal among them. </a:t>
            </a:r>
          </a:p>
          <a:p>
            <a:pPr marL="342900" indent="-342900">
              <a:lnSpc>
                <a:spcPct val="200000"/>
              </a:lnSpc>
              <a:buFont typeface="Wingdings" panose="05000000000000000000" pitchFamily="2" charset="2"/>
              <a:buChar char="q"/>
            </a:pPr>
            <a:r>
              <a:rPr lang="en-US" sz="2400" b="1" dirty="0" smtClean="0"/>
              <a:t>It is important to note that many of these traits can be learnt.</a:t>
            </a:r>
            <a:endParaRPr lang="en-US" sz="2400" b="1" dirty="0"/>
          </a:p>
        </p:txBody>
      </p:sp>
    </p:spTree>
    <p:extLst>
      <p:ext uri="{BB962C8B-B14F-4D97-AF65-F5344CB8AC3E}">
        <p14:creationId xmlns:p14="http://schemas.microsoft.com/office/powerpoint/2010/main" val="187160065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853543"/>
            <a:ext cx="10515600" cy="1110343"/>
          </a:xfrm>
        </p:spPr>
        <p:txBody>
          <a:bodyPr>
            <a:normAutofit/>
          </a:bodyPr>
          <a:lstStyle/>
          <a:p>
            <a:pPr marL="0" indent="0" algn="ctr">
              <a:buNone/>
            </a:pPr>
            <a:r>
              <a:rPr lang="en-IN" sz="6000" u="sng" dirty="0" smtClean="0">
                <a:solidFill>
                  <a:schemeClr val="accent6">
                    <a:lumMod val="75000"/>
                  </a:schemeClr>
                </a:solidFill>
              </a:rPr>
              <a:t>Thank you</a:t>
            </a:r>
            <a:endParaRPr lang="en-US" sz="6000" u="sng" dirty="0">
              <a:solidFill>
                <a:schemeClr val="accent6">
                  <a:lumMod val="75000"/>
                </a:schemeClr>
              </a:solidFill>
            </a:endParaRPr>
          </a:p>
        </p:txBody>
      </p:sp>
    </p:spTree>
    <p:extLst>
      <p:ext uri="{BB962C8B-B14F-4D97-AF65-F5344CB8AC3E}">
        <p14:creationId xmlns:p14="http://schemas.microsoft.com/office/powerpoint/2010/main" val="330280898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07592" y="1411953"/>
            <a:ext cx="8975787" cy="4956435"/>
          </a:xfrm>
        </p:spPr>
        <p:txBody>
          <a:bodyPr>
            <a:noAutofit/>
          </a:bodyPr>
          <a:lstStyle/>
          <a:p>
            <a:r>
              <a:rPr lang="en-IN" sz="2600" b="1" dirty="0" smtClean="0">
                <a:solidFill>
                  <a:srgbClr val="002060"/>
                </a:solidFill>
                <a:latin typeface="Calibri" panose="020F0502020204030204" pitchFamily="34" charset="0"/>
              </a:rPr>
              <a:t>Readiness to </a:t>
            </a:r>
            <a:r>
              <a:rPr lang="en-IN" sz="2600" b="1" dirty="0" smtClean="0">
                <a:solidFill>
                  <a:srgbClr val="00B050"/>
                </a:solidFill>
                <a:latin typeface="Calibri" panose="020F0502020204030204" pitchFamily="34" charset="0"/>
              </a:rPr>
              <a:t>accept failure </a:t>
            </a:r>
            <a:r>
              <a:rPr lang="en-IN" sz="2600" b="1" dirty="0" smtClean="0">
                <a:solidFill>
                  <a:srgbClr val="00B050"/>
                </a:solidFill>
                <a:latin typeface="Calibri" panose="020F0502020204030204" pitchFamily="34" charset="0"/>
              </a:rPr>
              <a:t>as an </a:t>
            </a:r>
            <a:r>
              <a:rPr lang="en-IN" sz="2600" b="1" dirty="0" smtClean="0">
                <a:solidFill>
                  <a:srgbClr val="00B050"/>
                </a:solidFill>
                <a:latin typeface="Calibri" panose="020F0502020204030204" pitchFamily="34" charset="0"/>
              </a:rPr>
              <a:t>option </a:t>
            </a:r>
            <a:r>
              <a:rPr lang="en-IN" sz="2600" b="1" dirty="0" smtClean="0">
                <a:solidFill>
                  <a:srgbClr val="002060"/>
                </a:solidFill>
                <a:latin typeface="Calibri" panose="020F0502020204030204" pitchFamily="34" charset="0"/>
              </a:rPr>
              <a:t>and learn from every failure. Acknowledge mistakes and learn from them</a:t>
            </a:r>
          </a:p>
          <a:p>
            <a:r>
              <a:rPr lang="en-IN" sz="2600" b="1" dirty="0" smtClean="0">
                <a:solidFill>
                  <a:srgbClr val="002060"/>
                </a:solidFill>
                <a:latin typeface="Calibri" panose="020F0502020204030204" pitchFamily="34" charset="0"/>
              </a:rPr>
              <a:t>Ability to </a:t>
            </a:r>
            <a:r>
              <a:rPr lang="en-IN" sz="2600" b="1" dirty="0" smtClean="0">
                <a:solidFill>
                  <a:srgbClr val="00B050"/>
                </a:solidFill>
                <a:latin typeface="Calibri" panose="020F0502020204030204" pitchFamily="34" charset="0"/>
              </a:rPr>
              <a:t>sell</a:t>
            </a:r>
          </a:p>
          <a:p>
            <a:r>
              <a:rPr lang="en-IN" sz="2600" b="1" dirty="0" smtClean="0">
                <a:solidFill>
                  <a:srgbClr val="00B050"/>
                </a:solidFill>
                <a:latin typeface="Calibri" panose="020F0502020204030204" pitchFamily="34" charset="0"/>
              </a:rPr>
              <a:t>Frugal </a:t>
            </a:r>
            <a:r>
              <a:rPr lang="en-IN" sz="2600" b="1" dirty="0" smtClean="0">
                <a:solidFill>
                  <a:srgbClr val="002060"/>
                </a:solidFill>
                <a:latin typeface="Calibri" panose="020F0502020204030204" pitchFamily="34" charset="0"/>
              </a:rPr>
              <a:t>in their approach</a:t>
            </a:r>
          </a:p>
          <a:p>
            <a:r>
              <a:rPr lang="en-IN" sz="2600" b="1" dirty="0" smtClean="0">
                <a:solidFill>
                  <a:srgbClr val="002060"/>
                </a:solidFill>
                <a:latin typeface="Calibri" panose="020F0502020204030204" pitchFamily="34" charset="0"/>
              </a:rPr>
              <a:t>The ability to </a:t>
            </a:r>
            <a:r>
              <a:rPr lang="en-IN" sz="2600" b="1" dirty="0" smtClean="0">
                <a:solidFill>
                  <a:srgbClr val="00B050"/>
                </a:solidFill>
                <a:latin typeface="Calibri" panose="020F0502020204030204" pitchFamily="34" charset="0"/>
              </a:rPr>
              <a:t>manage money</a:t>
            </a:r>
          </a:p>
          <a:p>
            <a:r>
              <a:rPr lang="en-IN" sz="2600" b="1" dirty="0" smtClean="0">
                <a:solidFill>
                  <a:srgbClr val="002060"/>
                </a:solidFill>
                <a:latin typeface="Calibri" panose="020F0502020204030204" pitchFamily="34" charset="0"/>
              </a:rPr>
              <a:t>They are reasonably passionate and know when to pivot and not driven by emotion</a:t>
            </a:r>
          </a:p>
          <a:p>
            <a:r>
              <a:rPr lang="en-IN" sz="2600" b="1" dirty="0" smtClean="0">
                <a:solidFill>
                  <a:srgbClr val="002060"/>
                </a:solidFill>
                <a:latin typeface="Calibri" panose="020F0502020204030204" pitchFamily="34" charset="0"/>
              </a:rPr>
              <a:t>Self-motivated</a:t>
            </a:r>
          </a:p>
          <a:p>
            <a:r>
              <a:rPr lang="en-IN" sz="2600" b="1" dirty="0" smtClean="0">
                <a:solidFill>
                  <a:srgbClr val="002060"/>
                </a:solidFill>
                <a:latin typeface="Calibri" panose="020F0502020204030204" pitchFamily="34" charset="0"/>
              </a:rPr>
              <a:t>They are systems thinker</a:t>
            </a:r>
          </a:p>
          <a:p>
            <a:r>
              <a:rPr lang="en-IN" sz="2600" b="1" dirty="0" smtClean="0">
                <a:solidFill>
                  <a:srgbClr val="002060"/>
                </a:solidFill>
                <a:latin typeface="Calibri" panose="020F0502020204030204" pitchFamily="34" charset="0"/>
              </a:rPr>
              <a:t>An eye for </a:t>
            </a:r>
            <a:r>
              <a:rPr lang="en-IN" sz="2600" b="1" dirty="0" smtClean="0">
                <a:solidFill>
                  <a:srgbClr val="00B050"/>
                </a:solidFill>
                <a:latin typeface="Calibri" panose="020F0502020204030204" pitchFamily="34" charset="0"/>
              </a:rPr>
              <a:t>opportunities in adversities</a:t>
            </a:r>
          </a:p>
          <a:p>
            <a:endParaRPr lang="en-US" sz="2600" b="1" dirty="0">
              <a:latin typeface="Calibri" panose="020F0502020204030204" pitchFamily="34" charset="0"/>
            </a:endParaRPr>
          </a:p>
        </p:txBody>
      </p:sp>
      <p:sp>
        <p:nvSpPr>
          <p:cNvPr id="6" name="Title 1"/>
          <p:cNvSpPr>
            <a:spLocks noGrp="1"/>
          </p:cNvSpPr>
          <p:nvPr>
            <p:ph type="title"/>
          </p:nvPr>
        </p:nvSpPr>
        <p:spPr>
          <a:xfrm>
            <a:off x="838200" y="365126"/>
            <a:ext cx="10786450" cy="594542"/>
          </a:xfrm>
          <a:noFill/>
          <a:ln>
            <a:noFill/>
          </a:ln>
        </p:spPr>
        <p:txBody>
          <a:bodyPr spcFirstLastPara="1" wrap="square" lIns="91425" tIns="45700" rIns="91425" bIns="45700" anchor="ctr" anchorCtr="0">
            <a:normAutofit/>
          </a:bodyPr>
          <a:lstStyle/>
          <a:p>
            <a:r>
              <a:rPr lang="en-IN" sz="3200" dirty="0">
                <a:solidFill>
                  <a:schemeClr val="accent5">
                    <a:lumMod val="75000"/>
                  </a:schemeClr>
                </a:solidFill>
                <a:latin typeface="Calibri" panose="020F0502020204030204" pitchFamily="34" charset="0"/>
              </a:rPr>
              <a:t>Qualities of Successful Entrepreneurs </a:t>
            </a:r>
            <a:r>
              <a:rPr lang="en-IN" sz="3200" dirty="0" smtClean="0">
                <a:solidFill>
                  <a:schemeClr val="accent5">
                    <a:lumMod val="75000"/>
                  </a:schemeClr>
                </a:solidFill>
                <a:latin typeface="Calibri" panose="020F0502020204030204" pitchFamily="34" charset="0"/>
              </a:rPr>
              <a:t>… cont’d</a:t>
            </a:r>
            <a:r>
              <a:rPr lang="en-IN" sz="3200" dirty="0">
                <a:solidFill>
                  <a:schemeClr val="accent5">
                    <a:lumMod val="75000"/>
                  </a:schemeClr>
                </a:solidFill>
                <a:latin typeface="Calibri" panose="020F0502020204030204" pitchFamily="34" charset="0"/>
              </a:rPr>
              <a:t>.</a:t>
            </a:r>
            <a:endParaRPr lang="en-IN" sz="3200" b="1" dirty="0">
              <a:solidFill>
                <a:schemeClr val="accent5">
                  <a:lumMod val="75000"/>
                </a:schemeClr>
              </a:solidFill>
              <a:latin typeface="Calibri" panose="020F0502020204030204" pitchFamily="34" charset="0"/>
            </a:endParaRPr>
          </a:p>
        </p:txBody>
      </p:sp>
    </p:spTree>
    <p:extLst>
      <p:ext uri="{BB962C8B-B14F-4D97-AF65-F5344CB8AC3E}">
        <p14:creationId xmlns:p14="http://schemas.microsoft.com/office/powerpoint/2010/main" val="378860864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42" y="335876"/>
            <a:ext cx="11834025" cy="743116"/>
          </a:xfrm>
          <a:noFill/>
          <a:ln>
            <a:noFill/>
          </a:ln>
        </p:spPr>
        <p:txBody>
          <a:bodyPr spcFirstLastPara="1" wrap="square" lIns="91425" tIns="45700" rIns="91425" bIns="45700" numCol="2" anchor="t" anchorCtr="0">
            <a:normAutofit/>
          </a:bodyPr>
          <a:lstStyle/>
          <a:p>
            <a:pPr marL="114300">
              <a:spcBef>
                <a:spcPts val="1000"/>
              </a:spcBef>
            </a:pPr>
            <a:r>
              <a:rPr lang="en-US" sz="3200" b="1" dirty="0" smtClean="0">
                <a:solidFill>
                  <a:schemeClr val="accent5">
                    <a:lumMod val="75000"/>
                  </a:schemeClr>
                </a:solidFill>
              </a:rPr>
              <a:t>More Leadership qualities</a:t>
            </a:r>
            <a:endParaRPr lang="en-US" sz="3200" b="1" dirty="0">
              <a:solidFill>
                <a:schemeClr val="accent5">
                  <a:lumMod val="75000"/>
                </a:schemeClr>
              </a:solidFill>
            </a:endParaRPr>
          </a:p>
        </p:txBody>
      </p:sp>
      <p:sp>
        <p:nvSpPr>
          <p:cNvPr id="3" name="Content Placeholder 2"/>
          <p:cNvSpPr>
            <a:spLocks noGrp="1"/>
          </p:cNvSpPr>
          <p:nvPr>
            <p:ph idx="1"/>
          </p:nvPr>
        </p:nvSpPr>
        <p:spPr>
          <a:xfrm>
            <a:off x="970631" y="1477282"/>
            <a:ext cx="9817608" cy="4351338"/>
          </a:xfrm>
        </p:spPr>
        <p:txBody>
          <a:bodyPr/>
          <a:lstStyle/>
          <a:p>
            <a:r>
              <a:rPr lang="en-US" b="1" dirty="0" smtClean="0"/>
              <a:t>Their </a:t>
            </a:r>
            <a:r>
              <a:rPr lang="en-IN" b="1" dirty="0">
                <a:solidFill>
                  <a:srgbClr val="0070C0"/>
                </a:solidFill>
              </a:rPr>
              <a:t>honesty</a:t>
            </a:r>
            <a:r>
              <a:rPr lang="en-IN" b="1" dirty="0"/>
              <a:t> and </a:t>
            </a:r>
            <a:r>
              <a:rPr lang="en-IN" b="1" dirty="0">
                <a:solidFill>
                  <a:srgbClr val="0070C0"/>
                </a:solidFill>
              </a:rPr>
              <a:t>Integrity</a:t>
            </a:r>
            <a:r>
              <a:rPr lang="en-IN" b="1" dirty="0"/>
              <a:t> are </a:t>
            </a:r>
            <a:r>
              <a:rPr lang="en-US" b="1" dirty="0">
                <a:solidFill>
                  <a:srgbClr val="0070C0"/>
                </a:solidFill>
              </a:rPr>
              <a:t>unquestionable</a:t>
            </a:r>
            <a:r>
              <a:rPr lang="en-IN" b="1" dirty="0">
                <a:solidFill>
                  <a:srgbClr val="0070C0"/>
                </a:solidFill>
              </a:rPr>
              <a:t>.</a:t>
            </a:r>
          </a:p>
          <a:p>
            <a:r>
              <a:rPr lang="en-IN" b="1" dirty="0"/>
              <a:t> They </a:t>
            </a:r>
            <a:r>
              <a:rPr lang="en-IN" b="1" dirty="0">
                <a:solidFill>
                  <a:srgbClr val="0070C0"/>
                </a:solidFill>
              </a:rPr>
              <a:t>communicate effectively </a:t>
            </a:r>
            <a:r>
              <a:rPr lang="en-IN" b="1" dirty="0"/>
              <a:t>and can </a:t>
            </a:r>
            <a:r>
              <a:rPr lang="en-IN" b="1" dirty="0">
                <a:solidFill>
                  <a:srgbClr val="0070C0"/>
                </a:solidFill>
              </a:rPr>
              <a:t>motivate</a:t>
            </a:r>
            <a:r>
              <a:rPr lang="en-IN" b="1" dirty="0"/>
              <a:t> all towards </a:t>
            </a:r>
            <a:r>
              <a:rPr lang="en-IN" b="1" dirty="0">
                <a:solidFill>
                  <a:srgbClr val="0070C0"/>
                </a:solidFill>
              </a:rPr>
              <a:t>common goal</a:t>
            </a:r>
            <a:r>
              <a:rPr lang="en-IN" b="1" dirty="0"/>
              <a:t>.</a:t>
            </a:r>
          </a:p>
          <a:p>
            <a:r>
              <a:rPr lang="en-US" b="1" dirty="0" smtClean="0"/>
              <a:t> </a:t>
            </a:r>
            <a:r>
              <a:rPr lang="en-US" b="1" dirty="0" smtClean="0">
                <a:solidFill>
                  <a:srgbClr val="0070C0"/>
                </a:solidFill>
              </a:rPr>
              <a:t>They inspire </a:t>
            </a:r>
            <a:r>
              <a:rPr lang="en-US" b="1" dirty="0"/>
              <a:t>others while taking </a:t>
            </a:r>
            <a:r>
              <a:rPr lang="en-US" b="1" dirty="0">
                <a:solidFill>
                  <a:srgbClr val="0070C0"/>
                </a:solidFill>
              </a:rPr>
              <a:t>responsibility</a:t>
            </a:r>
            <a:r>
              <a:rPr lang="en-US" b="1" dirty="0"/>
              <a:t> and </a:t>
            </a:r>
            <a:r>
              <a:rPr lang="en-US" b="1" dirty="0">
                <a:solidFill>
                  <a:srgbClr val="0070C0"/>
                </a:solidFill>
              </a:rPr>
              <a:t>giving credit </a:t>
            </a:r>
            <a:r>
              <a:rPr lang="en-US" b="1" dirty="0"/>
              <a:t>for good performance</a:t>
            </a:r>
            <a:r>
              <a:rPr lang="en-US" b="1" dirty="0" smtClean="0"/>
              <a:t>.</a:t>
            </a:r>
          </a:p>
          <a:p>
            <a:r>
              <a:rPr lang="en-US" b="1" dirty="0"/>
              <a:t>They </a:t>
            </a:r>
            <a:r>
              <a:rPr lang="en-US" b="1" dirty="0">
                <a:solidFill>
                  <a:srgbClr val="0070C0"/>
                </a:solidFill>
              </a:rPr>
              <a:t>set their mission</a:t>
            </a:r>
            <a:r>
              <a:rPr lang="en-US" b="1" dirty="0"/>
              <a:t>, </a:t>
            </a:r>
            <a:r>
              <a:rPr lang="en-US" b="1" dirty="0">
                <a:solidFill>
                  <a:srgbClr val="0070C0"/>
                </a:solidFill>
              </a:rPr>
              <a:t>work passionately </a:t>
            </a:r>
            <a:r>
              <a:rPr lang="en-US" b="1" dirty="0"/>
              <a:t>and are </a:t>
            </a:r>
            <a:r>
              <a:rPr lang="en-US" b="1" dirty="0">
                <a:solidFill>
                  <a:srgbClr val="0070C0"/>
                </a:solidFill>
              </a:rPr>
              <a:t>committed</a:t>
            </a:r>
            <a:r>
              <a:rPr lang="en-US" b="1" dirty="0"/>
              <a:t> to achieve the </a:t>
            </a:r>
            <a:r>
              <a:rPr lang="en-US" b="1" dirty="0">
                <a:solidFill>
                  <a:srgbClr val="0070C0"/>
                </a:solidFill>
              </a:rPr>
              <a:t>goals</a:t>
            </a:r>
            <a:r>
              <a:rPr lang="en-US" b="1" dirty="0"/>
              <a:t>. </a:t>
            </a:r>
            <a:endParaRPr lang="en-US" b="1" dirty="0" smtClean="0"/>
          </a:p>
          <a:p>
            <a:r>
              <a:rPr lang="en-US" b="1" dirty="0" smtClean="0"/>
              <a:t>They </a:t>
            </a:r>
            <a:r>
              <a:rPr lang="en-US" b="1" dirty="0"/>
              <a:t>take the challenge head on and do not </a:t>
            </a:r>
            <a:r>
              <a:rPr lang="en-US" b="1" dirty="0">
                <a:solidFill>
                  <a:srgbClr val="0070C0"/>
                </a:solidFill>
              </a:rPr>
              <a:t>give excuses</a:t>
            </a:r>
            <a:r>
              <a:rPr lang="en-US" b="1" dirty="0"/>
              <a:t>. </a:t>
            </a:r>
          </a:p>
          <a:p>
            <a:endParaRPr lang="en-US" b="1" dirty="0"/>
          </a:p>
          <a:p>
            <a:endParaRPr lang="en-US" dirty="0"/>
          </a:p>
        </p:txBody>
      </p:sp>
    </p:spTree>
    <p:extLst>
      <p:ext uri="{BB962C8B-B14F-4D97-AF65-F5344CB8AC3E}">
        <p14:creationId xmlns:p14="http://schemas.microsoft.com/office/powerpoint/2010/main" val="23088571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533" y="1802963"/>
            <a:ext cx="11123535" cy="4351338"/>
          </a:xfrm>
        </p:spPr>
        <p:txBody>
          <a:bodyPr>
            <a:normAutofit/>
          </a:bodyPr>
          <a:lstStyle/>
          <a:p>
            <a:r>
              <a:rPr lang="en-US" b="1" dirty="0" smtClean="0"/>
              <a:t>They </a:t>
            </a:r>
            <a:r>
              <a:rPr lang="en-US" b="1" dirty="0" smtClean="0">
                <a:solidFill>
                  <a:srgbClr val="0070C0"/>
                </a:solidFill>
              </a:rPr>
              <a:t>educate, delegate and empower </a:t>
            </a:r>
            <a:r>
              <a:rPr lang="en-US" b="1" dirty="0" smtClean="0"/>
              <a:t>subordinates and help them grow and earn their </a:t>
            </a:r>
            <a:r>
              <a:rPr lang="en-US" b="1" dirty="0" smtClean="0">
                <a:solidFill>
                  <a:srgbClr val="0070C0"/>
                </a:solidFill>
              </a:rPr>
              <a:t>trust and confidence, </a:t>
            </a:r>
            <a:r>
              <a:rPr lang="en-IN" b="1" dirty="0" smtClean="0"/>
              <a:t>fostering </a:t>
            </a:r>
            <a:r>
              <a:rPr lang="en-IN" b="1" dirty="0"/>
              <a:t>an environment that proliferates </a:t>
            </a:r>
            <a:r>
              <a:rPr lang="en-IN" b="1" dirty="0" smtClean="0"/>
              <a:t>such </a:t>
            </a:r>
            <a:r>
              <a:rPr lang="en-IN" b="1" dirty="0"/>
              <a:t>values through the team</a:t>
            </a:r>
            <a:r>
              <a:rPr lang="en-US" b="1" dirty="0" smtClean="0"/>
              <a:t>.</a:t>
            </a:r>
          </a:p>
          <a:p>
            <a:r>
              <a:rPr lang="en-US" b="1" dirty="0" smtClean="0"/>
              <a:t>They </a:t>
            </a:r>
            <a:r>
              <a:rPr lang="en-US" b="1" dirty="0" smtClean="0"/>
              <a:t>try to be </a:t>
            </a:r>
            <a:r>
              <a:rPr lang="en-US" b="1" dirty="0">
                <a:solidFill>
                  <a:srgbClr val="0070C0"/>
                </a:solidFill>
              </a:rPr>
              <a:t>creative &amp; </a:t>
            </a:r>
            <a:r>
              <a:rPr lang="en-US" b="1" dirty="0" smtClean="0">
                <a:solidFill>
                  <a:srgbClr val="0070C0"/>
                </a:solidFill>
              </a:rPr>
              <a:t>Innovative and try to foster innovation</a:t>
            </a:r>
            <a:r>
              <a:rPr lang="en-US" b="1" dirty="0" smtClean="0"/>
              <a:t>.</a:t>
            </a:r>
            <a:endParaRPr lang="en-US" b="1" dirty="0" smtClean="0"/>
          </a:p>
          <a:p>
            <a:r>
              <a:rPr lang="en-US" dirty="0" smtClean="0"/>
              <a:t>They are prepared to face unexpected adversities/challenges/</a:t>
            </a:r>
          </a:p>
          <a:p>
            <a:r>
              <a:rPr lang="en-US" dirty="0" smtClean="0"/>
              <a:t>They </a:t>
            </a:r>
            <a:r>
              <a:rPr lang="en-US" dirty="0"/>
              <a:t>are </a:t>
            </a:r>
            <a:r>
              <a:rPr lang="en-US" u="dbl" dirty="0">
                <a:solidFill>
                  <a:srgbClr val="0070C0"/>
                </a:solidFill>
                <a:uFill>
                  <a:solidFill>
                    <a:srgbClr val="00B050"/>
                  </a:solidFill>
                </a:uFill>
              </a:rPr>
              <a:t>charismatic</a:t>
            </a:r>
            <a:r>
              <a:rPr lang="en-US" u="dbl" dirty="0">
                <a:uFill>
                  <a:solidFill>
                    <a:srgbClr val="00B050"/>
                  </a:solidFill>
                </a:uFill>
              </a:rPr>
              <a:t>. </a:t>
            </a:r>
          </a:p>
          <a:p>
            <a:endParaRPr lang="en-US" b="1" dirty="0" smtClean="0"/>
          </a:p>
        </p:txBody>
      </p:sp>
      <p:sp>
        <p:nvSpPr>
          <p:cNvPr id="4" name="Title 1"/>
          <p:cNvSpPr>
            <a:spLocks noGrp="1"/>
          </p:cNvSpPr>
          <p:nvPr>
            <p:ph type="title"/>
          </p:nvPr>
        </p:nvSpPr>
        <p:spPr>
          <a:xfrm>
            <a:off x="765772" y="701340"/>
            <a:ext cx="10515600" cy="875200"/>
          </a:xfrm>
          <a:noFill/>
          <a:ln>
            <a:noFill/>
          </a:ln>
        </p:spPr>
        <p:txBody>
          <a:bodyPr spcFirstLastPara="1" wrap="square" lIns="91425" tIns="45700" rIns="91425" bIns="45700" numCol="2" anchor="t" anchorCtr="0">
            <a:normAutofit/>
          </a:bodyPr>
          <a:lstStyle/>
          <a:p>
            <a:pPr marL="114300">
              <a:spcBef>
                <a:spcPts val="1000"/>
              </a:spcBef>
            </a:pPr>
            <a:r>
              <a:rPr lang="en-US" sz="3200" b="1" dirty="0">
                <a:solidFill>
                  <a:schemeClr val="accent5">
                    <a:lumMod val="75000"/>
                  </a:schemeClr>
                </a:solidFill>
              </a:rPr>
              <a:t>Leadership qualities … cont’d.</a:t>
            </a:r>
            <a:endParaRPr lang="en-IN" sz="3200" b="1" dirty="0">
              <a:solidFill>
                <a:schemeClr val="accent5">
                  <a:lumMod val="75000"/>
                </a:schemeClr>
              </a:solidFill>
            </a:endParaRPr>
          </a:p>
        </p:txBody>
      </p:sp>
    </p:spTree>
    <p:extLst>
      <p:ext uri="{BB962C8B-B14F-4D97-AF65-F5344CB8AC3E}">
        <p14:creationId xmlns:p14="http://schemas.microsoft.com/office/powerpoint/2010/main" val="25290550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CBE4DE-800F-4560-9BE3-AECF0C5DADEF}"/>
</file>

<file path=customXml/itemProps2.xml><?xml version="1.0" encoding="utf-8"?>
<ds:datastoreItem xmlns:ds="http://schemas.openxmlformats.org/officeDocument/2006/customXml" ds:itemID="{95AAEC53-626D-431F-8FA9-231CBC57735B}"/>
</file>

<file path=customXml/itemProps3.xml><?xml version="1.0" encoding="utf-8"?>
<ds:datastoreItem xmlns:ds="http://schemas.openxmlformats.org/officeDocument/2006/customXml" ds:itemID="{C4E8D50C-FB23-4FFD-B0CC-ADD7C50ECAC0}"/>
</file>

<file path=docProps/app.xml><?xml version="1.0" encoding="utf-8"?>
<Properties xmlns="http://schemas.openxmlformats.org/officeDocument/2006/extended-properties" xmlns:vt="http://schemas.openxmlformats.org/officeDocument/2006/docPropsVTypes">
  <Template/>
  <TotalTime>21576</TotalTime>
  <Words>3581</Words>
  <Application>Microsoft Office PowerPoint</Application>
  <PresentationFormat>Widescreen</PresentationFormat>
  <Paragraphs>384</Paragraphs>
  <Slides>63</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63</vt:i4>
      </vt:variant>
    </vt:vector>
  </HeadingPairs>
  <TitlesOfParts>
    <vt:vector size="71" baseType="lpstr">
      <vt:lpstr>Arial</vt:lpstr>
      <vt:lpstr>Calibri</vt:lpstr>
      <vt:lpstr>Calibri Light</vt:lpstr>
      <vt:lpstr>Georgia</vt:lpstr>
      <vt:lpstr>Noto Sans Symbols</vt:lpstr>
      <vt:lpstr>Wingdings</vt:lpstr>
      <vt:lpstr>Office Theme</vt:lpstr>
      <vt:lpstr>1_office theme</vt:lpstr>
      <vt:lpstr>Foundations of Entrepreneurship</vt:lpstr>
      <vt:lpstr>PowerPoint Presentation</vt:lpstr>
      <vt:lpstr>Topics of the Day</vt:lpstr>
      <vt:lpstr>PowerPoint Presentation</vt:lpstr>
      <vt:lpstr>Various Sources have Listed Many Qualities of Successful Entrepreneurs. Here are some of the common ones.  The list is incomprehensive, yet may appear intimidating by the sheer number.  The good news is that not all of them are absolutely necessary  and many of them can be acquired. </vt:lpstr>
      <vt:lpstr>PowerPoint Presentation</vt:lpstr>
      <vt:lpstr>Qualities of Successful Entrepreneurs … cont’d.</vt:lpstr>
      <vt:lpstr>More Leadership qualities</vt:lpstr>
      <vt:lpstr>Leadership qualities … cont’d.</vt:lpstr>
      <vt:lpstr>Charisma</vt:lpstr>
      <vt:lpstr>People Skill</vt:lpstr>
      <vt:lpstr>Elements of People Skill</vt:lpstr>
      <vt:lpstr>Work Style</vt:lpstr>
      <vt:lpstr>They are Empathetic to All Concerned</vt:lpstr>
      <vt:lpstr>They are Empathetic to All Concerned … cont’d.</vt:lpstr>
      <vt:lpstr>Empathizing the Customers</vt:lpstr>
      <vt:lpstr>Financially Savvy</vt:lpstr>
      <vt:lpstr>Internal Locus of Control</vt:lpstr>
      <vt:lpstr>Prior Entrepreneurial Exposure</vt:lpstr>
      <vt:lpstr>Burning Desire for Learning: Knowledge-seeker </vt:lpstr>
      <vt:lpstr>They Understand the Value of a Strong Peer Network</vt:lpstr>
      <vt:lpstr>They are Tenacious</vt:lpstr>
      <vt:lpstr>They are Tolerant to Ambiguity and Uncertainties</vt:lpstr>
      <vt:lpstr>Readiness to Accept Failure as an Option and Learn from Every Failure, Acknowledge Mistakes and Learn from them</vt:lpstr>
      <vt:lpstr>Ability to Sell</vt:lpstr>
      <vt:lpstr>They are Frugal in their Approach</vt:lpstr>
      <vt:lpstr>They are Reasonably Passionate and Know when to Pivot and not Driven by Emotion</vt:lpstr>
      <vt:lpstr>They are Self-Motivated</vt:lpstr>
      <vt:lpstr>Readiness and Capability to Delegate</vt:lpstr>
      <vt:lpstr>Effective Time Management</vt:lpstr>
      <vt:lpstr>Seeking Help from Others</vt:lpstr>
      <vt:lpstr>Self-Discipline</vt:lpstr>
      <vt:lpstr>They are Systems Thinker</vt:lpstr>
      <vt:lpstr>Persistence and Perseverance</vt:lpstr>
      <vt:lpstr>Decisive And Action Oriented</vt:lpstr>
      <vt:lpstr>Circumspective &amp; Confident</vt:lpstr>
      <vt:lpstr>Best Promoter of the Business</vt:lpstr>
      <vt:lpstr>Risk Takers</vt:lpstr>
      <vt:lpstr>PowerPoint Presentation</vt:lpstr>
      <vt:lpstr>PowerPoint Presentation</vt:lpstr>
      <vt:lpstr>The Vision</vt:lpstr>
      <vt:lpstr>Vision: as defined in Business Dictionary  </vt:lpstr>
      <vt:lpstr>The Mission Statement</vt:lpstr>
      <vt:lpstr>Mission Statement from the Business Dictionary  </vt:lpstr>
      <vt:lpstr>Core Values</vt:lpstr>
      <vt:lpstr>Following are Some of Core Values:</vt:lpstr>
      <vt:lpstr>ITC</vt:lpstr>
      <vt:lpstr>ITC</vt:lpstr>
      <vt:lpstr>Company: Tesla</vt:lpstr>
      <vt:lpstr>PowerPoint Presentation</vt:lpstr>
      <vt:lpstr>Company: Google</vt:lpstr>
      <vt:lpstr>PowerPoint Presentation</vt:lpstr>
      <vt:lpstr>Mission Statements of Some Popular Companies</vt:lpstr>
      <vt:lpstr>Vision Statement of Some Well-Known Companies</vt:lpstr>
      <vt:lpstr>Strategies, Goals, Objectives, Action Plans</vt:lpstr>
      <vt:lpstr>PowerPoint Presentation</vt:lpstr>
      <vt:lpstr>Vision</vt:lpstr>
      <vt:lpstr>Mission</vt:lpstr>
      <vt:lpstr>Core values Example: The e-commerce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Manoj Mondal</cp:lastModifiedBy>
  <cp:revision>203</cp:revision>
  <dcterms:created xsi:type="dcterms:W3CDTF">2018-09-11T10:32:04Z</dcterms:created>
  <dcterms:modified xsi:type="dcterms:W3CDTF">2021-01-15T02:59:34Z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