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1.xml" ContentType="application/vnd.openxmlformats-officedocument.presentationml.slide+xml"/>
  <Override PartName="/ppt/slides/slide13.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theme/themeOverride34.xml" ContentType="application/vnd.openxmlformats-officedocument.themeOverr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Override33.xml" ContentType="application/vnd.openxmlformats-officedocument.themeOverride+xml"/>
  <Override PartName="/ppt/diagrams/drawing1.xml" ContentType="application/vnd.ms-office.drawingml.diagramDrawing+xml"/>
  <Override PartName="/ppt/theme/themeOverride31.xml" ContentType="application/vnd.openxmlformats-officedocument.themeOverride+xml"/>
  <Override PartName="/ppt/theme/themeOverride14.xml" ContentType="application/vnd.openxmlformats-officedocument.themeOverride+xml"/>
  <Override PartName="/ppt/theme/themeOverride13.xml" ContentType="application/vnd.openxmlformats-officedocument.themeOverride+xml"/>
  <Override PartName="/ppt/charts/colors1.xml" ContentType="application/vnd.ms-office.chartcolorstyle+xml"/>
  <Override PartName="/ppt/charts/style1.xml" ContentType="application/vnd.ms-office.chartstyle+xml"/>
  <Override PartName="/ppt/charts/chart1.xml" ContentType="application/vnd.openxmlformats-officedocument.drawingml.chart+xml"/>
  <Override PartName="/ppt/theme/themeOverride12.xml" ContentType="application/vnd.openxmlformats-officedocument.themeOverride+xml"/>
  <Override PartName="/ppt/theme/themeOverride15.xml" ContentType="application/vnd.openxmlformats-officedocument.themeOverride+xml"/>
  <Override PartName="/ppt/theme/themeOverride18.xml" ContentType="application/vnd.openxmlformats-officedocument.themeOverride+xml"/>
  <Override PartName="/ppt/theme/themeOverride17.xml" ContentType="application/vnd.openxmlformats-officedocument.themeOverride+xml"/>
  <Override PartName="/ppt/theme/themeOverride16.xml" ContentType="application/vnd.openxmlformats-officedocument.themeOverride+xml"/>
  <Override PartName="/ppt/theme/themeOverride11.xml" ContentType="application/vnd.openxmlformats-officedocument.themeOverride+xml"/>
  <Override PartName="/ppt/theme/themeOverride1.xml" ContentType="application/vnd.openxmlformats-officedocument.themeOverride+xml"/>
  <Override PartName="/ppt/theme/theme2.xml" ContentType="application/vnd.openxmlformats-officedocument.theme+xml"/>
  <Override PartName="/ppt/theme/theme1.xml" ContentType="application/vnd.openxmlformats-officedocument.them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10.xml" ContentType="application/vnd.openxmlformats-officedocument.themeOverride+xml"/>
  <Override PartName="/ppt/theme/themeOverride9.xml" ContentType="application/vnd.openxmlformats-officedocument.themeOverride+xml"/>
  <Override PartName="/ppt/theme/themeOverride8.xml" ContentType="application/vnd.openxmlformats-officedocument.themeOverride+xml"/>
  <Override PartName="/ppt/theme/themeOverride7.xml" ContentType="application/vnd.openxmlformats-officedocument.themeOverride+xml"/>
  <Override PartName="/ppt/theme/themeOverride6.xml" ContentType="application/vnd.openxmlformats-officedocument.themeOverride+xml"/>
  <Override PartName="/ppt/theme/themeOverride5.xml" ContentType="application/vnd.openxmlformats-officedocument.themeOverride+xml"/>
  <Override PartName="/ppt/theme/themeOverride32.xml" ContentType="application/vnd.openxmlformats-officedocument.themeOverride+xml"/>
  <Override PartName="/ppt/theme/themeOverride26.xml" ContentType="application/vnd.openxmlformats-officedocument.themeOverride+xml"/>
  <Override PartName="/ppt/charts/colors5.xml" ContentType="application/vnd.ms-office.chartcolorstyle+xml"/>
  <Override PartName="/ppt/charts/style5.xml" ContentType="application/vnd.ms-office.chartstyle+xml"/>
  <Override PartName="/ppt/charts/chart5.xml" ContentType="application/vnd.openxmlformats-officedocument.drawingml.chart+xml"/>
  <Override PartName="/ppt/charts/colors4.xml" ContentType="application/vnd.ms-office.chartcolorstyl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charts/colors6.xml" ContentType="application/vnd.ms-office.chartcolorstyle+xml"/>
  <Override PartName="/ppt/charts/style6.xml" ContentType="application/vnd.ms-office.chartstyle+xml"/>
  <Override PartName="/ppt/charts/chart6.xml" ContentType="application/vnd.openxmlformats-officedocument.drawingml.chart+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Override30.xml" ContentType="application/vnd.openxmlformats-officedocument.themeOverride+xml"/>
  <Override PartName="/ppt/charts/style4.xml" ContentType="application/vnd.ms-office.chartstyle+xml"/>
  <Override PartName="/ppt/theme/themeOverride23.xml" ContentType="application/vnd.openxmlformats-officedocument.themeOverride+xml"/>
  <Override PartName="/ppt/theme/themeOverride22.xml" ContentType="application/vnd.openxmlformats-officedocument.themeOverride+xml"/>
  <Override PartName="/ppt/theme/themeOverride21.xml" ContentType="application/vnd.openxmlformats-officedocument.themeOverride+xml"/>
  <Override PartName="/ppt/theme/themeOverride20.xml" ContentType="application/vnd.openxmlformats-officedocument.themeOverride+xml"/>
  <Override PartName="/ppt/theme/themeOverride19.xml" ContentType="application/vnd.openxmlformats-officedocument.themeOverride+xml"/>
  <Override PartName="/ppt/theme/themeOverride24.xml" ContentType="application/vnd.openxmlformats-officedocument.themeOverride+xml"/>
  <Override PartName="/ppt/charts/chart4.xml" ContentType="application/vnd.openxmlformats-officedocument.drawingml.chart+xml"/>
  <Override PartName="/ppt/charts/chart2.xml" ContentType="application/vnd.openxmlformats-officedocument.drawingml.chart+xml"/>
  <Override PartName="/ppt/charts/colors3.xml" ContentType="application/vnd.ms-office.chartcolorstyle+xml"/>
  <Override PartName="/ppt/charts/style3.xml" ContentType="application/vnd.ms-office.chartstyle+xml"/>
  <Override PartName="/ppt/charts/chart3.xml" ContentType="application/vnd.openxmlformats-officedocument.drawingml.chart+xml"/>
  <Override PartName="/ppt/theme/themeOverride25.xml" ContentType="application/vnd.openxmlformats-officedocument.themeOverride+xml"/>
  <Override PartName="/ppt/charts/colors2.xml" ContentType="application/vnd.ms-office.chartcolorstyle+xml"/>
  <Override PartName="/ppt/charts/style2.xml" ContentType="application/vnd.ms-office.chart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50"/>
  </p:notesMasterIdLst>
  <p:sldIdLst>
    <p:sldId id="320" r:id="rId2"/>
    <p:sldId id="257"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21"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260" r:id="rId46"/>
    <p:sldId id="291" r:id="rId47"/>
    <p:sldId id="261" r:id="rId48"/>
    <p:sldId id="262"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526F"/>
    <a:srgbClr val="760000"/>
    <a:srgbClr val="3095C9"/>
    <a:srgbClr val="188FBA"/>
    <a:srgbClr val="188BB7"/>
    <a:srgbClr val="244F6F"/>
    <a:srgbClr val="2D3E5A"/>
    <a:srgbClr val="142F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oj%20Kumar%20Mondal\Downloads\Practice%20sum%20on%20Financial%20Statemen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Gantt_Excel_Pro_Daily_Free.xlsm"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'[Practice sum on Financial Statement (1).xlsx]Sheet6'!$F$10</c:f>
              <c:strCache>
                <c:ptCount val="1"/>
                <c:pt idx="0">
                  <c:v>Book value as at the end of the year</c:v>
                </c:pt>
              </c:strCache>
            </c:strRef>
          </c:tx>
          <c:spPr>
            <a:ln w="50800" cap="rnd">
              <a:solidFill>
                <a:srgbClr val="002060"/>
              </a:solidFill>
              <a:round/>
            </a:ln>
            <a:effectLst>
              <a:glow rad="63500">
                <a:schemeClr val="accent6">
                  <a:satMod val="175000"/>
                  <a:alpha val="40000"/>
                </a:schemeClr>
              </a:glow>
              <a:softEdge rad="12700"/>
            </a:effectLst>
          </c:spPr>
          <c:marker>
            <c:symbol val="circle"/>
            <c:size val="5"/>
            <c:spPr>
              <a:solidFill>
                <a:schemeClr val="accent1"/>
              </a:solidFill>
              <a:ln w="9525">
                <a:solidFill>
                  <a:schemeClr val="accent1"/>
                </a:solidFill>
              </a:ln>
              <a:effectLst>
                <a:glow rad="63500">
                  <a:schemeClr val="accent6">
                    <a:satMod val="175000"/>
                    <a:alpha val="40000"/>
                  </a:schemeClr>
                </a:glow>
                <a:softEdge rad="12700"/>
              </a:effectLst>
              <a:scene3d>
                <a:camera prst="orthographicFront"/>
                <a:lightRig rig="threePt" dir="t"/>
              </a:scene3d>
              <a:sp3d prstMaterial="dkEdge">
                <a:bevelT w="101600" prst="riblet"/>
                <a:bevelB w="101600" prst="riblet"/>
              </a:sp3d>
            </c:spPr>
          </c:marker>
          <c:dLbls>
            <c:dLbl>
              <c:idx val="0"/>
              <c:layout>
                <c:manualLayout>
                  <c:x val="1.3035381750465532E-2"/>
                  <c:y val="-3.703703703703703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081-4C54-92CE-2BFFBCC56195}"/>
                </c:ext>
              </c:extLst>
            </c:dLbl>
            <c:dLbl>
              <c:idx val="1"/>
              <c:layout>
                <c:manualLayout>
                  <c:x val="1.11731843575419E-2"/>
                  <c:y val="-4.629629629629633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081-4C54-92CE-2BFFBCC56195}"/>
                </c:ext>
              </c:extLst>
            </c:dLbl>
            <c:dLbl>
              <c:idx val="2"/>
              <c:layout>
                <c:manualLayout>
                  <c:x val="1.8621973929235816E-3"/>
                  <c:y val="-2.777777777777777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A081-4C54-92CE-2BFFBCC56195}"/>
                </c:ext>
              </c:extLst>
            </c:dLbl>
            <c:dLbl>
              <c:idx val="3"/>
              <c:layout>
                <c:manualLayout>
                  <c:x val="3.7243947858472998E-3"/>
                  <c:y val="-2.777777777777777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A081-4C54-92CE-2BFFBCC56195}"/>
                </c:ext>
              </c:extLst>
            </c:dLbl>
            <c:dLbl>
              <c:idx val="4"/>
              <c:layout>
                <c:manualLayout>
                  <c:x val="-1.3655956459999099E-16"/>
                  <c:y val="-5.555555555555564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A081-4C54-92CE-2BFFBCC56195}"/>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'[Practice sum on Financial Statement (1).xlsx]Sheet6'!$G$7:$K$7</c:f>
              <c:numCache>
                <c:formatCode>General</c:formatCode>
                <c:ptCount val="5"/>
                <c:pt idx="0">
                  <c:v>1</c:v>
                </c:pt>
                <c:pt idx="1">
                  <c:v>2</c:v>
                </c:pt>
                <c:pt idx="2">
                  <c:v>3</c:v>
                </c:pt>
                <c:pt idx="3">
                  <c:v>4</c:v>
                </c:pt>
                <c:pt idx="4">
                  <c:v>5</c:v>
                </c:pt>
              </c:numCache>
            </c:numRef>
          </c:xVal>
          <c:yVal>
            <c:numRef>
              <c:f>'[Practice sum on Financial Statement (1).xlsx]Sheet6'!$G$10:$K$10</c:f>
              <c:numCache>
                <c:formatCode>General</c:formatCode>
                <c:ptCount val="5"/>
                <c:pt idx="0">
                  <c:v>8400</c:v>
                </c:pt>
                <c:pt idx="1">
                  <c:v>6800</c:v>
                </c:pt>
                <c:pt idx="2">
                  <c:v>5199</c:v>
                </c:pt>
                <c:pt idx="3">
                  <c:v>3597</c:v>
                </c:pt>
                <c:pt idx="4">
                  <c:v>1994</c:v>
                </c:pt>
              </c:numCache>
            </c:numRef>
          </c:yVal>
          <c:smooth val="0"/>
          <c:extLst>
            <c:ext xmlns:c16="http://schemas.microsoft.com/office/drawing/2014/chart" uri="{C3380CC4-5D6E-409C-BE32-E72D297353CC}">
              <c16:uniqueId val="{00000005-A081-4C54-92CE-2BFFBCC56195}"/>
            </c:ext>
          </c:extLst>
        </c:ser>
        <c:dLbls>
          <c:showLegendKey val="0"/>
          <c:showVal val="0"/>
          <c:showCatName val="0"/>
          <c:showSerName val="0"/>
          <c:showPercent val="0"/>
          <c:showBubbleSize val="0"/>
        </c:dLbls>
        <c:axId val="-1403084176"/>
        <c:axId val="-1403086896"/>
      </c:scatterChart>
      <c:valAx>
        <c:axId val="-1403084176"/>
        <c:scaling>
          <c:orientation val="minMax"/>
          <c:max val="5"/>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03086896"/>
        <c:crosses val="autoZero"/>
        <c:crossBetween val="midCat"/>
      </c:valAx>
      <c:valAx>
        <c:axId val="-1403086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403084176"/>
        <c:crosses val="autoZero"/>
        <c:crossBetween val="midCat"/>
      </c:valAx>
      <c:spPr>
        <a:noFill/>
        <a:ln>
          <a:noFill/>
        </a:ln>
        <a:effectLst/>
      </c:spPr>
    </c:plotArea>
    <c:plotVisOnly val="1"/>
    <c:dispBlanksAs val="gap"/>
    <c:showDLblsOverMax val="0"/>
  </c:chart>
  <c:spPr>
    <a:solidFill>
      <a:schemeClr val="bg1"/>
    </a:solidFill>
    <a:ln w="38100" cap="flat" cmpd="sng" algn="ctr">
      <a:solidFill>
        <a:srgbClr val="002060"/>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5650607728008"/>
          <c:y val="0.19438777427417225"/>
          <c:w val="0.42232786047832693"/>
          <c:h val="0.69865221486093554"/>
        </c:manualLayout>
      </c:layout>
      <c:pieChart>
        <c:varyColors val="1"/>
        <c:ser>
          <c:idx val="0"/>
          <c:order val="0"/>
          <c:tx>
            <c:strRef>
              <c:f>Sheet1!$B$1</c:f>
              <c:strCache>
                <c:ptCount val="1"/>
                <c:pt idx="0">
                  <c:v>% holding</c:v>
                </c:pt>
              </c:strCache>
            </c:strRef>
          </c:tx>
          <c:explosion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169A-4CC1-8646-38337B8E522C}"/>
              </c:ext>
            </c:extLst>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A</c:v>
                </c:pt>
                <c:pt idx="1">
                  <c:v>B</c:v>
                </c:pt>
                <c:pt idx="2">
                  <c:v>C</c:v>
                </c:pt>
              </c:strCache>
            </c:strRef>
          </c:cat>
          <c:val>
            <c:numRef>
              <c:f>Sheet1!$B$2:$B$4</c:f>
              <c:numCache>
                <c:formatCode>General</c:formatCode>
                <c:ptCount val="3"/>
                <c:pt idx="0">
                  <c:v>20</c:v>
                </c:pt>
                <c:pt idx="1">
                  <c:v>50</c:v>
                </c:pt>
                <c:pt idx="2">
                  <c:v>30</c:v>
                </c:pt>
              </c:numCache>
            </c:numRef>
          </c:val>
          <c:extLst>
            <c:ext xmlns:c16="http://schemas.microsoft.com/office/drawing/2014/chart" uri="{C3380CC4-5D6E-409C-BE32-E72D297353CC}">
              <c16:uniqueId val="{00000000-169A-4CC1-8646-38337B8E522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1484839531045316"/>
          <c:y val="0.68636441238893586"/>
          <c:w val="0.29227753608907003"/>
          <c:h val="0.1026870134662813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653750044874563"/>
          <c:y val="0.36205588042644415"/>
          <c:w val="0.46692463647977456"/>
          <c:h val="0.58692452536917761"/>
        </c:manualLayout>
      </c:layout>
      <c:pieChart>
        <c:varyColors val="1"/>
        <c:ser>
          <c:idx val="0"/>
          <c:order val="0"/>
          <c:tx>
            <c:strRef>
              <c:f>Sheet1!$B$1</c:f>
              <c:strCache>
                <c:ptCount val="1"/>
                <c:pt idx="0">
                  <c:v>% Holding</c:v>
                </c:pt>
              </c:strCache>
            </c:strRef>
          </c:tx>
          <c:explosion val="3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40C-4D2B-B797-BA673FB2E68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E40C-4D2B-B797-BA673FB2E68C}"/>
              </c:ext>
            </c:extLst>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Lbl>
              <c:idx val="0"/>
              <c:layout>
                <c:manualLayout>
                  <c:x val="2.7656517551425508E-2"/>
                  <c:y val="5.324170196589304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E40C-4D2B-B797-BA673FB2E68C}"/>
                </c:ext>
              </c:extLst>
            </c:dLbl>
            <c:dLbl>
              <c:idx val="1"/>
              <c:layout>
                <c:manualLayout>
                  <c:x val="-0.17779011582815646"/>
                  <c:y val="-0.11613760749873625"/>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E40C-4D2B-B797-BA673FB2E68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Angel</c:v>
                </c:pt>
                <c:pt idx="1">
                  <c:v>Three co-founder</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0-E40C-4D2B-B797-BA673FB2E68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explosion val="26"/>
            <c:spPr>
              <a:solidFill>
                <a:schemeClr val="accent1"/>
              </a:solidFill>
              <a:ln w="19050">
                <a:solidFill>
                  <a:schemeClr val="lt1"/>
                </a:solidFill>
              </a:ln>
              <a:effectLst/>
            </c:spPr>
            <c:extLst>
              <c:ext xmlns:c16="http://schemas.microsoft.com/office/drawing/2014/chart" uri="{C3380CC4-5D6E-409C-BE32-E72D297353CC}">
                <c16:uniqueId val="{00000002-E344-44B3-B648-76AADBE28A6B}"/>
              </c:ext>
            </c:extLst>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E344-44B3-B648-76AADBE28A6B}"/>
              </c:ext>
            </c:extLst>
          </c:dPt>
          <c:dPt>
            <c:idx val="3"/>
            <c:bubble3D val="0"/>
            <c:spPr>
              <a:solidFill>
                <a:schemeClr val="accent4"/>
              </a:solidFill>
              <a:ln w="19050">
                <a:solidFill>
                  <a:schemeClr val="lt1"/>
                </a:solidFill>
              </a:ln>
              <a:effectLst/>
            </c:spPr>
          </c:dPt>
          <c:dLbls>
            <c:dLbl>
              <c:idx val="2"/>
              <c:layout>
                <c:manualLayout>
                  <c:x val="-0.12269081154966778"/>
                  <c:y val="-9.554484932796431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344-44B3-B648-76AADBE28A6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Sheet1!$A$2:$A$5</c:f>
              <c:strCache>
                <c:ptCount val="4"/>
                <c:pt idx="0">
                  <c:v>Angel</c:v>
                </c:pt>
                <c:pt idx="1">
                  <c:v>A</c:v>
                </c:pt>
                <c:pt idx="2">
                  <c:v>B</c:v>
                </c:pt>
                <c:pt idx="3">
                  <c:v>C</c:v>
                </c:pt>
              </c:strCache>
            </c:strRef>
          </c:cat>
          <c:val>
            <c:numRef>
              <c:f>Sheet1!$B$2:$B$5</c:f>
              <c:numCache>
                <c:formatCode>General</c:formatCode>
                <c:ptCount val="4"/>
                <c:pt idx="0">
                  <c:v>20</c:v>
                </c:pt>
                <c:pt idx="1">
                  <c:v>16</c:v>
                </c:pt>
                <c:pt idx="2">
                  <c:v>40</c:v>
                </c:pt>
                <c:pt idx="3">
                  <c:v>24</c:v>
                </c:pt>
              </c:numCache>
            </c:numRef>
          </c:val>
          <c:extLst>
            <c:ext xmlns:c16="http://schemas.microsoft.com/office/drawing/2014/chart" uri="{C3380CC4-5D6E-409C-BE32-E72D297353CC}">
              <c16:uniqueId val="{00000000-E344-44B3-B648-76AADBE28A6B}"/>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VC</c:v>
                </c:pt>
                <c:pt idx="1">
                  <c:v>Angel</c:v>
                </c:pt>
                <c:pt idx="2">
                  <c:v>A</c:v>
                </c:pt>
                <c:pt idx="3">
                  <c:v>B</c:v>
                </c:pt>
                <c:pt idx="4">
                  <c:v>C</c:v>
                </c:pt>
              </c:strCache>
            </c:strRef>
          </c:cat>
          <c:val>
            <c:numRef>
              <c:f>Sheet1!$B$2:$B$6</c:f>
              <c:numCache>
                <c:formatCode>General</c:formatCode>
                <c:ptCount val="5"/>
                <c:pt idx="0">
                  <c:v>15</c:v>
                </c:pt>
                <c:pt idx="1">
                  <c:v>17</c:v>
                </c:pt>
                <c:pt idx="2">
                  <c:v>13.6</c:v>
                </c:pt>
                <c:pt idx="3">
                  <c:v>34</c:v>
                </c:pt>
                <c:pt idx="4">
                  <c:v>20.399999999999999</c:v>
                </c:pt>
              </c:numCache>
            </c:numRef>
          </c:val>
          <c:extLst>
            <c:ext xmlns:c16="http://schemas.microsoft.com/office/drawing/2014/chart" uri="{C3380CC4-5D6E-409C-BE32-E72D297353CC}">
              <c16:uniqueId val="{00000000-A77A-4CEE-A6B9-B6AFF272AF1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BMI  Influences</a:t>
            </a:r>
            <a:r>
              <a:rPr lang="en-US" b="1" baseline="0"/>
              <a:t> Operating Margin</a:t>
            </a:r>
            <a:endParaRPr lang="en-US" b="1"/>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5745406824146983E-2"/>
          <c:y val="6.3883806683987687E-2"/>
          <c:w val="0.88369903762029745"/>
          <c:h val="0.55779999646425349"/>
        </c:manualLayout>
      </c:layout>
      <c:bar3DChart>
        <c:barDir val="col"/>
        <c:grouping val="clustered"/>
        <c:varyColors val="0"/>
        <c:ser>
          <c:idx val="0"/>
          <c:order val="0"/>
          <c:spPr>
            <a:solidFill>
              <a:schemeClr val="accent1"/>
            </a:solidFill>
            <a:ln>
              <a:noFill/>
            </a:ln>
            <a:effectLst/>
            <a:sp3d/>
          </c:spPr>
          <c:invertIfNegative val="0"/>
          <c:dLbls>
            <c:dLbl>
              <c:idx val="0"/>
              <c:layout>
                <c:manualLayout>
                  <c:x val="0"/>
                  <c:y val="-4.5390497995821615E-2"/>
                </c:manualLayout>
              </c:layout>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accent2">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967623829777436E-2"/>
                      <c:h val="6.7948200030108707E-2"/>
                    </c:manualLayout>
                  </c15:layout>
                </c:ext>
                <c:ext xmlns:c16="http://schemas.microsoft.com/office/drawing/2014/chart" uri="{C3380CC4-5D6E-409C-BE32-E72D297353CC}">
                  <c16:uniqueId val="{00000000-C10F-45ED-854D-57693B2BAC48}"/>
                </c:ext>
              </c:extLst>
            </c:dLbl>
            <c:dLbl>
              <c:idx val="1"/>
              <c:layout>
                <c:manualLayout>
                  <c:x val="3.8475975691666185E-2"/>
                  <c:y val="-4.126387247771901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C10F-45ED-854D-57693B2BAC48}"/>
                </c:ext>
              </c:extLst>
            </c:dLbl>
            <c:dLbl>
              <c:idx val="2"/>
              <c:layout>
                <c:manualLayout>
                  <c:x val="9.6189939229164231E-3"/>
                  <c:y val="-6.877348181185097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C10F-45ED-854D-57693B2BAC48}"/>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accent2">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[Gantt_Excel_Pro_Daily_Free.xlsm]Sheet1!$A$15:$A$17</c:f>
              <c:strCache>
                <c:ptCount val="3"/>
                <c:pt idx="0">
                  <c:v>Business model innovators</c:v>
                </c:pt>
                <c:pt idx="1">
                  <c:v>Operations innovators</c:v>
                </c:pt>
                <c:pt idx="2">
                  <c:v>Products/services/markets innovators</c:v>
                </c:pt>
              </c:strCache>
            </c:strRef>
          </c:cat>
          <c:val>
            <c:numRef>
              <c:f>[Gantt_Excel_Pro_Daily_Free.xlsm]Sheet1!$B$15:$B$17</c:f>
              <c:numCache>
                <c:formatCode>General</c:formatCode>
                <c:ptCount val="3"/>
                <c:pt idx="0">
                  <c:v>5.2</c:v>
                </c:pt>
                <c:pt idx="1">
                  <c:v>-0.3</c:v>
                </c:pt>
                <c:pt idx="2">
                  <c:v>0.1</c:v>
                </c:pt>
              </c:numCache>
            </c:numRef>
          </c:val>
          <c:extLst>
            <c:ext xmlns:c16="http://schemas.microsoft.com/office/drawing/2014/chart" uri="{C3380CC4-5D6E-409C-BE32-E72D297353CC}">
              <c16:uniqueId val="{00000000-914C-4AE4-888A-288B2EEE244C}"/>
            </c:ext>
          </c:extLst>
        </c:ser>
        <c:dLbls>
          <c:showLegendKey val="0"/>
          <c:showVal val="0"/>
          <c:showCatName val="0"/>
          <c:showSerName val="0"/>
          <c:showPercent val="0"/>
          <c:showBubbleSize val="0"/>
        </c:dLbls>
        <c:gapWidth val="150"/>
        <c:shape val="box"/>
        <c:axId val="1159755648"/>
        <c:axId val="1159756192"/>
        <c:axId val="0"/>
      </c:bar3DChart>
      <c:catAx>
        <c:axId val="1159755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9756192"/>
        <c:crosses val="autoZero"/>
        <c:auto val="1"/>
        <c:lblAlgn val="ctr"/>
        <c:lblOffset val="100"/>
        <c:noMultiLvlLbl val="0"/>
      </c:catAx>
      <c:valAx>
        <c:axId val="11597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159755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518D2-7646-4FAA-BBC4-98BD75BBCAF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IN"/>
        </a:p>
      </dgm:t>
    </dgm:pt>
    <dgm:pt modelId="{ACE0D157-D2EB-4E26-B9C6-8E06B9C721A0}">
      <dgm:prSet phldrT="[Text]"/>
      <dgm:spPr>
        <a:solidFill>
          <a:srgbClr val="00823B"/>
        </a:solidFill>
        <a:scene3d>
          <a:camera prst="orthographicFront">
            <a:rot lat="0" lon="0" rev="0"/>
          </a:camera>
          <a:lightRig rig="threePt" dir="t"/>
        </a:scene3d>
        <a:sp3d>
          <a:bevelT w="146050"/>
          <a:bevelB w="31750"/>
        </a:sp3d>
      </dgm:spPr>
      <dgm:t>
        <a:bodyPr/>
        <a:lstStyle/>
        <a:p>
          <a:r>
            <a:rPr lang="en-US" b="1" dirty="0" smtClean="0"/>
            <a:t>Innovation</a:t>
          </a:r>
          <a:endParaRPr lang="en-IN" b="1" dirty="0"/>
        </a:p>
      </dgm:t>
    </dgm:pt>
    <dgm:pt modelId="{B9132479-8CA8-4F8A-8644-AC94BEF689AC}" type="parTrans" cxnId="{75A75E50-B393-4175-914F-A9700B468F3F}">
      <dgm:prSet/>
      <dgm:spPr/>
      <dgm:t>
        <a:bodyPr/>
        <a:lstStyle/>
        <a:p>
          <a:endParaRPr lang="en-IN"/>
        </a:p>
      </dgm:t>
    </dgm:pt>
    <dgm:pt modelId="{27FE5FE6-7BA3-439E-8E3F-67877604163D}" type="sibTrans" cxnId="{75A75E50-B393-4175-914F-A9700B468F3F}">
      <dgm:prSet/>
      <dgm:spPr/>
      <dgm:t>
        <a:bodyPr/>
        <a:lstStyle/>
        <a:p>
          <a:endParaRPr lang="en-IN"/>
        </a:p>
      </dgm:t>
    </dgm:pt>
    <dgm:pt modelId="{05C2E8BC-AD9E-4B0D-925E-3B5103CFBEB4}">
      <dgm:prSet phldrT="[Text]"/>
      <dgm:spPr>
        <a:solidFill>
          <a:srgbClr val="0070C0"/>
        </a:solidFill>
        <a:scene3d>
          <a:camera prst="orthographicFront">
            <a:rot lat="0" lon="0" rev="0"/>
          </a:camera>
          <a:lightRig rig="threePt" dir="t"/>
        </a:scene3d>
        <a:sp3d>
          <a:bevelT w="146050"/>
          <a:bevelB w="31750"/>
        </a:sp3d>
      </dgm:spPr>
      <dgm:t>
        <a:bodyPr/>
        <a:lstStyle/>
        <a:p>
          <a:r>
            <a:rPr lang="en-US" b="1" dirty="0" smtClean="0"/>
            <a:t>Technology innovation</a:t>
          </a:r>
          <a:endParaRPr lang="en-IN" b="1" dirty="0"/>
        </a:p>
      </dgm:t>
    </dgm:pt>
    <dgm:pt modelId="{BE17D0A1-7854-4624-A09D-42512D1361C3}" type="parTrans" cxnId="{76FB7E96-AB7C-467E-9C3D-F250E798B92E}">
      <dgm:prSet/>
      <dgm:spPr/>
      <dgm:t>
        <a:bodyPr/>
        <a:lstStyle/>
        <a:p>
          <a:endParaRPr lang="en-IN"/>
        </a:p>
      </dgm:t>
    </dgm:pt>
    <dgm:pt modelId="{C5C2E320-58AD-44D1-9BEB-1209227BDB48}" type="sibTrans" cxnId="{76FB7E96-AB7C-467E-9C3D-F250E798B92E}">
      <dgm:prSet/>
      <dgm:spPr/>
      <dgm:t>
        <a:bodyPr/>
        <a:lstStyle/>
        <a:p>
          <a:endParaRPr lang="en-IN"/>
        </a:p>
      </dgm:t>
    </dgm:pt>
    <dgm:pt modelId="{B0F8B2D0-440D-4DF6-8FF2-56FCD0CE7821}">
      <dgm:prSet phldrT="[Text]"/>
      <dgm:spPr>
        <a:solidFill>
          <a:srgbClr val="0070C0"/>
        </a:solidFill>
        <a:scene3d>
          <a:camera prst="orthographicFront">
            <a:rot lat="0" lon="0" rev="0"/>
          </a:camera>
          <a:lightRig rig="threePt" dir="t"/>
        </a:scene3d>
        <a:sp3d>
          <a:bevelT w="146050"/>
          <a:bevelB w="31750"/>
        </a:sp3d>
      </dgm:spPr>
      <dgm:t>
        <a:bodyPr/>
        <a:lstStyle/>
        <a:p>
          <a:r>
            <a:rPr lang="en-US" b="1" dirty="0" smtClean="0"/>
            <a:t>Business Model Innovation</a:t>
          </a:r>
          <a:endParaRPr lang="en-IN" b="1" dirty="0"/>
        </a:p>
      </dgm:t>
    </dgm:pt>
    <dgm:pt modelId="{5D863C04-2B94-4629-AB2B-66F96E5B7DC9}" type="parTrans" cxnId="{3C1B5DA9-F835-4217-97F9-EAF0AA378924}">
      <dgm:prSet/>
      <dgm:spPr/>
      <dgm:t>
        <a:bodyPr/>
        <a:lstStyle/>
        <a:p>
          <a:endParaRPr lang="en-IN"/>
        </a:p>
      </dgm:t>
    </dgm:pt>
    <dgm:pt modelId="{D2BC79FB-96BD-48D3-B680-8E025CA20F76}" type="sibTrans" cxnId="{3C1B5DA9-F835-4217-97F9-EAF0AA378924}">
      <dgm:prSet/>
      <dgm:spPr/>
      <dgm:t>
        <a:bodyPr/>
        <a:lstStyle/>
        <a:p>
          <a:endParaRPr lang="en-IN"/>
        </a:p>
      </dgm:t>
    </dgm:pt>
    <dgm:pt modelId="{08A2BC16-4A83-437D-9698-12B6F4656CCE}">
      <dgm:prSet phldrT="[Text]"/>
      <dgm:spPr>
        <a:solidFill>
          <a:srgbClr val="0070C0"/>
        </a:solidFill>
        <a:scene3d>
          <a:camera prst="orthographicFront">
            <a:rot lat="0" lon="0" rev="0"/>
          </a:camera>
          <a:lightRig rig="threePt" dir="t"/>
        </a:scene3d>
        <a:sp3d>
          <a:bevelT w="146050"/>
          <a:bevelB w="31750"/>
        </a:sp3d>
      </dgm:spPr>
      <dgm:t>
        <a:bodyPr/>
        <a:lstStyle/>
        <a:p>
          <a:r>
            <a:rPr lang="en-US" b="1" dirty="0" smtClean="0"/>
            <a:t>Government innovation</a:t>
          </a:r>
          <a:endParaRPr lang="en-IN" b="1" dirty="0"/>
        </a:p>
      </dgm:t>
    </dgm:pt>
    <dgm:pt modelId="{E9563699-496A-44BD-900B-E3A413E35B10}" type="parTrans" cxnId="{A1E6F81E-3F24-4A15-8CE4-B3DEA8ECE74F}">
      <dgm:prSet/>
      <dgm:spPr/>
      <dgm:t>
        <a:bodyPr/>
        <a:lstStyle/>
        <a:p>
          <a:endParaRPr lang="en-IN"/>
        </a:p>
      </dgm:t>
    </dgm:pt>
    <dgm:pt modelId="{ABC77C27-ACD4-4A10-B8AD-6E72DA9F0740}" type="sibTrans" cxnId="{A1E6F81E-3F24-4A15-8CE4-B3DEA8ECE74F}">
      <dgm:prSet/>
      <dgm:spPr/>
      <dgm:t>
        <a:bodyPr/>
        <a:lstStyle/>
        <a:p>
          <a:endParaRPr lang="en-IN"/>
        </a:p>
      </dgm:t>
    </dgm:pt>
    <dgm:pt modelId="{24BF6545-D25A-40DD-8BAA-4FD9400E509D}">
      <dgm:prSet phldrT="[Text]"/>
      <dgm:spPr>
        <a:solidFill>
          <a:srgbClr val="0070C0"/>
        </a:solidFill>
        <a:scene3d>
          <a:camera prst="orthographicFront">
            <a:rot lat="0" lon="0" rev="0"/>
          </a:camera>
          <a:lightRig rig="threePt" dir="t"/>
        </a:scene3d>
        <a:sp3d>
          <a:bevelT w="146050"/>
          <a:bevelB w="31750"/>
        </a:sp3d>
      </dgm:spPr>
      <dgm:t>
        <a:bodyPr/>
        <a:lstStyle/>
        <a:p>
          <a:r>
            <a:rPr lang="en-US" b="1" dirty="0" smtClean="0"/>
            <a:t>Innovation systems</a:t>
          </a:r>
          <a:endParaRPr lang="en-IN" b="1" dirty="0"/>
        </a:p>
      </dgm:t>
    </dgm:pt>
    <dgm:pt modelId="{990E8C24-C779-487B-AB6A-AC6DEE31128D}" type="parTrans" cxnId="{BF7794CA-D784-45C0-8B4B-AE7AD747051E}">
      <dgm:prSet/>
      <dgm:spPr/>
      <dgm:t>
        <a:bodyPr/>
        <a:lstStyle/>
        <a:p>
          <a:endParaRPr lang="en-IN"/>
        </a:p>
      </dgm:t>
    </dgm:pt>
    <dgm:pt modelId="{F95FA7DC-A74B-498A-ACFE-5DBFBF07EF62}" type="sibTrans" cxnId="{BF7794CA-D784-45C0-8B4B-AE7AD747051E}">
      <dgm:prSet/>
      <dgm:spPr/>
      <dgm:t>
        <a:bodyPr/>
        <a:lstStyle/>
        <a:p>
          <a:endParaRPr lang="en-IN"/>
        </a:p>
      </dgm:t>
    </dgm:pt>
    <dgm:pt modelId="{10FB67EF-411F-44BC-905B-B602DE550AE4}">
      <dgm:prSet phldrT="[Text]"/>
      <dgm:spPr>
        <a:solidFill>
          <a:srgbClr val="0070C0"/>
        </a:solidFill>
        <a:scene3d>
          <a:camera prst="orthographicFront">
            <a:rot lat="0" lon="0" rev="0"/>
          </a:camera>
          <a:lightRig rig="threePt" dir="t"/>
        </a:scene3d>
        <a:sp3d>
          <a:bevelT w="146050"/>
          <a:bevelB w="31750"/>
        </a:sp3d>
      </dgm:spPr>
      <dgm:t>
        <a:bodyPr/>
        <a:lstStyle/>
        <a:p>
          <a:r>
            <a:rPr lang="en-US" b="1" dirty="0" smtClean="0"/>
            <a:t>Innovation for social benefits</a:t>
          </a:r>
          <a:endParaRPr lang="en-IN" b="1" dirty="0"/>
        </a:p>
      </dgm:t>
    </dgm:pt>
    <dgm:pt modelId="{1FE4BF72-9173-47F3-9049-6818315C63A9}" type="parTrans" cxnId="{CBF61F0A-D93E-45C5-B990-D5E1055E871A}">
      <dgm:prSet/>
      <dgm:spPr/>
      <dgm:t>
        <a:bodyPr/>
        <a:lstStyle/>
        <a:p>
          <a:endParaRPr lang="en-IN"/>
        </a:p>
      </dgm:t>
    </dgm:pt>
    <dgm:pt modelId="{D071042E-E7F1-4B8F-B545-34170C89EB9A}" type="sibTrans" cxnId="{CBF61F0A-D93E-45C5-B990-D5E1055E871A}">
      <dgm:prSet/>
      <dgm:spPr/>
      <dgm:t>
        <a:bodyPr/>
        <a:lstStyle/>
        <a:p>
          <a:endParaRPr lang="en-IN"/>
        </a:p>
      </dgm:t>
    </dgm:pt>
    <dgm:pt modelId="{32584F88-6A36-46DD-B37C-BA89208435A3}" type="pres">
      <dgm:prSet presAssocID="{6A3518D2-7646-4FAA-BBC4-98BD75BBCAFD}" presName="Name0" presStyleCnt="0">
        <dgm:presLayoutVars>
          <dgm:chMax val="1"/>
          <dgm:dir/>
          <dgm:animLvl val="ctr"/>
          <dgm:resizeHandles val="exact"/>
        </dgm:presLayoutVars>
      </dgm:prSet>
      <dgm:spPr/>
      <dgm:t>
        <a:bodyPr/>
        <a:lstStyle/>
        <a:p>
          <a:endParaRPr lang="en-IN"/>
        </a:p>
      </dgm:t>
    </dgm:pt>
    <dgm:pt modelId="{4587DE44-CECF-4318-A70C-8E9AAF29EB91}" type="pres">
      <dgm:prSet presAssocID="{ACE0D157-D2EB-4E26-B9C6-8E06B9C721A0}" presName="centerShape" presStyleLbl="node0" presStyleIdx="0" presStyleCnt="1" custLinFactNeighborX="-1259"/>
      <dgm:spPr/>
      <dgm:t>
        <a:bodyPr/>
        <a:lstStyle/>
        <a:p>
          <a:endParaRPr lang="en-IN"/>
        </a:p>
      </dgm:t>
    </dgm:pt>
    <dgm:pt modelId="{113A7923-DDD6-4B76-A889-E17482F43FD1}" type="pres">
      <dgm:prSet presAssocID="{05C2E8BC-AD9E-4B0D-925E-3B5103CFBEB4}" presName="node" presStyleLbl="node1" presStyleIdx="0" presStyleCnt="5" custRadScaleRad="100032" custRadScaleInc="-6011">
        <dgm:presLayoutVars>
          <dgm:bulletEnabled val="1"/>
        </dgm:presLayoutVars>
      </dgm:prSet>
      <dgm:spPr/>
      <dgm:t>
        <a:bodyPr/>
        <a:lstStyle/>
        <a:p>
          <a:endParaRPr lang="en-IN"/>
        </a:p>
      </dgm:t>
    </dgm:pt>
    <dgm:pt modelId="{2791D8A4-4EA1-4BC2-96A3-F7EE04506642}" type="pres">
      <dgm:prSet presAssocID="{05C2E8BC-AD9E-4B0D-925E-3B5103CFBEB4}" presName="dummy" presStyleCnt="0"/>
      <dgm:spPr/>
    </dgm:pt>
    <dgm:pt modelId="{CE4B651B-94A0-4E66-879F-510584C99A33}" type="pres">
      <dgm:prSet presAssocID="{C5C2E320-58AD-44D1-9BEB-1209227BDB48}" presName="sibTrans" presStyleLbl="sibTrans2D1" presStyleIdx="0" presStyleCnt="5"/>
      <dgm:spPr/>
      <dgm:t>
        <a:bodyPr/>
        <a:lstStyle/>
        <a:p>
          <a:endParaRPr lang="en-IN"/>
        </a:p>
      </dgm:t>
    </dgm:pt>
    <dgm:pt modelId="{64B040F1-2B02-48A2-88FE-51DF312714D7}" type="pres">
      <dgm:prSet presAssocID="{B0F8B2D0-440D-4DF6-8FF2-56FCD0CE7821}" presName="node" presStyleLbl="node1" presStyleIdx="1" presStyleCnt="5" custRadScaleRad="97608" custRadScaleInc="-1903">
        <dgm:presLayoutVars>
          <dgm:bulletEnabled val="1"/>
        </dgm:presLayoutVars>
      </dgm:prSet>
      <dgm:spPr/>
      <dgm:t>
        <a:bodyPr/>
        <a:lstStyle/>
        <a:p>
          <a:endParaRPr lang="en-IN"/>
        </a:p>
      </dgm:t>
    </dgm:pt>
    <dgm:pt modelId="{D5621023-F829-4389-B0B3-D3C5CA01D1CE}" type="pres">
      <dgm:prSet presAssocID="{B0F8B2D0-440D-4DF6-8FF2-56FCD0CE7821}" presName="dummy" presStyleCnt="0"/>
      <dgm:spPr/>
    </dgm:pt>
    <dgm:pt modelId="{22731A0F-4AC4-416C-88B6-0B0422D0E0F7}" type="pres">
      <dgm:prSet presAssocID="{D2BC79FB-96BD-48D3-B680-8E025CA20F76}" presName="sibTrans" presStyleLbl="sibTrans2D1" presStyleIdx="1" presStyleCnt="5"/>
      <dgm:spPr/>
      <dgm:t>
        <a:bodyPr/>
        <a:lstStyle/>
        <a:p>
          <a:endParaRPr lang="en-IN"/>
        </a:p>
      </dgm:t>
    </dgm:pt>
    <dgm:pt modelId="{B51ADF52-E6FA-4393-B08C-F737E68691FF}" type="pres">
      <dgm:prSet presAssocID="{08A2BC16-4A83-437D-9698-12B6F4656CCE}" presName="node" presStyleLbl="node1" presStyleIdx="2" presStyleCnt="5" custRadScaleRad="98541" custRadScaleInc="4936">
        <dgm:presLayoutVars>
          <dgm:bulletEnabled val="1"/>
        </dgm:presLayoutVars>
      </dgm:prSet>
      <dgm:spPr/>
      <dgm:t>
        <a:bodyPr/>
        <a:lstStyle/>
        <a:p>
          <a:endParaRPr lang="en-IN"/>
        </a:p>
      </dgm:t>
    </dgm:pt>
    <dgm:pt modelId="{409C5495-ABC6-4A3A-8A17-D6751D1C744E}" type="pres">
      <dgm:prSet presAssocID="{08A2BC16-4A83-437D-9698-12B6F4656CCE}" presName="dummy" presStyleCnt="0"/>
      <dgm:spPr/>
    </dgm:pt>
    <dgm:pt modelId="{C462F230-896E-4BBC-818E-C82F7C5BBA3E}" type="pres">
      <dgm:prSet presAssocID="{ABC77C27-ACD4-4A10-B8AD-6E72DA9F0740}" presName="sibTrans" presStyleLbl="sibTrans2D1" presStyleIdx="2" presStyleCnt="5"/>
      <dgm:spPr/>
      <dgm:t>
        <a:bodyPr/>
        <a:lstStyle/>
        <a:p>
          <a:endParaRPr lang="en-IN"/>
        </a:p>
      </dgm:t>
    </dgm:pt>
    <dgm:pt modelId="{DC747376-5C9E-4995-9339-D089CE0F51F0}" type="pres">
      <dgm:prSet presAssocID="{24BF6545-D25A-40DD-8BAA-4FD9400E509D}" presName="node" presStyleLbl="node1" presStyleIdx="3" presStyleCnt="5">
        <dgm:presLayoutVars>
          <dgm:bulletEnabled val="1"/>
        </dgm:presLayoutVars>
      </dgm:prSet>
      <dgm:spPr/>
      <dgm:t>
        <a:bodyPr/>
        <a:lstStyle/>
        <a:p>
          <a:endParaRPr lang="en-IN"/>
        </a:p>
      </dgm:t>
    </dgm:pt>
    <dgm:pt modelId="{3F49A6DA-0F08-4172-AF08-226F29C8A560}" type="pres">
      <dgm:prSet presAssocID="{24BF6545-D25A-40DD-8BAA-4FD9400E509D}" presName="dummy" presStyleCnt="0"/>
      <dgm:spPr/>
    </dgm:pt>
    <dgm:pt modelId="{1D6DF1BD-1847-4DC1-A85D-6A69D51413A4}" type="pres">
      <dgm:prSet presAssocID="{F95FA7DC-A74B-498A-ACFE-5DBFBF07EF62}" presName="sibTrans" presStyleLbl="sibTrans2D1" presStyleIdx="3" presStyleCnt="5"/>
      <dgm:spPr/>
      <dgm:t>
        <a:bodyPr/>
        <a:lstStyle/>
        <a:p>
          <a:endParaRPr lang="en-IN"/>
        </a:p>
      </dgm:t>
    </dgm:pt>
    <dgm:pt modelId="{9294BDEF-F9B1-45D8-AED4-8A43CD24603B}" type="pres">
      <dgm:prSet presAssocID="{10FB67EF-411F-44BC-905B-B602DE550AE4}" presName="node" presStyleLbl="node1" presStyleIdx="4" presStyleCnt="5" custRadScaleRad="102398" custRadScaleInc="-1814">
        <dgm:presLayoutVars>
          <dgm:bulletEnabled val="1"/>
        </dgm:presLayoutVars>
      </dgm:prSet>
      <dgm:spPr/>
      <dgm:t>
        <a:bodyPr/>
        <a:lstStyle/>
        <a:p>
          <a:endParaRPr lang="en-IN"/>
        </a:p>
      </dgm:t>
    </dgm:pt>
    <dgm:pt modelId="{389CBF1F-5046-479E-8FEC-51BD61D97A44}" type="pres">
      <dgm:prSet presAssocID="{10FB67EF-411F-44BC-905B-B602DE550AE4}" presName="dummy" presStyleCnt="0"/>
      <dgm:spPr/>
    </dgm:pt>
    <dgm:pt modelId="{B219A7A7-91F0-470A-A541-050E478888E9}" type="pres">
      <dgm:prSet presAssocID="{D071042E-E7F1-4B8F-B545-34170C89EB9A}" presName="sibTrans" presStyleLbl="sibTrans2D1" presStyleIdx="4" presStyleCnt="5"/>
      <dgm:spPr/>
      <dgm:t>
        <a:bodyPr/>
        <a:lstStyle/>
        <a:p>
          <a:endParaRPr lang="en-IN"/>
        </a:p>
      </dgm:t>
    </dgm:pt>
  </dgm:ptLst>
  <dgm:cxnLst>
    <dgm:cxn modelId="{76FB7E96-AB7C-467E-9C3D-F250E798B92E}" srcId="{ACE0D157-D2EB-4E26-B9C6-8E06B9C721A0}" destId="{05C2E8BC-AD9E-4B0D-925E-3B5103CFBEB4}" srcOrd="0" destOrd="0" parTransId="{BE17D0A1-7854-4624-A09D-42512D1361C3}" sibTransId="{C5C2E320-58AD-44D1-9BEB-1209227BDB48}"/>
    <dgm:cxn modelId="{B43C64C8-5BAF-437D-BFC2-4B5649334559}" type="presOf" srcId="{D071042E-E7F1-4B8F-B545-34170C89EB9A}" destId="{B219A7A7-91F0-470A-A541-050E478888E9}" srcOrd="0" destOrd="0" presId="urn:microsoft.com/office/officeart/2005/8/layout/radial6"/>
    <dgm:cxn modelId="{75A75E50-B393-4175-914F-A9700B468F3F}" srcId="{6A3518D2-7646-4FAA-BBC4-98BD75BBCAFD}" destId="{ACE0D157-D2EB-4E26-B9C6-8E06B9C721A0}" srcOrd="0" destOrd="0" parTransId="{B9132479-8CA8-4F8A-8644-AC94BEF689AC}" sibTransId="{27FE5FE6-7BA3-439E-8E3F-67877604163D}"/>
    <dgm:cxn modelId="{9021C6B5-1AE1-40C0-BF14-4419DDC5A5C7}" type="presOf" srcId="{ACE0D157-D2EB-4E26-B9C6-8E06B9C721A0}" destId="{4587DE44-CECF-4318-A70C-8E9AAF29EB91}" srcOrd="0" destOrd="0" presId="urn:microsoft.com/office/officeart/2005/8/layout/radial6"/>
    <dgm:cxn modelId="{AF9B645B-D4A1-43EC-AE23-501FEEBC97CB}" type="presOf" srcId="{F95FA7DC-A74B-498A-ACFE-5DBFBF07EF62}" destId="{1D6DF1BD-1847-4DC1-A85D-6A69D51413A4}" srcOrd="0" destOrd="0" presId="urn:microsoft.com/office/officeart/2005/8/layout/radial6"/>
    <dgm:cxn modelId="{BF7794CA-D784-45C0-8B4B-AE7AD747051E}" srcId="{ACE0D157-D2EB-4E26-B9C6-8E06B9C721A0}" destId="{24BF6545-D25A-40DD-8BAA-4FD9400E509D}" srcOrd="3" destOrd="0" parTransId="{990E8C24-C779-487B-AB6A-AC6DEE31128D}" sibTransId="{F95FA7DC-A74B-498A-ACFE-5DBFBF07EF62}"/>
    <dgm:cxn modelId="{1770FA51-4965-4CC8-986C-CE59542AD75B}" type="presOf" srcId="{C5C2E320-58AD-44D1-9BEB-1209227BDB48}" destId="{CE4B651B-94A0-4E66-879F-510584C99A33}" srcOrd="0" destOrd="0" presId="urn:microsoft.com/office/officeart/2005/8/layout/radial6"/>
    <dgm:cxn modelId="{C18CAEBC-6D22-46F1-BFDF-A509B4680D4A}" type="presOf" srcId="{24BF6545-D25A-40DD-8BAA-4FD9400E509D}" destId="{DC747376-5C9E-4995-9339-D089CE0F51F0}" srcOrd="0" destOrd="0" presId="urn:microsoft.com/office/officeart/2005/8/layout/radial6"/>
    <dgm:cxn modelId="{4807FE02-5DBF-4279-9F81-B946E52CF17E}" type="presOf" srcId="{05C2E8BC-AD9E-4B0D-925E-3B5103CFBEB4}" destId="{113A7923-DDD6-4B76-A889-E17482F43FD1}" srcOrd="0" destOrd="0" presId="urn:microsoft.com/office/officeart/2005/8/layout/radial6"/>
    <dgm:cxn modelId="{A1E6F81E-3F24-4A15-8CE4-B3DEA8ECE74F}" srcId="{ACE0D157-D2EB-4E26-B9C6-8E06B9C721A0}" destId="{08A2BC16-4A83-437D-9698-12B6F4656CCE}" srcOrd="2" destOrd="0" parTransId="{E9563699-496A-44BD-900B-E3A413E35B10}" sibTransId="{ABC77C27-ACD4-4A10-B8AD-6E72DA9F0740}"/>
    <dgm:cxn modelId="{93B9BEF1-1EC0-4D8E-A106-852044AA9C99}" type="presOf" srcId="{10FB67EF-411F-44BC-905B-B602DE550AE4}" destId="{9294BDEF-F9B1-45D8-AED4-8A43CD24603B}" srcOrd="0" destOrd="0" presId="urn:microsoft.com/office/officeart/2005/8/layout/radial6"/>
    <dgm:cxn modelId="{87DC7473-7DD7-4455-9E3F-F6CBC121320B}" type="presOf" srcId="{ABC77C27-ACD4-4A10-B8AD-6E72DA9F0740}" destId="{C462F230-896E-4BBC-818E-C82F7C5BBA3E}" srcOrd="0" destOrd="0" presId="urn:microsoft.com/office/officeart/2005/8/layout/radial6"/>
    <dgm:cxn modelId="{D53F6CED-135C-422E-ABE2-D3E6F82D6EFA}" type="presOf" srcId="{B0F8B2D0-440D-4DF6-8FF2-56FCD0CE7821}" destId="{64B040F1-2B02-48A2-88FE-51DF312714D7}" srcOrd="0" destOrd="0" presId="urn:microsoft.com/office/officeart/2005/8/layout/radial6"/>
    <dgm:cxn modelId="{74FAF3BE-FF48-45D7-8C15-DEFD7AD520D8}" type="presOf" srcId="{08A2BC16-4A83-437D-9698-12B6F4656CCE}" destId="{B51ADF52-E6FA-4393-B08C-F737E68691FF}" srcOrd="0" destOrd="0" presId="urn:microsoft.com/office/officeart/2005/8/layout/radial6"/>
    <dgm:cxn modelId="{36DB092A-A5D0-4D25-90A9-57DDD1F2AABC}" type="presOf" srcId="{D2BC79FB-96BD-48D3-B680-8E025CA20F76}" destId="{22731A0F-4AC4-416C-88B6-0B0422D0E0F7}" srcOrd="0" destOrd="0" presId="urn:microsoft.com/office/officeart/2005/8/layout/radial6"/>
    <dgm:cxn modelId="{CBF61F0A-D93E-45C5-B990-D5E1055E871A}" srcId="{ACE0D157-D2EB-4E26-B9C6-8E06B9C721A0}" destId="{10FB67EF-411F-44BC-905B-B602DE550AE4}" srcOrd="4" destOrd="0" parTransId="{1FE4BF72-9173-47F3-9049-6818315C63A9}" sibTransId="{D071042E-E7F1-4B8F-B545-34170C89EB9A}"/>
    <dgm:cxn modelId="{C1B1AA38-871A-4916-9B0A-DFF16206C720}" type="presOf" srcId="{6A3518D2-7646-4FAA-BBC4-98BD75BBCAFD}" destId="{32584F88-6A36-46DD-B37C-BA89208435A3}" srcOrd="0" destOrd="0" presId="urn:microsoft.com/office/officeart/2005/8/layout/radial6"/>
    <dgm:cxn modelId="{3C1B5DA9-F835-4217-97F9-EAF0AA378924}" srcId="{ACE0D157-D2EB-4E26-B9C6-8E06B9C721A0}" destId="{B0F8B2D0-440D-4DF6-8FF2-56FCD0CE7821}" srcOrd="1" destOrd="0" parTransId="{5D863C04-2B94-4629-AB2B-66F96E5B7DC9}" sibTransId="{D2BC79FB-96BD-48D3-B680-8E025CA20F76}"/>
    <dgm:cxn modelId="{19991B08-FF61-49AD-BF29-EDE9DE2F57E0}" type="presParOf" srcId="{32584F88-6A36-46DD-B37C-BA89208435A3}" destId="{4587DE44-CECF-4318-A70C-8E9AAF29EB91}" srcOrd="0" destOrd="0" presId="urn:microsoft.com/office/officeart/2005/8/layout/radial6"/>
    <dgm:cxn modelId="{8B216333-5B85-485F-9221-91548204CE32}" type="presParOf" srcId="{32584F88-6A36-46DD-B37C-BA89208435A3}" destId="{113A7923-DDD6-4B76-A889-E17482F43FD1}" srcOrd="1" destOrd="0" presId="urn:microsoft.com/office/officeart/2005/8/layout/radial6"/>
    <dgm:cxn modelId="{B97B604F-79E9-4D57-AC8D-7DF98DA82046}" type="presParOf" srcId="{32584F88-6A36-46DD-B37C-BA89208435A3}" destId="{2791D8A4-4EA1-4BC2-96A3-F7EE04506642}" srcOrd="2" destOrd="0" presId="urn:microsoft.com/office/officeart/2005/8/layout/radial6"/>
    <dgm:cxn modelId="{EAEF3F9A-A464-4EBF-BAE3-B388D985BE4F}" type="presParOf" srcId="{32584F88-6A36-46DD-B37C-BA89208435A3}" destId="{CE4B651B-94A0-4E66-879F-510584C99A33}" srcOrd="3" destOrd="0" presId="urn:microsoft.com/office/officeart/2005/8/layout/radial6"/>
    <dgm:cxn modelId="{8BC4FEFC-20FF-4737-A073-535D670DFB68}" type="presParOf" srcId="{32584F88-6A36-46DD-B37C-BA89208435A3}" destId="{64B040F1-2B02-48A2-88FE-51DF312714D7}" srcOrd="4" destOrd="0" presId="urn:microsoft.com/office/officeart/2005/8/layout/radial6"/>
    <dgm:cxn modelId="{7F6C39ED-8695-4D52-832E-5AA537D2C1F8}" type="presParOf" srcId="{32584F88-6A36-46DD-B37C-BA89208435A3}" destId="{D5621023-F829-4389-B0B3-D3C5CA01D1CE}" srcOrd="5" destOrd="0" presId="urn:microsoft.com/office/officeart/2005/8/layout/radial6"/>
    <dgm:cxn modelId="{75F069F1-0277-4318-87D0-4AC7C3AFC892}" type="presParOf" srcId="{32584F88-6A36-46DD-B37C-BA89208435A3}" destId="{22731A0F-4AC4-416C-88B6-0B0422D0E0F7}" srcOrd="6" destOrd="0" presId="urn:microsoft.com/office/officeart/2005/8/layout/radial6"/>
    <dgm:cxn modelId="{07E542F4-DC1A-494F-94E6-A2B852931A85}" type="presParOf" srcId="{32584F88-6A36-46DD-B37C-BA89208435A3}" destId="{B51ADF52-E6FA-4393-B08C-F737E68691FF}" srcOrd="7" destOrd="0" presId="urn:microsoft.com/office/officeart/2005/8/layout/radial6"/>
    <dgm:cxn modelId="{126F3DDD-51B7-44AA-ABF0-C70F40AA0AEB}" type="presParOf" srcId="{32584F88-6A36-46DD-B37C-BA89208435A3}" destId="{409C5495-ABC6-4A3A-8A17-D6751D1C744E}" srcOrd="8" destOrd="0" presId="urn:microsoft.com/office/officeart/2005/8/layout/radial6"/>
    <dgm:cxn modelId="{70CFE6EB-6412-4724-BC2B-72E684B3D455}" type="presParOf" srcId="{32584F88-6A36-46DD-B37C-BA89208435A3}" destId="{C462F230-896E-4BBC-818E-C82F7C5BBA3E}" srcOrd="9" destOrd="0" presId="urn:microsoft.com/office/officeart/2005/8/layout/radial6"/>
    <dgm:cxn modelId="{9D5906A2-55DF-497E-9D2C-D84B05A8E77D}" type="presParOf" srcId="{32584F88-6A36-46DD-B37C-BA89208435A3}" destId="{DC747376-5C9E-4995-9339-D089CE0F51F0}" srcOrd="10" destOrd="0" presId="urn:microsoft.com/office/officeart/2005/8/layout/radial6"/>
    <dgm:cxn modelId="{A885380C-7093-4ADE-8EE1-D30A39A8DF45}" type="presParOf" srcId="{32584F88-6A36-46DD-B37C-BA89208435A3}" destId="{3F49A6DA-0F08-4172-AF08-226F29C8A560}" srcOrd="11" destOrd="0" presId="urn:microsoft.com/office/officeart/2005/8/layout/radial6"/>
    <dgm:cxn modelId="{FB0327C6-2F93-4DA1-A2F5-AD22128283EF}" type="presParOf" srcId="{32584F88-6A36-46DD-B37C-BA89208435A3}" destId="{1D6DF1BD-1847-4DC1-A85D-6A69D51413A4}" srcOrd="12" destOrd="0" presId="urn:microsoft.com/office/officeart/2005/8/layout/radial6"/>
    <dgm:cxn modelId="{9F27846F-4205-46CD-929E-C23948ABCD76}" type="presParOf" srcId="{32584F88-6A36-46DD-B37C-BA89208435A3}" destId="{9294BDEF-F9B1-45D8-AED4-8A43CD24603B}" srcOrd="13" destOrd="0" presId="urn:microsoft.com/office/officeart/2005/8/layout/radial6"/>
    <dgm:cxn modelId="{D8ACDC45-2774-4D9D-8B52-960F3D1BFD6A}" type="presParOf" srcId="{32584F88-6A36-46DD-B37C-BA89208435A3}" destId="{389CBF1F-5046-479E-8FEC-51BD61D97A44}" srcOrd="14" destOrd="0" presId="urn:microsoft.com/office/officeart/2005/8/layout/radial6"/>
    <dgm:cxn modelId="{A4950056-FCB1-4D85-B059-DDA6C59D125B}" type="presParOf" srcId="{32584F88-6A36-46DD-B37C-BA89208435A3}" destId="{B219A7A7-91F0-470A-A541-050E478888E9}" srcOrd="15" destOrd="0" presId="urn:microsoft.com/office/officeart/2005/8/layout/radial6"/>
  </dgm:cxnLst>
  <dgm:bg>
    <a:effectLst>
      <a:outerShdw blurRad="50800" dist="228600" dir="8100000" sx="96000" sy="96000" algn="tr" rotWithShape="0">
        <a:schemeClr val="tx1">
          <a:lumMod val="50000"/>
          <a:lumOff val="50000"/>
          <a:alpha val="52000"/>
        </a:scheme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9A7A7-91F0-470A-A541-050E478888E9}">
      <dsp:nvSpPr>
        <dsp:cNvPr id="0" name=""/>
        <dsp:cNvSpPr/>
      </dsp:nvSpPr>
      <dsp:spPr>
        <a:xfrm>
          <a:off x="1778881" y="668059"/>
          <a:ext cx="4460515" cy="4460515"/>
        </a:xfrm>
        <a:prstGeom prst="blockArc">
          <a:avLst>
            <a:gd name="adj1" fmla="val 11879994"/>
            <a:gd name="adj2" fmla="val 16199992"/>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6DF1BD-1847-4DC1-A85D-6A69D51413A4}">
      <dsp:nvSpPr>
        <dsp:cNvPr id="0" name=""/>
        <dsp:cNvSpPr/>
      </dsp:nvSpPr>
      <dsp:spPr>
        <a:xfrm>
          <a:off x="1788916" y="636353"/>
          <a:ext cx="4460515" cy="4460515"/>
        </a:xfrm>
        <a:prstGeom prst="blockArc">
          <a:avLst>
            <a:gd name="adj1" fmla="val 7473352"/>
            <a:gd name="adj2" fmla="val 11827516"/>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62F230-896E-4BBC-818E-C82F7C5BBA3E}">
      <dsp:nvSpPr>
        <dsp:cNvPr id="0" name=""/>
        <dsp:cNvSpPr/>
      </dsp:nvSpPr>
      <dsp:spPr>
        <a:xfrm>
          <a:off x="1806313" y="648460"/>
          <a:ext cx="4460515" cy="4460515"/>
        </a:xfrm>
        <a:prstGeom prst="blockArc">
          <a:avLst>
            <a:gd name="adj1" fmla="val 3293207"/>
            <a:gd name="adj2" fmla="val 7506798"/>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731A0F-4AC4-416C-88B6-0B0422D0E0F7}">
      <dsp:nvSpPr>
        <dsp:cNvPr id="0" name=""/>
        <dsp:cNvSpPr/>
      </dsp:nvSpPr>
      <dsp:spPr>
        <a:xfrm>
          <a:off x="1778879" y="668069"/>
          <a:ext cx="4460515" cy="4460515"/>
        </a:xfrm>
        <a:prstGeom prst="blockArc">
          <a:avLst>
            <a:gd name="adj1" fmla="val 20519999"/>
            <a:gd name="adj2" fmla="val 3239994"/>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4B651B-94A0-4E66-879F-510584C99A33}">
      <dsp:nvSpPr>
        <dsp:cNvPr id="0" name=""/>
        <dsp:cNvSpPr/>
      </dsp:nvSpPr>
      <dsp:spPr>
        <a:xfrm>
          <a:off x="1778876" y="668059"/>
          <a:ext cx="4460515" cy="4460515"/>
        </a:xfrm>
        <a:prstGeom prst="blockArc">
          <a:avLst>
            <a:gd name="adj1" fmla="val 16200001"/>
            <a:gd name="adj2" fmla="val 20520016"/>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87DE44-CECF-4318-A70C-8E9AAF29EB91}">
      <dsp:nvSpPr>
        <dsp:cNvPr id="0" name=""/>
        <dsp:cNvSpPr/>
      </dsp:nvSpPr>
      <dsp:spPr>
        <a:xfrm>
          <a:off x="2983222" y="1872401"/>
          <a:ext cx="2051843" cy="2051843"/>
        </a:xfrm>
        <a:prstGeom prst="ellipse">
          <a:avLst/>
        </a:prstGeom>
        <a:solidFill>
          <a:srgbClr val="00823B"/>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threePt" dir="t"/>
        </a:scene3d>
        <a:sp3d>
          <a:bevelT w="146050"/>
          <a:bevelB w="31750"/>
        </a:sp3d>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Innovation</a:t>
          </a:r>
          <a:endParaRPr lang="en-IN" sz="2100" b="1" kern="1200" dirty="0"/>
        </a:p>
      </dsp:txBody>
      <dsp:txXfrm>
        <a:off x="3283707" y="2172886"/>
        <a:ext cx="1450873" cy="1450873"/>
      </dsp:txXfrm>
    </dsp:sp>
    <dsp:sp modelId="{113A7923-DDD6-4B76-A889-E17482F43FD1}">
      <dsp:nvSpPr>
        <dsp:cNvPr id="0" name=""/>
        <dsp:cNvSpPr/>
      </dsp:nvSpPr>
      <dsp:spPr>
        <a:xfrm>
          <a:off x="3290989" y="1620"/>
          <a:ext cx="1436290" cy="1436290"/>
        </a:xfrm>
        <a:prstGeom prst="ellipse">
          <a:avLst/>
        </a:prstGeom>
        <a:solidFill>
          <a:srgbClr val="0070C0"/>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threePt" dir="t"/>
        </a:scene3d>
        <a:sp3d>
          <a:bevelT w="146050"/>
          <a:bevelB w="3175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Technology innovation</a:t>
          </a:r>
          <a:endParaRPr lang="en-IN" sz="1300" b="1" kern="1200" dirty="0"/>
        </a:p>
      </dsp:txBody>
      <dsp:txXfrm>
        <a:off x="3501329" y="211960"/>
        <a:ext cx="1015610" cy="1015610"/>
      </dsp:txXfrm>
    </dsp:sp>
    <dsp:sp modelId="{64B040F1-2B02-48A2-88FE-51DF312714D7}">
      <dsp:nvSpPr>
        <dsp:cNvPr id="0" name=""/>
        <dsp:cNvSpPr/>
      </dsp:nvSpPr>
      <dsp:spPr>
        <a:xfrm>
          <a:off x="5362917" y="1506971"/>
          <a:ext cx="1436290" cy="1436290"/>
        </a:xfrm>
        <a:prstGeom prst="ellipse">
          <a:avLst/>
        </a:prstGeom>
        <a:solidFill>
          <a:srgbClr val="0070C0"/>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threePt" dir="t"/>
        </a:scene3d>
        <a:sp3d>
          <a:bevelT w="146050"/>
          <a:bevelB w="3175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Business Model Innovation</a:t>
          </a:r>
          <a:endParaRPr lang="en-IN" sz="1300" b="1" kern="1200" dirty="0"/>
        </a:p>
      </dsp:txBody>
      <dsp:txXfrm>
        <a:off x="5573257" y="1717311"/>
        <a:ext cx="1015610" cy="1015610"/>
      </dsp:txXfrm>
    </dsp:sp>
    <dsp:sp modelId="{B51ADF52-E6FA-4393-B08C-F737E68691FF}">
      <dsp:nvSpPr>
        <dsp:cNvPr id="0" name=""/>
        <dsp:cNvSpPr/>
      </dsp:nvSpPr>
      <dsp:spPr>
        <a:xfrm>
          <a:off x="4571515" y="3942664"/>
          <a:ext cx="1436290" cy="1436290"/>
        </a:xfrm>
        <a:prstGeom prst="ellipse">
          <a:avLst/>
        </a:prstGeom>
        <a:solidFill>
          <a:srgbClr val="0070C0"/>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threePt" dir="t"/>
        </a:scene3d>
        <a:sp3d>
          <a:bevelT w="146050"/>
          <a:bevelB w="3175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Government innovation</a:t>
          </a:r>
          <a:endParaRPr lang="en-IN" sz="1300" b="1" kern="1200" dirty="0"/>
        </a:p>
      </dsp:txBody>
      <dsp:txXfrm>
        <a:off x="4781855" y="4153004"/>
        <a:ext cx="1015610" cy="1015610"/>
      </dsp:txXfrm>
    </dsp:sp>
    <dsp:sp modelId="{DC747376-5C9E-4995-9339-D089CE0F51F0}">
      <dsp:nvSpPr>
        <dsp:cNvPr id="0" name=""/>
        <dsp:cNvSpPr/>
      </dsp:nvSpPr>
      <dsp:spPr>
        <a:xfrm>
          <a:off x="2065334" y="3942663"/>
          <a:ext cx="1436290" cy="1436290"/>
        </a:xfrm>
        <a:prstGeom prst="ellipse">
          <a:avLst/>
        </a:prstGeom>
        <a:solidFill>
          <a:srgbClr val="0070C0"/>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threePt" dir="t"/>
        </a:scene3d>
        <a:sp3d>
          <a:bevelT w="146050"/>
          <a:bevelB w="3175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Innovation systems</a:t>
          </a:r>
          <a:endParaRPr lang="en-IN" sz="1300" b="1" kern="1200" dirty="0"/>
        </a:p>
      </dsp:txBody>
      <dsp:txXfrm>
        <a:off x="2275674" y="4153003"/>
        <a:ext cx="1015610" cy="1015610"/>
      </dsp:txXfrm>
    </dsp:sp>
    <dsp:sp modelId="{9294BDEF-F9B1-45D8-AED4-8A43CD24603B}">
      <dsp:nvSpPr>
        <dsp:cNvPr id="0" name=""/>
        <dsp:cNvSpPr/>
      </dsp:nvSpPr>
      <dsp:spPr>
        <a:xfrm>
          <a:off x="1219067" y="1506965"/>
          <a:ext cx="1436290" cy="1436290"/>
        </a:xfrm>
        <a:prstGeom prst="ellipse">
          <a:avLst/>
        </a:prstGeom>
        <a:solidFill>
          <a:srgbClr val="0070C0"/>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threePt" dir="t"/>
        </a:scene3d>
        <a:sp3d>
          <a:bevelT w="146050"/>
          <a:bevelB w="3175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Innovation for social benefits</a:t>
          </a:r>
          <a:endParaRPr lang="en-IN" sz="1300" b="1" kern="1200" dirty="0"/>
        </a:p>
      </dsp:txBody>
      <dsp:txXfrm>
        <a:off x="1429407" y="1717305"/>
        <a:ext cx="1015610" cy="101561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7156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92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305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6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14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0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371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946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81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371600"/>
          </a:xfrm>
        </p:spPr>
        <p:txBody>
          <a:bodyPr/>
          <a:lstStyle/>
          <a:p>
            <a:r>
              <a:rPr lang="en-US"/>
              <a:t>Click to edit Master title style</a:t>
            </a:r>
          </a:p>
        </p:txBody>
      </p:sp>
      <p:sp>
        <p:nvSpPr>
          <p:cNvPr id="10" name="Content Placeholder 9"/>
          <p:cNvSpPr>
            <a:spLocks noGrp="1"/>
          </p:cNvSpPr>
          <p:nvPr>
            <p:ph sz="quarter" idx="13"/>
          </p:nvPr>
        </p:nvSpPr>
        <p:spPr>
          <a:xfrm>
            <a:off x="609600" y="1905000"/>
            <a:ext cx="10972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4"/>
          </p:nvPr>
        </p:nvSpPr>
        <p:spPr/>
        <p:txBody>
          <a:bodyPr/>
          <a:lstStyle>
            <a:lvl1pPr>
              <a:defRPr/>
            </a:lvl1pPr>
          </a:lstStyle>
          <a:p>
            <a:endParaRPr lang="en-IN"/>
          </a:p>
        </p:txBody>
      </p:sp>
      <p:sp>
        <p:nvSpPr>
          <p:cNvPr id="5" name="Slide Number Placeholder 4"/>
          <p:cNvSpPr>
            <a:spLocks noGrp="1"/>
          </p:cNvSpPr>
          <p:nvPr>
            <p:ph type="sldNum" sz="quarter" idx="15"/>
          </p:nvPr>
        </p:nvSpPr>
        <p:spPr/>
        <p:txBody>
          <a:bodyPr/>
          <a:lstStyle>
            <a:lvl1pPr>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6" name="Date Placeholder 5"/>
          <p:cNvSpPr>
            <a:spLocks noGrp="1"/>
          </p:cNvSpPr>
          <p:nvPr>
            <p:ph type="dt" sz="half" idx="16"/>
          </p:nvPr>
        </p:nvSpPr>
        <p:spPr>
          <a:xfrm>
            <a:off x="609600" y="6245225"/>
            <a:ext cx="2844800" cy="476250"/>
          </a:xfrm>
        </p:spPr>
        <p:txBody>
          <a:bodyPr/>
          <a:lstStyle>
            <a:lvl1pPr>
              <a:defRPr/>
            </a:lvl1pPr>
          </a:lstStyle>
          <a:p>
            <a:endParaRPr lang="en-IN"/>
          </a:p>
        </p:txBody>
      </p:sp>
    </p:spTree>
    <p:extLst>
      <p:ext uri="{BB962C8B-B14F-4D97-AF65-F5344CB8AC3E}">
        <p14:creationId xmlns:p14="http://schemas.microsoft.com/office/powerpoint/2010/main" val="16382750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25316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071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914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443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62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791364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89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708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8" name="Rectangle 7"/>
          <p:cNvSpPr/>
          <p:nvPr/>
        </p:nvSpPr>
        <p:spPr>
          <a:xfrm>
            <a:off x="405442" y="-457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0" y="6640195"/>
            <a:ext cx="12192000" cy="276999"/>
          </a:xfrm>
          <a:prstGeom prst="rect">
            <a:avLst/>
          </a:prstGeom>
          <a:solidFill>
            <a:srgbClr val="333F5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smtClean="0">
                <a:ln>
                  <a:noFill/>
                </a:ln>
                <a:solidFill>
                  <a:srgbClr val="FFC000"/>
                </a:solidFill>
                <a:effectLst/>
                <a:uLnTx/>
                <a:uFillTx/>
                <a:latin typeface="Calibri" panose="020F0502020204030204"/>
                <a:ea typeface="+mn-ea"/>
                <a:cs typeface="+mn-cs"/>
              </a:rPr>
              <a:t>© Manoj Kumar Mondal, </a:t>
            </a:r>
            <a:r>
              <a:rPr kumimoji="0" lang="en-US" sz="1200" b="0" i="1" u="none" strike="noStrike" kern="1200" cap="none" spc="0" normalizeH="0" baseline="0" noProof="0" dirty="0" err="1" smtClean="0">
                <a:ln>
                  <a:noFill/>
                </a:ln>
                <a:solidFill>
                  <a:srgbClr val="FFC000"/>
                </a:solidFill>
                <a:effectLst/>
                <a:uLnTx/>
                <a:uFillTx/>
                <a:latin typeface="Calibri" panose="020F0502020204030204"/>
                <a:ea typeface="+mn-ea"/>
                <a:cs typeface="+mn-cs"/>
              </a:rPr>
              <a:t>Rajendra</a:t>
            </a:r>
            <a:r>
              <a:rPr kumimoji="0" lang="en-US" sz="1200" b="0" i="1" u="none" strike="noStrike" kern="1200" cap="none" spc="0" normalizeH="0" baseline="0" noProof="0" dirty="0" smtClean="0">
                <a:ln>
                  <a:noFill/>
                </a:ln>
                <a:solidFill>
                  <a:srgbClr val="FFC000"/>
                </a:solidFill>
                <a:effectLst/>
                <a:uLnTx/>
                <a:uFillTx/>
                <a:latin typeface="Calibri" panose="020F0502020204030204"/>
                <a:ea typeface="+mn-ea"/>
                <a:cs typeface="+mn-cs"/>
              </a:rPr>
              <a:t> Mishra School of Engineering Entrepreneurship, IIT Kharagpur</a:t>
            </a:r>
            <a:endParaRPr kumimoji="0" lang="en-IN" sz="1200" b="0" i="1"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11"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551256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b="1" kern="1200">
          <a:solidFill>
            <a:srgbClr val="002060"/>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10.xml"/><Relationship Id="rId6" Type="http://schemas.openxmlformats.org/officeDocument/2006/relationships/image" Target="../media/image6.emf"/><Relationship Id="rId5" Type="http://schemas.openxmlformats.org/officeDocument/2006/relationships/package" Target="../embeddings/Microsoft_Excel_Worksheet.xlsx"/><Relationship Id="rId4" Type="http://schemas.openxmlformats.org/officeDocument/2006/relationships/image" Target="../media/image1.wdp"/></Relationships>
</file>

<file path=ppt/slides/_rels/slide11.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2.vml"/><Relationship Id="rId1" Type="http://schemas.openxmlformats.org/officeDocument/2006/relationships/themeOverride" Target="../theme/themeOverride14.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1.wdp"/></Relationships>
</file>

<file path=ppt/slides/_rels/slide15.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2.xml"/><Relationship Id="rId7" Type="http://schemas.openxmlformats.org/officeDocument/2006/relationships/package" Target="../embeddings/Microsoft_Excel_Worksheet1.xlsx"/><Relationship Id="rId2" Type="http://schemas.openxmlformats.org/officeDocument/2006/relationships/vmlDrawing" Target="../drawings/vmlDrawing4.vml"/><Relationship Id="rId1" Type="http://schemas.openxmlformats.org/officeDocument/2006/relationships/themeOverride" Target="../theme/themeOverride18.x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image" Target="../media/image1.wd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wdp"/></Relationships>
</file>

<file path=ppt/slides/_rels/slide20.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wdp"/><Relationship Id="rId7"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hemeOverride" Target="../theme/themeOverride2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intelligence.weforum.org/topics/a1Gb0000000LrSOEA0?tab=publications"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hyperlink" Target="https://www.amazon.in/Financial-Management-Intermediate-Rajesh-Kumar/dp/9353166314?ref_=ast_slp_dp" TargetMode="External"/><Relationship Id="rId2" Type="http://schemas.openxmlformats.org/officeDocument/2006/relationships/slideLayout" Target="../slideLayouts/slideLayout2.xml"/><Relationship Id="rId1" Type="http://schemas.openxmlformats.org/officeDocument/2006/relationships/themeOverride" Target="../theme/themeOverride31.xml"/><Relationship Id="rId6" Type="http://schemas.openxmlformats.org/officeDocument/2006/relationships/hyperlink" Target="https://www.amazon.in/Tulsians-Principles-Practice-Accounting-Foundation/dp/9353167914?ref_=ast_slp_dp" TargetMode="External"/><Relationship Id="rId5" Type="http://schemas.openxmlformats.org/officeDocument/2006/relationships/hyperlink" Target="https://www.amazon.in/gp/slredirect/picassoRedirect.html/ref=pa_sp_atf_stripbooks_sr_pg1_1?ie=UTF8&amp;adId=A0054461WRJRPJ0RFQJZ&amp;url=/Financial-Accounting-Managerial-Perspective-Narayanaswamy/dp/8120353439/ref=sr_1_1_sspa?keywords=accounting&amp;qid=1579768021&amp;s=books&amp;sr=1-1-spons&amp;psc=1&amp;qualifier=1579768021&amp;id=4577384458950832&amp;widgetName=sp_atf" TargetMode="External"/><Relationship Id="rId4" Type="http://schemas.openxmlformats.org/officeDocument/2006/relationships/image" Target="../media/image1.wdp"/></Relationships>
</file>

<file path=ppt/slides/_rels/slide46.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openxmlformats.org/officeDocument/2006/relationships/image" Target="../media/image1.wdp"/></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openxmlformats.org/officeDocument/2006/relationships/image" Target="../media/image1.wdp"/></Relationships>
</file>

<file path=ppt/slides/_rels/slide5.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wdp"/><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5" descr="File:&lt;strong&gt;Depreciation&lt;/strong&gt;.jp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2410"/>
            <a:ext cx="6293574" cy="4195716"/>
          </a:xfrm>
          <a:prstGeom prst="rect">
            <a:avLst/>
          </a:prstGeom>
        </p:spPr>
      </p:pic>
      <p:pic>
        <p:nvPicPr>
          <p:cNvPr id="7" name="Picture 6" descr="&lt;strong&gt;Depreciation&lt;/strong&gt; - Wikipedi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6422" y="402410"/>
            <a:ext cx="4345577" cy="2578375"/>
          </a:xfrm>
          <a:prstGeom prst="rect">
            <a:avLst/>
          </a:prstGeom>
        </p:spPr>
      </p:pic>
      <p:pic>
        <p:nvPicPr>
          <p:cNvPr id="8" name="Picture 7" descr="&lt;strong&gt;Depreciation&lt;/strong&gt; Accounting - Clipboard 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205" y="2112680"/>
            <a:ext cx="5211586" cy="3474390"/>
          </a:xfrm>
          <a:prstGeom prst="rect">
            <a:avLst/>
          </a:prstGeom>
        </p:spPr>
      </p:pic>
      <p:sp>
        <p:nvSpPr>
          <p:cNvPr id="4" name="Title 3"/>
          <p:cNvSpPr>
            <a:spLocks noGrp="1"/>
          </p:cNvSpPr>
          <p:nvPr>
            <p:ph type="ctrTitle"/>
          </p:nvPr>
        </p:nvSpPr>
        <p:spPr>
          <a:xfrm>
            <a:off x="2843347" y="414237"/>
            <a:ext cx="4519750" cy="1418998"/>
          </a:xfrm>
          <a:gradFill>
            <a:gsLst>
              <a:gs pos="0">
                <a:schemeClr val="accent1">
                  <a:lumMod val="5000"/>
                  <a:lumOff val="95000"/>
                </a:schemeClr>
              </a:gs>
              <a:gs pos="40000">
                <a:schemeClr val="accent1">
                  <a:lumMod val="45000"/>
                  <a:lumOff val="55000"/>
                </a:schemeClr>
              </a:gs>
              <a:gs pos="68000">
                <a:schemeClr val="accent1">
                  <a:lumMod val="45000"/>
                  <a:lumOff val="55000"/>
                </a:schemeClr>
              </a:gs>
              <a:gs pos="100000">
                <a:schemeClr val="tx2">
                  <a:lumMod val="20000"/>
                  <a:lumOff val="80000"/>
                </a:schemeClr>
              </a:gs>
            </a:gsLst>
            <a:lin ang="5400000" scaled="1"/>
          </a:gradFill>
        </p:spPr>
        <p:txBody>
          <a:bodyPr>
            <a:normAutofit fontScale="90000"/>
          </a:bodyPr>
          <a:lstStyle/>
          <a:p>
            <a:r>
              <a:rPr lang="en-US" sz="4000" dirty="0"/>
              <a:t>Foundations of Entrepreneurship</a:t>
            </a:r>
            <a:endParaRPr lang="en-IN" sz="4000" dirty="0"/>
          </a:p>
        </p:txBody>
      </p:sp>
      <p:sp>
        <p:nvSpPr>
          <p:cNvPr id="5" name="Subtitle 4"/>
          <p:cNvSpPr>
            <a:spLocks noGrp="1"/>
          </p:cNvSpPr>
          <p:nvPr>
            <p:ph type="subTitle" idx="1"/>
          </p:nvPr>
        </p:nvSpPr>
        <p:spPr>
          <a:xfrm>
            <a:off x="349405" y="4679004"/>
            <a:ext cx="4753817" cy="1466956"/>
          </a:xfrm>
        </p:spPr>
        <p:txBody>
          <a:bodyPr>
            <a:normAutofit fontScale="92500"/>
          </a:bodyPr>
          <a:lstStyle/>
          <a:p>
            <a:r>
              <a:rPr lang="en-US" dirty="0" smtClean="0"/>
              <a:t>Depreciation and Amortization</a:t>
            </a:r>
          </a:p>
          <a:p>
            <a:r>
              <a:rPr lang="en-US" dirty="0" smtClean="0"/>
              <a:t>Manoj K Mondal</a:t>
            </a:r>
          </a:p>
          <a:p>
            <a:r>
              <a:rPr lang="en-US" dirty="0" err="1" smtClean="0"/>
              <a:t>RMSoEE</a:t>
            </a:r>
            <a:r>
              <a:rPr lang="en-US" dirty="0" smtClean="0"/>
              <a:t>, IIT </a:t>
            </a:r>
            <a:r>
              <a:rPr lang="en-US" dirty="0" err="1" smtClean="0"/>
              <a:t>Kgaragpur</a:t>
            </a:r>
            <a:endParaRPr lang="en-IN" dirty="0"/>
          </a:p>
        </p:txBody>
      </p:sp>
    </p:spTree>
    <p:extLst>
      <p:ext uri="{BB962C8B-B14F-4D97-AF65-F5344CB8AC3E}">
        <p14:creationId xmlns:p14="http://schemas.microsoft.com/office/powerpoint/2010/main" val="24521615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dirty="0"/>
              <a:t>Straight-Line Method … cont’d</a:t>
            </a:r>
            <a:endParaRPr lang="en-IN" dirty="0"/>
          </a:p>
        </p:txBody>
      </p:sp>
      <p:graphicFrame>
        <p:nvGraphicFramePr>
          <p:cNvPr id="8" name="Object 7"/>
          <p:cNvGraphicFramePr>
            <a:graphicFrameLocks noChangeAspect="1"/>
          </p:cNvGraphicFramePr>
          <p:nvPr>
            <p:extLst>
              <p:ext uri="{D42A27DB-BD31-4B8C-83A1-F6EECF244321}">
                <p14:modId xmlns:p14="http://schemas.microsoft.com/office/powerpoint/2010/main" val="2561286738"/>
              </p:ext>
            </p:extLst>
          </p:nvPr>
        </p:nvGraphicFramePr>
        <p:xfrm>
          <a:off x="360363" y="1354138"/>
          <a:ext cx="10145712" cy="3165475"/>
        </p:xfrm>
        <a:graphic>
          <a:graphicData uri="http://schemas.openxmlformats.org/presentationml/2006/ole">
            <mc:AlternateContent xmlns:mc="http://schemas.openxmlformats.org/markup-compatibility/2006">
              <mc:Choice xmlns:v="urn:schemas-microsoft-com:vml" Requires="v">
                <p:oleObj spid="_x0000_s1051" name="Worksheet" r:id="rId5" imgW="7324809" imgH="2286090" progId="Excel.Sheet.12">
                  <p:embed/>
                </p:oleObj>
              </mc:Choice>
              <mc:Fallback>
                <p:oleObj name="Worksheet" r:id="rId5" imgW="7324809" imgH="2286090" progId="Excel.Sheet.12">
                  <p:embed/>
                  <p:pic>
                    <p:nvPicPr>
                      <p:cNvPr id="8" name="Object 7"/>
                      <p:cNvPicPr/>
                      <p:nvPr/>
                    </p:nvPicPr>
                    <p:blipFill>
                      <a:blip r:embed="rId6"/>
                      <a:stretch>
                        <a:fillRect/>
                      </a:stretch>
                    </p:blipFill>
                    <p:spPr>
                      <a:xfrm>
                        <a:off x="360363" y="1354138"/>
                        <a:ext cx="10145712" cy="3165475"/>
                      </a:xfrm>
                      <a:prstGeom prst="rect">
                        <a:avLst/>
                      </a:prstGeom>
                    </p:spPr>
                  </p:pic>
                </p:oleObj>
              </mc:Fallback>
            </mc:AlternateContent>
          </a:graphicData>
        </a:graphic>
      </p:graphicFrame>
      <p:sp>
        <p:nvSpPr>
          <p:cNvPr id="9" name="Rounded Rectangular Callout 8"/>
          <p:cNvSpPr/>
          <p:nvPr/>
        </p:nvSpPr>
        <p:spPr>
          <a:xfrm>
            <a:off x="529217" y="3410638"/>
            <a:ext cx="7548114" cy="2219503"/>
          </a:xfrm>
          <a:custGeom>
            <a:avLst/>
            <a:gdLst>
              <a:gd name="connsiteX0" fmla="*/ 0 w 7548114"/>
              <a:gd name="connsiteY0" fmla="*/ 139463 h 836762"/>
              <a:gd name="connsiteX1" fmla="*/ 139463 w 7548114"/>
              <a:gd name="connsiteY1" fmla="*/ 0 h 836762"/>
              <a:gd name="connsiteX2" fmla="*/ 4403067 w 7548114"/>
              <a:gd name="connsiteY2" fmla="*/ 0 h 836762"/>
              <a:gd name="connsiteX3" fmla="*/ 4944769 w 7548114"/>
              <a:gd name="connsiteY3" fmla="*/ -1382741 h 836762"/>
              <a:gd name="connsiteX4" fmla="*/ 6290095 w 7548114"/>
              <a:gd name="connsiteY4" fmla="*/ 0 h 836762"/>
              <a:gd name="connsiteX5" fmla="*/ 7408651 w 7548114"/>
              <a:gd name="connsiteY5" fmla="*/ 0 h 836762"/>
              <a:gd name="connsiteX6" fmla="*/ 7548114 w 7548114"/>
              <a:gd name="connsiteY6" fmla="*/ 139463 h 836762"/>
              <a:gd name="connsiteX7" fmla="*/ 7548114 w 7548114"/>
              <a:gd name="connsiteY7" fmla="*/ 139460 h 836762"/>
              <a:gd name="connsiteX8" fmla="*/ 7548114 w 7548114"/>
              <a:gd name="connsiteY8" fmla="*/ 139460 h 836762"/>
              <a:gd name="connsiteX9" fmla="*/ 7548114 w 7548114"/>
              <a:gd name="connsiteY9" fmla="*/ 348651 h 836762"/>
              <a:gd name="connsiteX10" fmla="*/ 7548114 w 7548114"/>
              <a:gd name="connsiteY10" fmla="*/ 697299 h 836762"/>
              <a:gd name="connsiteX11" fmla="*/ 7408651 w 7548114"/>
              <a:gd name="connsiteY11" fmla="*/ 836762 h 836762"/>
              <a:gd name="connsiteX12" fmla="*/ 6290095 w 7548114"/>
              <a:gd name="connsiteY12" fmla="*/ 836762 h 836762"/>
              <a:gd name="connsiteX13" fmla="*/ 4403067 w 7548114"/>
              <a:gd name="connsiteY13" fmla="*/ 836762 h 836762"/>
              <a:gd name="connsiteX14" fmla="*/ 4403067 w 7548114"/>
              <a:gd name="connsiteY14" fmla="*/ 836762 h 836762"/>
              <a:gd name="connsiteX15" fmla="*/ 139463 w 7548114"/>
              <a:gd name="connsiteY15" fmla="*/ 836762 h 836762"/>
              <a:gd name="connsiteX16" fmla="*/ 0 w 7548114"/>
              <a:gd name="connsiteY16" fmla="*/ 697299 h 836762"/>
              <a:gd name="connsiteX17" fmla="*/ 0 w 7548114"/>
              <a:gd name="connsiteY17" fmla="*/ 348651 h 836762"/>
              <a:gd name="connsiteX18" fmla="*/ 0 w 7548114"/>
              <a:gd name="connsiteY18" fmla="*/ 139460 h 836762"/>
              <a:gd name="connsiteX19" fmla="*/ 0 w 7548114"/>
              <a:gd name="connsiteY19" fmla="*/ 139460 h 836762"/>
              <a:gd name="connsiteX20" fmla="*/ 0 w 7548114"/>
              <a:gd name="connsiteY20" fmla="*/ 139463 h 836762"/>
              <a:gd name="connsiteX0" fmla="*/ 0 w 7548114"/>
              <a:gd name="connsiteY0" fmla="*/ 1522204 h 2219503"/>
              <a:gd name="connsiteX1" fmla="*/ 139463 w 7548114"/>
              <a:gd name="connsiteY1" fmla="*/ 1382741 h 2219503"/>
              <a:gd name="connsiteX2" fmla="*/ 4403067 w 7548114"/>
              <a:gd name="connsiteY2" fmla="*/ 1382741 h 2219503"/>
              <a:gd name="connsiteX3" fmla="*/ 4944769 w 7548114"/>
              <a:gd name="connsiteY3" fmla="*/ 0 h 2219503"/>
              <a:gd name="connsiteX4" fmla="*/ 4870870 w 7548114"/>
              <a:gd name="connsiteY4" fmla="*/ 1382741 h 2219503"/>
              <a:gd name="connsiteX5" fmla="*/ 7408651 w 7548114"/>
              <a:gd name="connsiteY5" fmla="*/ 1382741 h 2219503"/>
              <a:gd name="connsiteX6" fmla="*/ 7548114 w 7548114"/>
              <a:gd name="connsiteY6" fmla="*/ 1522204 h 2219503"/>
              <a:gd name="connsiteX7" fmla="*/ 7548114 w 7548114"/>
              <a:gd name="connsiteY7" fmla="*/ 1522201 h 2219503"/>
              <a:gd name="connsiteX8" fmla="*/ 7548114 w 7548114"/>
              <a:gd name="connsiteY8" fmla="*/ 1522201 h 2219503"/>
              <a:gd name="connsiteX9" fmla="*/ 7548114 w 7548114"/>
              <a:gd name="connsiteY9" fmla="*/ 1731392 h 2219503"/>
              <a:gd name="connsiteX10" fmla="*/ 7548114 w 7548114"/>
              <a:gd name="connsiteY10" fmla="*/ 2080040 h 2219503"/>
              <a:gd name="connsiteX11" fmla="*/ 7408651 w 7548114"/>
              <a:gd name="connsiteY11" fmla="*/ 2219503 h 2219503"/>
              <a:gd name="connsiteX12" fmla="*/ 6290095 w 7548114"/>
              <a:gd name="connsiteY12" fmla="*/ 2219503 h 2219503"/>
              <a:gd name="connsiteX13" fmla="*/ 4403067 w 7548114"/>
              <a:gd name="connsiteY13" fmla="*/ 2219503 h 2219503"/>
              <a:gd name="connsiteX14" fmla="*/ 4403067 w 7548114"/>
              <a:gd name="connsiteY14" fmla="*/ 2219503 h 2219503"/>
              <a:gd name="connsiteX15" fmla="*/ 139463 w 7548114"/>
              <a:gd name="connsiteY15" fmla="*/ 2219503 h 2219503"/>
              <a:gd name="connsiteX16" fmla="*/ 0 w 7548114"/>
              <a:gd name="connsiteY16" fmla="*/ 2080040 h 2219503"/>
              <a:gd name="connsiteX17" fmla="*/ 0 w 7548114"/>
              <a:gd name="connsiteY17" fmla="*/ 1731392 h 2219503"/>
              <a:gd name="connsiteX18" fmla="*/ 0 w 7548114"/>
              <a:gd name="connsiteY18" fmla="*/ 1522201 h 2219503"/>
              <a:gd name="connsiteX19" fmla="*/ 0 w 7548114"/>
              <a:gd name="connsiteY19" fmla="*/ 1522201 h 2219503"/>
              <a:gd name="connsiteX20" fmla="*/ 0 w 7548114"/>
              <a:gd name="connsiteY20" fmla="*/ 1522204 h 221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48114" h="2219503">
                <a:moveTo>
                  <a:pt x="0" y="1522204"/>
                </a:moveTo>
                <a:cubicBezTo>
                  <a:pt x="0" y="1445181"/>
                  <a:pt x="62440" y="1382741"/>
                  <a:pt x="139463" y="1382741"/>
                </a:cubicBezTo>
                <a:lnTo>
                  <a:pt x="4403067" y="1382741"/>
                </a:lnTo>
                <a:lnTo>
                  <a:pt x="4944769" y="0"/>
                </a:lnTo>
                <a:lnTo>
                  <a:pt x="4870870" y="1382741"/>
                </a:lnTo>
                <a:lnTo>
                  <a:pt x="7408651" y="1382741"/>
                </a:lnTo>
                <a:cubicBezTo>
                  <a:pt x="7485674" y="1382741"/>
                  <a:pt x="7548114" y="1445181"/>
                  <a:pt x="7548114" y="1522204"/>
                </a:cubicBezTo>
                <a:lnTo>
                  <a:pt x="7548114" y="1522201"/>
                </a:lnTo>
                <a:lnTo>
                  <a:pt x="7548114" y="1522201"/>
                </a:lnTo>
                <a:lnTo>
                  <a:pt x="7548114" y="1731392"/>
                </a:lnTo>
                <a:lnTo>
                  <a:pt x="7548114" y="2080040"/>
                </a:lnTo>
                <a:cubicBezTo>
                  <a:pt x="7548114" y="2157063"/>
                  <a:pt x="7485674" y="2219503"/>
                  <a:pt x="7408651" y="2219503"/>
                </a:cubicBezTo>
                <a:lnTo>
                  <a:pt x="6290095" y="2219503"/>
                </a:lnTo>
                <a:lnTo>
                  <a:pt x="4403067" y="2219503"/>
                </a:lnTo>
                <a:lnTo>
                  <a:pt x="4403067" y="2219503"/>
                </a:lnTo>
                <a:lnTo>
                  <a:pt x="139463" y="2219503"/>
                </a:lnTo>
                <a:cubicBezTo>
                  <a:pt x="62440" y="2219503"/>
                  <a:pt x="0" y="2157063"/>
                  <a:pt x="0" y="2080040"/>
                </a:cubicBezTo>
                <a:lnTo>
                  <a:pt x="0" y="1731392"/>
                </a:lnTo>
                <a:lnTo>
                  <a:pt x="0" y="1522201"/>
                </a:lnTo>
                <a:lnTo>
                  <a:pt x="0" y="1522201"/>
                </a:lnTo>
                <a:lnTo>
                  <a:pt x="0" y="1522204"/>
                </a:lnTo>
                <a:close/>
              </a:path>
            </a:pathLst>
          </a:custGeom>
          <a:solidFill>
            <a:schemeClr val="bg1">
              <a:alpha val="0"/>
            </a:schemeClr>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accent1">
                  <a:lumMod val="50000"/>
                </a:schemeClr>
              </a:solidFill>
            </a:endParaRPr>
          </a:p>
          <a:p>
            <a:pPr algn="ctr"/>
            <a:endParaRPr lang="en-US" sz="2800" b="1" dirty="0">
              <a:solidFill>
                <a:schemeClr val="accent1">
                  <a:lumMod val="50000"/>
                </a:schemeClr>
              </a:solidFill>
            </a:endParaRPr>
          </a:p>
          <a:p>
            <a:pPr algn="ctr"/>
            <a:endParaRPr lang="en-US" sz="2800" b="1" dirty="0" smtClean="0">
              <a:solidFill>
                <a:schemeClr val="accent1">
                  <a:lumMod val="50000"/>
                </a:schemeClr>
              </a:solidFill>
            </a:endParaRPr>
          </a:p>
          <a:p>
            <a:pPr algn="ctr"/>
            <a:r>
              <a:rPr lang="en-US" sz="2800" b="1" dirty="0" smtClean="0">
                <a:solidFill>
                  <a:schemeClr val="accent1">
                    <a:lumMod val="50000"/>
                  </a:schemeClr>
                </a:solidFill>
              </a:rPr>
              <a:t>Notice that depreciation is the same in all the years of useful life</a:t>
            </a:r>
            <a:endParaRPr lang="en-IN" sz="2800" b="1" dirty="0">
              <a:solidFill>
                <a:schemeClr val="accent1">
                  <a:lumMod val="50000"/>
                </a:schemeClr>
              </a:solidFill>
            </a:endParaRPr>
          </a:p>
        </p:txBody>
      </p:sp>
      <p:sp>
        <p:nvSpPr>
          <p:cNvPr id="3" name="Right Brace 2"/>
          <p:cNvSpPr/>
          <p:nvPr/>
        </p:nvSpPr>
        <p:spPr>
          <a:xfrm rot="5400000">
            <a:off x="7633831" y="1216718"/>
            <a:ext cx="489394" cy="4888758"/>
          </a:xfrm>
          <a:prstGeom prst="rightBrace">
            <a:avLst>
              <a:gd name="adj1" fmla="val 35025"/>
              <a:gd name="adj2" fmla="val 50000"/>
            </a:avLst>
          </a:prstGeom>
          <a:ln w="254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857129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3150"/>
          </a:xfrm>
          <a:noFill/>
          <a:ln>
            <a:noFill/>
          </a:ln>
        </p:spPr>
        <p:txBody>
          <a:bodyPr spcFirstLastPara="1" wrap="square" lIns="91425" tIns="45700" rIns="91425" bIns="45700" anchor="ctr" anchorCtr="0">
            <a:noAutofit/>
          </a:bodyPr>
          <a:lstStyle/>
          <a:p>
            <a:r>
              <a:rPr lang="en-US" dirty="0"/>
              <a:t>Book Value</a:t>
            </a:r>
            <a:endParaRPr lang="en-IN" dirty="0"/>
          </a:p>
        </p:txBody>
      </p:sp>
      <p:sp>
        <p:nvSpPr>
          <p:cNvPr id="3" name="Content Placeholder 2"/>
          <p:cNvSpPr>
            <a:spLocks noGrp="1"/>
          </p:cNvSpPr>
          <p:nvPr>
            <p:ph idx="1"/>
          </p:nvPr>
        </p:nvSpPr>
        <p:spPr>
          <a:xfrm>
            <a:off x="574763" y="1007201"/>
            <a:ext cx="10032275" cy="4975587"/>
          </a:xfrm>
        </p:spPr>
        <p:txBody>
          <a:bodyPr>
            <a:noAutofit/>
          </a:bodyPr>
          <a:lstStyle/>
          <a:p>
            <a:pPr marL="0" indent="0">
              <a:buNone/>
            </a:pPr>
            <a:r>
              <a:rPr lang="en-US" b="1" dirty="0" smtClean="0"/>
              <a:t>Get </a:t>
            </a:r>
            <a:r>
              <a:rPr lang="en-US" b="1" dirty="0"/>
              <a:t>the initial cost of the </a:t>
            </a:r>
            <a:r>
              <a:rPr lang="en-US" b="1" dirty="0" smtClean="0"/>
              <a:t>fixed </a:t>
            </a:r>
            <a:r>
              <a:rPr lang="en-US" b="1" dirty="0"/>
              <a:t>asset.</a:t>
            </a:r>
          </a:p>
          <a:p>
            <a:pPr marL="0" indent="0">
              <a:buNone/>
            </a:pPr>
            <a:r>
              <a:rPr lang="en-US" b="1" dirty="0"/>
              <a:t>Subtract the estimated salvage </a:t>
            </a:r>
            <a:r>
              <a:rPr lang="en-US" b="1" dirty="0" smtClean="0"/>
              <a:t>value from the cost.</a:t>
            </a:r>
            <a:endParaRPr lang="en-US" b="1" dirty="0"/>
          </a:p>
          <a:p>
            <a:pPr marL="0" indent="0">
              <a:buNone/>
            </a:pPr>
            <a:r>
              <a:rPr lang="en-US" b="1" dirty="0" smtClean="0"/>
              <a:t>Estimate the useful </a:t>
            </a:r>
            <a:r>
              <a:rPr lang="en-US" b="1" dirty="0"/>
              <a:t>life of the </a:t>
            </a:r>
            <a:r>
              <a:rPr lang="en-US" b="1" dirty="0" smtClean="0"/>
              <a:t>asset</a:t>
            </a:r>
            <a:r>
              <a:rPr lang="en-US" b="1" dirty="0"/>
              <a:t> </a:t>
            </a:r>
            <a:r>
              <a:rPr lang="en-US" b="1" dirty="0" smtClean="0"/>
              <a:t>purely based on judgement.  </a:t>
            </a:r>
            <a:endParaRPr lang="en-US" b="1" dirty="0"/>
          </a:p>
          <a:p>
            <a:pPr marL="0" indent="0">
              <a:buNone/>
            </a:pPr>
            <a:r>
              <a:rPr lang="en-US" b="1" dirty="0" smtClean="0"/>
              <a:t>Divide 2 by 3 to get annual equal depreciation.</a:t>
            </a:r>
          </a:p>
          <a:p>
            <a:pPr marL="0" indent="0">
              <a:buNone/>
            </a:pPr>
            <a:r>
              <a:rPr lang="en-US" b="1" dirty="0" smtClean="0"/>
              <a:t>Book value of an asset is the cost minus accumulated depreciation.</a:t>
            </a:r>
          </a:p>
          <a:p>
            <a:pPr marL="0" indent="0">
              <a:buNone/>
            </a:pPr>
            <a:r>
              <a:rPr lang="en-US" b="1" dirty="0" smtClean="0"/>
              <a:t>Book value at the time of purchase is the cost of the asset. At the end of one year, the book value is 10,000 – 1600 = 8,400, after </a:t>
            </a:r>
            <a:r>
              <a:rPr lang="en-US" b="1" dirty="0" smtClean="0">
                <a:solidFill>
                  <a:schemeClr val="bg1">
                    <a:lumMod val="75000"/>
                  </a:schemeClr>
                </a:solidFill>
              </a:rPr>
              <a:t>2</a:t>
            </a:r>
            <a:r>
              <a:rPr lang="en-US" b="1" dirty="0" smtClean="0"/>
              <a:t> years it is 10,000 – 2X1600 = 6,800,  and so on. Accumulated depreciation at the end of 2 years is 2X1600 = 3,200. </a:t>
            </a:r>
            <a:endParaRPr lang="en-US" b="1" dirty="0"/>
          </a:p>
          <a:p>
            <a:endParaRPr lang="en-IN" b="1" dirty="0"/>
          </a:p>
        </p:txBody>
      </p:sp>
      <p:sp>
        <p:nvSpPr>
          <p:cNvPr id="4" name="TextBox 3"/>
          <p:cNvSpPr txBox="1"/>
          <p:nvPr/>
        </p:nvSpPr>
        <p:spPr>
          <a:xfrm rot="5400000">
            <a:off x="-2010560" y="3040067"/>
            <a:ext cx="5170646" cy="887928"/>
          </a:xfrm>
          <a:prstGeom prst="rect">
            <a:avLst/>
          </a:prstGeom>
          <a:noFill/>
        </p:spPr>
        <p:txBody>
          <a:bodyPr vert="vert270" wrap="square" rtlCol="0">
            <a:spAutoFit/>
          </a:bodyPr>
          <a:lstStyle/>
          <a:p>
            <a:pPr>
              <a:lnSpc>
                <a:spcPct val="150000"/>
              </a:lnSpc>
            </a:pPr>
            <a:r>
              <a:rPr lang="en-IN" sz="3600" dirty="0" smtClean="0"/>
              <a:t>1|</a:t>
            </a:r>
          </a:p>
          <a:p>
            <a:pPr>
              <a:lnSpc>
                <a:spcPct val="150000"/>
              </a:lnSpc>
            </a:pPr>
            <a:r>
              <a:rPr lang="en-IN" sz="3600" dirty="0" smtClean="0"/>
              <a:t>2|</a:t>
            </a:r>
          </a:p>
          <a:p>
            <a:pPr>
              <a:lnSpc>
                <a:spcPct val="150000"/>
              </a:lnSpc>
            </a:pPr>
            <a:r>
              <a:rPr lang="en-IN" sz="3600" dirty="0" smtClean="0"/>
              <a:t>3|</a:t>
            </a:r>
          </a:p>
          <a:p>
            <a:pPr>
              <a:lnSpc>
                <a:spcPct val="150000"/>
              </a:lnSpc>
            </a:pPr>
            <a:r>
              <a:rPr lang="en-IN" sz="3600" dirty="0" smtClean="0"/>
              <a:t>4|</a:t>
            </a:r>
          </a:p>
          <a:p>
            <a:pPr>
              <a:lnSpc>
                <a:spcPct val="150000"/>
              </a:lnSpc>
            </a:pPr>
            <a:r>
              <a:rPr lang="en-IN" sz="3600" dirty="0" smtClean="0"/>
              <a:t>5|</a:t>
            </a:r>
          </a:p>
          <a:p>
            <a:pPr>
              <a:lnSpc>
                <a:spcPct val="150000"/>
              </a:lnSpc>
            </a:pPr>
            <a:r>
              <a:rPr lang="en-IN" sz="3600" dirty="0" smtClean="0"/>
              <a:t>6|</a:t>
            </a:r>
            <a:endParaRPr lang="en-US" sz="3600" dirty="0"/>
          </a:p>
        </p:txBody>
      </p:sp>
    </p:spTree>
    <p:extLst>
      <p:ext uri="{BB962C8B-B14F-4D97-AF65-F5344CB8AC3E}">
        <p14:creationId xmlns:p14="http://schemas.microsoft.com/office/powerpoint/2010/main" val="15578451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2950" y="365125"/>
            <a:ext cx="10610850" cy="1325563"/>
          </a:xfrm>
        </p:spPr>
        <p:txBody>
          <a:bodyPr>
            <a:normAutofit/>
          </a:bodyPr>
          <a:lstStyle/>
          <a:p>
            <a:r>
              <a:rPr lang="en-US" sz="3600" b="1" dirty="0">
                <a:solidFill>
                  <a:srgbClr val="002060"/>
                </a:solidFill>
                <a:latin typeface="Georgia" panose="02040502050405020303" pitchFamily="18" charset="0"/>
              </a:rPr>
              <a:t>Straight-Line Method</a:t>
            </a:r>
            <a:endParaRPr lang="en-IN" sz="3600" dirty="0"/>
          </a:p>
        </p:txBody>
      </p:sp>
      <p:sp>
        <p:nvSpPr>
          <p:cNvPr id="5" name="TextBox 4"/>
          <p:cNvSpPr txBox="1"/>
          <p:nvPr/>
        </p:nvSpPr>
        <p:spPr>
          <a:xfrm>
            <a:off x="6363244" y="859691"/>
            <a:ext cx="4990556" cy="830997"/>
          </a:xfrm>
          <a:prstGeom prst="rect">
            <a:avLst/>
          </a:prstGeom>
          <a:noFill/>
          <a:ln>
            <a:solidFill>
              <a:srgbClr val="002060"/>
            </a:solidFill>
          </a:ln>
        </p:spPr>
        <p:txBody>
          <a:bodyPr wrap="square" rtlCol="0">
            <a:spAutoFit/>
          </a:bodyPr>
          <a:lstStyle/>
          <a:p>
            <a:r>
              <a:rPr lang="en-US" sz="2400" b="1" dirty="0" smtClean="0"/>
              <a:t>Book value is also called the carrying amount of a fixed asset</a:t>
            </a:r>
            <a:endParaRPr lang="en-IN" sz="2400" b="1" dirty="0"/>
          </a:p>
        </p:txBody>
      </p:sp>
      <p:graphicFrame>
        <p:nvGraphicFramePr>
          <p:cNvPr id="7" name="Chart 6"/>
          <p:cNvGraphicFramePr>
            <a:graphicFrameLocks/>
          </p:cNvGraphicFramePr>
          <p:nvPr>
            <p:extLst/>
          </p:nvPr>
        </p:nvGraphicFramePr>
        <p:xfrm>
          <a:off x="552091" y="1828710"/>
          <a:ext cx="8229600" cy="34765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301512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531" y="408668"/>
            <a:ext cx="10515600" cy="1099080"/>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Declining </a:t>
            </a:r>
            <a:r>
              <a:rPr lang="en-US" sz="3600" b="1" dirty="0" smtClean="0">
                <a:solidFill>
                  <a:srgbClr val="002060"/>
                </a:solidFill>
                <a:latin typeface="Georgia" panose="02040502050405020303" pitchFamily="18" charset="0"/>
              </a:rPr>
              <a:t>Balance Method or</a:t>
            </a:r>
            <a:br>
              <a:rPr lang="en-US" sz="3600" b="1" dirty="0" smtClean="0">
                <a:solidFill>
                  <a:srgbClr val="002060"/>
                </a:solidFill>
                <a:latin typeface="Georgia" panose="02040502050405020303" pitchFamily="18" charset="0"/>
              </a:rPr>
            </a:br>
            <a:r>
              <a:rPr lang="en-US" dirty="0" smtClean="0"/>
              <a:t>Reducing Value Method</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68531" y="1664502"/>
            <a:ext cx="10825626" cy="4193318"/>
          </a:xfrm>
        </p:spPr>
        <p:txBody>
          <a:bodyPr>
            <a:normAutofit lnSpcReduction="10000"/>
          </a:bodyPr>
          <a:lstStyle/>
          <a:p>
            <a:r>
              <a:rPr lang="en-IN" b="1" dirty="0" smtClean="0"/>
              <a:t>Also known as ‘Written-down</a:t>
            </a:r>
            <a:r>
              <a:rPr lang="en-IN" b="1" dirty="0"/>
              <a:t> Value </a:t>
            </a:r>
            <a:r>
              <a:rPr lang="en-IN" b="1" dirty="0" smtClean="0"/>
              <a:t>Method’</a:t>
            </a:r>
          </a:p>
          <a:p>
            <a:r>
              <a:rPr lang="en-US" b="1" dirty="0" smtClean="0"/>
              <a:t>Depreciation </a:t>
            </a:r>
            <a:r>
              <a:rPr lang="en-US" b="1" dirty="0"/>
              <a:t>is charged at a </a:t>
            </a:r>
            <a:r>
              <a:rPr lang="en-US" b="1" u="sng" dirty="0"/>
              <a:t>fixed percentage </a:t>
            </a:r>
            <a:r>
              <a:rPr lang="en-US" b="1" dirty="0"/>
              <a:t>on the book value of the </a:t>
            </a:r>
            <a:r>
              <a:rPr lang="en-US" b="1" dirty="0" smtClean="0"/>
              <a:t>asset every year. </a:t>
            </a:r>
          </a:p>
          <a:p>
            <a:r>
              <a:rPr lang="en-US" dirty="0" smtClean="0"/>
              <a:t>Procurement cost: ₹10,000. Depreciation rate = 20%</a:t>
            </a:r>
          </a:p>
          <a:p>
            <a:r>
              <a:rPr lang="en-US" b="1" dirty="0" smtClean="0"/>
              <a:t>Depreciation during year 1 = ₹10,000X20% = ₹2,000</a:t>
            </a:r>
          </a:p>
          <a:p>
            <a:r>
              <a:rPr lang="en-US" sz="2400" dirty="0" smtClean="0"/>
              <a:t>Book value of the asset at the end of year 1 = ₹10,000 – ₹2,000 = ₹8,000</a:t>
            </a:r>
          </a:p>
          <a:p>
            <a:r>
              <a:rPr lang="en-US" b="1" dirty="0" smtClean="0"/>
              <a:t>Depreciation in 2</a:t>
            </a:r>
            <a:r>
              <a:rPr lang="en-US" b="1" baseline="30000" dirty="0" smtClean="0"/>
              <a:t>nd</a:t>
            </a:r>
            <a:r>
              <a:rPr lang="en-US" b="1" dirty="0" smtClean="0"/>
              <a:t> year = ₹8,000 X 20% = ₹1,600</a:t>
            </a:r>
          </a:p>
          <a:p>
            <a:r>
              <a:rPr lang="en-US" dirty="0" smtClean="0"/>
              <a:t>Book value at the end of 2</a:t>
            </a:r>
            <a:r>
              <a:rPr lang="en-US" baseline="30000" dirty="0" smtClean="0"/>
              <a:t>nd</a:t>
            </a:r>
            <a:r>
              <a:rPr lang="en-US" dirty="0" smtClean="0"/>
              <a:t> year = ₹8,000 – ₹1,600 = ₹6,400</a:t>
            </a:r>
            <a:endParaRPr lang="en-IN" b="1" dirty="0"/>
          </a:p>
        </p:txBody>
      </p:sp>
    </p:spTree>
    <p:extLst>
      <p:ext uri="{BB962C8B-B14F-4D97-AF65-F5344CB8AC3E}">
        <p14:creationId xmlns:p14="http://schemas.microsoft.com/office/powerpoint/2010/main" val="12014009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125" y="365125"/>
            <a:ext cx="10515600" cy="1325563"/>
          </a:xfrm>
        </p:spPr>
        <p:txBody>
          <a:bodyPr>
            <a:normAutofit/>
          </a:bodyPr>
          <a:lstStyle/>
          <a:p>
            <a:r>
              <a:rPr lang="en-US" sz="3600" b="1" dirty="0">
                <a:solidFill>
                  <a:srgbClr val="002060"/>
                </a:solidFill>
                <a:latin typeface="Georgia" panose="02040502050405020303" pitchFamily="18" charset="0"/>
              </a:rPr>
              <a:t>Declining Balance Method</a:t>
            </a:r>
            <a:endParaRPr lang="en-IN" sz="3600" dirty="0"/>
          </a:p>
        </p:txBody>
      </p:sp>
      <p:sp>
        <p:nvSpPr>
          <p:cNvPr id="6" name="Rounded Rectangular Callout 5"/>
          <p:cNvSpPr/>
          <p:nvPr/>
        </p:nvSpPr>
        <p:spPr>
          <a:xfrm>
            <a:off x="1009650" y="5119688"/>
            <a:ext cx="8343355" cy="733425"/>
          </a:xfrm>
          <a:prstGeom prst="wedgeRoundRectCallout">
            <a:avLst>
              <a:gd name="adj1" fmla="val -20699"/>
              <a:gd name="adj2" fmla="val 4951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lumMod val="50000"/>
                  </a:schemeClr>
                </a:solidFill>
              </a:rPr>
              <a:t>Book value is also referred to as ‘Written-down value’</a:t>
            </a:r>
            <a:endParaRPr lang="en-IN" sz="2400" b="1" dirty="0">
              <a:solidFill>
                <a:schemeClr val="accent1">
                  <a:lumMod val="50000"/>
                </a:schemeClr>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917346949"/>
              </p:ext>
            </p:extLst>
          </p:nvPr>
        </p:nvGraphicFramePr>
        <p:xfrm>
          <a:off x="1009650" y="1228725"/>
          <a:ext cx="8818563" cy="3890963"/>
        </p:xfrm>
        <a:graphic>
          <a:graphicData uri="http://schemas.openxmlformats.org/presentationml/2006/ole">
            <mc:AlternateContent xmlns:mc="http://schemas.openxmlformats.org/markup-compatibility/2006">
              <mc:Choice xmlns:v="urn:schemas-microsoft-com:vml" Requires="v">
                <p:oleObj spid="_x0000_s2076" name="Worksheet" r:id="rId5" imgW="7038863" imgH="3105262" progId="Excel.Sheet.12">
                  <p:embed/>
                </p:oleObj>
              </mc:Choice>
              <mc:Fallback>
                <p:oleObj name="Worksheet" r:id="rId5" imgW="7038863" imgH="3105262" progId="Excel.Sheet.12">
                  <p:embed/>
                  <p:pic>
                    <p:nvPicPr>
                      <p:cNvPr id="7" name="Object 6"/>
                      <p:cNvPicPr/>
                      <p:nvPr/>
                    </p:nvPicPr>
                    <p:blipFill>
                      <a:blip r:embed="rId6"/>
                      <a:stretch>
                        <a:fillRect/>
                      </a:stretch>
                    </p:blipFill>
                    <p:spPr>
                      <a:xfrm>
                        <a:off x="1009650" y="1228725"/>
                        <a:ext cx="8818563" cy="3890963"/>
                      </a:xfrm>
                      <a:prstGeom prst="rect">
                        <a:avLst/>
                      </a:prstGeom>
                    </p:spPr>
                  </p:pic>
                </p:oleObj>
              </mc:Fallback>
            </mc:AlternateContent>
          </a:graphicData>
        </a:graphic>
      </p:graphicFrame>
      <p:cxnSp>
        <p:nvCxnSpPr>
          <p:cNvPr id="9" name="Straight Arrow Connector 8"/>
          <p:cNvCxnSpPr/>
          <p:nvPr/>
        </p:nvCxnSpPr>
        <p:spPr>
          <a:xfrm flipV="1">
            <a:off x="5534025" y="3133725"/>
            <a:ext cx="714375" cy="14668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57925" y="3171825"/>
            <a:ext cx="38100" cy="14954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5321999" y="2580513"/>
            <a:ext cx="740664" cy="1106424"/>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442447" y="2618613"/>
            <a:ext cx="740664" cy="1106424"/>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379872" y="2618613"/>
            <a:ext cx="740664" cy="1106424"/>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403460" y="2618613"/>
            <a:ext cx="740664" cy="1106424"/>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ounded Rectangular Callout 2"/>
          <p:cNvSpPr/>
          <p:nvPr/>
        </p:nvSpPr>
        <p:spPr>
          <a:xfrm>
            <a:off x="4626864" y="2618614"/>
            <a:ext cx="5266944" cy="2093548"/>
          </a:xfrm>
          <a:custGeom>
            <a:avLst/>
            <a:gdLst>
              <a:gd name="connsiteX0" fmla="*/ 0 w 5266944"/>
              <a:gd name="connsiteY0" fmla="*/ 113731 h 682371"/>
              <a:gd name="connsiteX1" fmla="*/ 113731 w 5266944"/>
              <a:gd name="connsiteY1" fmla="*/ 0 h 682371"/>
              <a:gd name="connsiteX2" fmla="*/ 3072384 w 5266944"/>
              <a:gd name="connsiteY2" fmla="*/ 0 h 682371"/>
              <a:gd name="connsiteX3" fmla="*/ 3072384 w 5266944"/>
              <a:gd name="connsiteY3" fmla="*/ 0 h 682371"/>
              <a:gd name="connsiteX4" fmla="*/ 4389120 w 5266944"/>
              <a:gd name="connsiteY4" fmla="*/ 0 h 682371"/>
              <a:gd name="connsiteX5" fmla="*/ 5153213 w 5266944"/>
              <a:gd name="connsiteY5" fmla="*/ 0 h 682371"/>
              <a:gd name="connsiteX6" fmla="*/ 5266944 w 5266944"/>
              <a:gd name="connsiteY6" fmla="*/ 113731 h 682371"/>
              <a:gd name="connsiteX7" fmla="*/ 5266944 w 5266944"/>
              <a:gd name="connsiteY7" fmla="*/ 398050 h 682371"/>
              <a:gd name="connsiteX8" fmla="*/ 5266944 w 5266944"/>
              <a:gd name="connsiteY8" fmla="*/ 398050 h 682371"/>
              <a:gd name="connsiteX9" fmla="*/ 5266944 w 5266944"/>
              <a:gd name="connsiteY9" fmla="*/ 568643 h 682371"/>
              <a:gd name="connsiteX10" fmla="*/ 5266944 w 5266944"/>
              <a:gd name="connsiteY10" fmla="*/ 568640 h 682371"/>
              <a:gd name="connsiteX11" fmla="*/ 5153213 w 5266944"/>
              <a:gd name="connsiteY11" fmla="*/ 682371 h 682371"/>
              <a:gd name="connsiteX12" fmla="*/ 4389120 w 5266944"/>
              <a:gd name="connsiteY12" fmla="*/ 682371 h 682371"/>
              <a:gd name="connsiteX13" fmla="*/ 4462313 w 5266944"/>
              <a:gd name="connsiteY13" fmla="*/ 2093548 h 682371"/>
              <a:gd name="connsiteX14" fmla="*/ 3072384 w 5266944"/>
              <a:gd name="connsiteY14" fmla="*/ 682371 h 682371"/>
              <a:gd name="connsiteX15" fmla="*/ 113731 w 5266944"/>
              <a:gd name="connsiteY15" fmla="*/ 682371 h 682371"/>
              <a:gd name="connsiteX16" fmla="*/ 0 w 5266944"/>
              <a:gd name="connsiteY16" fmla="*/ 568640 h 682371"/>
              <a:gd name="connsiteX17" fmla="*/ 0 w 5266944"/>
              <a:gd name="connsiteY17" fmla="*/ 568643 h 682371"/>
              <a:gd name="connsiteX18" fmla="*/ 0 w 5266944"/>
              <a:gd name="connsiteY18" fmla="*/ 398050 h 682371"/>
              <a:gd name="connsiteX19" fmla="*/ 0 w 5266944"/>
              <a:gd name="connsiteY19" fmla="*/ 398050 h 682371"/>
              <a:gd name="connsiteX20" fmla="*/ 0 w 5266944"/>
              <a:gd name="connsiteY20" fmla="*/ 113731 h 682371"/>
              <a:gd name="connsiteX0" fmla="*/ 0 w 5266944"/>
              <a:gd name="connsiteY0" fmla="*/ 113731 h 2093548"/>
              <a:gd name="connsiteX1" fmla="*/ 113731 w 5266944"/>
              <a:gd name="connsiteY1" fmla="*/ 0 h 2093548"/>
              <a:gd name="connsiteX2" fmla="*/ 3072384 w 5266944"/>
              <a:gd name="connsiteY2" fmla="*/ 0 h 2093548"/>
              <a:gd name="connsiteX3" fmla="*/ 3072384 w 5266944"/>
              <a:gd name="connsiteY3" fmla="*/ 0 h 2093548"/>
              <a:gd name="connsiteX4" fmla="*/ 4389120 w 5266944"/>
              <a:gd name="connsiteY4" fmla="*/ 0 h 2093548"/>
              <a:gd name="connsiteX5" fmla="*/ 5153213 w 5266944"/>
              <a:gd name="connsiteY5" fmla="*/ 0 h 2093548"/>
              <a:gd name="connsiteX6" fmla="*/ 5266944 w 5266944"/>
              <a:gd name="connsiteY6" fmla="*/ 113731 h 2093548"/>
              <a:gd name="connsiteX7" fmla="*/ 5266944 w 5266944"/>
              <a:gd name="connsiteY7" fmla="*/ 398050 h 2093548"/>
              <a:gd name="connsiteX8" fmla="*/ 5266944 w 5266944"/>
              <a:gd name="connsiteY8" fmla="*/ 398050 h 2093548"/>
              <a:gd name="connsiteX9" fmla="*/ 5266944 w 5266944"/>
              <a:gd name="connsiteY9" fmla="*/ 568643 h 2093548"/>
              <a:gd name="connsiteX10" fmla="*/ 5266944 w 5266944"/>
              <a:gd name="connsiteY10" fmla="*/ 568640 h 2093548"/>
              <a:gd name="connsiteX11" fmla="*/ 5153213 w 5266944"/>
              <a:gd name="connsiteY11" fmla="*/ 682371 h 2093548"/>
              <a:gd name="connsiteX12" fmla="*/ 4389120 w 5266944"/>
              <a:gd name="connsiteY12" fmla="*/ 682371 h 2093548"/>
              <a:gd name="connsiteX13" fmla="*/ 4462313 w 5266944"/>
              <a:gd name="connsiteY13" fmla="*/ 2093548 h 2093548"/>
              <a:gd name="connsiteX14" fmla="*/ 4197096 w 5266944"/>
              <a:gd name="connsiteY14" fmla="*/ 691515 h 2093548"/>
              <a:gd name="connsiteX15" fmla="*/ 113731 w 5266944"/>
              <a:gd name="connsiteY15" fmla="*/ 682371 h 2093548"/>
              <a:gd name="connsiteX16" fmla="*/ 0 w 5266944"/>
              <a:gd name="connsiteY16" fmla="*/ 568640 h 2093548"/>
              <a:gd name="connsiteX17" fmla="*/ 0 w 5266944"/>
              <a:gd name="connsiteY17" fmla="*/ 568643 h 2093548"/>
              <a:gd name="connsiteX18" fmla="*/ 0 w 5266944"/>
              <a:gd name="connsiteY18" fmla="*/ 398050 h 2093548"/>
              <a:gd name="connsiteX19" fmla="*/ 0 w 5266944"/>
              <a:gd name="connsiteY19" fmla="*/ 398050 h 2093548"/>
              <a:gd name="connsiteX20" fmla="*/ 0 w 5266944"/>
              <a:gd name="connsiteY20" fmla="*/ 113731 h 20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66944" h="2093548">
                <a:moveTo>
                  <a:pt x="0" y="113731"/>
                </a:moveTo>
                <a:cubicBezTo>
                  <a:pt x="0" y="50919"/>
                  <a:pt x="50919" y="0"/>
                  <a:pt x="113731" y="0"/>
                </a:cubicBezTo>
                <a:lnTo>
                  <a:pt x="3072384" y="0"/>
                </a:lnTo>
                <a:lnTo>
                  <a:pt x="3072384" y="0"/>
                </a:lnTo>
                <a:lnTo>
                  <a:pt x="4389120" y="0"/>
                </a:lnTo>
                <a:lnTo>
                  <a:pt x="5153213" y="0"/>
                </a:lnTo>
                <a:cubicBezTo>
                  <a:pt x="5216025" y="0"/>
                  <a:pt x="5266944" y="50919"/>
                  <a:pt x="5266944" y="113731"/>
                </a:cubicBezTo>
                <a:lnTo>
                  <a:pt x="5266944" y="398050"/>
                </a:lnTo>
                <a:lnTo>
                  <a:pt x="5266944" y="398050"/>
                </a:lnTo>
                <a:lnTo>
                  <a:pt x="5266944" y="568643"/>
                </a:lnTo>
                <a:lnTo>
                  <a:pt x="5266944" y="568640"/>
                </a:lnTo>
                <a:cubicBezTo>
                  <a:pt x="5266944" y="631452"/>
                  <a:pt x="5216025" y="682371"/>
                  <a:pt x="5153213" y="682371"/>
                </a:cubicBezTo>
                <a:lnTo>
                  <a:pt x="4389120" y="682371"/>
                </a:lnTo>
                <a:lnTo>
                  <a:pt x="4462313" y="2093548"/>
                </a:lnTo>
                <a:lnTo>
                  <a:pt x="4197096" y="691515"/>
                </a:lnTo>
                <a:lnTo>
                  <a:pt x="113731" y="682371"/>
                </a:lnTo>
                <a:cubicBezTo>
                  <a:pt x="50919" y="682371"/>
                  <a:pt x="0" y="631452"/>
                  <a:pt x="0" y="568640"/>
                </a:cubicBezTo>
                <a:lnTo>
                  <a:pt x="0" y="568643"/>
                </a:lnTo>
                <a:lnTo>
                  <a:pt x="0" y="398050"/>
                </a:lnTo>
                <a:lnTo>
                  <a:pt x="0" y="398050"/>
                </a:lnTo>
                <a:lnTo>
                  <a:pt x="0" y="113731"/>
                </a:lnTo>
                <a:close/>
              </a:path>
            </a:pathLst>
          </a:custGeom>
          <a:solidFill>
            <a:srgbClr val="00B05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01053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3150"/>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Book Value</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05765" y="1163956"/>
            <a:ext cx="10515600" cy="4351338"/>
          </a:xfrm>
        </p:spPr>
        <p:txBody>
          <a:bodyPr>
            <a:normAutofit fontScale="92500" lnSpcReduction="10000"/>
          </a:bodyPr>
          <a:lstStyle/>
          <a:p>
            <a:pPr marL="514350" indent="-514350">
              <a:buClr>
                <a:schemeClr val="bg2"/>
              </a:buClr>
              <a:buSzPct val="100000"/>
              <a:buFont typeface="+mj-lt"/>
              <a:buAutoNum type="arabicPeriod"/>
            </a:pPr>
            <a:r>
              <a:rPr lang="en-US" b="1" dirty="0" smtClean="0"/>
              <a:t>Get </a:t>
            </a:r>
            <a:r>
              <a:rPr lang="en-US" b="1" dirty="0"/>
              <a:t>the initial cost of the </a:t>
            </a:r>
            <a:r>
              <a:rPr lang="en-US" b="1" dirty="0" smtClean="0"/>
              <a:t>fixed </a:t>
            </a:r>
            <a:r>
              <a:rPr lang="en-US" b="1" dirty="0"/>
              <a:t>asset.</a:t>
            </a:r>
          </a:p>
          <a:p>
            <a:pPr marL="514350" indent="-514350">
              <a:buClr>
                <a:schemeClr val="bg2"/>
              </a:buClr>
              <a:buSzPct val="100000"/>
              <a:buFont typeface="+mj-lt"/>
              <a:buAutoNum type="arabicPeriod"/>
            </a:pPr>
            <a:r>
              <a:rPr lang="en-US" b="1" dirty="0" smtClean="0"/>
              <a:t>Decide on the percentage of depreciation to be used.</a:t>
            </a:r>
            <a:endParaRPr lang="en-US" b="1" dirty="0"/>
          </a:p>
          <a:p>
            <a:pPr marL="514350" indent="-514350">
              <a:buClr>
                <a:schemeClr val="bg2"/>
              </a:buClr>
              <a:buSzPct val="100000"/>
              <a:buFont typeface="+mj-lt"/>
              <a:buAutoNum type="arabicPeriod"/>
            </a:pPr>
            <a:r>
              <a:rPr lang="en-US" b="1" dirty="0" smtClean="0"/>
              <a:t>Estimate first year depreciation as the percentage to the cost of the asset.</a:t>
            </a:r>
          </a:p>
          <a:p>
            <a:pPr marL="514350" indent="-514350">
              <a:buClr>
                <a:schemeClr val="bg2"/>
              </a:buClr>
              <a:buSzPct val="100000"/>
              <a:buFont typeface="+mj-lt"/>
              <a:buAutoNum type="arabicPeriod"/>
            </a:pPr>
            <a:r>
              <a:rPr lang="en-US" b="1" dirty="0" smtClean="0"/>
              <a:t>Estimate the book value as at the end of the first year by subtracting depreciation from the cost.</a:t>
            </a:r>
          </a:p>
          <a:p>
            <a:pPr marL="514350" indent="-514350">
              <a:buClr>
                <a:schemeClr val="bg2"/>
              </a:buClr>
              <a:buSzPct val="100000"/>
              <a:buFont typeface="+mj-lt"/>
              <a:buAutoNum type="arabicPeriod"/>
            </a:pPr>
            <a:r>
              <a:rPr lang="en-US" b="1" dirty="0" smtClean="0"/>
              <a:t>Estimate the depreciation for the second year as the percentage of the book value as at the end of the fist year, and so on. </a:t>
            </a:r>
          </a:p>
          <a:p>
            <a:pPr marL="514350" indent="-514350">
              <a:buClr>
                <a:schemeClr val="bg2"/>
              </a:buClr>
              <a:buSzPct val="100000"/>
              <a:buFont typeface="+mj-lt"/>
              <a:buAutoNum type="arabicPeriod"/>
            </a:pPr>
            <a:r>
              <a:rPr lang="en-US" b="1" dirty="0" smtClean="0"/>
              <a:t>Notice the accumulated depreciation in the previous slide.</a:t>
            </a:r>
            <a:endParaRPr lang="en-US" b="1" dirty="0"/>
          </a:p>
          <a:p>
            <a:endParaRPr lang="en-IN" b="1" dirty="0"/>
          </a:p>
        </p:txBody>
      </p:sp>
    </p:spTree>
    <p:extLst>
      <p:ext uri="{BB962C8B-B14F-4D97-AF65-F5344CB8AC3E}">
        <p14:creationId xmlns:p14="http://schemas.microsoft.com/office/powerpoint/2010/main" val="5001806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75" y="344532"/>
            <a:ext cx="10515600" cy="549275"/>
          </a:xfrm>
        </p:spPr>
        <p:txBody>
          <a:bodyPr>
            <a:normAutofit fontScale="90000"/>
          </a:bodyPr>
          <a:lstStyle/>
          <a:p>
            <a:r>
              <a:rPr lang="en-US" dirty="0" smtClean="0"/>
              <a:t>Compare the Two Methods</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496320052"/>
              </p:ext>
            </p:extLst>
          </p:nvPr>
        </p:nvGraphicFramePr>
        <p:xfrm>
          <a:off x="409575" y="818606"/>
          <a:ext cx="11207750" cy="2597150"/>
        </p:xfrm>
        <a:graphic>
          <a:graphicData uri="http://schemas.openxmlformats.org/presentationml/2006/ole">
            <mc:AlternateContent xmlns:mc="http://schemas.openxmlformats.org/markup-compatibility/2006">
              <mc:Choice xmlns:v="urn:schemas-microsoft-com:vml" Requires="v">
                <p:oleObj spid="_x0000_s4108" name="Worksheet" r:id="rId3" imgW="7544013" imgH="1874567" progId="Excel.Sheet.12">
                  <p:embed/>
                </p:oleObj>
              </mc:Choice>
              <mc:Fallback>
                <p:oleObj name="Worksheet" r:id="rId3" imgW="7544013" imgH="1874567" progId="Excel.Sheet.12">
                  <p:embed/>
                  <p:pic>
                    <p:nvPicPr>
                      <p:cNvPr id="8" name="Object 7"/>
                      <p:cNvPicPr/>
                      <p:nvPr/>
                    </p:nvPicPr>
                    <p:blipFill>
                      <a:blip r:embed="rId4"/>
                      <a:stretch>
                        <a:fillRect/>
                      </a:stretch>
                    </p:blipFill>
                    <p:spPr>
                      <a:xfrm>
                        <a:off x="409575" y="818606"/>
                        <a:ext cx="11207750" cy="25971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25472965"/>
              </p:ext>
            </p:extLst>
          </p:nvPr>
        </p:nvGraphicFramePr>
        <p:xfrm>
          <a:off x="409575" y="3615192"/>
          <a:ext cx="11207750" cy="2530475"/>
        </p:xfrm>
        <a:graphic>
          <a:graphicData uri="http://schemas.openxmlformats.org/presentationml/2006/ole">
            <mc:AlternateContent xmlns:mc="http://schemas.openxmlformats.org/markup-compatibility/2006">
              <mc:Choice xmlns:v="urn:schemas-microsoft-com:vml" Requires="v">
                <p:oleObj spid="_x0000_s4109" name="Worksheet" r:id="rId5" imgW="8945809" imgH="2019221" progId="Excel.Sheet.12">
                  <p:embed/>
                </p:oleObj>
              </mc:Choice>
              <mc:Fallback>
                <p:oleObj name="Worksheet" r:id="rId5" imgW="8945809" imgH="2019221" progId="Excel.Sheet.12">
                  <p:embed/>
                  <p:pic>
                    <p:nvPicPr>
                      <p:cNvPr id="7" name="Object 6"/>
                      <p:cNvPicPr/>
                      <p:nvPr/>
                    </p:nvPicPr>
                    <p:blipFill>
                      <a:blip r:embed="rId6"/>
                      <a:stretch>
                        <a:fillRect/>
                      </a:stretch>
                    </p:blipFill>
                    <p:spPr>
                      <a:xfrm>
                        <a:off x="409575" y="3615192"/>
                        <a:ext cx="11207750" cy="2530475"/>
                      </a:xfrm>
                      <a:prstGeom prst="rect">
                        <a:avLst/>
                      </a:prstGeom>
                    </p:spPr>
                  </p:pic>
                </p:oleObj>
              </mc:Fallback>
            </mc:AlternateContent>
          </a:graphicData>
        </a:graphic>
      </p:graphicFrame>
    </p:spTree>
    <p:extLst>
      <p:ext uri="{BB962C8B-B14F-4D97-AF65-F5344CB8AC3E}">
        <p14:creationId xmlns:p14="http://schemas.microsoft.com/office/powerpoint/2010/main" val="2579020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375"/>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The Distinctions Between the Two</a:t>
            </a:r>
            <a:endParaRPr lang="en-IN" sz="3600" b="1" dirty="0">
              <a:solidFill>
                <a:srgbClr val="002060"/>
              </a:solidFill>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15030218"/>
              </p:ext>
            </p:extLst>
          </p:nvPr>
        </p:nvGraphicFramePr>
        <p:xfrm>
          <a:off x="1111973" y="1464129"/>
          <a:ext cx="9691010" cy="3840480"/>
        </p:xfrm>
        <a:graphic>
          <a:graphicData uri="http://schemas.openxmlformats.org/drawingml/2006/table">
            <a:tbl>
              <a:tblPr firstRow="1" bandRow="1">
                <a:tableStyleId>{5C22544A-7EE6-4342-B048-85BDC9FD1C3A}</a:tableStyleId>
              </a:tblPr>
              <a:tblGrid>
                <a:gridCol w="2310495">
                  <a:extLst>
                    <a:ext uri="{9D8B030D-6E8A-4147-A177-3AD203B41FA5}">
                      <a16:colId xmlns:a16="http://schemas.microsoft.com/office/drawing/2014/main" val="20000"/>
                    </a:ext>
                  </a:extLst>
                </a:gridCol>
                <a:gridCol w="2725989">
                  <a:extLst>
                    <a:ext uri="{9D8B030D-6E8A-4147-A177-3AD203B41FA5}">
                      <a16:colId xmlns:a16="http://schemas.microsoft.com/office/drawing/2014/main" val="20001"/>
                    </a:ext>
                  </a:extLst>
                </a:gridCol>
                <a:gridCol w="1846722">
                  <a:extLst>
                    <a:ext uri="{9D8B030D-6E8A-4147-A177-3AD203B41FA5}">
                      <a16:colId xmlns:a16="http://schemas.microsoft.com/office/drawing/2014/main" val="20002"/>
                    </a:ext>
                  </a:extLst>
                </a:gridCol>
                <a:gridCol w="2807804">
                  <a:extLst>
                    <a:ext uri="{9D8B030D-6E8A-4147-A177-3AD203B41FA5}">
                      <a16:colId xmlns:a16="http://schemas.microsoft.com/office/drawing/2014/main" val="20003"/>
                    </a:ext>
                  </a:extLst>
                </a:gridCol>
              </a:tblGrid>
              <a:tr h="370840">
                <a:tc>
                  <a:txBody>
                    <a:bodyPr/>
                    <a:lstStyle/>
                    <a:p>
                      <a:r>
                        <a:rPr lang="en-IN" sz="2400" b="1" dirty="0" smtClean="0"/>
                        <a:t>Straight-Line Method </a:t>
                      </a:r>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solidFill>
                      <a:srgbClr val="26526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smtClean="0"/>
                        <a:t>Fixed AMOUNT of depreciation is allocated as expense every year</a:t>
                      </a:r>
                    </a:p>
                    <a:p>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solidFill>
                      <a:srgbClr val="26526F"/>
                    </a:solidFill>
                  </a:tcPr>
                </a:tc>
                <a:tc>
                  <a:txBody>
                    <a:bodyPr/>
                    <a:lstStyle/>
                    <a:p>
                      <a:r>
                        <a:rPr lang="en-US" sz="2400" b="1" dirty="0" smtClean="0"/>
                        <a:t>Have</a:t>
                      </a:r>
                      <a:r>
                        <a:rPr lang="en-US" sz="2400" b="1" baseline="0" dirty="0" smtClean="0"/>
                        <a:t> to determine useful life of the asset</a:t>
                      </a:r>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solidFill>
                      <a:srgbClr val="26526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Salvage is estimated and is deducted from the cost.</a:t>
                      </a:r>
                      <a:endParaRPr lang="en-IN" sz="2400" b="1" dirty="0" smtClean="0"/>
                    </a:p>
                    <a:p>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solidFill>
                      <a:srgbClr val="26526F"/>
                    </a:solidFill>
                  </a:tcPr>
                </a:tc>
                <a:extLst>
                  <a:ext uri="{0D108BD9-81ED-4DB2-BD59-A6C34878D82A}">
                    <a16:rowId xmlns:a16="http://schemas.microsoft.com/office/drawing/2014/main" val="10000"/>
                  </a:ext>
                </a:extLst>
              </a:tr>
              <a:tr h="370840">
                <a:tc>
                  <a:txBody>
                    <a:bodyPr/>
                    <a:lstStyle/>
                    <a:p>
                      <a:r>
                        <a:rPr lang="en-US" sz="2400" b="1" dirty="0" smtClean="0">
                          <a:solidFill>
                            <a:srgbClr val="002060"/>
                          </a:solidFill>
                          <a:latin typeface="Georgia" panose="02040502050405020303" pitchFamily="18" charset="0"/>
                        </a:rPr>
                        <a:t>Declining Balance Method</a:t>
                      </a:r>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tcPr>
                </a:tc>
                <a:tc>
                  <a:txBody>
                    <a:bodyPr/>
                    <a:lstStyle/>
                    <a:p>
                      <a:r>
                        <a:rPr lang="en-US" sz="2400" b="1" dirty="0" smtClean="0"/>
                        <a:t>Fixed PERCENTAGE</a:t>
                      </a:r>
                      <a:r>
                        <a:rPr lang="en-US" sz="2400" b="1" baseline="0" dirty="0" smtClean="0"/>
                        <a:t> of depreciation is allocated as expense each year.</a:t>
                      </a:r>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tcPr>
                </a:tc>
                <a:tc>
                  <a:txBody>
                    <a:bodyPr/>
                    <a:lstStyle/>
                    <a:p>
                      <a:r>
                        <a:rPr lang="en-US" sz="2400" b="1" dirty="0" smtClean="0"/>
                        <a:t>The asset is considered to have</a:t>
                      </a:r>
                      <a:r>
                        <a:rPr lang="en-US" sz="2400" b="1" baseline="0" dirty="0" smtClean="0"/>
                        <a:t> perpetual life.</a:t>
                      </a:r>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No salvage value concept.</a:t>
                      </a:r>
                      <a:endParaRPr lang="en-IN" sz="2400" b="1" dirty="0" smtClean="0"/>
                    </a:p>
                    <a:p>
                      <a:endParaRPr lang="en-IN" sz="2400" b="1" dirty="0"/>
                    </a:p>
                  </a:txBody>
                  <a:tcPr>
                    <a:lnL w="76200" cap="flat" cmpd="sng" algn="ctr">
                      <a:solidFill>
                        <a:schemeClr val="bg1">
                          <a:lumMod val="75000"/>
                        </a:schemeClr>
                      </a:solidFill>
                      <a:prstDash val="solid"/>
                      <a:round/>
                      <a:headEnd type="none" w="med" len="med"/>
                      <a:tailEnd type="none" w="med" len="med"/>
                    </a:lnL>
                    <a:lnR w="76200" cap="flat" cmpd="sng" algn="ctr">
                      <a:solidFill>
                        <a:schemeClr val="bg1">
                          <a:lumMod val="75000"/>
                        </a:schemeClr>
                      </a:solidFill>
                      <a:prstDash val="solid"/>
                      <a:round/>
                      <a:headEnd type="none" w="med" len="med"/>
                      <a:tailEnd type="none" w="med" len="med"/>
                    </a:lnR>
                    <a:lnT w="76200" cap="flat" cmpd="sng" algn="ctr">
                      <a:solidFill>
                        <a:schemeClr val="bg1">
                          <a:lumMod val="75000"/>
                        </a:schemeClr>
                      </a:solidFill>
                      <a:prstDash val="solid"/>
                      <a:round/>
                      <a:headEnd type="none" w="med" len="med"/>
                      <a:tailEnd type="none" w="med" len="med"/>
                    </a:lnT>
                    <a:lnB w="762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Right Arrow 2"/>
          <p:cNvSpPr/>
          <p:nvPr/>
        </p:nvSpPr>
        <p:spPr>
          <a:xfrm>
            <a:off x="3165566" y="1691005"/>
            <a:ext cx="169817" cy="1844675"/>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123111" y="3517083"/>
            <a:ext cx="254726" cy="1844675"/>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1506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690688"/>
            <a:ext cx="10515600" cy="4351338"/>
          </a:xfrm>
        </p:spPr>
        <p:txBody>
          <a:bodyPr/>
          <a:lstStyle/>
          <a:p>
            <a:r>
              <a:rPr lang="en-US" b="1" dirty="0" smtClean="0"/>
              <a:t>The </a:t>
            </a:r>
            <a:r>
              <a:rPr lang="en-US" b="1" u="sng" dirty="0" smtClean="0">
                <a:solidFill>
                  <a:srgbClr val="0070C0"/>
                </a:solidFill>
              </a:rPr>
              <a:t>depreciation amount </a:t>
            </a:r>
            <a:r>
              <a:rPr lang="en-US" b="1" dirty="0" smtClean="0"/>
              <a:t>is recorded as expense in the </a:t>
            </a:r>
            <a:r>
              <a:rPr lang="en-US" b="1" u="sng" dirty="0" smtClean="0">
                <a:solidFill>
                  <a:srgbClr val="0070C0"/>
                </a:solidFill>
              </a:rPr>
              <a:t>Profit &amp; Loss </a:t>
            </a:r>
            <a:r>
              <a:rPr lang="en-US" b="1" dirty="0" smtClean="0"/>
              <a:t>statement.</a:t>
            </a:r>
          </a:p>
          <a:p>
            <a:r>
              <a:rPr lang="en-US" b="1" dirty="0" smtClean="0"/>
              <a:t>The </a:t>
            </a:r>
            <a:r>
              <a:rPr lang="en-US" b="1" u="sng" dirty="0" smtClean="0">
                <a:solidFill>
                  <a:srgbClr val="0070C0"/>
                </a:solidFill>
              </a:rPr>
              <a:t>Value of the asset </a:t>
            </a:r>
            <a:r>
              <a:rPr lang="en-US" b="1" dirty="0" smtClean="0"/>
              <a:t>after depreciation is recorded in the </a:t>
            </a:r>
            <a:r>
              <a:rPr lang="en-US" b="1" u="sng" dirty="0" smtClean="0">
                <a:solidFill>
                  <a:srgbClr val="0070C0"/>
                </a:solidFill>
              </a:rPr>
              <a:t>Balance Sheet </a:t>
            </a:r>
            <a:r>
              <a:rPr lang="en-US" b="1" dirty="0" smtClean="0"/>
              <a:t>as the value of the asset and is the </a:t>
            </a:r>
            <a:r>
              <a:rPr lang="en-US" b="1" u="sng" dirty="0" smtClean="0">
                <a:solidFill>
                  <a:srgbClr val="0070C0"/>
                </a:solidFill>
              </a:rPr>
              <a:t>book</a:t>
            </a:r>
            <a:r>
              <a:rPr lang="en-US" b="1" dirty="0" smtClean="0"/>
              <a:t> value.</a:t>
            </a:r>
          </a:p>
          <a:p>
            <a:r>
              <a:rPr lang="en-US" b="1" dirty="0" smtClean="0"/>
              <a:t>Book value is also referred to as the Net Asset Value or simply Net Value of the asset.</a:t>
            </a:r>
            <a:endParaRPr lang="en-IN" b="1" dirty="0"/>
          </a:p>
        </p:txBody>
      </p:sp>
    </p:spTree>
    <p:extLst>
      <p:ext uri="{BB962C8B-B14F-4D97-AF65-F5344CB8AC3E}">
        <p14:creationId xmlns:p14="http://schemas.microsoft.com/office/powerpoint/2010/main" val="20774640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323806675"/>
              </p:ext>
            </p:extLst>
          </p:nvPr>
        </p:nvGraphicFramePr>
        <p:xfrm>
          <a:off x="234950" y="496888"/>
          <a:ext cx="4684713" cy="5422900"/>
        </p:xfrm>
        <a:graphic>
          <a:graphicData uri="http://schemas.openxmlformats.org/presentationml/2006/ole">
            <mc:AlternateContent xmlns:mc="http://schemas.openxmlformats.org/markup-compatibility/2006">
              <mc:Choice xmlns:v="urn:schemas-microsoft-com:vml" Requires="v">
                <p:oleObj spid="_x0000_s3124" name="Worksheet" r:id="rId5" imgW="5276962" imgH="6105637" progId="Excel.Sheet.12">
                  <p:embed/>
                </p:oleObj>
              </mc:Choice>
              <mc:Fallback>
                <p:oleObj name="Worksheet" r:id="rId5" imgW="5276962" imgH="6105637" progId="Excel.Sheet.12">
                  <p:embed/>
                  <p:pic>
                    <p:nvPicPr>
                      <p:cNvPr id="5" name="Object 4"/>
                      <p:cNvPicPr/>
                      <p:nvPr/>
                    </p:nvPicPr>
                    <p:blipFill>
                      <a:blip r:embed="rId6"/>
                      <a:stretch>
                        <a:fillRect/>
                      </a:stretch>
                    </p:blipFill>
                    <p:spPr>
                      <a:xfrm>
                        <a:off x="234950" y="496888"/>
                        <a:ext cx="4684713" cy="5422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36126083"/>
              </p:ext>
            </p:extLst>
          </p:nvPr>
        </p:nvGraphicFramePr>
        <p:xfrm>
          <a:off x="5176694" y="496888"/>
          <a:ext cx="4631540" cy="5359909"/>
        </p:xfrm>
        <a:graphic>
          <a:graphicData uri="http://schemas.openxmlformats.org/presentationml/2006/ole">
            <mc:AlternateContent xmlns:mc="http://schemas.openxmlformats.org/markup-compatibility/2006">
              <mc:Choice xmlns:v="urn:schemas-microsoft-com:vml" Requires="v">
                <p:oleObj spid="_x0000_s3125" name="Worksheet" r:id="rId7" imgW="6339982" imgH="7337919" progId="Excel.Sheet.12">
                  <p:embed/>
                </p:oleObj>
              </mc:Choice>
              <mc:Fallback>
                <p:oleObj name="Worksheet" r:id="rId7" imgW="6339982" imgH="7337919" progId="Excel.Sheet.12">
                  <p:embed/>
                  <p:pic>
                    <p:nvPicPr>
                      <p:cNvPr id="7" name="Object 6"/>
                      <p:cNvPicPr/>
                      <p:nvPr/>
                    </p:nvPicPr>
                    <p:blipFill>
                      <a:blip r:embed="rId8"/>
                      <a:stretch>
                        <a:fillRect/>
                      </a:stretch>
                    </p:blipFill>
                    <p:spPr>
                      <a:xfrm>
                        <a:off x="5176694" y="496888"/>
                        <a:ext cx="4631540" cy="5359909"/>
                      </a:xfrm>
                      <a:prstGeom prst="rect">
                        <a:avLst/>
                      </a:prstGeom>
                    </p:spPr>
                  </p:pic>
                </p:oleObj>
              </mc:Fallback>
            </mc:AlternateContent>
          </a:graphicData>
        </a:graphic>
      </p:graphicFrame>
      <p:sp>
        <p:nvSpPr>
          <p:cNvPr id="8" name="TextBox 7"/>
          <p:cNvSpPr txBox="1"/>
          <p:nvPr/>
        </p:nvSpPr>
        <p:spPr>
          <a:xfrm>
            <a:off x="3769743" y="569343"/>
            <a:ext cx="1388853" cy="646331"/>
          </a:xfrm>
          <a:prstGeom prst="rect">
            <a:avLst/>
          </a:prstGeom>
          <a:solidFill>
            <a:srgbClr val="26526F"/>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smtClean="0"/>
              <a:t>Part of P&amp;L Statement</a:t>
            </a:r>
            <a:endParaRPr lang="en-IN" b="1" dirty="0"/>
          </a:p>
        </p:txBody>
      </p:sp>
      <p:sp>
        <p:nvSpPr>
          <p:cNvPr id="9" name="TextBox 8"/>
          <p:cNvSpPr txBox="1"/>
          <p:nvPr/>
        </p:nvSpPr>
        <p:spPr>
          <a:xfrm>
            <a:off x="8588304" y="707366"/>
            <a:ext cx="1953175" cy="646331"/>
          </a:xfrm>
          <a:prstGeom prst="rect">
            <a:avLst/>
          </a:prstGeom>
          <a:solidFill>
            <a:srgbClr val="26526F"/>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Part of Balance Sheet Account</a:t>
            </a:r>
            <a:endParaRPr lang="en-IN" b="1" dirty="0"/>
          </a:p>
        </p:txBody>
      </p:sp>
      <p:sp>
        <p:nvSpPr>
          <p:cNvPr id="10" name="Flowchart: Display 9"/>
          <p:cNvSpPr/>
          <p:nvPr/>
        </p:nvSpPr>
        <p:spPr>
          <a:xfrm>
            <a:off x="9808234" y="1871606"/>
            <a:ext cx="2156604" cy="1155940"/>
          </a:xfrm>
          <a:prstGeom prst="flowChartDisplay">
            <a:avLst/>
          </a:prstGeom>
          <a:solidFill>
            <a:srgbClr val="002060">
              <a:alpha val="6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Depreciation</a:t>
            </a:r>
            <a:endParaRPr lang="en-IN" dirty="0"/>
          </a:p>
        </p:txBody>
      </p:sp>
      <p:sp>
        <p:nvSpPr>
          <p:cNvPr id="11" name="8-Point Star 10"/>
          <p:cNvSpPr/>
          <p:nvPr/>
        </p:nvSpPr>
        <p:spPr>
          <a:xfrm>
            <a:off x="2677887" y="3027546"/>
            <a:ext cx="1227364" cy="496704"/>
          </a:xfrm>
          <a:prstGeom prst="star8">
            <a:avLst/>
          </a:prstGeom>
          <a:solidFill>
            <a:schemeClr val="accent1">
              <a:alpha val="23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8-Point Star 11"/>
          <p:cNvSpPr/>
          <p:nvPr/>
        </p:nvSpPr>
        <p:spPr>
          <a:xfrm>
            <a:off x="4464169" y="1733076"/>
            <a:ext cx="4350355" cy="2333085"/>
          </a:xfrm>
          <a:prstGeom prst="star8">
            <a:avLst/>
          </a:prstGeom>
          <a:solidFill>
            <a:schemeClr val="accent1">
              <a:alpha val="23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37080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p:nvPr/>
        </p:nvSpPr>
        <p:spPr>
          <a:xfrm>
            <a:off x="909914" y="1301294"/>
            <a:ext cx="9080939" cy="2862322"/>
          </a:xfrm>
          <a:prstGeom prst="rect">
            <a:avLst/>
          </a:prstGeom>
          <a:noFill/>
          <a:ln>
            <a:noFill/>
          </a:ln>
        </p:spPr>
        <p:txBody>
          <a:bodyPr spcFirstLastPara="1" wrap="square" lIns="91425" tIns="45700" rIns="91425" bIns="45700" anchor="t" anchorCtr="0">
            <a:noAutofit/>
          </a:bodyPr>
          <a:lstStyle/>
          <a:p>
            <a:pPr marL="342900" indent="-342900">
              <a:lnSpc>
                <a:spcPct val="200000"/>
              </a:lnSpc>
              <a:buFont typeface="Wingdings" panose="05000000000000000000" pitchFamily="2" charset="2"/>
              <a:buChar char="Ø"/>
            </a:pPr>
            <a:r>
              <a:rPr lang="en-US" sz="2400" b="1" dirty="0" smtClean="0">
                <a:solidFill>
                  <a:schemeClr val="dk1"/>
                </a:solidFill>
                <a:latin typeface="Calibri"/>
                <a:ea typeface="Calibri"/>
                <a:cs typeface="Calibri"/>
              </a:rPr>
              <a:t>Depreciation definition</a:t>
            </a:r>
          </a:p>
          <a:p>
            <a:pPr marL="342900" indent="-342900">
              <a:lnSpc>
                <a:spcPct val="200000"/>
              </a:lnSpc>
              <a:buFont typeface="Wingdings" panose="05000000000000000000" pitchFamily="2" charset="2"/>
              <a:buChar char="Ø"/>
            </a:pPr>
            <a:r>
              <a:rPr lang="en-US" sz="2400" b="1" dirty="0">
                <a:solidFill>
                  <a:schemeClr val="dk1"/>
                </a:solidFill>
                <a:latin typeface="Calibri"/>
                <a:ea typeface="Calibri"/>
                <a:cs typeface="Calibri"/>
              </a:rPr>
              <a:t>Methods of </a:t>
            </a:r>
            <a:r>
              <a:rPr lang="en-US" sz="2400" b="1" dirty="0" smtClean="0">
                <a:solidFill>
                  <a:schemeClr val="dk1"/>
                </a:solidFill>
                <a:latin typeface="Calibri"/>
                <a:ea typeface="Calibri"/>
                <a:cs typeface="Calibri"/>
              </a:rPr>
              <a:t>depreciation</a:t>
            </a:r>
            <a:endParaRPr lang="en-US" sz="2400" b="1" dirty="0">
              <a:solidFill>
                <a:schemeClr val="dk1"/>
              </a:solidFill>
              <a:latin typeface="Calibri"/>
              <a:ea typeface="Calibri"/>
              <a:cs typeface="Calibri"/>
            </a:endParaRPr>
          </a:p>
          <a:p>
            <a:pPr marL="342900" indent="-342900">
              <a:lnSpc>
                <a:spcPct val="200000"/>
              </a:lnSpc>
              <a:buFont typeface="Wingdings" panose="05000000000000000000" pitchFamily="2" charset="2"/>
              <a:buChar char="Ø"/>
            </a:pPr>
            <a:r>
              <a:rPr lang="en-US" sz="2400" b="1" dirty="0" smtClean="0">
                <a:solidFill>
                  <a:schemeClr val="dk1"/>
                </a:solidFill>
                <a:latin typeface="Calibri"/>
                <a:ea typeface="Calibri"/>
                <a:cs typeface="Calibri"/>
              </a:rPr>
              <a:t>Amortization</a:t>
            </a:r>
          </a:p>
          <a:p>
            <a:pPr marL="342900" indent="-342900">
              <a:lnSpc>
                <a:spcPct val="200000"/>
              </a:lnSpc>
              <a:buFont typeface="Wingdings" panose="05000000000000000000" pitchFamily="2" charset="2"/>
              <a:buChar char="Ø"/>
            </a:pPr>
            <a:r>
              <a:rPr lang="en-US" sz="2400" b="1" dirty="0" smtClean="0">
                <a:solidFill>
                  <a:schemeClr val="dk1"/>
                </a:solidFill>
                <a:latin typeface="Calibri"/>
                <a:ea typeface="Calibri"/>
                <a:cs typeface="Calibri"/>
                <a:sym typeface="Calibri"/>
              </a:rPr>
              <a:t>Treatment </a:t>
            </a:r>
            <a:r>
              <a:rPr lang="en-US" sz="2400" b="1" dirty="0">
                <a:solidFill>
                  <a:schemeClr val="dk1"/>
                </a:solidFill>
                <a:latin typeface="Calibri"/>
                <a:ea typeface="Calibri"/>
                <a:cs typeface="Calibri"/>
                <a:sym typeface="Calibri"/>
              </a:rPr>
              <a:t>of Capital Gain or Loss from Sale of Fixed Asset</a:t>
            </a:r>
            <a:endParaRPr lang="en-US" sz="24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a:noFill/>
          <a:ln>
            <a:noFill/>
          </a:ln>
        </p:spPr>
        <p:txBody>
          <a:bodyPr spcFirstLastPara="1" wrap="square" lIns="91425" tIns="45700" rIns="91425" bIns="45700" anchor="ctr" anchorCtr="0">
            <a:noAutofit/>
          </a:bodyPr>
          <a:lstStyle/>
          <a:p>
            <a:r>
              <a:rPr lang="en-US" dirty="0"/>
              <a:t>Amortization</a:t>
            </a:r>
            <a:endParaRPr lang="en-IN" dirty="0"/>
          </a:p>
        </p:txBody>
      </p:sp>
      <p:sp>
        <p:nvSpPr>
          <p:cNvPr id="3" name="Content Placeholder 2"/>
          <p:cNvSpPr>
            <a:spLocks noGrp="1"/>
          </p:cNvSpPr>
          <p:nvPr>
            <p:ph idx="1"/>
          </p:nvPr>
        </p:nvSpPr>
        <p:spPr>
          <a:xfrm>
            <a:off x="635726" y="1201784"/>
            <a:ext cx="11321143" cy="4885507"/>
          </a:xfrm>
        </p:spPr>
        <p:txBody>
          <a:bodyPr>
            <a:normAutofit fontScale="92500"/>
          </a:bodyPr>
          <a:lstStyle/>
          <a:p>
            <a:r>
              <a:rPr lang="en-US" b="1" dirty="0" smtClean="0"/>
              <a:t>Amortization is analogous to depreciation. </a:t>
            </a:r>
          </a:p>
          <a:p>
            <a:r>
              <a:rPr lang="en-US" b="1" dirty="0" smtClean="0"/>
              <a:t>The difference is that</a:t>
            </a:r>
          </a:p>
          <a:p>
            <a:r>
              <a:rPr lang="en-US" b="1" dirty="0" smtClean="0"/>
              <a:t>depreciation is a method of gradual apportionment of the cost of acquisition of </a:t>
            </a:r>
            <a:r>
              <a:rPr lang="en-US" b="1" u="sng" dirty="0" smtClean="0"/>
              <a:t>capital assets (fixed assets) </a:t>
            </a:r>
            <a:r>
              <a:rPr lang="en-US" b="1" dirty="0" smtClean="0"/>
              <a:t>and gradually charge the cost as expense in profit &amp; loss account. </a:t>
            </a:r>
          </a:p>
          <a:p>
            <a:pPr marL="114300" indent="0">
              <a:buNone/>
            </a:pPr>
            <a:r>
              <a:rPr lang="en-US" b="1" dirty="0" smtClean="0"/>
              <a:t>Whereas, </a:t>
            </a:r>
          </a:p>
          <a:p>
            <a:r>
              <a:rPr lang="en-US" b="1" dirty="0" smtClean="0"/>
              <a:t>Amortization is gradual spreading out of cost of acquisition or cost of creation of </a:t>
            </a:r>
            <a:r>
              <a:rPr lang="en-US" b="1" u="sng" dirty="0" smtClean="0"/>
              <a:t>intangible assets such as R&amp;D cost and brand building cost</a:t>
            </a:r>
            <a:r>
              <a:rPr lang="en-US" b="1" dirty="0" smtClean="0"/>
              <a:t>, </a:t>
            </a:r>
            <a:r>
              <a:rPr lang="en-US" b="1" u="sng" dirty="0" smtClean="0"/>
              <a:t>some special types of revenue expenses (such as preliminary &amp; preoperative expenses)</a:t>
            </a:r>
            <a:r>
              <a:rPr lang="en-US" b="1" dirty="0" smtClean="0"/>
              <a:t>, and some </a:t>
            </a:r>
            <a:br>
              <a:rPr lang="en-US" b="1" dirty="0" smtClean="0"/>
            </a:br>
            <a:r>
              <a:rPr lang="en-US" b="1" u="sng" dirty="0" smtClean="0"/>
              <a:t>long-term debts</a:t>
            </a:r>
            <a:r>
              <a:rPr lang="en-US" b="1" dirty="0" smtClean="0"/>
              <a:t>. </a:t>
            </a:r>
            <a:endParaRPr lang="en-IN" b="1" dirty="0"/>
          </a:p>
        </p:txBody>
      </p:sp>
    </p:spTree>
    <p:extLst>
      <p:ext uri="{BB962C8B-B14F-4D97-AF65-F5344CB8AC3E}">
        <p14:creationId xmlns:p14="http://schemas.microsoft.com/office/powerpoint/2010/main" val="39835575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8114" y="369090"/>
            <a:ext cx="10515600" cy="737099"/>
          </a:xfrm>
        </p:spPr>
        <p:txBody>
          <a:bodyPr/>
          <a:lstStyle/>
          <a:p>
            <a:r>
              <a:rPr lang="en-IN" dirty="0" smtClean="0"/>
              <a:t>Amortization</a:t>
            </a:r>
            <a:endParaRPr lang="en-IN" dirty="0"/>
          </a:p>
        </p:txBody>
      </p:sp>
      <p:sp>
        <p:nvSpPr>
          <p:cNvPr id="3" name="Content Placeholder 2"/>
          <p:cNvSpPr>
            <a:spLocks noGrp="1"/>
          </p:cNvSpPr>
          <p:nvPr>
            <p:ph idx="1"/>
          </p:nvPr>
        </p:nvSpPr>
        <p:spPr>
          <a:xfrm>
            <a:off x="918114" y="1205678"/>
            <a:ext cx="10515600" cy="4887248"/>
          </a:xfrm>
        </p:spPr>
        <p:txBody>
          <a:bodyPr>
            <a:normAutofit fontScale="92500" lnSpcReduction="10000"/>
          </a:bodyPr>
          <a:lstStyle/>
          <a:p>
            <a:r>
              <a:rPr lang="en-US" b="1" dirty="0" smtClean="0"/>
              <a:t>Most common amortization: </a:t>
            </a:r>
          </a:p>
          <a:p>
            <a:r>
              <a:rPr lang="en-US" b="1" dirty="0" smtClean="0"/>
              <a:t>Advertisement expenses – though incurred in one year, the benefits are enjoyed for many years.</a:t>
            </a:r>
          </a:p>
          <a:p>
            <a:r>
              <a:rPr lang="en-US" b="1" dirty="0" smtClean="0"/>
              <a:t>Research &amp; Development cost: the intellectual property emerging out of the R&amp;D activity is enjoyed over a long period of time.</a:t>
            </a:r>
          </a:p>
          <a:p>
            <a:r>
              <a:rPr lang="en-US" b="1" dirty="0" smtClean="0"/>
              <a:t>Preliminary &amp; Preoperative expenses: incurred at the early stage of a startup and is usually capitalized. It is amortized over a suitable period. </a:t>
            </a:r>
            <a:endParaRPr lang="en-US" dirty="0"/>
          </a:p>
          <a:p>
            <a:r>
              <a:rPr lang="en-US" b="1" dirty="0" smtClean="0"/>
              <a:t>Some licenses such as telecom, mining lease, bandwidth that are provided for a particular period for a onetime fee.</a:t>
            </a:r>
          </a:p>
          <a:p>
            <a:r>
              <a:rPr lang="en-IN" dirty="0" smtClean="0"/>
              <a:t>From the perspective of useful period, these expenses has </a:t>
            </a:r>
            <a:br>
              <a:rPr lang="en-IN" dirty="0" smtClean="0"/>
            </a:br>
            <a:r>
              <a:rPr lang="en-IN" dirty="0" smtClean="0"/>
              <a:t>some appearance of capital assets.</a:t>
            </a:r>
            <a:endParaRPr lang="en-IN" b="1" dirty="0"/>
          </a:p>
        </p:txBody>
      </p:sp>
    </p:spTree>
    <p:extLst>
      <p:ext uri="{BB962C8B-B14F-4D97-AF65-F5344CB8AC3E}">
        <p14:creationId xmlns:p14="http://schemas.microsoft.com/office/powerpoint/2010/main" val="9536228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dirty="0"/>
              <a:t>Depletion (of value)</a:t>
            </a:r>
            <a:endParaRPr lang="en-IN" dirty="0"/>
          </a:p>
        </p:txBody>
      </p:sp>
      <p:sp>
        <p:nvSpPr>
          <p:cNvPr id="3" name="Content Placeholder 2"/>
          <p:cNvSpPr>
            <a:spLocks noGrp="1"/>
          </p:cNvSpPr>
          <p:nvPr>
            <p:ph idx="1"/>
          </p:nvPr>
        </p:nvSpPr>
        <p:spPr>
          <a:xfrm>
            <a:off x="838200" y="2221911"/>
            <a:ext cx="10515600" cy="2802935"/>
          </a:xfrm>
        </p:spPr>
        <p:txBody>
          <a:bodyPr/>
          <a:lstStyle/>
          <a:p>
            <a:r>
              <a:rPr lang="en-US" b="1" dirty="0" smtClean="0"/>
              <a:t>Used in case of natural resources</a:t>
            </a:r>
          </a:p>
          <a:p>
            <a:r>
              <a:rPr lang="en-US" b="1" dirty="0" smtClean="0"/>
              <a:t>For example coal and mines, petroleum blocks</a:t>
            </a:r>
          </a:p>
          <a:p>
            <a:r>
              <a:rPr lang="en-US" b="1" dirty="0" smtClean="0"/>
              <a:t>Telecom license: value gets depleted by the passage of time since the license is provided for a fixed period of time.</a:t>
            </a:r>
            <a:endParaRPr lang="en-IN" b="1" dirty="0"/>
          </a:p>
        </p:txBody>
      </p:sp>
    </p:spTree>
    <p:extLst>
      <p:ext uri="{BB962C8B-B14F-4D97-AF65-F5344CB8AC3E}">
        <p14:creationId xmlns:p14="http://schemas.microsoft.com/office/powerpoint/2010/main" val="4253590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768737" y="2785120"/>
            <a:ext cx="5415827" cy="838724"/>
          </a:xfrm>
          <a:noFill/>
          <a:ln>
            <a:noFill/>
          </a:ln>
        </p:spPr>
        <p:txBody>
          <a:bodyPr spcFirstLastPara="1" wrap="square" lIns="91425" tIns="45700" rIns="91425" bIns="45700" anchor="ctr" anchorCtr="0">
            <a:noAutofit/>
          </a:bodyPr>
          <a:lstStyle/>
          <a:p>
            <a:r>
              <a:rPr lang="en-IN" dirty="0"/>
              <a:t>Profit and Loss Statement for Certain Period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6011501"/>
              </p:ext>
            </p:extLst>
          </p:nvPr>
        </p:nvGraphicFramePr>
        <p:xfrm>
          <a:off x="1605238" y="179"/>
          <a:ext cx="7060992" cy="5532046"/>
        </p:xfrm>
        <a:graphic>
          <a:graphicData uri="http://schemas.openxmlformats.org/drawingml/2006/table">
            <a:tbl>
              <a:tblPr firstRow="1" bandRow="1">
                <a:tableStyleId>{5C22544A-7EE6-4342-B048-85BDC9FD1C3A}</a:tableStyleId>
              </a:tblPr>
              <a:tblGrid>
                <a:gridCol w="7060992">
                  <a:extLst>
                    <a:ext uri="{9D8B030D-6E8A-4147-A177-3AD203B41FA5}">
                      <a16:colId xmlns:a16="http://schemas.microsoft.com/office/drawing/2014/main" val="20000"/>
                    </a:ext>
                  </a:extLst>
                </a:gridCol>
              </a:tblGrid>
              <a:tr h="470209">
                <a:tc>
                  <a:txBody>
                    <a:bodyPr/>
                    <a:lstStyle/>
                    <a:p>
                      <a:endParaRPr lang="en-IN" sz="2000" dirty="0"/>
                    </a:p>
                  </a:txBody>
                  <a:tcPr>
                    <a:noFill/>
                  </a:tcPr>
                </a:tc>
                <a:extLst>
                  <a:ext uri="{0D108BD9-81ED-4DB2-BD59-A6C34878D82A}">
                    <a16:rowId xmlns:a16="http://schemas.microsoft.com/office/drawing/2014/main" val="10000"/>
                  </a:ext>
                </a:extLst>
              </a:tr>
              <a:tr h="398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t>1. Sales or Revenue</a:t>
                      </a:r>
                    </a:p>
                  </a:txBody>
                  <a:tcPr/>
                </a:tc>
                <a:extLst>
                  <a:ext uri="{0D108BD9-81ED-4DB2-BD59-A6C34878D82A}">
                    <a16:rowId xmlns:a16="http://schemas.microsoft.com/office/drawing/2014/main" val="10001"/>
                  </a:ext>
                </a:extLst>
              </a:tr>
              <a:tr h="376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2. Minus ‘Cost of goods sold’</a:t>
                      </a:r>
                    </a:p>
                  </a:txBody>
                  <a:tcPr/>
                </a:tc>
                <a:extLst>
                  <a:ext uri="{0D108BD9-81ED-4DB2-BD59-A6C34878D82A}">
                    <a16:rowId xmlns:a16="http://schemas.microsoft.com/office/drawing/2014/main" val="10002"/>
                  </a:ext>
                </a:extLst>
              </a:tr>
              <a:tr h="665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3. Opening stock</a:t>
                      </a:r>
                      <a:r>
                        <a:rPr lang="en-IN" sz="2000" baseline="0" dirty="0" smtClean="0"/>
                        <a:t> plus Purchase during the year = Available stock.</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baseline="0" dirty="0" smtClean="0"/>
                        <a:t>Minus ‘Closing stock’ = Cost of goods sold.</a:t>
                      </a:r>
                      <a:endParaRPr lang="en-IN" sz="2000" dirty="0" smtClean="0"/>
                    </a:p>
                  </a:txBody>
                  <a:tcPr/>
                </a:tc>
                <a:extLst>
                  <a:ext uri="{0D108BD9-81ED-4DB2-BD59-A6C34878D82A}">
                    <a16:rowId xmlns:a16="http://schemas.microsoft.com/office/drawing/2014/main" val="10003"/>
                  </a:ext>
                </a:extLst>
              </a:tr>
              <a:tr h="376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t>4. Gross profit (1 –2</a:t>
                      </a:r>
                      <a:r>
                        <a:rPr lang="en-IN" sz="2000" b="1" baseline="0" dirty="0" smtClean="0"/>
                        <a:t>)</a:t>
                      </a:r>
                      <a:endParaRPr lang="en-IN" sz="2000" b="1" dirty="0" smtClean="0"/>
                    </a:p>
                  </a:txBody>
                  <a:tcPr/>
                </a:tc>
                <a:extLst>
                  <a:ext uri="{0D108BD9-81ED-4DB2-BD59-A6C34878D82A}">
                    <a16:rowId xmlns:a16="http://schemas.microsoft.com/office/drawing/2014/main" val="10004"/>
                  </a:ext>
                </a:extLst>
              </a:tr>
              <a:tr h="385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5. Salaries</a:t>
                      </a:r>
                    </a:p>
                  </a:txBody>
                  <a:tcPr/>
                </a:tc>
                <a:extLst>
                  <a:ext uri="{0D108BD9-81ED-4DB2-BD59-A6C34878D82A}">
                    <a16:rowId xmlns:a16="http://schemas.microsoft.com/office/drawing/2014/main" val="10005"/>
                  </a:ext>
                </a:extLst>
              </a:tr>
              <a:tr h="376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6. Depreciation and</a:t>
                      </a:r>
                      <a:r>
                        <a:rPr lang="en-IN" sz="2000" baseline="0" dirty="0" smtClean="0"/>
                        <a:t> amortization </a:t>
                      </a:r>
                      <a:endParaRPr lang="en-IN" sz="2000" dirty="0" smtClean="0"/>
                    </a:p>
                  </a:txBody>
                  <a:tcPr/>
                </a:tc>
                <a:extLst>
                  <a:ext uri="{0D108BD9-81ED-4DB2-BD59-A6C34878D82A}">
                    <a16:rowId xmlns:a16="http://schemas.microsoft.com/office/drawing/2014/main" val="10006"/>
                  </a:ext>
                </a:extLst>
              </a:tr>
              <a:tr h="3922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7. Other operational expenses</a:t>
                      </a:r>
                    </a:p>
                  </a:txBody>
                  <a:tcPr/>
                </a:tc>
                <a:extLst>
                  <a:ext uri="{0D108BD9-81ED-4DB2-BD59-A6C34878D82A}">
                    <a16:rowId xmlns:a16="http://schemas.microsoft.com/office/drawing/2014/main" val="10007"/>
                  </a:ext>
                </a:extLst>
              </a:tr>
              <a:tr h="376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t>8. Operating profit [4 – (sum of 5 through 7) ]</a:t>
                      </a:r>
                    </a:p>
                  </a:txBody>
                  <a:tcPr/>
                </a:tc>
                <a:extLst>
                  <a:ext uri="{0D108BD9-81ED-4DB2-BD59-A6C34878D82A}">
                    <a16:rowId xmlns:a16="http://schemas.microsoft.com/office/drawing/2014/main" val="10008"/>
                  </a:ext>
                </a:extLst>
              </a:tr>
              <a:tr h="376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9. Interest</a:t>
                      </a:r>
                      <a:r>
                        <a:rPr lang="en-IN" sz="2000" baseline="0" dirty="0" smtClean="0"/>
                        <a:t> or finance cost</a:t>
                      </a:r>
                      <a:endParaRPr lang="en-IN" sz="2000" dirty="0" smtClean="0"/>
                    </a:p>
                  </a:txBody>
                  <a:tcPr/>
                </a:tc>
                <a:extLst>
                  <a:ext uri="{0D108BD9-81ED-4DB2-BD59-A6C34878D82A}">
                    <a16:rowId xmlns:a16="http://schemas.microsoft.com/office/drawing/2014/main" val="10009"/>
                  </a:ext>
                </a:extLst>
              </a:tr>
              <a:tr h="376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t>10.  Profit</a:t>
                      </a:r>
                      <a:r>
                        <a:rPr lang="en-IN" sz="2000" b="1" baseline="0" dirty="0" smtClean="0"/>
                        <a:t> before tax (8 – 9)</a:t>
                      </a:r>
                      <a:endParaRPr lang="en-IN" sz="2000" b="1" dirty="0" smtClean="0"/>
                    </a:p>
                  </a:txBody>
                  <a:tcPr/>
                </a:tc>
                <a:extLst>
                  <a:ext uri="{0D108BD9-81ED-4DB2-BD59-A6C34878D82A}">
                    <a16:rowId xmlns:a16="http://schemas.microsoft.com/office/drawing/2014/main" val="10010"/>
                  </a:ext>
                </a:extLst>
              </a:tr>
              <a:tr h="376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11. Income Tax.   12. Net profit = 10 – 11.  13. Dividend          </a:t>
                      </a:r>
                    </a:p>
                  </a:txBody>
                  <a:tcPr/>
                </a:tc>
                <a:extLst>
                  <a:ext uri="{0D108BD9-81ED-4DB2-BD59-A6C34878D82A}">
                    <a16:rowId xmlns:a16="http://schemas.microsoft.com/office/drawing/2014/main" val="10011"/>
                  </a:ext>
                </a:extLst>
              </a:tr>
              <a:tr h="376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14. Retained</a:t>
                      </a:r>
                      <a:r>
                        <a:rPr lang="en-IN" sz="2000" baseline="0" dirty="0" smtClean="0"/>
                        <a:t> p</a:t>
                      </a:r>
                      <a:r>
                        <a:rPr lang="en-IN" sz="2000" dirty="0" smtClean="0"/>
                        <a:t>rofit</a:t>
                      </a:r>
                      <a:r>
                        <a:rPr lang="en-IN" sz="2000" baseline="0" dirty="0" smtClean="0"/>
                        <a:t> transferred to Balance Sheet (12 – 13)</a:t>
                      </a:r>
                      <a:endParaRPr lang="en-IN" sz="2000" dirty="0" smtClean="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860151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IN" sz="3600" b="1" dirty="0">
                <a:solidFill>
                  <a:srgbClr val="002060"/>
                </a:solidFill>
                <a:latin typeface="Georgia" panose="02040502050405020303" pitchFamily="18" charset="0"/>
              </a:rPr>
              <a:t>Owners’ Capital</a:t>
            </a:r>
          </a:p>
        </p:txBody>
      </p:sp>
      <p:sp>
        <p:nvSpPr>
          <p:cNvPr id="3" name="Content Placeholder 2"/>
          <p:cNvSpPr>
            <a:spLocks noGrp="1"/>
          </p:cNvSpPr>
          <p:nvPr>
            <p:ph idx="1"/>
          </p:nvPr>
        </p:nvSpPr>
        <p:spPr>
          <a:xfrm>
            <a:off x="0" y="1515291"/>
            <a:ext cx="7032247" cy="4526735"/>
          </a:xfrm>
        </p:spPr>
        <p:txBody>
          <a:bodyPr>
            <a:normAutofit lnSpcReduction="10000"/>
          </a:bodyPr>
          <a:lstStyle/>
          <a:p>
            <a:r>
              <a:rPr lang="en-IN" b="1" dirty="0" smtClean="0"/>
              <a:t>Initial and subsequent investment made by the owners in the business.</a:t>
            </a:r>
          </a:p>
          <a:p>
            <a:r>
              <a:rPr lang="en-IN" b="1" dirty="0" smtClean="0"/>
              <a:t>Part of the net profit generated by the business in each year that has been reinvested in the form of retained earnings or reserves &amp; surplus.</a:t>
            </a:r>
          </a:p>
          <a:p>
            <a:r>
              <a:rPr lang="en-IN" b="1" dirty="0" smtClean="0"/>
              <a:t>Funds raised through various rounds of investment by Business Angel and Venture Capitalists also form part of equity capital.</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4275788084"/>
              </p:ext>
            </p:extLst>
          </p:nvPr>
        </p:nvGraphicFramePr>
        <p:xfrm>
          <a:off x="6949440" y="2128294"/>
          <a:ext cx="5009424" cy="2976880"/>
        </p:xfrm>
        <a:graphic>
          <a:graphicData uri="http://schemas.openxmlformats.org/drawingml/2006/table">
            <a:tbl>
              <a:tblPr firstRow="1" bandRow="1">
                <a:tableStyleId>{5C22544A-7EE6-4342-B048-85BDC9FD1C3A}</a:tableStyleId>
              </a:tblPr>
              <a:tblGrid>
                <a:gridCol w="3513908">
                  <a:extLst>
                    <a:ext uri="{9D8B030D-6E8A-4147-A177-3AD203B41FA5}">
                      <a16:colId xmlns:a16="http://schemas.microsoft.com/office/drawing/2014/main" val="1666887185"/>
                    </a:ext>
                  </a:extLst>
                </a:gridCol>
                <a:gridCol w="1495516">
                  <a:extLst>
                    <a:ext uri="{9D8B030D-6E8A-4147-A177-3AD203B41FA5}">
                      <a16:colId xmlns:a16="http://schemas.microsoft.com/office/drawing/2014/main" val="583805430"/>
                    </a:ext>
                  </a:extLst>
                </a:gridCol>
              </a:tblGrid>
              <a:tr h="370840">
                <a:tc gridSpan="2">
                  <a:txBody>
                    <a:bodyPr/>
                    <a:lstStyle/>
                    <a:p>
                      <a:pPr algn="ctr"/>
                      <a:r>
                        <a:rPr lang="en-IN" sz="2800" b="1" dirty="0" smtClean="0"/>
                        <a:t>Balance Sheet</a:t>
                      </a:r>
                      <a:endParaRPr lang="en-US" sz="2800" b="1" dirty="0"/>
                    </a:p>
                  </a:txBody>
                  <a:tcPr/>
                </a:tc>
                <a:tc hMerge="1">
                  <a:txBody>
                    <a:bodyPr/>
                    <a:lstStyle/>
                    <a:p>
                      <a:pPr algn="r"/>
                      <a:endParaRPr lang="en-US" sz="2000" b="1" dirty="0"/>
                    </a:p>
                  </a:txBody>
                  <a:tcPr/>
                </a:tc>
                <a:extLst>
                  <a:ext uri="{0D108BD9-81ED-4DB2-BD59-A6C34878D82A}">
                    <a16:rowId xmlns:a16="http://schemas.microsoft.com/office/drawing/2014/main" val="1149421797"/>
                  </a:ext>
                </a:extLst>
              </a:tr>
              <a:tr h="370840">
                <a:tc>
                  <a:txBody>
                    <a:bodyPr/>
                    <a:lstStyle/>
                    <a:p>
                      <a:pPr algn="l"/>
                      <a:r>
                        <a:rPr lang="en-IN" sz="2800" b="1" dirty="0" smtClean="0"/>
                        <a:t>Equity &amp; Liabilities</a:t>
                      </a:r>
                      <a:endParaRPr lang="en-US" sz="2800" b="1" dirty="0"/>
                    </a:p>
                  </a:txBody>
                  <a:tcPr/>
                </a:tc>
                <a:tc>
                  <a:txBody>
                    <a:bodyPr/>
                    <a:lstStyle/>
                    <a:p>
                      <a:pPr algn="r"/>
                      <a:endParaRPr lang="en-US" sz="2000" b="1" dirty="0"/>
                    </a:p>
                  </a:txBody>
                  <a:tcPr/>
                </a:tc>
                <a:extLst>
                  <a:ext uri="{0D108BD9-81ED-4DB2-BD59-A6C34878D82A}">
                    <a16:rowId xmlns:a16="http://schemas.microsoft.com/office/drawing/2014/main" val="3470475983"/>
                  </a:ext>
                </a:extLst>
              </a:tr>
              <a:tr h="370840">
                <a:tc>
                  <a:txBody>
                    <a:bodyPr/>
                    <a:lstStyle/>
                    <a:p>
                      <a:pPr algn="l"/>
                      <a:r>
                        <a:rPr lang="en-IN" sz="2400" b="1" dirty="0" smtClean="0">
                          <a:solidFill>
                            <a:schemeClr val="accent5">
                              <a:lumMod val="75000"/>
                            </a:schemeClr>
                          </a:solidFill>
                        </a:rPr>
                        <a:t>Equity capital</a:t>
                      </a:r>
                      <a:endParaRPr lang="en-US" sz="2400" b="1" dirty="0">
                        <a:solidFill>
                          <a:schemeClr val="accent5">
                            <a:lumMod val="75000"/>
                          </a:schemeClr>
                        </a:solidFill>
                      </a:endParaRPr>
                    </a:p>
                  </a:txBody>
                  <a:tcPr/>
                </a:tc>
                <a:tc>
                  <a:txBody>
                    <a:bodyPr/>
                    <a:lstStyle/>
                    <a:p>
                      <a:pPr algn="r"/>
                      <a:endParaRPr lang="en-US" sz="2000" b="1"/>
                    </a:p>
                  </a:txBody>
                  <a:tcPr/>
                </a:tc>
                <a:extLst>
                  <a:ext uri="{0D108BD9-81ED-4DB2-BD59-A6C34878D82A}">
                    <a16:rowId xmlns:a16="http://schemas.microsoft.com/office/drawing/2014/main" val="1012961172"/>
                  </a:ext>
                </a:extLst>
              </a:tr>
              <a:tr h="370840">
                <a:tc>
                  <a:txBody>
                    <a:bodyPr/>
                    <a:lstStyle/>
                    <a:p>
                      <a:pPr algn="l"/>
                      <a:r>
                        <a:rPr lang="en-IN" sz="1800" b="1" smtClean="0">
                          <a:solidFill>
                            <a:schemeClr val="accent5">
                              <a:lumMod val="50000"/>
                            </a:schemeClr>
                          </a:solidFill>
                        </a:rPr>
                        <a:t>   Authorized</a:t>
                      </a:r>
                      <a:r>
                        <a:rPr lang="en-IN" sz="1800" b="1" baseline="0" smtClean="0">
                          <a:solidFill>
                            <a:schemeClr val="accent5">
                              <a:lumMod val="50000"/>
                            </a:schemeClr>
                          </a:solidFill>
                        </a:rPr>
                        <a:t> capital</a:t>
                      </a:r>
                      <a:endParaRPr lang="en-US" sz="1800" b="1">
                        <a:solidFill>
                          <a:schemeClr val="accent5">
                            <a:lumMod val="50000"/>
                          </a:schemeClr>
                        </a:solidFill>
                      </a:endParaRPr>
                    </a:p>
                  </a:txBody>
                  <a:tcPr/>
                </a:tc>
                <a:tc>
                  <a:txBody>
                    <a:bodyPr/>
                    <a:lstStyle/>
                    <a:p>
                      <a:pPr algn="r"/>
                      <a:r>
                        <a:rPr lang="en-IN" sz="1800" b="1" dirty="0" smtClean="0">
                          <a:solidFill>
                            <a:schemeClr val="accent5">
                              <a:lumMod val="50000"/>
                            </a:schemeClr>
                          </a:solidFill>
                        </a:rPr>
                        <a:t>15,00,000</a:t>
                      </a:r>
                      <a:endParaRPr lang="en-US" sz="1800" b="1" dirty="0">
                        <a:solidFill>
                          <a:schemeClr val="accent5">
                            <a:lumMod val="50000"/>
                          </a:schemeClr>
                        </a:solidFill>
                      </a:endParaRPr>
                    </a:p>
                  </a:txBody>
                  <a:tcPr/>
                </a:tc>
                <a:extLst>
                  <a:ext uri="{0D108BD9-81ED-4DB2-BD59-A6C34878D82A}">
                    <a16:rowId xmlns:a16="http://schemas.microsoft.com/office/drawing/2014/main" val="3066437802"/>
                  </a:ext>
                </a:extLst>
              </a:tr>
              <a:tr h="370840">
                <a:tc>
                  <a:txBody>
                    <a:bodyPr/>
                    <a:lstStyle/>
                    <a:p>
                      <a:pPr algn="l"/>
                      <a:r>
                        <a:rPr lang="en-IN" sz="1800" b="1" smtClean="0">
                          <a:solidFill>
                            <a:schemeClr val="accent5">
                              <a:lumMod val="50000"/>
                            </a:schemeClr>
                          </a:solidFill>
                        </a:rPr>
                        <a:t>   Paid-up</a:t>
                      </a:r>
                      <a:r>
                        <a:rPr lang="en-IN" sz="1800" b="1" baseline="0" smtClean="0">
                          <a:solidFill>
                            <a:schemeClr val="accent5">
                              <a:lumMod val="50000"/>
                            </a:schemeClr>
                          </a:solidFill>
                        </a:rPr>
                        <a:t> capital</a:t>
                      </a:r>
                      <a:endParaRPr lang="en-US" sz="1800" b="1">
                        <a:solidFill>
                          <a:schemeClr val="accent5">
                            <a:lumMod val="50000"/>
                          </a:schemeClr>
                        </a:solidFill>
                      </a:endParaRPr>
                    </a:p>
                  </a:txBody>
                  <a:tcPr/>
                </a:tc>
                <a:tc>
                  <a:txBody>
                    <a:bodyPr/>
                    <a:lstStyle/>
                    <a:p>
                      <a:pPr algn="r"/>
                      <a:r>
                        <a:rPr lang="en-IN" sz="1800" b="1" dirty="0" smtClean="0">
                          <a:solidFill>
                            <a:schemeClr val="accent5">
                              <a:lumMod val="50000"/>
                            </a:schemeClr>
                          </a:solidFill>
                        </a:rPr>
                        <a:t>10,00,000</a:t>
                      </a:r>
                      <a:endParaRPr lang="en-US" sz="1800" b="1" dirty="0">
                        <a:solidFill>
                          <a:schemeClr val="accent5">
                            <a:lumMod val="50000"/>
                          </a:schemeClr>
                        </a:solidFill>
                      </a:endParaRPr>
                    </a:p>
                  </a:txBody>
                  <a:tcPr/>
                </a:tc>
                <a:extLst>
                  <a:ext uri="{0D108BD9-81ED-4DB2-BD59-A6C34878D82A}">
                    <a16:rowId xmlns:a16="http://schemas.microsoft.com/office/drawing/2014/main" val="27247345"/>
                  </a:ext>
                </a:extLst>
              </a:tr>
              <a:tr h="370840">
                <a:tc>
                  <a:txBody>
                    <a:bodyPr/>
                    <a:lstStyle/>
                    <a:p>
                      <a:pPr algn="l"/>
                      <a:r>
                        <a:rPr lang="en-IN" sz="1800" b="1" smtClean="0">
                          <a:solidFill>
                            <a:schemeClr val="accent5">
                              <a:lumMod val="50000"/>
                            </a:schemeClr>
                          </a:solidFill>
                        </a:rPr>
                        <a:t>   Reserves &amp; Surplus</a:t>
                      </a:r>
                      <a:endParaRPr lang="en-US" sz="1800" b="1">
                        <a:solidFill>
                          <a:schemeClr val="accent5">
                            <a:lumMod val="50000"/>
                          </a:schemeClr>
                        </a:solidFill>
                      </a:endParaRPr>
                    </a:p>
                  </a:txBody>
                  <a:tcPr/>
                </a:tc>
                <a:tc>
                  <a:txBody>
                    <a:bodyPr/>
                    <a:lstStyle/>
                    <a:p>
                      <a:pPr algn="r"/>
                      <a:r>
                        <a:rPr lang="en-IN" sz="1800" b="1" dirty="0" smtClean="0">
                          <a:solidFill>
                            <a:schemeClr val="accent5">
                              <a:lumMod val="50000"/>
                            </a:schemeClr>
                          </a:solidFill>
                        </a:rPr>
                        <a:t>12,15,243</a:t>
                      </a:r>
                      <a:endParaRPr lang="en-US" sz="1800" b="1" dirty="0">
                        <a:solidFill>
                          <a:schemeClr val="accent5">
                            <a:lumMod val="50000"/>
                          </a:schemeClr>
                        </a:solidFill>
                      </a:endParaRPr>
                    </a:p>
                  </a:txBody>
                  <a:tcPr/>
                </a:tc>
                <a:extLst>
                  <a:ext uri="{0D108BD9-81ED-4DB2-BD59-A6C34878D82A}">
                    <a16:rowId xmlns:a16="http://schemas.microsoft.com/office/drawing/2014/main" val="1476285774"/>
                  </a:ext>
                </a:extLst>
              </a:tr>
              <a:tr h="370840">
                <a:tc>
                  <a:txBody>
                    <a:bodyPr/>
                    <a:lstStyle/>
                    <a:p>
                      <a:pPr algn="l"/>
                      <a:r>
                        <a:rPr lang="en-IN" sz="1800" b="1" dirty="0" smtClean="0">
                          <a:solidFill>
                            <a:schemeClr val="accent5">
                              <a:lumMod val="50000"/>
                            </a:schemeClr>
                          </a:solidFill>
                        </a:rPr>
                        <a:t>Net worth</a:t>
                      </a:r>
                      <a:endParaRPr lang="en-US" sz="1800" b="1" dirty="0">
                        <a:solidFill>
                          <a:schemeClr val="accent5">
                            <a:lumMod val="50000"/>
                          </a:schemeClr>
                        </a:solidFill>
                      </a:endParaRPr>
                    </a:p>
                  </a:txBody>
                  <a:tcPr/>
                </a:tc>
                <a:tc>
                  <a:txBody>
                    <a:bodyPr/>
                    <a:lstStyle/>
                    <a:p>
                      <a:pPr algn="r"/>
                      <a:r>
                        <a:rPr lang="en-IN" sz="1800" b="1" dirty="0" smtClean="0">
                          <a:solidFill>
                            <a:schemeClr val="accent5">
                              <a:lumMod val="50000"/>
                            </a:schemeClr>
                          </a:solidFill>
                        </a:rPr>
                        <a:t>22,15,243</a:t>
                      </a:r>
                      <a:endParaRPr lang="en-US" sz="1800" b="1" dirty="0">
                        <a:solidFill>
                          <a:schemeClr val="accent5">
                            <a:lumMod val="50000"/>
                          </a:schemeClr>
                        </a:solidFill>
                      </a:endParaRPr>
                    </a:p>
                  </a:txBody>
                  <a:tcPr/>
                </a:tc>
                <a:extLst>
                  <a:ext uri="{0D108BD9-81ED-4DB2-BD59-A6C34878D82A}">
                    <a16:rowId xmlns:a16="http://schemas.microsoft.com/office/drawing/2014/main" val="1276289373"/>
                  </a:ext>
                </a:extLst>
              </a:tr>
            </a:tbl>
          </a:graphicData>
        </a:graphic>
      </p:graphicFrame>
    </p:spTree>
    <p:extLst>
      <p:ext uri="{BB962C8B-B14F-4D97-AF65-F5344CB8AC3E}">
        <p14:creationId xmlns:p14="http://schemas.microsoft.com/office/powerpoint/2010/main" val="24091774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IN" sz="3600" b="1" dirty="0">
                <a:solidFill>
                  <a:srgbClr val="002060"/>
                </a:solidFill>
                <a:latin typeface="Georgia" panose="02040502050405020303" pitchFamily="18" charset="0"/>
              </a:rPr>
              <a:t>Percentage Holding of Founders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018903" y="1313793"/>
            <a:ext cx="10334897" cy="4812371"/>
          </a:xfrm>
        </p:spPr>
        <p:txBody>
          <a:bodyPr>
            <a:normAutofit lnSpcReduction="10000"/>
          </a:bodyPr>
          <a:lstStyle/>
          <a:p>
            <a:r>
              <a:rPr lang="en-IN" b="1" dirty="0" smtClean="0"/>
              <a:t>Founders’ holdings are the respective percentage of equity shares held by each.</a:t>
            </a:r>
          </a:p>
          <a:p>
            <a:r>
              <a:rPr lang="en-IN" b="1" dirty="0" smtClean="0"/>
              <a:t>Say, equity of a </a:t>
            </a:r>
            <a:r>
              <a:rPr lang="en-IN" b="1" dirty="0" err="1" smtClean="0"/>
              <a:t>startup</a:t>
            </a:r>
            <a:r>
              <a:rPr lang="en-IN" b="1" dirty="0" smtClean="0"/>
              <a:t> is </a:t>
            </a:r>
            <a:r>
              <a:rPr lang="en-US" b="1" dirty="0" smtClean="0"/>
              <a:t>₹10,00,000 divided into 1,00,000 shares of ₹10 each.</a:t>
            </a:r>
          </a:p>
          <a:p>
            <a:r>
              <a:rPr lang="en-IN" b="1" dirty="0" smtClean="0"/>
              <a:t>Number of founders: 3 (let us call them A, B, &amp; C) </a:t>
            </a:r>
          </a:p>
          <a:p>
            <a:r>
              <a:rPr lang="en-IN" b="1" dirty="0" smtClean="0"/>
              <a:t>Share holding: </a:t>
            </a:r>
          </a:p>
          <a:p>
            <a:r>
              <a:rPr lang="en-IN" b="1" dirty="0" smtClean="0"/>
              <a:t>A: 20,000; B: 50,000, &amp; C: 30,000 shares.</a:t>
            </a:r>
          </a:p>
          <a:p>
            <a:r>
              <a:rPr lang="en-IN" b="1" dirty="0" smtClean="0"/>
              <a:t>Holding of A is 20,000/1,00,000 = 20%</a:t>
            </a:r>
          </a:p>
          <a:p>
            <a:r>
              <a:rPr lang="en-IN" b="1" dirty="0" smtClean="0"/>
              <a:t>Holding of B is 50,000/1,00,000 = 50%</a:t>
            </a:r>
          </a:p>
          <a:p>
            <a:r>
              <a:rPr lang="en-IN" b="1" dirty="0" smtClean="0"/>
              <a:t>Holding of C is 30,000/1,00,000 = 30%</a:t>
            </a:r>
          </a:p>
        </p:txBody>
      </p:sp>
    </p:spTree>
    <p:extLst>
      <p:ext uri="{BB962C8B-B14F-4D97-AF65-F5344CB8AC3E}">
        <p14:creationId xmlns:p14="http://schemas.microsoft.com/office/powerpoint/2010/main" val="20434580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3777" y="221690"/>
            <a:ext cx="10515600" cy="1325563"/>
          </a:xfrm>
        </p:spPr>
        <p:txBody>
          <a:bodyPr vert="horz" lIns="91440" tIns="45720" rIns="91440" bIns="45720" rtlCol="0" anchor="ctr">
            <a:noAutofit/>
          </a:bodyPr>
          <a:lstStyle/>
          <a:p>
            <a:r>
              <a:rPr lang="en-IN" sz="3600" b="1" dirty="0">
                <a:solidFill>
                  <a:srgbClr val="002060"/>
                </a:solidFill>
                <a:latin typeface="Georgia" panose="02040502050405020303" pitchFamily="18" charset="0"/>
              </a:rPr>
              <a:t>You raise </a:t>
            </a:r>
            <a:r>
              <a:rPr lang="en-US" sz="3600" b="1" dirty="0">
                <a:solidFill>
                  <a:srgbClr val="002060"/>
                </a:solidFill>
                <a:latin typeface="Georgia" panose="02040502050405020303" pitchFamily="18" charset="0"/>
              </a:rPr>
              <a:t>₹1.00 crore from an investor in exchange for 20% of equity</a:t>
            </a:r>
          </a:p>
        </p:txBody>
      </p:sp>
      <p:sp>
        <p:nvSpPr>
          <p:cNvPr id="3" name="Content Placeholder 2"/>
          <p:cNvSpPr>
            <a:spLocks noGrp="1"/>
          </p:cNvSpPr>
          <p:nvPr>
            <p:ph idx="1"/>
          </p:nvPr>
        </p:nvSpPr>
        <p:spPr>
          <a:xfrm>
            <a:off x="183777" y="1547253"/>
            <a:ext cx="8592671" cy="3185646"/>
          </a:xfrm>
        </p:spPr>
        <p:txBody>
          <a:bodyPr>
            <a:normAutofit/>
          </a:bodyPr>
          <a:lstStyle/>
          <a:p>
            <a:r>
              <a:rPr lang="en-IN" sz="2000" b="1" dirty="0" smtClean="0"/>
              <a:t>Now the equity distribution is as follows</a:t>
            </a:r>
          </a:p>
          <a:p>
            <a:r>
              <a:rPr lang="en-IN" sz="2000" b="1" dirty="0" smtClean="0"/>
              <a:t>Investor:     20%</a:t>
            </a:r>
          </a:p>
          <a:p>
            <a:r>
              <a:rPr lang="en-IN" sz="2000" b="1" dirty="0" smtClean="0"/>
              <a:t>Rest 80% is distributed among the founder in the proportion of their existing holding.</a:t>
            </a:r>
          </a:p>
          <a:p>
            <a:r>
              <a:rPr lang="en-IN" sz="2000" b="1" dirty="0" smtClean="0"/>
              <a:t>A: </a:t>
            </a:r>
            <a:r>
              <a:rPr lang="en-IN" sz="2000" b="1" dirty="0" err="1" smtClean="0"/>
              <a:t>20%X0.8</a:t>
            </a:r>
            <a:r>
              <a:rPr lang="en-IN" sz="2000" b="1" dirty="0" smtClean="0"/>
              <a:t> = 16%</a:t>
            </a:r>
          </a:p>
          <a:p>
            <a:r>
              <a:rPr lang="en-IN" sz="2000" b="1" dirty="0" smtClean="0"/>
              <a:t>B: </a:t>
            </a:r>
            <a:r>
              <a:rPr lang="en-IN" sz="2000" b="1" dirty="0" err="1" smtClean="0"/>
              <a:t>50%X0.8</a:t>
            </a:r>
            <a:r>
              <a:rPr lang="en-IN" sz="2000" b="1" dirty="0" smtClean="0"/>
              <a:t> = 40%</a:t>
            </a:r>
          </a:p>
          <a:p>
            <a:r>
              <a:rPr lang="en-IN" sz="2000" b="1" dirty="0" smtClean="0"/>
              <a:t>C: </a:t>
            </a:r>
            <a:r>
              <a:rPr lang="en-IN" sz="2000" b="1" dirty="0" err="1" smtClean="0"/>
              <a:t>30%X0.8</a:t>
            </a:r>
            <a:r>
              <a:rPr lang="en-IN" sz="2000" b="1" dirty="0" smtClean="0"/>
              <a:t> = 24%</a:t>
            </a:r>
            <a:endParaRPr lang="en-US" sz="2000" b="1" dirty="0"/>
          </a:p>
        </p:txBody>
      </p:sp>
      <p:graphicFrame>
        <p:nvGraphicFramePr>
          <p:cNvPr id="6" name="Chart 5"/>
          <p:cNvGraphicFramePr/>
          <p:nvPr>
            <p:extLst>
              <p:ext uri="{D42A27DB-BD31-4B8C-83A1-F6EECF244321}">
                <p14:modId xmlns:p14="http://schemas.microsoft.com/office/powerpoint/2010/main" val="609042432"/>
              </p:ext>
            </p:extLst>
          </p:nvPr>
        </p:nvGraphicFramePr>
        <p:xfrm>
          <a:off x="9382847" y="281796"/>
          <a:ext cx="3090063" cy="25309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extLst>
              <p:ext uri="{D42A27DB-BD31-4B8C-83A1-F6EECF244321}">
                <p14:modId xmlns:p14="http://schemas.microsoft.com/office/powerpoint/2010/main" val="3652279860"/>
              </p:ext>
            </p:extLst>
          </p:nvPr>
        </p:nvGraphicFramePr>
        <p:xfrm>
          <a:off x="8572742" y="2357597"/>
          <a:ext cx="2757687" cy="21938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extLst>
              <p:ext uri="{D42A27DB-BD31-4B8C-83A1-F6EECF244321}">
                <p14:modId xmlns:p14="http://schemas.microsoft.com/office/powerpoint/2010/main" val="808472086"/>
              </p:ext>
            </p:extLst>
          </p:nvPr>
        </p:nvGraphicFramePr>
        <p:xfrm>
          <a:off x="4480112" y="3454529"/>
          <a:ext cx="4865075" cy="305720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hart 16"/>
          <p:cNvGraphicFramePr/>
          <p:nvPr>
            <p:extLst>
              <p:ext uri="{D42A27DB-BD31-4B8C-83A1-F6EECF244321}">
                <p14:modId xmlns:p14="http://schemas.microsoft.com/office/powerpoint/2010/main" val="2244294408"/>
              </p:ext>
            </p:extLst>
          </p:nvPr>
        </p:nvGraphicFramePr>
        <p:xfrm>
          <a:off x="8286798" y="3454528"/>
          <a:ext cx="5679888" cy="315659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910388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139" y="497647"/>
            <a:ext cx="10515600" cy="721553"/>
          </a:xfrm>
        </p:spPr>
        <p:txBody>
          <a:bodyPr>
            <a:normAutofit fontScale="90000"/>
          </a:bodyPr>
          <a:lstStyle/>
          <a:p>
            <a:r>
              <a:rPr lang="en-US" dirty="0" smtClean="0"/>
              <a:t>Treatment of Capital Gain or Loss on Sale of Fixed </a:t>
            </a:r>
            <a:r>
              <a:rPr lang="en-US" dirty="0"/>
              <a:t>Assets in Profit &amp; Loss A/C</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734622368"/>
              </p:ext>
            </p:extLst>
          </p:nvPr>
        </p:nvGraphicFramePr>
        <p:xfrm>
          <a:off x="3886201" y="1177772"/>
          <a:ext cx="3505200" cy="4728210"/>
        </p:xfrm>
        <a:graphic>
          <a:graphicData uri="http://schemas.openxmlformats.org/drawingml/2006/table">
            <a:tbl>
              <a:tblPr>
                <a:tableStyleId>{5C22544A-7EE6-4342-B048-85BDC9FD1C3A}</a:tableStyleId>
              </a:tblPr>
              <a:tblGrid>
                <a:gridCol w="2840257">
                  <a:extLst>
                    <a:ext uri="{9D8B030D-6E8A-4147-A177-3AD203B41FA5}">
                      <a16:colId xmlns:a16="http://schemas.microsoft.com/office/drawing/2014/main" val="20000"/>
                    </a:ext>
                  </a:extLst>
                </a:gridCol>
                <a:gridCol w="664943">
                  <a:extLst>
                    <a:ext uri="{9D8B030D-6E8A-4147-A177-3AD203B41FA5}">
                      <a16:colId xmlns:a16="http://schemas.microsoft.com/office/drawing/2014/main" val="20001"/>
                    </a:ext>
                  </a:extLst>
                </a:gridCol>
              </a:tblGrid>
              <a:tr h="400050">
                <a:tc gridSpan="2">
                  <a:txBody>
                    <a:bodyPr/>
                    <a:lstStyle/>
                    <a:p>
                      <a:pPr algn="ctr" fontAlgn="ctr"/>
                      <a:r>
                        <a:rPr lang="en-US" sz="1200" u="none" strike="noStrike" dirty="0">
                          <a:effectLst/>
                        </a:rPr>
                        <a:t>Operational data for the year 2018-19 and some balance sheet data as on 31.3.2019</a:t>
                      </a:r>
                      <a:endParaRPr lang="en-US" sz="1200" b="1" i="0" u="none" strike="noStrike" dirty="0">
                        <a:solidFill>
                          <a:srgbClr val="000000"/>
                        </a:solidFill>
                        <a:effectLst/>
                        <a:latin typeface="Arial" panose="020B0604020202020204" pitchFamily="34" charset="0"/>
                      </a:endParaRPr>
                    </a:p>
                  </a:txBody>
                  <a:tcPr marL="0" marR="0" marT="0" marB="0" anchor="ctr"/>
                </a:tc>
                <a:tc hMerge="1">
                  <a:txBody>
                    <a:bodyPr/>
                    <a:lstStyle/>
                    <a:p>
                      <a:endParaRPr lang="en-IN"/>
                    </a:p>
                  </a:txBody>
                  <a:tcPr/>
                </a:tc>
                <a:extLst>
                  <a:ext uri="{0D108BD9-81ED-4DB2-BD59-A6C34878D82A}">
                    <a16:rowId xmlns:a16="http://schemas.microsoft.com/office/drawing/2014/main" val="10000"/>
                  </a:ext>
                </a:extLst>
              </a:tr>
              <a:tr h="236220">
                <a:tc>
                  <a:txBody>
                    <a:bodyPr/>
                    <a:lstStyle/>
                    <a:p>
                      <a:pPr algn="l" fontAlgn="ctr"/>
                      <a:r>
                        <a:rPr lang="en-IN" sz="1200" u="none" strike="noStrike">
                          <a:effectLst/>
                        </a:rPr>
                        <a:t>Payment of rent</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6,000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1"/>
                  </a:ext>
                </a:extLst>
              </a:tr>
              <a:tr h="190500">
                <a:tc>
                  <a:txBody>
                    <a:bodyPr/>
                    <a:lstStyle/>
                    <a:p>
                      <a:pPr algn="l" fontAlgn="ctr"/>
                      <a:r>
                        <a:rPr lang="en-IN" sz="1200" u="none" strike="noStrike">
                          <a:effectLst/>
                        </a:rPr>
                        <a:t>Advertisement expense</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3,000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2"/>
                  </a:ext>
                </a:extLst>
              </a:tr>
              <a:tr h="190500">
                <a:tc>
                  <a:txBody>
                    <a:bodyPr/>
                    <a:lstStyle/>
                    <a:p>
                      <a:pPr algn="l" fontAlgn="ctr"/>
                      <a:r>
                        <a:rPr lang="en-IN" sz="1200" u="none" strike="noStrike">
                          <a:effectLst/>
                        </a:rPr>
                        <a:t>Purchase of equipment</a:t>
                      </a:r>
                      <a:endParaRPr lang="en-IN" sz="1200" b="0" i="0" u="none" strike="noStrike">
                        <a:solidFill>
                          <a:srgbClr val="70AD47"/>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12,000</a:t>
                      </a:r>
                      <a:endParaRPr lang="en-IN" sz="1200" b="0" i="0" u="none" strike="noStrike">
                        <a:solidFill>
                          <a:srgbClr val="70AD47"/>
                        </a:solidFill>
                        <a:effectLst/>
                        <a:latin typeface="Arial" panose="020B0604020202020204" pitchFamily="34" charset="0"/>
                      </a:endParaRPr>
                    </a:p>
                  </a:txBody>
                  <a:tcPr marL="0" marR="0" marT="0" marB="0" anchor="ctr"/>
                </a:tc>
                <a:extLst>
                  <a:ext uri="{0D108BD9-81ED-4DB2-BD59-A6C34878D82A}">
                    <a16:rowId xmlns:a16="http://schemas.microsoft.com/office/drawing/2014/main" val="10003"/>
                  </a:ext>
                </a:extLst>
              </a:tr>
              <a:tr h="198120">
                <a:tc>
                  <a:txBody>
                    <a:bodyPr/>
                    <a:lstStyle/>
                    <a:p>
                      <a:pPr algn="l" fontAlgn="ctr"/>
                      <a:r>
                        <a:rPr lang="en-IN" sz="1200" u="none" strike="noStrike">
                          <a:effectLst/>
                        </a:rPr>
                        <a:t>Salary</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36,000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4"/>
                  </a:ext>
                </a:extLst>
              </a:tr>
              <a:tr h="190500">
                <a:tc>
                  <a:txBody>
                    <a:bodyPr/>
                    <a:lstStyle/>
                    <a:p>
                      <a:pPr algn="l" fontAlgn="ctr"/>
                      <a:r>
                        <a:rPr lang="en-IN" sz="1200" u="none" strike="noStrike">
                          <a:effectLst/>
                        </a:rPr>
                        <a:t>Closing stock</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15,400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5"/>
                  </a:ext>
                </a:extLst>
              </a:tr>
              <a:tr h="190500">
                <a:tc>
                  <a:txBody>
                    <a:bodyPr/>
                    <a:lstStyle/>
                    <a:p>
                      <a:pPr algn="l" fontAlgn="ctr"/>
                      <a:r>
                        <a:rPr lang="en-IN" sz="1200" u="none" strike="noStrike">
                          <a:effectLst/>
                        </a:rPr>
                        <a:t>Transportation expense</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3,600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6"/>
                  </a:ext>
                </a:extLst>
              </a:tr>
              <a:tr h="198120">
                <a:tc>
                  <a:txBody>
                    <a:bodyPr/>
                    <a:lstStyle/>
                    <a:p>
                      <a:pPr algn="l" fontAlgn="ctr"/>
                      <a:r>
                        <a:rPr lang="en-IN" sz="1200" u="none" strike="noStrike">
                          <a:effectLst/>
                        </a:rPr>
                        <a:t>Maintenance </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2,500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7"/>
                  </a:ext>
                </a:extLst>
              </a:tr>
              <a:tr h="198120">
                <a:tc>
                  <a:txBody>
                    <a:bodyPr/>
                    <a:lstStyle/>
                    <a:p>
                      <a:pPr algn="l" fontAlgn="ctr"/>
                      <a:r>
                        <a:rPr lang="en-IN" sz="1200" u="none" strike="noStrike">
                          <a:effectLst/>
                        </a:rPr>
                        <a:t>Legal expense</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500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8"/>
                  </a:ext>
                </a:extLst>
              </a:tr>
              <a:tr h="190500">
                <a:tc>
                  <a:txBody>
                    <a:bodyPr/>
                    <a:lstStyle/>
                    <a:p>
                      <a:pPr algn="l" fontAlgn="ctr"/>
                      <a:r>
                        <a:rPr lang="en-IN" sz="1200" u="none" strike="noStrike">
                          <a:effectLst/>
                        </a:rPr>
                        <a:t>Purchase of goods</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85,000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9"/>
                  </a:ext>
                </a:extLst>
              </a:tr>
              <a:tr h="190500">
                <a:tc>
                  <a:txBody>
                    <a:bodyPr/>
                    <a:lstStyle/>
                    <a:p>
                      <a:pPr algn="l" fontAlgn="ctr"/>
                      <a:r>
                        <a:rPr lang="en-IN" sz="1200" u="none" strike="noStrike">
                          <a:effectLst/>
                        </a:rPr>
                        <a:t>Construction of factory shed</a:t>
                      </a:r>
                      <a:endParaRPr lang="en-IN" sz="1200" b="0" i="0" u="none" strike="noStrike">
                        <a:solidFill>
                          <a:srgbClr val="00B05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300</a:t>
                      </a:r>
                      <a:endParaRPr lang="en-IN" sz="1200" b="0" i="0" u="none" strike="noStrike">
                        <a:solidFill>
                          <a:srgbClr val="00B05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0"/>
                  </a:ext>
                </a:extLst>
              </a:tr>
              <a:tr h="198120">
                <a:tc>
                  <a:txBody>
                    <a:bodyPr/>
                    <a:lstStyle/>
                    <a:p>
                      <a:pPr algn="l" fontAlgn="ctr"/>
                      <a:r>
                        <a:rPr lang="en-IN" sz="1200" u="none" strike="noStrike">
                          <a:effectLst/>
                        </a:rPr>
                        <a:t>Purchase of truck</a:t>
                      </a:r>
                      <a:endParaRPr lang="en-IN" sz="1200" b="0" i="0" u="none" strike="noStrike">
                        <a:solidFill>
                          <a:srgbClr val="70AD47"/>
                        </a:solidFill>
                        <a:effectLst/>
                        <a:latin typeface="Arial" panose="020B0604020202020204" pitchFamily="34" charset="0"/>
                      </a:endParaRPr>
                    </a:p>
                  </a:txBody>
                  <a:tcPr marL="0" marR="0" marT="0" marB="0" anchor="ctr"/>
                </a:tc>
                <a:tc>
                  <a:txBody>
                    <a:bodyPr/>
                    <a:lstStyle/>
                    <a:p>
                      <a:pPr algn="r" fontAlgn="ctr"/>
                      <a:r>
                        <a:rPr lang="en-IN" sz="1200" u="none" strike="noStrike" dirty="0">
                          <a:effectLst/>
                        </a:rPr>
                        <a:t>2,500</a:t>
                      </a:r>
                      <a:endParaRPr lang="en-IN" sz="1200" b="0" i="0" u="none" strike="noStrike" dirty="0">
                        <a:solidFill>
                          <a:srgbClr val="70AD47"/>
                        </a:solidFill>
                        <a:effectLst/>
                        <a:latin typeface="Arial" panose="020B0604020202020204" pitchFamily="34" charset="0"/>
                      </a:endParaRPr>
                    </a:p>
                  </a:txBody>
                  <a:tcPr marL="0" marR="0" marT="0" marB="0" anchor="ctr"/>
                </a:tc>
                <a:extLst>
                  <a:ext uri="{0D108BD9-81ED-4DB2-BD59-A6C34878D82A}">
                    <a16:rowId xmlns:a16="http://schemas.microsoft.com/office/drawing/2014/main" val="10011"/>
                  </a:ext>
                </a:extLst>
              </a:tr>
              <a:tr h="190500">
                <a:tc>
                  <a:txBody>
                    <a:bodyPr/>
                    <a:lstStyle/>
                    <a:p>
                      <a:pPr algn="l" fontAlgn="ctr"/>
                      <a:r>
                        <a:rPr lang="en-IN" sz="1200" u="none" strike="noStrike">
                          <a:effectLst/>
                        </a:rPr>
                        <a:t>Truck hiring charge received</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2"/>
                  </a:ext>
                </a:extLst>
              </a:tr>
              <a:tr h="365760">
                <a:tc>
                  <a:txBody>
                    <a:bodyPr/>
                    <a:lstStyle/>
                    <a:p>
                      <a:pPr algn="l" fontAlgn="ctr"/>
                      <a:r>
                        <a:rPr lang="en-IN" sz="1200" u="none" strike="noStrike" dirty="0">
                          <a:effectLst/>
                        </a:rPr>
                        <a:t>Amortization of </a:t>
                      </a:r>
                      <a:r>
                        <a:rPr lang="en-IN" sz="1200" u="none" strike="noStrike" dirty="0" err="1">
                          <a:effectLst/>
                        </a:rPr>
                        <a:t>Prelem</a:t>
                      </a:r>
                      <a:r>
                        <a:rPr lang="en-IN" sz="1200" u="none" strike="noStrike" dirty="0">
                          <a:effectLst/>
                        </a:rPr>
                        <a:t>. &amp; </a:t>
                      </a:r>
                      <a:r>
                        <a:rPr lang="en-IN" sz="1200" u="none" strike="noStrike" dirty="0" err="1">
                          <a:effectLst/>
                        </a:rPr>
                        <a:t>preop</a:t>
                      </a:r>
                      <a:r>
                        <a:rPr lang="en-IN" sz="1200" u="none" strike="noStrike" dirty="0">
                          <a:effectLst/>
                        </a:rPr>
                        <a:t>. </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200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3"/>
                  </a:ext>
                </a:extLst>
              </a:tr>
              <a:tr h="198120">
                <a:tc>
                  <a:txBody>
                    <a:bodyPr/>
                    <a:lstStyle/>
                    <a:p>
                      <a:pPr algn="l" fontAlgn="ctr"/>
                      <a:r>
                        <a:rPr lang="en-IN" sz="1200" u="none" strike="noStrike">
                          <a:effectLst/>
                        </a:rPr>
                        <a:t>Repayment of bank loan</a:t>
                      </a:r>
                      <a:endParaRPr lang="en-IN" sz="1200" b="0" i="0" u="none" strike="noStrike">
                        <a:solidFill>
                          <a:srgbClr val="7030A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1,600</a:t>
                      </a:r>
                      <a:endParaRPr lang="en-IN" sz="1200" b="0" i="0" u="none" strike="noStrike">
                        <a:solidFill>
                          <a:srgbClr val="7030A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4"/>
                  </a:ext>
                </a:extLst>
              </a:tr>
              <a:tr h="190500">
                <a:tc>
                  <a:txBody>
                    <a:bodyPr/>
                    <a:lstStyle/>
                    <a:p>
                      <a:pPr algn="l" fontAlgn="ctr"/>
                      <a:r>
                        <a:rPr lang="en-IN" sz="1200" u="none" strike="noStrike">
                          <a:effectLst/>
                        </a:rPr>
                        <a:t>Trade Receivables</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8,100</a:t>
                      </a:r>
                      <a:endParaRPr lang="en-IN" sz="12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5"/>
                  </a:ext>
                </a:extLst>
              </a:tr>
              <a:tr h="190500">
                <a:tc>
                  <a:txBody>
                    <a:bodyPr/>
                    <a:lstStyle/>
                    <a:p>
                      <a:pPr algn="l" fontAlgn="ctr"/>
                      <a:r>
                        <a:rPr lang="en-IN" sz="1200" u="none" strike="noStrike">
                          <a:effectLst/>
                        </a:rPr>
                        <a:t>Telephone bill payment</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350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6"/>
                  </a:ext>
                </a:extLst>
              </a:tr>
              <a:tr h="190500">
                <a:tc>
                  <a:txBody>
                    <a:bodyPr/>
                    <a:lstStyle/>
                    <a:p>
                      <a:pPr algn="l" fontAlgn="ctr"/>
                      <a:r>
                        <a:rPr lang="en-IN" sz="1200" u="none" strike="noStrike">
                          <a:effectLst/>
                        </a:rPr>
                        <a:t>Purchase of telephone</a:t>
                      </a:r>
                      <a:endParaRPr lang="en-IN" sz="1200" b="0" i="0" u="none" strike="noStrike">
                        <a:solidFill>
                          <a:srgbClr val="70AD47"/>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20</a:t>
                      </a:r>
                      <a:endParaRPr lang="en-IN" sz="1200" b="0" i="0" u="none" strike="noStrike">
                        <a:solidFill>
                          <a:srgbClr val="70AD47"/>
                        </a:solidFill>
                        <a:effectLst/>
                        <a:latin typeface="Arial" panose="020B0604020202020204" pitchFamily="34" charset="0"/>
                      </a:endParaRPr>
                    </a:p>
                  </a:txBody>
                  <a:tcPr marL="0" marR="0" marT="0" marB="0" anchor="ctr"/>
                </a:tc>
                <a:extLst>
                  <a:ext uri="{0D108BD9-81ED-4DB2-BD59-A6C34878D82A}">
                    <a16:rowId xmlns:a16="http://schemas.microsoft.com/office/drawing/2014/main" val="10017"/>
                  </a:ext>
                </a:extLst>
              </a:tr>
              <a:tr h="190500">
                <a:tc>
                  <a:txBody>
                    <a:bodyPr/>
                    <a:lstStyle/>
                    <a:p>
                      <a:pPr algn="l" fontAlgn="ctr"/>
                      <a:r>
                        <a:rPr lang="en-IN" sz="1200" u="none" strike="noStrike">
                          <a:effectLst/>
                        </a:rPr>
                        <a:t>Electricity bill payment</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1,250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8"/>
                  </a:ext>
                </a:extLst>
              </a:tr>
              <a:tr h="198120">
                <a:tc>
                  <a:txBody>
                    <a:bodyPr/>
                    <a:lstStyle/>
                    <a:p>
                      <a:pPr algn="l" fontAlgn="ctr"/>
                      <a:r>
                        <a:rPr lang="en-US" sz="2000" b="1" u="none" strike="noStrike" dirty="0">
                          <a:solidFill>
                            <a:srgbClr val="C00000"/>
                          </a:solidFill>
                          <a:effectLst/>
                        </a:rPr>
                        <a:t>Sale of old machine (book value: </a:t>
                      </a:r>
                      <a:r>
                        <a:rPr lang="en-US" sz="2200" b="1" u="sng" strike="noStrike" dirty="0" smtClean="0">
                          <a:solidFill>
                            <a:srgbClr val="C00000"/>
                          </a:solidFill>
                          <a:effectLst/>
                        </a:rPr>
                        <a:t>2000</a:t>
                      </a:r>
                      <a:r>
                        <a:rPr lang="en-US" sz="2000" b="1" u="none" strike="noStrike" dirty="0">
                          <a:solidFill>
                            <a:srgbClr val="C00000"/>
                          </a:solidFill>
                          <a:effectLst/>
                        </a:rPr>
                        <a:t>) </a:t>
                      </a:r>
                      <a:endParaRPr lang="en-US" sz="2000" b="1" i="0" u="none" strike="noStrike" dirty="0">
                        <a:solidFill>
                          <a:srgbClr val="C00000"/>
                        </a:solidFill>
                        <a:effectLst/>
                        <a:latin typeface="Arial" panose="020B0604020202020204" pitchFamily="34" charset="0"/>
                      </a:endParaRPr>
                    </a:p>
                  </a:txBody>
                  <a:tcPr marL="0" marR="0" marT="0" marB="0" anchor="ctr"/>
                </a:tc>
                <a:tc>
                  <a:txBody>
                    <a:bodyPr/>
                    <a:lstStyle/>
                    <a:p>
                      <a:pPr algn="r" fontAlgn="ctr"/>
                      <a:r>
                        <a:rPr lang="en-IN" sz="2000" b="1" u="none" strike="noStrike" dirty="0">
                          <a:solidFill>
                            <a:srgbClr val="C00000"/>
                          </a:solidFill>
                          <a:effectLst/>
                        </a:rPr>
                        <a:t>2,400</a:t>
                      </a:r>
                      <a:endParaRPr lang="en-IN" sz="2000" b="1" i="0" u="none" strike="noStrike" dirty="0">
                        <a:solidFill>
                          <a:srgbClr val="C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3016364"/>
              </p:ext>
            </p:extLst>
          </p:nvPr>
        </p:nvGraphicFramePr>
        <p:xfrm>
          <a:off x="228599" y="1303962"/>
          <a:ext cx="3505200" cy="4445350"/>
        </p:xfrm>
        <a:graphic>
          <a:graphicData uri="http://schemas.openxmlformats.org/drawingml/2006/table">
            <a:tbl>
              <a:tblPr/>
              <a:tblGrid>
                <a:gridCol w="2840257">
                  <a:extLst>
                    <a:ext uri="{9D8B030D-6E8A-4147-A177-3AD203B41FA5}">
                      <a16:colId xmlns:a16="http://schemas.microsoft.com/office/drawing/2014/main" val="20000"/>
                    </a:ext>
                  </a:extLst>
                </a:gridCol>
                <a:gridCol w="664943">
                  <a:extLst>
                    <a:ext uri="{9D8B030D-6E8A-4147-A177-3AD203B41FA5}">
                      <a16:colId xmlns:a16="http://schemas.microsoft.com/office/drawing/2014/main" val="20001"/>
                    </a:ext>
                  </a:extLst>
                </a:gridCol>
              </a:tblGrid>
              <a:tr h="414900">
                <a:tc gridSpan="2">
                  <a:txBody>
                    <a:bodyPr/>
                    <a:lstStyle/>
                    <a:p>
                      <a:pPr algn="ctr" fontAlgn="ctr"/>
                      <a:r>
                        <a:rPr lang="en-US" sz="1200" b="1" i="0" u="none" strike="noStrike" dirty="0">
                          <a:solidFill>
                            <a:srgbClr val="000000"/>
                          </a:solidFill>
                          <a:effectLst/>
                          <a:latin typeface="Arial" panose="020B0604020202020204" pitchFamily="34" charset="0"/>
                        </a:rPr>
                        <a:t>Operational data for the year 2018-19 and some balance sheet data as on 31.3.2019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244988">
                <a:tc>
                  <a:txBody>
                    <a:bodyPr/>
                    <a:lstStyle/>
                    <a:p>
                      <a:pPr algn="l" fontAlgn="ctr"/>
                      <a:r>
                        <a:rPr lang="en-IN" sz="1200" b="0" i="0" u="none" strike="noStrike">
                          <a:solidFill>
                            <a:srgbClr val="FF0000"/>
                          </a:solidFill>
                          <a:effectLst/>
                          <a:latin typeface="Arial" panose="020B0604020202020204" pitchFamily="34" charset="0"/>
                        </a:rPr>
                        <a:t>Payment of rent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6,000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1"/>
                  </a:ext>
                </a:extLst>
              </a:tr>
              <a:tr h="197571">
                <a:tc>
                  <a:txBody>
                    <a:bodyPr/>
                    <a:lstStyle/>
                    <a:p>
                      <a:pPr algn="l" fontAlgn="ctr"/>
                      <a:r>
                        <a:rPr lang="en-IN" sz="1200" b="0" i="0" u="none" strike="noStrike">
                          <a:solidFill>
                            <a:srgbClr val="000000"/>
                          </a:solidFill>
                          <a:effectLst/>
                          <a:latin typeface="Arial" panose="020B0604020202020204" pitchFamily="34" charset="0"/>
                        </a:rPr>
                        <a:t>Advertisement expense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2"/>
                  </a:ext>
                </a:extLst>
              </a:tr>
              <a:tr h="197571">
                <a:tc>
                  <a:txBody>
                    <a:bodyPr/>
                    <a:lstStyle/>
                    <a:p>
                      <a:pPr algn="l" fontAlgn="ctr"/>
                      <a:r>
                        <a:rPr lang="en-IN" sz="1200" b="0" i="0" u="none" strike="noStrike">
                          <a:solidFill>
                            <a:srgbClr val="70AD47"/>
                          </a:solidFill>
                          <a:effectLst/>
                          <a:latin typeface="Arial" panose="020B0604020202020204" pitchFamily="34" charset="0"/>
                        </a:rPr>
                        <a:t>Purchase of equipment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70AD47"/>
                          </a:solidFill>
                          <a:effectLst/>
                          <a:latin typeface="Arial" panose="020B0604020202020204" pitchFamily="34" charset="0"/>
                        </a:rPr>
                        <a:t>12,000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3"/>
                  </a:ext>
                </a:extLst>
              </a:tr>
              <a:tr h="205474">
                <a:tc>
                  <a:txBody>
                    <a:bodyPr/>
                    <a:lstStyle/>
                    <a:p>
                      <a:pPr algn="l" fontAlgn="ctr"/>
                      <a:r>
                        <a:rPr lang="en-IN" sz="1200" b="0" i="0" u="none" strike="noStrike">
                          <a:solidFill>
                            <a:srgbClr val="000000"/>
                          </a:solidFill>
                          <a:effectLst/>
                          <a:latin typeface="Arial" panose="020B0604020202020204" pitchFamily="34" charset="0"/>
                        </a:rPr>
                        <a:t>Salary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36,000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4"/>
                  </a:ext>
                </a:extLst>
              </a:tr>
              <a:tr h="197571">
                <a:tc>
                  <a:txBody>
                    <a:bodyPr/>
                    <a:lstStyle/>
                    <a:p>
                      <a:pPr algn="l" fontAlgn="ctr"/>
                      <a:r>
                        <a:rPr lang="en-IN" sz="1200" b="0" i="0" u="none" strike="noStrike">
                          <a:solidFill>
                            <a:srgbClr val="FF0000"/>
                          </a:solidFill>
                          <a:effectLst/>
                          <a:latin typeface="Arial" panose="020B0604020202020204" pitchFamily="34" charset="0"/>
                        </a:rPr>
                        <a:t>Closing stock</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15,400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5"/>
                  </a:ext>
                </a:extLst>
              </a:tr>
              <a:tr h="197571">
                <a:tc>
                  <a:txBody>
                    <a:bodyPr/>
                    <a:lstStyle/>
                    <a:p>
                      <a:pPr algn="l" fontAlgn="ctr"/>
                      <a:r>
                        <a:rPr lang="en-IN" sz="1200" b="0" i="0" u="none" strike="noStrike">
                          <a:solidFill>
                            <a:srgbClr val="000000"/>
                          </a:solidFill>
                          <a:effectLst/>
                          <a:latin typeface="Arial" panose="020B0604020202020204" pitchFamily="34" charset="0"/>
                        </a:rPr>
                        <a:t>Transportation expense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3,600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6"/>
                  </a:ext>
                </a:extLst>
              </a:tr>
              <a:tr h="205474">
                <a:tc>
                  <a:txBody>
                    <a:bodyPr/>
                    <a:lstStyle/>
                    <a:p>
                      <a:pPr algn="l" fontAlgn="ctr"/>
                      <a:r>
                        <a:rPr lang="en-IN" sz="1200" b="0" i="0" u="none" strike="noStrike">
                          <a:solidFill>
                            <a:srgbClr val="000000"/>
                          </a:solidFill>
                          <a:effectLst/>
                          <a:latin typeface="Arial" panose="020B0604020202020204" pitchFamily="34" charset="0"/>
                        </a:rPr>
                        <a:t>Maintenance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2,500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7"/>
                  </a:ext>
                </a:extLst>
              </a:tr>
              <a:tr h="205474">
                <a:tc>
                  <a:txBody>
                    <a:bodyPr/>
                    <a:lstStyle/>
                    <a:p>
                      <a:pPr algn="l" fontAlgn="ctr"/>
                      <a:r>
                        <a:rPr lang="en-IN" sz="1200" b="0" i="0" u="none" strike="noStrike">
                          <a:solidFill>
                            <a:srgbClr val="000000"/>
                          </a:solidFill>
                          <a:effectLst/>
                          <a:latin typeface="Arial" panose="020B0604020202020204" pitchFamily="34" charset="0"/>
                        </a:rPr>
                        <a:t>Legal expense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500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8"/>
                  </a:ext>
                </a:extLst>
              </a:tr>
              <a:tr h="197571">
                <a:tc>
                  <a:txBody>
                    <a:bodyPr/>
                    <a:lstStyle/>
                    <a:p>
                      <a:pPr algn="l" fontAlgn="ctr"/>
                      <a:r>
                        <a:rPr lang="en-IN" sz="1200" b="0" i="0" u="none" strike="noStrike">
                          <a:solidFill>
                            <a:srgbClr val="FF0000"/>
                          </a:solidFill>
                          <a:effectLst/>
                          <a:latin typeface="Arial" panose="020B0604020202020204" pitchFamily="34" charset="0"/>
                        </a:rPr>
                        <a:t>Purchase of goods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85,000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9"/>
                  </a:ext>
                </a:extLst>
              </a:tr>
              <a:tr h="197571">
                <a:tc>
                  <a:txBody>
                    <a:bodyPr/>
                    <a:lstStyle/>
                    <a:p>
                      <a:pPr algn="l" fontAlgn="ctr"/>
                      <a:r>
                        <a:rPr lang="en-IN" sz="1200" b="0" i="0" u="none" strike="noStrike">
                          <a:solidFill>
                            <a:srgbClr val="00B050"/>
                          </a:solidFill>
                          <a:effectLst/>
                          <a:latin typeface="Arial" panose="020B0604020202020204" pitchFamily="34" charset="0"/>
                        </a:rPr>
                        <a:t>Construction of factory shed</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00B050"/>
                          </a:solidFill>
                          <a:effectLst/>
                          <a:latin typeface="Arial" panose="020B0604020202020204" pitchFamily="34" charset="0"/>
                        </a:rPr>
                        <a:t>300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0"/>
                  </a:ext>
                </a:extLst>
              </a:tr>
              <a:tr h="205474">
                <a:tc>
                  <a:txBody>
                    <a:bodyPr/>
                    <a:lstStyle/>
                    <a:p>
                      <a:pPr algn="l" fontAlgn="ctr"/>
                      <a:r>
                        <a:rPr lang="en-IN" sz="1200" b="0" i="0" u="none" strike="noStrike">
                          <a:solidFill>
                            <a:srgbClr val="70AD47"/>
                          </a:solidFill>
                          <a:effectLst/>
                          <a:latin typeface="Arial" panose="020B0604020202020204" pitchFamily="34" charset="0"/>
                        </a:rPr>
                        <a:t>Purchase of truck</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70AD47"/>
                          </a:solidFill>
                          <a:effectLst/>
                          <a:latin typeface="Arial" panose="020B0604020202020204" pitchFamily="34" charset="0"/>
                        </a:rPr>
                        <a:t>2,500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1"/>
                  </a:ext>
                </a:extLst>
              </a:tr>
              <a:tr h="197571">
                <a:tc>
                  <a:txBody>
                    <a:bodyPr/>
                    <a:lstStyle/>
                    <a:p>
                      <a:pPr algn="l" fontAlgn="ctr"/>
                      <a:r>
                        <a:rPr lang="en-IN" sz="1200" b="0" i="0" u="none" strike="noStrike">
                          <a:solidFill>
                            <a:srgbClr val="FF0000"/>
                          </a:solidFill>
                          <a:effectLst/>
                          <a:latin typeface="Arial" panose="020B0604020202020204" pitchFamily="34" charset="0"/>
                        </a:rPr>
                        <a:t>Truck hiring charge received</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300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2"/>
                  </a:ext>
                </a:extLst>
              </a:tr>
              <a:tr h="379337">
                <a:tc>
                  <a:txBody>
                    <a:bodyPr/>
                    <a:lstStyle/>
                    <a:p>
                      <a:pPr algn="l" fontAlgn="ctr"/>
                      <a:r>
                        <a:rPr lang="en-IN" sz="1200" b="0" i="0" u="none" strike="noStrike" dirty="0">
                          <a:solidFill>
                            <a:srgbClr val="000000"/>
                          </a:solidFill>
                          <a:effectLst/>
                          <a:latin typeface="Arial" panose="020B0604020202020204" pitchFamily="34" charset="0"/>
                        </a:rPr>
                        <a:t>Amortization of </a:t>
                      </a:r>
                      <a:r>
                        <a:rPr lang="en-IN" sz="1200" b="0" i="0" u="none" strike="noStrike" dirty="0" err="1">
                          <a:solidFill>
                            <a:srgbClr val="000000"/>
                          </a:solidFill>
                          <a:effectLst/>
                          <a:latin typeface="Arial" panose="020B0604020202020204" pitchFamily="34" charset="0"/>
                        </a:rPr>
                        <a:t>Prelem</a:t>
                      </a:r>
                      <a:r>
                        <a:rPr lang="en-IN" sz="1200" b="0" i="0" u="none" strike="noStrike" dirty="0">
                          <a:solidFill>
                            <a:srgbClr val="000000"/>
                          </a:solidFill>
                          <a:effectLst/>
                          <a:latin typeface="Arial" panose="020B0604020202020204" pitchFamily="34" charset="0"/>
                        </a:rPr>
                        <a:t>. &amp; </a:t>
                      </a:r>
                      <a:r>
                        <a:rPr lang="en-IN" sz="1200" b="0" i="0" u="none" strike="noStrike" dirty="0" err="1">
                          <a:solidFill>
                            <a:srgbClr val="000000"/>
                          </a:solidFill>
                          <a:effectLst/>
                          <a:latin typeface="Arial" panose="020B0604020202020204" pitchFamily="34" charset="0"/>
                        </a:rPr>
                        <a:t>preop</a:t>
                      </a:r>
                      <a:r>
                        <a:rPr lang="en-IN" sz="12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r" fontAlgn="ctr"/>
                      <a:r>
                        <a:rPr lang="en-IN" sz="1200" b="0" i="0" u="none" strike="noStrike">
                          <a:solidFill>
                            <a:srgbClr val="0070C0"/>
                          </a:solidFill>
                          <a:effectLst/>
                          <a:latin typeface="Arial" panose="020B0604020202020204" pitchFamily="34" charset="0"/>
                        </a:rPr>
                        <a:t>200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a:noFill/>
                    </a:lnB>
                  </a:tcPr>
                </a:tc>
                <a:extLst>
                  <a:ext uri="{0D108BD9-81ED-4DB2-BD59-A6C34878D82A}">
                    <a16:rowId xmlns:a16="http://schemas.microsoft.com/office/drawing/2014/main" val="10013"/>
                  </a:ext>
                </a:extLst>
              </a:tr>
              <a:tr h="205474">
                <a:tc>
                  <a:txBody>
                    <a:bodyPr/>
                    <a:lstStyle/>
                    <a:p>
                      <a:pPr algn="l" fontAlgn="ctr"/>
                      <a:r>
                        <a:rPr lang="en-IN" sz="1200" b="0" i="0" u="none" strike="noStrike">
                          <a:solidFill>
                            <a:srgbClr val="7030A0"/>
                          </a:solidFill>
                          <a:effectLst/>
                          <a:latin typeface="Arial" panose="020B0604020202020204" pitchFamily="34" charset="0"/>
                        </a:rPr>
                        <a:t>Repayment of bank loan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7030A0"/>
                          </a:solidFill>
                          <a:effectLst/>
                          <a:latin typeface="Arial" panose="020B0604020202020204" pitchFamily="34" charset="0"/>
                        </a:rPr>
                        <a:t>1,600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4"/>
                  </a:ext>
                </a:extLst>
              </a:tr>
              <a:tr h="197571">
                <a:tc>
                  <a:txBody>
                    <a:bodyPr/>
                    <a:lstStyle/>
                    <a:p>
                      <a:pPr algn="l" fontAlgn="ctr"/>
                      <a:r>
                        <a:rPr lang="en-IN" sz="1200" b="0" i="0" u="none" strike="noStrike">
                          <a:solidFill>
                            <a:srgbClr val="000000"/>
                          </a:solidFill>
                          <a:effectLst/>
                          <a:latin typeface="Arial" panose="020B0604020202020204" pitchFamily="34" charset="0"/>
                        </a:rPr>
                        <a:t>Trade Receivables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0000"/>
                          </a:solidFill>
                          <a:effectLst/>
                          <a:latin typeface="Arial" panose="020B0604020202020204" pitchFamily="34" charset="0"/>
                        </a:rPr>
                        <a:t>8,100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5"/>
                  </a:ext>
                </a:extLst>
              </a:tr>
              <a:tr h="197571">
                <a:tc>
                  <a:txBody>
                    <a:bodyPr/>
                    <a:lstStyle/>
                    <a:p>
                      <a:pPr algn="l" fontAlgn="ctr"/>
                      <a:r>
                        <a:rPr lang="en-IN" sz="1200" b="0" i="0" u="none" strike="noStrike">
                          <a:solidFill>
                            <a:srgbClr val="000000"/>
                          </a:solidFill>
                          <a:effectLst/>
                          <a:latin typeface="Arial" panose="020B0604020202020204" pitchFamily="34" charset="0"/>
                        </a:rPr>
                        <a:t>Telephone bill payment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350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6"/>
                  </a:ext>
                </a:extLst>
              </a:tr>
              <a:tr h="197571">
                <a:tc>
                  <a:txBody>
                    <a:bodyPr/>
                    <a:lstStyle/>
                    <a:p>
                      <a:pPr algn="l" fontAlgn="ctr"/>
                      <a:r>
                        <a:rPr lang="en-IN" sz="1200" b="0" i="0" u="none" strike="noStrike">
                          <a:solidFill>
                            <a:srgbClr val="70AD47"/>
                          </a:solidFill>
                          <a:effectLst/>
                          <a:latin typeface="Arial" panose="020B0604020202020204" pitchFamily="34" charset="0"/>
                        </a:rPr>
                        <a:t>Purchase of telephone</a:t>
                      </a:r>
                    </a:p>
                  </a:txBody>
                  <a:tcPr marL="0" marR="0" marT="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a:noFill/>
                    </a:lnB>
                  </a:tcPr>
                </a:tc>
                <a:tc>
                  <a:txBody>
                    <a:bodyPr/>
                    <a:lstStyle/>
                    <a:p>
                      <a:pPr algn="r" fontAlgn="ctr"/>
                      <a:r>
                        <a:rPr lang="en-IN" sz="1200" b="0" i="0" u="none" strike="noStrike">
                          <a:solidFill>
                            <a:srgbClr val="70AD47"/>
                          </a:solidFill>
                          <a:effectLst/>
                          <a:latin typeface="Arial" panose="020B0604020202020204" pitchFamily="34" charset="0"/>
                        </a:rPr>
                        <a:t>20</a:t>
                      </a:r>
                    </a:p>
                  </a:txBody>
                  <a:tcPr marL="0" marR="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tcPr>
                </a:tc>
                <a:extLst>
                  <a:ext uri="{0D108BD9-81ED-4DB2-BD59-A6C34878D82A}">
                    <a16:rowId xmlns:a16="http://schemas.microsoft.com/office/drawing/2014/main" val="10017"/>
                  </a:ext>
                </a:extLst>
              </a:tr>
              <a:tr h="197571">
                <a:tc>
                  <a:txBody>
                    <a:bodyPr/>
                    <a:lstStyle/>
                    <a:p>
                      <a:pPr algn="l" fontAlgn="ctr"/>
                      <a:r>
                        <a:rPr lang="en-IN" sz="1200" b="0" i="0" u="none" strike="noStrike">
                          <a:solidFill>
                            <a:srgbClr val="000000"/>
                          </a:solidFill>
                          <a:effectLst/>
                          <a:latin typeface="Arial" panose="020B0604020202020204" pitchFamily="34" charset="0"/>
                        </a:rPr>
                        <a:t>Electricity bill payment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1,250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8"/>
                  </a:ext>
                </a:extLst>
              </a:tr>
              <a:tr h="205474">
                <a:tc>
                  <a:txBody>
                    <a:bodyPr/>
                    <a:lstStyle/>
                    <a:p>
                      <a:pPr algn="l" fontAlgn="ctr"/>
                      <a:r>
                        <a:rPr lang="en-US" sz="1200" b="0" i="0" u="none" strike="noStrike" dirty="0">
                          <a:solidFill>
                            <a:srgbClr val="FF0000"/>
                          </a:solidFill>
                          <a:effectLst/>
                          <a:latin typeface="Arial" panose="020B0604020202020204" pitchFamily="34" charset="0"/>
                        </a:rPr>
                        <a:t>Sale of old machine (book value: </a:t>
                      </a:r>
                      <a:r>
                        <a:rPr lang="en-US" sz="1200" b="1" i="0" u="none" strike="noStrike" dirty="0">
                          <a:solidFill>
                            <a:srgbClr val="FF0000"/>
                          </a:solidFill>
                          <a:effectLst/>
                          <a:latin typeface="Arial" panose="020B0604020202020204" pitchFamily="34" charset="0"/>
                        </a:rPr>
                        <a:t>2400)</a:t>
                      </a:r>
                      <a:r>
                        <a:rPr lang="en-US" sz="1200" b="0" i="0" u="none" strike="noStrike" dirty="0">
                          <a:solidFill>
                            <a:srgbClr val="FF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dirty="0">
                          <a:solidFill>
                            <a:srgbClr val="FF0000"/>
                          </a:solidFill>
                          <a:effectLst/>
                          <a:latin typeface="Arial" panose="020B0604020202020204" pitchFamily="34" charset="0"/>
                        </a:rPr>
                        <a:t>2,400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95205042"/>
              </p:ext>
            </p:extLst>
          </p:nvPr>
        </p:nvGraphicFramePr>
        <p:xfrm>
          <a:off x="7543800" y="1303962"/>
          <a:ext cx="4045226" cy="1356360"/>
        </p:xfrm>
        <a:graphic>
          <a:graphicData uri="http://schemas.openxmlformats.org/drawingml/2006/table">
            <a:tbl>
              <a:tblPr/>
              <a:tblGrid>
                <a:gridCol w="3272700">
                  <a:extLst>
                    <a:ext uri="{9D8B030D-6E8A-4147-A177-3AD203B41FA5}">
                      <a16:colId xmlns:a16="http://schemas.microsoft.com/office/drawing/2014/main" val="20000"/>
                    </a:ext>
                  </a:extLst>
                </a:gridCol>
                <a:gridCol w="772526">
                  <a:extLst>
                    <a:ext uri="{9D8B030D-6E8A-4147-A177-3AD203B41FA5}">
                      <a16:colId xmlns:a16="http://schemas.microsoft.com/office/drawing/2014/main" val="20001"/>
                    </a:ext>
                  </a:extLst>
                </a:gridCol>
              </a:tblGrid>
              <a:tr h="190500">
                <a:tc>
                  <a:txBody>
                    <a:bodyPr/>
                    <a:lstStyle/>
                    <a:p>
                      <a:pPr algn="l" fontAlgn="ctr"/>
                      <a:r>
                        <a:rPr lang="en-IN" sz="1200" b="0" i="0" u="none" strike="noStrike">
                          <a:solidFill>
                            <a:srgbClr val="00B050"/>
                          </a:solidFill>
                          <a:effectLst/>
                          <a:latin typeface="Arial" panose="020B0604020202020204" pitchFamily="34" charset="0"/>
                        </a:rPr>
                        <a:t>Operating expenses</a:t>
                      </a:r>
                    </a:p>
                  </a:txBody>
                  <a:tcPr marL="7620" marR="7620" marT="7620" marB="0" anchor="ctr">
                    <a:lnL>
                      <a:noFill/>
                    </a:lnL>
                    <a:lnR>
                      <a:noFill/>
                    </a:lnR>
                    <a:lnT>
                      <a:noFill/>
                    </a:lnT>
                    <a:lnB>
                      <a:noFill/>
                    </a:lnB>
                  </a:tcPr>
                </a:tc>
                <a:tc>
                  <a:txBody>
                    <a:bodyPr/>
                    <a:lstStyle/>
                    <a:p>
                      <a:pPr algn="r" fontAlgn="ctr"/>
                      <a:r>
                        <a:rPr lang="en-IN" sz="1200" b="0" i="0" u="none" strike="noStrike">
                          <a:solidFill>
                            <a:srgbClr val="00B050"/>
                          </a:solidFill>
                          <a:effectLst/>
                          <a:latin typeface="Arial" panose="020B0604020202020204" pitchFamily="34" charset="0"/>
                        </a:rPr>
                        <a:t>52,857</a:t>
                      </a:r>
                    </a:p>
                  </a:txBody>
                  <a:tcPr marL="7620" marR="7620" marT="7620" marB="0" anchor="ctr">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ctr"/>
                      <a:r>
                        <a:rPr lang="en-IN" sz="1200" b="0" i="0" u="none" strike="noStrike">
                          <a:solidFill>
                            <a:srgbClr val="FF0000"/>
                          </a:solidFill>
                          <a:effectLst/>
                          <a:latin typeface="Arial" panose="020B0604020202020204" pitchFamily="34" charset="0"/>
                        </a:rPr>
                        <a:t>Operating profit (OP)</a:t>
                      </a:r>
                    </a:p>
                  </a:txBody>
                  <a:tcPr marL="7620" marR="7620" marT="7620" marB="0" anchor="ctr">
                    <a:lnL>
                      <a:noFill/>
                    </a:lnL>
                    <a:lnR>
                      <a:noFill/>
                    </a:lnR>
                    <a:lnT>
                      <a:noFill/>
                    </a:lnT>
                    <a:lnB>
                      <a:noFill/>
                    </a:lnB>
                  </a:tcPr>
                </a:tc>
                <a:tc>
                  <a:txBody>
                    <a:bodyPr/>
                    <a:lstStyle/>
                    <a:p>
                      <a:pPr algn="r" fontAlgn="ctr"/>
                      <a:r>
                        <a:rPr lang="en-IN" sz="1200" b="0" i="0" u="none" strike="noStrike">
                          <a:solidFill>
                            <a:srgbClr val="FF0000"/>
                          </a:solidFill>
                          <a:effectLst/>
                          <a:latin typeface="Arial" panose="020B0604020202020204" pitchFamily="34" charset="0"/>
                        </a:rPr>
                        <a:t>13,343</a:t>
                      </a:r>
                    </a:p>
                  </a:txBody>
                  <a:tcPr marL="7620" marR="7620" marT="7620"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l" fontAlgn="ctr"/>
                      <a:r>
                        <a:rPr lang="en-IN" sz="1200" b="0" i="0" u="none" strike="noStrike">
                          <a:solidFill>
                            <a:srgbClr val="FF0000"/>
                          </a:solidFill>
                          <a:effectLst/>
                          <a:latin typeface="Arial" panose="020B0604020202020204" pitchFamily="34" charset="0"/>
                        </a:rPr>
                        <a:t>Operating profit margin (OP/Sales)X100</a:t>
                      </a:r>
                    </a:p>
                  </a:txBody>
                  <a:tcPr marL="7620" marR="7620" marT="7620" marB="0" anchor="ctr">
                    <a:lnL>
                      <a:noFill/>
                    </a:lnL>
                    <a:lnR>
                      <a:noFill/>
                    </a:lnR>
                    <a:lnT>
                      <a:noFill/>
                    </a:lnT>
                    <a:lnB>
                      <a:noFill/>
                    </a:lnB>
                  </a:tcPr>
                </a:tc>
                <a:tc>
                  <a:txBody>
                    <a:bodyPr/>
                    <a:lstStyle/>
                    <a:p>
                      <a:pPr algn="r" fontAlgn="ctr"/>
                      <a:r>
                        <a:rPr lang="en-IN" sz="1200" b="0" i="0" u="none" strike="noStrike">
                          <a:solidFill>
                            <a:srgbClr val="FF0000"/>
                          </a:solidFill>
                          <a:effectLst/>
                          <a:latin typeface="Arial" panose="020B0604020202020204" pitchFamily="34" charset="0"/>
                        </a:rPr>
                        <a:t>8.90%</a:t>
                      </a:r>
                    </a:p>
                  </a:txBody>
                  <a:tcPr marL="7620" marR="7620" marT="7620" marB="0" anchor="ctr">
                    <a:lnL>
                      <a:noFill/>
                    </a:lnL>
                    <a:lnR>
                      <a:noFill/>
                    </a:lnR>
                    <a:lnT>
                      <a:noFill/>
                    </a:lnT>
                    <a:lnB>
                      <a:noFill/>
                    </a:lnB>
                  </a:tcPr>
                </a:tc>
                <a:extLst>
                  <a:ext uri="{0D108BD9-81ED-4DB2-BD59-A6C34878D82A}">
                    <a16:rowId xmlns:a16="http://schemas.microsoft.com/office/drawing/2014/main" val="10002"/>
                  </a:ext>
                </a:extLst>
              </a:tr>
              <a:tr h="198120">
                <a:tc>
                  <a:txBody>
                    <a:bodyPr/>
                    <a:lstStyle/>
                    <a:p>
                      <a:pPr algn="l" fontAlgn="ctr"/>
                      <a:r>
                        <a:rPr lang="en-US" sz="1200" b="1" i="0" u="none" strike="noStrike">
                          <a:solidFill>
                            <a:srgbClr val="00B050"/>
                          </a:solidFill>
                          <a:effectLst/>
                          <a:latin typeface="Arial" panose="020B0604020202020204" pitchFamily="34" charset="0"/>
                        </a:rPr>
                        <a:t>Add profit from sale of fixed assets</a:t>
                      </a:r>
                    </a:p>
                  </a:txBody>
                  <a:tcPr marL="7620" marR="7620" marT="7620" marB="0" anchor="ctr">
                    <a:lnL>
                      <a:noFill/>
                    </a:lnL>
                    <a:lnR>
                      <a:noFill/>
                    </a:lnR>
                    <a:lnT>
                      <a:noFill/>
                    </a:lnT>
                    <a:lnB>
                      <a:noFill/>
                    </a:lnB>
                  </a:tcPr>
                </a:tc>
                <a:tc>
                  <a:txBody>
                    <a:bodyPr/>
                    <a:lstStyle/>
                    <a:p>
                      <a:pPr algn="r" fontAlgn="ctr"/>
                      <a:r>
                        <a:rPr lang="en-IN" sz="1200" b="1" i="0" u="none" strike="noStrike" dirty="0">
                          <a:solidFill>
                            <a:srgbClr val="00B050"/>
                          </a:solidFill>
                          <a:effectLst/>
                          <a:latin typeface="Arial" panose="020B0604020202020204" pitchFamily="34" charset="0"/>
                        </a:rPr>
                        <a:t>400</a:t>
                      </a:r>
                    </a:p>
                  </a:txBody>
                  <a:tcPr marL="7620" marR="7620" marT="7620" marB="0" anchor="ctr">
                    <a:lnL>
                      <a:noFill/>
                    </a:lnL>
                    <a:lnR>
                      <a:noFill/>
                    </a:lnR>
                    <a:lnT>
                      <a:noFill/>
                    </a:lnT>
                    <a:lnB>
                      <a:noFill/>
                    </a:lnB>
                  </a:tcPr>
                </a:tc>
                <a:extLst>
                  <a:ext uri="{0D108BD9-81ED-4DB2-BD59-A6C34878D82A}">
                    <a16:rowId xmlns:a16="http://schemas.microsoft.com/office/drawing/2014/main" val="10003"/>
                  </a:ext>
                </a:extLst>
              </a:tr>
              <a:tr h="190500">
                <a:tc>
                  <a:txBody>
                    <a:bodyPr/>
                    <a:lstStyle/>
                    <a:p>
                      <a:pPr algn="l" fontAlgn="ctr"/>
                      <a:r>
                        <a:rPr lang="en-IN" sz="1200" b="0" i="0" u="none" strike="noStrike">
                          <a:solidFill>
                            <a:srgbClr val="FF0000"/>
                          </a:solidFill>
                          <a:effectLst/>
                          <a:latin typeface="Arial" panose="020B0604020202020204" pitchFamily="34" charset="0"/>
                        </a:rPr>
                        <a:t>Subtract Interest </a:t>
                      </a:r>
                    </a:p>
                  </a:txBody>
                  <a:tcPr marL="7620" marR="7620" marT="7620" marB="0" anchor="ctr">
                    <a:lnL>
                      <a:noFill/>
                    </a:lnL>
                    <a:lnR>
                      <a:noFill/>
                    </a:lnR>
                    <a:lnT>
                      <a:noFill/>
                    </a:lnT>
                    <a:lnB>
                      <a:noFill/>
                    </a:lnB>
                  </a:tcPr>
                </a:tc>
                <a:tc>
                  <a:txBody>
                    <a:bodyPr/>
                    <a:lstStyle/>
                    <a:p>
                      <a:pPr algn="r" fontAlgn="ctr"/>
                      <a:r>
                        <a:rPr lang="en-IN" sz="1200" b="0" i="0" u="none" strike="noStrike">
                          <a:solidFill>
                            <a:srgbClr val="FF0000"/>
                          </a:solidFill>
                          <a:effectLst/>
                          <a:latin typeface="Arial" panose="020B0604020202020204" pitchFamily="34" charset="0"/>
                        </a:rPr>
                        <a:t>1,020</a:t>
                      </a:r>
                    </a:p>
                  </a:txBody>
                  <a:tcPr marL="7620" marR="7620" marT="7620" marB="0" anchor="ctr">
                    <a:lnL>
                      <a:noFill/>
                    </a:lnL>
                    <a:lnR>
                      <a:noFill/>
                    </a:lnR>
                    <a:lnT>
                      <a:noFill/>
                    </a:lnT>
                    <a:lnB>
                      <a:noFill/>
                    </a:lnB>
                  </a:tcPr>
                </a:tc>
                <a:extLst>
                  <a:ext uri="{0D108BD9-81ED-4DB2-BD59-A6C34878D82A}">
                    <a16:rowId xmlns:a16="http://schemas.microsoft.com/office/drawing/2014/main" val="10004"/>
                  </a:ext>
                </a:extLst>
              </a:tr>
              <a:tr h="198120">
                <a:tc>
                  <a:txBody>
                    <a:bodyPr/>
                    <a:lstStyle/>
                    <a:p>
                      <a:pPr algn="l" fontAlgn="ctr"/>
                      <a:r>
                        <a:rPr lang="en-US" sz="1200" b="1" i="0" u="none" strike="noStrike">
                          <a:solidFill>
                            <a:srgbClr val="00B050"/>
                          </a:solidFill>
                          <a:effectLst/>
                          <a:latin typeface="Arial" panose="020B0604020202020204" pitchFamily="34" charset="0"/>
                        </a:rPr>
                        <a:t>Add other income (Truck hiring charge)</a:t>
                      </a:r>
                    </a:p>
                  </a:txBody>
                  <a:tcPr marL="7620" marR="7620" marT="7620" marB="0" anchor="ctr">
                    <a:lnL>
                      <a:noFill/>
                    </a:lnL>
                    <a:lnR>
                      <a:noFill/>
                    </a:lnR>
                    <a:lnT>
                      <a:noFill/>
                    </a:lnT>
                    <a:lnB>
                      <a:noFill/>
                    </a:lnB>
                  </a:tcPr>
                </a:tc>
                <a:tc>
                  <a:txBody>
                    <a:bodyPr/>
                    <a:lstStyle/>
                    <a:p>
                      <a:pPr algn="r" fontAlgn="ctr"/>
                      <a:r>
                        <a:rPr lang="en-IN" sz="1200" b="1" i="0" u="none" strike="noStrike">
                          <a:solidFill>
                            <a:srgbClr val="00B050"/>
                          </a:solidFill>
                          <a:effectLst/>
                          <a:latin typeface="Arial" panose="020B0604020202020204" pitchFamily="34" charset="0"/>
                        </a:rPr>
                        <a:t>300</a:t>
                      </a:r>
                    </a:p>
                  </a:txBody>
                  <a:tcPr marL="7620" marR="7620" marT="7620" marB="0" anchor="ctr">
                    <a:lnL>
                      <a:noFill/>
                    </a:lnL>
                    <a:lnR>
                      <a:noFill/>
                    </a:lnR>
                    <a:lnT>
                      <a:noFill/>
                    </a:lnT>
                    <a:lnB>
                      <a:noFill/>
                    </a:lnB>
                  </a:tcPr>
                </a:tc>
                <a:extLst>
                  <a:ext uri="{0D108BD9-81ED-4DB2-BD59-A6C34878D82A}">
                    <a16:rowId xmlns:a16="http://schemas.microsoft.com/office/drawing/2014/main" val="10005"/>
                  </a:ext>
                </a:extLst>
              </a:tr>
              <a:tr h="198120">
                <a:tc>
                  <a:txBody>
                    <a:bodyPr/>
                    <a:lstStyle/>
                    <a:p>
                      <a:pPr algn="l" fontAlgn="ctr"/>
                      <a:r>
                        <a:rPr lang="en-IN" sz="1200" b="1" i="0" u="none" strike="noStrike" dirty="0">
                          <a:solidFill>
                            <a:srgbClr val="375623"/>
                          </a:solidFill>
                          <a:effectLst/>
                          <a:latin typeface="Arial" panose="020B0604020202020204" pitchFamily="34" charset="0"/>
                        </a:rPr>
                        <a:t>Profit before tax</a:t>
                      </a:r>
                    </a:p>
                  </a:txBody>
                  <a:tcPr marL="7620" marR="7620" marT="7620" marB="0" anchor="ctr">
                    <a:lnL>
                      <a:noFill/>
                    </a:lnL>
                    <a:lnR>
                      <a:noFill/>
                    </a:lnR>
                    <a:lnT>
                      <a:noFill/>
                    </a:lnT>
                    <a:lnB>
                      <a:noFill/>
                    </a:lnB>
                  </a:tcPr>
                </a:tc>
                <a:tc>
                  <a:txBody>
                    <a:bodyPr/>
                    <a:lstStyle/>
                    <a:p>
                      <a:pPr algn="r" fontAlgn="ctr"/>
                      <a:r>
                        <a:rPr lang="en-IN" sz="1200" b="0" i="0" u="none" strike="noStrike" dirty="0">
                          <a:solidFill>
                            <a:srgbClr val="FF0000"/>
                          </a:solidFill>
                          <a:effectLst/>
                          <a:latin typeface="Arial" panose="020B0604020202020204" pitchFamily="34" charset="0"/>
                        </a:rPr>
                        <a:t>13,023</a:t>
                      </a:r>
                    </a:p>
                  </a:txBody>
                  <a:tcPr marL="7620" marR="7620" marT="7620" marB="0" anchor="ctr">
                    <a:lnL>
                      <a:noFill/>
                    </a:lnL>
                    <a:lnR>
                      <a:noFill/>
                    </a:lnR>
                    <a:lnT>
                      <a:noFill/>
                    </a:lnT>
                    <a:lnB>
                      <a:noFill/>
                    </a:lnB>
                  </a:tcPr>
                </a:tc>
                <a:extLst>
                  <a:ext uri="{0D108BD9-81ED-4DB2-BD59-A6C34878D82A}">
                    <a16:rowId xmlns:a16="http://schemas.microsoft.com/office/drawing/2014/main" val="10006"/>
                  </a:ext>
                </a:extLst>
              </a:tr>
            </a:tbl>
          </a:graphicData>
        </a:graphic>
      </p:graphicFrame>
      <p:cxnSp>
        <p:nvCxnSpPr>
          <p:cNvPr id="4" name="Straight Arrow Connector 3"/>
          <p:cNvCxnSpPr/>
          <p:nvPr/>
        </p:nvCxnSpPr>
        <p:spPr>
          <a:xfrm flipV="1">
            <a:off x="7381461" y="2014330"/>
            <a:ext cx="3392556" cy="351182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09252" y="5592417"/>
            <a:ext cx="609600" cy="13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543800" y="1031132"/>
            <a:ext cx="3657600" cy="307777"/>
          </a:xfrm>
          <a:prstGeom prst="rect">
            <a:avLst/>
          </a:prstGeom>
          <a:noFill/>
        </p:spPr>
        <p:txBody>
          <a:bodyPr wrap="square" rtlCol="0">
            <a:spAutoFit/>
          </a:bodyPr>
          <a:lstStyle/>
          <a:p>
            <a:r>
              <a:rPr lang="en-US" b="1" dirty="0" smtClean="0"/>
              <a:t>Profit &amp; Loss Statement</a:t>
            </a:r>
            <a:endParaRPr lang="en-IN" b="1" dirty="0"/>
          </a:p>
        </p:txBody>
      </p:sp>
    </p:spTree>
    <p:extLst>
      <p:ext uri="{BB962C8B-B14F-4D97-AF65-F5344CB8AC3E}">
        <p14:creationId xmlns:p14="http://schemas.microsoft.com/office/powerpoint/2010/main" val="2200322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44638"/>
            <a:ext cx="10515600" cy="708301"/>
          </a:xfrm>
        </p:spPr>
        <p:txBody>
          <a:bodyPr>
            <a:normAutofit fontScale="90000"/>
          </a:bodyPr>
          <a:lstStyle/>
          <a:p>
            <a:r>
              <a:rPr lang="en-US" dirty="0" smtClean="0"/>
              <a:t>Treatment of Capital Gain or Loss on Sale of Fixed Assets in Profit &amp; Loss A/C</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75870433"/>
              </p:ext>
            </p:extLst>
          </p:nvPr>
        </p:nvGraphicFramePr>
        <p:xfrm>
          <a:off x="4041913" y="1177772"/>
          <a:ext cx="3349488" cy="4728210"/>
        </p:xfrm>
        <a:graphic>
          <a:graphicData uri="http://schemas.openxmlformats.org/drawingml/2006/table">
            <a:tbl>
              <a:tblPr>
                <a:tableStyleId>{5C22544A-7EE6-4342-B048-85BDC9FD1C3A}</a:tableStyleId>
              </a:tblPr>
              <a:tblGrid>
                <a:gridCol w="2684545">
                  <a:extLst>
                    <a:ext uri="{9D8B030D-6E8A-4147-A177-3AD203B41FA5}">
                      <a16:colId xmlns:a16="http://schemas.microsoft.com/office/drawing/2014/main" val="20000"/>
                    </a:ext>
                  </a:extLst>
                </a:gridCol>
                <a:gridCol w="664943">
                  <a:extLst>
                    <a:ext uri="{9D8B030D-6E8A-4147-A177-3AD203B41FA5}">
                      <a16:colId xmlns:a16="http://schemas.microsoft.com/office/drawing/2014/main" val="20001"/>
                    </a:ext>
                  </a:extLst>
                </a:gridCol>
              </a:tblGrid>
              <a:tr h="400050">
                <a:tc gridSpan="2">
                  <a:txBody>
                    <a:bodyPr/>
                    <a:lstStyle/>
                    <a:p>
                      <a:pPr algn="ctr" fontAlgn="ctr"/>
                      <a:r>
                        <a:rPr lang="en-US" sz="1200" u="none" strike="noStrike" dirty="0">
                          <a:effectLst/>
                        </a:rPr>
                        <a:t>Operational data for the year 2018-19 and some balance sheet data as on 31.3.2019</a:t>
                      </a:r>
                      <a:endParaRPr lang="en-US" sz="1200" b="1" i="0" u="none" strike="noStrike" dirty="0">
                        <a:solidFill>
                          <a:srgbClr val="000000"/>
                        </a:solidFill>
                        <a:effectLst/>
                        <a:latin typeface="Arial" panose="020B0604020202020204" pitchFamily="34" charset="0"/>
                      </a:endParaRPr>
                    </a:p>
                  </a:txBody>
                  <a:tcPr marL="0" marR="0" marT="0" marB="0" anchor="ctr"/>
                </a:tc>
                <a:tc hMerge="1">
                  <a:txBody>
                    <a:bodyPr/>
                    <a:lstStyle/>
                    <a:p>
                      <a:endParaRPr lang="en-IN"/>
                    </a:p>
                  </a:txBody>
                  <a:tcPr/>
                </a:tc>
                <a:extLst>
                  <a:ext uri="{0D108BD9-81ED-4DB2-BD59-A6C34878D82A}">
                    <a16:rowId xmlns:a16="http://schemas.microsoft.com/office/drawing/2014/main" val="10000"/>
                  </a:ext>
                </a:extLst>
              </a:tr>
              <a:tr h="236220">
                <a:tc>
                  <a:txBody>
                    <a:bodyPr/>
                    <a:lstStyle/>
                    <a:p>
                      <a:pPr algn="l" fontAlgn="ctr"/>
                      <a:r>
                        <a:rPr lang="en-IN" sz="1200" u="none" strike="noStrike">
                          <a:effectLst/>
                        </a:rPr>
                        <a:t>Payment of rent</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6,000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1"/>
                  </a:ext>
                </a:extLst>
              </a:tr>
              <a:tr h="190500">
                <a:tc>
                  <a:txBody>
                    <a:bodyPr/>
                    <a:lstStyle/>
                    <a:p>
                      <a:pPr algn="l" fontAlgn="ctr"/>
                      <a:r>
                        <a:rPr lang="en-IN" sz="1200" u="none" strike="noStrike">
                          <a:effectLst/>
                        </a:rPr>
                        <a:t>Advertisement expense</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3,000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2"/>
                  </a:ext>
                </a:extLst>
              </a:tr>
              <a:tr h="190500">
                <a:tc>
                  <a:txBody>
                    <a:bodyPr/>
                    <a:lstStyle/>
                    <a:p>
                      <a:pPr algn="l" fontAlgn="ctr"/>
                      <a:r>
                        <a:rPr lang="en-IN" sz="1200" u="none" strike="noStrike">
                          <a:effectLst/>
                        </a:rPr>
                        <a:t>Purchase of equipment</a:t>
                      </a:r>
                      <a:endParaRPr lang="en-IN" sz="1200" b="0" i="0" u="none" strike="noStrike">
                        <a:solidFill>
                          <a:srgbClr val="70AD47"/>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12,000</a:t>
                      </a:r>
                      <a:endParaRPr lang="en-IN" sz="1200" b="0" i="0" u="none" strike="noStrike">
                        <a:solidFill>
                          <a:srgbClr val="70AD47"/>
                        </a:solidFill>
                        <a:effectLst/>
                        <a:latin typeface="Arial" panose="020B0604020202020204" pitchFamily="34" charset="0"/>
                      </a:endParaRPr>
                    </a:p>
                  </a:txBody>
                  <a:tcPr marL="0" marR="0" marT="0" marB="0" anchor="ctr"/>
                </a:tc>
                <a:extLst>
                  <a:ext uri="{0D108BD9-81ED-4DB2-BD59-A6C34878D82A}">
                    <a16:rowId xmlns:a16="http://schemas.microsoft.com/office/drawing/2014/main" val="10003"/>
                  </a:ext>
                </a:extLst>
              </a:tr>
              <a:tr h="198120">
                <a:tc>
                  <a:txBody>
                    <a:bodyPr/>
                    <a:lstStyle/>
                    <a:p>
                      <a:pPr algn="l" fontAlgn="ctr"/>
                      <a:r>
                        <a:rPr lang="en-IN" sz="1200" u="none" strike="noStrike">
                          <a:effectLst/>
                        </a:rPr>
                        <a:t>Salary</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36,000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4"/>
                  </a:ext>
                </a:extLst>
              </a:tr>
              <a:tr h="190500">
                <a:tc>
                  <a:txBody>
                    <a:bodyPr/>
                    <a:lstStyle/>
                    <a:p>
                      <a:pPr algn="l" fontAlgn="ctr"/>
                      <a:r>
                        <a:rPr lang="en-IN" sz="1200" u="none" strike="noStrike">
                          <a:effectLst/>
                        </a:rPr>
                        <a:t>Closing stock</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15,400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5"/>
                  </a:ext>
                </a:extLst>
              </a:tr>
              <a:tr h="190500">
                <a:tc>
                  <a:txBody>
                    <a:bodyPr/>
                    <a:lstStyle/>
                    <a:p>
                      <a:pPr algn="l" fontAlgn="ctr"/>
                      <a:r>
                        <a:rPr lang="en-IN" sz="1200" u="none" strike="noStrike">
                          <a:effectLst/>
                        </a:rPr>
                        <a:t>Transportation expense</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3,600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6"/>
                  </a:ext>
                </a:extLst>
              </a:tr>
              <a:tr h="198120">
                <a:tc>
                  <a:txBody>
                    <a:bodyPr/>
                    <a:lstStyle/>
                    <a:p>
                      <a:pPr algn="l" fontAlgn="ctr"/>
                      <a:r>
                        <a:rPr lang="en-IN" sz="1200" u="none" strike="noStrike">
                          <a:effectLst/>
                        </a:rPr>
                        <a:t>Maintenance </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2,500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7"/>
                  </a:ext>
                </a:extLst>
              </a:tr>
              <a:tr h="198120">
                <a:tc>
                  <a:txBody>
                    <a:bodyPr/>
                    <a:lstStyle/>
                    <a:p>
                      <a:pPr algn="l" fontAlgn="ctr"/>
                      <a:r>
                        <a:rPr lang="en-IN" sz="1200" u="none" strike="noStrike">
                          <a:effectLst/>
                        </a:rPr>
                        <a:t>Legal expense</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500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8"/>
                  </a:ext>
                </a:extLst>
              </a:tr>
              <a:tr h="190500">
                <a:tc>
                  <a:txBody>
                    <a:bodyPr/>
                    <a:lstStyle/>
                    <a:p>
                      <a:pPr algn="l" fontAlgn="ctr"/>
                      <a:r>
                        <a:rPr lang="en-IN" sz="1200" u="none" strike="noStrike">
                          <a:effectLst/>
                        </a:rPr>
                        <a:t>Purchase of goods</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85,000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9"/>
                  </a:ext>
                </a:extLst>
              </a:tr>
              <a:tr h="190500">
                <a:tc>
                  <a:txBody>
                    <a:bodyPr/>
                    <a:lstStyle/>
                    <a:p>
                      <a:pPr algn="l" fontAlgn="ctr"/>
                      <a:r>
                        <a:rPr lang="en-IN" sz="1200" u="none" strike="noStrike">
                          <a:effectLst/>
                        </a:rPr>
                        <a:t>Construction of factory shed</a:t>
                      </a:r>
                      <a:endParaRPr lang="en-IN" sz="1200" b="0" i="0" u="none" strike="noStrike">
                        <a:solidFill>
                          <a:srgbClr val="00B05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300</a:t>
                      </a:r>
                      <a:endParaRPr lang="en-IN" sz="1200" b="0" i="0" u="none" strike="noStrike">
                        <a:solidFill>
                          <a:srgbClr val="00B05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0"/>
                  </a:ext>
                </a:extLst>
              </a:tr>
              <a:tr h="198120">
                <a:tc>
                  <a:txBody>
                    <a:bodyPr/>
                    <a:lstStyle/>
                    <a:p>
                      <a:pPr algn="l" fontAlgn="ctr"/>
                      <a:r>
                        <a:rPr lang="en-IN" sz="1200" u="none" strike="noStrike">
                          <a:effectLst/>
                        </a:rPr>
                        <a:t>Purchase of truck</a:t>
                      </a:r>
                      <a:endParaRPr lang="en-IN" sz="1200" b="0" i="0" u="none" strike="noStrike">
                        <a:solidFill>
                          <a:srgbClr val="70AD47"/>
                        </a:solidFill>
                        <a:effectLst/>
                        <a:latin typeface="Arial" panose="020B0604020202020204" pitchFamily="34" charset="0"/>
                      </a:endParaRPr>
                    </a:p>
                  </a:txBody>
                  <a:tcPr marL="0" marR="0" marT="0" marB="0" anchor="ctr"/>
                </a:tc>
                <a:tc>
                  <a:txBody>
                    <a:bodyPr/>
                    <a:lstStyle/>
                    <a:p>
                      <a:pPr algn="r" fontAlgn="ctr"/>
                      <a:r>
                        <a:rPr lang="en-IN" sz="1200" u="none" strike="noStrike" dirty="0">
                          <a:effectLst/>
                        </a:rPr>
                        <a:t>2,500</a:t>
                      </a:r>
                      <a:endParaRPr lang="en-IN" sz="1200" b="0" i="0" u="none" strike="noStrike" dirty="0">
                        <a:solidFill>
                          <a:srgbClr val="70AD47"/>
                        </a:solidFill>
                        <a:effectLst/>
                        <a:latin typeface="Arial" panose="020B0604020202020204" pitchFamily="34" charset="0"/>
                      </a:endParaRPr>
                    </a:p>
                  </a:txBody>
                  <a:tcPr marL="0" marR="0" marT="0" marB="0" anchor="ctr"/>
                </a:tc>
                <a:extLst>
                  <a:ext uri="{0D108BD9-81ED-4DB2-BD59-A6C34878D82A}">
                    <a16:rowId xmlns:a16="http://schemas.microsoft.com/office/drawing/2014/main" val="10011"/>
                  </a:ext>
                </a:extLst>
              </a:tr>
              <a:tr h="190500">
                <a:tc>
                  <a:txBody>
                    <a:bodyPr/>
                    <a:lstStyle/>
                    <a:p>
                      <a:pPr algn="l" fontAlgn="ctr"/>
                      <a:r>
                        <a:rPr lang="en-IN" sz="1200" u="none" strike="noStrike">
                          <a:effectLst/>
                        </a:rPr>
                        <a:t>Truck hiring charge received</a:t>
                      </a:r>
                      <a:endParaRPr lang="en-IN" sz="1200" b="0" i="0" u="none" strike="noStrike">
                        <a:solidFill>
                          <a:srgbClr val="FF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300</a:t>
                      </a:r>
                      <a:endParaRPr lang="en-IN" sz="1200" b="0" i="0" u="none" strike="noStrike">
                        <a:solidFill>
                          <a:srgbClr val="FF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2"/>
                  </a:ext>
                </a:extLst>
              </a:tr>
              <a:tr h="365760">
                <a:tc>
                  <a:txBody>
                    <a:bodyPr/>
                    <a:lstStyle/>
                    <a:p>
                      <a:pPr algn="l" fontAlgn="ctr"/>
                      <a:r>
                        <a:rPr lang="en-IN" sz="1200" u="none" strike="noStrike" dirty="0">
                          <a:effectLst/>
                        </a:rPr>
                        <a:t>Amortization of </a:t>
                      </a:r>
                      <a:r>
                        <a:rPr lang="en-IN" sz="1200" u="none" strike="noStrike" dirty="0" err="1">
                          <a:effectLst/>
                        </a:rPr>
                        <a:t>Prelem</a:t>
                      </a:r>
                      <a:r>
                        <a:rPr lang="en-IN" sz="1200" u="none" strike="noStrike" dirty="0">
                          <a:effectLst/>
                        </a:rPr>
                        <a:t>. &amp; </a:t>
                      </a:r>
                      <a:r>
                        <a:rPr lang="en-IN" sz="1200" u="none" strike="noStrike" dirty="0" err="1">
                          <a:effectLst/>
                        </a:rPr>
                        <a:t>preop</a:t>
                      </a:r>
                      <a:r>
                        <a:rPr lang="en-IN" sz="1200" u="none" strike="noStrike" dirty="0">
                          <a:effectLst/>
                        </a:rPr>
                        <a:t>. </a:t>
                      </a:r>
                      <a:endParaRPr lang="en-IN" sz="1200" b="0" i="0" u="none" strike="noStrike" dirty="0">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200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3"/>
                  </a:ext>
                </a:extLst>
              </a:tr>
              <a:tr h="198120">
                <a:tc>
                  <a:txBody>
                    <a:bodyPr/>
                    <a:lstStyle/>
                    <a:p>
                      <a:pPr algn="l" fontAlgn="ctr"/>
                      <a:r>
                        <a:rPr lang="en-IN" sz="1200" u="none" strike="noStrike">
                          <a:effectLst/>
                        </a:rPr>
                        <a:t>Repayment of bank loan</a:t>
                      </a:r>
                      <a:endParaRPr lang="en-IN" sz="1200" b="0" i="0" u="none" strike="noStrike">
                        <a:solidFill>
                          <a:srgbClr val="7030A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1,600</a:t>
                      </a:r>
                      <a:endParaRPr lang="en-IN" sz="1200" b="0" i="0" u="none" strike="noStrike">
                        <a:solidFill>
                          <a:srgbClr val="7030A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4"/>
                  </a:ext>
                </a:extLst>
              </a:tr>
              <a:tr h="190500">
                <a:tc>
                  <a:txBody>
                    <a:bodyPr/>
                    <a:lstStyle/>
                    <a:p>
                      <a:pPr algn="l" fontAlgn="ctr"/>
                      <a:r>
                        <a:rPr lang="en-IN" sz="1200" u="none" strike="noStrike">
                          <a:effectLst/>
                        </a:rPr>
                        <a:t>Trade Receivables</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8,100</a:t>
                      </a:r>
                      <a:endParaRPr lang="en-IN" sz="12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5"/>
                  </a:ext>
                </a:extLst>
              </a:tr>
              <a:tr h="190500">
                <a:tc>
                  <a:txBody>
                    <a:bodyPr/>
                    <a:lstStyle/>
                    <a:p>
                      <a:pPr algn="l" fontAlgn="ctr"/>
                      <a:r>
                        <a:rPr lang="en-IN" sz="1200" u="none" strike="noStrike">
                          <a:effectLst/>
                        </a:rPr>
                        <a:t>Telephone bill payment</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350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6"/>
                  </a:ext>
                </a:extLst>
              </a:tr>
              <a:tr h="190500">
                <a:tc>
                  <a:txBody>
                    <a:bodyPr/>
                    <a:lstStyle/>
                    <a:p>
                      <a:pPr algn="l" fontAlgn="ctr"/>
                      <a:r>
                        <a:rPr lang="en-IN" sz="1200" u="none" strike="noStrike">
                          <a:effectLst/>
                        </a:rPr>
                        <a:t>Purchase of telephone</a:t>
                      </a:r>
                      <a:endParaRPr lang="en-IN" sz="1200" b="0" i="0" u="none" strike="noStrike">
                        <a:solidFill>
                          <a:srgbClr val="70AD47"/>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20</a:t>
                      </a:r>
                      <a:endParaRPr lang="en-IN" sz="1200" b="0" i="0" u="none" strike="noStrike">
                        <a:solidFill>
                          <a:srgbClr val="70AD47"/>
                        </a:solidFill>
                        <a:effectLst/>
                        <a:latin typeface="Arial" panose="020B0604020202020204" pitchFamily="34" charset="0"/>
                      </a:endParaRPr>
                    </a:p>
                  </a:txBody>
                  <a:tcPr marL="0" marR="0" marT="0" marB="0" anchor="ctr"/>
                </a:tc>
                <a:extLst>
                  <a:ext uri="{0D108BD9-81ED-4DB2-BD59-A6C34878D82A}">
                    <a16:rowId xmlns:a16="http://schemas.microsoft.com/office/drawing/2014/main" val="10017"/>
                  </a:ext>
                </a:extLst>
              </a:tr>
              <a:tr h="190500">
                <a:tc>
                  <a:txBody>
                    <a:bodyPr/>
                    <a:lstStyle/>
                    <a:p>
                      <a:pPr algn="l" fontAlgn="ctr"/>
                      <a:r>
                        <a:rPr lang="en-IN" sz="1200" u="none" strike="noStrike">
                          <a:effectLst/>
                        </a:rPr>
                        <a:t>Electricity bill payment</a:t>
                      </a:r>
                      <a:endParaRPr lang="en-IN" sz="12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en-IN" sz="1200" u="none" strike="noStrike">
                          <a:effectLst/>
                        </a:rPr>
                        <a:t>1,250</a:t>
                      </a:r>
                      <a:endParaRPr lang="en-IN" sz="1200" b="0"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8"/>
                  </a:ext>
                </a:extLst>
              </a:tr>
              <a:tr h="198120">
                <a:tc>
                  <a:txBody>
                    <a:bodyPr/>
                    <a:lstStyle/>
                    <a:p>
                      <a:pPr algn="l" fontAlgn="ctr"/>
                      <a:r>
                        <a:rPr lang="en-US" sz="2000" b="1" u="none" strike="noStrike" dirty="0">
                          <a:solidFill>
                            <a:srgbClr val="C00000"/>
                          </a:solidFill>
                          <a:effectLst/>
                        </a:rPr>
                        <a:t>Sale of old machine (book value: </a:t>
                      </a:r>
                      <a:r>
                        <a:rPr lang="en-US" sz="2200" b="1" u="sng" strike="noStrike" dirty="0" smtClean="0">
                          <a:solidFill>
                            <a:srgbClr val="C00000"/>
                          </a:solidFill>
                          <a:effectLst/>
                        </a:rPr>
                        <a:t>2500</a:t>
                      </a:r>
                      <a:r>
                        <a:rPr lang="en-US" sz="2200" b="1" u="sng" strike="noStrike" dirty="0">
                          <a:solidFill>
                            <a:srgbClr val="C00000"/>
                          </a:solidFill>
                          <a:effectLst/>
                        </a:rPr>
                        <a:t>)</a:t>
                      </a:r>
                      <a:r>
                        <a:rPr lang="en-US" sz="2000" b="1" u="none" strike="noStrike" dirty="0">
                          <a:solidFill>
                            <a:srgbClr val="C00000"/>
                          </a:solidFill>
                          <a:effectLst/>
                        </a:rPr>
                        <a:t> </a:t>
                      </a:r>
                      <a:endParaRPr lang="en-US" sz="2000" b="1" i="0" u="none" strike="noStrike" dirty="0">
                        <a:solidFill>
                          <a:srgbClr val="C00000"/>
                        </a:solidFill>
                        <a:effectLst/>
                        <a:latin typeface="Arial" panose="020B0604020202020204" pitchFamily="34" charset="0"/>
                      </a:endParaRPr>
                    </a:p>
                  </a:txBody>
                  <a:tcPr marL="0" marR="0" marT="0" marB="0" anchor="ctr"/>
                </a:tc>
                <a:tc>
                  <a:txBody>
                    <a:bodyPr/>
                    <a:lstStyle/>
                    <a:p>
                      <a:pPr algn="r" fontAlgn="ctr"/>
                      <a:r>
                        <a:rPr lang="en-IN" sz="2000" b="1" u="none" strike="noStrike" dirty="0" smtClean="0">
                          <a:solidFill>
                            <a:srgbClr val="C00000"/>
                          </a:solidFill>
                          <a:effectLst/>
                        </a:rPr>
                        <a:t>2,400</a:t>
                      </a:r>
                      <a:endParaRPr lang="en-IN" sz="2000" b="1" i="0" u="none" strike="noStrike" dirty="0">
                        <a:solidFill>
                          <a:srgbClr val="C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1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3016364"/>
              </p:ext>
            </p:extLst>
          </p:nvPr>
        </p:nvGraphicFramePr>
        <p:xfrm>
          <a:off x="228599" y="1303962"/>
          <a:ext cx="3505200" cy="4445350"/>
        </p:xfrm>
        <a:graphic>
          <a:graphicData uri="http://schemas.openxmlformats.org/drawingml/2006/table">
            <a:tbl>
              <a:tblPr/>
              <a:tblGrid>
                <a:gridCol w="2840257">
                  <a:extLst>
                    <a:ext uri="{9D8B030D-6E8A-4147-A177-3AD203B41FA5}">
                      <a16:colId xmlns:a16="http://schemas.microsoft.com/office/drawing/2014/main" val="20000"/>
                    </a:ext>
                  </a:extLst>
                </a:gridCol>
                <a:gridCol w="664943">
                  <a:extLst>
                    <a:ext uri="{9D8B030D-6E8A-4147-A177-3AD203B41FA5}">
                      <a16:colId xmlns:a16="http://schemas.microsoft.com/office/drawing/2014/main" val="20001"/>
                    </a:ext>
                  </a:extLst>
                </a:gridCol>
              </a:tblGrid>
              <a:tr h="414900">
                <a:tc gridSpan="2">
                  <a:txBody>
                    <a:bodyPr/>
                    <a:lstStyle/>
                    <a:p>
                      <a:pPr algn="ctr" fontAlgn="ctr"/>
                      <a:r>
                        <a:rPr lang="en-US" sz="1200" b="1" i="0" u="none" strike="noStrike" dirty="0">
                          <a:solidFill>
                            <a:srgbClr val="000000"/>
                          </a:solidFill>
                          <a:effectLst/>
                          <a:latin typeface="Arial" panose="020B0604020202020204" pitchFamily="34" charset="0"/>
                        </a:rPr>
                        <a:t>Operational data for the year 2018-19 and some balance sheet data as on 31.3.2019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244988">
                <a:tc>
                  <a:txBody>
                    <a:bodyPr/>
                    <a:lstStyle/>
                    <a:p>
                      <a:pPr algn="l" fontAlgn="ctr"/>
                      <a:r>
                        <a:rPr lang="en-IN" sz="1200" b="0" i="0" u="none" strike="noStrike">
                          <a:solidFill>
                            <a:srgbClr val="FF0000"/>
                          </a:solidFill>
                          <a:effectLst/>
                          <a:latin typeface="Arial" panose="020B0604020202020204" pitchFamily="34" charset="0"/>
                        </a:rPr>
                        <a:t>Payment of rent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6,000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1"/>
                  </a:ext>
                </a:extLst>
              </a:tr>
              <a:tr h="197571">
                <a:tc>
                  <a:txBody>
                    <a:bodyPr/>
                    <a:lstStyle/>
                    <a:p>
                      <a:pPr algn="l" fontAlgn="ctr"/>
                      <a:r>
                        <a:rPr lang="en-IN" sz="1200" b="0" i="0" u="none" strike="noStrike">
                          <a:solidFill>
                            <a:srgbClr val="000000"/>
                          </a:solidFill>
                          <a:effectLst/>
                          <a:latin typeface="Arial" panose="020B0604020202020204" pitchFamily="34" charset="0"/>
                        </a:rPr>
                        <a:t>Advertisement expense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2"/>
                  </a:ext>
                </a:extLst>
              </a:tr>
              <a:tr h="197571">
                <a:tc>
                  <a:txBody>
                    <a:bodyPr/>
                    <a:lstStyle/>
                    <a:p>
                      <a:pPr algn="l" fontAlgn="ctr"/>
                      <a:r>
                        <a:rPr lang="en-IN" sz="1200" b="0" i="0" u="none" strike="noStrike">
                          <a:solidFill>
                            <a:srgbClr val="70AD47"/>
                          </a:solidFill>
                          <a:effectLst/>
                          <a:latin typeface="Arial" panose="020B0604020202020204" pitchFamily="34" charset="0"/>
                        </a:rPr>
                        <a:t>Purchase of equipment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70AD47"/>
                          </a:solidFill>
                          <a:effectLst/>
                          <a:latin typeface="Arial" panose="020B0604020202020204" pitchFamily="34" charset="0"/>
                        </a:rPr>
                        <a:t>12,000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3"/>
                  </a:ext>
                </a:extLst>
              </a:tr>
              <a:tr h="205474">
                <a:tc>
                  <a:txBody>
                    <a:bodyPr/>
                    <a:lstStyle/>
                    <a:p>
                      <a:pPr algn="l" fontAlgn="ctr"/>
                      <a:r>
                        <a:rPr lang="en-IN" sz="1200" b="0" i="0" u="none" strike="noStrike">
                          <a:solidFill>
                            <a:srgbClr val="000000"/>
                          </a:solidFill>
                          <a:effectLst/>
                          <a:latin typeface="Arial" panose="020B0604020202020204" pitchFamily="34" charset="0"/>
                        </a:rPr>
                        <a:t>Salary</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36,000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4"/>
                  </a:ext>
                </a:extLst>
              </a:tr>
              <a:tr h="197571">
                <a:tc>
                  <a:txBody>
                    <a:bodyPr/>
                    <a:lstStyle/>
                    <a:p>
                      <a:pPr algn="l" fontAlgn="ctr"/>
                      <a:r>
                        <a:rPr lang="en-IN" sz="1200" b="0" i="0" u="none" strike="noStrike">
                          <a:solidFill>
                            <a:srgbClr val="FF0000"/>
                          </a:solidFill>
                          <a:effectLst/>
                          <a:latin typeface="Arial" panose="020B0604020202020204" pitchFamily="34" charset="0"/>
                        </a:rPr>
                        <a:t>Closing stock</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15,400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5"/>
                  </a:ext>
                </a:extLst>
              </a:tr>
              <a:tr h="197571">
                <a:tc>
                  <a:txBody>
                    <a:bodyPr/>
                    <a:lstStyle/>
                    <a:p>
                      <a:pPr algn="l" fontAlgn="ctr"/>
                      <a:r>
                        <a:rPr lang="en-IN" sz="1200" b="0" i="0" u="none" strike="noStrike">
                          <a:solidFill>
                            <a:srgbClr val="000000"/>
                          </a:solidFill>
                          <a:effectLst/>
                          <a:latin typeface="Arial" panose="020B0604020202020204" pitchFamily="34" charset="0"/>
                        </a:rPr>
                        <a:t>Transportation expense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3,600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6"/>
                  </a:ext>
                </a:extLst>
              </a:tr>
              <a:tr h="205474">
                <a:tc>
                  <a:txBody>
                    <a:bodyPr/>
                    <a:lstStyle/>
                    <a:p>
                      <a:pPr algn="l" fontAlgn="ctr"/>
                      <a:r>
                        <a:rPr lang="en-IN" sz="1200" b="0" i="0" u="none" strike="noStrike">
                          <a:solidFill>
                            <a:srgbClr val="000000"/>
                          </a:solidFill>
                          <a:effectLst/>
                          <a:latin typeface="Arial" panose="020B0604020202020204" pitchFamily="34" charset="0"/>
                        </a:rPr>
                        <a:t>Maintenance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2,500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7"/>
                  </a:ext>
                </a:extLst>
              </a:tr>
              <a:tr h="205474">
                <a:tc>
                  <a:txBody>
                    <a:bodyPr/>
                    <a:lstStyle/>
                    <a:p>
                      <a:pPr algn="l" fontAlgn="ctr"/>
                      <a:r>
                        <a:rPr lang="en-IN" sz="1200" b="0" i="0" u="none" strike="noStrike">
                          <a:solidFill>
                            <a:srgbClr val="000000"/>
                          </a:solidFill>
                          <a:effectLst/>
                          <a:latin typeface="Arial" panose="020B0604020202020204" pitchFamily="34" charset="0"/>
                        </a:rPr>
                        <a:t>Legal expense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500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8"/>
                  </a:ext>
                </a:extLst>
              </a:tr>
              <a:tr h="197571">
                <a:tc>
                  <a:txBody>
                    <a:bodyPr/>
                    <a:lstStyle/>
                    <a:p>
                      <a:pPr algn="l" fontAlgn="ctr"/>
                      <a:r>
                        <a:rPr lang="en-IN" sz="1200" b="0" i="0" u="none" strike="noStrike">
                          <a:solidFill>
                            <a:srgbClr val="FF0000"/>
                          </a:solidFill>
                          <a:effectLst/>
                          <a:latin typeface="Arial" panose="020B0604020202020204" pitchFamily="34" charset="0"/>
                        </a:rPr>
                        <a:t>Purchase of goods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85,000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09"/>
                  </a:ext>
                </a:extLst>
              </a:tr>
              <a:tr h="197571">
                <a:tc>
                  <a:txBody>
                    <a:bodyPr/>
                    <a:lstStyle/>
                    <a:p>
                      <a:pPr algn="l" fontAlgn="ctr"/>
                      <a:r>
                        <a:rPr lang="en-IN" sz="1200" b="0" i="0" u="none" strike="noStrike">
                          <a:solidFill>
                            <a:srgbClr val="00B050"/>
                          </a:solidFill>
                          <a:effectLst/>
                          <a:latin typeface="Arial" panose="020B0604020202020204" pitchFamily="34" charset="0"/>
                        </a:rPr>
                        <a:t>Construction of factory shed</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00B050"/>
                          </a:solidFill>
                          <a:effectLst/>
                          <a:latin typeface="Arial" panose="020B0604020202020204" pitchFamily="34" charset="0"/>
                        </a:rPr>
                        <a:t>300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0"/>
                  </a:ext>
                </a:extLst>
              </a:tr>
              <a:tr h="205474">
                <a:tc>
                  <a:txBody>
                    <a:bodyPr/>
                    <a:lstStyle/>
                    <a:p>
                      <a:pPr algn="l" fontAlgn="ctr"/>
                      <a:r>
                        <a:rPr lang="en-IN" sz="1200" b="0" i="0" u="none" strike="noStrike">
                          <a:solidFill>
                            <a:srgbClr val="70AD47"/>
                          </a:solidFill>
                          <a:effectLst/>
                          <a:latin typeface="Arial" panose="020B0604020202020204" pitchFamily="34" charset="0"/>
                        </a:rPr>
                        <a:t>Purchase of truck</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70AD47"/>
                          </a:solidFill>
                          <a:effectLst/>
                          <a:latin typeface="Arial" panose="020B0604020202020204" pitchFamily="34" charset="0"/>
                        </a:rPr>
                        <a:t>2,500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1"/>
                  </a:ext>
                </a:extLst>
              </a:tr>
              <a:tr h="197571">
                <a:tc>
                  <a:txBody>
                    <a:bodyPr/>
                    <a:lstStyle/>
                    <a:p>
                      <a:pPr algn="l" fontAlgn="ctr"/>
                      <a:r>
                        <a:rPr lang="en-IN" sz="1200" b="0" i="0" u="none" strike="noStrike">
                          <a:solidFill>
                            <a:srgbClr val="FF0000"/>
                          </a:solidFill>
                          <a:effectLst/>
                          <a:latin typeface="Arial" panose="020B0604020202020204" pitchFamily="34" charset="0"/>
                        </a:rPr>
                        <a:t>Truck hiring charge received</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r" fontAlgn="ctr"/>
                      <a:r>
                        <a:rPr lang="en-IN" sz="1200" b="0" i="0" u="none" strike="noStrike">
                          <a:solidFill>
                            <a:srgbClr val="FF0000"/>
                          </a:solidFill>
                          <a:effectLst/>
                          <a:latin typeface="Arial" panose="020B0604020202020204" pitchFamily="34" charset="0"/>
                        </a:rPr>
                        <a:t>300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0012"/>
                  </a:ext>
                </a:extLst>
              </a:tr>
              <a:tr h="379337">
                <a:tc>
                  <a:txBody>
                    <a:bodyPr/>
                    <a:lstStyle/>
                    <a:p>
                      <a:pPr algn="l" fontAlgn="ctr"/>
                      <a:r>
                        <a:rPr lang="en-IN" sz="1200" b="0" i="0" u="none" strike="noStrike" dirty="0">
                          <a:solidFill>
                            <a:srgbClr val="000000"/>
                          </a:solidFill>
                          <a:effectLst/>
                          <a:latin typeface="Arial" panose="020B0604020202020204" pitchFamily="34" charset="0"/>
                        </a:rPr>
                        <a:t>Amortization of </a:t>
                      </a:r>
                      <a:r>
                        <a:rPr lang="en-IN" sz="1200" b="0" i="0" u="none" strike="noStrike" dirty="0" err="1">
                          <a:solidFill>
                            <a:srgbClr val="000000"/>
                          </a:solidFill>
                          <a:effectLst/>
                          <a:latin typeface="Arial" panose="020B0604020202020204" pitchFamily="34" charset="0"/>
                        </a:rPr>
                        <a:t>Prelem</a:t>
                      </a:r>
                      <a:r>
                        <a:rPr lang="en-IN" sz="1200" b="0" i="0" u="none" strike="noStrike" dirty="0">
                          <a:solidFill>
                            <a:srgbClr val="000000"/>
                          </a:solidFill>
                          <a:effectLst/>
                          <a:latin typeface="Arial" panose="020B0604020202020204" pitchFamily="34" charset="0"/>
                        </a:rPr>
                        <a:t>. &amp; </a:t>
                      </a:r>
                      <a:r>
                        <a:rPr lang="en-IN" sz="1200" b="0" i="0" u="none" strike="noStrike" dirty="0" err="1">
                          <a:solidFill>
                            <a:srgbClr val="000000"/>
                          </a:solidFill>
                          <a:effectLst/>
                          <a:latin typeface="Arial" panose="020B0604020202020204" pitchFamily="34" charset="0"/>
                        </a:rPr>
                        <a:t>preop</a:t>
                      </a:r>
                      <a:r>
                        <a:rPr lang="en-IN" sz="12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a:noFill/>
                    </a:lnB>
                  </a:tcPr>
                </a:tc>
                <a:tc>
                  <a:txBody>
                    <a:bodyPr/>
                    <a:lstStyle/>
                    <a:p>
                      <a:pPr algn="r" fontAlgn="ctr"/>
                      <a:r>
                        <a:rPr lang="en-IN" sz="1200" b="0" i="0" u="none" strike="noStrike">
                          <a:solidFill>
                            <a:srgbClr val="0070C0"/>
                          </a:solidFill>
                          <a:effectLst/>
                          <a:latin typeface="Arial" panose="020B0604020202020204" pitchFamily="34" charset="0"/>
                        </a:rPr>
                        <a:t>200</a:t>
                      </a:r>
                    </a:p>
                  </a:txBody>
                  <a:tcPr marL="0" marR="0" marT="0" marB="0" anchor="ctr">
                    <a:lnL w="6350" cap="flat" cmpd="sng" algn="ctr">
                      <a:solidFill>
                        <a:srgbClr val="000000"/>
                      </a:solidFill>
                      <a:prstDash val="dash"/>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a:noFill/>
                    </a:lnB>
                  </a:tcPr>
                </a:tc>
                <a:extLst>
                  <a:ext uri="{0D108BD9-81ED-4DB2-BD59-A6C34878D82A}">
                    <a16:rowId xmlns:a16="http://schemas.microsoft.com/office/drawing/2014/main" val="10013"/>
                  </a:ext>
                </a:extLst>
              </a:tr>
              <a:tr h="205474">
                <a:tc>
                  <a:txBody>
                    <a:bodyPr/>
                    <a:lstStyle/>
                    <a:p>
                      <a:pPr algn="l" fontAlgn="ctr"/>
                      <a:r>
                        <a:rPr lang="en-IN" sz="1200" b="0" i="0" u="none" strike="noStrike">
                          <a:solidFill>
                            <a:srgbClr val="7030A0"/>
                          </a:solidFill>
                          <a:effectLst/>
                          <a:latin typeface="Arial" panose="020B0604020202020204" pitchFamily="34" charset="0"/>
                        </a:rPr>
                        <a:t>Repayment of bank loan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7030A0"/>
                          </a:solidFill>
                          <a:effectLst/>
                          <a:latin typeface="Arial" panose="020B0604020202020204" pitchFamily="34" charset="0"/>
                        </a:rPr>
                        <a:t>1,600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4"/>
                  </a:ext>
                </a:extLst>
              </a:tr>
              <a:tr h="197571">
                <a:tc>
                  <a:txBody>
                    <a:bodyPr/>
                    <a:lstStyle/>
                    <a:p>
                      <a:pPr algn="l" fontAlgn="ctr"/>
                      <a:r>
                        <a:rPr lang="en-IN" sz="1200" b="0" i="0" u="none" strike="noStrike">
                          <a:solidFill>
                            <a:srgbClr val="000000"/>
                          </a:solidFill>
                          <a:effectLst/>
                          <a:latin typeface="Arial" panose="020B0604020202020204" pitchFamily="34" charset="0"/>
                        </a:rPr>
                        <a:t>Trade Receivables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0000"/>
                          </a:solidFill>
                          <a:effectLst/>
                          <a:latin typeface="Arial" panose="020B0604020202020204" pitchFamily="34" charset="0"/>
                        </a:rPr>
                        <a:t>8,100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5"/>
                  </a:ext>
                </a:extLst>
              </a:tr>
              <a:tr h="197571">
                <a:tc>
                  <a:txBody>
                    <a:bodyPr/>
                    <a:lstStyle/>
                    <a:p>
                      <a:pPr algn="l" fontAlgn="ctr"/>
                      <a:r>
                        <a:rPr lang="en-IN" sz="1200" b="0" i="0" u="none" strike="noStrike">
                          <a:solidFill>
                            <a:srgbClr val="000000"/>
                          </a:solidFill>
                          <a:effectLst/>
                          <a:latin typeface="Arial" panose="020B0604020202020204" pitchFamily="34" charset="0"/>
                        </a:rPr>
                        <a:t>Telephone bill payment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350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6"/>
                  </a:ext>
                </a:extLst>
              </a:tr>
              <a:tr h="197571">
                <a:tc>
                  <a:txBody>
                    <a:bodyPr/>
                    <a:lstStyle/>
                    <a:p>
                      <a:pPr algn="l" fontAlgn="ctr"/>
                      <a:r>
                        <a:rPr lang="en-IN" sz="1200" b="0" i="0" u="none" strike="noStrike">
                          <a:solidFill>
                            <a:srgbClr val="70AD47"/>
                          </a:solidFill>
                          <a:effectLst/>
                          <a:latin typeface="Arial" panose="020B0604020202020204" pitchFamily="34" charset="0"/>
                        </a:rPr>
                        <a:t>Purchase of telephone</a:t>
                      </a:r>
                    </a:p>
                  </a:txBody>
                  <a:tcPr marL="0" marR="0" marT="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dot"/>
                      <a:round/>
                      <a:headEnd type="none" w="med" len="med"/>
                      <a:tailEnd type="none" w="med" len="med"/>
                    </a:lnT>
                    <a:lnB>
                      <a:noFill/>
                    </a:lnB>
                  </a:tcPr>
                </a:tc>
                <a:tc>
                  <a:txBody>
                    <a:bodyPr/>
                    <a:lstStyle/>
                    <a:p>
                      <a:pPr algn="r" fontAlgn="ctr"/>
                      <a:r>
                        <a:rPr lang="en-IN" sz="1200" b="0" i="0" u="none" strike="noStrike">
                          <a:solidFill>
                            <a:srgbClr val="70AD47"/>
                          </a:solidFill>
                          <a:effectLst/>
                          <a:latin typeface="Arial" panose="020B0604020202020204" pitchFamily="34" charset="0"/>
                        </a:rPr>
                        <a:t>20</a:t>
                      </a:r>
                    </a:p>
                  </a:txBody>
                  <a:tcPr marL="0" marR="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tcPr>
                </a:tc>
                <a:extLst>
                  <a:ext uri="{0D108BD9-81ED-4DB2-BD59-A6C34878D82A}">
                    <a16:rowId xmlns:a16="http://schemas.microsoft.com/office/drawing/2014/main" val="10017"/>
                  </a:ext>
                </a:extLst>
              </a:tr>
              <a:tr h="197571">
                <a:tc>
                  <a:txBody>
                    <a:bodyPr/>
                    <a:lstStyle/>
                    <a:p>
                      <a:pPr algn="l" fontAlgn="ctr"/>
                      <a:r>
                        <a:rPr lang="en-IN" sz="1200" b="0" i="0" u="none" strike="noStrike">
                          <a:solidFill>
                            <a:srgbClr val="000000"/>
                          </a:solidFill>
                          <a:effectLst/>
                          <a:latin typeface="Arial" panose="020B0604020202020204" pitchFamily="34" charset="0"/>
                        </a:rPr>
                        <a:t>Electricity bill payment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a:solidFill>
                            <a:srgbClr val="0070C0"/>
                          </a:solidFill>
                          <a:effectLst/>
                          <a:latin typeface="Arial" panose="020B0604020202020204" pitchFamily="34" charset="0"/>
                        </a:rPr>
                        <a:t>1,250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8"/>
                  </a:ext>
                </a:extLst>
              </a:tr>
              <a:tr h="205474">
                <a:tc>
                  <a:txBody>
                    <a:bodyPr/>
                    <a:lstStyle/>
                    <a:p>
                      <a:pPr algn="l" fontAlgn="ctr"/>
                      <a:r>
                        <a:rPr lang="en-US" sz="1200" b="0" i="0" u="none" strike="noStrike" dirty="0">
                          <a:solidFill>
                            <a:srgbClr val="FF0000"/>
                          </a:solidFill>
                          <a:effectLst/>
                          <a:latin typeface="Arial" panose="020B0604020202020204" pitchFamily="34" charset="0"/>
                        </a:rPr>
                        <a:t>Sale of old machine (book value: </a:t>
                      </a:r>
                      <a:r>
                        <a:rPr lang="en-US" sz="1200" b="1" i="0" u="none" strike="noStrike" dirty="0">
                          <a:solidFill>
                            <a:srgbClr val="FF0000"/>
                          </a:solidFill>
                          <a:effectLst/>
                          <a:latin typeface="Arial" panose="020B0604020202020204" pitchFamily="34" charset="0"/>
                        </a:rPr>
                        <a:t>2400)</a:t>
                      </a:r>
                      <a:r>
                        <a:rPr lang="en-US" sz="1200" b="0" i="0" u="none" strike="noStrike" dirty="0">
                          <a:solidFill>
                            <a:srgbClr val="FF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IN" sz="1200" b="0" i="0" u="none" strike="noStrike" dirty="0">
                          <a:solidFill>
                            <a:srgbClr val="FF0000"/>
                          </a:solidFill>
                          <a:effectLst/>
                          <a:latin typeface="Arial" panose="020B0604020202020204" pitchFamily="34" charset="0"/>
                        </a:rPr>
                        <a:t>2,400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1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01109160"/>
              </p:ext>
            </p:extLst>
          </p:nvPr>
        </p:nvGraphicFramePr>
        <p:xfrm>
          <a:off x="7543800" y="1303962"/>
          <a:ext cx="3657600" cy="1356360"/>
        </p:xfrm>
        <a:graphic>
          <a:graphicData uri="http://schemas.openxmlformats.org/drawingml/2006/table">
            <a:tbl>
              <a:tblPr/>
              <a:tblGrid>
                <a:gridCol w="29591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tblGrid>
              <a:tr h="190500">
                <a:tc>
                  <a:txBody>
                    <a:bodyPr/>
                    <a:lstStyle/>
                    <a:p>
                      <a:pPr algn="l" fontAlgn="ctr"/>
                      <a:r>
                        <a:rPr lang="en-IN" sz="1200" b="0" i="0" u="none" strike="noStrike">
                          <a:solidFill>
                            <a:srgbClr val="00B050"/>
                          </a:solidFill>
                          <a:effectLst/>
                          <a:latin typeface="Arial" panose="020B0604020202020204" pitchFamily="34" charset="0"/>
                        </a:rPr>
                        <a:t>Operating expenses</a:t>
                      </a:r>
                    </a:p>
                  </a:txBody>
                  <a:tcPr marL="7620" marR="7620" marT="7620" marB="0" anchor="ctr">
                    <a:lnL>
                      <a:noFill/>
                    </a:lnL>
                    <a:lnR>
                      <a:noFill/>
                    </a:lnR>
                    <a:lnT>
                      <a:noFill/>
                    </a:lnT>
                    <a:lnB>
                      <a:noFill/>
                    </a:lnB>
                  </a:tcPr>
                </a:tc>
                <a:tc>
                  <a:txBody>
                    <a:bodyPr/>
                    <a:lstStyle/>
                    <a:p>
                      <a:pPr algn="r" fontAlgn="ctr"/>
                      <a:r>
                        <a:rPr lang="en-IN" sz="1200" b="0" i="0" u="none" strike="noStrike">
                          <a:solidFill>
                            <a:srgbClr val="00B050"/>
                          </a:solidFill>
                          <a:effectLst/>
                          <a:latin typeface="Arial" panose="020B0604020202020204" pitchFamily="34" charset="0"/>
                        </a:rPr>
                        <a:t>52,857</a:t>
                      </a:r>
                    </a:p>
                  </a:txBody>
                  <a:tcPr marL="7620" marR="7620" marT="7620" marB="0" anchor="ctr">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ctr"/>
                      <a:r>
                        <a:rPr lang="en-IN" sz="1200" b="0" i="0" u="none" strike="noStrike">
                          <a:solidFill>
                            <a:srgbClr val="FF0000"/>
                          </a:solidFill>
                          <a:effectLst/>
                          <a:latin typeface="Arial" panose="020B0604020202020204" pitchFamily="34" charset="0"/>
                        </a:rPr>
                        <a:t>Operating profit (OP)</a:t>
                      </a:r>
                    </a:p>
                  </a:txBody>
                  <a:tcPr marL="7620" marR="7620" marT="7620" marB="0" anchor="ctr">
                    <a:lnL>
                      <a:noFill/>
                    </a:lnL>
                    <a:lnR>
                      <a:noFill/>
                    </a:lnR>
                    <a:lnT>
                      <a:noFill/>
                    </a:lnT>
                    <a:lnB>
                      <a:noFill/>
                    </a:lnB>
                  </a:tcPr>
                </a:tc>
                <a:tc>
                  <a:txBody>
                    <a:bodyPr/>
                    <a:lstStyle/>
                    <a:p>
                      <a:pPr algn="r" fontAlgn="ctr"/>
                      <a:r>
                        <a:rPr lang="en-IN" sz="1200" b="0" i="0" u="none" strike="noStrike">
                          <a:solidFill>
                            <a:srgbClr val="FF0000"/>
                          </a:solidFill>
                          <a:effectLst/>
                          <a:latin typeface="Arial" panose="020B0604020202020204" pitchFamily="34" charset="0"/>
                        </a:rPr>
                        <a:t>13,343</a:t>
                      </a:r>
                    </a:p>
                  </a:txBody>
                  <a:tcPr marL="7620" marR="7620" marT="7620"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l" fontAlgn="ctr"/>
                      <a:r>
                        <a:rPr lang="en-IN" sz="1200" b="0" i="0" u="none" strike="noStrike">
                          <a:solidFill>
                            <a:srgbClr val="FF0000"/>
                          </a:solidFill>
                          <a:effectLst/>
                          <a:latin typeface="Arial" panose="020B0604020202020204" pitchFamily="34" charset="0"/>
                        </a:rPr>
                        <a:t>Operating profit margin (OP/Sales)X100</a:t>
                      </a:r>
                    </a:p>
                  </a:txBody>
                  <a:tcPr marL="7620" marR="7620" marT="7620" marB="0" anchor="ctr">
                    <a:lnL>
                      <a:noFill/>
                    </a:lnL>
                    <a:lnR>
                      <a:noFill/>
                    </a:lnR>
                    <a:lnT>
                      <a:noFill/>
                    </a:lnT>
                    <a:lnB>
                      <a:noFill/>
                    </a:lnB>
                  </a:tcPr>
                </a:tc>
                <a:tc>
                  <a:txBody>
                    <a:bodyPr/>
                    <a:lstStyle/>
                    <a:p>
                      <a:pPr algn="r" fontAlgn="ctr"/>
                      <a:r>
                        <a:rPr lang="en-IN" sz="1200" b="0" i="0" u="none" strike="noStrike">
                          <a:solidFill>
                            <a:srgbClr val="FF0000"/>
                          </a:solidFill>
                          <a:effectLst/>
                          <a:latin typeface="Arial" panose="020B0604020202020204" pitchFamily="34" charset="0"/>
                        </a:rPr>
                        <a:t>8.90%</a:t>
                      </a:r>
                    </a:p>
                  </a:txBody>
                  <a:tcPr marL="7620" marR="7620" marT="7620" marB="0" anchor="ctr">
                    <a:lnL>
                      <a:noFill/>
                    </a:lnL>
                    <a:lnR>
                      <a:noFill/>
                    </a:lnR>
                    <a:lnT>
                      <a:noFill/>
                    </a:lnT>
                    <a:lnB>
                      <a:noFill/>
                    </a:lnB>
                  </a:tcPr>
                </a:tc>
                <a:extLst>
                  <a:ext uri="{0D108BD9-81ED-4DB2-BD59-A6C34878D82A}">
                    <a16:rowId xmlns:a16="http://schemas.microsoft.com/office/drawing/2014/main" val="10002"/>
                  </a:ext>
                </a:extLst>
              </a:tr>
              <a:tr h="198120">
                <a:tc>
                  <a:txBody>
                    <a:bodyPr/>
                    <a:lstStyle/>
                    <a:p>
                      <a:pPr algn="l" fontAlgn="ctr"/>
                      <a:r>
                        <a:rPr lang="en-US" sz="1200" b="1" i="0" u="none" strike="noStrike">
                          <a:solidFill>
                            <a:srgbClr val="00B050"/>
                          </a:solidFill>
                          <a:effectLst/>
                          <a:latin typeface="Arial" panose="020B0604020202020204" pitchFamily="34" charset="0"/>
                        </a:rPr>
                        <a:t>Subtract loss on sale of fixed assets</a:t>
                      </a:r>
                    </a:p>
                  </a:txBody>
                  <a:tcPr marL="7620" marR="7620" marT="7620" marB="0" anchor="ctr">
                    <a:lnL>
                      <a:noFill/>
                    </a:lnL>
                    <a:lnR>
                      <a:noFill/>
                    </a:lnR>
                    <a:lnT>
                      <a:noFill/>
                    </a:lnT>
                    <a:lnB>
                      <a:noFill/>
                    </a:lnB>
                  </a:tcPr>
                </a:tc>
                <a:tc>
                  <a:txBody>
                    <a:bodyPr/>
                    <a:lstStyle/>
                    <a:p>
                      <a:pPr algn="r" fontAlgn="ctr"/>
                      <a:r>
                        <a:rPr lang="en-IN" sz="1200" b="1" i="0" u="none" strike="noStrike" dirty="0">
                          <a:solidFill>
                            <a:srgbClr val="00B050"/>
                          </a:solidFill>
                          <a:effectLst/>
                          <a:latin typeface="Arial" panose="020B0604020202020204" pitchFamily="34" charset="0"/>
                        </a:rPr>
                        <a:t>100</a:t>
                      </a:r>
                    </a:p>
                  </a:txBody>
                  <a:tcPr marL="7620" marR="7620" marT="7620" marB="0" anchor="ctr">
                    <a:lnL>
                      <a:noFill/>
                    </a:lnL>
                    <a:lnR>
                      <a:noFill/>
                    </a:lnR>
                    <a:lnT>
                      <a:noFill/>
                    </a:lnT>
                    <a:lnB>
                      <a:noFill/>
                    </a:lnB>
                  </a:tcPr>
                </a:tc>
                <a:extLst>
                  <a:ext uri="{0D108BD9-81ED-4DB2-BD59-A6C34878D82A}">
                    <a16:rowId xmlns:a16="http://schemas.microsoft.com/office/drawing/2014/main" val="10003"/>
                  </a:ext>
                </a:extLst>
              </a:tr>
              <a:tr h="190500">
                <a:tc>
                  <a:txBody>
                    <a:bodyPr/>
                    <a:lstStyle/>
                    <a:p>
                      <a:pPr algn="l" fontAlgn="ctr"/>
                      <a:r>
                        <a:rPr lang="en-IN" sz="1200" b="0" i="0" u="none" strike="noStrike">
                          <a:solidFill>
                            <a:srgbClr val="FF0000"/>
                          </a:solidFill>
                          <a:effectLst/>
                          <a:latin typeface="Arial" panose="020B0604020202020204" pitchFamily="34" charset="0"/>
                        </a:rPr>
                        <a:t>Subtract Interest </a:t>
                      </a:r>
                    </a:p>
                  </a:txBody>
                  <a:tcPr marL="7620" marR="7620" marT="7620" marB="0" anchor="ctr">
                    <a:lnL>
                      <a:noFill/>
                    </a:lnL>
                    <a:lnR>
                      <a:noFill/>
                    </a:lnR>
                    <a:lnT>
                      <a:noFill/>
                    </a:lnT>
                    <a:lnB>
                      <a:noFill/>
                    </a:lnB>
                  </a:tcPr>
                </a:tc>
                <a:tc>
                  <a:txBody>
                    <a:bodyPr/>
                    <a:lstStyle/>
                    <a:p>
                      <a:pPr algn="r" fontAlgn="ctr"/>
                      <a:r>
                        <a:rPr lang="en-IN" sz="1200" b="0" i="0" u="none" strike="noStrike">
                          <a:solidFill>
                            <a:srgbClr val="FF0000"/>
                          </a:solidFill>
                          <a:effectLst/>
                          <a:latin typeface="Arial" panose="020B0604020202020204" pitchFamily="34" charset="0"/>
                        </a:rPr>
                        <a:t>1,020</a:t>
                      </a:r>
                    </a:p>
                  </a:txBody>
                  <a:tcPr marL="7620" marR="7620" marT="7620" marB="0" anchor="ctr">
                    <a:lnL>
                      <a:noFill/>
                    </a:lnL>
                    <a:lnR>
                      <a:noFill/>
                    </a:lnR>
                    <a:lnT>
                      <a:noFill/>
                    </a:lnT>
                    <a:lnB>
                      <a:noFill/>
                    </a:lnB>
                  </a:tcPr>
                </a:tc>
                <a:extLst>
                  <a:ext uri="{0D108BD9-81ED-4DB2-BD59-A6C34878D82A}">
                    <a16:rowId xmlns:a16="http://schemas.microsoft.com/office/drawing/2014/main" val="10004"/>
                  </a:ext>
                </a:extLst>
              </a:tr>
              <a:tr h="198120">
                <a:tc>
                  <a:txBody>
                    <a:bodyPr/>
                    <a:lstStyle/>
                    <a:p>
                      <a:pPr algn="l" fontAlgn="ctr"/>
                      <a:r>
                        <a:rPr lang="en-US" sz="1200" b="1" i="0" u="none" strike="noStrike">
                          <a:solidFill>
                            <a:srgbClr val="00B050"/>
                          </a:solidFill>
                          <a:effectLst/>
                          <a:latin typeface="Arial" panose="020B0604020202020204" pitchFamily="34" charset="0"/>
                        </a:rPr>
                        <a:t>Add other income (Truck hiring charge)</a:t>
                      </a:r>
                    </a:p>
                  </a:txBody>
                  <a:tcPr marL="7620" marR="7620" marT="7620" marB="0" anchor="ctr">
                    <a:lnL>
                      <a:noFill/>
                    </a:lnL>
                    <a:lnR>
                      <a:noFill/>
                    </a:lnR>
                    <a:lnT>
                      <a:noFill/>
                    </a:lnT>
                    <a:lnB>
                      <a:noFill/>
                    </a:lnB>
                  </a:tcPr>
                </a:tc>
                <a:tc>
                  <a:txBody>
                    <a:bodyPr/>
                    <a:lstStyle/>
                    <a:p>
                      <a:pPr algn="r" fontAlgn="ctr"/>
                      <a:r>
                        <a:rPr lang="en-IN" sz="1200" b="1" i="0" u="none" strike="noStrike">
                          <a:solidFill>
                            <a:srgbClr val="00B050"/>
                          </a:solidFill>
                          <a:effectLst/>
                          <a:latin typeface="Arial" panose="020B0604020202020204" pitchFamily="34" charset="0"/>
                        </a:rPr>
                        <a:t>300</a:t>
                      </a:r>
                    </a:p>
                  </a:txBody>
                  <a:tcPr marL="7620" marR="7620" marT="7620" marB="0" anchor="ctr">
                    <a:lnL>
                      <a:noFill/>
                    </a:lnL>
                    <a:lnR>
                      <a:noFill/>
                    </a:lnR>
                    <a:lnT>
                      <a:noFill/>
                    </a:lnT>
                    <a:lnB>
                      <a:noFill/>
                    </a:lnB>
                  </a:tcPr>
                </a:tc>
                <a:extLst>
                  <a:ext uri="{0D108BD9-81ED-4DB2-BD59-A6C34878D82A}">
                    <a16:rowId xmlns:a16="http://schemas.microsoft.com/office/drawing/2014/main" val="10005"/>
                  </a:ext>
                </a:extLst>
              </a:tr>
              <a:tr h="198120">
                <a:tc>
                  <a:txBody>
                    <a:bodyPr/>
                    <a:lstStyle/>
                    <a:p>
                      <a:pPr algn="l" fontAlgn="ctr"/>
                      <a:r>
                        <a:rPr lang="en-IN" sz="1200" b="1" i="0" u="none" strike="noStrike">
                          <a:solidFill>
                            <a:srgbClr val="375623"/>
                          </a:solidFill>
                          <a:effectLst/>
                          <a:latin typeface="Arial" panose="020B0604020202020204" pitchFamily="34" charset="0"/>
                        </a:rPr>
                        <a:t>Profit before tax</a:t>
                      </a:r>
                    </a:p>
                  </a:txBody>
                  <a:tcPr marL="7620" marR="7620" marT="7620" marB="0" anchor="ctr">
                    <a:lnL>
                      <a:noFill/>
                    </a:lnL>
                    <a:lnR>
                      <a:noFill/>
                    </a:lnR>
                    <a:lnT>
                      <a:noFill/>
                    </a:lnT>
                    <a:lnB>
                      <a:noFill/>
                    </a:lnB>
                  </a:tcPr>
                </a:tc>
                <a:tc>
                  <a:txBody>
                    <a:bodyPr/>
                    <a:lstStyle/>
                    <a:p>
                      <a:pPr algn="r" fontAlgn="ctr"/>
                      <a:r>
                        <a:rPr lang="en-IN" sz="1200" b="0" i="0" u="none" strike="noStrike" dirty="0">
                          <a:solidFill>
                            <a:srgbClr val="FF0000"/>
                          </a:solidFill>
                          <a:effectLst/>
                          <a:latin typeface="Arial" panose="020B0604020202020204" pitchFamily="34" charset="0"/>
                        </a:rPr>
                        <a:t>12,523</a:t>
                      </a:r>
                    </a:p>
                  </a:txBody>
                  <a:tcPr marL="7620" marR="7620" marT="7620" marB="0" anchor="ctr">
                    <a:lnL>
                      <a:noFill/>
                    </a:lnL>
                    <a:lnR>
                      <a:noFill/>
                    </a:lnR>
                    <a:lnT>
                      <a:noFill/>
                    </a:lnT>
                    <a:lnB>
                      <a:noFill/>
                    </a:lnB>
                  </a:tcPr>
                </a:tc>
                <a:extLst>
                  <a:ext uri="{0D108BD9-81ED-4DB2-BD59-A6C34878D82A}">
                    <a16:rowId xmlns:a16="http://schemas.microsoft.com/office/drawing/2014/main" val="10006"/>
                  </a:ext>
                </a:extLst>
              </a:tr>
            </a:tbl>
          </a:graphicData>
        </a:graphic>
      </p:graphicFrame>
      <p:cxnSp>
        <p:nvCxnSpPr>
          <p:cNvPr id="7" name="Straight Arrow Connector 6"/>
          <p:cNvCxnSpPr/>
          <p:nvPr/>
        </p:nvCxnSpPr>
        <p:spPr>
          <a:xfrm flipV="1">
            <a:off x="7381461" y="2014330"/>
            <a:ext cx="3392556" cy="35118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109252" y="5592417"/>
            <a:ext cx="609600" cy="13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1031132"/>
            <a:ext cx="3657600" cy="307777"/>
          </a:xfrm>
          <a:prstGeom prst="rect">
            <a:avLst/>
          </a:prstGeom>
          <a:noFill/>
        </p:spPr>
        <p:txBody>
          <a:bodyPr wrap="square" rtlCol="0">
            <a:spAutoFit/>
          </a:bodyPr>
          <a:lstStyle/>
          <a:p>
            <a:r>
              <a:rPr lang="en-US" b="1" dirty="0" smtClean="0"/>
              <a:t>Profit &amp; Loss Statement</a:t>
            </a:r>
            <a:endParaRPr lang="en-IN" b="1" dirty="0"/>
          </a:p>
        </p:txBody>
      </p:sp>
    </p:spTree>
    <p:extLst>
      <p:ext uri="{BB962C8B-B14F-4D97-AF65-F5344CB8AC3E}">
        <p14:creationId xmlns:p14="http://schemas.microsoft.com/office/powerpoint/2010/main" val="31337997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Treatment in cash flow statement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41401218"/>
              </p:ext>
            </p:extLst>
          </p:nvPr>
        </p:nvGraphicFramePr>
        <p:xfrm>
          <a:off x="5293332" y="1690688"/>
          <a:ext cx="4252450" cy="3743656"/>
        </p:xfrm>
        <a:graphic>
          <a:graphicData uri="http://schemas.openxmlformats.org/drawingml/2006/table">
            <a:tbl>
              <a:tblPr/>
              <a:tblGrid>
                <a:gridCol w="3246945">
                  <a:extLst>
                    <a:ext uri="{9D8B030D-6E8A-4147-A177-3AD203B41FA5}">
                      <a16:colId xmlns:a16="http://schemas.microsoft.com/office/drawing/2014/main" val="20000"/>
                    </a:ext>
                  </a:extLst>
                </a:gridCol>
                <a:gridCol w="1005505">
                  <a:extLst>
                    <a:ext uri="{9D8B030D-6E8A-4147-A177-3AD203B41FA5}">
                      <a16:colId xmlns:a16="http://schemas.microsoft.com/office/drawing/2014/main" val="20001"/>
                    </a:ext>
                  </a:extLst>
                </a:gridCol>
              </a:tblGrid>
              <a:tr h="459167">
                <a:tc>
                  <a:txBody>
                    <a:bodyPr/>
                    <a:lstStyle/>
                    <a:p>
                      <a:pPr algn="l" fontAlgn="b"/>
                      <a:r>
                        <a:rPr lang="en-IN" sz="2400" b="1" i="0" u="none" strike="noStrike" dirty="0">
                          <a:solidFill>
                            <a:schemeClr val="accent5">
                              <a:lumMod val="75000"/>
                            </a:schemeClr>
                          </a:solidFill>
                          <a:effectLst/>
                          <a:latin typeface="Calibri" panose="020F0502020204030204" pitchFamily="34" charset="0"/>
                        </a:rPr>
                        <a:t>From investment activities</a:t>
                      </a:r>
                    </a:p>
                  </a:txBody>
                  <a:tcPr marL="0" marR="0" marT="0" marB="0" anchor="b">
                    <a:lnL>
                      <a:noFill/>
                    </a:lnL>
                    <a:lnR>
                      <a:noFill/>
                    </a:lnR>
                    <a:lnT>
                      <a:noFill/>
                    </a:lnT>
                    <a:lnB>
                      <a:noFill/>
                    </a:lnB>
                  </a:tcPr>
                </a:tc>
                <a:tc>
                  <a:txBody>
                    <a:bodyPr/>
                    <a:lstStyle/>
                    <a:p>
                      <a:pPr algn="l" fontAlgn="b"/>
                      <a:endParaRPr lang="en-IN" sz="20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459167">
                <a:tc>
                  <a:txBody>
                    <a:bodyPr/>
                    <a:lstStyle/>
                    <a:p>
                      <a:pPr algn="l" fontAlgn="b"/>
                      <a:r>
                        <a:rPr lang="en-IN" sz="2000" b="1" i="0" u="none" strike="noStrike">
                          <a:solidFill>
                            <a:srgbClr val="000000"/>
                          </a:solidFill>
                          <a:effectLst/>
                          <a:latin typeface="Calibri" panose="020F0502020204030204" pitchFamily="34" charset="0"/>
                        </a:rPr>
                        <a:t>Change in land</a:t>
                      </a:r>
                    </a:p>
                  </a:txBody>
                  <a:tcPr marL="0" marR="0" marT="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10001"/>
                  </a:ext>
                </a:extLst>
              </a:tr>
              <a:tr h="734667">
                <a:tc>
                  <a:txBody>
                    <a:bodyPr/>
                    <a:lstStyle/>
                    <a:p>
                      <a:pPr algn="l" fontAlgn="b"/>
                      <a:r>
                        <a:rPr lang="en-IN" sz="2000" b="1" i="0" u="none" strike="noStrike" dirty="0">
                          <a:solidFill>
                            <a:srgbClr val="000000"/>
                          </a:solidFill>
                          <a:effectLst/>
                          <a:latin typeface="Calibri" panose="020F0502020204030204" pitchFamily="34" charset="0"/>
                        </a:rPr>
                        <a:t>Change building</a:t>
                      </a:r>
                    </a:p>
                  </a:txBody>
                  <a:tcPr marL="0" marR="0" marT="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-300</a:t>
                      </a:r>
                    </a:p>
                  </a:txBody>
                  <a:tcPr marL="0" marR="0" marT="0" marB="0" anchor="b">
                    <a:lnL>
                      <a:noFill/>
                    </a:lnL>
                    <a:lnR>
                      <a:noFill/>
                    </a:lnR>
                    <a:lnT>
                      <a:noFill/>
                    </a:lnT>
                    <a:lnB>
                      <a:noFill/>
                    </a:lnB>
                  </a:tcPr>
                </a:tc>
                <a:extLst>
                  <a:ext uri="{0D108BD9-81ED-4DB2-BD59-A6C34878D82A}">
                    <a16:rowId xmlns:a16="http://schemas.microsoft.com/office/drawing/2014/main" val="10002"/>
                  </a:ext>
                </a:extLst>
              </a:tr>
              <a:tr h="459167">
                <a:tc>
                  <a:txBody>
                    <a:bodyPr/>
                    <a:lstStyle/>
                    <a:p>
                      <a:pPr algn="l" fontAlgn="b"/>
                      <a:r>
                        <a:rPr lang="en-IN" sz="2400" b="1" i="0" u="none" strike="noStrike" dirty="0">
                          <a:solidFill>
                            <a:srgbClr val="760000"/>
                          </a:solidFill>
                          <a:effectLst/>
                          <a:latin typeface="Calibri" panose="020F0502020204030204" pitchFamily="34" charset="0"/>
                        </a:rPr>
                        <a:t>Machinery</a:t>
                      </a:r>
                    </a:p>
                  </a:txBody>
                  <a:tcPr marL="0" marR="0" marT="0" marB="0" anchor="b">
                    <a:lnL>
                      <a:noFill/>
                    </a:lnL>
                    <a:lnR>
                      <a:noFill/>
                    </a:lnR>
                    <a:lnT>
                      <a:noFill/>
                    </a:lnT>
                    <a:lnB>
                      <a:noFill/>
                    </a:lnB>
                  </a:tcPr>
                </a:tc>
                <a:tc>
                  <a:txBody>
                    <a:bodyPr/>
                    <a:lstStyle/>
                    <a:p>
                      <a:pPr algn="r" fontAlgn="b"/>
                      <a:r>
                        <a:rPr lang="en-IN" sz="2400" b="1" i="0" u="none" strike="noStrike" dirty="0">
                          <a:solidFill>
                            <a:srgbClr val="760000"/>
                          </a:solidFill>
                          <a:effectLst/>
                          <a:latin typeface="Calibri" panose="020F0502020204030204" pitchFamily="34" charset="0"/>
                        </a:rPr>
                        <a:t>-14,520</a:t>
                      </a:r>
                    </a:p>
                  </a:txBody>
                  <a:tcPr marL="0" marR="0" marT="0" marB="0" anchor="b">
                    <a:lnL>
                      <a:noFill/>
                    </a:lnL>
                    <a:lnR>
                      <a:noFill/>
                    </a:lnR>
                    <a:lnT>
                      <a:noFill/>
                    </a:lnT>
                    <a:lnB>
                      <a:noFill/>
                    </a:lnB>
                  </a:tcPr>
                </a:tc>
                <a:extLst>
                  <a:ext uri="{0D108BD9-81ED-4DB2-BD59-A6C34878D82A}">
                    <a16:rowId xmlns:a16="http://schemas.microsoft.com/office/drawing/2014/main" val="10003"/>
                  </a:ext>
                </a:extLst>
              </a:tr>
              <a:tr h="881601">
                <a:tc>
                  <a:txBody>
                    <a:bodyPr/>
                    <a:lstStyle/>
                    <a:p>
                      <a:pPr algn="l" fontAlgn="b"/>
                      <a:r>
                        <a:rPr lang="en-IN" sz="2000" b="1" i="0" u="none" strike="noStrike" dirty="0">
                          <a:solidFill>
                            <a:srgbClr val="000000"/>
                          </a:solidFill>
                          <a:effectLst/>
                          <a:latin typeface="Calibri" panose="020F0502020204030204" pitchFamily="34" charset="0"/>
                        </a:rPr>
                        <a:t>Sold machine</a:t>
                      </a:r>
                    </a:p>
                  </a:txBody>
                  <a:tcPr marL="0" marR="0" marT="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2,400</a:t>
                      </a:r>
                    </a:p>
                  </a:txBody>
                  <a:tcPr marL="0" marR="0" marT="0" marB="0" anchor="b">
                    <a:lnL>
                      <a:noFill/>
                    </a:lnL>
                    <a:lnR>
                      <a:noFill/>
                    </a:lnR>
                    <a:lnT>
                      <a:noFill/>
                    </a:lnT>
                    <a:lnB>
                      <a:noFill/>
                    </a:lnB>
                  </a:tcPr>
                </a:tc>
                <a:extLst>
                  <a:ext uri="{0D108BD9-81ED-4DB2-BD59-A6C34878D82A}">
                    <a16:rowId xmlns:a16="http://schemas.microsoft.com/office/drawing/2014/main" val="10004"/>
                  </a:ext>
                </a:extLst>
              </a:tr>
              <a:tr h="477534">
                <a:tc>
                  <a:txBody>
                    <a:bodyPr/>
                    <a:lstStyle/>
                    <a:p>
                      <a:pPr algn="l" fontAlgn="b"/>
                      <a:r>
                        <a:rPr lang="en-IN" sz="2000" b="1" i="0" u="none" strike="noStrike" dirty="0">
                          <a:solidFill>
                            <a:srgbClr val="000000"/>
                          </a:solidFill>
                          <a:effectLst/>
                          <a:latin typeface="Calibri" panose="020F0502020204030204" pitchFamily="34" charset="0"/>
                        </a:rPr>
                        <a:t>Sub total</a:t>
                      </a:r>
                    </a:p>
                  </a:txBody>
                  <a:tcPr marL="0" marR="0" marT="0" marB="0" anchor="b">
                    <a:lnL>
                      <a:noFill/>
                    </a:lnL>
                    <a:lnR>
                      <a:noFill/>
                    </a:lnR>
                    <a:lnT>
                      <a:noFill/>
                    </a:lnT>
                    <a:lnB>
                      <a:noFill/>
                    </a:lnB>
                  </a:tcPr>
                </a:tc>
                <a:tc>
                  <a:txBody>
                    <a:bodyPr/>
                    <a:lstStyle/>
                    <a:p>
                      <a:pPr algn="l" fontAlgn="b"/>
                      <a:r>
                        <a:rPr lang="en-IN" sz="2000" b="1" i="0" u="none" strike="noStrike" dirty="0">
                          <a:solidFill>
                            <a:srgbClr val="000000"/>
                          </a:solidFill>
                          <a:effectLst/>
                          <a:latin typeface="Calibri" panose="020F0502020204030204" pitchFamily="34" charset="0"/>
                        </a:rPr>
                        <a:t>-12,420</a:t>
                      </a:r>
                    </a:p>
                  </a:txBody>
                  <a:tcPr marL="0" marR="0" marT="0" marB="0">
                    <a:lnL>
                      <a:noFill/>
                    </a:lnL>
                    <a:lnR>
                      <a:noFill/>
                    </a:lnR>
                    <a:lnT>
                      <a:noFill/>
                    </a:lnT>
                    <a:lnB>
                      <a:noFill/>
                    </a:lnB>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flipH="1">
            <a:off x="20257547" y="6899850"/>
            <a:ext cx="123825"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1070825"/>
              </p:ext>
            </p:extLst>
          </p:nvPr>
        </p:nvGraphicFramePr>
        <p:xfrm>
          <a:off x="560962" y="1914309"/>
          <a:ext cx="4357402" cy="3804486"/>
        </p:xfrm>
        <a:graphic>
          <a:graphicData uri="http://schemas.openxmlformats.org/drawingml/2006/table">
            <a:tbl>
              <a:tblPr/>
              <a:tblGrid>
                <a:gridCol w="3525259">
                  <a:extLst>
                    <a:ext uri="{9D8B030D-6E8A-4147-A177-3AD203B41FA5}">
                      <a16:colId xmlns:a16="http://schemas.microsoft.com/office/drawing/2014/main" val="20000"/>
                    </a:ext>
                  </a:extLst>
                </a:gridCol>
                <a:gridCol w="832143">
                  <a:extLst>
                    <a:ext uri="{9D8B030D-6E8A-4147-A177-3AD203B41FA5}">
                      <a16:colId xmlns:a16="http://schemas.microsoft.com/office/drawing/2014/main" val="20001"/>
                    </a:ext>
                  </a:extLst>
                </a:gridCol>
              </a:tblGrid>
              <a:tr h="366111">
                <a:tc>
                  <a:txBody>
                    <a:bodyPr/>
                    <a:lstStyle/>
                    <a:p>
                      <a:pPr algn="l" fontAlgn="b"/>
                      <a:r>
                        <a:rPr lang="en-IN" sz="2400" b="1" i="0" u="none" strike="noStrike" dirty="0">
                          <a:solidFill>
                            <a:schemeClr val="accent5">
                              <a:lumMod val="75000"/>
                            </a:schemeClr>
                          </a:solidFill>
                          <a:effectLst/>
                          <a:latin typeface="Calibri" panose="020F0502020204030204" pitchFamily="34" charset="0"/>
                        </a:rPr>
                        <a:t>From operating activities</a:t>
                      </a:r>
                    </a:p>
                  </a:txBody>
                  <a:tcPr marL="7620" marR="7620" marT="7620" marB="0" anchor="b">
                    <a:lnL>
                      <a:noFill/>
                    </a:lnL>
                    <a:lnR>
                      <a:noFill/>
                    </a:lnR>
                    <a:lnT>
                      <a:noFill/>
                    </a:lnT>
                    <a:lnB>
                      <a:noFill/>
                    </a:lnB>
                  </a:tcPr>
                </a:tc>
                <a:tc>
                  <a:txBody>
                    <a:bodyPr/>
                    <a:lstStyle/>
                    <a:p>
                      <a:pPr algn="l" fontAlgn="b"/>
                      <a:endParaRPr lang="en-IN" sz="20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000"/>
                  </a:ext>
                </a:extLst>
              </a:tr>
              <a:tr h="366111">
                <a:tc>
                  <a:txBody>
                    <a:bodyPr/>
                    <a:lstStyle/>
                    <a:p>
                      <a:pPr algn="l" fontAlgn="b"/>
                      <a:r>
                        <a:rPr lang="en-IN" sz="2000" b="1" i="0" u="none" strike="noStrike" dirty="0">
                          <a:solidFill>
                            <a:srgbClr val="000000"/>
                          </a:solidFill>
                          <a:effectLst/>
                          <a:latin typeface="Calibri" panose="020F0502020204030204" pitchFamily="34" charset="0"/>
                        </a:rPr>
                        <a:t>Net profit</a:t>
                      </a:r>
                    </a:p>
                  </a:txBody>
                  <a:tcPr marL="7620" marR="7620" marT="762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8836.1</a:t>
                      </a:r>
                    </a:p>
                  </a:txBody>
                  <a:tcPr marL="7620" marR="7620" marT="7620" marB="0" anchor="b">
                    <a:lnL>
                      <a:noFill/>
                    </a:lnL>
                    <a:lnR>
                      <a:noFill/>
                    </a:lnR>
                    <a:lnT>
                      <a:noFill/>
                    </a:lnT>
                    <a:lnB>
                      <a:noFill/>
                    </a:lnB>
                  </a:tcPr>
                </a:tc>
                <a:extLst>
                  <a:ext uri="{0D108BD9-81ED-4DB2-BD59-A6C34878D82A}">
                    <a16:rowId xmlns:a16="http://schemas.microsoft.com/office/drawing/2014/main" val="10001"/>
                  </a:ext>
                </a:extLst>
              </a:tr>
              <a:tr h="366111">
                <a:tc>
                  <a:txBody>
                    <a:bodyPr/>
                    <a:lstStyle/>
                    <a:p>
                      <a:pPr algn="l" fontAlgn="b"/>
                      <a:r>
                        <a:rPr lang="en-IN" sz="2000" b="1" i="0" u="none" strike="noStrike" dirty="0">
                          <a:solidFill>
                            <a:srgbClr val="000000"/>
                          </a:solidFill>
                          <a:effectLst/>
                          <a:latin typeface="Calibri" panose="020F0502020204030204" pitchFamily="34" charset="0"/>
                        </a:rPr>
                        <a:t>Depreciation &amp; amortization</a:t>
                      </a:r>
                    </a:p>
                  </a:txBody>
                  <a:tcPr marL="7620" marR="7620" marT="762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2157</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366111">
                <a:tc>
                  <a:txBody>
                    <a:bodyPr/>
                    <a:lstStyle/>
                    <a:p>
                      <a:pPr algn="l" fontAlgn="b"/>
                      <a:r>
                        <a:rPr lang="en-IN" sz="2000" b="1" i="0" u="none" strike="noStrike">
                          <a:solidFill>
                            <a:srgbClr val="000000"/>
                          </a:solidFill>
                          <a:effectLst/>
                          <a:latin typeface="Calibri" panose="020F0502020204030204" pitchFamily="34" charset="0"/>
                        </a:rPr>
                        <a:t>Change in inventory/ stock</a:t>
                      </a:r>
                    </a:p>
                  </a:txBody>
                  <a:tcPr marL="7620" marR="7620" marT="762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-1200</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366111">
                <a:tc>
                  <a:txBody>
                    <a:bodyPr/>
                    <a:lstStyle/>
                    <a:p>
                      <a:pPr algn="l" fontAlgn="b"/>
                      <a:r>
                        <a:rPr lang="en-IN" sz="2000" b="1" i="0" u="none" strike="noStrike">
                          <a:solidFill>
                            <a:srgbClr val="000000"/>
                          </a:solidFill>
                          <a:effectLst/>
                          <a:latin typeface="Calibri" panose="020F0502020204030204" pitchFamily="34" charset="0"/>
                        </a:rPr>
                        <a:t>Change in accounts receivable</a:t>
                      </a:r>
                    </a:p>
                  </a:txBody>
                  <a:tcPr marL="7620" marR="7620" marT="762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1000</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366111">
                <a:tc>
                  <a:txBody>
                    <a:bodyPr/>
                    <a:lstStyle/>
                    <a:p>
                      <a:pPr algn="l" fontAlgn="b"/>
                      <a:r>
                        <a:rPr lang="en-IN" sz="2000" b="1" i="0" u="none" strike="noStrike">
                          <a:solidFill>
                            <a:srgbClr val="000000"/>
                          </a:solidFill>
                          <a:effectLst/>
                          <a:latin typeface="Calibri" panose="020F0502020204030204" pitchFamily="34" charset="0"/>
                        </a:rPr>
                        <a:t>Change in account payable</a:t>
                      </a:r>
                    </a:p>
                  </a:txBody>
                  <a:tcPr marL="7620" marR="7620" marT="7620" marB="0" anchor="b">
                    <a:lnL>
                      <a:noFill/>
                    </a:lnL>
                    <a:lnR>
                      <a:noFill/>
                    </a:lnR>
                    <a:lnT>
                      <a:noFill/>
                    </a:lnT>
                    <a:lnB>
                      <a:noFill/>
                    </a:lnB>
                  </a:tcPr>
                </a:tc>
                <a:tc>
                  <a:txBody>
                    <a:bodyPr/>
                    <a:lstStyle/>
                    <a:p>
                      <a:pPr algn="r" fontAlgn="b"/>
                      <a:r>
                        <a:rPr lang="en-IN" sz="2000" b="1" i="0" u="none" strike="noStrike">
                          <a:solidFill>
                            <a:srgbClr val="000000"/>
                          </a:solidFill>
                          <a:effectLst/>
                          <a:latin typeface="Calibri" panose="020F0502020204030204" pitchFamily="34" charset="0"/>
                        </a:rPr>
                        <a:t>957</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366111">
                <a:tc>
                  <a:txBody>
                    <a:bodyPr/>
                    <a:lstStyle/>
                    <a:p>
                      <a:pPr algn="l" fontAlgn="b"/>
                      <a:r>
                        <a:rPr lang="en-US" sz="2000" b="1" i="0" u="none" strike="noStrike">
                          <a:solidFill>
                            <a:srgbClr val="000000"/>
                          </a:solidFill>
                          <a:effectLst/>
                          <a:latin typeface="Calibri" panose="020F0502020204030204" pitchFamily="34" charset="0"/>
                        </a:rPr>
                        <a:t>Add loss on sale of equipment</a:t>
                      </a:r>
                    </a:p>
                  </a:txBody>
                  <a:tcPr marL="7620" marR="7620" marT="7620" marB="0" anchor="b">
                    <a:lnL>
                      <a:noFill/>
                    </a:lnL>
                    <a:lnR>
                      <a:noFill/>
                    </a:lnR>
                    <a:lnT>
                      <a:noFill/>
                    </a:lnT>
                    <a:lnB>
                      <a:noFill/>
                    </a:lnB>
                  </a:tcPr>
                </a:tc>
                <a:tc>
                  <a:txBody>
                    <a:bodyPr/>
                    <a:lstStyle/>
                    <a:p>
                      <a:pPr algn="ctr" fontAlgn="b"/>
                      <a:r>
                        <a:rPr lang="en-IN" sz="2000" b="1"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366111">
                <a:tc>
                  <a:txBody>
                    <a:bodyPr/>
                    <a:lstStyle/>
                    <a:p>
                      <a:pPr algn="l" fontAlgn="b"/>
                      <a:r>
                        <a:rPr lang="en-US" sz="2000" b="1" i="0" u="none" strike="noStrike">
                          <a:solidFill>
                            <a:srgbClr val="000000"/>
                          </a:solidFill>
                          <a:effectLst/>
                          <a:latin typeface="Calibri" panose="020F0502020204030204" pitchFamily="34" charset="0"/>
                        </a:rPr>
                        <a:t>Subtract gain on sale of equipment</a:t>
                      </a:r>
                    </a:p>
                  </a:txBody>
                  <a:tcPr marL="7620" marR="7620" marT="7620" marB="0" anchor="b">
                    <a:lnL>
                      <a:noFill/>
                    </a:lnL>
                    <a:lnR>
                      <a:noFill/>
                    </a:lnR>
                    <a:lnT>
                      <a:noFill/>
                    </a:lnT>
                    <a:lnB>
                      <a:noFill/>
                    </a:lnB>
                  </a:tcPr>
                </a:tc>
                <a:tc>
                  <a:txBody>
                    <a:bodyPr/>
                    <a:lstStyle/>
                    <a:p>
                      <a:pPr algn="ctr" fontAlgn="b"/>
                      <a:r>
                        <a:rPr lang="en-IN" sz="2000" b="1"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366111">
                <a:tc>
                  <a:txBody>
                    <a:bodyPr/>
                    <a:lstStyle/>
                    <a:p>
                      <a:pPr algn="l" fontAlgn="b"/>
                      <a:r>
                        <a:rPr lang="en-IN" sz="2000" b="1" i="0" u="none" strike="noStrike">
                          <a:solidFill>
                            <a:srgbClr val="000000"/>
                          </a:solidFill>
                          <a:effectLst/>
                          <a:latin typeface="Calibri" panose="020F0502020204030204" pitchFamily="34" charset="0"/>
                        </a:rPr>
                        <a:t>Sub total </a:t>
                      </a:r>
                    </a:p>
                  </a:txBody>
                  <a:tcPr marL="7620" marR="7620" marT="7620" marB="0" anchor="b">
                    <a:lnL>
                      <a:noFill/>
                    </a:lnL>
                    <a:lnR>
                      <a:noFill/>
                    </a:lnR>
                    <a:lnT>
                      <a:noFill/>
                    </a:lnT>
                    <a:lnB>
                      <a:noFill/>
                    </a:lnB>
                  </a:tcPr>
                </a:tc>
                <a:tc>
                  <a:txBody>
                    <a:bodyPr/>
                    <a:lstStyle/>
                    <a:p>
                      <a:pPr algn="r" fontAlgn="b"/>
                      <a:r>
                        <a:rPr lang="en-IN" sz="2000" b="1" i="0" u="none" strike="noStrike" dirty="0">
                          <a:solidFill>
                            <a:srgbClr val="000000"/>
                          </a:solidFill>
                          <a:effectLst/>
                          <a:latin typeface="Calibri" panose="020F0502020204030204" pitchFamily="34" charset="0"/>
                        </a:rPr>
                        <a:t>11750.1</a:t>
                      </a: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901512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Depreciation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Depreciation is an accounting method of </a:t>
            </a:r>
            <a:r>
              <a:rPr lang="en-US" b="1" dirty="0" smtClean="0"/>
              <a:t>gradual apportioning of </a:t>
            </a:r>
            <a:r>
              <a:rPr lang="en-US" b="1" dirty="0"/>
              <a:t>the cost </a:t>
            </a:r>
            <a:r>
              <a:rPr lang="en-US" b="1" dirty="0" smtClean="0"/>
              <a:t>incurred to acquire a tangible asset as expense over </a:t>
            </a:r>
            <a:r>
              <a:rPr lang="en-US" b="1" dirty="0"/>
              <a:t>its useful </a:t>
            </a:r>
            <a:r>
              <a:rPr lang="en-US" b="1" dirty="0" smtClean="0"/>
              <a:t>life. </a:t>
            </a:r>
          </a:p>
          <a:p>
            <a:r>
              <a:rPr lang="en-US" b="1" dirty="0" smtClean="0"/>
              <a:t>Businesses depreciate</a:t>
            </a:r>
            <a:r>
              <a:rPr lang="en-US" b="1" dirty="0"/>
              <a:t> long-term assets </a:t>
            </a:r>
            <a:r>
              <a:rPr lang="en-US" b="1" dirty="0" smtClean="0"/>
              <a:t>differently for two different accounting purposes: </a:t>
            </a:r>
            <a:r>
              <a:rPr lang="en-US" b="1" dirty="0" err="1" smtClean="0"/>
              <a:t>i</a:t>
            </a:r>
            <a:r>
              <a:rPr lang="en-US" b="1" dirty="0" smtClean="0"/>
              <a:t>. for tax and ii. for reporting to stakeholders.</a:t>
            </a:r>
          </a:p>
          <a:p>
            <a:endParaRPr lang="en-IN" b="1" dirty="0"/>
          </a:p>
        </p:txBody>
      </p:sp>
    </p:spTree>
    <p:extLst>
      <p:ext uri="{BB962C8B-B14F-4D97-AF65-F5344CB8AC3E}">
        <p14:creationId xmlns:p14="http://schemas.microsoft.com/office/powerpoint/2010/main" val="19711322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of Capital Gain or Loss on Sale of Fixed Assets in </a:t>
            </a:r>
            <a:r>
              <a:rPr lang="en-US" dirty="0" smtClean="0"/>
              <a:t>Balance Sheet</a:t>
            </a:r>
            <a:endParaRPr lang="en-US" dirty="0"/>
          </a:p>
        </p:txBody>
      </p:sp>
      <p:sp>
        <p:nvSpPr>
          <p:cNvPr id="12" name="Rectangle 11"/>
          <p:cNvSpPr/>
          <p:nvPr/>
        </p:nvSpPr>
        <p:spPr>
          <a:xfrm>
            <a:off x="374073" y="1690688"/>
            <a:ext cx="9919853" cy="3046988"/>
          </a:xfrm>
          <a:prstGeom prst="rect">
            <a:avLst/>
          </a:prstGeom>
        </p:spPr>
        <p:txBody>
          <a:bodyPr wrap="square">
            <a:spAutoFit/>
          </a:bodyPr>
          <a:lstStyle/>
          <a:p>
            <a:r>
              <a:rPr lang="en-US" sz="2400" dirty="0"/>
              <a:t>Non-current assets/ Fixed </a:t>
            </a:r>
            <a:r>
              <a:rPr lang="en-US" sz="2400" dirty="0" smtClean="0"/>
              <a:t>assets 31.32018    31.3.2019</a:t>
            </a:r>
            <a:r>
              <a:rPr lang="en-US" sz="2400" dirty="0"/>
              <a:t>		</a:t>
            </a:r>
          </a:p>
          <a:p>
            <a:r>
              <a:rPr lang="en-US" sz="2400" dirty="0"/>
              <a:t>Land	</a:t>
            </a:r>
            <a:r>
              <a:rPr lang="en-US" sz="2400" dirty="0" smtClean="0"/>
              <a:t>				500</a:t>
            </a:r>
            <a:r>
              <a:rPr lang="en-US" sz="2400" dirty="0"/>
              <a:t>	</a:t>
            </a:r>
            <a:r>
              <a:rPr lang="en-US" sz="2400" dirty="0" smtClean="0"/>
              <a:t>	500</a:t>
            </a:r>
            <a:endParaRPr lang="en-US" sz="2400" dirty="0"/>
          </a:p>
          <a:p>
            <a:r>
              <a:rPr lang="en-US" sz="2400" dirty="0"/>
              <a:t>Building	</a:t>
            </a:r>
            <a:r>
              <a:rPr lang="en-US" sz="2400" dirty="0" smtClean="0"/>
              <a:t>			1000</a:t>
            </a:r>
            <a:r>
              <a:rPr lang="en-US" sz="2400" dirty="0"/>
              <a:t>	</a:t>
            </a:r>
            <a:r>
              <a:rPr lang="en-US" sz="2400" dirty="0" smtClean="0"/>
              <a:t>	1,235</a:t>
            </a:r>
          </a:p>
          <a:p>
            <a:r>
              <a:rPr lang="en-US" sz="2400" b="1" dirty="0" smtClean="0">
                <a:solidFill>
                  <a:srgbClr val="760000"/>
                </a:solidFill>
                <a:latin typeface="Calibri" panose="020F0502020204030204" pitchFamily="34" charset="0"/>
                <a:ea typeface="+mn-ea"/>
                <a:cs typeface="+mn-cs"/>
              </a:rPr>
              <a:t>Plant </a:t>
            </a:r>
            <a:r>
              <a:rPr lang="en-US" sz="2400" b="1" dirty="0">
                <a:solidFill>
                  <a:srgbClr val="760000"/>
                </a:solidFill>
                <a:latin typeface="Calibri" panose="020F0502020204030204" pitchFamily="34" charset="0"/>
                <a:ea typeface="+mn-ea"/>
                <a:cs typeface="+mn-cs"/>
              </a:rPr>
              <a:t>&amp; Machinery			6800		17,028</a:t>
            </a:r>
          </a:p>
          <a:p>
            <a:r>
              <a:rPr lang="en-US" sz="2400" dirty="0"/>
              <a:t>Preliminary &amp; Preoperative exp. To the extent not amortized	</a:t>
            </a:r>
            <a:r>
              <a:rPr lang="en-US" sz="2400" dirty="0" smtClean="0"/>
              <a:t>						500</a:t>
            </a:r>
            <a:r>
              <a:rPr lang="en-US" sz="2400" dirty="0"/>
              <a:t>	</a:t>
            </a:r>
            <a:r>
              <a:rPr lang="en-US" sz="2400" dirty="0" smtClean="0"/>
              <a:t>	300</a:t>
            </a:r>
            <a:endParaRPr lang="en-US" sz="2400" dirty="0"/>
          </a:p>
          <a:p>
            <a:r>
              <a:rPr lang="en-US" sz="2400" dirty="0"/>
              <a:t>Total non-current assets	</a:t>
            </a:r>
            <a:r>
              <a:rPr lang="en-US" sz="2400" dirty="0" smtClean="0"/>
              <a:t>	8800</a:t>
            </a:r>
            <a:r>
              <a:rPr lang="en-US" sz="2400" dirty="0"/>
              <a:t>	</a:t>
            </a:r>
            <a:r>
              <a:rPr lang="en-US" sz="2400" dirty="0" smtClean="0"/>
              <a:t>	19063</a:t>
            </a:r>
            <a:endParaRPr lang="en-US" sz="2400" dirty="0"/>
          </a:p>
          <a:p>
            <a:r>
              <a:rPr lang="en-US" sz="2400" dirty="0"/>
              <a:t>Total assets	</a:t>
            </a:r>
            <a:r>
              <a:rPr lang="en-US" sz="2400" dirty="0" smtClean="0"/>
              <a:t>			34040</a:t>
            </a:r>
            <a:r>
              <a:rPr lang="en-US" sz="2400" dirty="0"/>
              <a:t>	</a:t>
            </a:r>
            <a:r>
              <a:rPr lang="en-US" sz="2400" dirty="0" smtClean="0"/>
              <a:t>  	51,703</a:t>
            </a:r>
            <a:endParaRPr lang="en-US" sz="2400" dirty="0"/>
          </a:p>
        </p:txBody>
      </p:sp>
    </p:spTree>
    <p:extLst>
      <p:ext uri="{BB962C8B-B14F-4D97-AF65-F5344CB8AC3E}">
        <p14:creationId xmlns:p14="http://schemas.microsoft.com/office/powerpoint/2010/main" val="17650658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treatments</a:t>
            </a:r>
            <a:endParaRPr lang="en-US" dirty="0"/>
          </a:p>
        </p:txBody>
      </p:sp>
      <p:sp>
        <p:nvSpPr>
          <p:cNvPr id="3" name="Text Placeholder 2"/>
          <p:cNvSpPr>
            <a:spLocks noGrp="1"/>
          </p:cNvSpPr>
          <p:nvPr>
            <p:ph idx="1"/>
          </p:nvPr>
        </p:nvSpPr>
        <p:spPr>
          <a:xfrm>
            <a:off x="526914" y="1446247"/>
            <a:ext cx="10515600" cy="4351338"/>
          </a:xfrm>
        </p:spPr>
        <p:txBody>
          <a:bodyPr>
            <a:normAutofit/>
          </a:bodyPr>
          <a:lstStyle/>
          <a:p>
            <a:r>
              <a:rPr lang="en-US" dirty="0" smtClean="0"/>
              <a:t>P&amp;L A/C: only the difference is either added or subtracted</a:t>
            </a:r>
          </a:p>
          <a:p>
            <a:r>
              <a:rPr lang="en-US" dirty="0" smtClean="0"/>
              <a:t>Balance sheet: Book value is deducted</a:t>
            </a:r>
          </a:p>
          <a:p>
            <a:r>
              <a:rPr lang="en-US" dirty="0" smtClean="0"/>
              <a:t>Cash Flow statement: </a:t>
            </a:r>
          </a:p>
          <a:p>
            <a:pPr marL="1085850" lvl="1" indent="-514350">
              <a:buFont typeface="+mj-lt"/>
              <a:buAutoNum type="romanLcPeriod"/>
            </a:pPr>
            <a:r>
              <a:rPr lang="en-US" b="1" dirty="0" smtClean="0"/>
              <a:t>Loss is added in ‘Cash flow from operating activities’</a:t>
            </a:r>
          </a:p>
          <a:p>
            <a:pPr marL="1085850" lvl="1" indent="-514350">
              <a:buFont typeface="+mj-lt"/>
              <a:buAutoNum type="romanLcPeriod"/>
            </a:pPr>
            <a:r>
              <a:rPr lang="en-US" b="1" dirty="0" smtClean="0"/>
              <a:t>Profit is deducted from ‘Cash </a:t>
            </a:r>
            <a:r>
              <a:rPr lang="en-US" b="1" dirty="0"/>
              <a:t>flow from operating </a:t>
            </a:r>
            <a:r>
              <a:rPr lang="en-US" b="1" dirty="0" smtClean="0"/>
              <a:t>activities’</a:t>
            </a:r>
          </a:p>
          <a:p>
            <a:pPr marL="571500" lvl="1" indent="0">
              <a:buNone/>
            </a:pPr>
            <a:endParaRPr lang="en-US" b="1" dirty="0" smtClean="0"/>
          </a:p>
          <a:p>
            <a:pPr marL="1085850" lvl="1" indent="-514350">
              <a:buFont typeface="+mj-lt"/>
              <a:buAutoNum type="romanLcPeriod"/>
            </a:pPr>
            <a:r>
              <a:rPr lang="en-US" b="1" dirty="0" smtClean="0">
                <a:solidFill>
                  <a:srgbClr val="0070C0"/>
                </a:solidFill>
              </a:rPr>
              <a:t>The exact cash receipt is added in Cash Flow from investment </a:t>
            </a:r>
            <a:r>
              <a:rPr lang="en-US" b="1" dirty="0" smtClean="0">
                <a:solidFill>
                  <a:srgbClr val="0070C0"/>
                </a:solidFill>
              </a:rPr>
              <a:t>activities</a:t>
            </a:r>
            <a:endParaRPr lang="en-US" b="1" dirty="0">
              <a:solidFill>
                <a:srgbClr val="0070C0"/>
              </a:solidFill>
            </a:endParaRPr>
          </a:p>
        </p:txBody>
      </p:sp>
    </p:spTree>
    <p:extLst>
      <p:ext uri="{BB962C8B-B14F-4D97-AF65-F5344CB8AC3E}">
        <p14:creationId xmlns:p14="http://schemas.microsoft.com/office/powerpoint/2010/main" val="11162522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 &amp; Business Model Innovation (BMI)</a:t>
            </a:r>
            <a:endParaRPr lang="en-IN" dirty="0"/>
          </a:p>
        </p:txBody>
      </p:sp>
      <p:sp>
        <p:nvSpPr>
          <p:cNvPr id="3" name="Text Placeholder 2"/>
          <p:cNvSpPr>
            <a:spLocks noGrp="1"/>
          </p:cNvSpPr>
          <p:nvPr>
            <p:ph type="body" idx="1"/>
          </p:nvPr>
        </p:nvSpPr>
        <p:spPr>
          <a:xfrm>
            <a:off x="270682" y="1690688"/>
            <a:ext cx="10515600" cy="4351338"/>
          </a:xfrm>
        </p:spPr>
        <p:txBody>
          <a:bodyPr/>
          <a:lstStyle/>
          <a:p>
            <a:r>
              <a:rPr lang="en-US" i="1" dirty="0" smtClean="0"/>
              <a:t>“A </a:t>
            </a:r>
            <a:r>
              <a:rPr lang="en-US" i="1" dirty="0"/>
              <a:t>business model describes the rationale of how an organization creates, delivers, and captures value, in economic, social, cultural or other contexts. The process of business model construction and modification is also called business model innovation and forms a part of business strategy</a:t>
            </a:r>
            <a:r>
              <a:rPr lang="en-US" i="1" dirty="0" smtClean="0"/>
              <a:t>.” - </a:t>
            </a:r>
            <a:r>
              <a:rPr lang="en-US" dirty="0"/>
              <a:t>Wikipedia</a:t>
            </a:r>
            <a:endParaRPr lang="en-IN" dirty="0"/>
          </a:p>
        </p:txBody>
      </p:sp>
    </p:spTree>
    <p:extLst>
      <p:ext uri="{BB962C8B-B14F-4D97-AF65-F5344CB8AC3E}">
        <p14:creationId xmlns:p14="http://schemas.microsoft.com/office/powerpoint/2010/main" val="3054349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a:t>
            </a:r>
            <a:endParaRPr lang="en-US" dirty="0"/>
          </a:p>
        </p:txBody>
      </p:sp>
      <p:sp>
        <p:nvSpPr>
          <p:cNvPr id="3" name="Text Placeholder 2"/>
          <p:cNvSpPr>
            <a:spLocks noGrp="1"/>
          </p:cNvSpPr>
          <p:nvPr>
            <p:ph type="body" idx="1"/>
          </p:nvPr>
        </p:nvSpPr>
        <p:spPr>
          <a:xfrm>
            <a:off x="481584" y="1441576"/>
            <a:ext cx="9398876" cy="4392295"/>
          </a:xfrm>
        </p:spPr>
        <p:txBody>
          <a:bodyPr>
            <a:normAutofit lnSpcReduction="10000"/>
          </a:bodyPr>
          <a:lstStyle/>
          <a:p>
            <a:r>
              <a:rPr lang="en-IN" dirty="0" smtClean="0"/>
              <a:t>Business model is core aspect as to how a business creates and profitably delivers value to a group of satisfying customers. </a:t>
            </a:r>
          </a:p>
          <a:p>
            <a:r>
              <a:rPr lang="en-IN" dirty="0" smtClean="0"/>
              <a:t>It is imperative that a business creates social, environmental, and cultural values for sustainability in the long run.</a:t>
            </a:r>
          </a:p>
          <a:p>
            <a:r>
              <a:rPr lang="en-IN" dirty="0" smtClean="0"/>
              <a:t>Business model includes the</a:t>
            </a:r>
            <a:r>
              <a:rPr lang="en-IN" dirty="0"/>
              <a:t> purpose, </a:t>
            </a:r>
            <a:r>
              <a:rPr lang="en-IN" dirty="0" smtClean="0"/>
              <a:t>vision, target </a:t>
            </a:r>
            <a:r>
              <a:rPr lang="en-IN" dirty="0"/>
              <a:t>customers, offerings</a:t>
            </a:r>
            <a:r>
              <a:rPr lang="en-IN" dirty="0" smtClean="0"/>
              <a:t>,</a:t>
            </a:r>
            <a:r>
              <a:rPr lang="en-IN" dirty="0"/>
              <a:t> </a:t>
            </a:r>
            <a:r>
              <a:rPr lang="en-IN" dirty="0" smtClean="0"/>
              <a:t>the </a:t>
            </a:r>
            <a:r>
              <a:rPr lang="en-IN" smtClean="0"/>
              <a:t>value proposition</a:t>
            </a:r>
            <a:r>
              <a:rPr lang="en-IN" dirty="0" smtClean="0"/>
              <a:t>, organizational </a:t>
            </a:r>
            <a:r>
              <a:rPr lang="en-IN" dirty="0"/>
              <a:t>structures,</a:t>
            </a:r>
            <a:r>
              <a:rPr lang="en-IN" dirty="0" smtClean="0"/>
              <a:t> business process</a:t>
            </a:r>
            <a:r>
              <a:rPr lang="en-IN" dirty="0"/>
              <a:t>, </a:t>
            </a:r>
            <a:r>
              <a:rPr lang="en-IN" dirty="0" smtClean="0"/>
              <a:t>infrastructure requirement,</a:t>
            </a:r>
            <a:r>
              <a:rPr lang="en-IN" dirty="0"/>
              <a:t> </a:t>
            </a:r>
            <a:r>
              <a:rPr lang="en-IN" dirty="0" smtClean="0"/>
              <a:t>values and</a:t>
            </a:r>
            <a:r>
              <a:rPr lang="en-IN" dirty="0"/>
              <a:t> culture.</a:t>
            </a:r>
            <a:endParaRPr lang="en-US" dirty="0"/>
          </a:p>
          <a:p>
            <a:endParaRPr lang="en-IN" dirty="0" smtClean="0"/>
          </a:p>
        </p:txBody>
      </p:sp>
    </p:spTree>
    <p:extLst>
      <p:ext uri="{BB962C8B-B14F-4D97-AF65-F5344CB8AC3E}">
        <p14:creationId xmlns:p14="http://schemas.microsoft.com/office/powerpoint/2010/main" val="1839050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 y="153043"/>
            <a:ext cx="10515600" cy="1325563"/>
          </a:xfrm>
        </p:spPr>
        <p:txBody>
          <a:bodyPr/>
          <a:lstStyle/>
          <a:p>
            <a:r>
              <a:rPr lang="en-US" dirty="0" smtClean="0"/>
              <a:t>Innovation</a:t>
            </a:r>
            <a:endParaRPr lang="en-IN" dirty="0"/>
          </a:p>
        </p:txBody>
      </p:sp>
      <p:sp>
        <p:nvSpPr>
          <p:cNvPr id="3" name="Text Placeholder 2"/>
          <p:cNvSpPr>
            <a:spLocks noGrp="1"/>
          </p:cNvSpPr>
          <p:nvPr>
            <p:ph type="body" idx="1"/>
          </p:nvPr>
        </p:nvSpPr>
        <p:spPr>
          <a:xfrm>
            <a:off x="124673" y="1027736"/>
            <a:ext cx="9759696" cy="4758055"/>
          </a:xfrm>
        </p:spPr>
        <p:txBody>
          <a:bodyPr>
            <a:normAutofit lnSpcReduction="10000"/>
          </a:bodyPr>
          <a:lstStyle/>
          <a:p>
            <a:r>
              <a:rPr lang="en-US" sz="2600" dirty="0"/>
              <a:t>Innovation is the process of turning new ideas </a:t>
            </a:r>
            <a:r>
              <a:rPr lang="en-US" sz="2600" dirty="0" smtClean="0"/>
              <a:t>and knowledge into </a:t>
            </a:r>
            <a:r>
              <a:rPr lang="en-US" sz="2600" dirty="0"/>
              <a:t>value, in the form of new products, </a:t>
            </a:r>
            <a:r>
              <a:rPr lang="en-US" sz="2600" dirty="0">
                <a:solidFill>
                  <a:srgbClr val="0070C0"/>
                </a:solidFill>
              </a:rPr>
              <a:t>services</a:t>
            </a:r>
            <a:r>
              <a:rPr lang="en-US" sz="2600" dirty="0"/>
              <a:t>, </a:t>
            </a:r>
            <a:r>
              <a:rPr lang="en-US" sz="2600" dirty="0">
                <a:solidFill>
                  <a:srgbClr val="0070C0"/>
                </a:solidFill>
              </a:rPr>
              <a:t>or ways of doing things</a:t>
            </a:r>
            <a:r>
              <a:rPr lang="en-US" sz="2600" dirty="0"/>
              <a:t>. </a:t>
            </a:r>
            <a:endParaRPr lang="en-US" sz="2600" dirty="0" smtClean="0"/>
          </a:p>
          <a:p>
            <a:r>
              <a:rPr lang="en-US" sz="2600" dirty="0" smtClean="0"/>
              <a:t>It </a:t>
            </a:r>
            <a:r>
              <a:rPr lang="en-US" sz="2600" dirty="0"/>
              <a:t>is deceptively complex, and goes beyond mere creativity and invention to include the </a:t>
            </a:r>
            <a:r>
              <a:rPr lang="en-US" sz="2600" dirty="0" smtClean="0"/>
              <a:t>steps </a:t>
            </a:r>
            <a:r>
              <a:rPr lang="en-US" sz="2600" dirty="0"/>
              <a:t>necessary for </a:t>
            </a:r>
            <a:r>
              <a:rPr lang="en-US" sz="2600" dirty="0" smtClean="0"/>
              <a:t>benefiting people. </a:t>
            </a:r>
          </a:p>
          <a:p>
            <a:r>
              <a:rPr lang="en-US" sz="2600" dirty="0" smtClean="0"/>
              <a:t>Very few innovations are groundbreaking. Majority are value addition to on </a:t>
            </a:r>
            <a:r>
              <a:rPr lang="en-US" sz="2600" dirty="0"/>
              <a:t>earlier </a:t>
            </a:r>
            <a:r>
              <a:rPr lang="en-US" sz="2600" dirty="0" smtClean="0"/>
              <a:t>versions. </a:t>
            </a:r>
          </a:p>
          <a:p>
            <a:r>
              <a:rPr lang="en-US" sz="2600" dirty="0" smtClean="0"/>
              <a:t>Evidently,</a:t>
            </a:r>
            <a:r>
              <a:rPr lang="en-US" sz="2600" dirty="0"/>
              <a:t> </a:t>
            </a:r>
            <a:r>
              <a:rPr lang="en-US" sz="2600" dirty="0" smtClean="0"/>
              <a:t>innovative </a:t>
            </a:r>
            <a:r>
              <a:rPr lang="en-US" sz="2600" dirty="0"/>
              <a:t>firms significantly outperform </a:t>
            </a:r>
            <a:r>
              <a:rPr lang="en-US" sz="2600" dirty="0" smtClean="0"/>
              <a:t>others. </a:t>
            </a:r>
            <a:r>
              <a:rPr lang="en-US" sz="2600" dirty="0"/>
              <a:t> </a:t>
            </a:r>
            <a:endParaRPr lang="en-US" sz="2600" dirty="0" smtClean="0"/>
          </a:p>
          <a:p>
            <a:r>
              <a:rPr lang="en-US" sz="2600" dirty="0" smtClean="0"/>
              <a:t>Innovations fuel </a:t>
            </a:r>
            <a:r>
              <a:rPr lang="en-US" sz="2600" dirty="0"/>
              <a:t>the majority of the world's long-term productivity and economic </a:t>
            </a:r>
            <a:r>
              <a:rPr lang="en-US" sz="2600" dirty="0" smtClean="0"/>
              <a:t>growth. </a:t>
            </a:r>
            <a:endParaRPr lang="en-IN" sz="2600" dirty="0"/>
          </a:p>
        </p:txBody>
      </p:sp>
    </p:spTree>
    <p:extLst>
      <p:ext uri="{BB962C8B-B14F-4D97-AF65-F5344CB8AC3E}">
        <p14:creationId xmlns:p14="http://schemas.microsoft.com/office/powerpoint/2010/main" val="34498705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 Is the Mother of All Innovations</a:t>
            </a:r>
            <a:endParaRPr lang="en-IN" dirty="0"/>
          </a:p>
        </p:txBody>
      </p:sp>
      <p:sp>
        <p:nvSpPr>
          <p:cNvPr id="3" name="Text Placeholder 2"/>
          <p:cNvSpPr>
            <a:spLocks noGrp="1"/>
          </p:cNvSpPr>
          <p:nvPr>
            <p:ph type="body" idx="1"/>
          </p:nvPr>
        </p:nvSpPr>
        <p:spPr>
          <a:xfrm>
            <a:off x="243840" y="1313561"/>
            <a:ext cx="10515600" cy="4351338"/>
          </a:xfrm>
        </p:spPr>
        <p:txBody>
          <a:bodyPr>
            <a:normAutofit fontScale="92500"/>
          </a:bodyPr>
          <a:lstStyle/>
          <a:p>
            <a:r>
              <a:rPr lang="en-US" dirty="0" smtClean="0"/>
              <a:t>If you are wondering which direction new technologies will emerge,</a:t>
            </a:r>
          </a:p>
          <a:p>
            <a:r>
              <a:rPr lang="en-US" dirty="0" smtClean="0"/>
              <a:t>Perhaps the best place to look at is the severest of pains the society is facing or likely to face in the immediate future.</a:t>
            </a:r>
          </a:p>
          <a:p>
            <a:r>
              <a:rPr lang="en-US" dirty="0" smtClean="0"/>
              <a:t>Pipping into research laboratories may not be much help.</a:t>
            </a:r>
          </a:p>
          <a:p>
            <a:r>
              <a:rPr lang="en-US" dirty="0" smtClean="0"/>
              <a:t>Go out and do something. You may encounter </a:t>
            </a:r>
            <a:br>
              <a:rPr lang="en-US" dirty="0" smtClean="0"/>
            </a:br>
            <a:r>
              <a:rPr lang="en-US" dirty="0" smtClean="0"/>
              <a:t>problems and start building solutions to that.</a:t>
            </a:r>
          </a:p>
          <a:p>
            <a:r>
              <a:rPr lang="en-US" dirty="0" smtClean="0"/>
              <a:t>Many entrepreneurs built solutions to problems they </a:t>
            </a:r>
            <a:br>
              <a:rPr lang="en-US" dirty="0" smtClean="0"/>
            </a:br>
            <a:r>
              <a:rPr lang="en-US" dirty="0" smtClean="0"/>
              <a:t>faced themselves. </a:t>
            </a:r>
            <a:r>
              <a:rPr lang="en-US" dirty="0" err="1" smtClean="0"/>
              <a:t>Phanindra</a:t>
            </a:r>
            <a:r>
              <a:rPr lang="en-US" dirty="0" smtClean="0"/>
              <a:t> </a:t>
            </a:r>
            <a:r>
              <a:rPr lang="en-US" dirty="0" err="1" smtClean="0"/>
              <a:t>Sama</a:t>
            </a:r>
            <a:r>
              <a:rPr lang="en-US" dirty="0" smtClean="0"/>
              <a:t> of </a:t>
            </a:r>
            <a:r>
              <a:rPr lang="en-US" dirty="0" err="1" smtClean="0"/>
              <a:t>redBus</a:t>
            </a:r>
            <a:r>
              <a:rPr lang="en-US" dirty="0" smtClean="0"/>
              <a:t>, </a:t>
            </a:r>
            <a:r>
              <a:rPr lang="en-US" dirty="0" err="1" smtClean="0"/>
              <a:t>Mahendra</a:t>
            </a:r>
            <a:r>
              <a:rPr lang="en-US" dirty="0" smtClean="0"/>
              <a:t> </a:t>
            </a:r>
            <a:br>
              <a:rPr lang="en-US" dirty="0" smtClean="0"/>
            </a:br>
            <a:r>
              <a:rPr lang="en-US" dirty="0" err="1" smtClean="0"/>
              <a:t>Pratap</a:t>
            </a:r>
            <a:r>
              <a:rPr lang="en-US" dirty="0" smtClean="0"/>
              <a:t> of Integra Micro Systems and many more.</a:t>
            </a:r>
            <a:endParaRPr lang="en-IN" dirty="0"/>
          </a:p>
        </p:txBody>
      </p:sp>
    </p:spTree>
    <p:extLst>
      <p:ext uri="{BB962C8B-B14F-4D97-AF65-F5344CB8AC3E}">
        <p14:creationId xmlns:p14="http://schemas.microsoft.com/office/powerpoint/2010/main" val="3349856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 Innovation (BMI)</a:t>
            </a:r>
            <a:endParaRPr lang="en-US" dirty="0"/>
          </a:p>
        </p:txBody>
      </p:sp>
      <p:sp>
        <p:nvSpPr>
          <p:cNvPr id="3" name="Text Placeholder 2"/>
          <p:cNvSpPr>
            <a:spLocks noGrp="1"/>
          </p:cNvSpPr>
          <p:nvPr>
            <p:ph type="body" idx="1"/>
          </p:nvPr>
        </p:nvSpPr>
        <p:spPr>
          <a:xfrm>
            <a:off x="146428" y="1175576"/>
            <a:ext cx="10346081" cy="6079587"/>
          </a:xfrm>
        </p:spPr>
        <p:txBody>
          <a:bodyPr/>
          <a:lstStyle/>
          <a:p>
            <a:r>
              <a:rPr lang="en-US" sz="2600" dirty="0" smtClean="0"/>
              <a:t>A business model is a business context explaining how an </a:t>
            </a:r>
            <a:r>
              <a:rPr lang="en-IN" sz="2600" dirty="0" smtClean="0"/>
              <a:t>organization creates and delivers values</a:t>
            </a:r>
            <a:r>
              <a:rPr lang="en-IN" sz="2600" dirty="0"/>
              <a:t> in economic, social, cultural or other </a:t>
            </a:r>
            <a:r>
              <a:rPr lang="en-IN" sz="2600" dirty="0" smtClean="0"/>
              <a:t>forms</a:t>
            </a:r>
            <a:r>
              <a:rPr lang="en-IN" sz="2600" dirty="0"/>
              <a:t>. </a:t>
            </a:r>
            <a:endParaRPr lang="en-IN" sz="2600" dirty="0" smtClean="0"/>
          </a:p>
          <a:p>
            <a:r>
              <a:rPr lang="en-IN" sz="2600" dirty="0" smtClean="0"/>
              <a:t>The </a:t>
            </a:r>
            <a:r>
              <a:rPr lang="en-IN" sz="2600" dirty="0"/>
              <a:t>process of </a:t>
            </a:r>
            <a:r>
              <a:rPr lang="en-IN" sz="2600" dirty="0" smtClean="0"/>
              <a:t>reconstruction of various aspects of the business for meeting changing market behaviour and delivering increasingly superior value to customers </a:t>
            </a:r>
            <a:r>
              <a:rPr lang="en-IN" sz="2600" dirty="0" smtClean="0">
                <a:solidFill>
                  <a:srgbClr val="0070C0"/>
                </a:solidFill>
              </a:rPr>
              <a:t>is </a:t>
            </a:r>
            <a:r>
              <a:rPr lang="en-IN" sz="2600" i="1" dirty="0" smtClean="0">
                <a:solidFill>
                  <a:srgbClr val="0070C0"/>
                </a:solidFill>
              </a:rPr>
              <a:t>business </a:t>
            </a:r>
            <a:r>
              <a:rPr lang="en-IN" sz="2600" i="1" dirty="0">
                <a:solidFill>
                  <a:srgbClr val="0070C0"/>
                </a:solidFill>
              </a:rPr>
              <a:t>model </a:t>
            </a:r>
            <a:r>
              <a:rPr lang="en-IN" sz="2600" i="1" dirty="0" smtClean="0">
                <a:solidFill>
                  <a:srgbClr val="0070C0"/>
                </a:solidFill>
              </a:rPr>
              <a:t>innovation</a:t>
            </a:r>
            <a:r>
              <a:rPr lang="en-IN" sz="2600" i="1" dirty="0" smtClean="0"/>
              <a:t>.</a:t>
            </a:r>
            <a:r>
              <a:rPr lang="en-IN" sz="2600" dirty="0"/>
              <a:t> </a:t>
            </a:r>
            <a:endParaRPr lang="en-IN" sz="2600" dirty="0" smtClean="0"/>
          </a:p>
          <a:p>
            <a:r>
              <a:rPr lang="en-IN" sz="2600" dirty="0" smtClean="0"/>
              <a:t>Execution of the plan is an integral part of BMI and </a:t>
            </a:r>
            <a:r>
              <a:rPr lang="en-IN" sz="2600" dirty="0"/>
              <a:t>thus, </a:t>
            </a:r>
            <a:r>
              <a:rPr lang="en-IN" sz="2600" dirty="0" smtClean="0"/>
              <a:t>management </a:t>
            </a:r>
            <a:r>
              <a:rPr lang="en-IN" sz="2600" dirty="0"/>
              <a:t>is </a:t>
            </a:r>
            <a:r>
              <a:rPr lang="en-IN" sz="2600" dirty="0" smtClean="0"/>
              <a:t>inextricable part of BMI.</a:t>
            </a:r>
            <a:r>
              <a:rPr lang="en-IN" sz="2600" dirty="0"/>
              <a:t> Management </a:t>
            </a:r>
            <a:r>
              <a:rPr lang="en-IN" sz="2600" dirty="0" smtClean="0"/>
              <a:t>innovation is a continuous process.</a:t>
            </a:r>
          </a:p>
        </p:txBody>
      </p:sp>
    </p:spTree>
    <p:extLst>
      <p:ext uri="{BB962C8B-B14F-4D97-AF65-F5344CB8AC3E}">
        <p14:creationId xmlns:p14="http://schemas.microsoft.com/office/powerpoint/2010/main" val="18032394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When the game gets tough, change the game.</a:t>
            </a:r>
          </a:p>
          <a:p>
            <a:pPr marL="114300" indent="0">
              <a:buNone/>
            </a:pPr>
            <a:r>
              <a:rPr lang="en-US" dirty="0"/>
              <a:t> </a:t>
            </a:r>
            <a:r>
              <a:rPr lang="en-US" dirty="0" smtClean="0"/>
              <a:t>                         - Belinda Anne Tamayo</a:t>
            </a:r>
          </a:p>
          <a:p>
            <a:endParaRPr lang="en-IN" dirty="0"/>
          </a:p>
        </p:txBody>
      </p:sp>
    </p:spTree>
    <p:extLst>
      <p:ext uri="{BB962C8B-B14F-4D97-AF65-F5344CB8AC3E}">
        <p14:creationId xmlns:p14="http://schemas.microsoft.com/office/powerpoint/2010/main" val="3079719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04" y="564218"/>
            <a:ext cx="10515600" cy="715530"/>
          </a:xfrm>
        </p:spPr>
        <p:txBody>
          <a:bodyPr/>
          <a:lstStyle/>
          <a:p>
            <a:r>
              <a:rPr lang="en-US" dirty="0" smtClean="0"/>
              <a:t>Innovation Contexts </a:t>
            </a:r>
            <a:endParaRPr lang="en-IN" dirty="0"/>
          </a:p>
        </p:txBody>
      </p:sp>
      <p:graphicFrame>
        <p:nvGraphicFramePr>
          <p:cNvPr id="5" name="Diagram 4"/>
          <p:cNvGraphicFramePr/>
          <p:nvPr>
            <p:extLst/>
          </p:nvPr>
        </p:nvGraphicFramePr>
        <p:xfrm>
          <a:off x="765140" y="56421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7666182" y="2212930"/>
            <a:ext cx="3463636" cy="646331"/>
          </a:xfrm>
          <a:prstGeom prst="rect">
            <a:avLst/>
          </a:prstGeom>
        </p:spPr>
        <p:txBody>
          <a:bodyPr wrap="square">
            <a:spAutoFit/>
          </a:bodyPr>
          <a:lstStyle/>
          <a:p>
            <a:r>
              <a:rPr lang="en-US" sz="1800" b="1" dirty="0" smtClean="0">
                <a:solidFill>
                  <a:schemeClr val="dk1"/>
                </a:solidFill>
                <a:latin typeface="Calibri"/>
                <a:ea typeface="Calibri"/>
                <a:cs typeface="Calibri"/>
                <a:sym typeface="Calibri"/>
              </a:rPr>
              <a:t>Source     </a:t>
            </a:r>
            <a:r>
              <a:rPr lang="en-US" sz="1800" b="1" dirty="0" smtClean="0">
                <a:solidFill>
                  <a:schemeClr val="dk1"/>
                </a:solidFill>
                <a:latin typeface="Calibri"/>
                <a:ea typeface="Calibri"/>
                <a:cs typeface="Calibri"/>
                <a:sym typeface="Calibri"/>
                <a:hlinkClick r:id="rId7"/>
              </a:rPr>
              <a:t>    https</a:t>
            </a:r>
            <a:r>
              <a:rPr lang="en-US" sz="1800" b="1" dirty="0">
                <a:solidFill>
                  <a:schemeClr val="dk1"/>
                </a:solidFill>
                <a:latin typeface="Calibri"/>
                <a:ea typeface="Calibri"/>
                <a:cs typeface="Calibri"/>
                <a:sym typeface="Calibri"/>
                <a:hlinkClick r:id="rId7"/>
              </a:rPr>
              <a:t>://intelligence.weforum.org</a:t>
            </a:r>
            <a:endParaRPr lang="en-IN" sz="1800" dirty="0"/>
          </a:p>
        </p:txBody>
      </p:sp>
    </p:spTree>
    <p:extLst>
      <p:ext uri="{BB962C8B-B14F-4D97-AF65-F5344CB8AC3E}">
        <p14:creationId xmlns:p14="http://schemas.microsoft.com/office/powerpoint/2010/main" val="3005202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Innovation – Emerging Areas</a:t>
            </a:r>
            <a:endParaRPr lang="en-IN" dirty="0"/>
          </a:p>
        </p:txBody>
      </p:sp>
      <p:sp>
        <p:nvSpPr>
          <p:cNvPr id="3" name="Text Placeholder 2"/>
          <p:cNvSpPr>
            <a:spLocks noGrp="1"/>
          </p:cNvSpPr>
          <p:nvPr>
            <p:ph type="body" idx="1"/>
          </p:nvPr>
        </p:nvSpPr>
        <p:spPr>
          <a:xfrm>
            <a:off x="532342" y="1690688"/>
            <a:ext cx="10515600" cy="3621976"/>
          </a:xfrm>
        </p:spPr>
        <p:txBody>
          <a:bodyPr numCol="2">
            <a:normAutofit fontScale="77500" lnSpcReduction="20000"/>
          </a:bodyPr>
          <a:lstStyle/>
          <a:p>
            <a:r>
              <a:rPr lang="en-US" dirty="0" smtClean="0"/>
              <a:t>Fourth industrial revolution</a:t>
            </a:r>
          </a:p>
          <a:p>
            <a:r>
              <a:rPr lang="en-US" dirty="0" smtClean="0"/>
              <a:t>Biotechnology</a:t>
            </a:r>
          </a:p>
          <a:p>
            <a:r>
              <a:rPr lang="en-US" dirty="0" smtClean="0"/>
              <a:t>3D printing</a:t>
            </a:r>
          </a:p>
          <a:p>
            <a:r>
              <a:rPr lang="en-US" dirty="0" smtClean="0"/>
              <a:t>Virtual and augmented reality</a:t>
            </a:r>
          </a:p>
          <a:p>
            <a:r>
              <a:rPr lang="en-US" dirty="0" smtClean="0"/>
              <a:t>Artificial Intelligence &amp; Robotics</a:t>
            </a:r>
          </a:p>
          <a:p>
            <a:r>
              <a:rPr lang="en-US" dirty="0" smtClean="0"/>
              <a:t>Human enhancement</a:t>
            </a:r>
          </a:p>
          <a:p>
            <a:endParaRPr lang="en-US" dirty="0"/>
          </a:p>
          <a:p>
            <a:endParaRPr lang="en-US" dirty="0" smtClean="0"/>
          </a:p>
          <a:p>
            <a:r>
              <a:rPr lang="en-US" dirty="0" smtClean="0"/>
              <a:t>Advanced materials</a:t>
            </a:r>
          </a:p>
          <a:p>
            <a:r>
              <a:rPr lang="en-US" dirty="0" smtClean="0"/>
              <a:t>5G</a:t>
            </a:r>
          </a:p>
          <a:p>
            <a:r>
              <a:rPr lang="en-US" dirty="0" smtClean="0"/>
              <a:t>Internet of things</a:t>
            </a:r>
          </a:p>
          <a:p>
            <a:r>
              <a:rPr lang="en-US" dirty="0" smtClean="0"/>
              <a:t>Autonomous transportation</a:t>
            </a:r>
          </a:p>
          <a:p>
            <a:r>
              <a:rPr lang="en-US" dirty="0" smtClean="0"/>
              <a:t>Digital communication</a:t>
            </a:r>
          </a:p>
          <a:p>
            <a:r>
              <a:rPr lang="en-US" dirty="0" err="1" smtClean="0"/>
              <a:t>Blockchain</a:t>
            </a:r>
            <a:endParaRPr lang="en-US" dirty="0" smtClean="0"/>
          </a:p>
          <a:p>
            <a:r>
              <a:rPr lang="en-US" dirty="0" smtClean="0"/>
              <a:t>Quantum computing</a:t>
            </a:r>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134039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424" y="1118053"/>
            <a:ext cx="10515600" cy="4351338"/>
          </a:xfrm>
        </p:spPr>
        <p:txBody>
          <a:bodyPr>
            <a:normAutofit lnSpcReduction="10000"/>
          </a:bodyPr>
          <a:lstStyle/>
          <a:p>
            <a:r>
              <a:rPr lang="en-US" b="1" dirty="0" smtClean="0"/>
              <a:t>Suppose you buy a Xerox machine for ₹1,00,000.</a:t>
            </a:r>
          </a:p>
          <a:p>
            <a:r>
              <a:rPr lang="en-US" b="1" dirty="0" smtClean="0"/>
              <a:t>You estimate that you can make 5,00,000 copies.</a:t>
            </a:r>
          </a:p>
          <a:p>
            <a:r>
              <a:rPr lang="en-US" b="1" dirty="0" smtClean="0"/>
              <a:t>Your tonner cost is ₹0.30p a piece.</a:t>
            </a:r>
          </a:p>
          <a:p>
            <a:r>
              <a:rPr lang="en-US" b="1" dirty="0" smtClean="0"/>
              <a:t>You pay total labor cost of ₹ 50,000.</a:t>
            </a:r>
          </a:p>
          <a:p>
            <a:r>
              <a:rPr lang="en-US" b="1" dirty="0" smtClean="0"/>
              <a:t>You feel that you can charge customers at 0.60p per copy.</a:t>
            </a:r>
          </a:p>
          <a:p>
            <a:r>
              <a:rPr lang="en-US" b="1" dirty="0" smtClean="0"/>
              <a:t>You want to estimate your cost and profit.</a:t>
            </a:r>
          </a:p>
          <a:p>
            <a:r>
              <a:rPr lang="en-US" b="1" dirty="0" smtClean="0"/>
              <a:t>Your total income out of the Xerox machine in its life of five </a:t>
            </a:r>
            <a:br>
              <a:rPr lang="en-US" b="1" dirty="0" smtClean="0"/>
            </a:br>
            <a:r>
              <a:rPr lang="en-US" b="1" dirty="0" smtClean="0"/>
              <a:t>years.</a:t>
            </a:r>
            <a:endParaRPr lang="en-IN" b="1" dirty="0"/>
          </a:p>
        </p:txBody>
      </p:sp>
    </p:spTree>
    <p:extLst>
      <p:ext uri="{BB962C8B-B14F-4D97-AF65-F5344CB8AC3E}">
        <p14:creationId xmlns:p14="http://schemas.microsoft.com/office/powerpoint/2010/main" val="27456215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Model Innovation: Industrial Revolution - 4.0 </a:t>
            </a:r>
            <a:endParaRPr lang="en-IN" dirty="0"/>
          </a:p>
        </p:txBody>
      </p:sp>
      <p:sp>
        <p:nvSpPr>
          <p:cNvPr id="3" name="Text Placeholder 2"/>
          <p:cNvSpPr>
            <a:spLocks noGrp="1"/>
          </p:cNvSpPr>
          <p:nvPr>
            <p:ph type="body" idx="1"/>
          </p:nvPr>
        </p:nvSpPr>
        <p:spPr>
          <a:xfrm>
            <a:off x="838200" y="1493116"/>
            <a:ext cx="8964168" cy="4351338"/>
          </a:xfrm>
        </p:spPr>
        <p:txBody>
          <a:bodyPr/>
          <a:lstStyle/>
          <a:p>
            <a:r>
              <a:rPr lang="en-US" dirty="0"/>
              <a:t>Disrupts status quo to provide better comforts to </a:t>
            </a:r>
            <a:r>
              <a:rPr lang="en-US" dirty="0" smtClean="0"/>
              <a:t>people or alleviate pain.</a:t>
            </a:r>
            <a:endParaRPr lang="en-IN" dirty="0"/>
          </a:p>
          <a:p>
            <a:r>
              <a:rPr lang="en-US" dirty="0" smtClean="0"/>
              <a:t>The future of economic progress</a:t>
            </a:r>
          </a:p>
          <a:p>
            <a:r>
              <a:rPr lang="en-US" dirty="0" smtClean="0"/>
              <a:t>Shape corporate governance</a:t>
            </a:r>
          </a:p>
          <a:p>
            <a:r>
              <a:rPr lang="en-US" dirty="0" smtClean="0"/>
              <a:t>Next generation information technology</a:t>
            </a:r>
          </a:p>
          <a:p>
            <a:r>
              <a:rPr lang="en-US" dirty="0" smtClean="0"/>
              <a:t>Will promote new multinationals</a:t>
            </a:r>
          </a:p>
        </p:txBody>
      </p:sp>
    </p:spTree>
    <p:extLst>
      <p:ext uri="{BB962C8B-B14F-4D97-AF65-F5344CB8AC3E}">
        <p14:creationId xmlns:p14="http://schemas.microsoft.com/office/powerpoint/2010/main" val="2791139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Technology Innovation Different from BMI?</a:t>
            </a:r>
            <a:endParaRPr lang="en-IN" dirty="0"/>
          </a:p>
        </p:txBody>
      </p:sp>
      <p:sp>
        <p:nvSpPr>
          <p:cNvPr id="3" name="Text Placeholder 2"/>
          <p:cNvSpPr>
            <a:spLocks noGrp="1"/>
          </p:cNvSpPr>
          <p:nvPr>
            <p:ph type="body" idx="1"/>
          </p:nvPr>
        </p:nvSpPr>
        <p:spPr>
          <a:xfrm>
            <a:off x="838200" y="1622425"/>
            <a:ext cx="10515600" cy="2182957"/>
          </a:xfrm>
        </p:spPr>
        <p:txBody>
          <a:bodyPr/>
          <a:lstStyle/>
          <a:p>
            <a:r>
              <a:rPr lang="en-US" dirty="0" smtClean="0"/>
              <a:t>All technology innovations are part of BMI</a:t>
            </a:r>
          </a:p>
          <a:p>
            <a:r>
              <a:rPr lang="en-US" dirty="0" smtClean="0"/>
              <a:t>Some BMIs are through technology innovation</a:t>
            </a:r>
            <a:endParaRPr lang="en-IN" dirty="0"/>
          </a:p>
        </p:txBody>
      </p:sp>
    </p:spTree>
    <p:extLst>
      <p:ext uri="{BB962C8B-B14F-4D97-AF65-F5344CB8AC3E}">
        <p14:creationId xmlns:p14="http://schemas.microsoft.com/office/powerpoint/2010/main" val="37878292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19" y="423535"/>
            <a:ext cx="10515600" cy="888029"/>
          </a:xfrm>
        </p:spPr>
        <p:txBody>
          <a:bodyPr>
            <a:normAutofit fontScale="90000"/>
          </a:bodyPr>
          <a:lstStyle/>
          <a:p>
            <a:r>
              <a:rPr lang="en-IN" sz="3200" b="1" i="1" dirty="0" smtClean="0">
                <a:solidFill>
                  <a:schemeClr val="accent5">
                    <a:lumMod val="75000"/>
                  </a:schemeClr>
                </a:solidFill>
              </a:rPr>
              <a:t>“Get the business model wrong and there is no business” – </a:t>
            </a:r>
            <a:r>
              <a:rPr lang="en-IN" sz="3200" b="1" dirty="0" err="1" smtClean="0">
                <a:solidFill>
                  <a:schemeClr val="accent5">
                    <a:lumMod val="75000"/>
                  </a:schemeClr>
                </a:solidFill>
              </a:rPr>
              <a:t>Prof.</a:t>
            </a:r>
            <a:r>
              <a:rPr lang="en-IN" sz="3200" b="1" dirty="0" smtClean="0">
                <a:solidFill>
                  <a:schemeClr val="accent5">
                    <a:lumMod val="75000"/>
                  </a:schemeClr>
                </a:solidFill>
              </a:rPr>
              <a:t> David </a:t>
            </a:r>
            <a:r>
              <a:rPr lang="en-IN" sz="3200" b="1" dirty="0" err="1" smtClean="0">
                <a:solidFill>
                  <a:schemeClr val="accent5">
                    <a:lumMod val="75000"/>
                  </a:schemeClr>
                </a:solidFill>
              </a:rPr>
              <a:t>Teece</a:t>
            </a:r>
            <a:r>
              <a:rPr lang="en-IN" sz="3200" b="1" dirty="0" smtClean="0">
                <a:solidFill>
                  <a:schemeClr val="accent5">
                    <a:lumMod val="75000"/>
                  </a:schemeClr>
                </a:solidFill>
              </a:rPr>
              <a:t>, University of California, </a:t>
            </a:r>
            <a:r>
              <a:rPr lang="en-IN" sz="3200" b="1" dirty="0" err="1" smtClean="0">
                <a:solidFill>
                  <a:schemeClr val="accent5">
                    <a:lumMod val="75000"/>
                  </a:schemeClr>
                </a:solidFill>
              </a:rPr>
              <a:t>Burckley</a:t>
            </a:r>
            <a:r>
              <a:rPr lang="en-IN" sz="3200" b="1" dirty="0" smtClean="0">
                <a:solidFill>
                  <a:schemeClr val="accent5">
                    <a:lumMod val="75000"/>
                  </a:schemeClr>
                </a:solidFill>
              </a:rPr>
              <a:t> </a:t>
            </a:r>
            <a:endParaRPr lang="en-US" sz="3200" b="1" dirty="0">
              <a:solidFill>
                <a:schemeClr val="accent5">
                  <a:lumMod val="75000"/>
                </a:schemeClr>
              </a:solidFill>
            </a:endParaRPr>
          </a:p>
        </p:txBody>
      </p:sp>
      <p:sp>
        <p:nvSpPr>
          <p:cNvPr id="3" name="Content Placeholder 2"/>
          <p:cNvSpPr>
            <a:spLocks noGrp="1"/>
          </p:cNvSpPr>
          <p:nvPr>
            <p:ph idx="1"/>
          </p:nvPr>
        </p:nvSpPr>
        <p:spPr>
          <a:xfrm>
            <a:off x="943304" y="1911926"/>
            <a:ext cx="9780114" cy="4212485"/>
          </a:xfrm>
        </p:spPr>
        <p:txBody>
          <a:bodyPr>
            <a:normAutofit fontScale="92500" lnSpcReduction="10000"/>
          </a:bodyPr>
          <a:lstStyle/>
          <a:p>
            <a:pPr marL="114300" indent="0">
              <a:lnSpc>
                <a:spcPct val="150000"/>
              </a:lnSpc>
              <a:buNone/>
            </a:pPr>
            <a:r>
              <a:rPr lang="en-IN" b="1" dirty="0" smtClean="0">
                <a:solidFill>
                  <a:schemeClr val="accent5">
                    <a:lumMod val="50000"/>
                  </a:schemeClr>
                </a:solidFill>
              </a:rPr>
              <a:t>What – What innovations are you executing?</a:t>
            </a:r>
          </a:p>
          <a:p>
            <a:pPr marL="114300" indent="0">
              <a:lnSpc>
                <a:spcPct val="150000"/>
              </a:lnSpc>
              <a:buNone/>
            </a:pPr>
            <a:r>
              <a:rPr lang="en-IN" dirty="0" smtClean="0"/>
              <a:t>Why </a:t>
            </a:r>
            <a:r>
              <a:rPr lang="en-IN" dirty="0"/>
              <a:t>to innovate business model – will it </a:t>
            </a:r>
            <a:r>
              <a:rPr lang="en-IN" dirty="0" smtClean="0"/>
              <a:t>create more value to your customers and bring </a:t>
            </a:r>
            <a:r>
              <a:rPr lang="en-IN" dirty="0"/>
              <a:t>advantages to your organization? </a:t>
            </a:r>
          </a:p>
          <a:p>
            <a:pPr marL="114300" indent="0">
              <a:lnSpc>
                <a:spcPct val="100000"/>
              </a:lnSpc>
              <a:buNone/>
            </a:pPr>
            <a:r>
              <a:rPr lang="en-IN" b="1" dirty="0" smtClean="0">
                <a:solidFill>
                  <a:schemeClr val="accent5">
                    <a:lumMod val="50000"/>
                  </a:schemeClr>
                </a:solidFill>
              </a:rPr>
              <a:t>How – how are you going to create and deliver economic, social, cultural and environmental values?  </a:t>
            </a:r>
          </a:p>
          <a:p>
            <a:pPr marL="114300" indent="0">
              <a:lnSpc>
                <a:spcPct val="150000"/>
              </a:lnSpc>
              <a:buNone/>
            </a:pPr>
            <a:r>
              <a:rPr lang="en-IN" b="1" dirty="0" smtClean="0">
                <a:solidFill>
                  <a:schemeClr val="accent5">
                    <a:lumMod val="50000"/>
                  </a:schemeClr>
                </a:solidFill>
              </a:rPr>
              <a:t>For whom – Whose problems are you aiming alleviate?</a:t>
            </a:r>
          </a:p>
          <a:p>
            <a:endParaRPr lang="en-US" b="1" dirty="0">
              <a:solidFill>
                <a:schemeClr val="accent5">
                  <a:lumMod val="50000"/>
                </a:schemeClr>
              </a:solidFill>
            </a:endParaRPr>
          </a:p>
        </p:txBody>
      </p:sp>
      <p:sp>
        <p:nvSpPr>
          <p:cNvPr id="4" name="Rectangle 3"/>
          <p:cNvSpPr/>
          <p:nvPr/>
        </p:nvSpPr>
        <p:spPr>
          <a:xfrm>
            <a:off x="363509" y="1911926"/>
            <a:ext cx="672662" cy="3885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IN" sz="3600" b="1" dirty="0" smtClean="0">
                <a:solidFill>
                  <a:schemeClr val="accent5">
                    <a:lumMod val="50000"/>
                  </a:schemeClr>
                </a:solidFill>
                <a:sym typeface="Webdings" panose="05030102010509060703" pitchFamily="18" charset="2"/>
              </a:rPr>
              <a:t></a:t>
            </a:r>
          </a:p>
          <a:p>
            <a:pPr algn="ctr">
              <a:lnSpc>
                <a:spcPct val="200000"/>
              </a:lnSpc>
            </a:pPr>
            <a:r>
              <a:rPr lang="en-IN" sz="3600" b="1" dirty="0" smtClean="0">
                <a:solidFill>
                  <a:schemeClr val="accent5">
                    <a:lumMod val="50000"/>
                  </a:schemeClr>
                </a:solidFill>
                <a:sym typeface="Webdings" panose="05030102010509060703" pitchFamily="18" charset="2"/>
              </a:rPr>
              <a:t></a:t>
            </a:r>
          </a:p>
          <a:p>
            <a:pPr algn="ctr">
              <a:lnSpc>
                <a:spcPct val="200000"/>
              </a:lnSpc>
            </a:pPr>
            <a:r>
              <a:rPr lang="en-IN" sz="3600" b="1" dirty="0" smtClean="0">
                <a:solidFill>
                  <a:schemeClr val="accent5">
                    <a:lumMod val="50000"/>
                  </a:schemeClr>
                </a:solidFill>
                <a:sym typeface="Webdings" panose="05030102010509060703" pitchFamily="18" charset="2"/>
              </a:rPr>
              <a:t></a:t>
            </a:r>
          </a:p>
          <a:p>
            <a:pPr algn="ctr">
              <a:lnSpc>
                <a:spcPct val="200000"/>
              </a:lnSpc>
            </a:pPr>
            <a:r>
              <a:rPr lang="en-IN" sz="3600" b="1" dirty="0" smtClean="0">
                <a:solidFill>
                  <a:schemeClr val="accent5">
                    <a:lumMod val="50000"/>
                  </a:schemeClr>
                </a:solidFill>
                <a:sym typeface="Webdings" panose="05030102010509060703" pitchFamily="18" charset="2"/>
              </a:rPr>
              <a:t> </a:t>
            </a:r>
            <a:endParaRPr lang="en-US" sz="3600" b="1" dirty="0">
              <a:solidFill>
                <a:schemeClr val="accent5">
                  <a:lumMod val="50000"/>
                </a:schemeClr>
              </a:solidFill>
            </a:endParaRPr>
          </a:p>
        </p:txBody>
      </p:sp>
      <p:sp>
        <p:nvSpPr>
          <p:cNvPr id="5" name="TextBox 4"/>
          <p:cNvSpPr txBox="1"/>
          <p:nvPr/>
        </p:nvSpPr>
        <p:spPr>
          <a:xfrm>
            <a:off x="792019" y="1311564"/>
            <a:ext cx="10975108" cy="400110"/>
          </a:xfrm>
          <a:prstGeom prst="rect">
            <a:avLst/>
          </a:prstGeom>
          <a:noFill/>
        </p:spPr>
        <p:txBody>
          <a:bodyPr wrap="square" rtlCol="0">
            <a:spAutoFit/>
          </a:bodyPr>
          <a:lstStyle/>
          <a:p>
            <a:r>
              <a:rPr lang="en-US" sz="2000" b="1" dirty="0" smtClean="0">
                <a:solidFill>
                  <a:srgbClr val="002060"/>
                </a:solidFill>
              </a:rPr>
              <a:t>The What, Why, How, and Whom of BMI</a:t>
            </a:r>
            <a:endParaRPr lang="en-IN" sz="2000" b="1" dirty="0">
              <a:solidFill>
                <a:srgbClr val="002060"/>
              </a:solidFill>
            </a:endParaRPr>
          </a:p>
        </p:txBody>
      </p:sp>
    </p:spTree>
    <p:extLst>
      <p:ext uri="{BB962C8B-B14F-4D97-AF65-F5344CB8AC3E}">
        <p14:creationId xmlns:p14="http://schemas.microsoft.com/office/powerpoint/2010/main" val="24092289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1815171" y="1397000"/>
          <a:ext cx="6601522" cy="4616605"/>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p:cNvSpPr>
            <a:spLocks noGrp="1"/>
          </p:cNvSpPr>
          <p:nvPr>
            <p:ph type="title"/>
          </p:nvPr>
        </p:nvSpPr>
        <p:spPr>
          <a:xfrm>
            <a:off x="838200" y="365125"/>
            <a:ext cx="10515600" cy="1031875"/>
          </a:xfrm>
        </p:spPr>
        <p:txBody>
          <a:bodyPr>
            <a:normAutofit fontScale="90000"/>
          </a:bodyPr>
          <a:lstStyle/>
          <a:p>
            <a:r>
              <a:rPr lang="en-IN" sz="3200" b="1" dirty="0">
                <a:solidFill>
                  <a:schemeClr val="accent5">
                    <a:lumMod val="75000"/>
                  </a:schemeClr>
                </a:solidFill>
              </a:rPr>
              <a:t>Business Model Innovators Outperform </a:t>
            </a:r>
            <a:r>
              <a:rPr lang="en-IN" sz="3200" b="1" dirty="0" smtClean="0">
                <a:solidFill>
                  <a:schemeClr val="accent5">
                    <a:lumMod val="75000"/>
                  </a:schemeClr>
                </a:solidFill>
              </a:rPr>
              <a:t>Competition in Terms of Operating Margin, Shareholders’ Return</a:t>
            </a:r>
            <a:endParaRPr lang="en-US" sz="3200" b="1" dirty="0">
              <a:solidFill>
                <a:schemeClr val="accent5">
                  <a:lumMod val="75000"/>
                </a:schemeClr>
              </a:solidFill>
            </a:endParaRPr>
          </a:p>
        </p:txBody>
      </p:sp>
    </p:spTree>
    <p:extLst>
      <p:ext uri="{BB962C8B-B14F-4D97-AF65-F5344CB8AC3E}">
        <p14:creationId xmlns:p14="http://schemas.microsoft.com/office/powerpoint/2010/main" val="34714471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249248" y="152399"/>
          <a:ext cx="9774935" cy="5916169"/>
        </p:xfrm>
        <a:graphic>
          <a:graphicData uri="http://schemas.openxmlformats.org/drawingml/2006/table">
            <a:tbl>
              <a:tblPr firstRow="1" bandRow="1">
                <a:tableStyleId>{5C22544A-7EE6-4342-B048-85BDC9FD1C3A}</a:tableStyleId>
              </a:tblPr>
              <a:tblGrid>
                <a:gridCol w="2048255">
                  <a:extLst>
                    <a:ext uri="{9D8B030D-6E8A-4147-A177-3AD203B41FA5}">
                      <a16:colId xmlns:a16="http://schemas.microsoft.com/office/drawing/2014/main" val="20000"/>
                    </a:ext>
                  </a:extLst>
                </a:gridCol>
                <a:gridCol w="1861719">
                  <a:extLst>
                    <a:ext uri="{9D8B030D-6E8A-4147-A177-3AD203B41FA5}">
                      <a16:colId xmlns:a16="http://schemas.microsoft.com/office/drawing/2014/main" val="20001"/>
                    </a:ext>
                  </a:extLst>
                </a:gridCol>
                <a:gridCol w="1954987">
                  <a:extLst>
                    <a:ext uri="{9D8B030D-6E8A-4147-A177-3AD203B41FA5}">
                      <a16:colId xmlns:a16="http://schemas.microsoft.com/office/drawing/2014/main" val="20002"/>
                    </a:ext>
                  </a:extLst>
                </a:gridCol>
                <a:gridCol w="1954987">
                  <a:extLst>
                    <a:ext uri="{9D8B030D-6E8A-4147-A177-3AD203B41FA5}">
                      <a16:colId xmlns:a16="http://schemas.microsoft.com/office/drawing/2014/main" val="20003"/>
                    </a:ext>
                  </a:extLst>
                </a:gridCol>
                <a:gridCol w="1954987">
                  <a:extLst>
                    <a:ext uri="{9D8B030D-6E8A-4147-A177-3AD203B41FA5}">
                      <a16:colId xmlns:a16="http://schemas.microsoft.com/office/drawing/2014/main" val="20004"/>
                    </a:ext>
                  </a:extLst>
                </a:gridCol>
              </a:tblGrid>
              <a:tr h="704089">
                <a:tc gridSpan="5">
                  <a:txBody>
                    <a:bodyPr/>
                    <a:lstStyle/>
                    <a:p>
                      <a:pPr algn="ctr"/>
                      <a:r>
                        <a:rPr lang="en-US" sz="2400" dirty="0" smtClean="0"/>
                        <a:t>Business</a:t>
                      </a:r>
                      <a:r>
                        <a:rPr lang="en-US" sz="2400" baseline="0" dirty="0" smtClean="0"/>
                        <a:t> Model Innovation is Possible in Several Forms</a:t>
                      </a:r>
                      <a:endParaRPr lang="en-IN" sz="2400" dirty="0"/>
                    </a:p>
                  </a:txBody>
                  <a:tcPr anchor="ct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1299969">
                <a:tc>
                  <a:txBody>
                    <a:bodyPr/>
                    <a:lstStyle/>
                    <a:p>
                      <a:r>
                        <a:rPr lang="en-US" sz="2400" b="1" dirty="0" smtClean="0"/>
                        <a:t>Value Proposition</a:t>
                      </a:r>
                      <a:endParaRPr lang="en-IN" sz="2400" b="1"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smtClean="0"/>
                        <a:t>The product as service and outcome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i="1" dirty="0" smtClean="0"/>
                        <a:t>General Electric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i="1" dirty="0" smtClean="0"/>
                        <a:t>SaaS</a:t>
                      </a:r>
                      <a:endParaRPr lang="en-IN" sz="1600" i="1" dirty="0" smtClean="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smtClean="0">
                          <a:solidFill>
                            <a:schemeClr val="dk1"/>
                          </a:solidFill>
                          <a:latin typeface="+mn-lt"/>
                          <a:ea typeface="+mn-ea"/>
                          <a:cs typeface="+mn-cs"/>
                          <a:sym typeface="Arial"/>
                        </a:rPr>
                        <a:t>The products as an experience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aseline="0" dirty="0" smtClean="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1" u="none" strike="noStrike" cap="none" dirty="0" smtClean="0">
                          <a:solidFill>
                            <a:schemeClr val="dk1"/>
                          </a:solidFill>
                          <a:latin typeface="+mn-lt"/>
                          <a:ea typeface="+mn-ea"/>
                          <a:cs typeface="+mn-cs"/>
                          <a:sym typeface="Arial"/>
                        </a:rPr>
                        <a:t>Apple – iPod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Candle with aroma</a:t>
                      </a:r>
                      <a:endParaRPr lang="en-IN" sz="1600" b="0" i="1" u="none" strike="noStrike" cap="none" dirty="0" smtClean="0">
                        <a:solidFill>
                          <a:schemeClr val="dk1"/>
                        </a:solidFill>
                        <a:latin typeface="+mn-lt"/>
                        <a:ea typeface="+mn-ea"/>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smtClean="0">
                          <a:solidFill>
                            <a:schemeClr val="dk1"/>
                          </a:solidFill>
                          <a:latin typeface="+mn-lt"/>
                          <a:ea typeface="+mn-ea"/>
                          <a:cs typeface="+mn-cs"/>
                          <a:sym typeface="Arial"/>
                        </a:rPr>
                        <a:t>Trust premium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Whole Foods</a:t>
                      </a:r>
                      <a:endParaRPr lang="en-IN" sz="1600" b="0" i="1" u="none" strike="noStrike" cap="none" dirty="0" smtClean="0">
                        <a:solidFill>
                          <a:schemeClr val="dk1"/>
                        </a:solidFill>
                        <a:latin typeface="+mn-lt"/>
                        <a:ea typeface="+mn-ea"/>
                        <a:cs typeface="+mn-cs"/>
                        <a:sym typeface="Arial"/>
                      </a:endParaRPr>
                    </a:p>
                    <a:p>
                      <a:r>
                        <a:rPr lang="en-US" i="1" dirty="0" smtClean="0"/>
                        <a:t>TATA</a:t>
                      </a:r>
                      <a:endParaRPr lang="en-IN" i="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smtClean="0">
                          <a:solidFill>
                            <a:schemeClr val="dk1"/>
                          </a:solidFill>
                          <a:latin typeface="+mn-lt"/>
                          <a:ea typeface="+mn-ea"/>
                          <a:cs typeface="+mn-cs"/>
                          <a:sym typeface="Arial"/>
                        </a:rPr>
                        <a:t>Free (or nearly free)/ Freemium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Google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err="1" smtClean="0">
                          <a:solidFill>
                            <a:schemeClr val="dk1"/>
                          </a:solidFill>
                          <a:latin typeface="+mn-lt"/>
                          <a:ea typeface="+mn-ea"/>
                          <a:cs typeface="+mn-cs"/>
                          <a:sym typeface="Arial"/>
                        </a:rPr>
                        <a:t>Gaana</a:t>
                      </a:r>
                      <a:endParaRPr lang="en-US" sz="1600" b="0" i="1" u="none" strike="noStrike" cap="none" dirty="0" smtClean="0">
                        <a:solidFill>
                          <a:schemeClr val="dk1"/>
                        </a:solidFill>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Spotify</a:t>
                      </a:r>
                      <a:endParaRPr lang="en-IN" sz="1600" b="0" i="1" u="none" strike="noStrike" cap="none" dirty="0">
                        <a:solidFill>
                          <a:schemeClr val="dk1"/>
                        </a:solidFill>
                        <a:latin typeface="+mn-lt"/>
                        <a:ea typeface="+mn-ea"/>
                        <a:cs typeface="+mn-cs"/>
                        <a:sym typeface="Arial"/>
                      </a:endParaRPr>
                    </a:p>
                  </a:txBody>
                  <a:tcPr/>
                </a:tc>
                <a:extLst>
                  <a:ext uri="{0D108BD9-81ED-4DB2-BD59-A6C34878D82A}">
                    <a16:rowId xmlns:a16="http://schemas.microsoft.com/office/drawing/2014/main" val="10001"/>
                  </a:ext>
                </a:extLst>
              </a:tr>
              <a:tr h="1060501">
                <a:tc>
                  <a:txBody>
                    <a:bodyPr/>
                    <a:lstStyle/>
                    <a:p>
                      <a:r>
                        <a:rPr lang="en-US" sz="2400" b="1" dirty="0" smtClean="0"/>
                        <a:t>Operating Model</a:t>
                      </a:r>
                      <a:endParaRPr lang="en-IN" sz="2400" b="1" dirty="0"/>
                    </a:p>
                  </a:txBody>
                  <a:tcPr anchor="ctr"/>
                </a:tc>
                <a:tc>
                  <a:txBody>
                    <a:bodyPr/>
                    <a:lstStyle/>
                    <a:p>
                      <a:r>
                        <a:rPr lang="en-US" sz="2000" b="1" i="0" u="none" strike="noStrike" cap="none" dirty="0" smtClean="0">
                          <a:solidFill>
                            <a:schemeClr val="dk1"/>
                          </a:solidFill>
                          <a:latin typeface="+mn-lt"/>
                          <a:ea typeface="+mn-ea"/>
                          <a:cs typeface="+mn-cs"/>
                          <a:sym typeface="Arial"/>
                        </a:rPr>
                        <a:t>Deconstruction</a:t>
                      </a:r>
                      <a:endParaRPr lang="en-IN" sz="2000" b="1" i="0" u="none" strike="noStrike" cap="none" dirty="0" smtClean="0">
                        <a:solidFill>
                          <a:schemeClr val="dk1"/>
                        </a:solidFill>
                        <a:latin typeface="+mn-lt"/>
                        <a:ea typeface="+mn-ea"/>
                        <a:cs typeface="+mn-cs"/>
                        <a:sym typeface="Arial"/>
                      </a:endParaRPr>
                    </a:p>
                    <a:p>
                      <a:endParaRPr lang="en-US" dirty="0" smtClean="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i="1" u="none" strike="noStrike" cap="none" dirty="0" smtClean="0">
                        <a:solidFill>
                          <a:schemeClr val="dk1"/>
                        </a:solidFill>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Li &amp; Fung Ltd.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Adani</a:t>
                      </a:r>
                      <a:endParaRPr lang="en-IN" sz="1600" b="0" i="1" u="none" strike="noStrike" cap="none" dirty="0" smtClean="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2000" b="1" i="0" u="none" strike="noStrike" cap="none" dirty="0" smtClean="0">
                          <a:solidFill>
                            <a:schemeClr val="dk1"/>
                          </a:solidFill>
                          <a:latin typeface="+mn-lt"/>
                          <a:ea typeface="+mn-ea"/>
                          <a:cs typeface="+mn-cs"/>
                          <a:sym typeface="Arial"/>
                        </a:rPr>
                        <a:t>Integration/ acceleration of the supply chain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Zara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Reliance</a:t>
                      </a:r>
                    </a:p>
                  </a:txBody>
                  <a:tcPr/>
                </a:tc>
                <a:tc>
                  <a:txBody>
                    <a:bodyPr/>
                    <a:lstStyle/>
                    <a:p>
                      <a:pPr marR="0" algn="l" rtl="0">
                        <a:lnSpc>
                          <a:spcPct val="100000"/>
                        </a:lnSpc>
                        <a:spcBef>
                          <a:spcPts val="0"/>
                        </a:spcBef>
                        <a:spcAft>
                          <a:spcPts val="0"/>
                        </a:spcAft>
                        <a:buClr>
                          <a:srgbClr val="000000"/>
                        </a:buClr>
                        <a:buFont typeface="Arial"/>
                      </a:pPr>
                      <a:r>
                        <a:rPr lang="en-US" sz="2000" b="1" i="0" u="none" strike="noStrike" cap="none" dirty="0" smtClean="0">
                          <a:solidFill>
                            <a:schemeClr val="dk1"/>
                          </a:solidFill>
                          <a:latin typeface="+mn-lt"/>
                          <a:ea typeface="+mn-ea"/>
                          <a:cs typeface="+mn-cs"/>
                          <a:sym typeface="Arial"/>
                        </a:rPr>
                        <a:t>Low cost </a:t>
                      </a:r>
                    </a:p>
                    <a:p>
                      <a:endParaRPr lang="en-US" dirty="0" smtClean="0"/>
                    </a:p>
                    <a:p>
                      <a:endParaRPr lang="en-US" i="1" dirty="0" smtClean="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i="1" u="none" strike="noStrike" cap="none" dirty="0" smtClean="0">
                        <a:solidFill>
                          <a:schemeClr val="dk1"/>
                        </a:solidFill>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i="1" u="none" strike="noStrike" cap="none" dirty="0" smtClean="0">
                        <a:solidFill>
                          <a:schemeClr val="dk1"/>
                        </a:solidFill>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err="1" smtClean="0">
                          <a:solidFill>
                            <a:schemeClr val="dk1"/>
                          </a:solidFill>
                          <a:latin typeface="+mn-lt"/>
                          <a:ea typeface="+mn-ea"/>
                          <a:cs typeface="+mn-cs"/>
                          <a:sym typeface="Arial"/>
                        </a:rPr>
                        <a:t>Aravind</a:t>
                      </a:r>
                      <a:endParaRPr lang="en-US" sz="1600" b="0" i="1" u="none" strike="noStrike" cap="none" dirty="0" smtClean="0">
                        <a:solidFill>
                          <a:schemeClr val="dk1"/>
                        </a:solidFill>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Tata Motors</a:t>
                      </a:r>
                    </a:p>
                  </a:txBody>
                  <a:tcPr/>
                </a:tc>
                <a:tc>
                  <a:txBody>
                    <a:bodyPr/>
                    <a:lstStyle/>
                    <a:p>
                      <a:pPr marR="0" algn="l" rtl="0">
                        <a:lnSpc>
                          <a:spcPct val="100000"/>
                        </a:lnSpc>
                        <a:spcBef>
                          <a:spcPts val="0"/>
                        </a:spcBef>
                        <a:spcAft>
                          <a:spcPts val="0"/>
                        </a:spcAft>
                        <a:buClr>
                          <a:srgbClr val="000000"/>
                        </a:buClr>
                        <a:buFont typeface="Arial"/>
                      </a:pPr>
                      <a:r>
                        <a:rPr lang="en-US" sz="2000" b="1" i="0" u="none" strike="noStrike" cap="none" dirty="0" smtClean="0">
                          <a:solidFill>
                            <a:schemeClr val="dk1"/>
                          </a:solidFill>
                          <a:latin typeface="+mn-lt"/>
                          <a:ea typeface="+mn-ea"/>
                          <a:cs typeface="+mn-cs"/>
                          <a:sym typeface="Arial"/>
                        </a:rPr>
                        <a:t>Direct distribution</a:t>
                      </a:r>
                      <a:endParaRPr lang="en-IN" sz="2000" b="1" i="0" u="none" strike="noStrike" cap="none" dirty="0" smtClean="0">
                        <a:solidFill>
                          <a:schemeClr val="dk1"/>
                        </a:solidFill>
                        <a:latin typeface="+mn-lt"/>
                        <a:ea typeface="+mn-ea"/>
                        <a:cs typeface="+mn-cs"/>
                        <a:sym typeface="Arial"/>
                      </a:endParaRPr>
                    </a:p>
                    <a:p>
                      <a:endParaRPr lang="en-US" i="1" baseline="0" dirty="0" smtClean="0"/>
                    </a:p>
                    <a:p>
                      <a:pPr marR="0" algn="l" rtl="0">
                        <a:lnSpc>
                          <a:spcPct val="100000"/>
                        </a:lnSpc>
                        <a:spcBef>
                          <a:spcPts val="0"/>
                        </a:spcBef>
                        <a:spcAft>
                          <a:spcPts val="0"/>
                        </a:spcAft>
                        <a:buClr>
                          <a:srgbClr val="000000"/>
                        </a:buClr>
                        <a:buFont typeface="Arial"/>
                      </a:pPr>
                      <a:endParaRPr lang="en-US" sz="1400" b="0" i="1" u="none" strike="noStrike" cap="none" baseline="0" dirty="0" smtClean="0">
                        <a:solidFill>
                          <a:schemeClr val="dk1"/>
                        </a:solidFill>
                        <a:latin typeface="+mn-lt"/>
                        <a:ea typeface="+mn-ea"/>
                        <a:cs typeface="+mn-cs"/>
                        <a:sym typeface="Arial"/>
                      </a:endParaRPr>
                    </a:p>
                    <a:p>
                      <a:pPr marR="0" algn="l" rtl="0">
                        <a:lnSpc>
                          <a:spcPct val="100000"/>
                        </a:lnSpc>
                        <a:spcBef>
                          <a:spcPts val="0"/>
                        </a:spcBef>
                        <a:spcAft>
                          <a:spcPts val="0"/>
                        </a:spcAft>
                        <a:buClr>
                          <a:srgbClr val="000000"/>
                        </a:buClr>
                        <a:buFont typeface="Arial"/>
                      </a:pPr>
                      <a:r>
                        <a:rPr lang="en-US" sz="1400" b="0" i="1" u="none" strike="noStrike" cap="none" baseline="0" dirty="0" smtClean="0">
                          <a:solidFill>
                            <a:schemeClr val="dk1"/>
                          </a:solidFill>
                          <a:latin typeface="+mn-lt"/>
                          <a:ea typeface="+mn-ea"/>
                          <a:cs typeface="+mn-cs"/>
                          <a:sym typeface="Arial"/>
                        </a:rPr>
                        <a:t>Google</a:t>
                      </a:r>
                    </a:p>
                    <a:p>
                      <a:r>
                        <a:rPr lang="en-US" i="1" baseline="0" dirty="0" smtClean="0"/>
                        <a:t>CCD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1" u="none" strike="noStrike" cap="none" dirty="0" smtClean="0">
                          <a:solidFill>
                            <a:schemeClr val="dk1"/>
                          </a:solidFill>
                          <a:latin typeface="+mn-lt"/>
                          <a:ea typeface="+mn-ea"/>
                          <a:cs typeface="+mn-cs"/>
                          <a:sym typeface="Arial"/>
                        </a:rPr>
                        <a:t>Nestle Nespresso</a:t>
                      </a:r>
                      <a:endParaRPr lang="en-IN" sz="1600" b="0" i="1" u="none" strike="noStrike" cap="none" dirty="0">
                        <a:solidFill>
                          <a:schemeClr val="dk1"/>
                        </a:solidFill>
                        <a:latin typeface="+mn-lt"/>
                        <a:ea typeface="+mn-ea"/>
                        <a:cs typeface="+mn-cs"/>
                        <a:sym typeface="Arial"/>
                      </a:endParaRPr>
                    </a:p>
                  </a:txBody>
                  <a:tcPr/>
                </a:tc>
                <a:extLst>
                  <a:ext uri="{0D108BD9-81ED-4DB2-BD59-A6C34878D82A}">
                    <a16:rowId xmlns:a16="http://schemas.microsoft.com/office/drawing/2014/main" val="10002"/>
                  </a:ext>
                </a:extLst>
              </a:tr>
              <a:tr h="821033">
                <a:tc>
                  <a:txBody>
                    <a:bodyPr/>
                    <a:lstStyle/>
                    <a:p>
                      <a:r>
                        <a:rPr lang="en-US" sz="2400" b="1" dirty="0" smtClean="0"/>
                        <a:t>Business System Architecture</a:t>
                      </a:r>
                      <a:endParaRPr lang="en-IN" sz="2400" b="1" dirty="0"/>
                    </a:p>
                  </a:txBody>
                  <a:tcPr anchor="ctr"/>
                </a:tc>
                <a:tc>
                  <a:txBody>
                    <a:bodyPr/>
                    <a:lstStyle/>
                    <a:p>
                      <a:r>
                        <a:rPr lang="en-US" sz="2000" b="1" i="0" u="none" strike="noStrike" cap="none" dirty="0" smtClean="0">
                          <a:solidFill>
                            <a:schemeClr val="dk1"/>
                          </a:solidFill>
                          <a:latin typeface="+mn-lt"/>
                          <a:ea typeface="+mn-ea"/>
                          <a:cs typeface="+mn-cs"/>
                          <a:sym typeface="Arial"/>
                        </a:rPr>
                        <a:t>Open</a:t>
                      </a:r>
                    </a:p>
                    <a:p>
                      <a:endParaRPr lang="en-US" dirty="0" smtClean="0"/>
                    </a:p>
                    <a:p>
                      <a:endParaRPr lang="en-US" dirty="0" smtClean="0"/>
                    </a:p>
                    <a:p>
                      <a:endParaRPr lang="en-IN" i="1" dirty="0" smtClean="0"/>
                    </a:p>
                    <a:p>
                      <a:r>
                        <a:rPr lang="en-IN" i="1" dirty="0" smtClean="0"/>
                        <a:t>Facebook</a:t>
                      </a:r>
                      <a:endParaRPr lang="en-IN" i="1" dirty="0"/>
                    </a:p>
                  </a:txBody>
                  <a:tcPr/>
                </a:tc>
                <a:tc>
                  <a:txBody>
                    <a:bodyPr/>
                    <a:lstStyle/>
                    <a:p>
                      <a:pPr marR="0" algn="l" rtl="0">
                        <a:lnSpc>
                          <a:spcPct val="100000"/>
                        </a:lnSpc>
                        <a:spcBef>
                          <a:spcPts val="0"/>
                        </a:spcBef>
                        <a:spcAft>
                          <a:spcPts val="0"/>
                        </a:spcAft>
                        <a:buClr>
                          <a:srgbClr val="000000"/>
                        </a:buClr>
                        <a:buFont typeface="Arial"/>
                      </a:pPr>
                      <a:r>
                        <a:rPr lang="en-US" sz="2000" b="1" i="0" u="none" strike="noStrike" cap="none" dirty="0" smtClean="0">
                          <a:solidFill>
                            <a:schemeClr val="dk1"/>
                          </a:solidFill>
                          <a:latin typeface="+mn-lt"/>
                          <a:ea typeface="+mn-ea"/>
                          <a:cs typeface="+mn-cs"/>
                          <a:sym typeface="Arial"/>
                        </a:rPr>
                        <a:t>Person to person</a:t>
                      </a:r>
                    </a:p>
                    <a:p>
                      <a:endParaRPr lang="en-US" dirty="0" smtClean="0"/>
                    </a:p>
                    <a:p>
                      <a:r>
                        <a:rPr lang="en-US" i="1" dirty="0" smtClean="0"/>
                        <a:t>PayPal</a:t>
                      </a:r>
                    </a:p>
                    <a:p>
                      <a:r>
                        <a:rPr lang="en-US" i="1" dirty="0" err="1" smtClean="0"/>
                        <a:t>PayTM</a:t>
                      </a:r>
                      <a:r>
                        <a:rPr lang="en-US" i="1" dirty="0" smtClean="0"/>
                        <a:t> </a:t>
                      </a:r>
                      <a:endParaRPr lang="en-IN" i="1" dirty="0"/>
                    </a:p>
                  </a:txBody>
                  <a:tcPr/>
                </a:tc>
                <a:tc>
                  <a:txBody>
                    <a:bodyPr/>
                    <a:lstStyle/>
                    <a:p>
                      <a:pPr marR="0" algn="l" rtl="0">
                        <a:lnSpc>
                          <a:spcPct val="100000"/>
                        </a:lnSpc>
                        <a:spcBef>
                          <a:spcPts val="0"/>
                        </a:spcBef>
                        <a:spcAft>
                          <a:spcPts val="0"/>
                        </a:spcAft>
                        <a:buClr>
                          <a:srgbClr val="000000"/>
                        </a:buClr>
                        <a:buFont typeface="Arial"/>
                      </a:pPr>
                      <a:r>
                        <a:rPr lang="en-US" sz="2000" b="1" i="0" u="none" strike="noStrike" cap="none" dirty="0" smtClean="0">
                          <a:solidFill>
                            <a:schemeClr val="dk1"/>
                          </a:solidFill>
                          <a:latin typeface="+mn-lt"/>
                          <a:ea typeface="+mn-ea"/>
                          <a:cs typeface="+mn-cs"/>
                          <a:sym typeface="Arial"/>
                        </a:rPr>
                        <a:t>Adjacency</a:t>
                      </a:r>
                      <a:endParaRPr lang="en-IN" sz="2000" b="1" i="0" u="none" strike="noStrike" cap="none" dirty="0" smtClean="0">
                        <a:solidFill>
                          <a:schemeClr val="dk1"/>
                        </a:solidFill>
                        <a:latin typeface="+mn-lt"/>
                        <a:ea typeface="+mn-ea"/>
                        <a:cs typeface="+mn-cs"/>
                        <a:sym typeface="Arial"/>
                      </a:endParaRPr>
                    </a:p>
                    <a:p>
                      <a:endParaRPr lang="en-US" dirty="0" smtClean="0"/>
                    </a:p>
                    <a:p>
                      <a:endParaRPr lang="en-US" i="1" dirty="0" smtClean="0"/>
                    </a:p>
                    <a:p>
                      <a:r>
                        <a:rPr lang="en-US" i="1" dirty="0" smtClean="0"/>
                        <a:t>Ikea’s</a:t>
                      </a:r>
                      <a:r>
                        <a:rPr lang="en-US" dirty="0" smtClean="0"/>
                        <a:t> </a:t>
                      </a:r>
                      <a:r>
                        <a:rPr lang="en-US" sz="1400" b="0" i="1" u="none" strike="noStrike" cap="none" dirty="0" smtClean="0">
                          <a:solidFill>
                            <a:schemeClr val="dk1"/>
                          </a:solidFill>
                          <a:latin typeface="+mn-lt"/>
                          <a:ea typeface="+mn-ea"/>
                          <a:cs typeface="+mn-cs"/>
                          <a:sym typeface="Arial"/>
                        </a:rPr>
                        <a:t>Mega</a:t>
                      </a:r>
                      <a:r>
                        <a:rPr lang="en-US" dirty="0" smtClean="0"/>
                        <a:t> </a:t>
                      </a:r>
                      <a:r>
                        <a:rPr lang="en-US" sz="1400" b="0" i="1" u="none" strike="noStrike" cap="none" dirty="0" smtClean="0">
                          <a:solidFill>
                            <a:schemeClr val="dk1"/>
                          </a:solidFill>
                          <a:latin typeface="+mn-lt"/>
                          <a:ea typeface="+mn-ea"/>
                          <a:cs typeface="+mn-cs"/>
                          <a:sym typeface="Arial"/>
                        </a:rPr>
                        <a:t>Mall</a:t>
                      </a:r>
                      <a:r>
                        <a:rPr lang="en-US" dirty="0" smtClean="0"/>
                        <a:t> </a:t>
                      </a:r>
                      <a:r>
                        <a:rPr lang="en-US" sz="1400" b="0" i="1" u="none" strike="noStrike" cap="none" dirty="0" smtClean="0">
                          <a:solidFill>
                            <a:schemeClr val="dk1"/>
                          </a:solidFill>
                          <a:latin typeface="+mn-lt"/>
                          <a:ea typeface="+mn-ea"/>
                          <a:cs typeface="+mn-cs"/>
                          <a:sym typeface="Arial"/>
                        </a:rPr>
                        <a:t>Division</a:t>
                      </a:r>
                      <a:endParaRPr lang="en-IN" sz="1400" b="0" i="1" u="none" strike="noStrike" cap="none" dirty="0">
                        <a:solidFill>
                          <a:schemeClr val="dk1"/>
                        </a:solidFill>
                        <a:latin typeface="+mn-lt"/>
                        <a:ea typeface="+mn-ea"/>
                        <a:cs typeface="+mn-cs"/>
                        <a:sym typeface="Arial"/>
                      </a:endParaRPr>
                    </a:p>
                  </a:txBody>
                  <a:tcPr/>
                </a:tc>
                <a:tc>
                  <a:txBody>
                    <a:bodyPr/>
                    <a:lstStyle/>
                    <a:p>
                      <a:pPr marR="0" algn="l" rtl="0">
                        <a:lnSpc>
                          <a:spcPct val="100000"/>
                        </a:lnSpc>
                        <a:spcBef>
                          <a:spcPts val="0"/>
                        </a:spcBef>
                        <a:spcAft>
                          <a:spcPts val="0"/>
                        </a:spcAft>
                        <a:buClr>
                          <a:srgbClr val="000000"/>
                        </a:buClr>
                        <a:buFont typeface="Arial"/>
                      </a:pPr>
                      <a:r>
                        <a:rPr lang="en-US" sz="2000" b="1" i="0" u="none" strike="noStrike" cap="none" dirty="0" smtClean="0">
                          <a:solidFill>
                            <a:schemeClr val="dk1"/>
                          </a:solidFill>
                          <a:latin typeface="+mn-lt"/>
                          <a:ea typeface="+mn-ea"/>
                          <a:cs typeface="+mn-cs"/>
                          <a:sym typeface="Arial"/>
                        </a:rPr>
                        <a:t>Serial</a:t>
                      </a:r>
                      <a:endParaRPr lang="en-IN" sz="2000" b="1" i="0" u="none" strike="noStrike" cap="none" dirty="0" smtClean="0">
                        <a:solidFill>
                          <a:schemeClr val="dk1"/>
                        </a:solidFill>
                        <a:latin typeface="+mn-lt"/>
                        <a:ea typeface="+mn-ea"/>
                        <a:cs typeface="+mn-cs"/>
                        <a:sym typeface="Arial"/>
                      </a:endParaRPr>
                    </a:p>
                    <a:p>
                      <a:endParaRPr lang="en-US" dirty="0" smtClean="0"/>
                    </a:p>
                    <a:p>
                      <a:endParaRPr lang="en-US" dirty="0" smtClean="0"/>
                    </a:p>
                    <a:p>
                      <a:r>
                        <a:rPr lang="en-US" i="1" dirty="0" smtClean="0"/>
                        <a:t>Virgin Group</a:t>
                      </a:r>
                      <a:endParaRPr lang="en-IN" i="1"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91440" y="5733288"/>
            <a:ext cx="2807208" cy="307777"/>
          </a:xfrm>
          <a:prstGeom prst="rect">
            <a:avLst/>
          </a:prstGeom>
          <a:noFill/>
        </p:spPr>
        <p:txBody>
          <a:bodyPr wrap="square" rtlCol="0">
            <a:spAutoFit/>
          </a:bodyPr>
          <a:lstStyle/>
          <a:p>
            <a:r>
              <a:rPr lang="en-US" b="1" dirty="0" smtClean="0">
                <a:solidFill>
                  <a:srgbClr val="C00000"/>
                </a:solidFill>
              </a:rPr>
              <a:t>Recreated from BCG Research</a:t>
            </a:r>
            <a:endParaRPr lang="en-IN" b="1" dirty="0">
              <a:solidFill>
                <a:srgbClr val="C00000"/>
              </a:solidFill>
            </a:endParaRPr>
          </a:p>
        </p:txBody>
      </p:sp>
      <p:sp>
        <p:nvSpPr>
          <p:cNvPr id="10" name="Freeform 9"/>
          <p:cNvSpPr/>
          <p:nvPr/>
        </p:nvSpPr>
        <p:spPr>
          <a:xfrm rot="18186294">
            <a:off x="9288883" y="4912826"/>
            <a:ext cx="1801106" cy="1069959"/>
          </a:xfrm>
          <a:custGeom>
            <a:avLst/>
            <a:gdLst>
              <a:gd name="connsiteX0" fmla="*/ 1703515 w 1703515"/>
              <a:gd name="connsiteY0" fmla="*/ 8776 h 813602"/>
              <a:gd name="connsiteX1" fmla="*/ 408109 w 1703515"/>
              <a:gd name="connsiteY1" fmla="*/ 813602 h 813602"/>
              <a:gd name="connsiteX2" fmla="*/ 0 w 1703515"/>
              <a:gd name="connsiteY2" fmla="*/ 156731 h 813602"/>
              <a:gd name="connsiteX3" fmla="*/ 145790 w 1703515"/>
              <a:gd name="connsiteY3" fmla="*/ 123081 h 813602"/>
              <a:gd name="connsiteX4" fmla="*/ 1382652 w 1703515"/>
              <a:gd name="connsiteY4" fmla="*/ 0 h 813602"/>
              <a:gd name="connsiteX5" fmla="*/ 1620253 w 1703515"/>
              <a:gd name="connsiteY5" fmla="*/ 4267 h 81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3515" h="813602">
                <a:moveTo>
                  <a:pt x="1703515" y="8776"/>
                </a:moveTo>
                <a:lnTo>
                  <a:pt x="408109" y="813602"/>
                </a:lnTo>
                <a:lnTo>
                  <a:pt x="0" y="156731"/>
                </a:lnTo>
                <a:lnTo>
                  <a:pt x="145790" y="123081"/>
                </a:lnTo>
                <a:cubicBezTo>
                  <a:pt x="519959" y="44203"/>
                  <a:pt x="939506" y="0"/>
                  <a:pt x="1382652" y="0"/>
                </a:cubicBezTo>
                <a:cubicBezTo>
                  <a:pt x="1462665" y="0"/>
                  <a:pt x="1541907" y="1441"/>
                  <a:pt x="1620253" y="4267"/>
                </a:cubicBezTo>
                <a:close/>
              </a:path>
            </a:pathLst>
          </a:custGeom>
          <a:solidFill>
            <a:srgbClr val="1F4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04454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Shape 108"/>
        <p:cNvGrpSpPr/>
        <p:nvPr/>
      </p:nvGrpSpPr>
      <p:grpSpPr>
        <a:xfrm>
          <a:off x="0" y="0"/>
          <a:ext cx="0" cy="0"/>
          <a:chOff x="0" y="0"/>
          <a:chExt cx="0" cy="0"/>
        </a:xfrm>
      </p:grpSpPr>
      <p:sp>
        <p:nvSpPr>
          <p:cNvPr id="109" name="Google Shape;109;p17"/>
          <p:cNvSpPr txBox="1"/>
          <p:nvPr/>
        </p:nvSpPr>
        <p:spPr>
          <a:xfrm>
            <a:off x="1173566" y="714547"/>
            <a:ext cx="9389931" cy="3836052"/>
          </a:xfrm>
          <a:prstGeom prst="rect">
            <a:avLst/>
          </a:prstGeom>
          <a:noFill/>
          <a:ln>
            <a:noFill/>
          </a:ln>
        </p:spPr>
        <p:txBody>
          <a:bodyPr spcFirstLastPara="1" wrap="square" lIns="91425" tIns="45700" rIns="91425" bIns="45700" anchor="t" anchorCtr="0">
            <a:noAutofit/>
          </a:bodyPr>
          <a:lstStyle/>
          <a:p>
            <a:pPr marL="285750" indent="-285750">
              <a:buFont typeface="Wingdings" panose="05000000000000000000" pitchFamily="2" charset="2"/>
              <a:buChar char="q"/>
            </a:pPr>
            <a:r>
              <a:rPr lang="en-IN" dirty="0">
                <a:hlinkClick r:id="rId5"/>
              </a:rPr>
              <a:t>Financial Accounting: A Managerial </a:t>
            </a:r>
            <a:r>
              <a:rPr lang="en-IN" dirty="0" smtClean="0">
                <a:hlinkClick r:id="rId5"/>
              </a:rPr>
              <a:t>Perspective</a:t>
            </a:r>
            <a:r>
              <a:rPr lang="en-IN" dirty="0" smtClean="0"/>
              <a:t> by R</a:t>
            </a:r>
            <a:r>
              <a:rPr lang="en-IN" dirty="0"/>
              <a:t>. </a:t>
            </a:r>
            <a:r>
              <a:rPr lang="en-IN" dirty="0" err="1"/>
              <a:t>Narayanaswamy</a:t>
            </a:r>
            <a:endParaRPr lang="en-IN" dirty="0"/>
          </a:p>
          <a:p>
            <a:pPr marL="285750" indent="-285750">
              <a:buFont typeface="Wingdings" panose="05000000000000000000" pitchFamily="2" charset="2"/>
              <a:buChar char="q"/>
            </a:pPr>
            <a:r>
              <a:rPr lang="en-IN" dirty="0" err="1">
                <a:hlinkClick r:id="rId6"/>
              </a:rPr>
              <a:t>Tulsian’s</a:t>
            </a:r>
            <a:r>
              <a:rPr lang="en-IN" dirty="0">
                <a:hlinkClick r:id="rId6"/>
              </a:rPr>
              <a:t> Principles and Practice of Accounting for CA Foundation Course with Quick Revision Book</a:t>
            </a:r>
            <a:endParaRPr lang="en-IN" dirty="0"/>
          </a:p>
          <a:p>
            <a:pPr marL="285750" indent="-285750">
              <a:buFont typeface="Wingdings" panose="05000000000000000000" pitchFamily="2" charset="2"/>
              <a:buChar char="q"/>
            </a:pPr>
            <a:r>
              <a:rPr lang="en-IN" dirty="0"/>
              <a:t>by P. C. </a:t>
            </a:r>
            <a:r>
              <a:rPr lang="en-IN" dirty="0" err="1"/>
              <a:t>Tulsian</a:t>
            </a:r>
            <a:r>
              <a:rPr lang="en-IN" dirty="0"/>
              <a:t>, Bharat </a:t>
            </a:r>
            <a:r>
              <a:rPr lang="en-IN" dirty="0" err="1"/>
              <a:t>Tulsian</a:t>
            </a:r>
            <a:endParaRPr lang="en-IN" dirty="0"/>
          </a:p>
          <a:p>
            <a:pPr marL="285750" indent="-285750">
              <a:buFont typeface="Wingdings" panose="05000000000000000000" pitchFamily="2" charset="2"/>
              <a:buChar char="q"/>
            </a:pPr>
            <a:r>
              <a:rPr lang="en-IN" dirty="0">
                <a:hlinkClick r:id="rId7"/>
              </a:rPr>
              <a:t>Financial Management for CA </a:t>
            </a:r>
            <a:r>
              <a:rPr lang="en-IN" dirty="0" smtClean="0">
                <a:hlinkClick r:id="rId7"/>
              </a:rPr>
              <a:t>Intermediate</a:t>
            </a:r>
            <a:r>
              <a:rPr lang="en-IN" dirty="0" smtClean="0"/>
              <a:t> by</a:t>
            </a:r>
            <a:r>
              <a:rPr lang="en-IN" dirty="0"/>
              <a:t> V. Rajesh Kumar</a:t>
            </a:r>
          </a:p>
          <a:p>
            <a:pPr>
              <a:lnSpc>
                <a:spcPct val="150000"/>
              </a:lnSpc>
            </a:pPr>
            <a:r>
              <a:rPr lang="en-US" dirty="0" smtClean="0"/>
              <a:t>Some references unrelated to the above topic </a:t>
            </a:r>
          </a:p>
          <a:p>
            <a:pPr>
              <a:lnSpc>
                <a:spcPct val="150000"/>
              </a:lnSpc>
              <a:buFont typeface="Wingdings" pitchFamily="2" charset="2"/>
              <a:buChar char="q"/>
            </a:pPr>
            <a:r>
              <a:rPr lang="en-US" dirty="0" smtClean="0"/>
              <a:t>http</a:t>
            </a:r>
            <a:r>
              <a:rPr lang="en-US" dirty="0"/>
              <a:t>://benbarry.com/project/facebooks-little-red-book</a:t>
            </a:r>
            <a:endParaRPr lang="en-US" b="1" dirty="0">
              <a:solidFill>
                <a:srgbClr val="C00000"/>
              </a:solidFill>
            </a:endParaRPr>
          </a:p>
          <a:p>
            <a:pPr>
              <a:lnSpc>
                <a:spcPct val="150000"/>
              </a:lnSpc>
              <a:buFont typeface="Wingdings" pitchFamily="2" charset="2"/>
              <a:buChar char="q"/>
            </a:pPr>
            <a:r>
              <a:rPr lang="en-US" b="1" dirty="0">
                <a:solidFill>
                  <a:srgbClr val="C00000"/>
                </a:solidFill>
              </a:rPr>
              <a:t>  </a:t>
            </a:r>
            <a:r>
              <a:rPr lang="en-IN" dirty="0" err="1"/>
              <a:t>Stel</a:t>
            </a:r>
            <a:r>
              <a:rPr lang="en-IN" dirty="0"/>
              <a:t> A. v, M. </a:t>
            </a:r>
            <a:r>
              <a:rPr lang="en-IN" dirty="0" err="1"/>
              <a:t>Carree</a:t>
            </a:r>
            <a:r>
              <a:rPr lang="en-IN" dirty="0"/>
              <a:t> and R. </a:t>
            </a:r>
            <a:r>
              <a:rPr lang="en-IN" dirty="0" err="1"/>
              <a:t>Thurik</a:t>
            </a:r>
            <a:r>
              <a:rPr lang="en-IN" dirty="0"/>
              <a:t> (2005), </a:t>
            </a:r>
            <a:r>
              <a:rPr lang="en-US" b="1" i="1" dirty="0"/>
              <a:t>The effect of entrepreneurial activity on national economic growth</a:t>
            </a:r>
            <a:r>
              <a:rPr lang="en-US" dirty="0"/>
              <a:t>, Small Business Economics, </a:t>
            </a:r>
            <a:r>
              <a:rPr lang="en-IN" dirty="0"/>
              <a:t>Vol. 24, No. 3, pp. 311-321</a:t>
            </a:r>
            <a:endParaRPr lang="en-US" b="1" dirty="0">
              <a:solidFill>
                <a:srgbClr val="C00000"/>
              </a:solidFill>
            </a:endParaRPr>
          </a:p>
          <a:p>
            <a:pPr>
              <a:lnSpc>
                <a:spcPct val="150000"/>
              </a:lnSpc>
              <a:buFont typeface="Wingdings" pitchFamily="2" charset="2"/>
              <a:buChar char="q"/>
            </a:pPr>
            <a:r>
              <a:rPr lang="en-US" b="1" dirty="0">
                <a:solidFill>
                  <a:srgbClr val="C00000"/>
                </a:solidFill>
              </a:rPr>
              <a:t>  </a:t>
            </a:r>
            <a:r>
              <a:rPr lang="nl-NL" dirty="0"/>
              <a:t>Praag C. M. Van, and P. H. Versloot (2007), </a:t>
            </a:r>
            <a:r>
              <a:rPr lang="en-IN" b="1" i="1" dirty="0"/>
              <a:t>What is the value of entrepreneurship? A review of recent research, </a:t>
            </a:r>
            <a:r>
              <a:rPr lang="en-US" dirty="0"/>
              <a:t>Small Business Economics, Vol. </a:t>
            </a:r>
            <a:r>
              <a:rPr lang="en-IN" dirty="0"/>
              <a:t>29, pp. 351–382</a:t>
            </a:r>
          </a:p>
          <a:p>
            <a:pPr>
              <a:lnSpc>
                <a:spcPct val="150000"/>
              </a:lnSpc>
              <a:buFont typeface="Wingdings" pitchFamily="2" charset="2"/>
              <a:buChar char="q"/>
            </a:pPr>
            <a:r>
              <a:rPr lang="en-US" dirty="0" smtClean="0"/>
              <a:t> Rajiv </a:t>
            </a:r>
            <a:r>
              <a:rPr lang="en-US" dirty="0"/>
              <a:t>Shah, </a:t>
            </a:r>
            <a:r>
              <a:rPr lang="en-US" dirty="0" err="1"/>
              <a:t>Zhijie</a:t>
            </a:r>
            <a:r>
              <a:rPr lang="en-US" dirty="0"/>
              <a:t> Gao, </a:t>
            </a:r>
            <a:r>
              <a:rPr lang="en-US" dirty="0" err="1"/>
              <a:t>Harini</a:t>
            </a:r>
            <a:r>
              <a:rPr lang="en-US" dirty="0"/>
              <a:t> Mittal  </a:t>
            </a:r>
            <a:r>
              <a:rPr lang="en-IN" dirty="0"/>
              <a:t>(2015) </a:t>
            </a:r>
            <a:r>
              <a:rPr lang="en-IN" b="1" dirty="0"/>
              <a:t>Innovation, Entrepreneurship, and the Economy in the US, China, and India</a:t>
            </a:r>
            <a:r>
              <a:rPr lang="en-IN" dirty="0"/>
              <a:t> – Elsevier</a:t>
            </a:r>
          </a:p>
          <a:p>
            <a:pPr marL="285750" indent="-285750">
              <a:buFont typeface="Wingdings" panose="05000000000000000000" pitchFamily="2" charset="2"/>
              <a:buChar char="q"/>
            </a:pPr>
            <a:r>
              <a:rPr lang="en-US" dirty="0"/>
              <a:t>Sean </a:t>
            </a:r>
            <a:r>
              <a:rPr lang="en-US" dirty="0" err="1"/>
              <a:t>Ammirati</a:t>
            </a:r>
            <a:r>
              <a:rPr lang="en-US" dirty="0"/>
              <a:t> (2016) </a:t>
            </a:r>
            <a:r>
              <a:rPr lang="en-US" b="1" dirty="0"/>
              <a:t>The Science of Growth: How Facebook Beat Friendster</a:t>
            </a:r>
            <a:r>
              <a:rPr lang="en-US" b="1" cap="all" dirty="0"/>
              <a:t>—a</a:t>
            </a:r>
            <a:r>
              <a:rPr lang="en-US" b="1" dirty="0"/>
              <a:t>nd</a:t>
            </a:r>
            <a:r>
              <a:rPr lang="en-US" b="1" cap="all" dirty="0"/>
              <a:t> </a:t>
            </a:r>
            <a:r>
              <a:rPr lang="en-US" b="1" dirty="0"/>
              <a:t>How Nine Other Startups Left the Rest in the Dust</a:t>
            </a:r>
            <a:r>
              <a:rPr lang="en-US" dirty="0"/>
              <a:t>, St. Martin’s Press.</a:t>
            </a:r>
            <a:endParaRPr lang="en-US" b="1" dirty="0">
              <a:solidFill>
                <a:srgbClr val="C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Georgia" panose="02040502050405020303" pitchFamily="18" charset="0"/>
              </a:rPr>
              <a:t>Good Video Lectures and Reading Materials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243192" y="1932629"/>
            <a:ext cx="9897504" cy="2308630"/>
          </a:xfrm>
        </p:spPr>
        <p:txBody>
          <a:bodyPr/>
          <a:lstStyle/>
          <a:p>
            <a:r>
              <a:rPr lang="en-US" b="1" dirty="0"/>
              <a:t>http://startupclass.samaltman.com/</a:t>
            </a:r>
          </a:p>
          <a:p>
            <a:r>
              <a:rPr lang="en-US" b="1" dirty="0"/>
              <a:t>http://darwine.nl/weblog/files/Stanford-How_to_Start_a_Startup.pdf</a:t>
            </a:r>
          </a:p>
          <a:p>
            <a:pPr marL="0" indent="0">
              <a:buNone/>
            </a:pPr>
            <a:endParaRPr lang="en-IN" b="1"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286913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Shape 113"/>
        <p:cNvGrpSpPr/>
        <p:nvPr/>
      </p:nvGrpSpPr>
      <p:grpSpPr>
        <a:xfrm>
          <a:off x="0" y="0"/>
          <a:ext cx="0" cy="0"/>
          <a:chOff x="0" y="0"/>
          <a:chExt cx="0" cy="0"/>
        </a:xfrm>
      </p:grpSpPr>
      <p:sp>
        <p:nvSpPr>
          <p:cNvPr id="114" name="Google Shape;114;p18"/>
          <p:cNvSpPr txBox="1"/>
          <p:nvPr/>
        </p:nvSpPr>
        <p:spPr>
          <a:xfrm>
            <a:off x="1208691" y="2871216"/>
            <a:ext cx="8523138" cy="3189950"/>
          </a:xfrm>
          <a:prstGeom prst="rect">
            <a:avLst/>
          </a:prstGeom>
          <a:noFill/>
          <a:ln>
            <a:noFill/>
          </a:ln>
        </p:spPr>
        <p:txBody>
          <a:bodyPr spcFirstLastPara="1" wrap="square" lIns="91425" tIns="45700" rIns="91425" bIns="45700" anchor="t" anchorCtr="0">
            <a:noAutofit/>
          </a:bodyPr>
          <a:lstStyle/>
          <a:p>
            <a:pPr marL="342900" indent="-342900">
              <a:lnSpc>
                <a:spcPct val="200000"/>
              </a:lnSpc>
              <a:buFont typeface="Wingdings" panose="05000000000000000000" pitchFamily="2" charset="2"/>
              <a:buChar char="q"/>
            </a:pPr>
            <a:r>
              <a:rPr lang="en-US" sz="2000" b="1" dirty="0"/>
              <a:t>Straight-line method is the default method of depreciation.</a:t>
            </a:r>
          </a:p>
          <a:p>
            <a:pPr marL="342900" indent="-342900">
              <a:lnSpc>
                <a:spcPct val="200000"/>
              </a:lnSpc>
              <a:buFont typeface="Wingdings" panose="05000000000000000000" pitchFamily="2" charset="2"/>
              <a:buChar char="q"/>
            </a:pPr>
            <a:r>
              <a:rPr lang="en-US" sz="2000" b="1" dirty="0" smtClean="0"/>
              <a:t>Depreciation is non-cash expense.</a:t>
            </a:r>
          </a:p>
          <a:p>
            <a:pPr marL="342900" indent="-342900">
              <a:lnSpc>
                <a:spcPct val="200000"/>
              </a:lnSpc>
              <a:buFont typeface="Wingdings" panose="05000000000000000000" pitchFamily="2" charset="2"/>
              <a:buChar char="q"/>
            </a:pPr>
            <a:r>
              <a:rPr lang="en-US" sz="2000" b="1" dirty="0" smtClean="0"/>
              <a:t>Depreciation and amortization is mere book entries to charge these costs in the profit &amp; loss account.</a:t>
            </a:r>
            <a:endParaRPr lang="en-US" sz="20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Shape 118"/>
        <p:cNvGrpSpPr/>
        <p:nvPr/>
      </p:nvGrpSpPr>
      <p:grpSpPr>
        <a:xfrm>
          <a:off x="0" y="0"/>
          <a:ext cx="0" cy="0"/>
          <a:chOff x="0" y="0"/>
          <a:chExt cx="0" cy="0"/>
        </a:xfrm>
      </p:grpSpPr>
      <p:sp>
        <p:nvSpPr>
          <p:cNvPr id="2" name="TextBox 1"/>
          <p:cNvSpPr txBox="1"/>
          <p:nvPr/>
        </p:nvSpPr>
        <p:spPr>
          <a:xfrm>
            <a:off x="2098766" y="2516777"/>
            <a:ext cx="8133805" cy="1015663"/>
          </a:xfrm>
          <a:prstGeom prst="rect">
            <a:avLst/>
          </a:prstGeom>
          <a:noFill/>
        </p:spPr>
        <p:txBody>
          <a:bodyPr wrap="square" rtlCol="0">
            <a:spAutoFit/>
            <a:scene3d>
              <a:camera prst="perspectiveRelaxedModerately"/>
              <a:lightRig rig="threePt" dir="t"/>
            </a:scene3d>
            <a:sp3d extrusionH="114300">
              <a:bevelT w="247650" h="101600" prst="coolSlant"/>
            </a:sp3d>
          </a:bodyPr>
          <a:lstStyle/>
          <a:p>
            <a:pPr algn="ctr"/>
            <a:r>
              <a:rPr lang="en-US" sz="6000" b="1" i="1" dirty="0" smtClean="0">
                <a:ln>
                  <a:solidFill>
                    <a:schemeClr val="accent4">
                      <a:lumMod val="75000"/>
                    </a:schemeClr>
                  </a:solidFill>
                </a:ln>
                <a:solidFill>
                  <a:srgbClr val="26526F"/>
                </a:solidFill>
                <a:latin typeface="Bradley Hand ITC" panose="03070402050302030203" pitchFamily="66" charset="0"/>
              </a:rPr>
              <a:t>Thank you</a:t>
            </a:r>
            <a:endParaRPr lang="en-IN" sz="6000" b="1" i="1" dirty="0">
              <a:ln>
                <a:solidFill>
                  <a:schemeClr val="accent4">
                    <a:lumMod val="75000"/>
                  </a:schemeClr>
                </a:solidFill>
              </a:ln>
              <a:solidFill>
                <a:srgbClr val="26526F"/>
              </a:solidFill>
              <a:latin typeface="Bradley Hand ITC" panose="03070402050302030203" pitchFamily="66"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04564922"/>
              </p:ext>
            </p:extLst>
          </p:nvPr>
        </p:nvGraphicFramePr>
        <p:xfrm>
          <a:off x="1489835" y="310508"/>
          <a:ext cx="8956845" cy="6019973"/>
        </p:xfrm>
        <a:graphic>
          <a:graphicData uri="http://schemas.openxmlformats.org/drawingml/2006/table">
            <a:tbl>
              <a:tblPr firstRow="1" bandRow="1">
                <a:tableStyleId>{5C22544A-7EE6-4342-B048-85BDC9FD1C3A}</a:tableStyleId>
              </a:tblPr>
              <a:tblGrid>
                <a:gridCol w="1547053">
                  <a:extLst>
                    <a:ext uri="{9D8B030D-6E8A-4147-A177-3AD203B41FA5}">
                      <a16:colId xmlns:a16="http://schemas.microsoft.com/office/drawing/2014/main" val="298092795"/>
                    </a:ext>
                  </a:extLst>
                </a:gridCol>
                <a:gridCol w="2900855">
                  <a:extLst>
                    <a:ext uri="{9D8B030D-6E8A-4147-A177-3AD203B41FA5}">
                      <a16:colId xmlns:a16="http://schemas.microsoft.com/office/drawing/2014/main" val="3023817120"/>
                    </a:ext>
                  </a:extLst>
                </a:gridCol>
                <a:gridCol w="1271752">
                  <a:extLst>
                    <a:ext uri="{9D8B030D-6E8A-4147-A177-3AD203B41FA5}">
                      <a16:colId xmlns:a16="http://schemas.microsoft.com/office/drawing/2014/main" val="2914285078"/>
                    </a:ext>
                  </a:extLst>
                </a:gridCol>
                <a:gridCol w="1876911">
                  <a:extLst>
                    <a:ext uri="{9D8B030D-6E8A-4147-A177-3AD203B41FA5}">
                      <a16:colId xmlns:a16="http://schemas.microsoft.com/office/drawing/2014/main" val="816430709"/>
                    </a:ext>
                  </a:extLst>
                </a:gridCol>
                <a:gridCol w="1360274">
                  <a:extLst>
                    <a:ext uri="{9D8B030D-6E8A-4147-A177-3AD203B41FA5}">
                      <a16:colId xmlns:a16="http://schemas.microsoft.com/office/drawing/2014/main" val="838365593"/>
                    </a:ext>
                  </a:extLst>
                </a:gridCol>
              </a:tblGrid>
              <a:tr h="383066">
                <a:tc>
                  <a:txBody>
                    <a:bodyPr/>
                    <a:lstStyle/>
                    <a:p>
                      <a:endParaRPr lang="en-US" dirty="0"/>
                    </a:p>
                  </a:txBody>
                  <a:tcPr/>
                </a:tc>
                <a:tc gridSpan="2">
                  <a:txBody>
                    <a:bodyPr/>
                    <a:lstStyle/>
                    <a:p>
                      <a:pPr algn="ctr"/>
                      <a:r>
                        <a:rPr lang="en-IN" dirty="0" smtClean="0"/>
                        <a:t>@ 0.60 per page</a:t>
                      </a:r>
                      <a:endParaRPr lang="en-US" dirty="0"/>
                    </a:p>
                  </a:txBody>
                  <a:tcPr/>
                </a:tc>
                <a:tc hMerge="1">
                  <a:txBody>
                    <a:bodyPr/>
                    <a:lstStyle/>
                    <a:p>
                      <a:endParaRPr lang="en-US" dirty="0"/>
                    </a:p>
                  </a:txBody>
                  <a:tcPr/>
                </a:tc>
                <a:tc gridSpan="2">
                  <a:txBody>
                    <a:bodyPr/>
                    <a:lstStyle/>
                    <a:p>
                      <a:pPr algn="ctr"/>
                      <a:r>
                        <a:rPr lang="en-IN" dirty="0" smtClean="0"/>
                        <a:t>@ 0.50 per page</a:t>
                      </a:r>
                      <a:endParaRPr lang="en-US" dirty="0"/>
                    </a:p>
                  </a:txBody>
                  <a:tcPr/>
                </a:tc>
                <a:tc hMerge="1">
                  <a:txBody>
                    <a:bodyPr/>
                    <a:lstStyle/>
                    <a:p>
                      <a:endParaRPr lang="en-US" dirty="0"/>
                    </a:p>
                  </a:txBody>
                  <a:tcPr/>
                </a:tc>
                <a:extLst>
                  <a:ext uri="{0D108BD9-81ED-4DB2-BD59-A6C34878D82A}">
                    <a16:rowId xmlns:a16="http://schemas.microsoft.com/office/drawing/2014/main" val="131266047"/>
                  </a:ext>
                </a:extLst>
              </a:tr>
              <a:tr h="383066">
                <a:tc>
                  <a:txBody>
                    <a:bodyPr/>
                    <a:lstStyle/>
                    <a:p>
                      <a:r>
                        <a:rPr lang="en-IN" b="1" dirty="0" smtClean="0">
                          <a:solidFill>
                            <a:schemeClr val="tx1"/>
                          </a:solidFill>
                        </a:rPr>
                        <a:t>Total income</a:t>
                      </a:r>
                      <a:endParaRPr lang="en-US" b="1" dirty="0">
                        <a:solidFill>
                          <a:schemeClr val="tx1"/>
                        </a:solidFill>
                      </a:endParaRPr>
                    </a:p>
                  </a:txBody>
                  <a:tcPr/>
                </a:tc>
                <a:tc>
                  <a:txBody>
                    <a:bodyPr/>
                    <a:lstStyle/>
                    <a:p>
                      <a:pPr algn="r"/>
                      <a:r>
                        <a:rPr lang="en-IN" b="1" dirty="0" smtClean="0">
                          <a:solidFill>
                            <a:schemeClr val="tx1"/>
                          </a:solidFill>
                        </a:rPr>
                        <a:t>5,00,000</a:t>
                      </a:r>
                      <a:r>
                        <a:rPr lang="en-IN" b="1" baseline="0" dirty="0" smtClean="0">
                          <a:solidFill>
                            <a:schemeClr val="tx1"/>
                          </a:solidFill>
                        </a:rPr>
                        <a:t> X </a:t>
                      </a:r>
                      <a:r>
                        <a:rPr lang="en-IN" sz="1800" b="1" kern="1200" dirty="0" smtClean="0">
                          <a:solidFill>
                            <a:schemeClr val="tx1"/>
                          </a:solidFill>
                          <a:effectLst/>
                          <a:latin typeface="+mn-lt"/>
                          <a:ea typeface="+mn-ea"/>
                          <a:cs typeface="+mn-cs"/>
                        </a:rPr>
                        <a:t>₹</a:t>
                      </a:r>
                      <a:r>
                        <a:rPr lang="en-IN" b="1" baseline="0" dirty="0" smtClean="0">
                          <a:solidFill>
                            <a:schemeClr val="tx1"/>
                          </a:solidFill>
                        </a:rPr>
                        <a:t>0.60</a:t>
                      </a:r>
                      <a:endParaRPr lang="en-US" b="1" dirty="0">
                        <a:solidFill>
                          <a:schemeClr val="tx1"/>
                        </a:solidFill>
                      </a:endParaRPr>
                    </a:p>
                  </a:txBody>
                  <a:tcPr/>
                </a:tc>
                <a:tc>
                  <a:txBody>
                    <a:bodyPr/>
                    <a:lstStyle/>
                    <a:p>
                      <a:pPr algn="r"/>
                      <a:r>
                        <a:rPr lang="en-IN" sz="1800" b="1" kern="1200" dirty="0" smtClean="0">
                          <a:solidFill>
                            <a:schemeClr val="tx1"/>
                          </a:solidFill>
                          <a:effectLst/>
                          <a:latin typeface="+mn-lt"/>
                          <a:ea typeface="+mn-ea"/>
                          <a:cs typeface="+mn-cs"/>
                        </a:rPr>
                        <a:t>₹ </a:t>
                      </a:r>
                      <a:r>
                        <a:rPr lang="en-IN" b="1" dirty="0" smtClean="0">
                          <a:solidFill>
                            <a:schemeClr val="tx1"/>
                          </a:solidFill>
                        </a:rPr>
                        <a:t>3,00,000</a:t>
                      </a:r>
                      <a:endParaRPr lang="en-US" b="1"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tx1"/>
                          </a:solidFill>
                          <a:effectLst/>
                          <a:latin typeface="+mn-lt"/>
                          <a:ea typeface="+mn-ea"/>
                          <a:cs typeface="+mn-cs"/>
                        </a:rPr>
                        <a:t>₹ </a:t>
                      </a:r>
                      <a:r>
                        <a:rPr lang="en-IN" b="1" dirty="0" smtClean="0">
                          <a:solidFill>
                            <a:schemeClr val="tx1"/>
                          </a:solidFill>
                        </a:rPr>
                        <a:t>5,00,000</a:t>
                      </a:r>
                      <a:r>
                        <a:rPr lang="en-IN" b="1" baseline="0" dirty="0" smtClean="0">
                          <a:solidFill>
                            <a:schemeClr val="tx1"/>
                          </a:solidFill>
                        </a:rPr>
                        <a:t> X 0.50</a:t>
                      </a:r>
                      <a:endParaRPr lang="en-US" b="1"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 2,50,000</a:t>
                      </a:r>
                      <a:endParaRPr lang="en-US" b="1" dirty="0">
                        <a:solidFill>
                          <a:schemeClr val="tx1"/>
                        </a:solidFill>
                      </a:endParaRPr>
                    </a:p>
                  </a:txBody>
                  <a:tcPr/>
                </a:tc>
                <a:extLst>
                  <a:ext uri="{0D108BD9-81ED-4DB2-BD59-A6C34878D82A}">
                    <a16:rowId xmlns:a16="http://schemas.microsoft.com/office/drawing/2014/main" val="2810271401"/>
                  </a:ext>
                </a:extLst>
              </a:tr>
              <a:tr h="383066">
                <a:tc>
                  <a:txBody>
                    <a:bodyPr/>
                    <a:lstStyle/>
                    <a:p>
                      <a:r>
                        <a:rPr lang="en-IN" b="1" dirty="0" smtClean="0">
                          <a:solidFill>
                            <a:schemeClr val="tx1">
                              <a:lumMod val="65000"/>
                              <a:lumOff val="35000"/>
                            </a:schemeClr>
                          </a:solidFill>
                        </a:rPr>
                        <a:t>Toner cost</a:t>
                      </a:r>
                      <a:endParaRPr lang="en-US" b="1" dirty="0">
                        <a:solidFill>
                          <a:schemeClr val="tx1">
                            <a:lumMod val="65000"/>
                            <a:lumOff val="3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b="1" dirty="0" smtClean="0">
                          <a:solidFill>
                            <a:schemeClr val="tx1">
                              <a:lumMod val="65000"/>
                              <a:lumOff val="35000"/>
                            </a:schemeClr>
                          </a:solidFill>
                        </a:rPr>
                        <a:t>5,00,000</a:t>
                      </a:r>
                      <a:r>
                        <a:rPr lang="en-IN" b="1" baseline="0" dirty="0" smtClean="0">
                          <a:solidFill>
                            <a:schemeClr val="tx1">
                              <a:lumMod val="65000"/>
                              <a:lumOff val="35000"/>
                            </a:schemeClr>
                          </a:solidFill>
                        </a:rPr>
                        <a:t> X </a:t>
                      </a:r>
                      <a:r>
                        <a:rPr lang="en-IN" sz="1800" b="1" kern="1200" dirty="0" smtClean="0">
                          <a:solidFill>
                            <a:schemeClr val="tx1"/>
                          </a:solidFill>
                          <a:effectLst/>
                          <a:latin typeface="+mn-lt"/>
                          <a:ea typeface="+mn-ea"/>
                          <a:cs typeface="+mn-cs"/>
                        </a:rPr>
                        <a:t>₹</a:t>
                      </a:r>
                      <a:r>
                        <a:rPr lang="en-IN" b="1" baseline="0" dirty="0" smtClean="0">
                          <a:solidFill>
                            <a:schemeClr val="tx1">
                              <a:lumMod val="65000"/>
                              <a:lumOff val="35000"/>
                            </a:schemeClr>
                          </a:solidFill>
                        </a:rPr>
                        <a:t>0.20</a:t>
                      </a:r>
                      <a:endParaRPr lang="en-US" b="1" dirty="0" smtClean="0">
                        <a:solidFill>
                          <a:schemeClr val="tx1">
                            <a:lumMod val="65000"/>
                            <a:lumOff val="35000"/>
                          </a:schemeClr>
                        </a:solidFill>
                      </a:endParaRPr>
                    </a:p>
                  </a:txBody>
                  <a:tcPr/>
                </a:tc>
                <a:tc>
                  <a:txBody>
                    <a:bodyPr/>
                    <a:lstStyle/>
                    <a:p>
                      <a:pPr algn="r"/>
                      <a:r>
                        <a:rPr lang="en-US" b="1" dirty="0" smtClean="0">
                          <a:solidFill>
                            <a:schemeClr val="tx1">
                              <a:lumMod val="65000"/>
                              <a:lumOff val="35000"/>
                            </a:schemeClr>
                          </a:solidFill>
                        </a:rPr>
                        <a:t>₹ 1,00,000</a:t>
                      </a:r>
                      <a:endParaRPr lang="en-US" b="1" dirty="0">
                        <a:solidFill>
                          <a:schemeClr val="tx1">
                            <a:lumMod val="65000"/>
                            <a:lumOff val="3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tx1">
                              <a:lumMod val="65000"/>
                              <a:lumOff val="35000"/>
                            </a:schemeClr>
                          </a:solidFill>
                          <a:effectLst/>
                          <a:latin typeface="+mn-lt"/>
                          <a:ea typeface="+mn-ea"/>
                          <a:cs typeface="+mn-cs"/>
                        </a:rPr>
                        <a:t>₹ </a:t>
                      </a:r>
                      <a:r>
                        <a:rPr lang="en-IN" b="1" dirty="0" smtClean="0">
                          <a:solidFill>
                            <a:schemeClr val="tx1">
                              <a:lumMod val="65000"/>
                              <a:lumOff val="35000"/>
                            </a:schemeClr>
                          </a:solidFill>
                        </a:rPr>
                        <a:t>5,00,000</a:t>
                      </a:r>
                      <a:r>
                        <a:rPr lang="en-IN" b="1" baseline="0" dirty="0" smtClean="0">
                          <a:solidFill>
                            <a:schemeClr val="tx1">
                              <a:lumMod val="65000"/>
                              <a:lumOff val="35000"/>
                            </a:schemeClr>
                          </a:solidFill>
                        </a:rPr>
                        <a:t> X 0.20</a:t>
                      </a:r>
                      <a:endParaRPr lang="en-US" b="1" dirty="0" smtClean="0">
                        <a:solidFill>
                          <a:schemeClr val="tx1">
                            <a:lumMod val="65000"/>
                            <a:lumOff val="35000"/>
                          </a:schemeClr>
                        </a:solidFill>
                      </a:endParaRPr>
                    </a:p>
                  </a:txBody>
                  <a:tcPr/>
                </a:tc>
                <a:tc>
                  <a:txBody>
                    <a:bodyPr/>
                    <a:lstStyle/>
                    <a:p>
                      <a:pPr algn="r"/>
                      <a:r>
                        <a:rPr lang="en-US" b="1" dirty="0" smtClean="0">
                          <a:solidFill>
                            <a:schemeClr val="tx1">
                              <a:lumMod val="65000"/>
                              <a:lumOff val="35000"/>
                            </a:schemeClr>
                          </a:solidFill>
                        </a:rPr>
                        <a:t>₹ 1,00,000</a:t>
                      </a:r>
                      <a:endParaRPr lang="en-US" b="1" dirty="0">
                        <a:solidFill>
                          <a:schemeClr val="tx1">
                            <a:lumMod val="65000"/>
                            <a:lumOff val="35000"/>
                          </a:schemeClr>
                        </a:solidFill>
                      </a:endParaRPr>
                    </a:p>
                  </a:txBody>
                  <a:tcPr/>
                </a:tc>
                <a:extLst>
                  <a:ext uri="{0D108BD9-81ED-4DB2-BD59-A6C34878D82A}">
                    <a16:rowId xmlns:a16="http://schemas.microsoft.com/office/drawing/2014/main" val="1655300139"/>
                  </a:ext>
                </a:extLst>
              </a:tr>
              <a:tr h="377819">
                <a:tc>
                  <a:txBody>
                    <a:bodyPr/>
                    <a:lstStyle/>
                    <a:p>
                      <a:r>
                        <a:rPr lang="en-IN" b="1" dirty="0" smtClean="0"/>
                        <a:t>Paper cost</a:t>
                      </a:r>
                      <a:endParaRPr lang="en-US" b="1"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5,00,000 X </a:t>
                      </a:r>
                      <a:r>
                        <a:rPr lang="en-IN" sz="1800" b="1" kern="1200" dirty="0" smtClean="0">
                          <a:solidFill>
                            <a:schemeClr val="tx1"/>
                          </a:solidFill>
                          <a:effectLst/>
                          <a:latin typeface="+mn-lt"/>
                          <a:ea typeface="+mn-ea"/>
                          <a:cs typeface="+mn-cs"/>
                        </a:rPr>
                        <a:t>₹</a:t>
                      </a:r>
                      <a:r>
                        <a:rPr lang="en-US" b="1" dirty="0" smtClean="0"/>
                        <a:t>0.10</a:t>
                      </a:r>
                    </a:p>
                  </a:txBody>
                  <a:tcPr/>
                </a:tc>
                <a:tc>
                  <a:txBody>
                    <a:bodyPr/>
                    <a:lstStyle/>
                    <a:p>
                      <a:pPr algn="r"/>
                      <a:r>
                        <a:rPr lang="en-US" b="1" dirty="0" smtClean="0"/>
                        <a:t>₹ 50,000</a:t>
                      </a:r>
                      <a:endParaRPr lang="en-US" b="1"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 5,00,000 X 0.10</a:t>
                      </a:r>
                    </a:p>
                  </a:txBody>
                  <a:tcPr/>
                </a:tc>
                <a:tc>
                  <a:txBody>
                    <a:bodyPr/>
                    <a:lstStyle/>
                    <a:p>
                      <a:pPr algn="r"/>
                      <a:r>
                        <a:rPr lang="en-US" b="1" dirty="0" smtClean="0"/>
                        <a:t>₹ 50,000</a:t>
                      </a:r>
                      <a:endParaRPr lang="en-US" b="1" dirty="0"/>
                    </a:p>
                  </a:txBody>
                  <a:tcPr/>
                </a:tc>
                <a:extLst>
                  <a:ext uri="{0D108BD9-81ED-4DB2-BD59-A6C34878D82A}">
                    <a16:rowId xmlns:a16="http://schemas.microsoft.com/office/drawing/2014/main" val="2072592606"/>
                  </a:ext>
                </a:extLst>
              </a:tr>
              <a:tr h="383066">
                <a:tc>
                  <a:txBody>
                    <a:bodyPr/>
                    <a:lstStyle/>
                    <a:p>
                      <a:r>
                        <a:rPr lang="en-IN" b="1" dirty="0" err="1" smtClean="0">
                          <a:solidFill>
                            <a:schemeClr val="tx1">
                              <a:lumMod val="65000"/>
                              <a:lumOff val="35000"/>
                            </a:schemeClr>
                          </a:solidFill>
                        </a:rPr>
                        <a:t>Labor</a:t>
                      </a:r>
                      <a:r>
                        <a:rPr lang="en-IN" b="1" dirty="0" smtClean="0">
                          <a:solidFill>
                            <a:schemeClr val="tx1">
                              <a:lumMod val="65000"/>
                              <a:lumOff val="35000"/>
                            </a:schemeClr>
                          </a:solidFill>
                        </a:rPr>
                        <a:t> cost</a:t>
                      </a:r>
                      <a:endParaRPr lang="en-US" b="1" dirty="0">
                        <a:solidFill>
                          <a:schemeClr val="tx1">
                            <a:lumMod val="65000"/>
                            <a:lumOff val="35000"/>
                          </a:schemeClr>
                        </a:solidFill>
                      </a:endParaRPr>
                    </a:p>
                  </a:txBody>
                  <a:tcPr/>
                </a:tc>
                <a:tc>
                  <a:txBody>
                    <a:bodyPr/>
                    <a:lstStyle/>
                    <a:p>
                      <a:pPr algn="r"/>
                      <a:endParaRPr lang="en-US" b="1">
                        <a:solidFill>
                          <a:schemeClr val="tx1">
                            <a:lumMod val="65000"/>
                            <a:lumOff val="3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60,000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tx1">
                            <a:lumMod val="65000"/>
                            <a:lumOff val="3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60,000</a:t>
                      </a:r>
                    </a:p>
                  </a:txBody>
                  <a:tcPr/>
                </a:tc>
                <a:extLst>
                  <a:ext uri="{0D108BD9-81ED-4DB2-BD59-A6C34878D82A}">
                    <a16:rowId xmlns:a16="http://schemas.microsoft.com/office/drawing/2014/main" val="3046435555"/>
                  </a:ext>
                </a:extLst>
              </a:tr>
              <a:tr h="383066">
                <a:tc>
                  <a:txBody>
                    <a:bodyPr/>
                    <a:lstStyle/>
                    <a:p>
                      <a:r>
                        <a:rPr lang="en-IN" b="1" dirty="0" smtClean="0"/>
                        <a:t>Electricity cost</a:t>
                      </a:r>
                      <a:endParaRPr lang="en-US" b="1" dirty="0"/>
                    </a:p>
                  </a:txBody>
                  <a:tcPr/>
                </a:tc>
                <a:tc>
                  <a:txBody>
                    <a:bodyPr/>
                    <a:lstStyle/>
                    <a:p>
                      <a:pPr algn="r"/>
                      <a:endParaRPr lang="en-US" b="1"/>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 </a:t>
                      </a:r>
                      <a:r>
                        <a:rPr lang="en-IN" b="1" dirty="0" smtClean="0"/>
                        <a:t>6,000</a:t>
                      </a:r>
                      <a:endParaRPr lang="en-US" b="1"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 </a:t>
                      </a:r>
                      <a:r>
                        <a:rPr lang="en-IN" b="1" dirty="0" smtClean="0"/>
                        <a:t>6,000</a:t>
                      </a:r>
                      <a:endParaRPr lang="en-US" b="1" dirty="0" smtClean="0"/>
                    </a:p>
                  </a:txBody>
                  <a:tcPr/>
                </a:tc>
                <a:extLst>
                  <a:ext uri="{0D108BD9-81ED-4DB2-BD59-A6C34878D82A}">
                    <a16:rowId xmlns:a16="http://schemas.microsoft.com/office/drawing/2014/main" val="1757279061"/>
                  </a:ext>
                </a:extLst>
              </a:tr>
              <a:tr h="383066">
                <a:tc>
                  <a:txBody>
                    <a:bodyPr/>
                    <a:lstStyle/>
                    <a:p>
                      <a:r>
                        <a:rPr lang="en-IN" b="1" dirty="0" smtClean="0">
                          <a:solidFill>
                            <a:schemeClr val="tx1">
                              <a:lumMod val="65000"/>
                              <a:lumOff val="35000"/>
                            </a:schemeClr>
                          </a:solidFill>
                        </a:rPr>
                        <a:t>Rent</a:t>
                      </a:r>
                      <a:endParaRPr lang="en-US" b="1" dirty="0">
                        <a:solidFill>
                          <a:schemeClr val="tx1">
                            <a:lumMod val="65000"/>
                            <a:lumOff val="35000"/>
                          </a:schemeClr>
                        </a:solidFill>
                      </a:endParaRPr>
                    </a:p>
                  </a:txBody>
                  <a:tcPr/>
                </a:tc>
                <a:tc>
                  <a:txBody>
                    <a:bodyPr/>
                    <a:lstStyle/>
                    <a:p>
                      <a:pPr algn="r"/>
                      <a:endParaRPr lang="en-US" b="1">
                        <a:solidFill>
                          <a:schemeClr val="tx1">
                            <a:lumMod val="65000"/>
                            <a:lumOff val="3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a:t>
                      </a:r>
                      <a:r>
                        <a:rPr lang="en-IN" b="1" dirty="0" smtClean="0">
                          <a:solidFill>
                            <a:schemeClr val="tx1">
                              <a:lumMod val="65000"/>
                              <a:lumOff val="35000"/>
                            </a:schemeClr>
                          </a:solidFill>
                        </a:rPr>
                        <a:t>24,000</a:t>
                      </a:r>
                      <a:endParaRPr lang="en-US" b="1" dirty="0" smtClean="0">
                        <a:solidFill>
                          <a:schemeClr val="tx1">
                            <a:lumMod val="65000"/>
                            <a:lumOff val="3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tx1">
                            <a:lumMod val="65000"/>
                            <a:lumOff val="3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a:t>
                      </a:r>
                      <a:r>
                        <a:rPr lang="en-IN" b="1" dirty="0" smtClean="0">
                          <a:solidFill>
                            <a:schemeClr val="tx1">
                              <a:lumMod val="65000"/>
                              <a:lumOff val="35000"/>
                            </a:schemeClr>
                          </a:solidFill>
                        </a:rPr>
                        <a:t>24,000</a:t>
                      </a:r>
                      <a:endParaRPr lang="en-US" b="1" dirty="0" smtClean="0">
                        <a:solidFill>
                          <a:schemeClr val="tx1">
                            <a:lumMod val="65000"/>
                            <a:lumOff val="35000"/>
                          </a:schemeClr>
                        </a:solidFill>
                      </a:endParaRPr>
                    </a:p>
                  </a:txBody>
                  <a:tcPr/>
                </a:tc>
                <a:extLst>
                  <a:ext uri="{0D108BD9-81ED-4DB2-BD59-A6C34878D82A}">
                    <a16:rowId xmlns:a16="http://schemas.microsoft.com/office/drawing/2014/main" val="2676385881"/>
                  </a:ext>
                </a:extLst>
              </a:tr>
              <a:tr h="383066">
                <a:tc>
                  <a:txBody>
                    <a:bodyPr/>
                    <a:lstStyle/>
                    <a:p>
                      <a:r>
                        <a:rPr lang="en-IN" b="1" dirty="0" smtClean="0"/>
                        <a:t>Maintenance</a:t>
                      </a:r>
                      <a:endParaRPr lang="en-US" b="1" dirty="0"/>
                    </a:p>
                  </a:txBody>
                  <a:tcPr/>
                </a:tc>
                <a:tc>
                  <a:txBody>
                    <a:bodyPr/>
                    <a:lstStyle/>
                    <a:p>
                      <a:pPr algn="r"/>
                      <a:endParaRPr lang="en-US" b="1"/>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 10,000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 10,000</a:t>
                      </a:r>
                    </a:p>
                  </a:txBody>
                  <a:tcPr/>
                </a:tc>
                <a:extLst>
                  <a:ext uri="{0D108BD9-81ED-4DB2-BD59-A6C34878D82A}">
                    <a16:rowId xmlns:a16="http://schemas.microsoft.com/office/drawing/2014/main" val="485135643"/>
                  </a:ext>
                </a:extLst>
              </a:tr>
              <a:tr h="383066">
                <a:tc>
                  <a:txBody>
                    <a:bodyPr/>
                    <a:lstStyle/>
                    <a:p>
                      <a:r>
                        <a:rPr lang="en-IN" b="1" dirty="0" smtClean="0">
                          <a:solidFill>
                            <a:schemeClr val="accent5">
                              <a:lumMod val="75000"/>
                            </a:schemeClr>
                          </a:solidFill>
                        </a:rPr>
                        <a:t>Total cost</a:t>
                      </a:r>
                      <a:endParaRPr lang="en-US" b="1" dirty="0">
                        <a:solidFill>
                          <a:schemeClr val="accent5">
                            <a:lumMod val="75000"/>
                          </a:schemeClr>
                        </a:solidFill>
                      </a:endParaRPr>
                    </a:p>
                  </a:txBody>
                  <a:tcPr/>
                </a:tc>
                <a:tc>
                  <a:txBody>
                    <a:bodyPr/>
                    <a:lstStyle/>
                    <a:p>
                      <a:pPr algn="r"/>
                      <a:endParaRPr lang="en-US" b="1" dirty="0">
                        <a:solidFill>
                          <a:schemeClr val="accent5">
                            <a:lumMod val="7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5">
                              <a:lumMod val="75000"/>
                            </a:schemeClr>
                          </a:solidFill>
                        </a:rPr>
                        <a:t>₹ 2,50,000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accent5">
                            <a:lumMod val="75000"/>
                          </a:schemeClr>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5">
                              <a:lumMod val="75000"/>
                            </a:schemeClr>
                          </a:solidFill>
                        </a:rPr>
                        <a:t>₹ 2,50,000</a:t>
                      </a:r>
                    </a:p>
                  </a:txBody>
                  <a:tcPr/>
                </a:tc>
                <a:extLst>
                  <a:ext uri="{0D108BD9-81ED-4DB2-BD59-A6C34878D82A}">
                    <a16:rowId xmlns:a16="http://schemas.microsoft.com/office/drawing/2014/main" val="3316058355"/>
                  </a:ext>
                </a:extLst>
              </a:tr>
              <a:tr h="383416">
                <a:tc>
                  <a:txBody>
                    <a:bodyPr/>
                    <a:lstStyle/>
                    <a:p>
                      <a:r>
                        <a:rPr lang="en-US" b="1" dirty="0" smtClean="0"/>
                        <a:t>Profit</a:t>
                      </a:r>
                      <a:endParaRPr lang="en-US" b="1" dirty="0"/>
                    </a:p>
                  </a:txBody>
                  <a:tcPr>
                    <a:lnB w="76200" cap="flat" cmpd="sng" algn="ctr">
                      <a:solidFill>
                        <a:schemeClr val="tx1"/>
                      </a:solidFill>
                      <a:prstDash val="solid"/>
                      <a:round/>
                      <a:headEnd type="none" w="med" len="med"/>
                      <a:tailEnd type="none" w="med" len="med"/>
                    </a:lnB>
                  </a:tcPr>
                </a:tc>
                <a:tc>
                  <a:txBody>
                    <a:bodyPr/>
                    <a:lstStyle/>
                    <a:p>
                      <a:pPr algn="r"/>
                      <a:r>
                        <a:rPr lang="en-US" b="1" dirty="0" smtClean="0"/>
                        <a:t>3,00,000 – (1,50,000 + 50,000) </a:t>
                      </a:r>
                      <a:endParaRPr lang="en-US" b="1" dirty="0"/>
                    </a:p>
                  </a:txBody>
                  <a:tcPr>
                    <a:lnB w="762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 50,000</a:t>
                      </a:r>
                    </a:p>
                  </a:txBody>
                  <a:tcPr>
                    <a:lnB w="762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p>
                  </a:txBody>
                  <a:tcPr>
                    <a:lnB w="762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t>0.00</a:t>
                      </a:r>
                    </a:p>
                  </a:txBody>
                  <a:tcPr>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34425"/>
                  </a:ext>
                </a:extLst>
              </a:tr>
              <a:tr h="499815">
                <a:tc gridSpan="2">
                  <a:txBody>
                    <a:bodyPr/>
                    <a:lstStyle/>
                    <a:p>
                      <a:r>
                        <a:rPr lang="en-IN" b="1" dirty="0" smtClean="0">
                          <a:solidFill>
                            <a:schemeClr val="tx1">
                              <a:lumMod val="65000"/>
                              <a:lumOff val="35000"/>
                            </a:schemeClr>
                          </a:solidFill>
                        </a:rPr>
                        <a:t>Suppose you want to sell the Xerox machine after the first year of operation. You may receive</a:t>
                      </a:r>
                      <a:endParaRPr lang="en-US" b="1" dirty="0">
                        <a:solidFill>
                          <a:schemeClr val="tx1">
                            <a:lumMod val="65000"/>
                            <a:lumOff val="35000"/>
                          </a:schemeClr>
                        </a:solidFill>
                      </a:endParaRPr>
                    </a:p>
                  </a:txBody>
                  <a:tcPr>
                    <a:lnT w="762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a:t>
                      </a:r>
                      <a:r>
                        <a:rPr lang="en-IN" b="1" dirty="0" smtClean="0">
                          <a:solidFill>
                            <a:schemeClr val="tx1">
                              <a:lumMod val="65000"/>
                              <a:lumOff val="35000"/>
                            </a:schemeClr>
                          </a:solidFill>
                        </a:rPr>
                        <a:t>70,000</a:t>
                      </a:r>
                      <a:endParaRPr lang="en-US" b="1" dirty="0" smtClean="0">
                        <a:solidFill>
                          <a:schemeClr val="tx1">
                            <a:lumMod val="65000"/>
                            <a:lumOff val="35000"/>
                          </a:schemeClr>
                        </a:solidFill>
                      </a:endParaRPr>
                    </a:p>
                  </a:txBody>
                  <a:tcPr>
                    <a:lnT w="762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tx1">
                            <a:lumMod val="65000"/>
                            <a:lumOff val="35000"/>
                          </a:schemeClr>
                        </a:solidFill>
                      </a:endParaRPr>
                    </a:p>
                  </a:txBody>
                  <a:tcPr>
                    <a:lnT w="76200" cap="flat" cmpd="sng" algn="ctr">
                      <a:solidFill>
                        <a:schemeClr val="tx1"/>
                      </a:solidFill>
                      <a:prstDash val="solid"/>
                      <a:round/>
                      <a:headEnd type="none" w="med" len="med"/>
                      <a:tailEnd type="none" w="med" len="med"/>
                    </a:lnT>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a:t>
                      </a:r>
                      <a:r>
                        <a:rPr lang="en-IN" b="1" dirty="0" smtClean="0">
                          <a:solidFill>
                            <a:schemeClr val="tx1">
                              <a:lumMod val="65000"/>
                              <a:lumOff val="35000"/>
                            </a:schemeClr>
                          </a:solidFill>
                        </a:rPr>
                        <a:t>70,000</a:t>
                      </a:r>
                      <a:endParaRPr lang="en-US" b="1" dirty="0" smtClean="0">
                        <a:solidFill>
                          <a:schemeClr val="tx1">
                            <a:lumMod val="65000"/>
                            <a:lumOff val="35000"/>
                          </a:schemeClr>
                        </a:solidFill>
                      </a:endParaRPr>
                    </a:p>
                  </a:txBody>
                  <a:tcPr>
                    <a:lnT w="762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46774723"/>
                  </a:ext>
                </a:extLst>
              </a:tr>
              <a:tr h="383066">
                <a:tc gridSpan="2">
                  <a:txBody>
                    <a:bodyPr/>
                    <a:lstStyle/>
                    <a:p>
                      <a:r>
                        <a:rPr lang="en-IN" dirty="0" smtClean="0"/>
                        <a:t>Loss of value of the machine</a:t>
                      </a:r>
                      <a:endParaRPr lang="en-US" dirty="0"/>
                    </a:p>
                  </a:txBody>
                  <a:tcPr/>
                </a:tc>
                <a:tc hMerge="1">
                  <a:txBody>
                    <a:bodyPr/>
                    <a:lstStyle/>
                    <a:p>
                      <a:endParaRPr lang="en-US"/>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a:t>
                      </a:r>
                      <a:r>
                        <a:rPr lang="en-IN" b="1" dirty="0" smtClean="0">
                          <a:solidFill>
                            <a:schemeClr val="tx1">
                              <a:lumMod val="65000"/>
                              <a:lumOff val="35000"/>
                            </a:schemeClr>
                          </a:solidFill>
                        </a:rPr>
                        <a:t>30,000</a:t>
                      </a:r>
                      <a:endParaRPr lang="en-US" b="1" dirty="0" smtClean="0">
                        <a:solidFill>
                          <a:schemeClr val="tx1">
                            <a:lumMod val="65000"/>
                            <a:lumOff val="35000"/>
                          </a:schemeClr>
                        </a:solidFill>
                      </a:endParaRPr>
                    </a:p>
                  </a:txBody>
                  <a:tcPr/>
                </a:tc>
                <a:tc>
                  <a:txBody>
                    <a:bodyPr/>
                    <a:lstStyle/>
                    <a:p>
                      <a:pPr algn="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a:t>
                      </a:r>
                      <a:r>
                        <a:rPr lang="en-IN" b="1" dirty="0" smtClean="0">
                          <a:solidFill>
                            <a:schemeClr val="tx1">
                              <a:lumMod val="65000"/>
                              <a:lumOff val="35000"/>
                            </a:schemeClr>
                          </a:solidFill>
                        </a:rPr>
                        <a:t>30,000</a:t>
                      </a:r>
                      <a:endParaRPr lang="en-US" b="1" dirty="0" smtClean="0">
                        <a:solidFill>
                          <a:schemeClr val="tx1">
                            <a:lumMod val="65000"/>
                            <a:lumOff val="35000"/>
                          </a:schemeClr>
                        </a:solidFill>
                      </a:endParaRPr>
                    </a:p>
                  </a:txBody>
                  <a:tcPr/>
                </a:tc>
                <a:extLst>
                  <a:ext uri="{0D108BD9-81ED-4DB2-BD59-A6C34878D82A}">
                    <a16:rowId xmlns:a16="http://schemas.microsoft.com/office/drawing/2014/main" val="2235374484"/>
                  </a:ext>
                </a:extLst>
              </a:tr>
              <a:tr h="383066">
                <a:tc gridSpan="2">
                  <a:txBody>
                    <a:bodyPr/>
                    <a:lstStyle/>
                    <a:p>
                      <a:r>
                        <a:rPr lang="en-IN" dirty="0" smtClean="0"/>
                        <a:t>Actual profit</a:t>
                      </a:r>
                      <a:endParaRPr lang="en-US" dirty="0"/>
                    </a:p>
                  </a:txBody>
                  <a:tcPr/>
                </a:tc>
                <a:tc hMerge="1">
                  <a:txBody>
                    <a:bodyPr/>
                    <a:lstStyle/>
                    <a:p>
                      <a:endParaRPr lang="en-US"/>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a:t>
                      </a:r>
                      <a:r>
                        <a:rPr lang="en-IN" b="1" dirty="0" smtClean="0">
                          <a:solidFill>
                            <a:schemeClr val="tx1">
                              <a:lumMod val="65000"/>
                              <a:lumOff val="35000"/>
                            </a:schemeClr>
                          </a:solidFill>
                        </a:rPr>
                        <a:t>20,000</a:t>
                      </a:r>
                      <a:endParaRPr lang="en-US" b="1" dirty="0" smtClean="0">
                        <a:solidFill>
                          <a:schemeClr val="tx1">
                            <a:lumMod val="65000"/>
                            <a:lumOff val="35000"/>
                          </a:schemeClr>
                        </a:solidFill>
                      </a:endParaRPr>
                    </a:p>
                  </a:txBody>
                  <a:tcPr/>
                </a:tc>
                <a:tc>
                  <a:txBody>
                    <a:bodyPr/>
                    <a:lstStyle/>
                    <a:p>
                      <a:endParaRPr lang="en-US"/>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lumMod val="65000"/>
                              <a:lumOff val="35000"/>
                            </a:schemeClr>
                          </a:solidFill>
                        </a:rPr>
                        <a:t>(-) ₹ </a:t>
                      </a:r>
                      <a:r>
                        <a:rPr lang="en-IN" b="1" dirty="0" smtClean="0">
                          <a:solidFill>
                            <a:schemeClr val="tx1">
                              <a:lumMod val="65000"/>
                              <a:lumOff val="35000"/>
                            </a:schemeClr>
                          </a:solidFill>
                        </a:rPr>
                        <a:t>30,000</a:t>
                      </a:r>
                      <a:endParaRPr lang="en-US" b="1" dirty="0" smtClean="0">
                        <a:solidFill>
                          <a:schemeClr val="tx1">
                            <a:lumMod val="65000"/>
                            <a:lumOff val="35000"/>
                          </a:schemeClr>
                        </a:solidFill>
                      </a:endParaRPr>
                    </a:p>
                  </a:txBody>
                  <a:tcPr/>
                </a:tc>
                <a:extLst>
                  <a:ext uri="{0D108BD9-81ED-4DB2-BD59-A6C34878D82A}">
                    <a16:rowId xmlns:a16="http://schemas.microsoft.com/office/drawing/2014/main" val="3561975514"/>
                  </a:ext>
                </a:extLst>
              </a:tr>
            </a:tbl>
          </a:graphicData>
        </a:graphic>
      </p:graphicFrame>
    </p:spTree>
    <p:extLst>
      <p:ext uri="{BB962C8B-B14F-4D97-AF65-F5344CB8AC3E}">
        <p14:creationId xmlns:p14="http://schemas.microsoft.com/office/powerpoint/2010/main" val="18584472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Depreciation is the process of charging the loss of value of capital assets in Profit &amp; Loss A/C</a:t>
            </a:r>
            <a:endParaRPr lang="en-IN" dirty="0"/>
          </a:p>
        </p:txBody>
      </p:sp>
      <p:sp>
        <p:nvSpPr>
          <p:cNvPr id="3" name="Content Placeholder 2"/>
          <p:cNvSpPr>
            <a:spLocks noGrp="1"/>
          </p:cNvSpPr>
          <p:nvPr>
            <p:ph idx="1"/>
          </p:nvPr>
        </p:nvSpPr>
        <p:spPr>
          <a:xfrm>
            <a:off x="451945" y="1825625"/>
            <a:ext cx="9869213" cy="4351338"/>
          </a:xfrm>
        </p:spPr>
        <p:txBody>
          <a:bodyPr/>
          <a:lstStyle/>
          <a:p>
            <a:r>
              <a:rPr lang="en-US" b="1" dirty="0" smtClean="0"/>
              <a:t>Through depreciation, the procurement </a:t>
            </a:r>
            <a:r>
              <a:rPr lang="en-US" b="1" dirty="0"/>
              <a:t>costs </a:t>
            </a:r>
            <a:r>
              <a:rPr lang="en-US" b="1" dirty="0" smtClean="0"/>
              <a:t>of capital assets are gradually charged in the profit &amp; loss account.</a:t>
            </a:r>
          </a:p>
          <a:p>
            <a:r>
              <a:rPr lang="en-US" b="1" dirty="0" smtClean="0"/>
              <a:t>The other alternative is to charge the entire cost of acquisition as expense in the year the expenditure is incurred. </a:t>
            </a:r>
          </a:p>
          <a:p>
            <a:r>
              <a:rPr lang="en-US" b="1" dirty="0" smtClean="0"/>
              <a:t>But that would cause great volatility in the bottom-line (profit), which is not desirable.</a:t>
            </a:r>
          </a:p>
          <a:p>
            <a:endParaRPr lang="en-IN" b="1" dirty="0"/>
          </a:p>
        </p:txBody>
      </p:sp>
    </p:spTree>
    <p:extLst>
      <p:ext uri="{BB962C8B-B14F-4D97-AF65-F5344CB8AC3E}">
        <p14:creationId xmlns:p14="http://schemas.microsoft.com/office/powerpoint/2010/main" val="39918570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dirty="0"/>
              <a:t>Methods of Depreciation</a:t>
            </a:r>
            <a:endParaRPr lang="en-IN" dirty="0"/>
          </a:p>
        </p:txBody>
      </p:sp>
      <p:sp>
        <p:nvSpPr>
          <p:cNvPr id="3" name="Content Placeholder 2"/>
          <p:cNvSpPr>
            <a:spLocks noGrp="1"/>
          </p:cNvSpPr>
          <p:nvPr>
            <p:ph idx="1"/>
          </p:nvPr>
        </p:nvSpPr>
        <p:spPr/>
        <p:txBody>
          <a:bodyPr/>
          <a:lstStyle/>
          <a:p>
            <a:r>
              <a:rPr lang="en-US" b="1" dirty="0" smtClean="0">
                <a:solidFill>
                  <a:srgbClr val="002060"/>
                </a:solidFill>
              </a:rPr>
              <a:t>Straight-line method</a:t>
            </a:r>
            <a:endParaRPr lang="en-US" b="1" dirty="0">
              <a:solidFill>
                <a:srgbClr val="002060"/>
              </a:solidFill>
            </a:endParaRPr>
          </a:p>
          <a:p>
            <a:r>
              <a:rPr lang="en-US" b="1" dirty="0" smtClean="0">
                <a:solidFill>
                  <a:srgbClr val="002060"/>
                </a:solidFill>
              </a:rPr>
              <a:t>Declining balance method or declining/reducing value method</a:t>
            </a:r>
            <a:endParaRPr lang="en-US" b="1" dirty="0">
              <a:solidFill>
                <a:srgbClr val="002060"/>
              </a:solidFill>
            </a:endParaRPr>
          </a:p>
          <a:p>
            <a:r>
              <a:rPr lang="en-US" dirty="0" smtClean="0">
                <a:solidFill>
                  <a:schemeClr val="accent1">
                    <a:lumMod val="50000"/>
                  </a:schemeClr>
                </a:solidFill>
              </a:rPr>
              <a:t>Sum </a:t>
            </a:r>
            <a:r>
              <a:rPr lang="en-US" dirty="0">
                <a:solidFill>
                  <a:schemeClr val="accent1">
                    <a:lumMod val="50000"/>
                  </a:schemeClr>
                </a:solidFill>
              </a:rPr>
              <a:t>of years </a:t>
            </a:r>
            <a:r>
              <a:rPr lang="en-US" dirty="0" smtClean="0">
                <a:solidFill>
                  <a:schemeClr val="accent1">
                    <a:lumMod val="50000"/>
                  </a:schemeClr>
                </a:solidFill>
              </a:rPr>
              <a:t>digits</a:t>
            </a:r>
          </a:p>
          <a:p>
            <a:r>
              <a:rPr lang="en-US" dirty="0" smtClean="0">
                <a:solidFill>
                  <a:schemeClr val="accent1">
                    <a:lumMod val="50000"/>
                  </a:schemeClr>
                </a:solidFill>
              </a:rPr>
              <a:t>Units </a:t>
            </a:r>
            <a:r>
              <a:rPr lang="en-US" dirty="0">
                <a:solidFill>
                  <a:schemeClr val="accent1">
                    <a:lumMod val="50000"/>
                  </a:schemeClr>
                </a:solidFill>
              </a:rPr>
              <a:t>of production</a:t>
            </a:r>
          </a:p>
          <a:p>
            <a:endParaRPr lang="en-US" dirty="0"/>
          </a:p>
          <a:p>
            <a:endParaRPr lang="en-IN" dirty="0"/>
          </a:p>
        </p:txBody>
      </p:sp>
    </p:spTree>
    <p:extLst>
      <p:ext uri="{BB962C8B-B14F-4D97-AF65-F5344CB8AC3E}">
        <p14:creationId xmlns:p14="http://schemas.microsoft.com/office/powerpoint/2010/main" val="39533812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dirty="0"/>
              <a:t>Straight-Line Method</a:t>
            </a:r>
            <a:endParaRPr lang="en-IN" dirty="0"/>
          </a:p>
        </p:txBody>
      </p:sp>
      <p:sp>
        <p:nvSpPr>
          <p:cNvPr id="3" name="Content Placeholder 2"/>
          <p:cNvSpPr>
            <a:spLocks noGrp="1"/>
          </p:cNvSpPr>
          <p:nvPr>
            <p:ph idx="1"/>
          </p:nvPr>
        </p:nvSpPr>
        <p:spPr/>
        <p:txBody>
          <a:bodyPr/>
          <a:lstStyle/>
          <a:p>
            <a:r>
              <a:rPr lang="en-US" b="1" dirty="0" smtClean="0"/>
              <a:t>In ‘Straight-Line Method’ an asset is </a:t>
            </a:r>
            <a:r>
              <a:rPr lang="en-US" b="1" dirty="0"/>
              <a:t>evenly </a:t>
            </a:r>
            <a:r>
              <a:rPr lang="en-US" b="1" dirty="0" smtClean="0"/>
              <a:t>depreciated over </a:t>
            </a:r>
            <a:r>
              <a:rPr lang="en-US" b="1" dirty="0"/>
              <a:t>its useful </a:t>
            </a:r>
            <a:r>
              <a:rPr lang="en-US" b="1" dirty="0" smtClean="0"/>
              <a:t>life.</a:t>
            </a:r>
          </a:p>
          <a:p>
            <a:r>
              <a:rPr lang="en-US" b="1" u="sng" dirty="0" smtClean="0"/>
              <a:t>Same amount </a:t>
            </a:r>
            <a:r>
              <a:rPr lang="en-US" b="1" dirty="0" smtClean="0"/>
              <a:t>of depreciation for a particular asset is allocated as expense each year of useful life.</a:t>
            </a:r>
          </a:p>
          <a:p>
            <a:r>
              <a:rPr lang="en-US" dirty="0" smtClean="0"/>
              <a:t>But, the asset will face some value at the end of assumed life. This is known as ‘Salvage Value’ or ‘Terminal Value’ </a:t>
            </a:r>
          </a:p>
          <a:p>
            <a:r>
              <a:rPr lang="en-US" b="1" dirty="0" smtClean="0"/>
              <a:t>Therefore, what you need to recover as depreciation is ‘the cost of the machine’ LESS the ‘Salvage Value’. </a:t>
            </a:r>
            <a:endParaRPr lang="en-IN" b="1" dirty="0"/>
          </a:p>
        </p:txBody>
      </p:sp>
    </p:spTree>
    <p:extLst>
      <p:ext uri="{BB962C8B-B14F-4D97-AF65-F5344CB8AC3E}">
        <p14:creationId xmlns:p14="http://schemas.microsoft.com/office/powerpoint/2010/main" val="5651548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5648" y="449208"/>
            <a:ext cx="10515600" cy="1003300"/>
          </a:xfrm>
          <a:noFill/>
          <a:ln>
            <a:noFill/>
          </a:ln>
        </p:spPr>
        <p:txBody>
          <a:bodyPr spcFirstLastPara="1" wrap="square" lIns="91425" tIns="45700" rIns="91425" bIns="45700" anchor="ctr" anchorCtr="0">
            <a:noAutofit/>
          </a:bodyPr>
          <a:lstStyle/>
          <a:p>
            <a:r>
              <a:rPr lang="en-US" dirty="0"/>
              <a:t>Straight-Line Method</a:t>
            </a:r>
            <a:endParaRPr lang="en-IN" dirty="0"/>
          </a:p>
        </p:txBody>
      </p:sp>
      <p:sp>
        <p:nvSpPr>
          <p:cNvPr id="3" name="Content Placeholder 2"/>
          <p:cNvSpPr>
            <a:spLocks noGrp="1"/>
          </p:cNvSpPr>
          <p:nvPr>
            <p:ph idx="1"/>
          </p:nvPr>
        </p:nvSpPr>
        <p:spPr>
          <a:xfrm>
            <a:off x="613913" y="1368425"/>
            <a:ext cx="9822859" cy="4480284"/>
          </a:xfrm>
        </p:spPr>
        <p:txBody>
          <a:bodyPr>
            <a:normAutofit fontScale="92500" lnSpcReduction="20000"/>
          </a:bodyPr>
          <a:lstStyle/>
          <a:p>
            <a:pPr marL="0" indent="0">
              <a:buNone/>
            </a:pPr>
            <a:r>
              <a:rPr lang="en-US" sz="2600" b="1" dirty="0" smtClean="0"/>
              <a:t>Depreciation = (Procurement cost – Salvage value)/Useful life</a:t>
            </a:r>
          </a:p>
          <a:p>
            <a:pPr marL="0" indent="0">
              <a:buNone/>
            </a:pPr>
            <a:r>
              <a:rPr lang="en-US" sz="2600" b="1" dirty="0" smtClean="0"/>
              <a:t>Procurement cost is the money paid to buy the asset.</a:t>
            </a:r>
          </a:p>
          <a:p>
            <a:pPr marL="0" indent="0">
              <a:buNone/>
            </a:pPr>
            <a:r>
              <a:rPr lang="en-US" sz="2600" b="1" dirty="0" smtClean="0"/>
              <a:t>Salvage value is the likely money to be recovered by selling the asset </a:t>
            </a:r>
            <a:r>
              <a:rPr lang="en-US" sz="2600" b="1" u="sng" dirty="0" smtClean="0"/>
              <a:t>after the end of its useful life</a:t>
            </a:r>
            <a:r>
              <a:rPr lang="en-US" sz="2600" b="1" dirty="0" smtClean="0"/>
              <a:t>.</a:t>
            </a:r>
          </a:p>
          <a:p>
            <a:pPr marL="0" indent="0">
              <a:buNone/>
            </a:pPr>
            <a:r>
              <a:rPr lang="en-US" sz="2600" b="1" dirty="0" smtClean="0"/>
              <a:t>Suppose you buy an asset for ₹10,000 in 2016. </a:t>
            </a:r>
          </a:p>
          <a:p>
            <a:pPr marL="0" indent="0">
              <a:buNone/>
            </a:pPr>
            <a:r>
              <a:rPr lang="en-US" sz="2600" b="1" dirty="0" smtClean="0"/>
              <a:t>You make a fair assessment that the asset will last for five years.</a:t>
            </a:r>
          </a:p>
          <a:p>
            <a:pPr marL="0" indent="0">
              <a:buNone/>
            </a:pPr>
            <a:r>
              <a:rPr lang="en-US" sz="2600" b="1" dirty="0" smtClean="0"/>
              <a:t>You also assess that after five years, you are likely to sell the old asset at ₹ 2,000.</a:t>
            </a:r>
          </a:p>
          <a:p>
            <a:pPr marL="0" indent="0">
              <a:buNone/>
            </a:pPr>
            <a:r>
              <a:rPr lang="en-US" sz="2600" b="1" dirty="0" smtClean="0"/>
              <a:t>Here, the useful life is 5 years and salvage value is ₹ 2000</a:t>
            </a:r>
          </a:p>
          <a:p>
            <a:pPr marL="0" indent="0">
              <a:buNone/>
            </a:pPr>
            <a:r>
              <a:rPr lang="en-US" sz="2600" b="1" dirty="0" smtClean="0"/>
              <a:t>Annual depreciation = (10,000 – 2,000)/5 = 1600</a:t>
            </a:r>
            <a:endParaRPr lang="en-IN" sz="2600" b="1" dirty="0"/>
          </a:p>
        </p:txBody>
      </p:sp>
    </p:spTree>
    <p:extLst>
      <p:ext uri="{BB962C8B-B14F-4D97-AF65-F5344CB8AC3E}">
        <p14:creationId xmlns:p14="http://schemas.microsoft.com/office/powerpoint/2010/main" val="4039597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2D12B8-6ABD-4BDD-A642-644B5E425A3F}"/>
</file>

<file path=customXml/itemProps2.xml><?xml version="1.0" encoding="utf-8"?>
<ds:datastoreItem xmlns:ds="http://schemas.openxmlformats.org/officeDocument/2006/customXml" ds:itemID="{69FFCB1C-6446-48B0-AC1F-13F1BD1F2F20}"/>
</file>

<file path=customXml/itemProps3.xml><?xml version="1.0" encoding="utf-8"?>
<ds:datastoreItem xmlns:ds="http://schemas.openxmlformats.org/officeDocument/2006/customXml" ds:itemID="{54720B80-E450-47E9-A74A-703CD55D6C13}"/>
</file>

<file path=docProps/app.xml><?xml version="1.0" encoding="utf-8"?>
<Properties xmlns="http://schemas.openxmlformats.org/officeDocument/2006/extended-properties" xmlns:vt="http://schemas.openxmlformats.org/officeDocument/2006/docPropsVTypes">
  <Template/>
  <TotalTime>4195</TotalTime>
  <Words>2875</Words>
  <Application>Microsoft Office PowerPoint</Application>
  <PresentationFormat>Widescreen</PresentationFormat>
  <Paragraphs>599</Paragraphs>
  <Slides>48</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Bradley Hand ITC</vt:lpstr>
      <vt:lpstr>Calibri</vt:lpstr>
      <vt:lpstr>Georgia</vt:lpstr>
      <vt:lpstr>Webdings</vt:lpstr>
      <vt:lpstr>Wingdings</vt:lpstr>
      <vt:lpstr>1_Office Theme</vt:lpstr>
      <vt:lpstr>Worksheet</vt:lpstr>
      <vt:lpstr>Foundations of Entrepreneurship</vt:lpstr>
      <vt:lpstr>PowerPoint Presentation</vt:lpstr>
      <vt:lpstr>Depreciation</vt:lpstr>
      <vt:lpstr>PowerPoint Presentation</vt:lpstr>
      <vt:lpstr>PowerPoint Presentation</vt:lpstr>
      <vt:lpstr>Depreciation is the process of charging the loss of value of capital assets in Profit &amp; Loss A/C</vt:lpstr>
      <vt:lpstr>Methods of Depreciation</vt:lpstr>
      <vt:lpstr>Straight-Line Method</vt:lpstr>
      <vt:lpstr>Straight-Line Method</vt:lpstr>
      <vt:lpstr>Straight-Line Method … cont’d</vt:lpstr>
      <vt:lpstr>Book Value</vt:lpstr>
      <vt:lpstr>Straight-Line Method</vt:lpstr>
      <vt:lpstr>Declining Balance Method or Reducing Value Method</vt:lpstr>
      <vt:lpstr>Declining Balance Method</vt:lpstr>
      <vt:lpstr>Book Value</vt:lpstr>
      <vt:lpstr>Compare the Two Methods</vt:lpstr>
      <vt:lpstr>The Distinctions Between the Two</vt:lpstr>
      <vt:lpstr>PowerPoint Presentation</vt:lpstr>
      <vt:lpstr>PowerPoint Presentation</vt:lpstr>
      <vt:lpstr>Amortization</vt:lpstr>
      <vt:lpstr>Amortization</vt:lpstr>
      <vt:lpstr>Depletion (of value)</vt:lpstr>
      <vt:lpstr>Profit and Loss Statement for Certain Period</vt:lpstr>
      <vt:lpstr>Owners’ Capital</vt:lpstr>
      <vt:lpstr>Percentage Holding of Founders</vt:lpstr>
      <vt:lpstr>You raise ₹1.00 crore from an investor in exchange for 20% of equity</vt:lpstr>
      <vt:lpstr>Treatment of Capital Gain or Loss on Sale of Fixed Assets in Profit &amp; Loss A/C</vt:lpstr>
      <vt:lpstr>Treatment of Capital Gain or Loss on Sale of Fixed Assets in Profit &amp; Loss A/C</vt:lpstr>
      <vt:lpstr>Treatment in cash flow statement</vt:lpstr>
      <vt:lpstr>Treatment of Capital Gain or Loss on Sale of Fixed Assets in Balance Sheet</vt:lpstr>
      <vt:lpstr>Complete treatments</vt:lpstr>
      <vt:lpstr>Business Model &amp; Business Model Innovation (BMI)</vt:lpstr>
      <vt:lpstr>Business Model</vt:lpstr>
      <vt:lpstr>Innovation</vt:lpstr>
      <vt:lpstr>Necessity Is the Mother of All Innovations</vt:lpstr>
      <vt:lpstr>Business Model Innovation (BMI)</vt:lpstr>
      <vt:lpstr>PowerPoint Presentation</vt:lpstr>
      <vt:lpstr>Innovation Contexts </vt:lpstr>
      <vt:lpstr>Technology Innovation – Emerging Areas</vt:lpstr>
      <vt:lpstr>Business Model Innovation: Industrial Revolution - 4.0 </vt:lpstr>
      <vt:lpstr>Is Technology Innovation Different from BMI?</vt:lpstr>
      <vt:lpstr>“Get the business model wrong and there is no business” – Prof. David Teece, University of California, Burckley </vt:lpstr>
      <vt:lpstr>Business Model Innovators Outperform Competition in Terms of Operating Margin, Shareholders’ Return</vt:lpstr>
      <vt:lpstr>PowerPoint Presentation</vt:lpstr>
      <vt:lpstr>PowerPoint Presentation</vt:lpstr>
      <vt:lpstr>Good Video Lectures and Reading Materials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Kumar Mondal</dc:creator>
  <cp:lastModifiedBy>Prof. Manoj Mondal</cp:lastModifiedBy>
  <cp:revision>54</cp:revision>
  <dcterms:modified xsi:type="dcterms:W3CDTF">2021-01-27T07:22:31Z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