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59" r:id="rId7"/>
    <p:sldId id="260" r:id="rId8"/>
    <p:sldId id="261"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a:p>
        </p:txBody>
      </p:sp>
      <p:sp>
        <p:nvSpPr>
          <p:cNvPr id="4" name="Date Placeholder 3"/>
          <p:cNvSpPr>
            <a:spLocks noGrp="1"/>
          </p:cNvSpPr>
          <p:nvPr>
            <p:ph type="dt" sz="half" idx="10"/>
          </p:nvPr>
        </p:nvSpPr>
        <p:spPr/>
        <p:txBody>
          <a:bodyPr/>
          <a:lstStyle/>
          <a:p>
            <a:fld id="{614D480D-5A00-4482-94D1-87D8A75F075F}" type="datetimeFigureOut">
              <a:rPr lang="nl-NL" smtClean="0"/>
              <a:t>11-1-2021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1266385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614D480D-5A00-4482-94D1-87D8A75F075F}" type="datetimeFigureOut">
              <a:rPr lang="nl-NL" smtClean="0"/>
              <a:t>11-1-2021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62619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614D480D-5A00-4482-94D1-87D8A75F075F}" type="datetimeFigureOut">
              <a:rPr lang="nl-NL" smtClean="0"/>
              <a:t>11-1-2021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516688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614D480D-5A00-4482-94D1-87D8A75F075F}" type="datetimeFigureOut">
              <a:rPr lang="nl-NL" smtClean="0"/>
              <a:t>11-1-2021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17702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4D480D-5A00-4482-94D1-87D8A75F075F}" type="datetimeFigureOut">
              <a:rPr lang="nl-NL" smtClean="0"/>
              <a:t>11-1-2021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2652518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4"/>
          <p:cNvSpPr>
            <a:spLocks noGrp="1"/>
          </p:cNvSpPr>
          <p:nvPr>
            <p:ph type="dt" sz="half" idx="10"/>
          </p:nvPr>
        </p:nvSpPr>
        <p:spPr/>
        <p:txBody>
          <a:bodyPr/>
          <a:lstStyle/>
          <a:p>
            <a:fld id="{614D480D-5A00-4482-94D1-87D8A75F075F}" type="datetimeFigureOut">
              <a:rPr lang="nl-NL" smtClean="0"/>
              <a:t>11-1-2021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200893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6"/>
          <p:cNvSpPr>
            <a:spLocks noGrp="1"/>
          </p:cNvSpPr>
          <p:nvPr>
            <p:ph type="dt" sz="half" idx="10"/>
          </p:nvPr>
        </p:nvSpPr>
        <p:spPr/>
        <p:txBody>
          <a:bodyPr/>
          <a:lstStyle/>
          <a:p>
            <a:fld id="{614D480D-5A00-4482-94D1-87D8A75F075F}" type="datetimeFigureOut">
              <a:rPr lang="nl-NL" smtClean="0"/>
              <a:t>11-1-2021</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150477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2"/>
          <p:cNvSpPr>
            <a:spLocks noGrp="1"/>
          </p:cNvSpPr>
          <p:nvPr>
            <p:ph type="dt" sz="half" idx="10"/>
          </p:nvPr>
        </p:nvSpPr>
        <p:spPr/>
        <p:txBody>
          <a:bodyPr/>
          <a:lstStyle/>
          <a:p>
            <a:fld id="{614D480D-5A00-4482-94D1-87D8A75F075F}" type="datetimeFigureOut">
              <a:rPr lang="nl-NL" smtClean="0"/>
              <a:t>11-1-2021</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3931943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4D480D-5A00-4482-94D1-87D8A75F075F}" type="datetimeFigureOut">
              <a:rPr lang="nl-NL" smtClean="0"/>
              <a:t>11-1-2021</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2649048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4D480D-5A00-4482-94D1-87D8A75F075F}" type="datetimeFigureOut">
              <a:rPr lang="nl-NL" smtClean="0"/>
              <a:t>11-1-2021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2342228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4D480D-5A00-4482-94D1-87D8A75F075F}" type="datetimeFigureOut">
              <a:rPr lang="nl-NL" smtClean="0"/>
              <a:t>11-1-2021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404879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4D480D-5A00-4482-94D1-87D8A75F075F}" type="datetimeFigureOut">
              <a:rPr lang="nl-NL" smtClean="0"/>
              <a:t>11-1-2021</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DA9C9F-6D1B-4D39-BDD4-8AA36A07AF8F}" type="slidenum">
              <a:rPr lang="nl-NL" smtClean="0"/>
              <a:t>‹#›</a:t>
            </a:fld>
            <a:endParaRPr lang="nl-NL"/>
          </a:p>
        </p:txBody>
      </p:sp>
    </p:spTree>
    <p:extLst>
      <p:ext uri="{BB962C8B-B14F-4D97-AF65-F5344CB8AC3E}">
        <p14:creationId xmlns:p14="http://schemas.microsoft.com/office/powerpoint/2010/main" val="2112642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6355" y="1122363"/>
            <a:ext cx="10640289" cy="2387600"/>
          </a:xfrm>
        </p:spPr>
        <p:txBody>
          <a:bodyPr/>
          <a:lstStyle/>
          <a:p>
            <a:r>
              <a:rPr lang="en-GB" b="1" dirty="0" smtClean="0">
                <a:latin typeface="Bell MT" panose="02020503060305020303" pitchFamily="18" charset="0"/>
              </a:rPr>
              <a:t>Sociology and its emergence</a:t>
            </a:r>
            <a:endParaRPr lang="nl-NL" b="1" dirty="0">
              <a:latin typeface="Bell MT" panose="02020503060305020303" pitchFamily="18" charset="0"/>
            </a:endParaRPr>
          </a:p>
        </p:txBody>
      </p:sp>
    </p:spTree>
    <p:extLst>
      <p:ext uri="{BB962C8B-B14F-4D97-AF65-F5344CB8AC3E}">
        <p14:creationId xmlns:p14="http://schemas.microsoft.com/office/powerpoint/2010/main" val="733296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marL="0" indent="0" algn="just">
              <a:buNone/>
            </a:pPr>
            <a:r>
              <a:rPr lang="en-GB" b="1" dirty="0" smtClean="0">
                <a:latin typeface="Bell MT" panose="02020503060305020303" pitchFamily="18" charset="0"/>
              </a:rPr>
              <a:t>Scope and Subject matter of Sociology</a:t>
            </a:r>
          </a:p>
          <a:p>
            <a:pPr algn="just"/>
            <a:r>
              <a:rPr lang="en-US" dirty="0">
                <a:latin typeface="Bell MT" panose="02020503060305020303" pitchFamily="18" charset="0"/>
              </a:rPr>
              <a:t>Scope means area of study, field of inquiry or the subject matter. Each subject has its own field of study, so also sociology. </a:t>
            </a:r>
            <a:endParaRPr lang="en-US" dirty="0" smtClean="0">
              <a:latin typeface="Bell MT" panose="02020503060305020303" pitchFamily="18" charset="0"/>
            </a:endParaRPr>
          </a:p>
          <a:p>
            <a:pPr algn="just"/>
            <a:r>
              <a:rPr lang="en-US" dirty="0" smtClean="0">
                <a:latin typeface="Bell MT" panose="02020503060305020303" pitchFamily="18" charset="0"/>
              </a:rPr>
              <a:t>Study </a:t>
            </a:r>
            <a:r>
              <a:rPr lang="en-US" dirty="0">
                <a:latin typeface="Bell MT" panose="02020503060305020303" pitchFamily="18" charset="0"/>
              </a:rPr>
              <a:t>of sociology is organized within a specific boundary which is known as the scope of sociology. Without a demarcated boundary, it is very difficult to study a subject systematically. </a:t>
            </a:r>
            <a:endParaRPr lang="en-US" dirty="0" smtClean="0">
              <a:latin typeface="Bell MT" panose="02020503060305020303" pitchFamily="18" charset="0"/>
            </a:endParaRPr>
          </a:p>
          <a:p>
            <a:pPr algn="just"/>
            <a:r>
              <a:rPr lang="en-US" dirty="0" smtClean="0">
                <a:latin typeface="Bell MT" panose="02020503060305020303" pitchFamily="18" charset="0"/>
              </a:rPr>
              <a:t>Hence</a:t>
            </a:r>
            <a:r>
              <a:rPr lang="en-US" dirty="0">
                <a:latin typeface="Bell MT" panose="02020503060305020303" pitchFamily="18" charset="0"/>
              </a:rPr>
              <a:t>, it is necessary to demarcate the boundary or scope of a subject. There are two main schools of thought among sociologists on the issue of scope and </a:t>
            </a:r>
            <a:r>
              <a:rPr lang="en-US" dirty="0" smtClean="0">
                <a:latin typeface="Bell MT" panose="02020503060305020303" pitchFamily="18" charset="0"/>
              </a:rPr>
              <a:t>subject matter </a:t>
            </a:r>
            <a:r>
              <a:rPr lang="en-US" dirty="0">
                <a:latin typeface="Bell MT" panose="02020503060305020303" pitchFamily="18" charset="0"/>
              </a:rPr>
              <a:t>of sociology: </a:t>
            </a:r>
            <a:endParaRPr lang="en-US" dirty="0" smtClean="0">
              <a:latin typeface="Bell MT" panose="02020503060305020303" pitchFamily="18" charset="0"/>
            </a:endParaRPr>
          </a:p>
          <a:p>
            <a:pPr lvl="1" algn="just"/>
            <a:r>
              <a:rPr lang="en-US" dirty="0" smtClean="0">
                <a:latin typeface="Bell MT" panose="02020503060305020303" pitchFamily="18" charset="0"/>
              </a:rPr>
              <a:t>Formal </a:t>
            </a:r>
            <a:r>
              <a:rPr lang="en-US" dirty="0">
                <a:latin typeface="Bell MT" panose="02020503060305020303" pitchFamily="18" charset="0"/>
              </a:rPr>
              <a:t>school or </a:t>
            </a:r>
            <a:r>
              <a:rPr lang="en-US" dirty="0" err="1">
                <a:latin typeface="Bell MT" panose="02020503060305020303" pitchFamily="18" charset="0"/>
              </a:rPr>
              <a:t>specialistic</a:t>
            </a:r>
            <a:r>
              <a:rPr lang="en-US" dirty="0">
                <a:latin typeface="Bell MT" panose="02020503060305020303" pitchFamily="18" charset="0"/>
              </a:rPr>
              <a:t> school of thought and </a:t>
            </a:r>
            <a:endParaRPr lang="en-US" dirty="0" smtClean="0">
              <a:latin typeface="Bell MT" panose="02020503060305020303" pitchFamily="18" charset="0"/>
            </a:endParaRPr>
          </a:p>
          <a:p>
            <a:pPr lvl="1" algn="just"/>
            <a:r>
              <a:rPr lang="en-US" dirty="0">
                <a:latin typeface="Bell MT" panose="02020503060305020303" pitchFamily="18" charset="0"/>
              </a:rPr>
              <a:t>S</a:t>
            </a:r>
            <a:r>
              <a:rPr lang="en-US" dirty="0" smtClean="0">
                <a:latin typeface="Bell MT" panose="02020503060305020303" pitchFamily="18" charset="0"/>
              </a:rPr>
              <a:t>ynthetic </a:t>
            </a:r>
            <a:r>
              <a:rPr lang="en-US" dirty="0">
                <a:latin typeface="Bell MT" panose="02020503060305020303" pitchFamily="18" charset="0"/>
              </a:rPr>
              <a:t>school of </a:t>
            </a:r>
            <a:r>
              <a:rPr lang="en-US" dirty="0" smtClean="0">
                <a:latin typeface="Bell MT" panose="02020503060305020303" pitchFamily="18" charset="0"/>
              </a:rPr>
              <a:t>thought.</a:t>
            </a:r>
            <a:endParaRPr lang="nl-NL" dirty="0">
              <a:latin typeface="Bell MT" panose="02020503060305020303" pitchFamily="18" charset="0"/>
            </a:endParaRPr>
          </a:p>
        </p:txBody>
      </p:sp>
    </p:spTree>
    <p:extLst>
      <p:ext uri="{BB962C8B-B14F-4D97-AF65-F5344CB8AC3E}">
        <p14:creationId xmlns:p14="http://schemas.microsoft.com/office/powerpoint/2010/main" val="3837271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marL="0" indent="0" algn="just">
              <a:buNone/>
            </a:pPr>
            <a:r>
              <a:rPr lang="en-US" b="1" dirty="0" smtClean="0">
                <a:latin typeface="Bell MT" panose="02020503060305020303" pitchFamily="18" charset="0"/>
              </a:rPr>
              <a:t>Formal </a:t>
            </a:r>
            <a:r>
              <a:rPr lang="en-US" b="1" dirty="0">
                <a:latin typeface="Bell MT" panose="02020503060305020303" pitchFamily="18" charset="0"/>
              </a:rPr>
              <a:t>school or </a:t>
            </a:r>
            <a:r>
              <a:rPr lang="en-US" b="1" dirty="0" err="1">
                <a:latin typeface="Bell MT" panose="02020503060305020303" pitchFamily="18" charset="0"/>
              </a:rPr>
              <a:t>specialistic</a:t>
            </a:r>
            <a:r>
              <a:rPr lang="en-US" b="1" dirty="0">
                <a:latin typeface="Bell MT" panose="02020503060305020303" pitchFamily="18" charset="0"/>
              </a:rPr>
              <a:t> school of </a:t>
            </a:r>
            <a:r>
              <a:rPr lang="en-US" b="1" dirty="0" smtClean="0">
                <a:latin typeface="Bell MT" panose="02020503060305020303" pitchFamily="18" charset="0"/>
              </a:rPr>
              <a:t>thought</a:t>
            </a:r>
          </a:p>
          <a:p>
            <a:pPr algn="just"/>
            <a:r>
              <a:rPr lang="en-US" dirty="0">
                <a:latin typeface="Bell MT" panose="02020503060305020303" pitchFamily="18" charset="0"/>
              </a:rPr>
              <a:t>This school of thought is headed by German sociologist George Simmel. Alfred </a:t>
            </a:r>
            <a:r>
              <a:rPr lang="en-US" dirty="0" err="1">
                <a:latin typeface="Bell MT" panose="02020503060305020303" pitchFamily="18" charset="0"/>
              </a:rPr>
              <a:t>Vierkandt</a:t>
            </a:r>
            <a:r>
              <a:rPr lang="en-US" dirty="0">
                <a:latin typeface="Bell MT" panose="02020503060305020303" pitchFamily="18" charset="0"/>
              </a:rPr>
              <a:t>, Leopold </a:t>
            </a:r>
            <a:r>
              <a:rPr lang="en-US" dirty="0" err="1">
                <a:latin typeface="Bell MT" panose="02020503060305020303" pitchFamily="18" charset="0"/>
              </a:rPr>
              <a:t>Vonwiese</a:t>
            </a:r>
            <a:r>
              <a:rPr lang="en-US" dirty="0">
                <a:latin typeface="Bell MT" panose="02020503060305020303" pitchFamily="18" charset="0"/>
              </a:rPr>
              <a:t>, Max-Weber, Albion Small, Ferdinand </a:t>
            </a:r>
            <a:r>
              <a:rPr lang="en-US" dirty="0" err="1">
                <a:latin typeface="Bell MT" panose="02020503060305020303" pitchFamily="18" charset="0"/>
              </a:rPr>
              <a:t>Tonnies</a:t>
            </a:r>
            <a:r>
              <a:rPr lang="en-US" dirty="0">
                <a:latin typeface="Bell MT" panose="02020503060305020303" pitchFamily="18" charset="0"/>
              </a:rPr>
              <a:t>, E.A. Ross, Park and Burgess are other important supporters of this </a:t>
            </a:r>
            <a:r>
              <a:rPr lang="en-US" dirty="0" smtClean="0">
                <a:latin typeface="Bell MT" panose="02020503060305020303" pitchFamily="18" charset="0"/>
              </a:rPr>
              <a:t>school.</a:t>
            </a:r>
          </a:p>
          <a:p>
            <a:pPr algn="just"/>
            <a:r>
              <a:rPr lang="en-US" dirty="0">
                <a:latin typeface="Bell MT" panose="02020503060305020303" pitchFamily="18" charset="0"/>
              </a:rPr>
              <a:t>Formalistic school is headed by German sociologist George Simmel. </a:t>
            </a:r>
            <a:endParaRPr lang="en-US" dirty="0" smtClean="0">
              <a:latin typeface="Bell MT" panose="02020503060305020303" pitchFamily="18" charset="0"/>
            </a:endParaRPr>
          </a:p>
          <a:p>
            <a:pPr algn="just"/>
            <a:r>
              <a:rPr lang="en-US" dirty="0">
                <a:latin typeface="Bell MT" panose="02020503060305020303" pitchFamily="18" charset="0"/>
              </a:rPr>
              <a:t>According to this school of thought the subject matter of sociology consists of this school opine that sociology cannot study social life as a whole. Hence, the scope of sociology is very limited. They want to keep the scope of sociology distinct from other social sciences. </a:t>
            </a:r>
            <a:endParaRPr lang="en-US" dirty="0" smtClean="0">
              <a:latin typeface="Bell MT" panose="02020503060305020303" pitchFamily="18" charset="0"/>
            </a:endParaRPr>
          </a:p>
          <a:p>
            <a:pPr algn="just"/>
            <a:r>
              <a:rPr lang="en-US" dirty="0" smtClean="0">
                <a:latin typeface="Bell MT" panose="02020503060305020303" pitchFamily="18" charset="0"/>
              </a:rPr>
              <a:t>They </a:t>
            </a:r>
            <a:r>
              <a:rPr lang="en-US" dirty="0">
                <a:latin typeface="Bell MT" panose="02020503060305020303" pitchFamily="18" charset="0"/>
              </a:rPr>
              <a:t>consider sociology as a pure and independent science. </a:t>
            </a:r>
            <a:endParaRPr lang="nl-NL" dirty="0">
              <a:latin typeface="Bell MT" panose="02020503060305020303" pitchFamily="18" charset="0"/>
            </a:endParaRPr>
          </a:p>
        </p:txBody>
      </p:sp>
    </p:spTree>
    <p:extLst>
      <p:ext uri="{BB962C8B-B14F-4D97-AF65-F5344CB8AC3E}">
        <p14:creationId xmlns:p14="http://schemas.microsoft.com/office/powerpoint/2010/main" val="365258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lnSpcReduction="10000"/>
          </a:bodyPr>
          <a:lstStyle/>
          <a:p>
            <a:pPr marL="0" indent="0" algn="just">
              <a:buNone/>
            </a:pPr>
            <a:r>
              <a:rPr lang="en-US" b="1" dirty="0">
                <a:latin typeface="Bell MT" panose="02020503060305020303" pitchFamily="18" charset="0"/>
              </a:rPr>
              <a:t>George Simmel: </a:t>
            </a:r>
            <a:endParaRPr lang="en-US" b="1" dirty="0" smtClean="0">
              <a:latin typeface="Bell MT" panose="02020503060305020303" pitchFamily="18" charset="0"/>
            </a:endParaRPr>
          </a:p>
          <a:p>
            <a:pPr algn="just"/>
            <a:r>
              <a:rPr lang="en-US" dirty="0" smtClean="0">
                <a:latin typeface="Bell MT" panose="02020503060305020303" pitchFamily="18" charset="0"/>
              </a:rPr>
              <a:t>According </a:t>
            </a:r>
            <a:r>
              <a:rPr lang="en-US" dirty="0">
                <a:latin typeface="Bell MT" panose="02020503060305020303" pitchFamily="18" charset="0"/>
              </a:rPr>
              <a:t>to Simmel sociology should confine its study to formal </a:t>
            </a:r>
            <a:r>
              <a:rPr lang="en-US" dirty="0" err="1">
                <a:latin typeface="Bell MT" panose="02020503060305020303" pitchFamily="18" charset="0"/>
              </a:rPr>
              <a:t>behaviour</a:t>
            </a:r>
            <a:r>
              <a:rPr lang="en-US" dirty="0">
                <a:latin typeface="Bell MT" panose="02020503060305020303" pitchFamily="18" charset="0"/>
              </a:rPr>
              <a:t> instead of studying actual </a:t>
            </a:r>
            <a:r>
              <a:rPr lang="en-US" dirty="0" err="1">
                <a:latin typeface="Bell MT" panose="02020503060305020303" pitchFamily="18" charset="0"/>
              </a:rPr>
              <a:t>behaviour</a:t>
            </a:r>
            <a:r>
              <a:rPr lang="en-US" dirty="0">
                <a:latin typeface="Bell MT" panose="02020503060305020303" pitchFamily="18" charset="0"/>
              </a:rPr>
              <a:t>. </a:t>
            </a:r>
            <a:endParaRPr lang="en-US" dirty="0" smtClean="0">
              <a:latin typeface="Bell MT" panose="02020503060305020303" pitchFamily="18" charset="0"/>
            </a:endParaRPr>
          </a:p>
          <a:p>
            <a:pPr algn="just"/>
            <a:r>
              <a:rPr lang="en-US" dirty="0" smtClean="0">
                <a:latin typeface="Bell MT" panose="02020503060305020303" pitchFamily="18" charset="0"/>
              </a:rPr>
              <a:t>Sociology </a:t>
            </a:r>
            <a:r>
              <a:rPr lang="en-US" dirty="0">
                <a:latin typeface="Bell MT" panose="02020503060305020303" pitchFamily="18" charset="0"/>
              </a:rPr>
              <a:t>comprehends the forms of social science which describes analyses, classifies and delineates the forms of social relationships, the process of socialization and social organization etc. </a:t>
            </a:r>
            <a:endParaRPr lang="en-US" dirty="0" smtClean="0">
              <a:latin typeface="Bell MT" panose="02020503060305020303" pitchFamily="18" charset="0"/>
            </a:endParaRPr>
          </a:p>
          <a:p>
            <a:pPr algn="just"/>
            <a:r>
              <a:rPr lang="en-US" dirty="0" smtClean="0">
                <a:latin typeface="Bell MT" panose="02020503060305020303" pitchFamily="18" charset="0"/>
              </a:rPr>
              <a:t>Simmel </a:t>
            </a:r>
            <a:r>
              <a:rPr lang="en-US" dirty="0">
                <a:latin typeface="Bell MT" panose="02020503060305020303" pitchFamily="18" charset="0"/>
              </a:rPr>
              <a:t>makes a distinction between the forms of social relationships and their contents and opines that sociology should confine itself in explaining different forms of social relationships and study them in abstraction where as their contents are dealt with by other social sciences. </a:t>
            </a:r>
            <a:endParaRPr lang="en-US" dirty="0" smtClean="0">
              <a:latin typeface="Bell MT" panose="02020503060305020303" pitchFamily="18" charset="0"/>
            </a:endParaRPr>
          </a:p>
          <a:p>
            <a:pPr algn="just"/>
            <a:r>
              <a:rPr lang="en-US" dirty="0" smtClean="0">
                <a:latin typeface="Bell MT" panose="02020503060305020303" pitchFamily="18" charset="0"/>
              </a:rPr>
              <a:t>Co-operation</a:t>
            </a:r>
            <a:r>
              <a:rPr lang="en-US" dirty="0">
                <a:latin typeface="Bell MT" panose="02020503060305020303" pitchFamily="18" charset="0"/>
              </a:rPr>
              <a:t>, competition, sub-ordination, division of </a:t>
            </a:r>
            <a:r>
              <a:rPr lang="en-US" dirty="0" err="1">
                <a:latin typeface="Bell MT" panose="02020503060305020303" pitchFamily="18" charset="0"/>
              </a:rPr>
              <a:t>labour</a:t>
            </a:r>
            <a:r>
              <a:rPr lang="en-US" dirty="0">
                <a:latin typeface="Bell MT" panose="02020503060305020303" pitchFamily="18" charset="0"/>
              </a:rPr>
              <a:t> etc. are different forms of social relationships. As sociology confines itself in studying forms of social relationships, its scope is very limited.</a:t>
            </a:r>
            <a:endParaRPr lang="nl-NL" dirty="0">
              <a:latin typeface="Bell MT" panose="02020503060305020303" pitchFamily="18" charset="0"/>
            </a:endParaRPr>
          </a:p>
        </p:txBody>
      </p:sp>
    </p:spTree>
    <p:extLst>
      <p:ext uri="{BB962C8B-B14F-4D97-AF65-F5344CB8AC3E}">
        <p14:creationId xmlns:p14="http://schemas.microsoft.com/office/powerpoint/2010/main" val="4150646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marL="0" indent="0" algn="just">
              <a:buNone/>
            </a:pPr>
            <a:r>
              <a:rPr lang="en-US" b="1" dirty="0">
                <a:latin typeface="Bell MT" panose="02020503060305020303" pitchFamily="18" charset="0"/>
              </a:rPr>
              <a:t>Alfred </a:t>
            </a:r>
            <a:r>
              <a:rPr lang="en-US" b="1" dirty="0" err="1">
                <a:latin typeface="Bell MT" panose="02020503060305020303" pitchFamily="18" charset="0"/>
              </a:rPr>
              <a:t>Vierkandt</a:t>
            </a:r>
            <a:endParaRPr lang="en-US" b="1" dirty="0">
              <a:latin typeface="Bell MT" panose="02020503060305020303" pitchFamily="18" charset="0"/>
            </a:endParaRPr>
          </a:p>
          <a:p>
            <a:pPr algn="just"/>
            <a:r>
              <a:rPr lang="en-US" dirty="0" smtClean="0">
                <a:latin typeface="Bell MT" panose="02020503060305020303" pitchFamily="18" charset="0"/>
              </a:rPr>
              <a:t>Another </a:t>
            </a:r>
            <a:r>
              <a:rPr lang="en-US" dirty="0">
                <a:latin typeface="Bell MT" panose="02020503060305020303" pitchFamily="18" charset="0"/>
              </a:rPr>
              <a:t>leading supporter of formal school </a:t>
            </a:r>
            <a:r>
              <a:rPr lang="en-US" dirty="0" err="1">
                <a:latin typeface="Bell MT" panose="02020503060305020303" pitchFamily="18" charset="0"/>
              </a:rPr>
              <a:t>Vierkandt</a:t>
            </a:r>
            <a:r>
              <a:rPr lang="en-US" dirty="0">
                <a:latin typeface="Bell MT" panose="02020503060305020303" pitchFamily="18" charset="0"/>
              </a:rPr>
              <a:t> opines that sociology is a special branch of study which deals with the ultimate forms of mental or psychic relationships. </a:t>
            </a:r>
            <a:endParaRPr lang="en-US" dirty="0" smtClean="0">
              <a:latin typeface="Bell MT" panose="02020503060305020303" pitchFamily="18" charset="0"/>
            </a:endParaRPr>
          </a:p>
          <a:p>
            <a:pPr algn="just"/>
            <a:r>
              <a:rPr lang="en-US" dirty="0" smtClean="0">
                <a:latin typeface="Bell MT" panose="02020503060305020303" pitchFamily="18" charset="0"/>
              </a:rPr>
              <a:t>These </a:t>
            </a:r>
            <a:r>
              <a:rPr lang="en-US" dirty="0">
                <a:latin typeface="Bell MT" panose="02020503060305020303" pitchFamily="18" charset="0"/>
              </a:rPr>
              <a:t>mental relationships consist in love, hate, Co-operation etc. which shape particular types of social relationships. He maintains that sociology can be a definite science only when it abstains from a historic study of concrete societies. </a:t>
            </a:r>
            <a:endParaRPr lang="en-US" dirty="0" smtClean="0">
              <a:latin typeface="Bell MT" panose="02020503060305020303" pitchFamily="18" charset="0"/>
            </a:endParaRPr>
          </a:p>
          <a:p>
            <a:pPr algn="just"/>
            <a:r>
              <a:rPr lang="en-US" dirty="0" smtClean="0">
                <a:latin typeface="Bell MT" panose="02020503060305020303" pitchFamily="18" charset="0"/>
              </a:rPr>
              <a:t>Thus</a:t>
            </a:r>
            <a:r>
              <a:rPr lang="en-US" dirty="0">
                <a:latin typeface="Bell MT" panose="02020503060305020303" pitchFamily="18" charset="0"/>
              </a:rPr>
              <a:t>, in his opinion the scope of sociology is very limited as it deals with the ultimate forms of mental or psychic relationships like love, hatred, co-operation, competition etc.</a:t>
            </a:r>
            <a:endParaRPr lang="en-US" dirty="0" smtClean="0">
              <a:latin typeface="Bell MT" panose="02020503060305020303" pitchFamily="18" charset="0"/>
            </a:endParaRPr>
          </a:p>
        </p:txBody>
      </p:sp>
    </p:spTree>
    <p:extLst>
      <p:ext uri="{BB962C8B-B14F-4D97-AF65-F5344CB8AC3E}">
        <p14:creationId xmlns:p14="http://schemas.microsoft.com/office/powerpoint/2010/main" val="2954822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marL="0" indent="0" algn="just">
              <a:buNone/>
            </a:pPr>
            <a:r>
              <a:rPr lang="en-US" b="1" dirty="0" smtClean="0">
                <a:latin typeface="Bell MT" panose="02020503060305020303" pitchFamily="18" charset="0"/>
              </a:rPr>
              <a:t>Max Weber</a:t>
            </a:r>
          </a:p>
          <a:p>
            <a:pPr algn="just"/>
            <a:r>
              <a:rPr lang="en-US" dirty="0" smtClean="0">
                <a:latin typeface="Bell MT" panose="02020503060305020303" pitchFamily="18" charset="0"/>
              </a:rPr>
              <a:t>Another </a:t>
            </a:r>
            <a:r>
              <a:rPr lang="en-US" dirty="0">
                <a:latin typeface="Bell MT" panose="02020503060305020303" pitchFamily="18" charset="0"/>
              </a:rPr>
              <a:t>supporter of formalistic school </a:t>
            </a:r>
            <a:r>
              <a:rPr lang="en-US" dirty="0" smtClean="0">
                <a:latin typeface="Bell MT" panose="02020503060305020303" pitchFamily="18" charset="0"/>
              </a:rPr>
              <a:t>Max Weber </a:t>
            </a:r>
            <a:r>
              <a:rPr lang="en-US" dirty="0">
                <a:latin typeface="Bell MT" panose="02020503060305020303" pitchFamily="18" charset="0"/>
              </a:rPr>
              <a:t>opines that the aim of sociology is to attempt an interpretative understanding of social action </a:t>
            </a:r>
            <a:r>
              <a:rPr lang="en-US" dirty="0" smtClean="0">
                <a:latin typeface="Bell MT" panose="02020503060305020303" pitchFamily="18" charset="0"/>
              </a:rPr>
              <a:t>and </a:t>
            </a:r>
            <a:r>
              <a:rPr lang="en-US" dirty="0">
                <a:latin typeface="Bell MT" panose="02020503060305020303" pitchFamily="18" charset="0"/>
              </a:rPr>
              <a:t>classification of social action and social behavior. </a:t>
            </a:r>
            <a:endParaRPr lang="en-US" dirty="0" smtClean="0">
              <a:latin typeface="Bell MT" panose="02020503060305020303" pitchFamily="18" charset="0"/>
            </a:endParaRPr>
          </a:p>
          <a:p>
            <a:pPr algn="just"/>
            <a:r>
              <a:rPr lang="en-US" dirty="0" smtClean="0">
                <a:latin typeface="Bell MT" panose="02020503060305020303" pitchFamily="18" charset="0"/>
              </a:rPr>
              <a:t>It </a:t>
            </a:r>
            <a:r>
              <a:rPr lang="en-US" dirty="0">
                <a:latin typeface="Bell MT" panose="02020503060305020303" pitchFamily="18" charset="0"/>
              </a:rPr>
              <a:t>should confine itself in the analysis and classification of social action and social behaviors. </a:t>
            </a:r>
            <a:endParaRPr lang="en-US" dirty="0" smtClean="0">
              <a:latin typeface="Bell MT" panose="02020503060305020303" pitchFamily="18" charset="0"/>
            </a:endParaRPr>
          </a:p>
          <a:p>
            <a:pPr algn="just"/>
            <a:r>
              <a:rPr lang="en-US" dirty="0" smtClean="0">
                <a:latin typeface="Bell MT" panose="02020503060305020303" pitchFamily="18" charset="0"/>
              </a:rPr>
              <a:t>Social </a:t>
            </a:r>
            <a:r>
              <a:rPr lang="en-US" dirty="0">
                <a:latin typeface="Bell MT" panose="02020503060305020303" pitchFamily="18" charset="0"/>
              </a:rPr>
              <a:t>behavior is that which is related to the behavior of others. As social behavior does not include the whole of human relations, hence the scope of sociology is very </a:t>
            </a:r>
            <a:r>
              <a:rPr lang="en-US" dirty="0" smtClean="0">
                <a:latin typeface="Bell MT" panose="02020503060305020303" pitchFamily="18" charset="0"/>
              </a:rPr>
              <a:t>limited.</a:t>
            </a:r>
            <a:endParaRPr lang="en-US" dirty="0">
              <a:latin typeface="Bell MT" panose="02020503060305020303" pitchFamily="18" charset="0"/>
            </a:endParaRPr>
          </a:p>
        </p:txBody>
      </p:sp>
    </p:spTree>
    <p:extLst>
      <p:ext uri="{BB962C8B-B14F-4D97-AF65-F5344CB8AC3E}">
        <p14:creationId xmlns:p14="http://schemas.microsoft.com/office/powerpoint/2010/main" val="1219837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lnSpcReduction="10000"/>
          </a:bodyPr>
          <a:lstStyle/>
          <a:p>
            <a:pPr marL="0" indent="0" algn="just">
              <a:buNone/>
            </a:pPr>
            <a:r>
              <a:rPr lang="en-US" b="1" dirty="0">
                <a:latin typeface="Bell MT" panose="02020503060305020303" pitchFamily="18" charset="0"/>
              </a:rPr>
              <a:t>Synthetic </a:t>
            </a:r>
            <a:r>
              <a:rPr lang="en-US" b="1" dirty="0" smtClean="0">
                <a:latin typeface="Bell MT" panose="02020503060305020303" pitchFamily="18" charset="0"/>
              </a:rPr>
              <a:t>School</a:t>
            </a:r>
          </a:p>
          <a:p>
            <a:pPr algn="just"/>
            <a:r>
              <a:rPr lang="en-US" dirty="0">
                <a:latin typeface="Bell MT" panose="02020503060305020303" pitchFamily="18" charset="0"/>
              </a:rPr>
              <a:t>It came into existence in reaction to the formalistic school of thought. It tries to make sociology a synthesis of the social sciences or a general science and encyclopedic. </a:t>
            </a:r>
            <a:endParaRPr lang="en-US" dirty="0" smtClean="0">
              <a:latin typeface="Bell MT" panose="02020503060305020303" pitchFamily="18" charset="0"/>
            </a:endParaRPr>
          </a:p>
          <a:p>
            <a:pPr algn="just"/>
            <a:r>
              <a:rPr lang="en-US" dirty="0" smtClean="0">
                <a:latin typeface="Bell MT" panose="02020503060305020303" pitchFamily="18" charset="0"/>
              </a:rPr>
              <a:t>According </a:t>
            </a:r>
            <a:r>
              <a:rPr lang="en-US" dirty="0">
                <a:latin typeface="Bell MT" panose="02020503060305020303" pitchFamily="18" charset="0"/>
              </a:rPr>
              <a:t>to this school of thought, the scope of sociology is very wide and all inclusive. </a:t>
            </a:r>
            <a:endParaRPr lang="en-US" dirty="0" smtClean="0">
              <a:latin typeface="Bell MT" panose="02020503060305020303" pitchFamily="18" charset="0"/>
            </a:endParaRPr>
          </a:p>
          <a:p>
            <a:pPr algn="just"/>
            <a:r>
              <a:rPr lang="en-US" dirty="0" smtClean="0">
                <a:latin typeface="Bell MT" panose="02020503060305020303" pitchFamily="18" charset="0"/>
              </a:rPr>
              <a:t>According </a:t>
            </a:r>
            <a:r>
              <a:rPr lang="en-US" dirty="0">
                <a:latin typeface="Bell MT" panose="02020503060305020303" pitchFamily="18" charset="0"/>
              </a:rPr>
              <a:t>to this school of thought, different aspects of social life are inter-related. We can’t understand society with the study of one aspect only; hence sociology should attempt to study social life as a whole. Sociology studies the whole of social life; hence its scope is very wide. </a:t>
            </a:r>
            <a:endParaRPr lang="en-US" dirty="0" smtClean="0">
              <a:latin typeface="Bell MT" panose="02020503060305020303" pitchFamily="18" charset="0"/>
            </a:endParaRPr>
          </a:p>
          <a:p>
            <a:pPr algn="just"/>
            <a:r>
              <a:rPr lang="en-US" dirty="0" smtClean="0">
                <a:latin typeface="Bell MT" panose="02020503060305020303" pitchFamily="18" charset="0"/>
              </a:rPr>
              <a:t>The </a:t>
            </a:r>
            <a:r>
              <a:rPr lang="en-US" dirty="0">
                <a:latin typeface="Bell MT" panose="02020503060305020303" pitchFamily="18" charset="0"/>
              </a:rPr>
              <a:t>main advocates of this school of thought are Emile Durkheim, L.T. </a:t>
            </a:r>
            <a:r>
              <a:rPr lang="en-US" dirty="0" err="1">
                <a:latin typeface="Bell MT" panose="02020503060305020303" pitchFamily="18" charset="0"/>
              </a:rPr>
              <a:t>Hobhouse</a:t>
            </a:r>
            <a:r>
              <a:rPr lang="en-US" dirty="0">
                <a:latin typeface="Bell MT" panose="02020503060305020303" pitchFamily="18" charset="0"/>
              </a:rPr>
              <a:t>, P.A. Sorokin, Morris Ginsberg, Karl Mannheim, Alex inkles and many others.</a:t>
            </a:r>
          </a:p>
        </p:txBody>
      </p:sp>
    </p:spTree>
    <p:extLst>
      <p:ext uri="{BB962C8B-B14F-4D97-AF65-F5344CB8AC3E}">
        <p14:creationId xmlns:p14="http://schemas.microsoft.com/office/powerpoint/2010/main" val="3321754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marL="0" indent="0" algn="just">
              <a:buNone/>
            </a:pPr>
            <a:r>
              <a:rPr lang="en-US" b="1" dirty="0">
                <a:latin typeface="Bell MT" panose="02020503060305020303" pitchFamily="18" charset="0"/>
              </a:rPr>
              <a:t>Emile </a:t>
            </a:r>
            <a:r>
              <a:rPr lang="en-US" b="1" dirty="0" smtClean="0">
                <a:latin typeface="Bell MT" panose="02020503060305020303" pitchFamily="18" charset="0"/>
              </a:rPr>
              <a:t>Durkheim </a:t>
            </a:r>
          </a:p>
          <a:p>
            <a:pPr algn="just"/>
            <a:r>
              <a:rPr lang="en-US" dirty="0" smtClean="0">
                <a:latin typeface="Bell MT" panose="02020503060305020303" pitchFamily="18" charset="0"/>
              </a:rPr>
              <a:t>The </a:t>
            </a:r>
            <a:r>
              <a:rPr lang="en-US" dirty="0">
                <a:latin typeface="Bell MT" panose="02020503060305020303" pitchFamily="18" charset="0"/>
              </a:rPr>
              <a:t>main advocates of synthetic school Durkheim opines that the scope of sociology has </a:t>
            </a:r>
            <a:r>
              <a:rPr lang="en-US" dirty="0" smtClean="0">
                <a:latin typeface="Bell MT" panose="02020503060305020303" pitchFamily="18" charset="0"/>
              </a:rPr>
              <a:t>three </a:t>
            </a:r>
            <a:r>
              <a:rPr lang="en-US" dirty="0">
                <a:latin typeface="Bell MT" panose="02020503060305020303" pitchFamily="18" charset="0"/>
              </a:rPr>
              <a:t>main divisions or field of </a:t>
            </a:r>
            <a:r>
              <a:rPr lang="en-US" dirty="0" smtClean="0">
                <a:latin typeface="Bell MT" panose="02020503060305020303" pitchFamily="18" charset="0"/>
              </a:rPr>
              <a:t>study.</a:t>
            </a:r>
          </a:p>
          <a:p>
            <a:pPr lvl="1" algn="just"/>
            <a:r>
              <a:rPr lang="en-US" dirty="0">
                <a:latin typeface="Bell MT" panose="02020503060305020303" pitchFamily="18" charset="0"/>
              </a:rPr>
              <a:t>Social Morphology: It includes all those subjects which are fundamentally geographic, such as, population, its size, density, distribution, mobility etc. This comprehends two studies. First, analysis of the size and quality of the population in as much as it affects the qualities of social relationships and social groups. Second, study of the social structure, or a description of the main forms of social groups of institutions as well as their </a:t>
            </a:r>
            <a:r>
              <a:rPr lang="en-US" dirty="0" smtClean="0">
                <a:latin typeface="Bell MT" panose="02020503060305020303" pitchFamily="18" charset="0"/>
              </a:rPr>
              <a:t>classification.</a:t>
            </a:r>
          </a:p>
          <a:p>
            <a:pPr lvl="1" algn="just"/>
            <a:r>
              <a:rPr lang="en-US" dirty="0">
                <a:latin typeface="Bell MT" panose="02020503060305020303" pitchFamily="18" charset="0"/>
              </a:rPr>
              <a:t>Social Physiology: Social physiology is inclusive of all those subjects that are studied by particular social sciences, such as religion, economy, language, morals, law etc. In other words, social physiology has different branches, such as sociology of law, sociology of religion etc. which are regarded as special aspects of </a:t>
            </a:r>
            <a:r>
              <a:rPr lang="en-US" dirty="0" smtClean="0">
                <a:latin typeface="Bell MT" panose="02020503060305020303" pitchFamily="18" charset="0"/>
              </a:rPr>
              <a:t>sociology.</a:t>
            </a:r>
            <a:endParaRPr lang="en-US" dirty="0">
              <a:latin typeface="Bell MT" panose="02020503060305020303" pitchFamily="18" charset="0"/>
            </a:endParaRPr>
          </a:p>
        </p:txBody>
      </p:sp>
    </p:spTree>
    <p:extLst>
      <p:ext uri="{BB962C8B-B14F-4D97-AF65-F5344CB8AC3E}">
        <p14:creationId xmlns:p14="http://schemas.microsoft.com/office/powerpoint/2010/main" val="318692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marL="0" indent="0" algn="just">
              <a:buNone/>
            </a:pPr>
            <a:r>
              <a:rPr lang="en-US" b="1" dirty="0">
                <a:latin typeface="Bell MT" panose="02020503060305020303" pitchFamily="18" charset="0"/>
              </a:rPr>
              <a:t>Emile </a:t>
            </a:r>
            <a:r>
              <a:rPr lang="en-US" b="1" dirty="0" smtClean="0">
                <a:latin typeface="Bell MT" panose="02020503060305020303" pitchFamily="18" charset="0"/>
              </a:rPr>
              <a:t>Durkheim </a:t>
            </a:r>
          </a:p>
          <a:p>
            <a:pPr lvl="1" algn="just"/>
            <a:r>
              <a:rPr lang="en-US" dirty="0">
                <a:latin typeface="Bell MT" panose="02020503060305020303" pitchFamily="18" charset="0"/>
              </a:rPr>
              <a:t>General Sociology: General sociology is the philosophical part of sociology. Its function is to discover the general character of these social facts and to formulate general social </a:t>
            </a:r>
            <a:r>
              <a:rPr lang="en-US" dirty="0" smtClean="0">
                <a:latin typeface="Bell MT" panose="02020503060305020303" pitchFamily="18" charset="0"/>
              </a:rPr>
              <a:t>laws.</a:t>
            </a:r>
          </a:p>
          <a:p>
            <a:pPr lvl="1" algn="just"/>
            <a:endParaRPr lang="en-US" dirty="0">
              <a:latin typeface="Bell MT" panose="02020503060305020303" pitchFamily="18" charset="0"/>
            </a:endParaRPr>
          </a:p>
          <a:p>
            <a:pPr marL="0" indent="0" algn="just">
              <a:buNone/>
            </a:pPr>
            <a:r>
              <a:rPr lang="en-US" b="1" dirty="0" smtClean="0">
                <a:latin typeface="Bell MT" panose="02020503060305020303" pitchFamily="18" charset="0"/>
              </a:rPr>
              <a:t>P.A</a:t>
            </a:r>
            <a:r>
              <a:rPr lang="en-US" b="1" dirty="0">
                <a:latin typeface="Bell MT" panose="02020503060305020303" pitchFamily="18" charset="0"/>
              </a:rPr>
              <a:t>. </a:t>
            </a:r>
            <a:r>
              <a:rPr lang="en-US" b="1" dirty="0" smtClean="0">
                <a:latin typeface="Bell MT" panose="02020503060305020303" pitchFamily="18" charset="0"/>
              </a:rPr>
              <a:t>Sorokin</a:t>
            </a:r>
          </a:p>
          <a:p>
            <a:pPr algn="just"/>
            <a:r>
              <a:rPr lang="en-US" dirty="0" smtClean="0">
                <a:latin typeface="Bell MT" panose="02020503060305020303" pitchFamily="18" charset="0"/>
              </a:rPr>
              <a:t>Sociology </a:t>
            </a:r>
            <a:r>
              <a:rPr lang="en-US" dirty="0">
                <a:latin typeface="Bell MT" panose="02020503060305020303" pitchFamily="18" charset="0"/>
              </a:rPr>
              <a:t>studies various aspects of the social relationships hence can’t be called as a special science. He also subscribes the view that sociology is a synthesis of the social sciences or a general science. </a:t>
            </a:r>
            <a:endParaRPr lang="en-US" dirty="0" smtClean="0">
              <a:latin typeface="Bell MT" panose="02020503060305020303" pitchFamily="18" charset="0"/>
            </a:endParaRPr>
          </a:p>
          <a:p>
            <a:pPr algn="just"/>
            <a:r>
              <a:rPr lang="en-US" dirty="0" smtClean="0">
                <a:latin typeface="Bell MT" panose="02020503060305020303" pitchFamily="18" charset="0"/>
              </a:rPr>
              <a:t>According </a:t>
            </a:r>
            <a:r>
              <a:rPr lang="en-US" dirty="0">
                <a:latin typeface="Bell MT" panose="02020503060305020303" pitchFamily="18" charset="0"/>
              </a:rPr>
              <a:t>to him, the scope of sociology includes the study of general features of social phenomena and the study of relationship between the different aspects of social phenomena</a:t>
            </a:r>
            <a:endParaRPr lang="en-US" dirty="0" smtClean="0">
              <a:latin typeface="Bell MT" panose="02020503060305020303" pitchFamily="18" charset="0"/>
            </a:endParaRPr>
          </a:p>
        </p:txBody>
      </p:sp>
    </p:spTree>
    <p:extLst>
      <p:ext uri="{BB962C8B-B14F-4D97-AF65-F5344CB8AC3E}">
        <p14:creationId xmlns:p14="http://schemas.microsoft.com/office/powerpoint/2010/main" val="3291931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lnSpcReduction="10000"/>
          </a:bodyPr>
          <a:lstStyle/>
          <a:p>
            <a:pPr marL="0" indent="0" algn="just">
              <a:buNone/>
            </a:pPr>
            <a:r>
              <a:rPr lang="en-US" b="1" dirty="0" smtClean="0">
                <a:latin typeface="Bell MT" panose="02020503060305020303" pitchFamily="18" charset="0"/>
              </a:rPr>
              <a:t>Karl </a:t>
            </a:r>
            <a:r>
              <a:rPr lang="en-US" b="1" dirty="0">
                <a:latin typeface="Bell MT" panose="02020503060305020303" pitchFamily="18" charset="0"/>
              </a:rPr>
              <a:t>Mannheim: </a:t>
            </a:r>
            <a:endParaRPr lang="en-US" b="1" dirty="0" smtClean="0">
              <a:latin typeface="Bell MT" panose="02020503060305020303" pitchFamily="18" charset="0"/>
            </a:endParaRPr>
          </a:p>
          <a:p>
            <a:pPr algn="just"/>
            <a:r>
              <a:rPr lang="en-US" dirty="0" smtClean="0">
                <a:latin typeface="Bell MT" panose="02020503060305020303" pitchFamily="18" charset="0"/>
              </a:rPr>
              <a:t>Another </a:t>
            </a:r>
            <a:r>
              <a:rPr lang="en-US" dirty="0">
                <a:latin typeface="Bell MT" panose="02020503060305020303" pitchFamily="18" charset="0"/>
              </a:rPr>
              <a:t>supporter of synthetic school of thought Karl Mannheim opines that the scope of sociology is very wide. </a:t>
            </a:r>
            <a:endParaRPr lang="en-US" dirty="0" smtClean="0">
              <a:latin typeface="Bell MT" panose="02020503060305020303" pitchFamily="18" charset="0"/>
            </a:endParaRPr>
          </a:p>
          <a:p>
            <a:pPr algn="just"/>
            <a:r>
              <a:rPr lang="en-US" dirty="0" smtClean="0">
                <a:latin typeface="Bell MT" panose="02020503060305020303" pitchFamily="18" charset="0"/>
              </a:rPr>
              <a:t>He </a:t>
            </a:r>
            <a:r>
              <a:rPr lang="en-US" dirty="0">
                <a:latin typeface="Bell MT" panose="02020503060305020303" pitchFamily="18" charset="0"/>
              </a:rPr>
              <a:t>divides sociology into two categories such as systematic and general sociology and historical sociology. </a:t>
            </a:r>
            <a:endParaRPr lang="en-US" dirty="0" smtClean="0">
              <a:latin typeface="Bell MT" panose="02020503060305020303" pitchFamily="18" charset="0"/>
            </a:endParaRPr>
          </a:p>
          <a:p>
            <a:pPr lvl="1" algn="just"/>
            <a:r>
              <a:rPr lang="en-US" dirty="0" smtClean="0">
                <a:latin typeface="Bell MT" panose="02020503060305020303" pitchFamily="18" charset="0"/>
              </a:rPr>
              <a:t>Systematic </a:t>
            </a:r>
            <a:r>
              <a:rPr lang="en-US" dirty="0">
                <a:latin typeface="Bell MT" panose="02020503060305020303" pitchFamily="18" charset="0"/>
              </a:rPr>
              <a:t>and general sociology deals with main factors of living together found in different kinds of society where as historical sociology deals with the historical variety and general forms of society. </a:t>
            </a:r>
            <a:endParaRPr lang="en-US" dirty="0" smtClean="0">
              <a:latin typeface="Bell MT" panose="02020503060305020303" pitchFamily="18" charset="0"/>
            </a:endParaRPr>
          </a:p>
          <a:p>
            <a:pPr lvl="1" algn="just"/>
            <a:endParaRPr lang="en-US" dirty="0">
              <a:latin typeface="Bell MT" panose="02020503060305020303" pitchFamily="18" charset="0"/>
            </a:endParaRPr>
          </a:p>
          <a:p>
            <a:pPr algn="just"/>
            <a:r>
              <a:rPr lang="en-US" dirty="0">
                <a:latin typeface="Bell MT" panose="02020503060305020303" pitchFamily="18" charset="0"/>
              </a:rPr>
              <a:t>Subject Matter of Sociology: Subject matter means scope, area of study or field of inquiry. Every subject has its own subject matter so also sociology. Study of sociology is organized within a specific boundary which is known as the scope or subject matter of sociology which is already </a:t>
            </a:r>
            <a:r>
              <a:rPr lang="en-US" dirty="0" smtClean="0">
                <a:latin typeface="Bell MT" panose="02020503060305020303" pitchFamily="18" charset="0"/>
              </a:rPr>
              <a:t>discussed in the above slides.</a:t>
            </a:r>
          </a:p>
        </p:txBody>
      </p:sp>
    </p:spTree>
    <p:extLst>
      <p:ext uri="{BB962C8B-B14F-4D97-AF65-F5344CB8AC3E}">
        <p14:creationId xmlns:p14="http://schemas.microsoft.com/office/powerpoint/2010/main" val="492437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8982" y="589107"/>
            <a:ext cx="10515600" cy="5635047"/>
          </a:xfrm>
        </p:spPr>
        <p:txBody>
          <a:bodyPr>
            <a:normAutofit/>
          </a:bodyPr>
          <a:lstStyle/>
          <a:p>
            <a:pPr marL="0" indent="0" algn="just">
              <a:buNone/>
            </a:pPr>
            <a:r>
              <a:rPr lang="en-US" b="1" dirty="0">
                <a:latin typeface="Bell MT" panose="02020503060305020303" pitchFamily="18" charset="0"/>
              </a:rPr>
              <a:t>Nature of </a:t>
            </a:r>
            <a:r>
              <a:rPr lang="en-US" b="1" dirty="0" smtClean="0">
                <a:latin typeface="Bell MT" panose="02020503060305020303" pitchFamily="18" charset="0"/>
              </a:rPr>
              <a:t>Sociology</a:t>
            </a:r>
          </a:p>
          <a:p>
            <a:pPr marL="0" indent="0" algn="just">
              <a:buNone/>
            </a:pPr>
            <a:r>
              <a:rPr lang="en-US" dirty="0">
                <a:latin typeface="Bell MT" panose="02020503060305020303" pitchFamily="18" charset="0"/>
              </a:rPr>
              <a:t>Sociology is a Science</a:t>
            </a:r>
            <a:r>
              <a:rPr lang="en-US" dirty="0" smtClean="0">
                <a:latin typeface="Bell MT" panose="02020503060305020303" pitchFamily="18" charset="0"/>
              </a:rPr>
              <a:t>: According </a:t>
            </a:r>
            <a:r>
              <a:rPr lang="en-US" dirty="0">
                <a:latin typeface="Bell MT" panose="02020503060305020303" pitchFamily="18" charset="0"/>
              </a:rPr>
              <a:t>to Comte and Durkheim, “Sociology is a science because it adopts and applies the scientific method. Sociology does make use of scientific methods in the study of its subject matter. Hence Sociology is a science. It is a science because of the following reasons.</a:t>
            </a:r>
            <a:endParaRPr lang="en-US" dirty="0" smtClean="0">
              <a:latin typeface="Bell MT" panose="02020503060305020303" pitchFamily="18" charset="0"/>
            </a:endParaRPr>
          </a:p>
          <a:p>
            <a:pPr lvl="1" algn="just"/>
            <a:r>
              <a:rPr lang="en-US" dirty="0">
                <a:latin typeface="Bell MT" panose="02020503060305020303" pitchFamily="18" charset="0"/>
              </a:rPr>
              <a:t>Sociology pursues scientific method: Sociology studies social reality with the application of scientific method. It believes that human action can be subject to scientific investigation like natural phenomenon</a:t>
            </a:r>
            <a:endParaRPr lang="en-US" dirty="0">
              <a:latin typeface="Bell MT" panose="02020503060305020303" pitchFamily="18" charset="0"/>
            </a:endParaRPr>
          </a:p>
          <a:p>
            <a:pPr lvl="1" algn="just"/>
            <a:r>
              <a:rPr lang="en-US" dirty="0">
                <a:latin typeface="Bell MT" panose="02020503060305020303" pitchFamily="18" charset="0"/>
              </a:rPr>
              <a:t>Sociology uses observation as a tool: Sociologist studies social world as a social observer. The whole world is the laboratory of sociology. The sociologist applies fieldwork method in the understanding and interpretation of the human world</a:t>
            </a:r>
            <a:endParaRPr lang="en-US" dirty="0" smtClean="0">
              <a:latin typeface="Bell MT" panose="02020503060305020303" pitchFamily="18" charset="0"/>
            </a:endParaRPr>
          </a:p>
        </p:txBody>
      </p:sp>
    </p:spTree>
    <p:extLst>
      <p:ext uri="{BB962C8B-B14F-4D97-AF65-F5344CB8AC3E}">
        <p14:creationId xmlns:p14="http://schemas.microsoft.com/office/powerpoint/2010/main" val="383134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8430"/>
          </a:xfrm>
        </p:spPr>
        <p:txBody>
          <a:bodyPr>
            <a:normAutofit/>
          </a:bodyPr>
          <a:lstStyle/>
          <a:p>
            <a:r>
              <a:rPr lang="en-GB" sz="3600" dirty="0" smtClean="0">
                <a:latin typeface="Bell MT" panose="02020503060305020303" pitchFamily="18" charset="0"/>
                <a:ea typeface="+mn-ea"/>
                <a:cs typeface="+mn-cs"/>
              </a:rPr>
              <a:t>Sociology  </a:t>
            </a:r>
            <a:endParaRPr lang="nl-NL" sz="3600" dirty="0">
              <a:latin typeface="Bell MT" panose="02020503060305020303" pitchFamily="18" charset="0"/>
              <a:ea typeface="+mn-ea"/>
              <a:cs typeface="+mn-cs"/>
            </a:endParaRPr>
          </a:p>
        </p:txBody>
      </p:sp>
      <p:sp>
        <p:nvSpPr>
          <p:cNvPr id="3" name="Content Placeholder 2"/>
          <p:cNvSpPr>
            <a:spLocks noGrp="1"/>
          </p:cNvSpPr>
          <p:nvPr>
            <p:ph idx="1"/>
          </p:nvPr>
        </p:nvSpPr>
        <p:spPr>
          <a:xfrm>
            <a:off x="838200" y="1423556"/>
            <a:ext cx="10515600" cy="4753407"/>
          </a:xfrm>
        </p:spPr>
        <p:txBody>
          <a:bodyPr>
            <a:normAutofit lnSpcReduction="10000"/>
          </a:bodyPr>
          <a:lstStyle/>
          <a:p>
            <a:pPr algn="just"/>
            <a:r>
              <a:rPr lang="en-US" dirty="0" smtClean="0">
                <a:latin typeface="Bell MT" panose="02020503060305020303" pitchFamily="18" charset="0"/>
              </a:rPr>
              <a:t>According to Barry and </a:t>
            </a:r>
            <a:r>
              <a:rPr lang="en-US" dirty="0" err="1" smtClean="0">
                <a:latin typeface="Bell MT" panose="02020503060305020303" pitchFamily="18" charset="0"/>
              </a:rPr>
              <a:t>Yuill</a:t>
            </a:r>
            <a:r>
              <a:rPr lang="en-US" dirty="0" smtClean="0">
                <a:latin typeface="Bell MT" panose="02020503060305020303" pitchFamily="18" charset="0"/>
              </a:rPr>
              <a:t> (2002) - ‘Sociology is concerned with the study of society and specifically with key issues such as explaining change and the distribution of power between different social groups’.</a:t>
            </a:r>
          </a:p>
          <a:p>
            <a:pPr marL="0" indent="0" algn="just">
              <a:buNone/>
            </a:pPr>
            <a:endParaRPr lang="en-US" dirty="0" smtClean="0">
              <a:latin typeface="Bell MT" panose="02020503060305020303" pitchFamily="18" charset="0"/>
            </a:endParaRPr>
          </a:p>
          <a:p>
            <a:pPr algn="just"/>
            <a:r>
              <a:rPr lang="en-US" dirty="0" smtClean="0">
                <a:latin typeface="Bell MT" panose="02020503060305020303" pitchFamily="18" charset="0"/>
              </a:rPr>
              <a:t>Sociologists attempt to:</a:t>
            </a:r>
          </a:p>
          <a:p>
            <a:pPr lvl="1" algn="just">
              <a:buFontTx/>
              <a:buChar char="-"/>
            </a:pPr>
            <a:r>
              <a:rPr lang="en-US" dirty="0" smtClean="0">
                <a:latin typeface="Bell MT" panose="02020503060305020303" pitchFamily="18" charset="0"/>
              </a:rPr>
              <a:t>understand how society works, and</a:t>
            </a:r>
          </a:p>
          <a:p>
            <a:pPr lvl="1" algn="just">
              <a:buFontTx/>
              <a:buChar char="-"/>
            </a:pPr>
            <a:r>
              <a:rPr lang="en-US" dirty="0" smtClean="0">
                <a:latin typeface="Bell MT" panose="02020503060305020303" pitchFamily="18" charset="0"/>
              </a:rPr>
              <a:t>explain why people do the things they do, in the way that they do them.</a:t>
            </a:r>
          </a:p>
          <a:p>
            <a:pPr lvl="1" algn="just">
              <a:buFontTx/>
              <a:buChar char="-"/>
            </a:pPr>
            <a:endParaRPr lang="en-GB" dirty="0" smtClean="0">
              <a:latin typeface="Bell MT" panose="02020503060305020303" pitchFamily="18" charset="0"/>
            </a:endParaRPr>
          </a:p>
          <a:p>
            <a:pPr algn="just"/>
            <a:r>
              <a:rPr lang="en-US" dirty="0">
                <a:latin typeface="Bell MT" panose="02020503060305020303" pitchFamily="18" charset="0"/>
              </a:rPr>
              <a:t>C</a:t>
            </a:r>
            <a:r>
              <a:rPr lang="en-US" dirty="0" smtClean="0">
                <a:latin typeface="Bell MT" panose="02020503060305020303" pitchFamily="18" charset="0"/>
              </a:rPr>
              <a:t>entral concern of this discipline of sociology is the study of the relationship between individuals and society, i.e. how people act and impact on the society they live in and vice versa (Hyde et al. 2004:5).</a:t>
            </a:r>
            <a:endParaRPr lang="en-US" dirty="0">
              <a:latin typeface="Bell MT" panose="02020503060305020303" pitchFamily="18" charset="0"/>
            </a:endParaRPr>
          </a:p>
        </p:txBody>
      </p:sp>
    </p:spTree>
    <p:extLst>
      <p:ext uri="{BB962C8B-B14F-4D97-AF65-F5344CB8AC3E}">
        <p14:creationId xmlns:p14="http://schemas.microsoft.com/office/powerpoint/2010/main" val="3170332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8982" y="589107"/>
            <a:ext cx="10515600" cy="5635047"/>
          </a:xfrm>
        </p:spPr>
        <p:txBody>
          <a:bodyPr>
            <a:normAutofit/>
          </a:bodyPr>
          <a:lstStyle/>
          <a:p>
            <a:pPr marL="0" indent="0" algn="just">
              <a:buNone/>
            </a:pPr>
            <a:r>
              <a:rPr lang="en-US" b="1" dirty="0">
                <a:latin typeface="Bell MT" panose="02020503060305020303" pitchFamily="18" charset="0"/>
              </a:rPr>
              <a:t>Nature of </a:t>
            </a:r>
            <a:r>
              <a:rPr lang="en-US" b="1" dirty="0" smtClean="0">
                <a:latin typeface="Bell MT" panose="02020503060305020303" pitchFamily="18" charset="0"/>
              </a:rPr>
              <a:t>Sociology</a:t>
            </a:r>
          </a:p>
          <a:p>
            <a:pPr lvl="1" algn="just"/>
            <a:r>
              <a:rPr lang="en-US" dirty="0">
                <a:latin typeface="Bell MT" panose="02020503060305020303" pitchFamily="18" charset="0"/>
              </a:rPr>
              <a:t>Objectivity is possible in Sociology: Like natural sciences, Sociology engages itself in objective analysis. Sociological insights are based on facts emerging from field investigation</a:t>
            </a:r>
            <a:r>
              <a:rPr lang="en-US" dirty="0" smtClean="0">
                <a:latin typeface="Bell MT" panose="02020503060305020303" pitchFamily="18" charset="0"/>
              </a:rPr>
              <a:t>.</a:t>
            </a:r>
          </a:p>
          <a:p>
            <a:pPr lvl="1" algn="just"/>
            <a:r>
              <a:rPr lang="en-US" dirty="0">
                <a:latin typeface="Bell MT" panose="02020503060305020303" pitchFamily="18" charset="0"/>
              </a:rPr>
              <a:t>Sociology makes accurate measurement: Sociology, like natural sciences also accurately measures social phenomena or relationships. By using statistical method, socio-metric scale, scales of measurement sociology effectively and accurately measures social relationships. Hence Sociology is a science</a:t>
            </a:r>
            <a:r>
              <a:rPr lang="en-US" dirty="0" smtClean="0">
                <a:latin typeface="Bell MT" panose="02020503060305020303" pitchFamily="18" charset="0"/>
              </a:rPr>
              <a:t>.</a:t>
            </a:r>
          </a:p>
          <a:p>
            <a:pPr lvl="1" algn="just"/>
            <a:r>
              <a:rPr lang="en-US" dirty="0">
                <a:latin typeface="Bell MT" panose="02020503060305020303" pitchFamily="18" charset="0"/>
              </a:rPr>
              <a:t>Prediction is possible: Like natural sciences, sociology does frame laws and attempts to predict more accurately. On the basis of cause-effect relationship, sociology can accurately predict about future. If there will be dowry in society then it will lead to suicide, poverty. Cuvier opines that this predictive value of sociology is improved day by day. As Sociology matures day by day, it predicts more accurately.</a:t>
            </a:r>
            <a:endParaRPr lang="en-US" dirty="0" smtClean="0">
              <a:latin typeface="Bell MT" panose="02020503060305020303" pitchFamily="18" charset="0"/>
            </a:endParaRPr>
          </a:p>
        </p:txBody>
      </p:sp>
    </p:spTree>
    <p:extLst>
      <p:ext uri="{BB962C8B-B14F-4D97-AF65-F5344CB8AC3E}">
        <p14:creationId xmlns:p14="http://schemas.microsoft.com/office/powerpoint/2010/main" val="1539996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8982" y="589107"/>
            <a:ext cx="10515600" cy="5635047"/>
          </a:xfrm>
        </p:spPr>
        <p:txBody>
          <a:bodyPr>
            <a:normAutofit/>
          </a:bodyPr>
          <a:lstStyle/>
          <a:p>
            <a:pPr marL="0" indent="0" algn="just">
              <a:buNone/>
            </a:pPr>
            <a:r>
              <a:rPr lang="en-US" b="1" dirty="0">
                <a:latin typeface="Bell MT" panose="02020503060305020303" pitchFamily="18" charset="0"/>
              </a:rPr>
              <a:t>Nature of </a:t>
            </a:r>
            <a:r>
              <a:rPr lang="en-US" b="1" dirty="0" smtClean="0">
                <a:latin typeface="Bell MT" panose="02020503060305020303" pitchFamily="18" charset="0"/>
              </a:rPr>
              <a:t>Sociology</a:t>
            </a:r>
          </a:p>
          <a:p>
            <a:pPr lvl="1" algn="just"/>
            <a:r>
              <a:rPr lang="en-US" dirty="0">
                <a:latin typeface="Bell MT" panose="02020503060305020303" pitchFamily="18" charset="0"/>
              </a:rPr>
              <a:t>Generalization is possible: The notion that </a:t>
            </a:r>
            <a:r>
              <a:rPr lang="en-US" dirty="0" err="1">
                <a:latin typeface="Bell MT" panose="02020503060305020303" pitchFamily="18" charset="0"/>
              </a:rPr>
              <a:t>generalisation</a:t>
            </a:r>
            <a:r>
              <a:rPr lang="en-US" dirty="0">
                <a:latin typeface="Bell MT" panose="02020503060305020303" pitchFamily="18" charset="0"/>
              </a:rPr>
              <a:t> drawn by social sciences is not universal is proved wrong. Like natural sciences, sociology draws generalizations based fieldwork which is universally applicable. The concept of incest taboo-prohibited sex relationship among blood relatives is a </a:t>
            </a:r>
            <a:r>
              <a:rPr lang="en-US" dirty="0" smtClean="0">
                <a:latin typeface="Bell MT" panose="02020503060305020303" pitchFamily="18" charset="0"/>
              </a:rPr>
              <a:t>universal truth</a:t>
            </a:r>
          </a:p>
          <a:p>
            <a:pPr marL="457200" lvl="1" indent="0" algn="just">
              <a:buNone/>
            </a:pPr>
            <a:endParaRPr lang="en-US" dirty="0" smtClean="0">
              <a:latin typeface="Bell MT" panose="02020503060305020303" pitchFamily="18" charset="0"/>
            </a:endParaRPr>
          </a:p>
          <a:p>
            <a:pPr lvl="1" algn="just"/>
            <a:r>
              <a:rPr lang="en-US" dirty="0">
                <a:latin typeface="Bell MT" panose="02020503060305020303" pitchFamily="18" charset="0"/>
              </a:rPr>
              <a:t>SOCIOLOGY IS NOT A SCIENCE: There are some scholars like </a:t>
            </a:r>
            <a:r>
              <a:rPr lang="en-US" dirty="0" smtClean="0">
                <a:latin typeface="Bell MT" panose="02020503060305020303" pitchFamily="18" charset="0"/>
              </a:rPr>
              <a:t>Max Weber </a:t>
            </a:r>
            <a:r>
              <a:rPr lang="en-US" dirty="0">
                <a:latin typeface="Bell MT" panose="02020503060305020303" pitchFamily="18" charset="0"/>
              </a:rPr>
              <a:t>who deny the status of science to Sociology. He said Sociology can’t be an objective Science. However, those who deny the status of science to Sociology they put forth following arguments</a:t>
            </a:r>
            <a:r>
              <a:rPr lang="en-US" dirty="0" smtClean="0">
                <a:latin typeface="Bell MT" panose="02020503060305020303" pitchFamily="18" charset="0"/>
              </a:rPr>
              <a:t>:</a:t>
            </a:r>
          </a:p>
          <a:p>
            <a:pPr lvl="2" algn="just"/>
            <a:r>
              <a:rPr lang="en-US" dirty="0">
                <a:latin typeface="Bell MT" panose="02020503060305020303" pitchFamily="18" charset="0"/>
              </a:rPr>
              <a:t>Lack of </a:t>
            </a:r>
            <a:r>
              <a:rPr lang="en-US" dirty="0" smtClean="0">
                <a:latin typeface="Bell MT" panose="02020503060305020303" pitchFamily="18" charset="0"/>
              </a:rPr>
              <a:t>Objectivity</a:t>
            </a:r>
          </a:p>
          <a:p>
            <a:pPr lvl="2" algn="just"/>
            <a:r>
              <a:rPr lang="en-US" dirty="0">
                <a:latin typeface="Bell MT" panose="02020503060305020303" pitchFamily="18" charset="0"/>
              </a:rPr>
              <a:t>Lack of </a:t>
            </a:r>
            <a:r>
              <a:rPr lang="en-US" dirty="0" smtClean="0">
                <a:latin typeface="Bell MT" panose="02020503060305020303" pitchFamily="18" charset="0"/>
              </a:rPr>
              <a:t>Experimentation</a:t>
            </a:r>
          </a:p>
          <a:p>
            <a:pPr lvl="2" algn="just"/>
            <a:r>
              <a:rPr lang="en-US" dirty="0">
                <a:latin typeface="Bell MT" panose="02020503060305020303" pitchFamily="18" charset="0"/>
              </a:rPr>
              <a:t>Lack of </a:t>
            </a:r>
            <a:r>
              <a:rPr lang="en-US" dirty="0" smtClean="0">
                <a:latin typeface="Bell MT" panose="02020503060305020303" pitchFamily="18" charset="0"/>
              </a:rPr>
              <a:t>Prediction</a:t>
            </a:r>
          </a:p>
          <a:p>
            <a:pPr lvl="2" algn="just"/>
            <a:r>
              <a:rPr lang="en-US" dirty="0">
                <a:latin typeface="Bell MT" panose="02020503060305020303" pitchFamily="18" charset="0"/>
              </a:rPr>
              <a:t>Lack of accurate measurement</a:t>
            </a:r>
            <a:endParaRPr lang="en-US" dirty="0" smtClean="0">
              <a:latin typeface="Bell MT" panose="02020503060305020303" pitchFamily="18" charset="0"/>
            </a:endParaRPr>
          </a:p>
          <a:p>
            <a:pPr lvl="2" algn="just"/>
            <a:endParaRPr lang="en-US" dirty="0" smtClean="0">
              <a:latin typeface="Bell MT" panose="02020503060305020303" pitchFamily="18" charset="0"/>
            </a:endParaRPr>
          </a:p>
        </p:txBody>
      </p:sp>
    </p:spTree>
    <p:extLst>
      <p:ext uri="{BB962C8B-B14F-4D97-AF65-F5344CB8AC3E}">
        <p14:creationId xmlns:p14="http://schemas.microsoft.com/office/powerpoint/2010/main" val="2753680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8982" y="589107"/>
            <a:ext cx="10515600" cy="5635047"/>
          </a:xfrm>
        </p:spPr>
        <p:txBody>
          <a:bodyPr>
            <a:normAutofit/>
          </a:bodyPr>
          <a:lstStyle/>
          <a:p>
            <a:pPr marL="0" indent="0" algn="just">
              <a:buNone/>
            </a:pPr>
            <a:r>
              <a:rPr lang="en-US" b="1" dirty="0">
                <a:latin typeface="Bell MT" panose="02020503060305020303" pitchFamily="18" charset="0"/>
              </a:rPr>
              <a:t>Nature of </a:t>
            </a:r>
            <a:r>
              <a:rPr lang="en-US" b="1" dirty="0" smtClean="0">
                <a:latin typeface="Bell MT" panose="02020503060305020303" pitchFamily="18" charset="0"/>
              </a:rPr>
              <a:t>Sociology</a:t>
            </a:r>
          </a:p>
          <a:p>
            <a:pPr marL="457200" lvl="1" indent="0" algn="just">
              <a:buNone/>
            </a:pPr>
            <a:endParaRPr lang="en-US" dirty="0" smtClean="0">
              <a:latin typeface="Bell MT" panose="02020503060305020303" pitchFamily="18" charset="0"/>
            </a:endParaRPr>
          </a:p>
          <a:p>
            <a:pPr lvl="1" algn="just"/>
            <a:r>
              <a:rPr lang="en-US" dirty="0">
                <a:latin typeface="Bell MT" panose="02020503060305020303" pitchFamily="18" charset="0"/>
              </a:rPr>
              <a:t>SOCIOLOGY IS NOT A SCIENCE: </a:t>
            </a:r>
            <a:endParaRPr lang="en-US" dirty="0" smtClean="0">
              <a:latin typeface="Bell MT" panose="02020503060305020303" pitchFamily="18" charset="0"/>
            </a:endParaRPr>
          </a:p>
          <a:p>
            <a:pPr lvl="2" algn="just"/>
            <a:r>
              <a:rPr lang="en-US" dirty="0">
                <a:latin typeface="Bell MT" panose="02020503060305020303" pitchFamily="18" charset="0"/>
              </a:rPr>
              <a:t>Lack of accurate </a:t>
            </a:r>
            <a:r>
              <a:rPr lang="en-US" dirty="0" smtClean="0">
                <a:latin typeface="Bell MT" panose="02020503060305020303" pitchFamily="18" charset="0"/>
              </a:rPr>
              <a:t>measurement</a:t>
            </a:r>
          </a:p>
          <a:p>
            <a:pPr lvl="2" algn="just"/>
            <a:r>
              <a:rPr lang="en-US" dirty="0">
                <a:latin typeface="Bell MT" panose="02020503060305020303" pitchFamily="18" charset="0"/>
              </a:rPr>
              <a:t>Lack of </a:t>
            </a:r>
            <a:r>
              <a:rPr lang="en-US" dirty="0" err="1" smtClean="0">
                <a:latin typeface="Bell MT" panose="02020503060305020303" pitchFamily="18" charset="0"/>
              </a:rPr>
              <a:t>Generalisation</a:t>
            </a:r>
            <a:endParaRPr lang="en-US" dirty="0" smtClean="0">
              <a:latin typeface="Bell MT" panose="02020503060305020303" pitchFamily="18" charset="0"/>
            </a:endParaRPr>
          </a:p>
          <a:p>
            <a:pPr lvl="2" algn="just"/>
            <a:r>
              <a:rPr lang="en-US" dirty="0">
                <a:latin typeface="Bell MT" panose="02020503060305020303" pitchFamily="18" charset="0"/>
              </a:rPr>
              <a:t>Terminological </a:t>
            </a:r>
            <a:r>
              <a:rPr lang="en-US" dirty="0" smtClean="0">
                <a:latin typeface="Bell MT" panose="02020503060305020303" pitchFamily="18" charset="0"/>
              </a:rPr>
              <a:t>Inadequacy</a:t>
            </a:r>
          </a:p>
          <a:p>
            <a:pPr marL="0" indent="0" algn="just">
              <a:buNone/>
            </a:pPr>
            <a:r>
              <a:rPr lang="en-US" dirty="0">
                <a:latin typeface="Bell MT" panose="02020503060305020303" pitchFamily="18" charset="0"/>
              </a:rPr>
              <a:t>Famous Sociologist Robert </a:t>
            </a:r>
            <a:r>
              <a:rPr lang="en-US" dirty="0" err="1">
                <a:latin typeface="Bell MT" panose="02020503060305020303" pitchFamily="18" charset="0"/>
              </a:rPr>
              <a:t>Bierstedt</a:t>
            </a:r>
            <a:r>
              <a:rPr lang="en-US" dirty="0">
                <a:latin typeface="Bell MT" panose="02020503060305020303" pitchFamily="18" charset="0"/>
              </a:rPr>
              <a:t> in his book “The social order” clearly explains the nature of Sociology in the following way</a:t>
            </a:r>
            <a:r>
              <a:rPr lang="en-US" dirty="0" smtClean="0">
                <a:latin typeface="Bell MT" panose="02020503060305020303" pitchFamily="18" charset="0"/>
              </a:rPr>
              <a:t>:</a:t>
            </a:r>
            <a:endParaRPr lang="en-US" dirty="0">
              <a:latin typeface="Bell MT" panose="02020503060305020303" pitchFamily="18" charset="0"/>
            </a:endParaRPr>
          </a:p>
          <a:p>
            <a:pPr lvl="1" algn="just"/>
            <a:r>
              <a:rPr lang="en-US" dirty="0">
                <a:latin typeface="Bell MT" panose="02020503060305020303" pitchFamily="18" charset="0"/>
              </a:rPr>
              <a:t>Sociology is a social and not a natural science </a:t>
            </a:r>
          </a:p>
          <a:p>
            <a:pPr lvl="1" algn="just"/>
            <a:r>
              <a:rPr lang="en-US" dirty="0" smtClean="0">
                <a:latin typeface="Bell MT" panose="02020503060305020303" pitchFamily="18" charset="0"/>
              </a:rPr>
              <a:t>Sociology </a:t>
            </a:r>
            <a:r>
              <a:rPr lang="en-US" dirty="0">
                <a:latin typeface="Bell MT" panose="02020503060305020303" pitchFamily="18" charset="0"/>
              </a:rPr>
              <a:t>is a pure science and not an applied science.</a:t>
            </a:r>
          </a:p>
          <a:p>
            <a:pPr lvl="1" algn="just"/>
            <a:r>
              <a:rPr lang="en-US" dirty="0" smtClean="0">
                <a:latin typeface="Bell MT" panose="02020503060305020303" pitchFamily="18" charset="0"/>
              </a:rPr>
              <a:t>Sociology </a:t>
            </a:r>
            <a:r>
              <a:rPr lang="en-US" dirty="0">
                <a:latin typeface="Bell MT" panose="02020503060305020303" pitchFamily="18" charset="0"/>
              </a:rPr>
              <a:t>is an abstract science and not a concrete science.</a:t>
            </a:r>
          </a:p>
          <a:p>
            <a:pPr lvl="1" algn="just"/>
            <a:r>
              <a:rPr lang="en-US" dirty="0" smtClean="0">
                <a:latin typeface="Bell MT" panose="02020503060305020303" pitchFamily="18" charset="0"/>
              </a:rPr>
              <a:t>Sociology </a:t>
            </a:r>
            <a:r>
              <a:rPr lang="en-US" dirty="0">
                <a:latin typeface="Bell MT" panose="02020503060305020303" pitchFamily="18" charset="0"/>
              </a:rPr>
              <a:t>is a generalizing science and not a particularizing science.</a:t>
            </a:r>
          </a:p>
          <a:p>
            <a:pPr lvl="1" algn="just"/>
            <a:r>
              <a:rPr lang="en-US" dirty="0" smtClean="0">
                <a:latin typeface="Bell MT" panose="02020503060305020303" pitchFamily="18" charset="0"/>
              </a:rPr>
              <a:t>Sociology </a:t>
            </a:r>
            <a:r>
              <a:rPr lang="en-US" dirty="0">
                <a:latin typeface="Bell MT" panose="02020503060305020303" pitchFamily="18" charset="0"/>
              </a:rPr>
              <a:t>is both a rational and an empirical science</a:t>
            </a:r>
            <a:endParaRPr lang="en-US" dirty="0" smtClean="0">
              <a:latin typeface="Bell MT" panose="02020503060305020303" pitchFamily="18" charset="0"/>
            </a:endParaRPr>
          </a:p>
        </p:txBody>
      </p:sp>
    </p:spTree>
    <p:extLst>
      <p:ext uri="{BB962C8B-B14F-4D97-AF65-F5344CB8AC3E}">
        <p14:creationId xmlns:p14="http://schemas.microsoft.com/office/powerpoint/2010/main" val="4122148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algn="just"/>
            <a:r>
              <a:rPr lang="en-US" dirty="0">
                <a:latin typeface="Bell MT" panose="02020503060305020303" pitchFamily="18" charset="0"/>
              </a:rPr>
              <a:t>Sociology, the science of social life, is a discipline of relatively recent origin. It was so named by the French </a:t>
            </a:r>
            <a:r>
              <a:rPr lang="en-US" dirty="0" smtClean="0">
                <a:latin typeface="Bell MT" panose="02020503060305020303" pitchFamily="18" charset="0"/>
              </a:rPr>
              <a:t>scholar </a:t>
            </a:r>
            <a:r>
              <a:rPr lang="en-US" dirty="0" err="1">
                <a:latin typeface="Bell MT" panose="02020503060305020303" pitchFamily="18" charset="0"/>
              </a:rPr>
              <a:t>Auguste</a:t>
            </a:r>
            <a:r>
              <a:rPr lang="en-US" dirty="0">
                <a:latin typeface="Bell MT" panose="02020503060305020303" pitchFamily="18" charset="0"/>
              </a:rPr>
              <a:t> Comte in 1838, making it a product of the early nineteenth </a:t>
            </a:r>
            <a:r>
              <a:rPr lang="en-US" dirty="0" smtClean="0">
                <a:latin typeface="Bell MT" panose="02020503060305020303" pitchFamily="18" charset="0"/>
              </a:rPr>
              <a:t>century.</a:t>
            </a:r>
          </a:p>
          <a:p>
            <a:pPr algn="just"/>
            <a:r>
              <a:rPr lang="en-US" dirty="0" smtClean="0">
                <a:latin typeface="Bell MT" panose="02020503060305020303" pitchFamily="18" charset="0"/>
              </a:rPr>
              <a:t>By the time of the birth of sociology in the early nineteenth century, huge changes were taking place across Europe and North America that were having profound effects on the people of that time.</a:t>
            </a:r>
          </a:p>
          <a:p>
            <a:pPr algn="just"/>
            <a:r>
              <a:rPr lang="en-US" dirty="0" smtClean="0">
                <a:latin typeface="Bell MT" panose="02020503060305020303" pitchFamily="18" charset="0"/>
              </a:rPr>
              <a:t>These changes were a result of the industrial and democratic revolutions that occurred at the end of the eighteenth and beginning of the nineteenth centuries.</a:t>
            </a:r>
          </a:p>
          <a:p>
            <a:pPr algn="just"/>
            <a:r>
              <a:rPr lang="en-US" dirty="0" smtClean="0">
                <a:latin typeface="Bell MT" panose="02020503060305020303" pitchFamily="18" charset="0"/>
              </a:rPr>
              <a:t>These changes were rearranging society and changing the way people lived. Society, as people knew it at that time, was undergoing massive transformations.</a:t>
            </a:r>
            <a:endParaRPr lang="nl-NL" dirty="0">
              <a:latin typeface="Bell MT" panose="02020503060305020303" pitchFamily="18" charset="0"/>
            </a:endParaRPr>
          </a:p>
        </p:txBody>
      </p:sp>
    </p:spTree>
    <p:extLst>
      <p:ext uri="{BB962C8B-B14F-4D97-AF65-F5344CB8AC3E}">
        <p14:creationId xmlns:p14="http://schemas.microsoft.com/office/powerpoint/2010/main" val="3513806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algn="just"/>
            <a:r>
              <a:rPr lang="en-GB" dirty="0" smtClean="0">
                <a:latin typeface="Bell MT" panose="02020503060305020303" pitchFamily="18" charset="0"/>
              </a:rPr>
              <a:t>The French Revolution (1789) - Peasants led to dissolution of a social order by movement guided by purely secular ideas – universal liberty and equality.</a:t>
            </a:r>
          </a:p>
          <a:p>
            <a:pPr algn="just"/>
            <a:r>
              <a:rPr lang="en-GB" dirty="0" smtClean="0">
                <a:latin typeface="Bell MT" panose="02020503060305020303" pitchFamily="18" charset="0"/>
              </a:rPr>
              <a:t>French society earlier to the revolution had three Estates – Clergy, nobility and the rest of the society (peasants and merchants). These classes </a:t>
            </a:r>
            <a:r>
              <a:rPr lang="en-GB" smtClean="0">
                <a:latin typeface="Bell MT" panose="02020503060305020303" pitchFamily="18" charset="0"/>
              </a:rPr>
              <a:t>were overthrown. </a:t>
            </a:r>
            <a:endParaRPr lang="en-GB" dirty="0" smtClean="0">
              <a:latin typeface="Bell MT" panose="02020503060305020303" pitchFamily="18" charset="0"/>
            </a:endParaRPr>
          </a:p>
          <a:p>
            <a:pPr algn="just"/>
            <a:r>
              <a:rPr lang="en-GB" dirty="0" smtClean="0">
                <a:latin typeface="Bell MT" panose="02020503060305020303" pitchFamily="18" charset="0"/>
              </a:rPr>
              <a:t>Industrial Revolution  (late 18</a:t>
            </a:r>
            <a:r>
              <a:rPr lang="en-GB" baseline="30000" dirty="0" smtClean="0">
                <a:latin typeface="Bell MT" panose="02020503060305020303" pitchFamily="18" charset="0"/>
              </a:rPr>
              <a:t>th</a:t>
            </a:r>
            <a:r>
              <a:rPr lang="en-GB" dirty="0" smtClean="0">
                <a:latin typeface="Bell MT" panose="02020503060305020303" pitchFamily="18" charset="0"/>
              </a:rPr>
              <a:t> and 19</a:t>
            </a:r>
            <a:r>
              <a:rPr lang="en-GB" baseline="30000" dirty="0" smtClean="0">
                <a:latin typeface="Bell MT" panose="02020503060305020303" pitchFamily="18" charset="0"/>
              </a:rPr>
              <a:t>th</a:t>
            </a:r>
            <a:r>
              <a:rPr lang="en-GB" dirty="0" smtClean="0">
                <a:latin typeface="Bell MT" panose="02020503060305020303" pitchFamily="18" charset="0"/>
              </a:rPr>
              <a:t> century) – set of technical innovations – harnessing steam power to manufacture production and introduction of novel forms of machinery activated by such sources of power.</a:t>
            </a:r>
          </a:p>
          <a:p>
            <a:pPr algn="just"/>
            <a:r>
              <a:rPr lang="en-GB" dirty="0" smtClean="0">
                <a:latin typeface="Bell MT" panose="02020503060305020303" pitchFamily="18" charset="0"/>
              </a:rPr>
              <a:t>Industrial revolution – led to mass migration from land to industrial work (labour composition changed). Further cities expanded – prior to industrial revolution cities were relatively small. </a:t>
            </a:r>
            <a:endParaRPr lang="nl-NL" dirty="0">
              <a:latin typeface="Bell MT" panose="02020503060305020303" pitchFamily="18" charset="0"/>
            </a:endParaRPr>
          </a:p>
        </p:txBody>
      </p:sp>
    </p:spTree>
    <p:extLst>
      <p:ext uri="{BB962C8B-B14F-4D97-AF65-F5344CB8AC3E}">
        <p14:creationId xmlns:p14="http://schemas.microsoft.com/office/powerpoint/2010/main" val="335498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algn="just"/>
            <a:endParaRPr lang="en-GB" dirty="0" smtClean="0">
              <a:latin typeface="Bell MT" panose="02020503060305020303" pitchFamily="18" charset="0"/>
            </a:endParaRPr>
          </a:p>
          <a:p>
            <a:pPr algn="just"/>
            <a:r>
              <a:rPr lang="en-GB" dirty="0" smtClean="0">
                <a:latin typeface="Bell MT" panose="02020503060305020303" pitchFamily="18" charset="0"/>
              </a:rPr>
              <a:t>Industrial revolution – led to expansion of cities that led to urbanisation (rapidly expanding urban areas) further leading to problem of slums and other social issues. </a:t>
            </a:r>
          </a:p>
          <a:p>
            <a:pPr algn="just"/>
            <a:r>
              <a:rPr lang="nl-NL" dirty="0" smtClean="0">
                <a:latin typeface="Bell MT" panose="02020503060305020303" pitchFamily="18" charset="0"/>
              </a:rPr>
              <a:t>Industrial revolution created a capitalist production system where condition of labour under the production system was differnt from </a:t>
            </a:r>
            <a:r>
              <a:rPr lang="nl-NL" smtClean="0">
                <a:latin typeface="Bell MT" panose="02020503060305020303" pitchFamily="18" charset="0"/>
              </a:rPr>
              <a:t>the earlier </a:t>
            </a:r>
            <a:r>
              <a:rPr lang="nl-NL" dirty="0" smtClean="0">
                <a:latin typeface="Bell MT" panose="02020503060305020303" pitchFamily="18" charset="0"/>
              </a:rPr>
              <a:t>one and demanded attention.</a:t>
            </a:r>
          </a:p>
          <a:p>
            <a:pPr algn="just"/>
            <a:r>
              <a:rPr lang="en-GB" dirty="0" smtClean="0">
                <a:latin typeface="Bell MT" panose="02020503060305020303" pitchFamily="18" charset="0"/>
              </a:rPr>
              <a:t>Capitalistic production also transformed the property relation pushing for accumulation of private property than the common property which was found in societies prior to Industrial revolution.</a:t>
            </a:r>
            <a:endParaRPr lang="nl-NL" dirty="0">
              <a:latin typeface="Bell MT" panose="02020503060305020303" pitchFamily="18" charset="0"/>
            </a:endParaRPr>
          </a:p>
        </p:txBody>
      </p:sp>
    </p:spTree>
    <p:extLst>
      <p:ext uri="{BB962C8B-B14F-4D97-AF65-F5344CB8AC3E}">
        <p14:creationId xmlns:p14="http://schemas.microsoft.com/office/powerpoint/2010/main" val="3703106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algn="just"/>
            <a:r>
              <a:rPr lang="en-US" dirty="0" smtClean="0">
                <a:latin typeface="Bell MT" panose="02020503060305020303" pitchFamily="18" charset="0"/>
              </a:rPr>
              <a:t>The introduction of technology and the new economic processes associated with the industrial revolution were altering forever the </a:t>
            </a:r>
            <a:r>
              <a:rPr lang="en-US" dirty="0" err="1" smtClean="0">
                <a:latin typeface="Bell MT" panose="02020503060305020303" pitchFamily="18" charset="0"/>
              </a:rPr>
              <a:t>organisation</a:t>
            </a:r>
            <a:r>
              <a:rPr lang="en-US" dirty="0" smtClean="0">
                <a:latin typeface="Bell MT" panose="02020503060305020303" pitchFamily="18" charset="0"/>
              </a:rPr>
              <a:t> of societies.</a:t>
            </a:r>
          </a:p>
          <a:p>
            <a:pPr algn="just"/>
            <a:r>
              <a:rPr lang="en-US" dirty="0" smtClean="0">
                <a:latin typeface="Bell MT" panose="02020503060305020303" pitchFamily="18" charset="0"/>
              </a:rPr>
              <a:t>The democratic revolutions (French Revolution) were raising issues about the proper relationship between the individual and society while debating human nature and authority.</a:t>
            </a:r>
          </a:p>
          <a:p>
            <a:pPr algn="just"/>
            <a:r>
              <a:rPr lang="en-US" dirty="0" smtClean="0">
                <a:latin typeface="Bell MT" panose="02020503060305020303" pitchFamily="18" charset="0"/>
              </a:rPr>
              <a:t>‘The changes occurring in society at this time provoked questions about how societies could or should be </a:t>
            </a:r>
            <a:r>
              <a:rPr lang="en-US" dirty="0" err="1" smtClean="0">
                <a:latin typeface="Bell MT" panose="02020503060305020303" pitchFamily="18" charset="0"/>
              </a:rPr>
              <a:t>organised</a:t>
            </a:r>
            <a:r>
              <a:rPr lang="en-US" dirty="0" smtClean="0">
                <a:latin typeface="Bell MT" panose="02020503060305020303" pitchFamily="18" charset="0"/>
              </a:rPr>
              <a:t> and how emerging forms of society affected relations between groups of individuals in society’ (Hyde et al. 2004:4).</a:t>
            </a:r>
          </a:p>
          <a:p>
            <a:pPr algn="just"/>
            <a:r>
              <a:rPr lang="en-US" dirty="0" smtClean="0">
                <a:latin typeface="Bell MT" panose="02020503060305020303" pitchFamily="18" charset="0"/>
              </a:rPr>
              <a:t>Social change was happening at a rate that had not been seen before and as a result people like Comte saw a need to identify these changes associated with modernity and to chart its likely path.</a:t>
            </a:r>
            <a:endParaRPr lang="nl-NL" dirty="0">
              <a:latin typeface="Bell MT" panose="02020503060305020303" pitchFamily="18" charset="0"/>
            </a:endParaRPr>
          </a:p>
        </p:txBody>
      </p:sp>
    </p:spTree>
    <p:extLst>
      <p:ext uri="{BB962C8B-B14F-4D97-AF65-F5344CB8AC3E}">
        <p14:creationId xmlns:p14="http://schemas.microsoft.com/office/powerpoint/2010/main" val="439536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algn="just"/>
            <a:r>
              <a:rPr lang="en-US" dirty="0" smtClean="0">
                <a:latin typeface="Bell MT" panose="02020503060305020303" pitchFamily="18" charset="0"/>
              </a:rPr>
              <a:t>Sociology emerged as a new discipline only in the first half of the 19th century, as a response to the crisis caused by the French and the Industrial revolutions.</a:t>
            </a:r>
          </a:p>
          <a:p>
            <a:pPr algn="just"/>
            <a:r>
              <a:rPr lang="en-US" dirty="0" smtClean="0">
                <a:latin typeface="Bell MT" panose="02020503060305020303" pitchFamily="18" charset="0"/>
              </a:rPr>
              <a:t>The social, economic, political and intellectual background of the 18th century Europe facilitated the emergence of sociology. It emerged in European society corresponding to its socio-historical background which had its origin in the Enlightenment period.</a:t>
            </a:r>
          </a:p>
          <a:p>
            <a:pPr algn="just"/>
            <a:r>
              <a:rPr lang="en-US" dirty="0" smtClean="0">
                <a:latin typeface="Bell MT" panose="02020503060305020303" pitchFamily="18" charset="0"/>
              </a:rPr>
              <a:t>The Enlightenment period stretched from 14th to 18th century and had given rise to force of social change which rocked the feudal monarchy and church in Europe. </a:t>
            </a:r>
          </a:p>
          <a:p>
            <a:pPr algn="just"/>
            <a:r>
              <a:rPr lang="en-US" dirty="0" smtClean="0">
                <a:latin typeface="Bell MT" panose="02020503060305020303" pitchFamily="18" charset="0"/>
              </a:rPr>
              <a:t>Similarly, the Industrial </a:t>
            </a:r>
            <a:r>
              <a:rPr lang="en-US" dirty="0">
                <a:latin typeface="Bell MT" panose="02020503060305020303" pitchFamily="18" charset="0"/>
              </a:rPr>
              <a:t>R</a:t>
            </a:r>
            <a:r>
              <a:rPr lang="en-US" dirty="0" smtClean="0">
                <a:latin typeface="Bell MT" panose="02020503060305020303" pitchFamily="18" charset="0"/>
              </a:rPr>
              <a:t>evolution in England brought about deep rooted changes in the nature of society and role of individual in the society.</a:t>
            </a:r>
            <a:endParaRPr lang="nl-NL" dirty="0">
              <a:latin typeface="Bell MT" panose="02020503060305020303" pitchFamily="18" charset="0"/>
            </a:endParaRPr>
          </a:p>
        </p:txBody>
      </p:sp>
    </p:spTree>
    <p:extLst>
      <p:ext uri="{BB962C8B-B14F-4D97-AF65-F5344CB8AC3E}">
        <p14:creationId xmlns:p14="http://schemas.microsoft.com/office/powerpoint/2010/main" val="11812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lnSpcReduction="10000"/>
          </a:bodyPr>
          <a:lstStyle/>
          <a:p>
            <a:pPr algn="just"/>
            <a:r>
              <a:rPr lang="en-US" dirty="0" smtClean="0">
                <a:latin typeface="Bell MT" panose="02020503060305020303" pitchFamily="18" charset="0"/>
              </a:rPr>
              <a:t>It gave rise to varieties of social and cultural problems. All these developments provided the requisite impetus to the scholars and thinkers of that period to develop a science of society which could address these problems.</a:t>
            </a:r>
          </a:p>
          <a:p>
            <a:pPr algn="just"/>
            <a:r>
              <a:rPr lang="en-US" dirty="0" smtClean="0">
                <a:latin typeface="Bell MT" panose="02020503060305020303" pitchFamily="18" charset="0"/>
              </a:rPr>
              <a:t>Comte famous book “Positive Philosophy”, Comte pointed out the need for the creation of a distinct science of society which he first called “Social Physics” and later “Sociology” that should concern itself with an analysis and explanation of social phenomena.</a:t>
            </a:r>
          </a:p>
          <a:p>
            <a:pPr algn="just"/>
            <a:r>
              <a:rPr lang="en-US" dirty="0" err="1" smtClean="0">
                <a:latin typeface="Bell MT" panose="02020503060305020303" pitchFamily="18" charset="0"/>
              </a:rPr>
              <a:t>Auguste</a:t>
            </a:r>
            <a:r>
              <a:rPr lang="en-US" dirty="0" smtClean="0">
                <a:latin typeface="Bell MT" panose="02020503060305020303" pitchFamily="18" charset="0"/>
              </a:rPr>
              <a:t> Comte coined the term Sociology in the year 1838. The word “Sociology” has been derived from two </a:t>
            </a:r>
            <a:r>
              <a:rPr lang="en-US" smtClean="0">
                <a:latin typeface="Bell MT" panose="02020503060305020303" pitchFamily="18" charset="0"/>
              </a:rPr>
              <a:t>words i.e</a:t>
            </a:r>
            <a:r>
              <a:rPr lang="en-US" dirty="0" smtClean="0">
                <a:latin typeface="Bell MT" panose="02020503060305020303" pitchFamily="18" charset="0"/>
              </a:rPr>
              <a:t>. the Latin word “</a:t>
            </a:r>
            <a:r>
              <a:rPr lang="en-US" dirty="0" err="1" smtClean="0">
                <a:latin typeface="Bell MT" panose="02020503060305020303" pitchFamily="18" charset="0"/>
              </a:rPr>
              <a:t>Socius</a:t>
            </a:r>
            <a:r>
              <a:rPr lang="en-US" dirty="0" smtClean="0">
                <a:latin typeface="Bell MT" panose="02020503060305020303" pitchFamily="18" charset="0"/>
              </a:rPr>
              <a:t> “ or “</a:t>
            </a:r>
            <a:r>
              <a:rPr lang="en-US" dirty="0" err="1" smtClean="0">
                <a:latin typeface="Bell MT" panose="02020503060305020303" pitchFamily="18" charset="0"/>
              </a:rPr>
              <a:t>Societus</a:t>
            </a:r>
            <a:r>
              <a:rPr lang="en-US" dirty="0" smtClean="0">
                <a:latin typeface="Bell MT" panose="02020503060305020303" pitchFamily="18" charset="0"/>
              </a:rPr>
              <a:t>” meaning society, companion or associate and the Greek word “Logos” meaning “study” or “science” Hence, the etymological meaning of the term sociology is the science of society or the study of society.</a:t>
            </a:r>
            <a:endParaRPr lang="nl-NL" dirty="0">
              <a:latin typeface="Bell MT" panose="02020503060305020303" pitchFamily="18" charset="0"/>
            </a:endParaRPr>
          </a:p>
        </p:txBody>
      </p:sp>
    </p:spTree>
    <p:extLst>
      <p:ext uri="{BB962C8B-B14F-4D97-AF65-F5344CB8AC3E}">
        <p14:creationId xmlns:p14="http://schemas.microsoft.com/office/powerpoint/2010/main" val="56041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algn="just"/>
            <a:r>
              <a:rPr lang="en-US" dirty="0" smtClean="0">
                <a:latin typeface="Bell MT" panose="02020503060305020303" pitchFamily="18" charset="0"/>
              </a:rPr>
              <a:t>The two epoch-making events French Revolution and Industrial revolution changed the entire history of human society.</a:t>
            </a:r>
          </a:p>
          <a:p>
            <a:pPr algn="just"/>
            <a:r>
              <a:rPr lang="en-US" dirty="0" smtClean="0">
                <a:latin typeface="Bell MT" panose="02020503060305020303" pitchFamily="18" charset="0"/>
              </a:rPr>
              <a:t>It resulted in metamorphic changes in the realm of economy, polity, culture and religiosity of mankind. This altered reality attracted the attention of the scholars like Saint Simon, </a:t>
            </a:r>
            <a:r>
              <a:rPr lang="en-US" dirty="0" err="1" smtClean="0">
                <a:latin typeface="Bell MT" panose="02020503060305020303" pitchFamily="18" charset="0"/>
              </a:rPr>
              <a:t>Auguste</a:t>
            </a:r>
            <a:r>
              <a:rPr lang="en-US" dirty="0" smtClean="0">
                <a:latin typeface="Bell MT" panose="02020503060305020303" pitchFamily="18" charset="0"/>
              </a:rPr>
              <a:t> Comte and others. They attempted to explain this social transition thereby envisioning their ideas on social reconstruction. </a:t>
            </a:r>
          </a:p>
          <a:p>
            <a:pPr algn="just"/>
            <a:r>
              <a:rPr lang="en-US" dirty="0" smtClean="0">
                <a:latin typeface="Bell MT" panose="02020503060305020303" pitchFamily="18" charset="0"/>
              </a:rPr>
              <a:t>Sociology owes its birth to this intellectual </a:t>
            </a:r>
            <a:r>
              <a:rPr lang="en-US" dirty="0" err="1" smtClean="0">
                <a:latin typeface="Bell MT" panose="02020503060305020303" pitchFamily="18" charset="0"/>
              </a:rPr>
              <a:t>endeavour</a:t>
            </a:r>
            <a:r>
              <a:rPr lang="en-US" dirty="0" smtClean="0">
                <a:latin typeface="Bell MT" panose="02020503060305020303" pitchFamily="18" charset="0"/>
              </a:rPr>
              <a:t>.</a:t>
            </a:r>
            <a:endParaRPr lang="nl-NL" dirty="0">
              <a:latin typeface="Bell MT" panose="02020503060305020303" pitchFamily="18" charset="0"/>
            </a:endParaRPr>
          </a:p>
        </p:txBody>
      </p:sp>
    </p:spTree>
    <p:extLst>
      <p:ext uri="{BB962C8B-B14F-4D97-AF65-F5344CB8AC3E}">
        <p14:creationId xmlns:p14="http://schemas.microsoft.com/office/powerpoint/2010/main" val="895571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1397</TotalTime>
  <Words>2493</Words>
  <Application>Microsoft Office PowerPoint</Application>
  <PresentationFormat>Widescreen</PresentationFormat>
  <Paragraphs>108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Bell MT</vt:lpstr>
      <vt:lpstr>Calibri</vt:lpstr>
      <vt:lpstr>Calibri Light</vt:lpstr>
      <vt:lpstr>Office Theme</vt:lpstr>
      <vt:lpstr>Sociology and its emergence</vt:lpstr>
      <vt:lpstr>Sociology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Wageningen University and Research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Sociology and its emergence</dc:title>
  <dc:creator>Patnaik, Archana</dc:creator>
  <cp:lastModifiedBy>Patnaik, Archana</cp:lastModifiedBy>
  <cp:revision>60</cp:revision>
  <dcterms:created xsi:type="dcterms:W3CDTF">2019-02-05T05:40:51Z</dcterms:created>
  <dcterms:modified xsi:type="dcterms:W3CDTF">2021-01-11T16:32:35Z</dcterms:modified>
</cp:coreProperties>
</file>