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5" r:id="rId7"/>
    <p:sldId id="266" r:id="rId8"/>
    <p:sldId id="267" r:id="rId9"/>
    <p:sldId id="269" r:id="rId10"/>
    <p:sldId id="270"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44" autoAdjust="0"/>
    <p:restoredTop sz="94660"/>
  </p:normalViewPr>
  <p:slideViewPr>
    <p:cSldViewPr snapToGrid="0">
      <p:cViewPr varScale="1">
        <p:scale>
          <a:sx n="92" d="100"/>
          <a:sy n="92" d="100"/>
        </p:scale>
        <p:origin x="18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9E1358-840E-4BAD-A056-CB151573F027}"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407765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9E1358-840E-4BAD-A056-CB151573F027}"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952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9E1358-840E-4BAD-A056-CB151573F027}"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14570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9E1358-840E-4BAD-A056-CB151573F027}"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2875801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9E1358-840E-4BAD-A056-CB151573F027}" type="datetimeFigureOut">
              <a:rPr lang="en-IN" smtClean="0"/>
              <a:t>12-01-2021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735466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B9E1358-840E-4BAD-A056-CB151573F027}" type="datetimeFigureOut">
              <a:rPr lang="en-IN" smtClean="0"/>
              <a:t>12-01-2021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2872670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B9E1358-840E-4BAD-A056-CB151573F027}" type="datetimeFigureOut">
              <a:rPr lang="en-IN" smtClean="0"/>
              <a:t>12-01-2021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318331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B9E1358-840E-4BAD-A056-CB151573F027}" type="datetimeFigureOut">
              <a:rPr lang="en-IN" smtClean="0"/>
              <a:t>12-01-2021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296678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9E1358-840E-4BAD-A056-CB151573F027}" type="datetimeFigureOut">
              <a:rPr lang="en-IN" smtClean="0"/>
              <a:t>12-01-2021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144150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E1358-840E-4BAD-A056-CB151573F027}" type="datetimeFigureOut">
              <a:rPr lang="en-IN" smtClean="0"/>
              <a:t>12-01-2021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2782120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9E1358-840E-4BAD-A056-CB151573F027}" type="datetimeFigureOut">
              <a:rPr lang="en-IN" smtClean="0"/>
              <a:t>12-01-2021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B81026-0F7E-4555-B1BB-C55347B4655C}" type="slidenum">
              <a:rPr lang="en-IN" smtClean="0"/>
              <a:t>‹#›</a:t>
            </a:fld>
            <a:endParaRPr lang="en-IN"/>
          </a:p>
        </p:txBody>
      </p:sp>
    </p:spTree>
    <p:extLst>
      <p:ext uri="{BB962C8B-B14F-4D97-AF65-F5344CB8AC3E}">
        <p14:creationId xmlns:p14="http://schemas.microsoft.com/office/powerpoint/2010/main" val="3052232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9E1358-840E-4BAD-A056-CB151573F027}" type="datetimeFigureOut">
              <a:rPr lang="en-IN" smtClean="0"/>
              <a:t>12-01-2021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81026-0F7E-4555-B1BB-C55347B4655C}" type="slidenum">
              <a:rPr lang="en-IN" smtClean="0"/>
              <a:t>‹#›</a:t>
            </a:fld>
            <a:endParaRPr lang="en-IN"/>
          </a:p>
        </p:txBody>
      </p:sp>
    </p:spTree>
    <p:extLst>
      <p:ext uri="{BB962C8B-B14F-4D97-AF65-F5344CB8AC3E}">
        <p14:creationId xmlns:p14="http://schemas.microsoft.com/office/powerpoint/2010/main" val="1056233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2"/>
            <a:ext cx="9615055" cy="2420938"/>
          </a:xfrm>
        </p:spPr>
        <p:txBody>
          <a:bodyPr>
            <a:normAutofit/>
          </a:bodyPr>
          <a:lstStyle/>
          <a:p>
            <a:r>
              <a:rPr lang="en-IN" sz="4800" b="1" dirty="0" smtClean="0">
                <a:latin typeface="Bell MT" panose="02020503060305020303" pitchFamily="18" charset="0"/>
              </a:rPr>
              <a:t>Caste and Caste Discrimination</a:t>
            </a:r>
            <a:endParaRPr lang="en-IN" sz="4800" b="1" dirty="0">
              <a:latin typeface="Bell MT" panose="02020503060305020303" pitchFamily="18" charset="0"/>
            </a:endParaRPr>
          </a:p>
        </p:txBody>
      </p:sp>
    </p:spTree>
    <p:extLst>
      <p:ext uri="{BB962C8B-B14F-4D97-AF65-F5344CB8AC3E}">
        <p14:creationId xmlns:p14="http://schemas.microsoft.com/office/powerpoint/2010/main" val="644849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Caste in the 21</a:t>
            </a:r>
            <a:r>
              <a:rPr lang="en-IN" baseline="30000" dirty="0" smtClean="0">
                <a:latin typeface="Bell MT" panose="02020503060305020303" pitchFamily="18" charset="0"/>
              </a:rPr>
              <a:t>st</a:t>
            </a:r>
            <a:r>
              <a:rPr lang="en-IN" dirty="0" smtClean="0">
                <a:latin typeface="Bell MT" panose="02020503060305020303" pitchFamily="18" charset="0"/>
              </a:rPr>
              <a:t> Century</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a:bodyPr>
          <a:lstStyle/>
          <a:p>
            <a:r>
              <a:rPr lang="en-IN" dirty="0">
                <a:latin typeface="Bell MT" panose="02020503060305020303" pitchFamily="18" charset="0"/>
              </a:rPr>
              <a:t>Caste in </a:t>
            </a:r>
            <a:r>
              <a:rPr lang="en-IN" dirty="0" smtClean="0">
                <a:latin typeface="Bell MT" panose="02020503060305020303" pitchFamily="18" charset="0"/>
              </a:rPr>
              <a:t>Transformation </a:t>
            </a:r>
          </a:p>
          <a:p>
            <a:pPr lvl="1"/>
            <a:r>
              <a:rPr lang="en-IN" dirty="0" smtClean="0">
                <a:latin typeface="Bell MT" panose="02020503060305020303" pitchFamily="18" charset="0"/>
              </a:rPr>
              <a:t>Before </a:t>
            </a:r>
            <a:r>
              <a:rPr lang="en-IN" dirty="0">
                <a:latin typeface="Bell MT" panose="02020503060305020303" pitchFamily="18" charset="0"/>
              </a:rPr>
              <a:t>independence many castes, and probably most, had more than half their working members in occupations other than those specifically associated with their </a:t>
            </a:r>
            <a:r>
              <a:rPr lang="en-IN" dirty="0" smtClean="0">
                <a:latin typeface="Bell MT" panose="02020503060305020303" pitchFamily="18" charset="0"/>
              </a:rPr>
              <a:t>caste</a:t>
            </a:r>
          </a:p>
          <a:p>
            <a:pPr lvl="1"/>
            <a:r>
              <a:rPr lang="en-IN" dirty="0">
                <a:latin typeface="Bell MT" panose="02020503060305020303" pitchFamily="18" charset="0"/>
              </a:rPr>
              <a:t>In an independent India the link between caste and occupation has weakened </a:t>
            </a:r>
            <a:r>
              <a:rPr lang="en-IN" dirty="0" smtClean="0">
                <a:latin typeface="Bell MT" panose="02020503060305020303" pitchFamily="18" charset="0"/>
              </a:rPr>
              <a:t>considerably.</a:t>
            </a:r>
          </a:p>
          <a:p>
            <a:pPr lvl="1"/>
            <a:r>
              <a:rPr lang="en-IN" dirty="0">
                <a:latin typeface="Bell MT" panose="02020503060305020303" pitchFamily="18" charset="0"/>
              </a:rPr>
              <a:t>Politics of affirmative action has further strengthened the power of lower castes with reservations in government jobs and higher education (</a:t>
            </a:r>
            <a:r>
              <a:rPr lang="en-IN" dirty="0" err="1">
                <a:latin typeface="Bell MT" panose="02020503060305020303" pitchFamily="18" charset="0"/>
              </a:rPr>
              <a:t>Beteille</a:t>
            </a:r>
            <a:r>
              <a:rPr lang="en-IN" dirty="0">
                <a:latin typeface="Bell MT" panose="02020503060305020303" pitchFamily="18" charset="0"/>
              </a:rPr>
              <a:t> 1992).</a:t>
            </a:r>
            <a:endParaRPr lang="en-IN" dirty="0" smtClean="0">
              <a:latin typeface="Bell MT" panose="02020503060305020303" pitchFamily="18" charset="0"/>
            </a:endParaRPr>
          </a:p>
          <a:p>
            <a:pPr marL="0" indent="0">
              <a:buNone/>
            </a:pPr>
            <a:endParaRPr lang="en-IN" dirty="0">
              <a:latin typeface="Bell MT" panose="02020503060305020303" pitchFamily="18" charset="0"/>
            </a:endParaRPr>
          </a:p>
        </p:txBody>
      </p:sp>
    </p:spTree>
    <p:extLst>
      <p:ext uri="{BB962C8B-B14F-4D97-AF65-F5344CB8AC3E}">
        <p14:creationId xmlns:p14="http://schemas.microsoft.com/office/powerpoint/2010/main" val="294289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Overview of the Caste System</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a:bodyPr>
          <a:lstStyle/>
          <a:p>
            <a:pPr algn="just"/>
            <a:r>
              <a:rPr lang="en-US" dirty="0">
                <a:latin typeface="Bell MT" panose="02020503060305020303" pitchFamily="18" charset="0"/>
              </a:rPr>
              <a:t>This idea of the </a:t>
            </a:r>
            <a:r>
              <a:rPr lang="en-US" dirty="0" smtClean="0">
                <a:latin typeface="Bell MT" panose="02020503060305020303" pitchFamily="18" charset="0"/>
              </a:rPr>
              <a:t>dominant caste </a:t>
            </a:r>
            <a:r>
              <a:rPr lang="en-US" dirty="0">
                <a:latin typeface="Bell MT" panose="02020503060305020303" pitchFamily="18" charset="0"/>
              </a:rPr>
              <a:t>is an important development in </a:t>
            </a:r>
            <a:r>
              <a:rPr lang="en-US" dirty="0" smtClean="0">
                <a:latin typeface="Bell MT" panose="02020503060305020303" pitchFamily="18" charset="0"/>
              </a:rPr>
              <a:t>tracking the </a:t>
            </a:r>
            <a:r>
              <a:rPr lang="en-US" dirty="0">
                <a:latin typeface="Bell MT" panose="02020503060305020303" pitchFamily="18" charset="0"/>
              </a:rPr>
              <a:t>evolution of the understanding of </a:t>
            </a:r>
            <a:r>
              <a:rPr lang="en-US" dirty="0" smtClean="0">
                <a:latin typeface="Bell MT" panose="02020503060305020303" pitchFamily="18" charset="0"/>
              </a:rPr>
              <a:t>lived caste</a:t>
            </a:r>
            <a:r>
              <a:rPr lang="en-US" dirty="0">
                <a:latin typeface="Bell MT" panose="02020503060305020303" pitchFamily="18" charset="0"/>
              </a:rPr>
              <a:t>. </a:t>
            </a:r>
            <a:endParaRPr lang="en-US" dirty="0" smtClean="0">
              <a:latin typeface="Bell MT" panose="02020503060305020303" pitchFamily="18" charset="0"/>
            </a:endParaRPr>
          </a:p>
          <a:p>
            <a:pPr algn="just"/>
            <a:r>
              <a:rPr lang="en-US" dirty="0" smtClean="0">
                <a:latin typeface="Bell MT" panose="02020503060305020303" pitchFamily="18" charset="0"/>
              </a:rPr>
              <a:t>In </a:t>
            </a:r>
            <a:r>
              <a:rPr lang="en-US" dirty="0">
                <a:latin typeface="Bell MT" panose="02020503060305020303" pitchFamily="18" charset="0"/>
              </a:rPr>
              <a:t>contrast to the traditional view </a:t>
            </a:r>
            <a:r>
              <a:rPr lang="en-US" dirty="0" smtClean="0">
                <a:latin typeface="Bell MT" panose="02020503060305020303" pitchFamily="18" charset="0"/>
              </a:rPr>
              <a:t>of Brahmins </a:t>
            </a:r>
            <a:r>
              <a:rPr lang="en-US" dirty="0">
                <a:latin typeface="Bell MT" panose="02020503060305020303" pitchFamily="18" charset="0"/>
              </a:rPr>
              <a:t>as superior regardless of material </a:t>
            </a:r>
            <a:r>
              <a:rPr lang="en-US" dirty="0" smtClean="0">
                <a:latin typeface="Bell MT" panose="02020503060305020303" pitchFamily="18" charset="0"/>
              </a:rPr>
              <a:t>or numerical </a:t>
            </a:r>
            <a:r>
              <a:rPr lang="en-US" dirty="0">
                <a:latin typeface="Bell MT" panose="02020503060305020303" pitchFamily="18" charset="0"/>
              </a:rPr>
              <a:t>strength, Srinivas (1987) coined </a:t>
            </a:r>
            <a:r>
              <a:rPr lang="en-US" dirty="0" smtClean="0">
                <a:latin typeface="Bell MT" panose="02020503060305020303" pitchFamily="18" charset="0"/>
              </a:rPr>
              <a:t>the term </a:t>
            </a:r>
            <a:r>
              <a:rPr lang="en-US" dirty="0">
                <a:latin typeface="Bell MT" panose="02020503060305020303" pitchFamily="18" charset="0"/>
              </a:rPr>
              <a:t>dominant caste to refer to those who </a:t>
            </a:r>
            <a:r>
              <a:rPr lang="en-US" dirty="0" smtClean="0">
                <a:latin typeface="Bell MT" panose="02020503060305020303" pitchFamily="18" charset="0"/>
              </a:rPr>
              <a:t>were considered </a:t>
            </a:r>
            <a:r>
              <a:rPr lang="en-US" dirty="0">
                <a:latin typeface="Bell MT" panose="02020503060305020303" pitchFamily="18" charset="0"/>
              </a:rPr>
              <a:t>more locally dominant </a:t>
            </a:r>
            <a:r>
              <a:rPr lang="en-US" dirty="0" smtClean="0">
                <a:latin typeface="Bell MT" panose="02020503060305020303" pitchFamily="18" charset="0"/>
              </a:rPr>
              <a:t>because of </a:t>
            </a:r>
            <a:r>
              <a:rPr lang="en-US" dirty="0">
                <a:latin typeface="Bell MT" panose="02020503060305020303" pitchFamily="18" charset="0"/>
              </a:rPr>
              <a:t>their numerical or </a:t>
            </a:r>
            <a:r>
              <a:rPr lang="en-US" dirty="0" smtClean="0">
                <a:latin typeface="Bell MT" panose="02020503060305020303" pitchFamily="18" charset="0"/>
              </a:rPr>
              <a:t>material socioeconomic strength</a:t>
            </a:r>
            <a:r>
              <a:rPr lang="en-US" dirty="0">
                <a:latin typeface="Bell MT" panose="02020503060305020303" pitchFamily="18" charset="0"/>
              </a:rPr>
              <a:t>, regardless, to a certain extent, of </a:t>
            </a:r>
            <a:r>
              <a:rPr lang="en-US" dirty="0" smtClean="0">
                <a:latin typeface="Bell MT" panose="02020503060305020303" pitchFamily="18" charset="0"/>
              </a:rPr>
              <a:t>their ritual purity.</a:t>
            </a:r>
          </a:p>
          <a:p>
            <a:pPr algn="just"/>
            <a:r>
              <a:rPr lang="en-IN" dirty="0" smtClean="0">
                <a:latin typeface="Bell MT" panose="02020503060305020303" pitchFamily="18" charset="0"/>
              </a:rPr>
              <a:t>Caste which was regarded as hierarchical and immobile groups – contested.</a:t>
            </a:r>
            <a:endParaRPr lang="en-IN" dirty="0">
              <a:latin typeface="Bell MT" panose="02020503060305020303" pitchFamily="18" charset="0"/>
            </a:endParaRPr>
          </a:p>
        </p:txBody>
      </p:sp>
    </p:spTree>
    <p:extLst>
      <p:ext uri="{BB962C8B-B14F-4D97-AF65-F5344CB8AC3E}">
        <p14:creationId xmlns:p14="http://schemas.microsoft.com/office/powerpoint/2010/main" val="383638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Overview of the Caste System</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a:bodyPr>
          <a:lstStyle/>
          <a:p>
            <a:pPr algn="just"/>
            <a:r>
              <a:rPr lang="en-US" dirty="0" smtClean="0">
                <a:latin typeface="Bell MT" panose="02020503060305020303" pitchFamily="18" charset="0"/>
              </a:rPr>
              <a:t>Caste </a:t>
            </a:r>
            <a:r>
              <a:rPr lang="en-US" dirty="0">
                <a:latin typeface="Bell MT" panose="02020503060305020303" pitchFamily="18" charset="0"/>
              </a:rPr>
              <a:t>is also a political construct in India. </a:t>
            </a:r>
            <a:endParaRPr lang="en-US" dirty="0" smtClean="0">
              <a:latin typeface="Bell MT" panose="02020503060305020303" pitchFamily="18" charset="0"/>
            </a:endParaRPr>
          </a:p>
          <a:p>
            <a:pPr algn="just"/>
            <a:r>
              <a:rPr lang="en-US" dirty="0" smtClean="0">
                <a:latin typeface="Bell MT" panose="02020503060305020303" pitchFamily="18" charset="0"/>
              </a:rPr>
              <a:t>The Indian </a:t>
            </a:r>
            <a:r>
              <a:rPr lang="en-US" dirty="0">
                <a:latin typeface="Bell MT" panose="02020503060305020303" pitchFamily="18" charset="0"/>
              </a:rPr>
              <a:t>Constitution recognizes three </a:t>
            </a:r>
            <a:r>
              <a:rPr lang="en-US" dirty="0" smtClean="0">
                <a:latin typeface="Bell MT" panose="02020503060305020303" pitchFamily="18" charset="0"/>
              </a:rPr>
              <a:t>broad groups </a:t>
            </a:r>
            <a:r>
              <a:rPr lang="en-US" dirty="0">
                <a:latin typeface="Bell MT" panose="02020503060305020303" pitchFamily="18" charset="0"/>
              </a:rPr>
              <a:t>for its affirmative action or </a:t>
            </a:r>
            <a:r>
              <a:rPr lang="en-US" dirty="0" smtClean="0">
                <a:latin typeface="Bell MT" panose="02020503060305020303" pitchFamily="18" charset="0"/>
              </a:rPr>
              <a:t>reservation policies</a:t>
            </a:r>
            <a:r>
              <a:rPr lang="en-US" dirty="0">
                <a:latin typeface="Bell MT" panose="02020503060305020303" pitchFamily="18" charset="0"/>
              </a:rPr>
              <a:t>. </a:t>
            </a:r>
            <a:endParaRPr lang="en-US" dirty="0" smtClean="0">
              <a:latin typeface="Bell MT" panose="02020503060305020303" pitchFamily="18" charset="0"/>
            </a:endParaRPr>
          </a:p>
          <a:p>
            <a:pPr lvl="1" algn="just"/>
            <a:r>
              <a:rPr lang="en-US" dirty="0" smtClean="0">
                <a:latin typeface="Bell MT" panose="02020503060305020303" pitchFamily="18" charset="0"/>
              </a:rPr>
              <a:t>The </a:t>
            </a:r>
            <a:r>
              <a:rPr lang="en-US" dirty="0">
                <a:latin typeface="Bell MT" panose="02020503060305020303" pitchFamily="18" charset="0"/>
              </a:rPr>
              <a:t>Scheduled Castes (SCs, a </a:t>
            </a:r>
            <a:r>
              <a:rPr lang="en-US" dirty="0" smtClean="0">
                <a:latin typeface="Bell MT" panose="02020503060305020303" pitchFamily="18" charset="0"/>
              </a:rPr>
              <a:t>listing of </a:t>
            </a:r>
            <a:r>
              <a:rPr lang="en-US" dirty="0">
                <a:latin typeface="Bell MT" panose="02020503060305020303" pitchFamily="18" charset="0"/>
              </a:rPr>
              <a:t>predominantly ex-untouchable </a:t>
            </a:r>
            <a:r>
              <a:rPr lang="en-US" dirty="0" err="1">
                <a:latin typeface="Bell MT" panose="02020503060305020303" pitchFamily="18" charset="0"/>
              </a:rPr>
              <a:t>jatis</a:t>
            </a:r>
            <a:r>
              <a:rPr lang="en-US" dirty="0" smtClean="0">
                <a:latin typeface="Bell MT" panose="02020503060305020303" pitchFamily="18" charset="0"/>
              </a:rPr>
              <a:t>).</a:t>
            </a:r>
          </a:p>
          <a:p>
            <a:pPr lvl="1" algn="just"/>
            <a:r>
              <a:rPr lang="en-US" dirty="0">
                <a:latin typeface="Bell MT" panose="02020503060305020303" pitchFamily="18" charset="0"/>
              </a:rPr>
              <a:t>T</a:t>
            </a:r>
            <a:r>
              <a:rPr lang="en-US" dirty="0" smtClean="0">
                <a:latin typeface="Bell MT" panose="02020503060305020303" pitchFamily="18" charset="0"/>
              </a:rPr>
              <a:t>he </a:t>
            </a:r>
            <a:r>
              <a:rPr lang="en-US" dirty="0">
                <a:latin typeface="Bell MT" panose="02020503060305020303" pitchFamily="18" charset="0"/>
              </a:rPr>
              <a:t>Scheduled Tribes (STs, a listing of </a:t>
            </a:r>
            <a:r>
              <a:rPr lang="en-US" dirty="0" smtClean="0">
                <a:latin typeface="Bell MT" panose="02020503060305020303" pitchFamily="18" charset="0"/>
              </a:rPr>
              <a:t>geographically isolated </a:t>
            </a:r>
            <a:r>
              <a:rPr lang="en-US" dirty="0">
                <a:latin typeface="Bell MT" panose="02020503060305020303" pitchFamily="18" charset="0"/>
              </a:rPr>
              <a:t>groups) were </a:t>
            </a:r>
            <a:r>
              <a:rPr lang="en-US" dirty="0" smtClean="0">
                <a:latin typeface="Bell MT" panose="02020503060305020303" pitchFamily="18" charset="0"/>
              </a:rPr>
              <a:t>identified via </a:t>
            </a:r>
            <a:r>
              <a:rPr lang="en-US" dirty="0">
                <a:latin typeface="Bell MT" panose="02020503060305020303" pitchFamily="18" charset="0"/>
              </a:rPr>
              <a:t>a schedule in the Indian </a:t>
            </a:r>
            <a:r>
              <a:rPr lang="en-US" dirty="0" smtClean="0">
                <a:latin typeface="Bell MT" panose="02020503060305020303" pitchFamily="18" charset="0"/>
              </a:rPr>
              <a:t>Constitution in </a:t>
            </a:r>
            <a:r>
              <a:rPr lang="en-US" dirty="0">
                <a:latin typeface="Bell MT" panose="02020503060305020303" pitchFamily="18" charset="0"/>
              </a:rPr>
              <a:t>1950 as groups deserving of </a:t>
            </a:r>
            <a:r>
              <a:rPr lang="en-US" dirty="0" smtClean="0">
                <a:latin typeface="Bell MT" panose="02020503060305020303" pitchFamily="18" charset="0"/>
              </a:rPr>
              <a:t>preferential treatment </a:t>
            </a:r>
            <a:r>
              <a:rPr lang="en-US" dirty="0">
                <a:latin typeface="Bell MT" panose="02020503060305020303" pitchFamily="18" charset="0"/>
              </a:rPr>
              <a:t>in light of historical </a:t>
            </a:r>
            <a:r>
              <a:rPr lang="en-US" dirty="0" smtClean="0">
                <a:latin typeface="Bell MT" panose="02020503060305020303" pitchFamily="18" charset="0"/>
              </a:rPr>
              <a:t>discrimination and </a:t>
            </a:r>
            <a:r>
              <a:rPr lang="en-US" dirty="0">
                <a:latin typeface="Bell MT" panose="02020503060305020303" pitchFamily="18" charset="0"/>
              </a:rPr>
              <a:t>disadvantage. </a:t>
            </a:r>
            <a:endParaRPr lang="en-US" dirty="0" smtClean="0">
              <a:latin typeface="Bell MT" panose="02020503060305020303" pitchFamily="18" charset="0"/>
            </a:endParaRPr>
          </a:p>
          <a:p>
            <a:pPr lvl="1" algn="just"/>
            <a:r>
              <a:rPr lang="en-US" dirty="0" smtClean="0">
                <a:latin typeface="Bell MT" panose="02020503060305020303" pitchFamily="18" charset="0"/>
              </a:rPr>
              <a:t>The </a:t>
            </a:r>
            <a:r>
              <a:rPr lang="en-US" dirty="0">
                <a:latin typeface="Bell MT" panose="02020503060305020303" pitchFamily="18" charset="0"/>
              </a:rPr>
              <a:t>third group, called </a:t>
            </a:r>
            <a:r>
              <a:rPr lang="en-US" dirty="0" smtClean="0">
                <a:latin typeface="Bell MT" panose="02020503060305020303" pitchFamily="18" charset="0"/>
              </a:rPr>
              <a:t>the Other </a:t>
            </a:r>
            <a:r>
              <a:rPr lang="en-US" dirty="0">
                <a:latin typeface="Bell MT" panose="02020503060305020303" pitchFamily="18" charset="0"/>
              </a:rPr>
              <a:t>Backward Classes (OBCs), </a:t>
            </a:r>
            <a:r>
              <a:rPr lang="en-US" dirty="0" smtClean="0">
                <a:latin typeface="Bell MT" panose="02020503060305020303" pitchFamily="18" charset="0"/>
              </a:rPr>
              <a:t>received reservations </a:t>
            </a:r>
            <a:r>
              <a:rPr lang="en-US" dirty="0">
                <a:latin typeface="Bell MT" panose="02020503060305020303" pitchFamily="18" charset="0"/>
              </a:rPr>
              <a:t>in the 1990s after much </a:t>
            </a:r>
            <a:r>
              <a:rPr lang="en-US" dirty="0" smtClean="0">
                <a:latin typeface="Bell MT" panose="02020503060305020303" pitchFamily="18" charset="0"/>
              </a:rPr>
              <a:t>contentious debate </a:t>
            </a:r>
            <a:r>
              <a:rPr lang="en-US" dirty="0">
                <a:latin typeface="Bell MT" panose="02020503060305020303" pitchFamily="18" charset="0"/>
              </a:rPr>
              <a:t>and violence</a:t>
            </a:r>
            <a:r>
              <a:rPr lang="en-US" dirty="0" smtClean="0">
                <a:latin typeface="Bell MT" panose="02020503060305020303" pitchFamily="18" charset="0"/>
              </a:rPr>
              <a:t>.</a:t>
            </a:r>
          </a:p>
          <a:p>
            <a:pPr algn="just"/>
            <a:r>
              <a:rPr lang="en-US" dirty="0">
                <a:latin typeface="Bell MT" panose="02020503060305020303" pitchFamily="18" charset="0"/>
              </a:rPr>
              <a:t>The definition </a:t>
            </a:r>
            <a:r>
              <a:rPr lang="en-US" dirty="0" smtClean="0">
                <a:latin typeface="Bell MT" panose="02020503060305020303" pitchFamily="18" charset="0"/>
              </a:rPr>
              <a:t>of OBCs </a:t>
            </a:r>
            <a:r>
              <a:rPr lang="en-US" dirty="0">
                <a:latin typeface="Bell MT" panose="02020503060305020303" pitchFamily="18" charset="0"/>
              </a:rPr>
              <a:t>is more complex, as they are </a:t>
            </a:r>
            <a:r>
              <a:rPr lang="en-US" dirty="0" smtClean="0">
                <a:latin typeface="Bell MT" panose="02020503060305020303" pitchFamily="18" charset="0"/>
              </a:rPr>
              <a:t>technically not </a:t>
            </a:r>
            <a:r>
              <a:rPr lang="en-US" dirty="0">
                <a:latin typeface="Bell MT" panose="02020503060305020303" pitchFamily="18" charset="0"/>
              </a:rPr>
              <a:t>simply castes or </a:t>
            </a:r>
            <a:r>
              <a:rPr lang="en-US" dirty="0" err="1">
                <a:latin typeface="Bell MT" panose="02020503060305020303" pitchFamily="18" charset="0"/>
              </a:rPr>
              <a:t>jatis</a:t>
            </a:r>
            <a:r>
              <a:rPr lang="en-US" dirty="0">
                <a:latin typeface="Bell MT" panose="02020503060305020303" pitchFamily="18" charset="0"/>
              </a:rPr>
              <a:t>, but </a:t>
            </a:r>
            <a:r>
              <a:rPr lang="en-US" dirty="0" smtClean="0">
                <a:latin typeface="Bell MT" panose="02020503060305020303" pitchFamily="18" charset="0"/>
              </a:rPr>
              <a:t>classes.</a:t>
            </a:r>
            <a:endParaRPr lang="en-IN" dirty="0">
              <a:latin typeface="Bell MT" panose="02020503060305020303" pitchFamily="18" charset="0"/>
            </a:endParaRPr>
          </a:p>
        </p:txBody>
      </p:sp>
    </p:spTree>
    <p:extLst>
      <p:ext uri="{BB962C8B-B14F-4D97-AF65-F5344CB8AC3E}">
        <p14:creationId xmlns:p14="http://schemas.microsoft.com/office/powerpoint/2010/main" val="1081767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Overview of the Caste System</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lnSpcReduction="10000"/>
          </a:bodyPr>
          <a:lstStyle/>
          <a:p>
            <a:pPr algn="just"/>
            <a:r>
              <a:rPr lang="en-US" dirty="0" smtClean="0">
                <a:latin typeface="Bell MT" panose="02020503060305020303" pitchFamily="18" charset="0"/>
              </a:rPr>
              <a:t>Officially, however</a:t>
            </a:r>
            <a:r>
              <a:rPr lang="en-US" dirty="0">
                <a:latin typeface="Bell MT" panose="02020503060305020303" pitchFamily="18" charset="0"/>
              </a:rPr>
              <a:t>, the central listing of OBCs </a:t>
            </a:r>
            <a:r>
              <a:rPr lang="en-US" dirty="0" smtClean="0">
                <a:latin typeface="Bell MT" panose="02020503060305020303" pitchFamily="18" charset="0"/>
              </a:rPr>
              <a:t>includes castes </a:t>
            </a:r>
            <a:r>
              <a:rPr lang="en-US" dirty="0">
                <a:latin typeface="Bell MT" panose="02020503060305020303" pitchFamily="18" charset="0"/>
              </a:rPr>
              <a:t>and communities considered </a:t>
            </a:r>
            <a:r>
              <a:rPr lang="en-US" dirty="0" smtClean="0">
                <a:latin typeface="Bell MT" panose="02020503060305020303" pitchFamily="18" charset="0"/>
              </a:rPr>
              <a:t>socially, economically</a:t>
            </a:r>
            <a:r>
              <a:rPr lang="en-US" dirty="0">
                <a:latin typeface="Bell MT" panose="02020503060305020303" pitchFamily="18" charset="0"/>
              </a:rPr>
              <a:t>, or educationally “</a:t>
            </a:r>
            <a:r>
              <a:rPr lang="en-US" dirty="0" smtClean="0">
                <a:latin typeface="Bell MT" panose="02020503060305020303" pitchFamily="18" charset="0"/>
              </a:rPr>
              <a:t>backward” by </a:t>
            </a:r>
            <a:r>
              <a:rPr lang="en-US" dirty="0">
                <a:latin typeface="Bell MT" panose="02020503060305020303" pitchFamily="18" charset="0"/>
              </a:rPr>
              <a:t>the National Commission for </a:t>
            </a:r>
            <a:r>
              <a:rPr lang="en-US" dirty="0" smtClean="0">
                <a:latin typeface="Bell MT" panose="02020503060305020303" pitchFamily="18" charset="0"/>
              </a:rPr>
              <a:t>Backward Classes.</a:t>
            </a:r>
          </a:p>
          <a:p>
            <a:pPr lvl="1" algn="just"/>
            <a:r>
              <a:rPr lang="en-US" dirty="0" smtClean="0">
                <a:latin typeface="Bell MT" panose="02020503060305020303" pitchFamily="18" charset="0"/>
              </a:rPr>
              <a:t>Ex - OBCs </a:t>
            </a:r>
            <a:r>
              <a:rPr lang="en-US" dirty="0">
                <a:latin typeface="Bell MT" panose="02020503060305020303" pitchFamily="18" charset="0"/>
              </a:rPr>
              <a:t>include groups of </a:t>
            </a:r>
            <a:r>
              <a:rPr lang="en-US" dirty="0" err="1">
                <a:latin typeface="Bell MT" panose="02020503060305020303" pitchFamily="18" charset="0"/>
              </a:rPr>
              <a:t>jatis</a:t>
            </a:r>
            <a:r>
              <a:rPr lang="en-US" dirty="0">
                <a:latin typeface="Bell MT" panose="02020503060305020303" pitchFamily="18" charset="0"/>
              </a:rPr>
              <a:t> </a:t>
            </a:r>
            <a:r>
              <a:rPr lang="en-US" dirty="0" smtClean="0">
                <a:latin typeface="Bell MT" panose="02020503060305020303" pitchFamily="18" charset="0"/>
              </a:rPr>
              <a:t>such as </a:t>
            </a:r>
            <a:r>
              <a:rPr lang="en-US" dirty="0">
                <a:latin typeface="Bell MT" panose="02020503060305020303" pitchFamily="18" charset="0"/>
              </a:rPr>
              <a:t>the </a:t>
            </a:r>
            <a:r>
              <a:rPr lang="en-US" dirty="0" err="1">
                <a:latin typeface="Bell MT" panose="02020503060305020303" pitchFamily="18" charset="0"/>
              </a:rPr>
              <a:t>Yadavs</a:t>
            </a:r>
            <a:r>
              <a:rPr lang="en-US" dirty="0">
                <a:latin typeface="Bell MT" panose="02020503060305020303" pitchFamily="18" charset="0"/>
              </a:rPr>
              <a:t> (originally a caste of </a:t>
            </a:r>
            <a:r>
              <a:rPr lang="en-US" dirty="0" smtClean="0">
                <a:latin typeface="Bell MT" panose="02020503060305020303" pitchFamily="18" charset="0"/>
              </a:rPr>
              <a:t>cowherds) in </a:t>
            </a:r>
            <a:r>
              <a:rPr lang="en-US" dirty="0">
                <a:latin typeface="Bell MT" panose="02020503060305020303" pitchFamily="18" charset="0"/>
              </a:rPr>
              <a:t>states such as Rajasthan and Uttar Pradesh.</a:t>
            </a:r>
            <a:endParaRPr lang="en-US" dirty="0" smtClean="0">
              <a:latin typeface="Bell MT" panose="02020503060305020303" pitchFamily="18" charset="0"/>
            </a:endParaRPr>
          </a:p>
          <a:p>
            <a:pPr algn="just"/>
            <a:r>
              <a:rPr lang="en-US" dirty="0">
                <a:latin typeface="Bell MT" panose="02020503060305020303" pitchFamily="18" charset="0"/>
              </a:rPr>
              <a:t>They form the “bulk of the </a:t>
            </a:r>
            <a:r>
              <a:rPr lang="en-US" dirty="0" smtClean="0">
                <a:latin typeface="Bell MT" panose="02020503060305020303" pitchFamily="18" charset="0"/>
              </a:rPr>
              <a:t>Shudras— the </a:t>
            </a:r>
            <a:r>
              <a:rPr lang="en-US" dirty="0">
                <a:latin typeface="Bell MT" panose="02020503060305020303" pitchFamily="18" charset="0"/>
              </a:rPr>
              <a:t>fourth category (</a:t>
            </a:r>
            <a:r>
              <a:rPr lang="en-US" dirty="0" err="1">
                <a:latin typeface="Bell MT" panose="02020503060305020303" pitchFamily="18" charset="0"/>
              </a:rPr>
              <a:t>varna</a:t>
            </a:r>
            <a:r>
              <a:rPr lang="en-US" dirty="0">
                <a:latin typeface="Bell MT" panose="02020503060305020303" pitchFamily="18" charset="0"/>
              </a:rPr>
              <a:t>) of the </a:t>
            </a:r>
            <a:r>
              <a:rPr lang="en-US" dirty="0" smtClean="0">
                <a:latin typeface="Bell MT" panose="02020503060305020303" pitchFamily="18" charset="0"/>
              </a:rPr>
              <a:t>classical Hindu </a:t>
            </a:r>
            <a:r>
              <a:rPr lang="en-US" dirty="0">
                <a:latin typeface="Bell MT" panose="02020503060305020303" pitchFamily="18" charset="0"/>
              </a:rPr>
              <a:t>social arrangement” ( </a:t>
            </a:r>
            <a:r>
              <a:rPr lang="en-US" dirty="0" err="1">
                <a:latin typeface="Bell MT" panose="02020503060305020303" pitchFamily="18" charset="0"/>
              </a:rPr>
              <a:t>Jaffrelot</a:t>
            </a:r>
            <a:r>
              <a:rPr lang="en-US" dirty="0">
                <a:latin typeface="Bell MT" panose="02020503060305020303" pitchFamily="18" charset="0"/>
              </a:rPr>
              <a:t> </a:t>
            </a:r>
            <a:r>
              <a:rPr lang="en-US" dirty="0" smtClean="0">
                <a:latin typeface="Bell MT" panose="02020503060305020303" pitchFamily="18" charset="0"/>
              </a:rPr>
              <a:t>2000, p</a:t>
            </a:r>
            <a:r>
              <a:rPr lang="en-US" dirty="0">
                <a:latin typeface="Bell MT" panose="02020503060305020303" pitchFamily="18" charset="0"/>
              </a:rPr>
              <a:t>. 86), while the ex-untouchables form the </a:t>
            </a:r>
            <a:r>
              <a:rPr lang="en-US" dirty="0" smtClean="0">
                <a:latin typeface="Bell MT" panose="02020503060305020303" pitchFamily="18" charset="0"/>
              </a:rPr>
              <a:t>bulk of </a:t>
            </a:r>
            <a:r>
              <a:rPr lang="en-US" dirty="0">
                <a:latin typeface="Bell MT" panose="02020503060305020303" pitchFamily="18" charset="0"/>
              </a:rPr>
              <a:t>the SCs</a:t>
            </a:r>
            <a:r>
              <a:rPr lang="en-US" dirty="0" smtClean="0">
                <a:latin typeface="Bell MT" panose="02020503060305020303" pitchFamily="18" charset="0"/>
              </a:rPr>
              <a:t>.</a:t>
            </a:r>
          </a:p>
          <a:p>
            <a:pPr algn="just"/>
            <a:r>
              <a:rPr lang="en-US" dirty="0">
                <a:latin typeface="Bell MT" panose="02020503060305020303" pitchFamily="18" charset="0"/>
              </a:rPr>
              <a:t>SCs, STs, and OBCs receive a </a:t>
            </a:r>
            <a:r>
              <a:rPr lang="en-US" dirty="0" smtClean="0">
                <a:latin typeface="Bell MT" panose="02020503060305020303" pitchFamily="18" charset="0"/>
              </a:rPr>
              <a:t>particular number</a:t>
            </a:r>
            <a:r>
              <a:rPr lang="en-US" dirty="0">
                <a:latin typeface="Bell MT" panose="02020503060305020303" pitchFamily="18" charset="0"/>
              </a:rPr>
              <a:t>, in proportion to their population, </a:t>
            </a:r>
            <a:r>
              <a:rPr lang="en-US" dirty="0" smtClean="0">
                <a:latin typeface="Bell MT" panose="02020503060305020303" pitchFamily="18" charset="0"/>
              </a:rPr>
              <a:t>of reserved </a:t>
            </a:r>
            <a:r>
              <a:rPr lang="en-US" dirty="0">
                <a:latin typeface="Bell MT" panose="02020503060305020303" pitchFamily="18" charset="0"/>
              </a:rPr>
              <a:t>seats in the public sector, </a:t>
            </a:r>
            <a:r>
              <a:rPr lang="en-US" dirty="0" smtClean="0">
                <a:latin typeface="Bell MT" panose="02020503060305020303" pitchFamily="18" charset="0"/>
              </a:rPr>
              <a:t>educational institutions</a:t>
            </a:r>
            <a:r>
              <a:rPr lang="en-US" dirty="0">
                <a:latin typeface="Bell MT" panose="02020503060305020303" pitchFamily="18" charset="0"/>
              </a:rPr>
              <a:t>, and some legislative </a:t>
            </a:r>
            <a:r>
              <a:rPr lang="en-US" dirty="0" smtClean="0">
                <a:latin typeface="Bell MT" panose="02020503060305020303" pitchFamily="18" charset="0"/>
              </a:rPr>
              <a:t>institutions (see </a:t>
            </a:r>
            <a:r>
              <a:rPr lang="en-US" dirty="0" err="1">
                <a:latin typeface="Bell MT" panose="02020503060305020303" pitchFamily="18" charset="0"/>
              </a:rPr>
              <a:t>Galanter</a:t>
            </a:r>
            <a:r>
              <a:rPr lang="en-US" dirty="0">
                <a:latin typeface="Bell MT" panose="02020503060305020303" pitchFamily="18" charset="0"/>
              </a:rPr>
              <a:t> 1984; </a:t>
            </a:r>
            <a:r>
              <a:rPr lang="en-US" dirty="0" smtClean="0">
                <a:latin typeface="Bell MT" panose="02020503060305020303" pitchFamily="18" charset="0"/>
              </a:rPr>
              <a:t>McMillan </a:t>
            </a:r>
            <a:r>
              <a:rPr lang="en-US" dirty="0">
                <a:latin typeface="Bell MT" panose="02020503060305020303" pitchFamily="18" charset="0"/>
              </a:rPr>
              <a:t>2005, Srinivas </a:t>
            </a:r>
            <a:r>
              <a:rPr lang="en-US" dirty="0" smtClean="0">
                <a:latin typeface="Bell MT" panose="02020503060305020303" pitchFamily="18" charset="0"/>
              </a:rPr>
              <a:t>1996).</a:t>
            </a:r>
          </a:p>
          <a:p>
            <a:pPr algn="just"/>
            <a:endParaRPr lang="en-IN" dirty="0">
              <a:latin typeface="Bell MT" panose="02020503060305020303" pitchFamily="18" charset="0"/>
            </a:endParaRPr>
          </a:p>
        </p:txBody>
      </p:sp>
    </p:spTree>
    <p:extLst>
      <p:ext uri="{BB962C8B-B14F-4D97-AF65-F5344CB8AC3E}">
        <p14:creationId xmlns:p14="http://schemas.microsoft.com/office/powerpoint/2010/main" val="40300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Overview of the Caste System</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lnSpcReduction="10000"/>
          </a:bodyPr>
          <a:lstStyle/>
          <a:p>
            <a:pPr algn="just"/>
            <a:r>
              <a:rPr lang="en-US" dirty="0">
                <a:latin typeface="Bell MT" panose="02020503060305020303" pitchFamily="18" charset="0"/>
              </a:rPr>
              <a:t>Critics of these reservations have argued </a:t>
            </a:r>
            <a:r>
              <a:rPr lang="en-US" dirty="0" smtClean="0">
                <a:latin typeface="Bell MT" panose="02020503060305020303" pitchFamily="18" charset="0"/>
              </a:rPr>
              <a:t>that it </a:t>
            </a:r>
            <a:r>
              <a:rPr lang="en-US" dirty="0">
                <a:latin typeface="Bell MT" panose="02020503060305020303" pitchFamily="18" charset="0"/>
              </a:rPr>
              <a:t>solidifies caste identity, whereas </a:t>
            </a:r>
            <a:r>
              <a:rPr lang="en-US" dirty="0" smtClean="0">
                <a:latin typeface="Bell MT" panose="02020503060305020303" pitchFamily="18" charset="0"/>
              </a:rPr>
              <a:t>supporters have </a:t>
            </a:r>
            <a:r>
              <a:rPr lang="en-US" dirty="0">
                <a:latin typeface="Bell MT" panose="02020503060305020303" pitchFamily="18" charset="0"/>
              </a:rPr>
              <a:t>emphasized the need for corrective </a:t>
            </a:r>
            <a:r>
              <a:rPr lang="en-US" dirty="0" smtClean="0">
                <a:latin typeface="Bell MT" panose="02020503060305020303" pitchFamily="18" charset="0"/>
              </a:rPr>
              <a:t>procedures to </a:t>
            </a:r>
            <a:r>
              <a:rPr lang="en-US" dirty="0">
                <a:latin typeface="Bell MT" panose="02020503060305020303" pitchFamily="18" charset="0"/>
              </a:rPr>
              <a:t>help these castes overcome centuries </a:t>
            </a:r>
            <a:r>
              <a:rPr lang="en-US" dirty="0" smtClean="0">
                <a:latin typeface="Bell MT" panose="02020503060305020303" pitchFamily="18" charset="0"/>
              </a:rPr>
              <a:t>of oppression </a:t>
            </a:r>
            <a:r>
              <a:rPr lang="en-US" dirty="0">
                <a:latin typeface="Bell MT" panose="02020503060305020303" pitchFamily="18" charset="0"/>
              </a:rPr>
              <a:t>and discrimination (Srinivas 1996a</a:t>
            </a:r>
            <a:r>
              <a:rPr lang="en-US" dirty="0" smtClean="0">
                <a:latin typeface="Bell MT" panose="02020503060305020303" pitchFamily="18" charset="0"/>
              </a:rPr>
              <a:t>).</a:t>
            </a:r>
          </a:p>
          <a:p>
            <a:pPr algn="just"/>
            <a:r>
              <a:rPr lang="en-US" dirty="0">
                <a:latin typeface="Bell MT" panose="02020503060305020303" pitchFamily="18" charset="0"/>
              </a:rPr>
              <a:t>Caste can be understood in many ways, </a:t>
            </a:r>
            <a:r>
              <a:rPr lang="en-US" dirty="0" smtClean="0">
                <a:latin typeface="Bell MT" panose="02020503060305020303" pitchFamily="18" charset="0"/>
              </a:rPr>
              <a:t>but the </a:t>
            </a:r>
            <a:r>
              <a:rPr lang="en-US" dirty="0">
                <a:latin typeface="Bell MT" panose="02020503060305020303" pitchFamily="18" charset="0"/>
              </a:rPr>
              <a:t>constitutional categories of SC, ST, and OBC arguably have a greater importance in </a:t>
            </a:r>
            <a:r>
              <a:rPr lang="en-US" dirty="0" smtClean="0">
                <a:latin typeface="Bell MT" panose="02020503060305020303" pitchFamily="18" charset="0"/>
              </a:rPr>
              <a:t>the political </a:t>
            </a:r>
            <a:r>
              <a:rPr lang="en-US" dirty="0">
                <a:latin typeface="Bell MT" panose="02020503060305020303" pitchFamily="18" charset="0"/>
              </a:rPr>
              <a:t>domain and with regard to </a:t>
            </a:r>
            <a:r>
              <a:rPr lang="en-US" dirty="0" smtClean="0">
                <a:latin typeface="Bell MT" panose="02020503060305020303" pitchFamily="18" charset="0"/>
              </a:rPr>
              <a:t>affirmative action.</a:t>
            </a:r>
          </a:p>
          <a:p>
            <a:pPr algn="just"/>
            <a:r>
              <a:rPr lang="en-US" dirty="0" smtClean="0">
                <a:latin typeface="Bell MT" panose="02020503060305020303" pitchFamily="18" charset="0"/>
              </a:rPr>
              <a:t>Caste </a:t>
            </a:r>
            <a:r>
              <a:rPr lang="en-US" dirty="0">
                <a:latin typeface="Bell MT" panose="02020503060305020303" pitchFamily="18" charset="0"/>
              </a:rPr>
              <a:t>is not restricted to Hindu </a:t>
            </a:r>
            <a:r>
              <a:rPr lang="en-US" dirty="0" smtClean="0">
                <a:latin typeface="Bell MT" panose="02020503060305020303" pitchFamily="18" charset="0"/>
              </a:rPr>
              <a:t>society nor </a:t>
            </a:r>
            <a:r>
              <a:rPr lang="en-US" dirty="0">
                <a:latin typeface="Bell MT" panose="02020503060305020303" pitchFamily="18" charset="0"/>
              </a:rPr>
              <a:t>to communities in India alone. </a:t>
            </a:r>
            <a:r>
              <a:rPr lang="en-US" dirty="0" smtClean="0">
                <a:latin typeface="Bell MT" panose="02020503060305020303" pitchFamily="18" charset="0"/>
              </a:rPr>
              <a:t>Caste exists </a:t>
            </a:r>
            <a:r>
              <a:rPr lang="en-US" dirty="0">
                <a:latin typeface="Bell MT" panose="02020503060305020303" pitchFamily="18" charset="0"/>
              </a:rPr>
              <a:t>in a variety of forms in other </a:t>
            </a:r>
            <a:r>
              <a:rPr lang="en-US" dirty="0" smtClean="0">
                <a:latin typeface="Bell MT" panose="02020503060305020303" pitchFamily="18" charset="0"/>
              </a:rPr>
              <a:t>religions in </a:t>
            </a:r>
            <a:r>
              <a:rPr lang="en-US" dirty="0">
                <a:latin typeface="Bell MT" panose="02020503060305020303" pitchFamily="18" charset="0"/>
              </a:rPr>
              <a:t>India, leading to a hierarchy of ritual </a:t>
            </a:r>
            <a:r>
              <a:rPr lang="en-US" dirty="0" smtClean="0">
                <a:latin typeface="Bell MT" panose="02020503060305020303" pitchFamily="18" charset="0"/>
              </a:rPr>
              <a:t>status in </a:t>
            </a:r>
            <a:r>
              <a:rPr lang="en-US" dirty="0">
                <a:latin typeface="Bell MT" panose="02020503060305020303" pitchFamily="18" charset="0"/>
              </a:rPr>
              <a:t>these religions as well [for castes </a:t>
            </a:r>
            <a:r>
              <a:rPr lang="en-US" dirty="0" smtClean="0">
                <a:latin typeface="Bell MT" panose="02020503060305020303" pitchFamily="18" charset="0"/>
              </a:rPr>
              <a:t>among Muslims</a:t>
            </a:r>
            <a:r>
              <a:rPr lang="en-US" dirty="0">
                <a:latin typeface="Bell MT" panose="02020503060305020303" pitchFamily="18" charset="0"/>
              </a:rPr>
              <a:t>, see Ahmed (1978), </a:t>
            </a:r>
            <a:r>
              <a:rPr lang="en-US" dirty="0" err="1">
                <a:latin typeface="Bell MT" panose="02020503060305020303" pitchFamily="18" charset="0"/>
              </a:rPr>
              <a:t>Bhatty</a:t>
            </a:r>
            <a:r>
              <a:rPr lang="en-US" dirty="0">
                <a:latin typeface="Bell MT" panose="02020503060305020303" pitchFamily="18" charset="0"/>
              </a:rPr>
              <a:t> (1996), </a:t>
            </a:r>
            <a:r>
              <a:rPr lang="en-US" dirty="0" smtClean="0">
                <a:latin typeface="Bell MT" panose="02020503060305020303" pitchFamily="18" charset="0"/>
              </a:rPr>
              <a:t>and </a:t>
            </a:r>
            <a:r>
              <a:rPr lang="en-US" dirty="0" err="1" smtClean="0">
                <a:latin typeface="Bell MT" panose="02020503060305020303" pitchFamily="18" charset="0"/>
              </a:rPr>
              <a:t>Fanselow</a:t>
            </a:r>
            <a:r>
              <a:rPr lang="en-US" dirty="0" smtClean="0">
                <a:latin typeface="Bell MT" panose="02020503060305020303" pitchFamily="18" charset="0"/>
              </a:rPr>
              <a:t> </a:t>
            </a:r>
            <a:r>
              <a:rPr lang="en-US" dirty="0">
                <a:latin typeface="Bell MT" panose="02020503060305020303" pitchFamily="18" charset="0"/>
              </a:rPr>
              <a:t>(1996); for castes among </a:t>
            </a:r>
            <a:r>
              <a:rPr lang="en-US" dirty="0" smtClean="0">
                <a:latin typeface="Bell MT" panose="02020503060305020303" pitchFamily="18" charset="0"/>
              </a:rPr>
              <a:t>Christians, see </a:t>
            </a:r>
            <a:r>
              <a:rPr lang="en-US" dirty="0" err="1">
                <a:latin typeface="Bell MT" panose="02020503060305020303" pitchFamily="18" charset="0"/>
              </a:rPr>
              <a:t>Tharamangalam</a:t>
            </a:r>
            <a:r>
              <a:rPr lang="en-US" dirty="0">
                <a:latin typeface="Bell MT" panose="02020503060305020303" pitchFamily="18" charset="0"/>
              </a:rPr>
              <a:t> (1996)].</a:t>
            </a:r>
            <a:endParaRPr lang="en-IN" dirty="0">
              <a:latin typeface="Bell MT" panose="02020503060305020303" pitchFamily="18" charset="0"/>
            </a:endParaRPr>
          </a:p>
        </p:txBody>
      </p:sp>
    </p:spTree>
    <p:extLst>
      <p:ext uri="{BB962C8B-B14F-4D97-AF65-F5344CB8AC3E}">
        <p14:creationId xmlns:p14="http://schemas.microsoft.com/office/powerpoint/2010/main" val="404961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Overview of the Caste System</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a:bodyPr>
          <a:lstStyle/>
          <a:p>
            <a:pPr algn="just"/>
            <a:r>
              <a:rPr lang="en-US" dirty="0">
                <a:latin typeface="Bell MT" panose="02020503060305020303" pitchFamily="18" charset="0"/>
              </a:rPr>
              <a:t>A recent </a:t>
            </a:r>
            <a:r>
              <a:rPr lang="en-US" dirty="0" smtClean="0">
                <a:latin typeface="Bell MT" panose="02020503060305020303" pitchFamily="18" charset="0"/>
              </a:rPr>
              <a:t>study on </a:t>
            </a:r>
            <a:r>
              <a:rPr lang="en-US" dirty="0">
                <a:latin typeface="Bell MT" panose="02020503060305020303" pitchFamily="18" charset="0"/>
              </a:rPr>
              <a:t>“caste and discrimination” in four </a:t>
            </a:r>
            <a:r>
              <a:rPr lang="en-US" dirty="0" smtClean="0">
                <a:latin typeface="Bell MT" panose="02020503060305020303" pitchFamily="18" charset="0"/>
              </a:rPr>
              <a:t>South Asian </a:t>
            </a:r>
            <a:r>
              <a:rPr lang="en-US" dirty="0">
                <a:latin typeface="Bell MT" panose="02020503060305020303" pitchFamily="18" charset="0"/>
              </a:rPr>
              <a:t>countries—Pakistan, Nepal, Sri </a:t>
            </a:r>
            <a:r>
              <a:rPr lang="en-US" dirty="0" smtClean="0">
                <a:latin typeface="Bell MT" panose="02020503060305020303" pitchFamily="18" charset="0"/>
              </a:rPr>
              <a:t>Lanka, and Bangladesh by </a:t>
            </a:r>
            <a:r>
              <a:rPr lang="en-US" dirty="0" err="1" smtClean="0">
                <a:latin typeface="Bell MT" panose="02020503060305020303" pitchFamily="18" charset="0"/>
              </a:rPr>
              <a:t>Jodhka</a:t>
            </a:r>
            <a:r>
              <a:rPr lang="en-US" dirty="0" smtClean="0">
                <a:latin typeface="Bell MT" panose="02020503060305020303" pitchFamily="18" charset="0"/>
              </a:rPr>
              <a:t> and Shah (2010) —underscores </a:t>
            </a:r>
            <a:r>
              <a:rPr lang="en-US" dirty="0">
                <a:latin typeface="Bell MT" panose="02020503060305020303" pitchFamily="18" charset="0"/>
              </a:rPr>
              <a:t>the existence </a:t>
            </a:r>
            <a:r>
              <a:rPr lang="en-US" dirty="0" smtClean="0">
                <a:latin typeface="Bell MT" panose="02020503060305020303" pitchFamily="18" charset="0"/>
              </a:rPr>
              <a:t>of caste </a:t>
            </a:r>
            <a:r>
              <a:rPr lang="en-US" dirty="0">
                <a:latin typeface="Bell MT" panose="02020503060305020303" pitchFamily="18" charset="0"/>
              </a:rPr>
              <a:t>and caste-like discrimination outside </a:t>
            </a:r>
            <a:r>
              <a:rPr lang="en-US" dirty="0" smtClean="0">
                <a:latin typeface="Bell MT" panose="02020503060305020303" pitchFamily="18" charset="0"/>
              </a:rPr>
              <a:t>of India.</a:t>
            </a:r>
          </a:p>
          <a:p>
            <a:pPr algn="just"/>
            <a:r>
              <a:rPr lang="en-US" dirty="0" err="1" smtClean="0">
                <a:latin typeface="Bell MT" panose="02020503060305020303" pitchFamily="18" charset="0"/>
              </a:rPr>
              <a:t>Jodhka</a:t>
            </a:r>
            <a:r>
              <a:rPr lang="en-US" dirty="0" smtClean="0">
                <a:latin typeface="Bell MT" panose="02020503060305020303" pitchFamily="18" charset="0"/>
              </a:rPr>
              <a:t> and Shah (2010) report through their fieldwork in these 4 countries that -</a:t>
            </a:r>
          </a:p>
          <a:p>
            <a:pPr marL="457200" lvl="1" indent="0" algn="just">
              <a:buNone/>
            </a:pPr>
            <a:r>
              <a:rPr lang="en-US" dirty="0" smtClean="0">
                <a:latin typeface="Bell MT" panose="02020503060305020303" pitchFamily="18" charset="0"/>
              </a:rPr>
              <a:t>“even </a:t>
            </a:r>
            <a:r>
              <a:rPr lang="en-US" dirty="0">
                <a:latin typeface="Bell MT" panose="02020503060305020303" pitchFamily="18" charset="0"/>
              </a:rPr>
              <a:t>when meanings of untouchability or </a:t>
            </a:r>
            <a:r>
              <a:rPr lang="en-US" dirty="0" smtClean="0">
                <a:latin typeface="Bell MT" panose="02020503060305020303" pitchFamily="18" charset="0"/>
              </a:rPr>
              <a:t>even its </a:t>
            </a:r>
            <a:r>
              <a:rPr lang="en-US" dirty="0">
                <a:latin typeface="Bell MT" panose="02020503060305020303" pitchFamily="18" charset="0"/>
              </a:rPr>
              <a:t>sources (religion or tradition) vary </a:t>
            </a:r>
            <a:r>
              <a:rPr lang="en-US" dirty="0" smtClean="0">
                <a:latin typeface="Bell MT" panose="02020503060305020303" pitchFamily="18" charset="0"/>
              </a:rPr>
              <a:t>across regions</a:t>
            </a:r>
            <a:r>
              <a:rPr lang="en-US" dirty="0">
                <a:latin typeface="Bell MT" panose="02020503060305020303" pitchFamily="18" charset="0"/>
              </a:rPr>
              <a:t>, as also its forms, from physical </a:t>
            </a:r>
            <a:r>
              <a:rPr lang="en-US" dirty="0" smtClean="0">
                <a:latin typeface="Bell MT" panose="02020503060305020303" pitchFamily="18" charset="0"/>
              </a:rPr>
              <a:t>touch and </a:t>
            </a:r>
            <a:r>
              <a:rPr lang="en-US" dirty="0">
                <a:latin typeface="Bell MT" panose="02020503060305020303" pitchFamily="18" charset="0"/>
              </a:rPr>
              <a:t>residential segregation to taboos and </a:t>
            </a:r>
            <a:r>
              <a:rPr lang="en-US" dirty="0" smtClean="0">
                <a:latin typeface="Bell MT" panose="02020503060305020303" pitchFamily="18" charset="0"/>
              </a:rPr>
              <a:t>restrictions on </a:t>
            </a:r>
            <a:r>
              <a:rPr lang="en-US" dirty="0">
                <a:latin typeface="Bell MT" panose="02020503060305020303" pitchFamily="18" charset="0"/>
              </a:rPr>
              <a:t>inter-dining, physical </a:t>
            </a:r>
            <a:r>
              <a:rPr lang="en-US" dirty="0" smtClean="0">
                <a:latin typeface="Bell MT" panose="02020503060305020303" pitchFamily="18" charset="0"/>
              </a:rPr>
              <a:t>movement or </a:t>
            </a:r>
            <a:r>
              <a:rPr lang="en-US" dirty="0">
                <a:latin typeface="Bell MT" panose="02020503060305020303" pitchFamily="18" charset="0"/>
              </a:rPr>
              <a:t>pursuing occupations of one’s choice, its </a:t>
            </a:r>
            <a:r>
              <a:rPr lang="en-US" dirty="0" smtClean="0">
                <a:latin typeface="Bell MT" panose="02020503060305020303" pitchFamily="18" charset="0"/>
              </a:rPr>
              <a:t>effects on </a:t>
            </a:r>
            <a:r>
              <a:rPr lang="en-US" dirty="0">
                <a:latin typeface="Bell MT" panose="02020503060305020303" pitchFamily="18" charset="0"/>
              </a:rPr>
              <a:t>those placed at the bottom are </a:t>
            </a:r>
            <a:r>
              <a:rPr lang="en-US" dirty="0" smtClean="0">
                <a:latin typeface="Bell MT" panose="02020503060305020303" pitchFamily="18" charset="0"/>
              </a:rPr>
              <a:t>quite similar</a:t>
            </a:r>
            <a:r>
              <a:rPr lang="en-US" dirty="0">
                <a:latin typeface="Bell MT" panose="02020503060305020303" pitchFamily="18" charset="0"/>
              </a:rPr>
              <a:t>, viz. economic deprivation, </a:t>
            </a:r>
            <a:r>
              <a:rPr lang="en-US" dirty="0" smtClean="0">
                <a:latin typeface="Bell MT" panose="02020503060305020303" pitchFamily="18" charset="0"/>
              </a:rPr>
              <a:t>discrimination and </a:t>
            </a:r>
            <a:r>
              <a:rPr lang="en-US" dirty="0">
                <a:latin typeface="Bell MT" panose="02020503060305020303" pitchFamily="18" charset="0"/>
              </a:rPr>
              <a:t>a life full of </a:t>
            </a:r>
            <a:r>
              <a:rPr lang="en-US" dirty="0" smtClean="0">
                <a:latin typeface="Bell MT" panose="02020503060305020303" pitchFamily="18" charset="0"/>
              </a:rPr>
              <a:t>humiliation” </a:t>
            </a:r>
            <a:r>
              <a:rPr lang="en-US" dirty="0">
                <a:latin typeface="Bell MT" panose="02020503060305020303" pitchFamily="18" charset="0"/>
              </a:rPr>
              <a:t>( </a:t>
            </a:r>
            <a:r>
              <a:rPr lang="en-US" dirty="0" err="1" smtClean="0">
                <a:latin typeface="Bell MT" panose="02020503060305020303" pitchFamily="18" charset="0"/>
              </a:rPr>
              <a:t>Jodhka</a:t>
            </a:r>
            <a:r>
              <a:rPr lang="en-US" dirty="0" smtClean="0">
                <a:latin typeface="Bell MT" panose="02020503060305020303" pitchFamily="18" charset="0"/>
              </a:rPr>
              <a:t> &amp; </a:t>
            </a:r>
            <a:r>
              <a:rPr lang="en-US" dirty="0">
                <a:latin typeface="Bell MT" panose="02020503060305020303" pitchFamily="18" charset="0"/>
              </a:rPr>
              <a:t>Shah 2010, p. 2)</a:t>
            </a:r>
            <a:endParaRPr lang="en-IN" dirty="0">
              <a:latin typeface="Bell MT" panose="02020503060305020303" pitchFamily="18" charset="0"/>
            </a:endParaRPr>
          </a:p>
        </p:txBody>
      </p:sp>
    </p:spTree>
    <p:extLst>
      <p:ext uri="{BB962C8B-B14F-4D97-AF65-F5344CB8AC3E}">
        <p14:creationId xmlns:p14="http://schemas.microsoft.com/office/powerpoint/2010/main" val="276126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Overview of the Caste System</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fontScale="92500" lnSpcReduction="20000"/>
          </a:bodyPr>
          <a:lstStyle/>
          <a:p>
            <a:pPr algn="just"/>
            <a:r>
              <a:rPr lang="en-US" dirty="0">
                <a:latin typeface="Bell MT" panose="02020503060305020303" pitchFamily="18" charset="0"/>
              </a:rPr>
              <a:t>Furthermore, research among the </a:t>
            </a:r>
            <a:r>
              <a:rPr lang="en-US" dirty="0" smtClean="0">
                <a:latin typeface="Bell MT" panose="02020503060305020303" pitchFamily="18" charset="0"/>
              </a:rPr>
              <a:t>Indian diaspora </a:t>
            </a:r>
            <a:r>
              <a:rPr lang="en-US" dirty="0">
                <a:latin typeface="Bell MT" panose="02020503060305020303" pitchFamily="18" charset="0"/>
              </a:rPr>
              <a:t>has highlighted the persistence </a:t>
            </a:r>
            <a:r>
              <a:rPr lang="en-US" dirty="0" smtClean="0">
                <a:latin typeface="Bell MT" panose="02020503060305020303" pitchFamily="18" charset="0"/>
              </a:rPr>
              <a:t>of caste</a:t>
            </a:r>
            <a:r>
              <a:rPr lang="en-US" dirty="0">
                <a:latin typeface="Bell MT" panose="02020503060305020303" pitchFamily="18" charset="0"/>
              </a:rPr>
              <a:t>, especially in social relationships </a:t>
            </a:r>
            <a:r>
              <a:rPr lang="en-US" dirty="0" smtClean="0">
                <a:latin typeface="Bell MT" panose="02020503060305020303" pitchFamily="18" charset="0"/>
              </a:rPr>
              <a:t>and religious </a:t>
            </a:r>
            <a:r>
              <a:rPr lang="en-US" dirty="0">
                <a:latin typeface="Bell MT" panose="02020503060305020303" pitchFamily="18" charset="0"/>
              </a:rPr>
              <a:t>practice (</a:t>
            </a:r>
            <a:r>
              <a:rPr lang="en-US" dirty="0" err="1">
                <a:latin typeface="Bell MT" panose="02020503060305020303" pitchFamily="18" charset="0"/>
              </a:rPr>
              <a:t>Borbas</a:t>
            </a:r>
            <a:r>
              <a:rPr lang="en-US" dirty="0">
                <a:latin typeface="Bell MT" panose="02020503060305020303" pitchFamily="18" charset="0"/>
              </a:rPr>
              <a:t> et al. 2007, </a:t>
            </a:r>
            <a:r>
              <a:rPr lang="en-US" dirty="0" smtClean="0">
                <a:latin typeface="Bell MT" panose="02020503060305020303" pitchFamily="18" charset="0"/>
              </a:rPr>
              <a:t>Kumar 2004</a:t>
            </a:r>
            <a:r>
              <a:rPr lang="en-US" dirty="0">
                <a:latin typeface="Bell MT" panose="02020503060305020303" pitchFamily="18" charset="0"/>
              </a:rPr>
              <a:t>, Metcalf &amp; Rolfe 2010</a:t>
            </a:r>
            <a:r>
              <a:rPr lang="en-US" dirty="0" smtClean="0">
                <a:latin typeface="Bell MT" panose="02020503060305020303" pitchFamily="18" charset="0"/>
              </a:rPr>
              <a:t>).</a:t>
            </a:r>
          </a:p>
          <a:p>
            <a:pPr lvl="1" algn="just"/>
            <a:r>
              <a:rPr lang="en-US" dirty="0" smtClean="0">
                <a:latin typeface="Bell MT" panose="02020503060305020303" pitchFamily="18" charset="0"/>
              </a:rPr>
              <a:t>For example there </a:t>
            </a:r>
            <a:r>
              <a:rPr lang="en-US" dirty="0">
                <a:latin typeface="Bell MT" panose="02020503060305020303" pitchFamily="18" charset="0"/>
              </a:rPr>
              <a:t>are certain </a:t>
            </a:r>
            <a:r>
              <a:rPr lang="en-US" dirty="0" err="1">
                <a:latin typeface="Bell MT" panose="02020503060305020303" pitchFamily="18" charset="0"/>
              </a:rPr>
              <a:t>Gurudwaras</a:t>
            </a:r>
            <a:r>
              <a:rPr lang="en-US" dirty="0">
                <a:latin typeface="Bell MT" panose="02020503060305020303" pitchFamily="18" charset="0"/>
              </a:rPr>
              <a:t> or Sikh </a:t>
            </a:r>
            <a:r>
              <a:rPr lang="en-US" dirty="0" smtClean="0">
                <a:latin typeface="Bell MT" panose="02020503060305020303" pitchFamily="18" charset="0"/>
              </a:rPr>
              <a:t>places of </a:t>
            </a:r>
            <a:r>
              <a:rPr lang="en-US" dirty="0">
                <a:latin typeface="Bell MT" panose="02020503060305020303" pitchFamily="18" charset="0"/>
              </a:rPr>
              <a:t>worship in the United Kingdom that </a:t>
            </a:r>
            <a:r>
              <a:rPr lang="en-US" dirty="0" smtClean="0">
                <a:latin typeface="Bell MT" panose="02020503060305020303" pitchFamily="18" charset="0"/>
              </a:rPr>
              <a:t>are frequented </a:t>
            </a:r>
            <a:r>
              <a:rPr lang="en-US" dirty="0">
                <a:latin typeface="Bell MT" panose="02020503060305020303" pitchFamily="18" charset="0"/>
              </a:rPr>
              <a:t>by low-caste Sikhs only</a:t>
            </a:r>
            <a:r>
              <a:rPr lang="en-US" dirty="0" smtClean="0">
                <a:latin typeface="Bell MT" panose="02020503060305020303" pitchFamily="18" charset="0"/>
              </a:rPr>
              <a:t>.</a:t>
            </a:r>
          </a:p>
          <a:p>
            <a:pPr algn="just"/>
            <a:r>
              <a:rPr lang="en-US" dirty="0">
                <a:latin typeface="Bell MT" panose="02020503060305020303" pitchFamily="18" charset="0"/>
              </a:rPr>
              <a:t>In light of the Indian government’s </a:t>
            </a:r>
            <a:r>
              <a:rPr lang="en-US" dirty="0" smtClean="0">
                <a:latin typeface="Bell MT" panose="02020503060305020303" pitchFamily="18" charset="0"/>
              </a:rPr>
              <a:t>policies to </a:t>
            </a:r>
            <a:r>
              <a:rPr lang="en-US" dirty="0">
                <a:latin typeface="Bell MT" panose="02020503060305020303" pitchFamily="18" charset="0"/>
              </a:rPr>
              <a:t>redress the inequalities suffered by the </a:t>
            </a:r>
            <a:r>
              <a:rPr lang="en-US" dirty="0" smtClean="0">
                <a:latin typeface="Bell MT" panose="02020503060305020303" pitchFamily="18" charset="0"/>
              </a:rPr>
              <a:t>backward castes </a:t>
            </a:r>
            <a:r>
              <a:rPr lang="en-US" dirty="0">
                <a:latin typeface="Bell MT" panose="02020503060305020303" pitchFamily="18" charset="0"/>
              </a:rPr>
              <a:t>and tribes, </a:t>
            </a:r>
            <a:r>
              <a:rPr lang="en-US" dirty="0" smtClean="0">
                <a:latin typeface="Bell MT" panose="02020503060305020303" pitchFamily="18" charset="0"/>
              </a:rPr>
              <a:t>Sanjay Kumar, Anthony Heath and Oliver Heath </a:t>
            </a:r>
            <a:r>
              <a:rPr lang="en-US" dirty="0">
                <a:latin typeface="Bell MT" panose="02020503060305020303" pitchFamily="18" charset="0"/>
              </a:rPr>
              <a:t>(</a:t>
            </a:r>
            <a:r>
              <a:rPr lang="en-US" dirty="0" smtClean="0">
                <a:latin typeface="Bell MT" panose="02020503060305020303" pitchFamily="18" charset="0"/>
              </a:rPr>
              <a:t>2002) set </a:t>
            </a:r>
            <a:r>
              <a:rPr lang="en-US" dirty="0">
                <a:latin typeface="Bell MT" panose="02020503060305020303" pitchFamily="18" charset="0"/>
              </a:rPr>
              <a:t>out to study whether these political and </a:t>
            </a:r>
            <a:r>
              <a:rPr lang="en-US" dirty="0" smtClean="0">
                <a:latin typeface="Bell MT" panose="02020503060305020303" pitchFamily="18" charset="0"/>
              </a:rPr>
              <a:t>social movements </a:t>
            </a:r>
            <a:r>
              <a:rPr lang="en-US" dirty="0">
                <a:latin typeface="Bell MT" panose="02020503060305020303" pitchFamily="18" charset="0"/>
              </a:rPr>
              <a:t>have made India a more </a:t>
            </a:r>
            <a:r>
              <a:rPr lang="en-US" dirty="0" smtClean="0">
                <a:latin typeface="Bell MT" panose="02020503060305020303" pitchFamily="18" charset="0"/>
              </a:rPr>
              <a:t>mobile society </a:t>
            </a:r>
            <a:r>
              <a:rPr lang="en-US" dirty="0">
                <a:latin typeface="Bell MT" panose="02020503060305020303" pitchFamily="18" charset="0"/>
              </a:rPr>
              <a:t>in the past five decades. In </a:t>
            </a:r>
            <a:r>
              <a:rPr lang="en-US" dirty="0" smtClean="0">
                <a:latin typeface="Bell MT" panose="02020503060305020303" pitchFamily="18" charset="0"/>
              </a:rPr>
              <a:t>their first </a:t>
            </a:r>
            <a:r>
              <a:rPr lang="en-US" dirty="0">
                <a:latin typeface="Bell MT" panose="02020503060305020303" pitchFamily="18" charset="0"/>
              </a:rPr>
              <a:t>paper (2002b), they lay out the trends </a:t>
            </a:r>
            <a:r>
              <a:rPr lang="en-US" dirty="0" smtClean="0">
                <a:latin typeface="Bell MT" panose="02020503060305020303" pitchFamily="18" charset="0"/>
              </a:rPr>
              <a:t>in mobility </a:t>
            </a:r>
            <a:r>
              <a:rPr lang="en-US" dirty="0">
                <a:latin typeface="Bell MT" panose="02020503060305020303" pitchFamily="18" charset="0"/>
              </a:rPr>
              <a:t>of men, and in the second (2002a</a:t>
            </a:r>
            <a:r>
              <a:rPr lang="en-US" dirty="0" smtClean="0">
                <a:latin typeface="Bell MT" panose="02020503060305020303" pitchFamily="18" charset="0"/>
              </a:rPr>
              <a:t>), they </a:t>
            </a:r>
            <a:r>
              <a:rPr lang="en-US" dirty="0">
                <a:latin typeface="Bell MT" panose="02020503060305020303" pitchFamily="18" charset="0"/>
              </a:rPr>
              <a:t>study the determinants of this mobility.</a:t>
            </a:r>
          </a:p>
          <a:p>
            <a:pPr algn="just"/>
            <a:r>
              <a:rPr lang="en-US" dirty="0">
                <a:latin typeface="Bell MT" panose="02020503060305020303" pitchFamily="18" charset="0"/>
              </a:rPr>
              <a:t>Using the 1971 and 1996 male-only </a:t>
            </a:r>
            <a:r>
              <a:rPr lang="en-US" dirty="0" smtClean="0">
                <a:latin typeface="Bell MT" panose="02020503060305020303" pitchFamily="18" charset="0"/>
              </a:rPr>
              <a:t>National Election </a:t>
            </a:r>
            <a:r>
              <a:rPr lang="en-US" dirty="0">
                <a:latin typeface="Bell MT" panose="02020503060305020303" pitchFamily="18" charset="0"/>
              </a:rPr>
              <a:t>Study (NES) data (a large, </a:t>
            </a:r>
            <a:r>
              <a:rPr lang="en-US" dirty="0" smtClean="0">
                <a:latin typeface="Bell MT" panose="02020503060305020303" pitchFamily="18" charset="0"/>
              </a:rPr>
              <a:t>individual level, nationally </a:t>
            </a:r>
            <a:r>
              <a:rPr lang="en-US" dirty="0">
                <a:latin typeface="Bell MT" panose="02020503060305020303" pitchFamily="18" charset="0"/>
              </a:rPr>
              <a:t>representative data set), </a:t>
            </a:r>
            <a:r>
              <a:rPr lang="en-US" dirty="0" smtClean="0">
                <a:latin typeface="Bell MT" panose="02020503060305020303" pitchFamily="18" charset="0"/>
              </a:rPr>
              <a:t>they conclude </a:t>
            </a:r>
            <a:r>
              <a:rPr lang="en-US" dirty="0">
                <a:latin typeface="Bell MT" panose="02020503060305020303" pitchFamily="18" charset="0"/>
              </a:rPr>
              <a:t>that “there has been no systematic </a:t>
            </a:r>
            <a:r>
              <a:rPr lang="en-US" dirty="0" smtClean="0">
                <a:latin typeface="Bell MT" panose="02020503060305020303" pitchFamily="18" charset="0"/>
              </a:rPr>
              <a:t>additional weakening </a:t>
            </a:r>
            <a:r>
              <a:rPr lang="en-US" dirty="0">
                <a:latin typeface="Bell MT" panose="02020503060305020303" pitchFamily="18" charset="0"/>
              </a:rPr>
              <a:t>of the links between </a:t>
            </a:r>
            <a:r>
              <a:rPr lang="en-US" dirty="0" smtClean="0">
                <a:latin typeface="Bell MT" panose="02020503060305020303" pitchFamily="18" charset="0"/>
              </a:rPr>
              <a:t>father’s and </a:t>
            </a:r>
            <a:r>
              <a:rPr lang="en-US" dirty="0">
                <a:latin typeface="Bell MT" panose="02020503060305020303" pitchFamily="18" charset="0"/>
              </a:rPr>
              <a:t>son’s class positions, or between caste </a:t>
            </a:r>
            <a:r>
              <a:rPr lang="en-US" dirty="0" smtClean="0">
                <a:latin typeface="Bell MT" panose="02020503060305020303" pitchFamily="18" charset="0"/>
              </a:rPr>
              <a:t>and class</a:t>
            </a:r>
            <a:r>
              <a:rPr lang="en-US" dirty="0">
                <a:latin typeface="Bell MT" panose="02020503060305020303" pitchFamily="18" charset="0"/>
              </a:rPr>
              <a:t>” (Kumar et al. 2002a, p. 4096).</a:t>
            </a:r>
            <a:endParaRPr lang="en-IN" dirty="0">
              <a:latin typeface="Bell MT" panose="02020503060305020303" pitchFamily="18" charset="0"/>
            </a:endParaRPr>
          </a:p>
        </p:txBody>
      </p:sp>
    </p:spTree>
    <p:extLst>
      <p:ext uri="{BB962C8B-B14F-4D97-AF65-F5344CB8AC3E}">
        <p14:creationId xmlns:p14="http://schemas.microsoft.com/office/powerpoint/2010/main" val="991747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Overview of the Caste System</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lnSpcReduction="10000"/>
          </a:bodyPr>
          <a:lstStyle/>
          <a:p>
            <a:pPr algn="just"/>
            <a:r>
              <a:rPr lang="en-US" dirty="0">
                <a:latin typeface="Bell MT" panose="02020503060305020303" pitchFamily="18" charset="0"/>
              </a:rPr>
              <a:t>The role of castes as interest groups in </a:t>
            </a:r>
            <a:r>
              <a:rPr lang="en-US" dirty="0" smtClean="0">
                <a:latin typeface="Bell MT" panose="02020503060305020303" pitchFamily="18" charset="0"/>
              </a:rPr>
              <a:t>the political </a:t>
            </a:r>
            <a:r>
              <a:rPr lang="en-US" dirty="0">
                <a:latin typeface="Bell MT" panose="02020503060305020303" pitchFamily="18" charset="0"/>
              </a:rPr>
              <a:t>arena has also been a subject of </a:t>
            </a:r>
            <a:r>
              <a:rPr lang="en-US" dirty="0" smtClean="0">
                <a:latin typeface="Bell MT" panose="02020503060305020303" pitchFamily="18" charset="0"/>
              </a:rPr>
              <a:t>many debates </a:t>
            </a:r>
            <a:r>
              <a:rPr lang="en-US" dirty="0">
                <a:latin typeface="Bell MT" panose="02020503060305020303" pitchFamily="18" charset="0"/>
              </a:rPr>
              <a:t>and is another indicator of the </a:t>
            </a:r>
            <a:r>
              <a:rPr lang="en-US" dirty="0" smtClean="0">
                <a:latin typeface="Bell MT" panose="02020503060305020303" pitchFamily="18" charset="0"/>
              </a:rPr>
              <a:t>adaptive nature </a:t>
            </a:r>
            <a:r>
              <a:rPr lang="en-US" dirty="0">
                <a:latin typeface="Bell MT" panose="02020503060305020303" pitchFamily="18" charset="0"/>
              </a:rPr>
              <a:t>of caste ( </a:t>
            </a:r>
            <a:r>
              <a:rPr lang="en-US" dirty="0" err="1">
                <a:latin typeface="Bell MT" panose="02020503060305020303" pitchFamily="18" charset="0"/>
              </a:rPr>
              <a:t>Jaffrelot</a:t>
            </a:r>
            <a:r>
              <a:rPr lang="en-US" dirty="0">
                <a:latin typeface="Bell MT" panose="02020503060305020303" pitchFamily="18" charset="0"/>
              </a:rPr>
              <a:t> 2012, Shah 2004). </a:t>
            </a:r>
            <a:endParaRPr lang="en-US" dirty="0" smtClean="0">
              <a:latin typeface="Bell MT" panose="02020503060305020303" pitchFamily="18" charset="0"/>
            </a:endParaRPr>
          </a:p>
          <a:p>
            <a:pPr lvl="1" algn="just"/>
            <a:r>
              <a:rPr lang="en-US" dirty="0" smtClean="0">
                <a:latin typeface="Bell MT" panose="02020503060305020303" pitchFamily="18" charset="0"/>
              </a:rPr>
              <a:t>For instance</a:t>
            </a:r>
            <a:r>
              <a:rPr lang="en-US" dirty="0">
                <a:latin typeface="Bell MT" panose="02020503060305020303" pitchFamily="18" charset="0"/>
              </a:rPr>
              <a:t>, the </a:t>
            </a:r>
            <a:r>
              <a:rPr lang="en-US" dirty="0" err="1">
                <a:latin typeface="Bell MT" panose="02020503060305020303" pitchFamily="18" charset="0"/>
              </a:rPr>
              <a:t>Bahujan</a:t>
            </a:r>
            <a:r>
              <a:rPr lang="en-US" dirty="0">
                <a:latin typeface="Bell MT" panose="02020503060305020303" pitchFamily="18" charset="0"/>
              </a:rPr>
              <a:t> </a:t>
            </a:r>
            <a:r>
              <a:rPr lang="en-US" dirty="0" err="1">
                <a:latin typeface="Bell MT" panose="02020503060305020303" pitchFamily="18" charset="0"/>
              </a:rPr>
              <a:t>Samaj</a:t>
            </a:r>
            <a:r>
              <a:rPr lang="en-US" dirty="0">
                <a:latin typeface="Bell MT" panose="02020503060305020303" pitchFamily="18" charset="0"/>
              </a:rPr>
              <a:t> Party, which </a:t>
            </a:r>
            <a:r>
              <a:rPr lang="en-US" dirty="0" smtClean="0">
                <a:latin typeface="Bell MT" panose="02020503060305020303" pitchFamily="18" charset="0"/>
              </a:rPr>
              <a:t>has gained </a:t>
            </a:r>
            <a:r>
              <a:rPr lang="en-US" dirty="0">
                <a:latin typeface="Bell MT" panose="02020503060305020303" pitchFamily="18" charset="0"/>
              </a:rPr>
              <a:t>popularity in Uttar Pradesh and </a:t>
            </a:r>
            <a:r>
              <a:rPr lang="en-US" dirty="0" smtClean="0">
                <a:latin typeface="Bell MT" panose="02020503060305020303" pitchFamily="18" charset="0"/>
              </a:rPr>
              <a:t>other northern </a:t>
            </a:r>
            <a:r>
              <a:rPr lang="en-US" dirty="0">
                <a:latin typeface="Bell MT" panose="02020503060305020303" pitchFamily="18" charset="0"/>
              </a:rPr>
              <a:t>states, is an example of a party </a:t>
            </a:r>
            <a:r>
              <a:rPr lang="en-US" dirty="0" smtClean="0">
                <a:latin typeface="Bell MT" panose="02020503060305020303" pitchFamily="18" charset="0"/>
              </a:rPr>
              <a:t>geared specifically </a:t>
            </a:r>
            <a:r>
              <a:rPr lang="en-US" dirty="0">
                <a:latin typeface="Bell MT" panose="02020503060305020303" pitchFamily="18" charset="0"/>
              </a:rPr>
              <a:t>to those at the </a:t>
            </a:r>
            <a:r>
              <a:rPr lang="en-US" dirty="0" smtClean="0">
                <a:latin typeface="Bell MT" panose="02020503060305020303" pitchFamily="18" charset="0"/>
              </a:rPr>
              <a:t>margins.</a:t>
            </a:r>
          </a:p>
          <a:p>
            <a:pPr algn="just"/>
            <a:r>
              <a:rPr lang="en-US" dirty="0">
                <a:latin typeface="Bell MT" panose="02020503060305020303" pitchFamily="18" charset="0"/>
              </a:rPr>
              <a:t>Srinivas (1962, p. 5) suggests that “for </a:t>
            </a:r>
            <a:r>
              <a:rPr lang="en-US" dirty="0" smtClean="0">
                <a:latin typeface="Bell MT" panose="02020503060305020303" pitchFamily="18" charset="0"/>
              </a:rPr>
              <a:t>purposes of </a:t>
            </a:r>
            <a:r>
              <a:rPr lang="en-US" dirty="0">
                <a:latin typeface="Bell MT" panose="02020503060305020303" pitchFamily="18" charset="0"/>
              </a:rPr>
              <a:t>sociological analysis a distinction </a:t>
            </a:r>
            <a:r>
              <a:rPr lang="en-US" dirty="0" smtClean="0">
                <a:latin typeface="Bell MT" panose="02020503060305020303" pitchFamily="18" charset="0"/>
              </a:rPr>
              <a:t>has to </a:t>
            </a:r>
            <a:r>
              <a:rPr lang="en-US" dirty="0">
                <a:latin typeface="Bell MT" panose="02020503060305020303" pitchFamily="18" charset="0"/>
              </a:rPr>
              <a:t>be made between caste at the political </a:t>
            </a:r>
            <a:r>
              <a:rPr lang="en-US" dirty="0" smtClean="0">
                <a:latin typeface="Bell MT" panose="02020503060305020303" pitchFamily="18" charset="0"/>
              </a:rPr>
              <a:t>level and </a:t>
            </a:r>
            <a:r>
              <a:rPr lang="en-US" dirty="0">
                <a:latin typeface="Bell MT" panose="02020503060305020303" pitchFamily="18" charset="0"/>
              </a:rPr>
              <a:t>caste at the social and ritual </a:t>
            </a:r>
            <a:r>
              <a:rPr lang="en-US" dirty="0" smtClean="0">
                <a:latin typeface="Bell MT" panose="02020503060305020303" pitchFamily="18" charset="0"/>
              </a:rPr>
              <a:t>level”.</a:t>
            </a:r>
          </a:p>
          <a:p>
            <a:pPr algn="just"/>
            <a:r>
              <a:rPr lang="en-US" dirty="0">
                <a:latin typeface="Bell MT" panose="02020503060305020303" pitchFamily="18" charset="0"/>
              </a:rPr>
              <a:t>In sum, the caste system has clearly </a:t>
            </a:r>
            <a:r>
              <a:rPr lang="en-US" dirty="0" smtClean="0">
                <a:latin typeface="Bell MT" panose="02020503060305020303" pitchFamily="18" charset="0"/>
              </a:rPr>
              <a:t>evolved and </a:t>
            </a:r>
            <a:r>
              <a:rPr lang="en-US" dirty="0">
                <a:latin typeface="Bell MT" panose="02020503060305020303" pitchFamily="18" charset="0"/>
              </a:rPr>
              <a:t>adapted to socioeconomic and </a:t>
            </a:r>
            <a:r>
              <a:rPr lang="en-US" dirty="0" smtClean="0">
                <a:latin typeface="Bell MT" panose="02020503060305020303" pitchFamily="18" charset="0"/>
              </a:rPr>
              <a:t>political changes</a:t>
            </a:r>
            <a:r>
              <a:rPr lang="en-US" dirty="0">
                <a:latin typeface="Bell MT" panose="02020503060305020303" pitchFamily="18" charset="0"/>
              </a:rPr>
              <a:t>. Whereas some of its characteristics</a:t>
            </a:r>
            <a:endParaRPr lang="en-IN" dirty="0">
              <a:latin typeface="Bell MT" panose="02020503060305020303" pitchFamily="18" charset="0"/>
            </a:endParaRPr>
          </a:p>
        </p:txBody>
      </p:sp>
    </p:spTree>
    <p:extLst>
      <p:ext uri="{BB962C8B-B14F-4D97-AF65-F5344CB8AC3E}">
        <p14:creationId xmlns:p14="http://schemas.microsoft.com/office/powerpoint/2010/main" val="266280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Overview of the Caste System</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a:bodyPr>
          <a:lstStyle/>
          <a:p>
            <a:pPr algn="just"/>
            <a:r>
              <a:rPr lang="en-US" dirty="0" smtClean="0">
                <a:latin typeface="Bell MT" panose="02020503060305020303" pitchFamily="18" charset="0"/>
              </a:rPr>
              <a:t>Whereas </a:t>
            </a:r>
            <a:r>
              <a:rPr lang="en-US" dirty="0">
                <a:latin typeface="Bell MT" panose="02020503060305020303" pitchFamily="18" charset="0"/>
              </a:rPr>
              <a:t>some of its characteristics (such as practicing pollution) are slowly, </a:t>
            </a:r>
            <a:r>
              <a:rPr lang="en-US" dirty="0" smtClean="0">
                <a:latin typeface="Bell MT" panose="02020503060305020303" pitchFamily="18" charset="0"/>
              </a:rPr>
              <a:t>although not </a:t>
            </a:r>
            <a:r>
              <a:rPr lang="en-US" dirty="0">
                <a:latin typeface="Bell MT" panose="02020503060305020303" pitchFamily="18" charset="0"/>
              </a:rPr>
              <a:t>entirely, disappearing from the </a:t>
            </a:r>
            <a:r>
              <a:rPr lang="en-US" dirty="0" smtClean="0">
                <a:latin typeface="Bell MT" panose="02020503060305020303" pitchFamily="18" charset="0"/>
              </a:rPr>
              <a:t>public sphere</a:t>
            </a:r>
            <a:r>
              <a:rPr lang="en-US" dirty="0">
                <a:latin typeface="Bell MT" panose="02020503060305020303" pitchFamily="18" charset="0"/>
              </a:rPr>
              <a:t>, others (such as voting on the </a:t>
            </a:r>
            <a:r>
              <a:rPr lang="en-US" dirty="0" smtClean="0">
                <a:latin typeface="Bell MT" panose="02020503060305020303" pitchFamily="18" charset="0"/>
              </a:rPr>
              <a:t>basis of </a:t>
            </a:r>
            <a:r>
              <a:rPr lang="en-US" dirty="0">
                <a:latin typeface="Bell MT" panose="02020503060305020303" pitchFamily="18" charset="0"/>
              </a:rPr>
              <a:t>caste identity) have led to caste becoming </a:t>
            </a:r>
            <a:r>
              <a:rPr lang="en-US" dirty="0" smtClean="0">
                <a:latin typeface="Bell MT" panose="02020503060305020303" pitchFamily="18" charset="0"/>
              </a:rPr>
              <a:t>a part </a:t>
            </a:r>
            <a:r>
              <a:rPr lang="en-US" dirty="0">
                <a:latin typeface="Bell MT" panose="02020503060305020303" pitchFamily="18" charset="0"/>
              </a:rPr>
              <a:t>of contemporary political language</a:t>
            </a:r>
            <a:r>
              <a:rPr lang="en-US" dirty="0" smtClean="0">
                <a:latin typeface="Bell MT" panose="02020503060305020303" pitchFamily="18" charset="0"/>
              </a:rPr>
              <a:t>.</a:t>
            </a:r>
          </a:p>
          <a:p>
            <a:pPr algn="just"/>
            <a:r>
              <a:rPr lang="en-US" dirty="0" smtClean="0">
                <a:latin typeface="Bell MT" panose="02020503060305020303" pitchFamily="18" charset="0"/>
              </a:rPr>
              <a:t>Caste has </a:t>
            </a:r>
            <a:r>
              <a:rPr lang="en-US" dirty="0">
                <a:latin typeface="Bell MT" panose="02020503060305020303" pitchFamily="18" charset="0"/>
              </a:rPr>
              <a:t>evolved over time but has been quite </a:t>
            </a:r>
            <a:r>
              <a:rPr lang="en-US" dirty="0" smtClean="0">
                <a:latin typeface="Bell MT" panose="02020503060305020303" pitchFamily="18" charset="0"/>
              </a:rPr>
              <a:t>resilient as </a:t>
            </a:r>
            <a:r>
              <a:rPr lang="en-US" dirty="0">
                <a:latin typeface="Bell MT" panose="02020503060305020303" pitchFamily="18" charset="0"/>
              </a:rPr>
              <a:t>an institution and has not </a:t>
            </a:r>
            <a:r>
              <a:rPr lang="en-US" dirty="0" smtClean="0">
                <a:latin typeface="Bell MT" panose="02020503060305020303" pitchFamily="18" charset="0"/>
              </a:rPr>
              <a:t>disappeared altogether</a:t>
            </a:r>
            <a:r>
              <a:rPr lang="en-US" dirty="0">
                <a:latin typeface="Bell MT" panose="02020503060305020303" pitchFamily="18" charset="0"/>
              </a:rPr>
              <a:t>.</a:t>
            </a:r>
            <a:endParaRPr lang="en-IN" dirty="0">
              <a:latin typeface="Bell MT" panose="02020503060305020303" pitchFamily="18" charset="0"/>
            </a:endParaRPr>
          </a:p>
        </p:txBody>
      </p:sp>
    </p:spTree>
    <p:extLst>
      <p:ext uri="{BB962C8B-B14F-4D97-AF65-F5344CB8AC3E}">
        <p14:creationId xmlns:p14="http://schemas.microsoft.com/office/powerpoint/2010/main" val="609182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ste graph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5" y="636876"/>
            <a:ext cx="6286500" cy="543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329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ell MT" panose="02020503060305020303" pitchFamily="18" charset="0"/>
              </a:rPr>
              <a:t>M.N. SRINIVAS – “DOMINANT CASTE”</a:t>
            </a:r>
            <a:endParaRPr lang="en-IN" dirty="0">
              <a:latin typeface="Bell MT" panose="02020503060305020303" pitchFamily="18" charset="0"/>
            </a:endParaRPr>
          </a:p>
        </p:txBody>
      </p:sp>
      <p:sp>
        <p:nvSpPr>
          <p:cNvPr id="3" name="Content Placeholder 2"/>
          <p:cNvSpPr>
            <a:spLocks noGrp="1"/>
          </p:cNvSpPr>
          <p:nvPr>
            <p:ph idx="1"/>
          </p:nvPr>
        </p:nvSpPr>
        <p:spPr/>
        <p:txBody>
          <a:bodyPr/>
          <a:lstStyle/>
          <a:p>
            <a:r>
              <a:rPr lang="en-IN" dirty="0" smtClean="0">
                <a:latin typeface="Bell MT" panose="02020503060305020303" pitchFamily="18" charset="0"/>
              </a:rPr>
              <a:t>In 1953 – through his study of </a:t>
            </a:r>
            <a:r>
              <a:rPr lang="en-IN" dirty="0" err="1" smtClean="0">
                <a:latin typeface="Bell MT" panose="02020503060305020303" pitchFamily="18" charset="0"/>
              </a:rPr>
              <a:t>Rampura</a:t>
            </a:r>
            <a:r>
              <a:rPr lang="en-IN" dirty="0" smtClean="0">
                <a:latin typeface="Bell MT" panose="02020503060305020303" pitchFamily="18" charset="0"/>
              </a:rPr>
              <a:t> Village (multi-caste village) </a:t>
            </a:r>
            <a:r>
              <a:rPr lang="en-IN" dirty="0" err="1" smtClean="0">
                <a:latin typeface="Bell MT" panose="02020503060305020303" pitchFamily="18" charset="0"/>
              </a:rPr>
              <a:t>Srinivas</a:t>
            </a:r>
            <a:r>
              <a:rPr lang="en-IN" dirty="0" smtClean="0">
                <a:latin typeface="Bell MT" panose="02020503060305020303" pitchFamily="18" charset="0"/>
              </a:rPr>
              <a:t> came up with the idea of “dominant caste”.</a:t>
            </a:r>
          </a:p>
          <a:p>
            <a:endParaRPr lang="en-IN" dirty="0">
              <a:latin typeface="Bell MT" panose="02020503060305020303" pitchFamily="18" charset="0"/>
            </a:endParaRPr>
          </a:p>
          <a:p>
            <a:r>
              <a:rPr lang="en-IN" dirty="0" smtClean="0">
                <a:latin typeface="Bell MT" panose="02020503060305020303" pitchFamily="18" charset="0"/>
              </a:rPr>
              <a:t>Dominant caste – numerically, economically and politically.</a:t>
            </a:r>
          </a:p>
          <a:p>
            <a:endParaRPr lang="en-IN" dirty="0">
              <a:latin typeface="Bell MT" panose="02020503060305020303" pitchFamily="18" charset="0"/>
            </a:endParaRPr>
          </a:p>
          <a:p>
            <a:r>
              <a:rPr lang="en-IN" dirty="0" smtClean="0">
                <a:latin typeface="Bell MT" panose="02020503060305020303" pitchFamily="18" charset="0"/>
              </a:rPr>
              <a:t>1950s – </a:t>
            </a:r>
            <a:r>
              <a:rPr lang="en-IN" dirty="0" err="1" smtClean="0">
                <a:latin typeface="Bell MT" panose="02020503060305020303" pitchFamily="18" charset="0"/>
              </a:rPr>
              <a:t>Srinivas</a:t>
            </a:r>
            <a:r>
              <a:rPr lang="en-IN" dirty="0" smtClean="0">
                <a:latin typeface="Bell MT" panose="02020503060305020303" pitchFamily="18" charset="0"/>
              </a:rPr>
              <a:t> came up with the idea of “ Western” – where an educated person by gaining the Western or non-traditional means of education can occupy a dominant position in the caste. </a:t>
            </a:r>
            <a:endParaRPr lang="en-IN" dirty="0">
              <a:latin typeface="Bell MT" panose="02020503060305020303" pitchFamily="18" charset="0"/>
            </a:endParaRPr>
          </a:p>
        </p:txBody>
      </p:sp>
    </p:spTree>
    <p:extLst>
      <p:ext uri="{BB962C8B-B14F-4D97-AF65-F5344CB8AC3E}">
        <p14:creationId xmlns:p14="http://schemas.microsoft.com/office/powerpoint/2010/main" val="316537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ell MT" panose="02020503060305020303" pitchFamily="18" charset="0"/>
              </a:rPr>
              <a:t>M.N. SRINIVAS – “DOMINANT CASTE”</a:t>
            </a:r>
            <a:endParaRPr lang="en-IN" dirty="0">
              <a:latin typeface="Bell MT" panose="02020503060305020303" pitchFamily="18" charset="0"/>
            </a:endParaRPr>
          </a:p>
        </p:txBody>
      </p:sp>
      <p:sp>
        <p:nvSpPr>
          <p:cNvPr id="3" name="Content Placeholder 2"/>
          <p:cNvSpPr>
            <a:spLocks noGrp="1"/>
          </p:cNvSpPr>
          <p:nvPr>
            <p:ph idx="1"/>
          </p:nvPr>
        </p:nvSpPr>
        <p:spPr/>
        <p:txBody>
          <a:bodyPr/>
          <a:lstStyle/>
          <a:p>
            <a:r>
              <a:rPr lang="en-IN" dirty="0" smtClean="0">
                <a:latin typeface="Bell MT" panose="02020503060305020303" pitchFamily="18" charset="0"/>
              </a:rPr>
              <a:t>Caste which occupies a dominant position in the caste hierarchy by having all the elements of dominance is seen as dominant in a decisive way. </a:t>
            </a:r>
          </a:p>
          <a:p>
            <a:pPr marL="0" indent="0">
              <a:buNone/>
            </a:pPr>
            <a:endParaRPr lang="en-IN" dirty="0" smtClean="0">
              <a:latin typeface="Bell MT" panose="02020503060305020303" pitchFamily="18" charset="0"/>
            </a:endParaRPr>
          </a:p>
          <a:p>
            <a:r>
              <a:rPr lang="en-IN" dirty="0" smtClean="0">
                <a:latin typeface="Bell MT" panose="02020503060305020303" pitchFamily="18" charset="0"/>
              </a:rPr>
              <a:t>This form of dominance is not common.</a:t>
            </a:r>
          </a:p>
          <a:p>
            <a:endParaRPr lang="en-IN" dirty="0" smtClean="0">
              <a:latin typeface="Bell MT" panose="02020503060305020303" pitchFamily="18" charset="0"/>
            </a:endParaRPr>
          </a:p>
          <a:p>
            <a:r>
              <a:rPr lang="en-IN" dirty="0" smtClean="0">
                <a:latin typeface="Bell MT" panose="02020503060305020303" pitchFamily="18" charset="0"/>
              </a:rPr>
              <a:t>In the study of </a:t>
            </a:r>
            <a:r>
              <a:rPr lang="en-IN" dirty="0" err="1" smtClean="0">
                <a:latin typeface="Bell MT" panose="02020503060305020303" pitchFamily="18" charset="0"/>
              </a:rPr>
              <a:t>Rampura</a:t>
            </a:r>
            <a:r>
              <a:rPr lang="en-IN" dirty="0" smtClean="0">
                <a:latin typeface="Bell MT" panose="02020503060305020303" pitchFamily="18" charset="0"/>
              </a:rPr>
              <a:t> Village, </a:t>
            </a:r>
            <a:r>
              <a:rPr lang="en-IN" dirty="0" err="1" smtClean="0">
                <a:latin typeface="Bell MT" panose="02020503060305020303" pitchFamily="18" charset="0"/>
              </a:rPr>
              <a:t>Srinivas</a:t>
            </a:r>
            <a:r>
              <a:rPr lang="en-IN" dirty="0" smtClean="0">
                <a:latin typeface="Bell MT" panose="02020503060305020303" pitchFamily="18" charset="0"/>
              </a:rPr>
              <a:t> found that the Peasant (</a:t>
            </a:r>
            <a:r>
              <a:rPr lang="en-IN" dirty="0" err="1" smtClean="0">
                <a:latin typeface="Bell MT" panose="02020503060305020303" pitchFamily="18" charset="0"/>
              </a:rPr>
              <a:t>Okkaligas</a:t>
            </a:r>
            <a:r>
              <a:rPr lang="en-IN" dirty="0" smtClean="0">
                <a:latin typeface="Bell MT" panose="02020503060305020303" pitchFamily="18" charset="0"/>
              </a:rPr>
              <a:t>) caste enjoyed more than one element of dominance (numerically, economically and educationally). </a:t>
            </a:r>
            <a:endParaRPr lang="en-IN" dirty="0">
              <a:latin typeface="Bell MT" panose="02020503060305020303" pitchFamily="18" charset="0"/>
            </a:endParaRPr>
          </a:p>
          <a:p>
            <a:endParaRPr lang="en-IN" dirty="0">
              <a:latin typeface="Bell MT" panose="02020503060305020303" pitchFamily="18" charset="0"/>
            </a:endParaRPr>
          </a:p>
        </p:txBody>
      </p:sp>
    </p:spTree>
    <p:extLst>
      <p:ext uri="{BB962C8B-B14F-4D97-AF65-F5344CB8AC3E}">
        <p14:creationId xmlns:p14="http://schemas.microsoft.com/office/powerpoint/2010/main" val="2982338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ell MT" panose="02020503060305020303" pitchFamily="18" charset="0"/>
              </a:rPr>
              <a:t>Non-Brahmin Movement</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lnSpcReduction="10000"/>
          </a:bodyPr>
          <a:lstStyle/>
          <a:p>
            <a:r>
              <a:rPr lang="en-IN" dirty="0" smtClean="0">
                <a:latin typeface="Bell MT" panose="02020503060305020303" pitchFamily="18" charset="0"/>
              </a:rPr>
              <a:t>At the end of the World War I – non-Brahmin leaders realised that they must get Western education to get important positions and power in the Government of Mysore.</a:t>
            </a:r>
          </a:p>
          <a:p>
            <a:endParaRPr lang="en-IN" dirty="0" smtClean="0">
              <a:latin typeface="Bell MT" panose="02020503060305020303" pitchFamily="18" charset="0"/>
            </a:endParaRPr>
          </a:p>
          <a:p>
            <a:r>
              <a:rPr lang="en-IN" dirty="0" smtClean="0">
                <a:latin typeface="Bell MT" panose="02020503060305020303" pitchFamily="18" charset="0"/>
              </a:rPr>
              <a:t>Agitation started – institutionalisation of the scholarship, reservation of seats in medical and technical colleges and appointments to government posts.</a:t>
            </a:r>
          </a:p>
          <a:p>
            <a:endParaRPr lang="en-IN" dirty="0">
              <a:latin typeface="Bell MT" panose="02020503060305020303" pitchFamily="18" charset="0"/>
            </a:endParaRPr>
          </a:p>
          <a:p>
            <a:r>
              <a:rPr lang="en-IN" dirty="0" smtClean="0">
                <a:latin typeface="Bell MT" panose="02020503060305020303" pitchFamily="18" charset="0"/>
              </a:rPr>
              <a:t>Agitation succeeded and the measures led to Western educated non-Brahmin intelligentsia in the 1930s.  </a:t>
            </a:r>
            <a:endParaRPr lang="en-IN" dirty="0">
              <a:latin typeface="Bell MT" panose="02020503060305020303" pitchFamily="18" charset="0"/>
            </a:endParaRPr>
          </a:p>
          <a:p>
            <a:endParaRPr lang="en-IN" dirty="0">
              <a:latin typeface="Bell MT" panose="02020503060305020303" pitchFamily="18" charset="0"/>
            </a:endParaRPr>
          </a:p>
        </p:txBody>
      </p:sp>
    </p:spTree>
    <p:extLst>
      <p:ext uri="{BB962C8B-B14F-4D97-AF65-F5344CB8AC3E}">
        <p14:creationId xmlns:p14="http://schemas.microsoft.com/office/powerpoint/2010/main" val="382450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ell MT" panose="02020503060305020303" pitchFamily="18" charset="0"/>
              </a:rPr>
              <a:t>Caste Discrimination and Group Mobility</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lnSpcReduction="10000"/>
          </a:bodyPr>
          <a:lstStyle/>
          <a:p>
            <a:r>
              <a:rPr lang="en-IN" dirty="0" smtClean="0">
                <a:latin typeface="Bell MT" panose="02020503060305020303" pitchFamily="18" charset="0"/>
              </a:rPr>
              <a:t>Untouchability constitutes a serious obstacle to the group mobility. </a:t>
            </a:r>
          </a:p>
          <a:p>
            <a:endParaRPr lang="en-IN" dirty="0">
              <a:latin typeface="Bell MT" panose="02020503060305020303" pitchFamily="18" charset="0"/>
            </a:endParaRPr>
          </a:p>
          <a:p>
            <a:r>
              <a:rPr lang="en-IN" dirty="0" smtClean="0">
                <a:latin typeface="Bell MT" panose="02020503060305020303" pitchFamily="18" charset="0"/>
              </a:rPr>
              <a:t>According to </a:t>
            </a:r>
            <a:r>
              <a:rPr lang="en-IN" dirty="0" err="1" smtClean="0">
                <a:latin typeface="Bell MT" panose="02020503060305020303" pitchFamily="18" charset="0"/>
              </a:rPr>
              <a:t>Srinivas</a:t>
            </a:r>
            <a:r>
              <a:rPr lang="en-IN" dirty="0" smtClean="0">
                <a:latin typeface="Bell MT" panose="02020503060305020303" pitchFamily="18" charset="0"/>
              </a:rPr>
              <a:t>, if a caste enjoys one form of dominance then it will be able to move up the ritual hierarchy if it </a:t>
            </a:r>
            <a:r>
              <a:rPr lang="en-IN" dirty="0" err="1" smtClean="0">
                <a:latin typeface="Bell MT" panose="02020503060305020303" pitchFamily="18" charset="0"/>
              </a:rPr>
              <a:t>Sanskritizes</a:t>
            </a:r>
            <a:r>
              <a:rPr lang="en-IN" dirty="0" smtClean="0">
                <a:latin typeface="Bell MT" panose="02020503060305020303" pitchFamily="18" charset="0"/>
              </a:rPr>
              <a:t> its ritual and way of life.</a:t>
            </a:r>
          </a:p>
          <a:p>
            <a:endParaRPr lang="en-IN" dirty="0">
              <a:latin typeface="Bell MT" panose="02020503060305020303" pitchFamily="18" charset="0"/>
            </a:endParaRPr>
          </a:p>
          <a:p>
            <a:r>
              <a:rPr lang="en-IN" dirty="0" smtClean="0">
                <a:latin typeface="Bell MT" panose="02020503060305020303" pitchFamily="18" charset="0"/>
              </a:rPr>
              <a:t>In 1948 – Untouchable leaders outside villages (</a:t>
            </a:r>
            <a:r>
              <a:rPr lang="en-IN" dirty="0" err="1" smtClean="0">
                <a:latin typeface="Bell MT" panose="02020503060305020303" pitchFamily="18" charset="0"/>
              </a:rPr>
              <a:t>Bihalli</a:t>
            </a:r>
            <a:r>
              <a:rPr lang="en-IN" dirty="0" smtClean="0">
                <a:latin typeface="Bell MT" panose="02020503060305020303" pitchFamily="18" charset="0"/>
              </a:rPr>
              <a:t>) asked the untouchables in the </a:t>
            </a:r>
            <a:r>
              <a:rPr lang="en-IN" dirty="0" err="1" smtClean="0">
                <a:latin typeface="Bell MT" panose="02020503060305020303" pitchFamily="18" charset="0"/>
              </a:rPr>
              <a:t>Rampura</a:t>
            </a:r>
            <a:r>
              <a:rPr lang="en-IN" dirty="0" smtClean="0">
                <a:latin typeface="Bell MT" panose="02020503060305020303" pitchFamily="18" charset="0"/>
              </a:rPr>
              <a:t> Village to stop performing services such as removing the dead cattle from the higher caste, removing leaves on which the high caste had dined, etc.</a:t>
            </a:r>
            <a:endParaRPr lang="en-IN" dirty="0">
              <a:latin typeface="Bell MT" panose="02020503060305020303" pitchFamily="18" charset="0"/>
            </a:endParaRPr>
          </a:p>
        </p:txBody>
      </p:sp>
    </p:spTree>
    <p:extLst>
      <p:ext uri="{BB962C8B-B14F-4D97-AF65-F5344CB8AC3E}">
        <p14:creationId xmlns:p14="http://schemas.microsoft.com/office/powerpoint/2010/main" val="337455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ell MT" panose="02020503060305020303" pitchFamily="18" charset="0"/>
              </a:rPr>
              <a:t>Caste Discrimination and Group Mobility</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fontScale="92500" lnSpcReduction="10000"/>
          </a:bodyPr>
          <a:lstStyle/>
          <a:p>
            <a:r>
              <a:rPr lang="en-IN" dirty="0" smtClean="0">
                <a:latin typeface="Bell MT" panose="02020503060305020303" pitchFamily="18" charset="0"/>
              </a:rPr>
              <a:t>In the nearby village, </a:t>
            </a:r>
            <a:r>
              <a:rPr lang="en-IN" dirty="0" err="1" smtClean="0">
                <a:latin typeface="Bell MT" panose="02020503060305020303" pitchFamily="18" charset="0"/>
              </a:rPr>
              <a:t>Bihalli</a:t>
            </a:r>
            <a:r>
              <a:rPr lang="en-IN" dirty="0" smtClean="0">
                <a:latin typeface="Bell MT" panose="02020503060305020303" pitchFamily="18" charset="0"/>
              </a:rPr>
              <a:t> the </a:t>
            </a:r>
            <a:r>
              <a:rPr lang="en-IN" dirty="0" smtClean="0">
                <a:solidFill>
                  <a:prstClr val="black"/>
                </a:solidFill>
                <a:latin typeface="Bell MT" panose="02020503060305020303" pitchFamily="18" charset="0"/>
              </a:rPr>
              <a:t>Untouchable</a:t>
            </a:r>
            <a:r>
              <a:rPr lang="en-IN" dirty="0" smtClean="0">
                <a:latin typeface="Bell MT" panose="02020503060305020303" pitchFamily="18" charset="0"/>
              </a:rPr>
              <a:t> Caste stopped performing their assigned duties and the </a:t>
            </a:r>
            <a:r>
              <a:rPr lang="en-IN" dirty="0" err="1" smtClean="0">
                <a:latin typeface="Bell MT" panose="02020503060305020303" pitchFamily="18" charset="0"/>
              </a:rPr>
              <a:t>Bihali</a:t>
            </a:r>
            <a:r>
              <a:rPr lang="en-IN" dirty="0" smtClean="0">
                <a:latin typeface="Bell MT" panose="02020503060305020303" pitchFamily="18" charset="0"/>
              </a:rPr>
              <a:t> Peasants became annoyed at this and beat up the Untouchables and set fire to their huts.</a:t>
            </a:r>
          </a:p>
          <a:p>
            <a:endParaRPr lang="en-IN" dirty="0">
              <a:latin typeface="Bell MT" panose="02020503060305020303" pitchFamily="18" charset="0"/>
            </a:endParaRPr>
          </a:p>
          <a:p>
            <a:r>
              <a:rPr lang="en-IN" dirty="0" smtClean="0">
                <a:latin typeface="Bell MT" panose="02020503060305020303" pitchFamily="18" charset="0"/>
              </a:rPr>
              <a:t>In </a:t>
            </a:r>
            <a:r>
              <a:rPr lang="en-IN" dirty="0" err="1" smtClean="0">
                <a:latin typeface="Bell MT" panose="02020503060305020303" pitchFamily="18" charset="0"/>
              </a:rPr>
              <a:t>Rampura</a:t>
            </a:r>
            <a:r>
              <a:rPr lang="en-IN" dirty="0" smtClean="0">
                <a:latin typeface="Bell MT" panose="02020503060305020303" pitchFamily="18" charset="0"/>
              </a:rPr>
              <a:t> 1948 - the Government of Mysore sanctioned a sum of money to enable Untouchables in </a:t>
            </a:r>
            <a:r>
              <a:rPr lang="en-IN" dirty="0" err="1" smtClean="0">
                <a:latin typeface="Bell MT" panose="02020503060305020303" pitchFamily="18" charset="0"/>
              </a:rPr>
              <a:t>Rampura</a:t>
            </a:r>
            <a:r>
              <a:rPr lang="en-IN" dirty="0" smtClean="0">
                <a:latin typeface="Bell MT" panose="02020503060305020303" pitchFamily="18" charset="0"/>
              </a:rPr>
              <a:t> to have tiled roofs instead of thatch – the Untouchables claimed that they did not get readily from the Headman.</a:t>
            </a:r>
          </a:p>
          <a:p>
            <a:pPr marL="0" indent="0">
              <a:buNone/>
            </a:pPr>
            <a:endParaRPr lang="en-IN" dirty="0">
              <a:latin typeface="Bell MT" panose="02020503060305020303" pitchFamily="18" charset="0"/>
            </a:endParaRPr>
          </a:p>
          <a:p>
            <a:r>
              <a:rPr lang="en-IN" dirty="0" smtClean="0">
                <a:latin typeface="Bell MT" panose="02020503060305020303" pitchFamily="18" charset="0"/>
              </a:rPr>
              <a:t>The dominant caste in both the cases were opposed to the emancipation of the Untouchables.</a:t>
            </a:r>
          </a:p>
          <a:p>
            <a:endParaRPr lang="en-IN" dirty="0">
              <a:latin typeface="Bell MT" panose="02020503060305020303" pitchFamily="18" charset="0"/>
            </a:endParaRPr>
          </a:p>
          <a:p>
            <a:endParaRPr lang="en-IN" dirty="0">
              <a:latin typeface="Bell MT" panose="02020503060305020303" pitchFamily="18" charset="0"/>
            </a:endParaRPr>
          </a:p>
        </p:txBody>
      </p:sp>
    </p:spTree>
    <p:extLst>
      <p:ext uri="{BB962C8B-B14F-4D97-AF65-F5344CB8AC3E}">
        <p14:creationId xmlns:p14="http://schemas.microsoft.com/office/powerpoint/2010/main" val="17357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Bell MT" panose="02020503060305020303" pitchFamily="18" charset="0"/>
              </a:rPr>
              <a:t>Different Caste Restrictions</a:t>
            </a:r>
            <a:endParaRPr lang="en-IN" dirty="0">
              <a:latin typeface="Bell MT" panose="02020503060305020303" pitchFamily="18" charset="0"/>
            </a:endParaRPr>
          </a:p>
        </p:txBody>
      </p:sp>
      <p:sp>
        <p:nvSpPr>
          <p:cNvPr id="3" name="Content Placeholder 2"/>
          <p:cNvSpPr>
            <a:spLocks noGrp="1"/>
          </p:cNvSpPr>
          <p:nvPr>
            <p:ph idx="1"/>
          </p:nvPr>
        </p:nvSpPr>
        <p:spPr/>
        <p:txBody>
          <a:bodyPr>
            <a:normAutofit/>
          </a:bodyPr>
          <a:lstStyle/>
          <a:p>
            <a:r>
              <a:rPr lang="en-IN" dirty="0" smtClean="0">
                <a:latin typeface="Bell MT" panose="02020503060305020303" pitchFamily="18" charset="0"/>
              </a:rPr>
              <a:t>According to </a:t>
            </a:r>
            <a:r>
              <a:rPr lang="en-IN" dirty="0" err="1" smtClean="0">
                <a:latin typeface="Bell MT" panose="02020503060305020303" pitchFamily="18" charset="0"/>
              </a:rPr>
              <a:t>Srinivas</a:t>
            </a:r>
            <a:r>
              <a:rPr lang="en-IN" dirty="0" smtClean="0">
                <a:latin typeface="Bell MT" panose="02020503060305020303" pitchFamily="18" charset="0"/>
              </a:rPr>
              <a:t> - the same caste may occupy different positions in neighbouring villages. </a:t>
            </a:r>
          </a:p>
          <a:p>
            <a:r>
              <a:rPr lang="en-IN" dirty="0" smtClean="0">
                <a:latin typeface="Bell MT" panose="02020503060305020303" pitchFamily="18" charset="0"/>
              </a:rPr>
              <a:t>For instance, in </a:t>
            </a:r>
            <a:r>
              <a:rPr lang="en-IN" dirty="0" err="1" smtClean="0">
                <a:latin typeface="Bell MT" panose="02020503060305020303" pitchFamily="18" charset="0"/>
              </a:rPr>
              <a:t>Kere</a:t>
            </a:r>
            <a:r>
              <a:rPr lang="en-IN" dirty="0" smtClean="0">
                <a:latin typeface="Bell MT" panose="02020503060305020303" pitchFamily="18" charset="0"/>
              </a:rPr>
              <a:t>, Fishermen were not allowed to take their wedding and other processions into streets in which Brahmins and Peasants live, whereas in </a:t>
            </a:r>
            <a:r>
              <a:rPr lang="en-IN" dirty="0" err="1" smtClean="0">
                <a:latin typeface="Bell MT" panose="02020503060305020303" pitchFamily="18" charset="0"/>
              </a:rPr>
              <a:t>Malavalli</a:t>
            </a:r>
            <a:r>
              <a:rPr lang="en-IN" dirty="0" smtClean="0">
                <a:latin typeface="Bell MT" panose="02020503060305020303" pitchFamily="18" charset="0"/>
              </a:rPr>
              <a:t> </a:t>
            </a:r>
            <a:r>
              <a:rPr lang="en-IN" dirty="0" err="1" smtClean="0">
                <a:latin typeface="Bell MT" panose="02020503060305020303" pitchFamily="18" charset="0"/>
              </a:rPr>
              <a:t>Taluk</a:t>
            </a:r>
            <a:r>
              <a:rPr lang="en-IN" dirty="0" smtClean="0">
                <a:latin typeface="Bell MT" panose="02020503060305020303" pitchFamily="18" charset="0"/>
              </a:rPr>
              <a:t> villages where Fishermen were in the majority, no such disabilities affect them.</a:t>
            </a:r>
            <a:endParaRPr lang="en-IN" dirty="0">
              <a:latin typeface="Bell MT" panose="02020503060305020303" pitchFamily="18" charset="0"/>
            </a:endParaRPr>
          </a:p>
          <a:p>
            <a:r>
              <a:rPr lang="en-IN" dirty="0" smtClean="0">
                <a:latin typeface="Bell MT" panose="02020503060305020303" pitchFamily="18" charset="0"/>
              </a:rPr>
              <a:t> When the same caste occupies different positions in different villages, the segment of the caste which is occupying the lower position will be stimulated to move up in the local hierarchy.</a:t>
            </a:r>
            <a:endParaRPr lang="en-IN" dirty="0">
              <a:latin typeface="Bell MT" panose="02020503060305020303" pitchFamily="18" charset="0"/>
            </a:endParaRPr>
          </a:p>
        </p:txBody>
      </p:sp>
    </p:spTree>
    <p:extLst>
      <p:ext uri="{BB962C8B-B14F-4D97-AF65-F5344CB8AC3E}">
        <p14:creationId xmlns:p14="http://schemas.microsoft.com/office/powerpoint/2010/main" val="356548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262"/>
            <a:ext cx="10515600" cy="829830"/>
          </a:xfrm>
        </p:spPr>
        <p:txBody>
          <a:bodyPr/>
          <a:lstStyle/>
          <a:p>
            <a:pPr algn="ctr"/>
            <a:r>
              <a:rPr lang="en-IN" dirty="0" smtClean="0">
                <a:latin typeface="Bell MT" panose="02020503060305020303" pitchFamily="18" charset="0"/>
              </a:rPr>
              <a:t>Caste in the 21</a:t>
            </a:r>
            <a:r>
              <a:rPr lang="en-IN" baseline="30000" dirty="0" smtClean="0">
                <a:latin typeface="Bell MT" panose="02020503060305020303" pitchFamily="18" charset="0"/>
              </a:rPr>
              <a:t>st</a:t>
            </a:r>
            <a:r>
              <a:rPr lang="en-IN" dirty="0" smtClean="0">
                <a:latin typeface="Bell MT" panose="02020503060305020303" pitchFamily="18" charset="0"/>
              </a:rPr>
              <a:t> Century</a:t>
            </a:r>
            <a:endParaRPr lang="en-IN" dirty="0">
              <a:latin typeface="Bell MT" panose="02020503060305020303" pitchFamily="18" charset="0"/>
            </a:endParaRPr>
          </a:p>
        </p:txBody>
      </p:sp>
      <p:sp>
        <p:nvSpPr>
          <p:cNvPr id="3" name="Content Placeholder 2"/>
          <p:cNvSpPr>
            <a:spLocks noGrp="1"/>
          </p:cNvSpPr>
          <p:nvPr>
            <p:ph idx="1"/>
          </p:nvPr>
        </p:nvSpPr>
        <p:spPr>
          <a:xfrm>
            <a:off x="838200" y="1361209"/>
            <a:ext cx="10515600" cy="4815754"/>
          </a:xfrm>
        </p:spPr>
        <p:txBody>
          <a:bodyPr>
            <a:normAutofit/>
          </a:bodyPr>
          <a:lstStyle/>
          <a:p>
            <a:r>
              <a:rPr lang="en-IN" dirty="0">
                <a:latin typeface="Bell MT" panose="02020503060305020303" pitchFamily="18" charset="0"/>
              </a:rPr>
              <a:t>Caste as a Status </a:t>
            </a:r>
            <a:r>
              <a:rPr lang="en-IN" dirty="0" smtClean="0">
                <a:latin typeface="Bell MT" panose="02020503060305020303" pitchFamily="18" charset="0"/>
              </a:rPr>
              <a:t>Hierarchy</a:t>
            </a:r>
          </a:p>
          <a:p>
            <a:pPr lvl="1"/>
            <a:r>
              <a:rPr lang="en-IN" dirty="0" smtClean="0">
                <a:latin typeface="Bell MT" panose="02020503060305020303" pitchFamily="18" charset="0"/>
              </a:rPr>
              <a:t>Caste system brings in social system of super ordination and subordination.</a:t>
            </a:r>
          </a:p>
          <a:p>
            <a:pPr lvl="1"/>
            <a:r>
              <a:rPr lang="en-IN" dirty="0" smtClean="0">
                <a:latin typeface="Bell MT" panose="02020503060305020303" pitchFamily="18" charset="0"/>
              </a:rPr>
              <a:t>In Urban India – purity and pollution are difficult to maintain.</a:t>
            </a:r>
          </a:p>
          <a:p>
            <a:pPr lvl="1"/>
            <a:r>
              <a:rPr lang="en-IN" dirty="0" smtClean="0">
                <a:latin typeface="Bell MT" panose="02020503060305020303" pitchFamily="18" charset="0"/>
              </a:rPr>
              <a:t>There might be differences existing among different castes but if it translates to social hierarchy is still a question.</a:t>
            </a:r>
          </a:p>
          <a:p>
            <a:pPr lvl="1"/>
            <a:r>
              <a:rPr lang="en-IN" dirty="0" smtClean="0">
                <a:latin typeface="Bell MT" panose="02020503060305020303" pitchFamily="18" charset="0"/>
              </a:rPr>
              <a:t>Over time rituals and food habits of different castes have also seen a decline.</a:t>
            </a:r>
            <a:endParaRPr lang="en-IN" dirty="0">
              <a:latin typeface="Bell MT" panose="02020503060305020303" pitchFamily="18" charset="0"/>
            </a:endParaRPr>
          </a:p>
          <a:p>
            <a:r>
              <a:rPr lang="en-IN" dirty="0" smtClean="0">
                <a:latin typeface="Bell MT" panose="02020503060305020303" pitchFamily="18" charset="0"/>
              </a:rPr>
              <a:t> Caste </a:t>
            </a:r>
            <a:r>
              <a:rPr lang="en-IN" dirty="0">
                <a:latin typeface="Bell MT" panose="02020503060305020303" pitchFamily="18" charset="0"/>
              </a:rPr>
              <a:t>as a System of Exclusion and </a:t>
            </a:r>
            <a:r>
              <a:rPr lang="en-IN" dirty="0" smtClean="0">
                <a:latin typeface="Bell MT" panose="02020503060305020303" pitchFamily="18" charset="0"/>
              </a:rPr>
              <a:t>Exploitation</a:t>
            </a:r>
          </a:p>
          <a:p>
            <a:pPr lvl="1"/>
            <a:r>
              <a:rPr lang="en-IN" dirty="0">
                <a:solidFill>
                  <a:srgbClr val="000000"/>
                </a:solidFill>
                <a:latin typeface="Times New Roman" panose="02020603050405020304" pitchFamily="18" charset="0"/>
              </a:rPr>
              <a:t> </a:t>
            </a:r>
            <a:r>
              <a:rPr lang="en-IN" dirty="0">
                <a:latin typeface="Bell MT" panose="02020503060305020303" pitchFamily="18" charset="0"/>
              </a:rPr>
              <a:t>Centuries of caste-based social organisation have left a legacy of inequality in access to land, education, business ownership and occupation. </a:t>
            </a:r>
          </a:p>
          <a:p>
            <a:pPr lvl="1"/>
            <a:r>
              <a:rPr lang="en-IN" dirty="0">
                <a:latin typeface="Bell MT" panose="02020503060305020303" pitchFamily="18" charset="0"/>
              </a:rPr>
              <a:t>Two aspects of caste inequalities deserve attention: inequality of opportunity and inequality of outcome. </a:t>
            </a:r>
          </a:p>
          <a:p>
            <a:pPr lvl="1"/>
            <a:endParaRPr lang="en-IN" dirty="0">
              <a:latin typeface="Bell MT" panose="02020503060305020303" pitchFamily="18" charset="0"/>
            </a:endParaRPr>
          </a:p>
        </p:txBody>
      </p:sp>
    </p:spTree>
    <p:extLst>
      <p:ext uri="{BB962C8B-B14F-4D97-AF65-F5344CB8AC3E}">
        <p14:creationId xmlns:p14="http://schemas.microsoft.com/office/powerpoint/2010/main" val="2264129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1648</TotalTime>
  <Words>1765</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Bell MT</vt:lpstr>
      <vt:lpstr>Calibri</vt:lpstr>
      <vt:lpstr>Calibri Light</vt:lpstr>
      <vt:lpstr>Times New Roman</vt:lpstr>
      <vt:lpstr>Office Theme</vt:lpstr>
      <vt:lpstr>Caste and Caste Discrimination</vt:lpstr>
      <vt:lpstr>PowerPoint Presentation</vt:lpstr>
      <vt:lpstr>M.N. SRINIVAS – “DOMINANT CASTE”</vt:lpstr>
      <vt:lpstr>M.N. SRINIVAS – “DOMINANT CASTE”</vt:lpstr>
      <vt:lpstr>Non-Brahmin Movement</vt:lpstr>
      <vt:lpstr>Caste Discrimination and Group Mobility</vt:lpstr>
      <vt:lpstr>Caste Discrimination and Group Mobility</vt:lpstr>
      <vt:lpstr>Different Caste Restrictions</vt:lpstr>
      <vt:lpstr>Caste in the 21st Century</vt:lpstr>
      <vt:lpstr>Caste in the 21st Century</vt:lpstr>
      <vt:lpstr>Overview of the Caste System</vt:lpstr>
      <vt:lpstr>Overview of the Caste System</vt:lpstr>
      <vt:lpstr>Overview of the Caste System</vt:lpstr>
      <vt:lpstr>Overview of the Caste System</vt:lpstr>
      <vt:lpstr>Overview of the Caste System</vt:lpstr>
      <vt:lpstr>Overview of the Caste System</vt:lpstr>
      <vt:lpstr>Overview of the Caste System</vt:lpstr>
      <vt:lpstr>Overview of the Caste System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Patnaik</dc:creator>
  <cp:lastModifiedBy>Patnaik, Archana</cp:lastModifiedBy>
  <cp:revision>105</cp:revision>
  <dcterms:created xsi:type="dcterms:W3CDTF">2019-01-17T05:17:00Z</dcterms:created>
  <dcterms:modified xsi:type="dcterms:W3CDTF">2021-01-12T01:59:37Z</dcterms:modified>
</cp:coreProperties>
</file>