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59" r:id="rId6"/>
    <p:sldId id="260" r:id="rId7"/>
    <p:sldId id="261" r:id="rId8"/>
    <p:sldId id="262" r:id="rId9"/>
    <p:sldId id="263" r:id="rId10"/>
    <p:sldId id="271"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CEADDB-67FA-42E7-9327-BE2931D9D403}" type="datetimeFigureOut">
              <a:rPr lang="en-IN" smtClean="0"/>
              <a:t>18-01-2021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8B224-1B8C-44D3-83C3-09A0704635BC}" type="slidenum">
              <a:rPr lang="en-IN" smtClean="0"/>
              <a:t>‹#›</a:t>
            </a:fld>
            <a:endParaRPr lang="en-IN"/>
          </a:p>
        </p:txBody>
      </p:sp>
    </p:spTree>
    <p:extLst>
      <p:ext uri="{BB962C8B-B14F-4D97-AF65-F5344CB8AC3E}">
        <p14:creationId xmlns:p14="http://schemas.microsoft.com/office/powerpoint/2010/main" val="168923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CEADDB-67FA-42E7-9327-BE2931D9D403}" type="datetimeFigureOut">
              <a:rPr lang="en-IN" smtClean="0"/>
              <a:t>18-01-2021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8B224-1B8C-44D3-83C3-09A0704635BC}" type="slidenum">
              <a:rPr lang="en-IN" smtClean="0"/>
              <a:t>‹#›</a:t>
            </a:fld>
            <a:endParaRPr lang="en-IN"/>
          </a:p>
        </p:txBody>
      </p:sp>
    </p:spTree>
    <p:extLst>
      <p:ext uri="{BB962C8B-B14F-4D97-AF65-F5344CB8AC3E}">
        <p14:creationId xmlns:p14="http://schemas.microsoft.com/office/powerpoint/2010/main" val="1724525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CEADDB-67FA-42E7-9327-BE2931D9D403}" type="datetimeFigureOut">
              <a:rPr lang="en-IN" smtClean="0"/>
              <a:t>18-01-2021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8B224-1B8C-44D3-83C3-09A0704635BC}" type="slidenum">
              <a:rPr lang="en-IN" smtClean="0"/>
              <a:t>‹#›</a:t>
            </a:fld>
            <a:endParaRPr lang="en-IN"/>
          </a:p>
        </p:txBody>
      </p:sp>
    </p:spTree>
    <p:extLst>
      <p:ext uri="{BB962C8B-B14F-4D97-AF65-F5344CB8AC3E}">
        <p14:creationId xmlns:p14="http://schemas.microsoft.com/office/powerpoint/2010/main" val="3698946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CEADDB-67FA-42E7-9327-BE2931D9D403}" type="datetimeFigureOut">
              <a:rPr lang="en-IN" smtClean="0"/>
              <a:t>18-01-2021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8B224-1B8C-44D3-83C3-09A0704635BC}" type="slidenum">
              <a:rPr lang="en-IN" smtClean="0"/>
              <a:t>‹#›</a:t>
            </a:fld>
            <a:endParaRPr lang="en-IN"/>
          </a:p>
        </p:txBody>
      </p:sp>
    </p:spTree>
    <p:extLst>
      <p:ext uri="{BB962C8B-B14F-4D97-AF65-F5344CB8AC3E}">
        <p14:creationId xmlns:p14="http://schemas.microsoft.com/office/powerpoint/2010/main" val="88967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CEADDB-67FA-42E7-9327-BE2931D9D403}" type="datetimeFigureOut">
              <a:rPr lang="en-IN" smtClean="0"/>
              <a:t>18-01-2021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C8B224-1B8C-44D3-83C3-09A0704635BC}" type="slidenum">
              <a:rPr lang="en-IN" smtClean="0"/>
              <a:t>‹#›</a:t>
            </a:fld>
            <a:endParaRPr lang="en-IN"/>
          </a:p>
        </p:txBody>
      </p:sp>
    </p:spTree>
    <p:extLst>
      <p:ext uri="{BB962C8B-B14F-4D97-AF65-F5344CB8AC3E}">
        <p14:creationId xmlns:p14="http://schemas.microsoft.com/office/powerpoint/2010/main" val="1615469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CEADDB-67FA-42E7-9327-BE2931D9D403}" type="datetimeFigureOut">
              <a:rPr lang="en-IN" smtClean="0"/>
              <a:t>18-01-2021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8B224-1B8C-44D3-83C3-09A0704635BC}" type="slidenum">
              <a:rPr lang="en-IN" smtClean="0"/>
              <a:t>‹#›</a:t>
            </a:fld>
            <a:endParaRPr lang="en-IN"/>
          </a:p>
        </p:txBody>
      </p:sp>
    </p:spTree>
    <p:extLst>
      <p:ext uri="{BB962C8B-B14F-4D97-AF65-F5344CB8AC3E}">
        <p14:creationId xmlns:p14="http://schemas.microsoft.com/office/powerpoint/2010/main" val="97628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CEADDB-67FA-42E7-9327-BE2931D9D403}" type="datetimeFigureOut">
              <a:rPr lang="en-IN" smtClean="0"/>
              <a:t>18-01-2021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C8B224-1B8C-44D3-83C3-09A0704635BC}" type="slidenum">
              <a:rPr lang="en-IN" smtClean="0"/>
              <a:t>‹#›</a:t>
            </a:fld>
            <a:endParaRPr lang="en-IN"/>
          </a:p>
        </p:txBody>
      </p:sp>
    </p:spTree>
    <p:extLst>
      <p:ext uri="{BB962C8B-B14F-4D97-AF65-F5344CB8AC3E}">
        <p14:creationId xmlns:p14="http://schemas.microsoft.com/office/powerpoint/2010/main" val="2864126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CEADDB-67FA-42E7-9327-BE2931D9D403}" type="datetimeFigureOut">
              <a:rPr lang="en-IN" smtClean="0"/>
              <a:t>18-01-2021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C8B224-1B8C-44D3-83C3-09A0704635BC}" type="slidenum">
              <a:rPr lang="en-IN" smtClean="0"/>
              <a:t>‹#›</a:t>
            </a:fld>
            <a:endParaRPr lang="en-IN"/>
          </a:p>
        </p:txBody>
      </p:sp>
    </p:spTree>
    <p:extLst>
      <p:ext uri="{BB962C8B-B14F-4D97-AF65-F5344CB8AC3E}">
        <p14:creationId xmlns:p14="http://schemas.microsoft.com/office/powerpoint/2010/main" val="44049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EADDB-67FA-42E7-9327-BE2931D9D403}" type="datetimeFigureOut">
              <a:rPr lang="en-IN" smtClean="0"/>
              <a:t>18-01-2021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C8B224-1B8C-44D3-83C3-09A0704635BC}" type="slidenum">
              <a:rPr lang="en-IN" smtClean="0"/>
              <a:t>‹#›</a:t>
            </a:fld>
            <a:endParaRPr lang="en-IN"/>
          </a:p>
        </p:txBody>
      </p:sp>
    </p:spTree>
    <p:extLst>
      <p:ext uri="{BB962C8B-B14F-4D97-AF65-F5344CB8AC3E}">
        <p14:creationId xmlns:p14="http://schemas.microsoft.com/office/powerpoint/2010/main" val="240110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CEADDB-67FA-42E7-9327-BE2931D9D403}" type="datetimeFigureOut">
              <a:rPr lang="en-IN" smtClean="0"/>
              <a:t>18-01-2021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8B224-1B8C-44D3-83C3-09A0704635BC}" type="slidenum">
              <a:rPr lang="en-IN" smtClean="0"/>
              <a:t>‹#›</a:t>
            </a:fld>
            <a:endParaRPr lang="en-IN"/>
          </a:p>
        </p:txBody>
      </p:sp>
    </p:spTree>
    <p:extLst>
      <p:ext uri="{BB962C8B-B14F-4D97-AF65-F5344CB8AC3E}">
        <p14:creationId xmlns:p14="http://schemas.microsoft.com/office/powerpoint/2010/main" val="2842101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CEADDB-67FA-42E7-9327-BE2931D9D403}" type="datetimeFigureOut">
              <a:rPr lang="en-IN" smtClean="0"/>
              <a:t>18-01-2021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C8B224-1B8C-44D3-83C3-09A0704635BC}" type="slidenum">
              <a:rPr lang="en-IN" smtClean="0"/>
              <a:t>‹#›</a:t>
            </a:fld>
            <a:endParaRPr lang="en-IN"/>
          </a:p>
        </p:txBody>
      </p:sp>
    </p:spTree>
    <p:extLst>
      <p:ext uri="{BB962C8B-B14F-4D97-AF65-F5344CB8AC3E}">
        <p14:creationId xmlns:p14="http://schemas.microsoft.com/office/powerpoint/2010/main" val="3043618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EADDB-67FA-42E7-9327-BE2931D9D403}" type="datetimeFigureOut">
              <a:rPr lang="en-IN" smtClean="0"/>
              <a:t>18-01-2021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8B224-1B8C-44D3-83C3-09A0704635BC}" type="slidenum">
              <a:rPr lang="en-IN" smtClean="0"/>
              <a:t>‹#›</a:t>
            </a:fld>
            <a:endParaRPr lang="en-IN"/>
          </a:p>
        </p:txBody>
      </p:sp>
    </p:spTree>
    <p:extLst>
      <p:ext uri="{BB962C8B-B14F-4D97-AF65-F5344CB8AC3E}">
        <p14:creationId xmlns:p14="http://schemas.microsoft.com/office/powerpoint/2010/main" val="1760449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latin typeface="Bell MT" panose="02020503060305020303" pitchFamily="18" charset="0"/>
              </a:rPr>
              <a:t>Karl Marx and Alienation</a:t>
            </a:r>
            <a:endParaRPr lang="en-IN" b="1" dirty="0">
              <a:latin typeface="Bell MT" panose="02020503060305020303" pitchFamily="18" charset="0"/>
            </a:endParaRPr>
          </a:p>
        </p:txBody>
      </p:sp>
    </p:spTree>
    <p:extLst>
      <p:ext uri="{BB962C8B-B14F-4D97-AF65-F5344CB8AC3E}">
        <p14:creationId xmlns:p14="http://schemas.microsoft.com/office/powerpoint/2010/main" val="92031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ell MT" panose="02020503060305020303" pitchFamily="18" charset="0"/>
              </a:rPr>
              <a:t>Communism</a:t>
            </a:r>
            <a:endParaRPr lang="en-IN" dirty="0">
              <a:latin typeface="Bell MT" panose="02020503060305020303" pitchFamily="18" charset="0"/>
            </a:endParaRPr>
          </a:p>
        </p:txBody>
      </p:sp>
      <p:sp>
        <p:nvSpPr>
          <p:cNvPr id="3" name="Content Placeholder 2"/>
          <p:cNvSpPr>
            <a:spLocks noGrp="1"/>
          </p:cNvSpPr>
          <p:nvPr>
            <p:ph idx="1"/>
          </p:nvPr>
        </p:nvSpPr>
        <p:spPr/>
        <p:txBody>
          <a:bodyPr>
            <a:normAutofit/>
          </a:bodyPr>
          <a:lstStyle/>
          <a:p>
            <a:pPr algn="just"/>
            <a:r>
              <a:rPr lang="en-IN" dirty="0" smtClean="0">
                <a:latin typeface="Bell MT" panose="02020503060305020303" pitchFamily="18" charset="0"/>
              </a:rPr>
              <a:t>Marx drops the term democracy in favour of ‘communism’. For him overcoming of alienation hinges on the supersession of private property.</a:t>
            </a:r>
          </a:p>
          <a:p>
            <a:pPr algn="just"/>
            <a:r>
              <a:rPr lang="en-IN" dirty="0" smtClean="0">
                <a:latin typeface="Bell MT" panose="02020503060305020303" pitchFamily="18" charset="0"/>
              </a:rPr>
              <a:t>Acc. t</a:t>
            </a:r>
            <a:r>
              <a:rPr lang="en-IN" dirty="0">
                <a:latin typeface="Bell MT" panose="02020503060305020303" pitchFamily="18" charset="0"/>
              </a:rPr>
              <a:t>o</a:t>
            </a:r>
            <a:r>
              <a:rPr lang="en-IN" dirty="0" smtClean="0">
                <a:latin typeface="Bell MT" panose="02020503060305020303" pitchFamily="18" charset="0"/>
              </a:rPr>
              <a:t> him what is most essential is through reorganisation of society based upon eradication of the then existing relation between private property and wage-labour.  </a:t>
            </a:r>
          </a:p>
          <a:p>
            <a:pPr algn="just"/>
            <a:r>
              <a:rPr lang="en-IN" dirty="0" smtClean="0">
                <a:latin typeface="Bell MT" panose="02020503060305020303" pitchFamily="18" charset="0"/>
              </a:rPr>
              <a:t>Abolition of private property, central government controlling all aspects of economic and political system.</a:t>
            </a:r>
          </a:p>
          <a:p>
            <a:pPr algn="just"/>
            <a:r>
              <a:rPr lang="en-IN" dirty="0" smtClean="0">
                <a:latin typeface="Bell MT" panose="02020503060305020303" pitchFamily="18" charset="0"/>
              </a:rPr>
              <a:t>Revolution as a means of achieving communist state. </a:t>
            </a:r>
          </a:p>
          <a:p>
            <a:pPr algn="just"/>
            <a:endParaRPr lang="en-IN" dirty="0">
              <a:latin typeface="Bell MT" panose="02020503060305020303" pitchFamily="18" charset="0"/>
            </a:endParaRPr>
          </a:p>
        </p:txBody>
      </p:sp>
    </p:spTree>
    <p:extLst>
      <p:ext uri="{BB962C8B-B14F-4D97-AF65-F5344CB8AC3E}">
        <p14:creationId xmlns:p14="http://schemas.microsoft.com/office/powerpoint/2010/main" val="1463011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ell MT" panose="02020503060305020303" pitchFamily="18" charset="0"/>
              </a:rPr>
              <a:t>Karl Marx Theory of Surplus Value</a:t>
            </a:r>
            <a:endParaRPr lang="en-IN" dirty="0">
              <a:latin typeface="Bell MT" panose="02020503060305020303"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IN" dirty="0" smtClean="0">
                <a:latin typeface="Bell MT" panose="02020503060305020303" pitchFamily="18" charset="0"/>
              </a:rPr>
              <a:t>Capitalism according to Marx – emphasises on the system of commodity production.</a:t>
            </a:r>
          </a:p>
          <a:p>
            <a:pPr algn="just"/>
            <a:r>
              <a:rPr lang="en-IN" dirty="0" smtClean="0">
                <a:latin typeface="Bell MT" panose="02020503060305020303" pitchFamily="18" charset="0"/>
              </a:rPr>
              <a:t>Capitalist system producers simply do not produce for their own needs or for the need of the individual with whom they are in personal contact.</a:t>
            </a:r>
          </a:p>
          <a:p>
            <a:pPr algn="just"/>
            <a:r>
              <a:rPr lang="en-IN" dirty="0" smtClean="0">
                <a:latin typeface="Bell MT" panose="02020503060305020303" pitchFamily="18" charset="0"/>
              </a:rPr>
              <a:t>Capitalism involves nation-wide and often international exchange market.</a:t>
            </a:r>
          </a:p>
          <a:p>
            <a:pPr algn="just"/>
            <a:r>
              <a:rPr lang="en-IN" dirty="0" smtClean="0">
                <a:latin typeface="Bell MT" panose="02020503060305020303" pitchFamily="18" charset="0"/>
              </a:rPr>
              <a:t>Every commodity has two fold aspect according to Marx:-</a:t>
            </a:r>
          </a:p>
          <a:p>
            <a:pPr lvl="1" algn="just"/>
            <a:r>
              <a:rPr lang="en-IN" dirty="0" smtClean="0">
                <a:latin typeface="Bell MT" panose="02020503060305020303" pitchFamily="18" charset="0"/>
              </a:rPr>
              <a:t>Use value – which is realised in the process of consumption.</a:t>
            </a:r>
          </a:p>
          <a:p>
            <a:pPr lvl="2" algn="just"/>
            <a:r>
              <a:rPr lang="en-IN" dirty="0" smtClean="0">
                <a:latin typeface="Bell MT" panose="02020503060305020303" pitchFamily="18" charset="0"/>
              </a:rPr>
              <a:t>Ex- Cars have use value – transport or Food have use value – satisfying hunger.</a:t>
            </a:r>
          </a:p>
          <a:p>
            <a:pPr lvl="1" algn="just"/>
            <a:r>
              <a:rPr lang="en-IN" dirty="0" smtClean="0">
                <a:latin typeface="Bell MT" panose="02020503060305020303" pitchFamily="18" charset="0"/>
              </a:rPr>
              <a:t>Exchange value -  value a product has when offered in exchange for other products.</a:t>
            </a:r>
          </a:p>
          <a:p>
            <a:pPr lvl="2" algn="just"/>
            <a:r>
              <a:rPr lang="en-IN" dirty="0" smtClean="0">
                <a:latin typeface="Bell MT" panose="02020503060305020303" pitchFamily="18" charset="0"/>
              </a:rPr>
              <a:t>Ex- Car exchange value for chairs. Car has more exchange value than chair as for its production machines, factory, labour, etc. is required whereas for producing chair labour, machinery required is comparatively less. (However, this is not fixed)</a:t>
            </a:r>
            <a:endParaRPr lang="en-IN" dirty="0">
              <a:latin typeface="Bell MT" panose="02020503060305020303" pitchFamily="18" charset="0"/>
            </a:endParaRPr>
          </a:p>
        </p:txBody>
      </p:sp>
    </p:spTree>
    <p:extLst>
      <p:ext uri="{BB962C8B-B14F-4D97-AF65-F5344CB8AC3E}">
        <p14:creationId xmlns:p14="http://schemas.microsoft.com/office/powerpoint/2010/main" val="1094190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ell MT" panose="02020503060305020303" pitchFamily="18" charset="0"/>
              </a:rPr>
              <a:t>Karl Marx Theory of Surplus Value</a:t>
            </a:r>
            <a:endParaRPr lang="en-IN" dirty="0">
              <a:latin typeface="Bell MT" panose="02020503060305020303" pitchFamily="18" charset="0"/>
            </a:endParaRPr>
          </a:p>
        </p:txBody>
      </p:sp>
      <p:sp>
        <p:nvSpPr>
          <p:cNvPr id="3" name="Content Placeholder 2"/>
          <p:cNvSpPr>
            <a:spLocks noGrp="1"/>
          </p:cNvSpPr>
          <p:nvPr>
            <p:ph idx="1"/>
          </p:nvPr>
        </p:nvSpPr>
        <p:spPr/>
        <p:txBody>
          <a:bodyPr>
            <a:normAutofit/>
          </a:bodyPr>
          <a:lstStyle/>
          <a:p>
            <a:pPr marL="0" indent="0" algn="just">
              <a:buNone/>
            </a:pPr>
            <a:endParaRPr lang="en-IN" dirty="0" smtClean="0">
              <a:latin typeface="Bell MT" panose="02020503060305020303" pitchFamily="18" charset="0"/>
            </a:endParaRPr>
          </a:p>
          <a:p>
            <a:pPr lvl="1" algn="just"/>
            <a:r>
              <a:rPr lang="en-IN" dirty="0">
                <a:latin typeface="Bell MT" panose="02020503060305020303" pitchFamily="18" charset="0"/>
              </a:rPr>
              <a:t>A</a:t>
            </a:r>
            <a:r>
              <a:rPr lang="en-IN" dirty="0" smtClean="0">
                <a:latin typeface="Bell MT" panose="02020503060305020303" pitchFamily="18" charset="0"/>
              </a:rPr>
              <a:t>n object can have use-value whether or not it is a commodity but a commodity or a product must have use-value.</a:t>
            </a:r>
          </a:p>
          <a:p>
            <a:pPr lvl="2" algn="just"/>
            <a:r>
              <a:rPr lang="en-IN" dirty="0" smtClean="0">
                <a:latin typeface="Bell MT" panose="02020503060305020303" pitchFamily="18" charset="0"/>
              </a:rPr>
              <a:t>Ex- If a person grows vegetables on his farm and uses them then it has use value but is not a commodity. When we go to the market and buy vegetables then it is a commodity.</a:t>
            </a:r>
          </a:p>
          <a:p>
            <a:pPr lvl="1" algn="just"/>
            <a:r>
              <a:rPr lang="en-IN" dirty="0" smtClean="0">
                <a:latin typeface="Bell MT" panose="02020503060305020303" pitchFamily="18" charset="0"/>
              </a:rPr>
              <a:t>Exchange value </a:t>
            </a:r>
            <a:r>
              <a:rPr lang="en-IN" smtClean="0">
                <a:latin typeface="Bell MT" panose="02020503060305020303" pitchFamily="18" charset="0"/>
              </a:rPr>
              <a:t>- It </a:t>
            </a:r>
            <a:r>
              <a:rPr lang="en-IN" dirty="0" smtClean="0">
                <a:latin typeface="Bell MT" panose="02020503060305020303" pitchFamily="18" charset="0"/>
              </a:rPr>
              <a:t>presupposes a definite economic relation and is inseparable from the market on which good are exchanged.</a:t>
            </a:r>
          </a:p>
          <a:p>
            <a:pPr lvl="1" algn="just"/>
            <a:endParaRPr lang="en-IN" dirty="0">
              <a:latin typeface="Bell MT" panose="02020503060305020303" pitchFamily="18" charset="0"/>
            </a:endParaRPr>
          </a:p>
          <a:p>
            <a:pPr algn="just"/>
            <a:r>
              <a:rPr lang="en-IN" dirty="0" err="1" smtClean="0">
                <a:latin typeface="Bell MT" panose="02020503060305020303" pitchFamily="18" charset="0"/>
              </a:rPr>
              <a:t>Labor</a:t>
            </a:r>
            <a:r>
              <a:rPr lang="en-IN" dirty="0" smtClean="0">
                <a:latin typeface="Bell MT" panose="02020503060305020303" pitchFamily="18" charset="0"/>
              </a:rPr>
              <a:t> theory of value –</a:t>
            </a:r>
          </a:p>
          <a:p>
            <a:pPr marL="457200" lvl="1" indent="0" algn="just">
              <a:buNone/>
            </a:pPr>
            <a:r>
              <a:rPr lang="en-IN" dirty="0" smtClean="0">
                <a:latin typeface="Bell MT" panose="02020503060305020303" pitchFamily="18" charset="0"/>
              </a:rPr>
              <a:t>Both use-value and exchange-value must be directly related to the amount of labour embodied in the production of a commodity.</a:t>
            </a:r>
            <a:endParaRPr lang="en-IN" dirty="0">
              <a:latin typeface="Bell MT" panose="02020503060305020303" pitchFamily="18" charset="0"/>
            </a:endParaRPr>
          </a:p>
        </p:txBody>
      </p:sp>
    </p:spTree>
    <p:extLst>
      <p:ext uri="{BB962C8B-B14F-4D97-AF65-F5344CB8AC3E}">
        <p14:creationId xmlns:p14="http://schemas.microsoft.com/office/powerpoint/2010/main" val="634207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ell MT" panose="02020503060305020303" pitchFamily="18" charset="0"/>
              </a:rPr>
              <a:t>Karl Marx Theory of Surplus Value</a:t>
            </a:r>
            <a:endParaRPr lang="en-IN" dirty="0">
              <a:latin typeface="Bell MT" panose="02020503060305020303" pitchFamily="18" charset="0"/>
            </a:endParaRPr>
          </a:p>
        </p:txBody>
      </p:sp>
      <p:sp>
        <p:nvSpPr>
          <p:cNvPr id="3" name="Content Placeholder 2"/>
          <p:cNvSpPr>
            <a:spLocks noGrp="1"/>
          </p:cNvSpPr>
          <p:nvPr>
            <p:ph idx="1"/>
          </p:nvPr>
        </p:nvSpPr>
        <p:spPr/>
        <p:txBody>
          <a:bodyPr>
            <a:normAutofit/>
          </a:bodyPr>
          <a:lstStyle/>
          <a:p>
            <a:pPr marL="457200" lvl="1" indent="0" algn="just">
              <a:buNone/>
            </a:pPr>
            <a:endParaRPr lang="en-IN" dirty="0">
              <a:latin typeface="Bell MT" panose="02020503060305020303" pitchFamily="18" charset="0"/>
            </a:endParaRPr>
          </a:p>
          <a:p>
            <a:pPr algn="just"/>
            <a:r>
              <a:rPr lang="en-IN" dirty="0" err="1" smtClean="0">
                <a:latin typeface="Bell MT" panose="02020503060305020303" pitchFamily="18" charset="0"/>
              </a:rPr>
              <a:t>Labor</a:t>
            </a:r>
            <a:r>
              <a:rPr lang="en-IN" dirty="0" smtClean="0">
                <a:latin typeface="Bell MT" panose="02020503060305020303" pitchFamily="18" charset="0"/>
              </a:rPr>
              <a:t> theory of value –</a:t>
            </a:r>
          </a:p>
          <a:p>
            <a:pPr marL="457200" lvl="1" indent="0" algn="just">
              <a:buNone/>
            </a:pPr>
            <a:r>
              <a:rPr lang="en-IN" dirty="0" smtClean="0">
                <a:latin typeface="Bell MT" panose="02020503060305020303" pitchFamily="18" charset="0"/>
              </a:rPr>
              <a:t>Exchange-value can not be derived from use-value.</a:t>
            </a:r>
          </a:p>
          <a:p>
            <a:pPr marL="914400" lvl="2" indent="0" algn="just">
              <a:buNone/>
            </a:pPr>
            <a:r>
              <a:rPr lang="en-IN" dirty="0" smtClean="0">
                <a:latin typeface="Bell MT" panose="02020503060305020303" pitchFamily="18" charset="0"/>
              </a:rPr>
              <a:t>Ex- Deciding the exchange value of corn and iron. For some corn might be important and for some iron so use-value is not the right indicator of exchange-value. Here exchange value will rest upon some quantified characteristics of labour.</a:t>
            </a:r>
          </a:p>
          <a:p>
            <a:pPr marL="914400" lvl="2" indent="0" algn="just">
              <a:buNone/>
            </a:pPr>
            <a:endParaRPr lang="en-IN" dirty="0">
              <a:latin typeface="Bell MT" panose="02020503060305020303" pitchFamily="18" charset="0"/>
            </a:endParaRPr>
          </a:p>
          <a:p>
            <a:pPr marL="0" indent="0" algn="just">
              <a:buNone/>
            </a:pPr>
            <a:r>
              <a:rPr lang="en-IN" dirty="0" smtClean="0">
                <a:latin typeface="Bell MT" panose="02020503060305020303" pitchFamily="18" charset="0"/>
              </a:rPr>
              <a:t>Capitalists </a:t>
            </a:r>
            <a:r>
              <a:rPr lang="en-IN" smtClean="0">
                <a:latin typeface="Bell MT" panose="02020503060305020303" pitchFamily="18" charset="0"/>
              </a:rPr>
              <a:t>are not interested </a:t>
            </a:r>
            <a:r>
              <a:rPr lang="en-IN" dirty="0" smtClean="0">
                <a:latin typeface="Bell MT" panose="02020503060305020303" pitchFamily="18" charset="0"/>
              </a:rPr>
              <a:t>in the use-value of a good but in the exchange-value which is produced by labour (concrete labour).</a:t>
            </a:r>
            <a:endParaRPr lang="en-IN" dirty="0">
              <a:latin typeface="Bell MT" panose="02020503060305020303" pitchFamily="18" charset="0"/>
            </a:endParaRPr>
          </a:p>
        </p:txBody>
      </p:sp>
    </p:spTree>
    <p:extLst>
      <p:ext uri="{BB962C8B-B14F-4D97-AF65-F5344CB8AC3E}">
        <p14:creationId xmlns:p14="http://schemas.microsoft.com/office/powerpoint/2010/main" val="1958173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ell MT" panose="02020503060305020303" pitchFamily="18" charset="0"/>
              </a:rPr>
              <a:t>Karl Marx Theory of Surplus Value</a:t>
            </a:r>
            <a:endParaRPr lang="en-IN" dirty="0">
              <a:latin typeface="Bell MT" panose="02020503060305020303" pitchFamily="18" charset="0"/>
            </a:endParaRPr>
          </a:p>
        </p:txBody>
      </p:sp>
      <p:sp>
        <p:nvSpPr>
          <p:cNvPr id="3" name="Content Placeholder 2"/>
          <p:cNvSpPr>
            <a:spLocks noGrp="1"/>
          </p:cNvSpPr>
          <p:nvPr>
            <p:ph idx="1"/>
          </p:nvPr>
        </p:nvSpPr>
        <p:spPr/>
        <p:txBody>
          <a:bodyPr>
            <a:normAutofit/>
          </a:bodyPr>
          <a:lstStyle/>
          <a:p>
            <a:pPr algn="just"/>
            <a:r>
              <a:rPr lang="en-IN" dirty="0" smtClean="0">
                <a:latin typeface="Bell MT" panose="02020503060305020303" pitchFamily="18" charset="0"/>
              </a:rPr>
              <a:t>Labour process time –</a:t>
            </a:r>
          </a:p>
          <a:p>
            <a:pPr marL="457200" lvl="1" indent="0" algn="just">
              <a:buNone/>
            </a:pPr>
            <a:r>
              <a:rPr lang="en-IN" dirty="0" smtClean="0">
                <a:latin typeface="Bell MT" panose="02020503060305020303" pitchFamily="18" charset="0"/>
              </a:rPr>
              <a:t>L X P = Wealth; (L- Labour process, P- its productivity)</a:t>
            </a:r>
          </a:p>
          <a:p>
            <a:pPr marL="457200" lvl="1" indent="0" algn="just">
              <a:buNone/>
            </a:pPr>
            <a:r>
              <a:rPr lang="en-IN" dirty="0" smtClean="0">
                <a:latin typeface="Bell MT" panose="02020503060305020303" pitchFamily="18" charset="0"/>
              </a:rPr>
              <a:t>Production = Wealth/Labour</a:t>
            </a:r>
          </a:p>
          <a:p>
            <a:pPr marL="457200" lvl="1" indent="0" algn="just">
              <a:buNone/>
            </a:pPr>
            <a:endParaRPr lang="en-IN" dirty="0">
              <a:latin typeface="Bell MT" panose="02020503060305020303" pitchFamily="18" charset="0"/>
            </a:endParaRPr>
          </a:p>
          <a:p>
            <a:pPr marL="457200" lvl="1" indent="0" algn="just">
              <a:buNone/>
            </a:pPr>
            <a:r>
              <a:rPr lang="en-IN" dirty="0" smtClean="0">
                <a:latin typeface="Bell MT" panose="02020503060305020303" pitchFamily="18" charset="0"/>
              </a:rPr>
              <a:t>Forces of production-</a:t>
            </a:r>
          </a:p>
          <a:p>
            <a:pPr marL="457200" lvl="1" indent="0" algn="just">
              <a:buNone/>
            </a:pPr>
            <a:r>
              <a:rPr lang="en-IN" dirty="0" smtClean="0">
                <a:latin typeface="Bell MT" panose="02020503060305020303" pitchFamily="18" charset="0"/>
              </a:rPr>
              <a:t>Capitalism produces forces of production. To produce more wealth the relation of labour will be more complex.</a:t>
            </a:r>
          </a:p>
          <a:p>
            <a:pPr marL="914400" lvl="2" indent="0" algn="just">
              <a:buNone/>
            </a:pPr>
            <a:r>
              <a:rPr lang="en-IN" dirty="0" smtClean="0">
                <a:latin typeface="Bell MT" panose="02020503060305020303" pitchFamily="18" charset="0"/>
              </a:rPr>
              <a:t>Ex- Necessary labour needed for food production + Surplus labour = Total Labour (food produced)</a:t>
            </a:r>
          </a:p>
          <a:p>
            <a:pPr marL="914400" lvl="2" indent="0" algn="just">
              <a:buNone/>
            </a:pPr>
            <a:endParaRPr lang="en-IN" dirty="0">
              <a:latin typeface="Bell MT" panose="02020503060305020303" pitchFamily="18" charset="0"/>
            </a:endParaRPr>
          </a:p>
          <a:p>
            <a:pPr marL="457200" lvl="1" indent="0" algn="just">
              <a:buNone/>
            </a:pPr>
            <a:r>
              <a:rPr lang="en-IN" dirty="0" smtClean="0">
                <a:latin typeface="Bell MT" panose="02020503060305020303" pitchFamily="18" charset="0"/>
              </a:rPr>
              <a:t>Forces of production + relation of production = Mode of production.</a:t>
            </a:r>
            <a:endParaRPr lang="en-IN" dirty="0">
              <a:latin typeface="Bell MT" panose="02020503060305020303" pitchFamily="18" charset="0"/>
            </a:endParaRPr>
          </a:p>
        </p:txBody>
      </p:sp>
    </p:spTree>
    <p:extLst>
      <p:ext uri="{BB962C8B-B14F-4D97-AF65-F5344CB8AC3E}">
        <p14:creationId xmlns:p14="http://schemas.microsoft.com/office/powerpoint/2010/main" val="2429877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ell MT" panose="02020503060305020303" pitchFamily="18" charset="0"/>
              </a:rPr>
              <a:t>Karl Marx Theory of Surplus Value</a:t>
            </a:r>
            <a:endParaRPr lang="en-IN" dirty="0">
              <a:latin typeface="Bell MT" panose="02020503060305020303" pitchFamily="18" charset="0"/>
            </a:endParaRPr>
          </a:p>
        </p:txBody>
      </p:sp>
      <p:sp>
        <p:nvSpPr>
          <p:cNvPr id="3" name="Content Placeholder 2"/>
          <p:cNvSpPr>
            <a:spLocks noGrp="1"/>
          </p:cNvSpPr>
          <p:nvPr>
            <p:ph idx="1"/>
          </p:nvPr>
        </p:nvSpPr>
        <p:spPr/>
        <p:txBody>
          <a:bodyPr>
            <a:normAutofit/>
          </a:bodyPr>
          <a:lstStyle/>
          <a:p>
            <a:pPr marL="914400" lvl="2" indent="0" algn="just">
              <a:buNone/>
            </a:pPr>
            <a:endParaRPr lang="en-IN" dirty="0">
              <a:latin typeface="Bell MT" panose="02020503060305020303" pitchFamily="18" charset="0"/>
            </a:endParaRPr>
          </a:p>
          <a:p>
            <a:pPr marL="457200" lvl="1" indent="0" algn="just">
              <a:buNone/>
            </a:pPr>
            <a:r>
              <a:rPr lang="en-IN" dirty="0" smtClean="0">
                <a:latin typeface="Bell MT" panose="02020503060305020303" pitchFamily="18" charset="0"/>
              </a:rPr>
              <a:t>Mode of production – comprises of both relation of production and forces of production.</a:t>
            </a:r>
          </a:p>
          <a:p>
            <a:pPr marL="457200" lvl="1" indent="0" algn="just">
              <a:buNone/>
            </a:pPr>
            <a:endParaRPr lang="en-IN" dirty="0">
              <a:latin typeface="Bell MT" panose="02020503060305020303" pitchFamily="18" charset="0"/>
            </a:endParaRPr>
          </a:p>
          <a:p>
            <a:pPr algn="just"/>
            <a:r>
              <a:rPr lang="en-IN" dirty="0" smtClean="0">
                <a:latin typeface="Bell MT" panose="02020503060305020303" pitchFamily="18" charset="0"/>
              </a:rPr>
              <a:t>Abstract labour – is an historical category. It is the socially necessary labour time. Productivity will increase the wealth but in that case the socially necessary labour time will fall.</a:t>
            </a:r>
          </a:p>
          <a:p>
            <a:pPr lvl="1" algn="just"/>
            <a:r>
              <a:rPr lang="en-IN" dirty="0" smtClean="0">
                <a:latin typeface="Bell MT" panose="02020503060305020303" pitchFamily="18" charset="0"/>
              </a:rPr>
              <a:t>Ex- Productive labour will be productive of surplus value whereas unproductive labour will not be productive with surplus value. </a:t>
            </a:r>
            <a:endParaRPr lang="en-IN" dirty="0">
              <a:latin typeface="Bell MT" panose="02020503060305020303" pitchFamily="18" charset="0"/>
            </a:endParaRPr>
          </a:p>
        </p:txBody>
      </p:sp>
    </p:spTree>
    <p:extLst>
      <p:ext uri="{BB962C8B-B14F-4D97-AF65-F5344CB8AC3E}">
        <p14:creationId xmlns:p14="http://schemas.microsoft.com/office/powerpoint/2010/main" val="1156439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ell MT" panose="02020503060305020303" pitchFamily="18" charset="0"/>
              </a:rPr>
              <a:t>Karl Marx Theory of Surplus Value</a:t>
            </a:r>
            <a:endParaRPr lang="en-IN" dirty="0">
              <a:latin typeface="Bell MT" panose="02020503060305020303" pitchFamily="18" charset="0"/>
            </a:endParaRPr>
          </a:p>
        </p:txBody>
      </p:sp>
      <p:sp>
        <p:nvSpPr>
          <p:cNvPr id="3" name="Content Placeholder 2"/>
          <p:cNvSpPr>
            <a:spLocks noGrp="1"/>
          </p:cNvSpPr>
          <p:nvPr>
            <p:ph idx="1"/>
          </p:nvPr>
        </p:nvSpPr>
        <p:spPr/>
        <p:txBody>
          <a:bodyPr>
            <a:normAutofit/>
          </a:bodyPr>
          <a:lstStyle/>
          <a:p>
            <a:pPr marL="457200" lvl="1" indent="0" algn="just">
              <a:buNone/>
            </a:pPr>
            <a:endParaRPr lang="en-IN" dirty="0">
              <a:latin typeface="Bell MT" panose="02020503060305020303" pitchFamily="18" charset="0"/>
            </a:endParaRPr>
          </a:p>
          <a:p>
            <a:pPr algn="just"/>
            <a:r>
              <a:rPr lang="en-IN" dirty="0" smtClean="0">
                <a:latin typeface="Bell MT" panose="02020503060305020303" pitchFamily="18" charset="0"/>
              </a:rPr>
              <a:t>Rate of surplus value = rate of exploitation.</a:t>
            </a:r>
          </a:p>
          <a:p>
            <a:pPr algn="just"/>
            <a:r>
              <a:rPr lang="en-IN" dirty="0" smtClean="0">
                <a:latin typeface="Bell MT" panose="02020503060305020303" pitchFamily="18" charset="0"/>
              </a:rPr>
              <a:t>Surplus </a:t>
            </a:r>
            <a:r>
              <a:rPr lang="en-IN" smtClean="0">
                <a:latin typeface="Bell MT" panose="02020503060305020303" pitchFamily="18" charset="0"/>
              </a:rPr>
              <a:t>value is </a:t>
            </a:r>
            <a:r>
              <a:rPr lang="en-IN" dirty="0" smtClean="0">
                <a:latin typeface="Bell MT" panose="02020503060305020303" pitchFamily="18" charset="0"/>
              </a:rPr>
              <a:t>the source </a:t>
            </a:r>
            <a:r>
              <a:rPr lang="en-IN" smtClean="0">
                <a:latin typeface="Bell MT" panose="02020503060305020303" pitchFamily="18" charset="0"/>
              </a:rPr>
              <a:t>of profit.</a:t>
            </a:r>
            <a:endParaRPr lang="en-IN" dirty="0">
              <a:latin typeface="Bell MT" panose="02020503060305020303" pitchFamily="18" charset="0"/>
            </a:endParaRPr>
          </a:p>
        </p:txBody>
      </p:sp>
    </p:spTree>
    <p:extLst>
      <p:ext uri="{BB962C8B-B14F-4D97-AF65-F5344CB8AC3E}">
        <p14:creationId xmlns:p14="http://schemas.microsoft.com/office/powerpoint/2010/main" val="416550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ell MT" panose="02020503060305020303" pitchFamily="18" charset="0"/>
              </a:rPr>
              <a:t>Karl Marx</a:t>
            </a:r>
            <a:endParaRPr lang="en-IN" dirty="0">
              <a:latin typeface="Bell MT" panose="02020503060305020303"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IN" dirty="0" smtClean="0">
                <a:latin typeface="Bell MT" panose="02020503060305020303" pitchFamily="18" charset="0"/>
              </a:rPr>
              <a:t>Karl Marx was born in Prussia, on May 5, 1818.</a:t>
            </a:r>
          </a:p>
          <a:p>
            <a:pPr algn="just"/>
            <a:r>
              <a:rPr lang="en-IN" dirty="0" smtClean="0">
                <a:latin typeface="Bell MT" panose="02020503060305020303" pitchFamily="18" charset="0"/>
              </a:rPr>
              <a:t>His famous contribution are the Communist manifesto (1848) and volumes of Capital.</a:t>
            </a:r>
          </a:p>
          <a:p>
            <a:pPr algn="just"/>
            <a:r>
              <a:rPr lang="en-IN" dirty="0" smtClean="0">
                <a:latin typeface="Bell MT" panose="02020503060305020303" pitchFamily="18" charset="0"/>
              </a:rPr>
              <a:t>Marx’s theory of capitalism reflects on the forms of domination and forms of exploitation.</a:t>
            </a:r>
          </a:p>
          <a:p>
            <a:pPr algn="just"/>
            <a:r>
              <a:rPr lang="en-IN" dirty="0" smtClean="0">
                <a:latin typeface="Bell MT" panose="02020503060305020303" pitchFamily="18" charset="0"/>
              </a:rPr>
              <a:t>Characteristics of capitalism -  social relations are constituted by labour and fundamentally different from those characteristics of the non-capitalistic society.</a:t>
            </a:r>
          </a:p>
          <a:p>
            <a:pPr algn="just"/>
            <a:r>
              <a:rPr lang="en-IN" dirty="0" smtClean="0">
                <a:latin typeface="Bell MT" panose="02020503060305020303" pitchFamily="18" charset="0"/>
              </a:rPr>
              <a:t>Capitalism characterises society in terms of class relation structured by private ownership of the means of production and market regulated economy.</a:t>
            </a:r>
          </a:p>
          <a:p>
            <a:pPr algn="just"/>
            <a:endParaRPr lang="en-IN" dirty="0">
              <a:latin typeface="Bell MT" panose="02020503060305020303" pitchFamily="18" charset="0"/>
            </a:endParaRPr>
          </a:p>
        </p:txBody>
      </p:sp>
    </p:spTree>
    <p:extLst>
      <p:ext uri="{BB962C8B-B14F-4D97-AF65-F5344CB8AC3E}">
        <p14:creationId xmlns:p14="http://schemas.microsoft.com/office/powerpoint/2010/main" val="4127702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ell MT" panose="02020503060305020303" pitchFamily="18" charset="0"/>
              </a:rPr>
              <a:t>Karl Marx</a:t>
            </a:r>
            <a:endParaRPr lang="en-IN" dirty="0">
              <a:latin typeface="Bell MT" panose="02020503060305020303" pitchFamily="18" charset="0"/>
            </a:endParaRPr>
          </a:p>
        </p:txBody>
      </p:sp>
      <p:sp>
        <p:nvSpPr>
          <p:cNvPr id="3" name="Content Placeholder 2"/>
          <p:cNvSpPr>
            <a:spLocks noGrp="1"/>
          </p:cNvSpPr>
          <p:nvPr>
            <p:ph idx="1"/>
          </p:nvPr>
        </p:nvSpPr>
        <p:spPr/>
        <p:txBody>
          <a:bodyPr>
            <a:normAutofit/>
          </a:bodyPr>
          <a:lstStyle/>
          <a:p>
            <a:pPr algn="just"/>
            <a:r>
              <a:rPr lang="en-IN" dirty="0" smtClean="0">
                <a:latin typeface="Bell MT" panose="02020503060305020303" pitchFamily="18" charset="0"/>
              </a:rPr>
              <a:t>Capitalist own and control production whereas proletariats with labour create wealth for the society.</a:t>
            </a:r>
          </a:p>
          <a:p>
            <a:pPr algn="just"/>
            <a:r>
              <a:rPr lang="en-IN" dirty="0" smtClean="0">
                <a:latin typeface="Bell MT" panose="02020503060305020303" pitchFamily="18" charset="0"/>
              </a:rPr>
              <a:t>Class opposition occurs because of the structural contradiction of capitalism – opposition between </a:t>
            </a:r>
            <a:r>
              <a:rPr lang="en-IN" smtClean="0">
                <a:latin typeface="Bell MT" panose="02020503060305020303" pitchFamily="18" charset="0"/>
              </a:rPr>
              <a:t>the dominating </a:t>
            </a:r>
            <a:r>
              <a:rPr lang="en-IN" dirty="0" smtClean="0">
                <a:latin typeface="Bell MT" panose="02020503060305020303" pitchFamily="18" charset="0"/>
              </a:rPr>
              <a:t>and the exploited.</a:t>
            </a:r>
          </a:p>
          <a:p>
            <a:pPr algn="just"/>
            <a:r>
              <a:rPr lang="en-IN" dirty="0" smtClean="0">
                <a:latin typeface="Bell MT" panose="02020503060305020303" pitchFamily="18" charset="0"/>
              </a:rPr>
              <a:t>The social wealth produced by the workers is appropriated by the capitalists for their individual/particularistic ends.</a:t>
            </a:r>
          </a:p>
          <a:p>
            <a:pPr algn="just"/>
            <a:r>
              <a:rPr lang="en-IN" dirty="0" smtClean="0">
                <a:latin typeface="Bell MT" panose="02020503060305020303" pitchFamily="18" charset="0"/>
              </a:rPr>
              <a:t>Capitalists employ workers (own labour time) and the means of production (tools and raw material).</a:t>
            </a:r>
          </a:p>
          <a:p>
            <a:pPr marL="0" indent="0" algn="just">
              <a:buNone/>
            </a:pPr>
            <a:endParaRPr lang="en-IN" dirty="0">
              <a:latin typeface="Bell MT" panose="02020503060305020303" pitchFamily="18" charset="0"/>
            </a:endParaRPr>
          </a:p>
        </p:txBody>
      </p:sp>
    </p:spTree>
    <p:extLst>
      <p:ext uri="{BB962C8B-B14F-4D97-AF65-F5344CB8AC3E}">
        <p14:creationId xmlns:p14="http://schemas.microsoft.com/office/powerpoint/2010/main" val="2086926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ell MT" panose="02020503060305020303" pitchFamily="18" charset="0"/>
              </a:rPr>
              <a:t>Karl Marx</a:t>
            </a:r>
            <a:endParaRPr lang="en-IN" dirty="0">
              <a:latin typeface="Bell MT" panose="02020503060305020303"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IN" dirty="0" smtClean="0">
                <a:latin typeface="Bell MT" panose="02020503060305020303" pitchFamily="18" charset="0"/>
              </a:rPr>
              <a:t>Marx’s critique of political economists in understanding the society has been the basis of his writings.</a:t>
            </a:r>
          </a:p>
          <a:p>
            <a:pPr algn="just"/>
            <a:r>
              <a:rPr lang="en-IN" dirty="0" smtClean="0">
                <a:latin typeface="Bell MT" panose="02020503060305020303" pitchFamily="18" charset="0"/>
              </a:rPr>
              <a:t>Acc. </a:t>
            </a:r>
            <a:r>
              <a:rPr lang="en-IN" dirty="0">
                <a:latin typeface="Bell MT" panose="02020503060305020303" pitchFamily="18" charset="0"/>
              </a:rPr>
              <a:t>t</a:t>
            </a:r>
            <a:r>
              <a:rPr lang="en-IN" dirty="0" smtClean="0">
                <a:latin typeface="Bell MT" panose="02020503060305020303" pitchFamily="18" charset="0"/>
              </a:rPr>
              <a:t>o him, there are two problems with political economists understanding –</a:t>
            </a:r>
          </a:p>
          <a:p>
            <a:pPr lvl="1" algn="just"/>
            <a:r>
              <a:rPr lang="en-IN" dirty="0" smtClean="0">
                <a:latin typeface="Bell MT" panose="02020503060305020303" pitchFamily="18" charset="0"/>
              </a:rPr>
              <a:t>Political economists assume that the condition of production found in capitalism can be </a:t>
            </a:r>
            <a:r>
              <a:rPr lang="en-IN" dirty="0">
                <a:latin typeface="Bell MT" panose="02020503060305020303" pitchFamily="18" charset="0"/>
              </a:rPr>
              <a:t>attributed to </a:t>
            </a:r>
            <a:r>
              <a:rPr lang="en-IN" dirty="0" smtClean="0">
                <a:latin typeface="Bell MT" panose="02020503060305020303" pitchFamily="18" charset="0"/>
              </a:rPr>
              <a:t>all forms of economy. Self-seeking and the pursuit of profit are seen as natural characteristics of individuals. Whereas, Marx believed that capitalism or for that matter any form of productive system are a product of historical process.</a:t>
            </a:r>
          </a:p>
          <a:p>
            <a:pPr lvl="1" algn="just"/>
            <a:r>
              <a:rPr lang="en-IN" dirty="0" smtClean="0">
                <a:latin typeface="Bell MT" panose="02020503060305020303" pitchFamily="18" charset="0"/>
              </a:rPr>
              <a:t>Economic relations can be treated </a:t>
            </a:r>
            <a:r>
              <a:rPr lang="en-IN" i="1" dirty="0" smtClean="0">
                <a:latin typeface="Bell MT" panose="02020503060305020303" pitchFamily="18" charset="0"/>
              </a:rPr>
              <a:t>in </a:t>
            </a:r>
            <a:r>
              <a:rPr lang="en-IN" i="1" dirty="0" err="1" smtClean="0">
                <a:latin typeface="Bell MT" panose="02020503060305020303" pitchFamily="18" charset="0"/>
              </a:rPr>
              <a:t>abstracto</a:t>
            </a:r>
            <a:r>
              <a:rPr lang="en-IN" dirty="0" smtClean="0">
                <a:latin typeface="Bell MT" panose="02020503060305020303" pitchFamily="18" charset="0"/>
              </a:rPr>
              <a:t>. Economists talk of ‘capital’, ‘commodities’, ‘prices’ etc. as if they have life independent of human mediation.</a:t>
            </a:r>
          </a:p>
          <a:p>
            <a:pPr algn="just"/>
            <a:r>
              <a:rPr lang="en-IN" dirty="0" smtClean="0">
                <a:latin typeface="Bell MT" panose="02020503060305020303" pitchFamily="18" charset="0"/>
              </a:rPr>
              <a:t>Economists </a:t>
            </a:r>
            <a:r>
              <a:rPr lang="en-IN" dirty="0">
                <a:latin typeface="Bell MT" panose="02020503060305020303" pitchFamily="18" charset="0"/>
              </a:rPr>
              <a:t>r</a:t>
            </a:r>
            <a:r>
              <a:rPr lang="en-IN" dirty="0" smtClean="0">
                <a:latin typeface="Bell MT" panose="02020503060305020303" pitchFamily="18" charset="0"/>
              </a:rPr>
              <a:t>educe everything into ‘economic’ and do not consider anything outside this.</a:t>
            </a:r>
          </a:p>
          <a:p>
            <a:pPr lvl="1" algn="just"/>
            <a:r>
              <a:rPr lang="en-IN" dirty="0" smtClean="0">
                <a:latin typeface="Bell MT" panose="02020503060305020303" pitchFamily="18" charset="0"/>
              </a:rPr>
              <a:t>Unemployed worker, working men, thieves, beggar, unemployed, criminals do not exist for political economy.</a:t>
            </a:r>
          </a:p>
          <a:p>
            <a:pPr marL="0" indent="0" algn="just">
              <a:buNone/>
            </a:pPr>
            <a:endParaRPr lang="en-IN" dirty="0">
              <a:latin typeface="Bell MT" panose="02020503060305020303" pitchFamily="18" charset="0"/>
            </a:endParaRPr>
          </a:p>
        </p:txBody>
      </p:sp>
    </p:spTree>
    <p:extLst>
      <p:ext uri="{BB962C8B-B14F-4D97-AF65-F5344CB8AC3E}">
        <p14:creationId xmlns:p14="http://schemas.microsoft.com/office/powerpoint/2010/main" val="3411474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ell MT" panose="02020503060305020303" pitchFamily="18" charset="0"/>
              </a:rPr>
              <a:t>Karl Marx</a:t>
            </a:r>
            <a:endParaRPr lang="en-IN" dirty="0">
              <a:latin typeface="Bell MT" panose="02020503060305020303" pitchFamily="18" charset="0"/>
            </a:endParaRPr>
          </a:p>
        </p:txBody>
      </p:sp>
      <p:sp>
        <p:nvSpPr>
          <p:cNvPr id="3" name="Content Placeholder 2"/>
          <p:cNvSpPr>
            <a:spLocks noGrp="1"/>
          </p:cNvSpPr>
          <p:nvPr>
            <p:ph idx="1"/>
          </p:nvPr>
        </p:nvSpPr>
        <p:spPr/>
        <p:txBody>
          <a:bodyPr>
            <a:normAutofit/>
          </a:bodyPr>
          <a:lstStyle/>
          <a:p>
            <a:pPr algn="just"/>
            <a:r>
              <a:rPr lang="en-IN" dirty="0" smtClean="0">
                <a:latin typeface="Bell MT" panose="02020503060305020303" pitchFamily="18" charset="0"/>
              </a:rPr>
              <a:t>Marx offered structures of capitalism that cause alienation.</a:t>
            </a:r>
          </a:p>
          <a:p>
            <a:pPr algn="just"/>
            <a:r>
              <a:rPr lang="en-IN" dirty="0" smtClean="0">
                <a:latin typeface="Bell MT" panose="02020503060305020303" pitchFamily="18" charset="0"/>
              </a:rPr>
              <a:t>Alienation has four basic components:-</a:t>
            </a:r>
          </a:p>
          <a:p>
            <a:pPr lvl="1" algn="just"/>
            <a:r>
              <a:rPr lang="en-IN" dirty="0" smtClean="0">
                <a:latin typeface="Bell MT" panose="02020503060305020303" pitchFamily="18" charset="0"/>
              </a:rPr>
              <a:t>Productive activity – workers do not work for themselves but for the capitalists who pay them a subsistence wage in return. Both the worker and the capitalist believe that the payment of the wage means that the productive activity belongs to the capitalist.</a:t>
            </a:r>
          </a:p>
          <a:p>
            <a:pPr marL="457200" lvl="1" indent="0" algn="just">
              <a:buNone/>
            </a:pPr>
            <a:r>
              <a:rPr lang="en-IN" dirty="0" smtClean="0">
                <a:latin typeface="Bell MT" panose="02020503060305020303" pitchFamily="18" charset="0"/>
              </a:rPr>
              <a:t>Marx argued that productive activity in capitalism is reduced often to boring and stultifying means to fulfilment of the only end that is earning money to survive.</a:t>
            </a:r>
          </a:p>
          <a:p>
            <a:pPr marL="457200" lvl="1" indent="0" algn="just">
              <a:buNone/>
            </a:pPr>
            <a:r>
              <a:rPr lang="en-IN" dirty="0" smtClean="0">
                <a:latin typeface="Bell MT" panose="02020503060305020303" pitchFamily="18" charset="0"/>
              </a:rPr>
              <a:t>Productive activity belongs to the capitalists because they decide what is to be done with it and workers are alienated for that activity.</a:t>
            </a:r>
            <a:endParaRPr lang="en-IN" dirty="0">
              <a:latin typeface="Bell MT" panose="02020503060305020303" pitchFamily="18" charset="0"/>
            </a:endParaRPr>
          </a:p>
        </p:txBody>
      </p:sp>
    </p:spTree>
    <p:extLst>
      <p:ext uri="{BB962C8B-B14F-4D97-AF65-F5344CB8AC3E}">
        <p14:creationId xmlns:p14="http://schemas.microsoft.com/office/powerpoint/2010/main" val="158151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ell MT" panose="02020503060305020303" pitchFamily="18" charset="0"/>
              </a:rPr>
              <a:t>Karl Marx</a:t>
            </a:r>
            <a:endParaRPr lang="en-IN" dirty="0">
              <a:latin typeface="Bell MT" panose="02020503060305020303" pitchFamily="18" charset="0"/>
            </a:endParaRPr>
          </a:p>
        </p:txBody>
      </p:sp>
      <p:sp>
        <p:nvSpPr>
          <p:cNvPr id="3" name="Content Placeholder 2"/>
          <p:cNvSpPr>
            <a:spLocks noGrp="1"/>
          </p:cNvSpPr>
          <p:nvPr>
            <p:ph idx="1"/>
          </p:nvPr>
        </p:nvSpPr>
        <p:spPr/>
        <p:txBody>
          <a:bodyPr>
            <a:normAutofit/>
          </a:bodyPr>
          <a:lstStyle/>
          <a:p>
            <a:pPr lvl="1" algn="just"/>
            <a:r>
              <a:rPr lang="en-IN" dirty="0" smtClean="0">
                <a:latin typeface="Bell MT" panose="02020503060305020303" pitchFamily="18" charset="0"/>
              </a:rPr>
              <a:t>Product – The workers are alienated not only from the productive activity but also from the object of those activities - product.</a:t>
            </a:r>
          </a:p>
          <a:p>
            <a:pPr marL="457200" lvl="1" indent="0" algn="just">
              <a:buNone/>
            </a:pPr>
            <a:r>
              <a:rPr lang="en-IN" dirty="0" smtClean="0">
                <a:latin typeface="Bell MT" panose="02020503060305020303" pitchFamily="18" charset="0"/>
              </a:rPr>
              <a:t>Marx argued the product of the labour does not belong to the workers, to be used by them in order to satisfy the basic needs.</a:t>
            </a:r>
          </a:p>
          <a:p>
            <a:pPr marL="457200" lvl="1" indent="0" algn="just">
              <a:buNone/>
            </a:pPr>
            <a:r>
              <a:rPr lang="en-IN" dirty="0" smtClean="0">
                <a:latin typeface="Bell MT" panose="02020503060305020303" pitchFamily="18" charset="0"/>
              </a:rPr>
              <a:t>The worker does not have control over the product. They lack detailed knowledge of aspects of production process.</a:t>
            </a:r>
          </a:p>
          <a:p>
            <a:pPr marL="457200" lvl="1" indent="0" algn="just">
              <a:buNone/>
            </a:pPr>
            <a:r>
              <a:rPr lang="en-IN" dirty="0" smtClean="0">
                <a:latin typeface="Bell MT" panose="02020503060305020303" pitchFamily="18" charset="0"/>
              </a:rPr>
              <a:t>Ex – Automobile assembly line workers and the end product car.</a:t>
            </a:r>
          </a:p>
          <a:p>
            <a:pPr marL="457200" lvl="1" indent="0" algn="just">
              <a:buNone/>
            </a:pPr>
            <a:r>
              <a:rPr lang="en-IN" dirty="0" smtClean="0">
                <a:latin typeface="Bell MT" panose="02020503060305020303" pitchFamily="18" charset="0"/>
              </a:rPr>
              <a:t>Here assembly lines are so long that many steps are involved and individuals are reduced to insignificant role in the whole process.</a:t>
            </a:r>
            <a:endParaRPr lang="en-IN" dirty="0">
              <a:latin typeface="Bell MT" panose="02020503060305020303" pitchFamily="18" charset="0"/>
            </a:endParaRPr>
          </a:p>
        </p:txBody>
      </p:sp>
    </p:spTree>
    <p:extLst>
      <p:ext uri="{BB962C8B-B14F-4D97-AF65-F5344CB8AC3E}">
        <p14:creationId xmlns:p14="http://schemas.microsoft.com/office/powerpoint/2010/main" val="2318901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ell MT" panose="02020503060305020303" pitchFamily="18" charset="0"/>
              </a:rPr>
              <a:t>Karl Marx</a:t>
            </a:r>
            <a:endParaRPr lang="en-IN" dirty="0">
              <a:latin typeface="Bell MT" panose="02020503060305020303" pitchFamily="18" charset="0"/>
            </a:endParaRPr>
          </a:p>
        </p:txBody>
      </p:sp>
      <p:sp>
        <p:nvSpPr>
          <p:cNvPr id="3" name="Content Placeholder 2"/>
          <p:cNvSpPr>
            <a:spLocks noGrp="1"/>
          </p:cNvSpPr>
          <p:nvPr>
            <p:ph idx="1"/>
          </p:nvPr>
        </p:nvSpPr>
        <p:spPr/>
        <p:txBody>
          <a:bodyPr>
            <a:normAutofit/>
          </a:bodyPr>
          <a:lstStyle/>
          <a:p>
            <a:pPr lvl="1" algn="just"/>
            <a:r>
              <a:rPr lang="en-IN" dirty="0" smtClean="0">
                <a:latin typeface="Bell MT" panose="02020503060305020303" pitchFamily="18" charset="0"/>
              </a:rPr>
              <a:t>Fellow workers – Marx assumes that people basically need and want to work co-operatively in order to appropriate from nature what they require to survive.</a:t>
            </a:r>
          </a:p>
          <a:p>
            <a:pPr marL="457200" lvl="1" indent="0" algn="just">
              <a:buNone/>
            </a:pPr>
            <a:r>
              <a:rPr lang="en-IN" dirty="0" smtClean="0">
                <a:latin typeface="Bell MT" panose="02020503060305020303" pitchFamily="18" charset="0"/>
              </a:rPr>
              <a:t>Marx argued that in capitalism this co-operation is disrupted and strangers are forced to work side by side for the capitalists. Even if workers are friends, the nature of technology makes for great deal of isolation.</a:t>
            </a:r>
          </a:p>
          <a:p>
            <a:pPr marL="457200" lvl="1" indent="0" algn="just">
              <a:buNone/>
            </a:pPr>
            <a:r>
              <a:rPr lang="en-IN" dirty="0" smtClean="0">
                <a:latin typeface="Bell MT" panose="02020503060305020303" pitchFamily="18" charset="0"/>
              </a:rPr>
              <a:t>Workers are also forced into outright competition and sometimes conflict with one another. The reward system, pitting one against the other generates considerable hostility among workers towards their peers.</a:t>
            </a:r>
            <a:endParaRPr lang="en-IN" dirty="0">
              <a:latin typeface="Bell MT" panose="02020503060305020303" pitchFamily="18" charset="0"/>
            </a:endParaRPr>
          </a:p>
        </p:txBody>
      </p:sp>
    </p:spTree>
    <p:extLst>
      <p:ext uri="{BB962C8B-B14F-4D97-AF65-F5344CB8AC3E}">
        <p14:creationId xmlns:p14="http://schemas.microsoft.com/office/powerpoint/2010/main" val="3134797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ell MT" panose="02020503060305020303" pitchFamily="18" charset="0"/>
              </a:rPr>
              <a:t>Karl Marx</a:t>
            </a:r>
            <a:endParaRPr lang="en-IN" dirty="0">
              <a:latin typeface="Bell MT" panose="02020503060305020303" pitchFamily="18" charset="0"/>
            </a:endParaRPr>
          </a:p>
        </p:txBody>
      </p:sp>
      <p:sp>
        <p:nvSpPr>
          <p:cNvPr id="3" name="Content Placeholder 2"/>
          <p:cNvSpPr>
            <a:spLocks noGrp="1"/>
          </p:cNvSpPr>
          <p:nvPr>
            <p:ph idx="1"/>
          </p:nvPr>
        </p:nvSpPr>
        <p:spPr/>
        <p:txBody>
          <a:bodyPr>
            <a:normAutofit/>
          </a:bodyPr>
          <a:lstStyle/>
          <a:p>
            <a:pPr lvl="1" algn="just"/>
            <a:r>
              <a:rPr lang="en-IN" dirty="0" smtClean="0">
                <a:latin typeface="Bell MT" panose="02020503060305020303" pitchFamily="18" charset="0"/>
              </a:rPr>
              <a:t>From their own human potential/himself – Marx assumes that individuals perform less and less like human beings as they are reduced in their work to animals, beasts or inhumane machines.</a:t>
            </a:r>
          </a:p>
          <a:p>
            <a:pPr marL="457200" lvl="1" indent="0" algn="just">
              <a:buNone/>
            </a:pPr>
            <a:r>
              <a:rPr lang="en-IN" dirty="0" smtClean="0">
                <a:latin typeface="Bell MT" panose="02020503060305020303" pitchFamily="18" charset="0"/>
              </a:rPr>
              <a:t>In capitalism according to Marx the natural interrelationship between the head and the hand is broken so that only a few people are allowed to do the head work and most others do the handwork that is devoid of the mental component.</a:t>
            </a:r>
          </a:p>
          <a:p>
            <a:pPr marL="457200" lvl="1" indent="0" algn="just">
              <a:buNone/>
            </a:pPr>
            <a:endParaRPr lang="en-IN" dirty="0">
              <a:latin typeface="Bell MT" panose="02020503060305020303" pitchFamily="18" charset="0"/>
            </a:endParaRPr>
          </a:p>
          <a:p>
            <a:pPr algn="just"/>
            <a:r>
              <a:rPr lang="en-IN" dirty="0" smtClean="0">
                <a:latin typeface="Bell MT" panose="02020503060305020303" pitchFamily="18" charset="0"/>
              </a:rPr>
              <a:t>Sources of alienation –</a:t>
            </a:r>
          </a:p>
          <a:p>
            <a:pPr lvl="1" algn="just"/>
            <a:r>
              <a:rPr lang="en-IN" dirty="0" smtClean="0">
                <a:latin typeface="Bell MT" panose="02020503060305020303" pitchFamily="18" charset="0"/>
              </a:rPr>
              <a:t>Structures in the modern workplace that subdivided labour into narrower and narrower specialities.</a:t>
            </a:r>
            <a:endParaRPr lang="en-IN" dirty="0">
              <a:latin typeface="Bell MT" panose="02020503060305020303" pitchFamily="18" charset="0"/>
            </a:endParaRPr>
          </a:p>
        </p:txBody>
      </p:sp>
    </p:spTree>
    <p:extLst>
      <p:ext uri="{BB962C8B-B14F-4D97-AF65-F5344CB8AC3E}">
        <p14:creationId xmlns:p14="http://schemas.microsoft.com/office/powerpoint/2010/main" val="3564740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ell MT" panose="02020503060305020303" pitchFamily="18" charset="0"/>
              </a:rPr>
              <a:t>Karl Marx</a:t>
            </a:r>
            <a:endParaRPr lang="en-IN" dirty="0">
              <a:latin typeface="Bell MT" panose="02020503060305020303" pitchFamily="18" charset="0"/>
            </a:endParaRPr>
          </a:p>
        </p:txBody>
      </p:sp>
      <p:sp>
        <p:nvSpPr>
          <p:cNvPr id="3" name="Content Placeholder 2"/>
          <p:cNvSpPr>
            <a:spLocks noGrp="1"/>
          </p:cNvSpPr>
          <p:nvPr>
            <p:ph idx="1"/>
          </p:nvPr>
        </p:nvSpPr>
        <p:spPr/>
        <p:txBody>
          <a:bodyPr>
            <a:normAutofit/>
          </a:bodyPr>
          <a:lstStyle/>
          <a:p>
            <a:pPr marL="457200" lvl="1" indent="0" algn="just">
              <a:buNone/>
            </a:pPr>
            <a:endParaRPr lang="en-IN" dirty="0">
              <a:latin typeface="Bell MT" panose="02020503060305020303" pitchFamily="18" charset="0"/>
            </a:endParaRPr>
          </a:p>
          <a:p>
            <a:pPr algn="just"/>
            <a:r>
              <a:rPr lang="en-IN" dirty="0" smtClean="0">
                <a:latin typeface="Bell MT" panose="02020503060305020303" pitchFamily="18" charset="0"/>
              </a:rPr>
              <a:t>Sources of alienation –</a:t>
            </a:r>
          </a:p>
          <a:p>
            <a:pPr lvl="1" algn="just"/>
            <a:r>
              <a:rPr lang="en-IN" dirty="0" smtClean="0">
                <a:latin typeface="Bell MT" panose="02020503060305020303" pitchFamily="18" charset="0"/>
              </a:rPr>
              <a:t>Those structures in the modern workplace that limit the amount of control workers exercise over the work they do.</a:t>
            </a:r>
          </a:p>
          <a:p>
            <a:pPr lvl="1" algn="just"/>
            <a:endParaRPr lang="en-IN" dirty="0">
              <a:latin typeface="Bell MT" panose="02020503060305020303" pitchFamily="18" charset="0"/>
            </a:endParaRPr>
          </a:p>
          <a:p>
            <a:pPr algn="just"/>
            <a:r>
              <a:rPr lang="en-IN" dirty="0" smtClean="0">
                <a:latin typeface="Bell MT" panose="02020503060305020303" pitchFamily="18" charset="0"/>
              </a:rPr>
              <a:t>Alienation carries with it the assumption that the dignity of the workers can not be maintained unless the work process allows autonomy, responsibility and self-fulfilment.</a:t>
            </a:r>
          </a:p>
          <a:p>
            <a:pPr algn="just"/>
            <a:r>
              <a:rPr lang="en-IN" dirty="0" smtClean="0">
                <a:latin typeface="Bell MT" panose="02020503060305020303" pitchFamily="18" charset="0"/>
              </a:rPr>
              <a:t>The feeling of powerlessness, isolation and self-estrangement – alienation of the worker.</a:t>
            </a:r>
            <a:endParaRPr lang="en-IN" dirty="0">
              <a:latin typeface="Bell MT" panose="02020503060305020303" pitchFamily="18" charset="0"/>
            </a:endParaRPr>
          </a:p>
        </p:txBody>
      </p:sp>
    </p:spTree>
    <p:extLst>
      <p:ext uri="{BB962C8B-B14F-4D97-AF65-F5344CB8AC3E}">
        <p14:creationId xmlns:p14="http://schemas.microsoft.com/office/powerpoint/2010/main" val="66004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1144</TotalTime>
  <Words>1407</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Bell MT</vt:lpstr>
      <vt:lpstr>Calibri</vt:lpstr>
      <vt:lpstr>Calibri Light</vt:lpstr>
      <vt:lpstr>Office Theme</vt:lpstr>
      <vt:lpstr>Karl Marx and Alienation</vt:lpstr>
      <vt:lpstr>Karl Marx</vt:lpstr>
      <vt:lpstr>Karl Marx</vt:lpstr>
      <vt:lpstr>Karl Marx</vt:lpstr>
      <vt:lpstr>Karl Marx</vt:lpstr>
      <vt:lpstr>Karl Marx</vt:lpstr>
      <vt:lpstr>Karl Marx</vt:lpstr>
      <vt:lpstr>Karl Marx</vt:lpstr>
      <vt:lpstr>Karl Marx</vt:lpstr>
      <vt:lpstr>Communism</vt:lpstr>
      <vt:lpstr>Karl Marx Theory of Surplus Value</vt:lpstr>
      <vt:lpstr>Karl Marx Theory of Surplus Value</vt:lpstr>
      <vt:lpstr>Karl Marx Theory of Surplus Value</vt:lpstr>
      <vt:lpstr>Karl Marx Theory of Surplus Value</vt:lpstr>
      <vt:lpstr>Karl Marx Theory of Surplus Value</vt:lpstr>
      <vt:lpstr>Karl Marx Theory of Surplus Value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Karl Marx and Alienation</dc:title>
  <dc:creator>Patnaik</dc:creator>
  <cp:lastModifiedBy>Patnaik, Archana</cp:lastModifiedBy>
  <cp:revision>75</cp:revision>
  <dcterms:created xsi:type="dcterms:W3CDTF">2019-02-05T10:10:41Z</dcterms:created>
  <dcterms:modified xsi:type="dcterms:W3CDTF">2021-01-18T14:28:05Z</dcterms:modified>
</cp:coreProperties>
</file>