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9" r:id="rId5"/>
    <p:sldId id="262" r:id="rId6"/>
    <p:sldId id="263" r:id="rId7"/>
    <p:sldId id="258" r:id="rId8"/>
    <p:sldId id="264" r:id="rId9"/>
    <p:sldId id="265" r:id="rId10"/>
    <p:sldId id="266" r:id="rId11"/>
    <p:sldId id="267" r:id="rId12"/>
    <p:sldId id="268" r:id="rId13"/>
    <p:sldId id="270" r:id="rId14"/>
    <p:sldId id="272" r:id="rId15"/>
    <p:sldId id="274" r:id="rId16"/>
    <p:sldId id="275" r:id="rId17"/>
    <p:sldId id="276" r:id="rId18"/>
    <p:sldId id="277" r:id="rId19"/>
    <p:sldId id="269" r:id="rId20"/>
    <p:sldId id="271" r:id="rId21"/>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nl-N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nl-NL"/>
          </a:p>
        </p:txBody>
      </p:sp>
      <p:sp>
        <p:nvSpPr>
          <p:cNvPr id="4" name="Date Placeholder 3"/>
          <p:cNvSpPr>
            <a:spLocks noGrp="1"/>
          </p:cNvSpPr>
          <p:nvPr>
            <p:ph type="dt" sz="half" idx="10"/>
          </p:nvPr>
        </p:nvSpPr>
        <p:spPr/>
        <p:txBody>
          <a:bodyPr/>
          <a:lstStyle/>
          <a:p>
            <a:fld id="{CC466C42-D977-4996-9663-6EA53410581C}" type="datetimeFigureOut">
              <a:rPr lang="nl-NL" smtClean="0"/>
              <a:t>1-2-2021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884708D4-BA0F-4737-97E9-F584C1F578F3}" type="slidenum">
              <a:rPr lang="nl-NL" smtClean="0"/>
              <a:t>‹#›</a:t>
            </a:fld>
            <a:endParaRPr lang="nl-NL"/>
          </a:p>
        </p:txBody>
      </p:sp>
    </p:spTree>
    <p:extLst>
      <p:ext uri="{BB962C8B-B14F-4D97-AF65-F5344CB8AC3E}">
        <p14:creationId xmlns:p14="http://schemas.microsoft.com/office/powerpoint/2010/main" val="716586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3"/>
          <p:cNvSpPr>
            <a:spLocks noGrp="1"/>
          </p:cNvSpPr>
          <p:nvPr>
            <p:ph type="dt" sz="half" idx="10"/>
          </p:nvPr>
        </p:nvSpPr>
        <p:spPr/>
        <p:txBody>
          <a:bodyPr/>
          <a:lstStyle/>
          <a:p>
            <a:fld id="{CC466C42-D977-4996-9663-6EA53410581C}" type="datetimeFigureOut">
              <a:rPr lang="nl-NL" smtClean="0"/>
              <a:t>1-2-2021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884708D4-BA0F-4737-97E9-F584C1F578F3}" type="slidenum">
              <a:rPr lang="nl-NL" smtClean="0"/>
              <a:t>‹#›</a:t>
            </a:fld>
            <a:endParaRPr lang="nl-NL"/>
          </a:p>
        </p:txBody>
      </p:sp>
    </p:spTree>
    <p:extLst>
      <p:ext uri="{BB962C8B-B14F-4D97-AF65-F5344CB8AC3E}">
        <p14:creationId xmlns:p14="http://schemas.microsoft.com/office/powerpoint/2010/main" val="1699834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nl-N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3"/>
          <p:cNvSpPr>
            <a:spLocks noGrp="1"/>
          </p:cNvSpPr>
          <p:nvPr>
            <p:ph type="dt" sz="half" idx="10"/>
          </p:nvPr>
        </p:nvSpPr>
        <p:spPr/>
        <p:txBody>
          <a:bodyPr/>
          <a:lstStyle/>
          <a:p>
            <a:fld id="{CC466C42-D977-4996-9663-6EA53410581C}" type="datetimeFigureOut">
              <a:rPr lang="nl-NL" smtClean="0"/>
              <a:t>1-2-2021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884708D4-BA0F-4737-97E9-F584C1F578F3}" type="slidenum">
              <a:rPr lang="nl-NL" smtClean="0"/>
              <a:t>‹#›</a:t>
            </a:fld>
            <a:endParaRPr lang="nl-NL"/>
          </a:p>
        </p:txBody>
      </p:sp>
    </p:spTree>
    <p:extLst>
      <p:ext uri="{BB962C8B-B14F-4D97-AF65-F5344CB8AC3E}">
        <p14:creationId xmlns:p14="http://schemas.microsoft.com/office/powerpoint/2010/main" val="1932519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3"/>
          <p:cNvSpPr>
            <a:spLocks noGrp="1"/>
          </p:cNvSpPr>
          <p:nvPr>
            <p:ph type="dt" sz="half" idx="10"/>
          </p:nvPr>
        </p:nvSpPr>
        <p:spPr/>
        <p:txBody>
          <a:bodyPr/>
          <a:lstStyle/>
          <a:p>
            <a:fld id="{CC466C42-D977-4996-9663-6EA53410581C}" type="datetimeFigureOut">
              <a:rPr lang="nl-NL" smtClean="0"/>
              <a:t>1-2-2021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884708D4-BA0F-4737-97E9-F584C1F578F3}" type="slidenum">
              <a:rPr lang="nl-NL" smtClean="0"/>
              <a:t>‹#›</a:t>
            </a:fld>
            <a:endParaRPr lang="nl-NL"/>
          </a:p>
        </p:txBody>
      </p:sp>
    </p:spTree>
    <p:extLst>
      <p:ext uri="{BB962C8B-B14F-4D97-AF65-F5344CB8AC3E}">
        <p14:creationId xmlns:p14="http://schemas.microsoft.com/office/powerpoint/2010/main" val="3086195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nl-N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466C42-D977-4996-9663-6EA53410581C}" type="datetimeFigureOut">
              <a:rPr lang="nl-NL" smtClean="0"/>
              <a:t>1-2-2021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884708D4-BA0F-4737-97E9-F584C1F578F3}" type="slidenum">
              <a:rPr lang="nl-NL" smtClean="0"/>
              <a:t>‹#›</a:t>
            </a:fld>
            <a:endParaRPr lang="nl-NL"/>
          </a:p>
        </p:txBody>
      </p:sp>
    </p:spTree>
    <p:extLst>
      <p:ext uri="{BB962C8B-B14F-4D97-AF65-F5344CB8AC3E}">
        <p14:creationId xmlns:p14="http://schemas.microsoft.com/office/powerpoint/2010/main" val="3244354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Date Placeholder 4"/>
          <p:cNvSpPr>
            <a:spLocks noGrp="1"/>
          </p:cNvSpPr>
          <p:nvPr>
            <p:ph type="dt" sz="half" idx="10"/>
          </p:nvPr>
        </p:nvSpPr>
        <p:spPr/>
        <p:txBody>
          <a:bodyPr/>
          <a:lstStyle/>
          <a:p>
            <a:fld id="{CC466C42-D977-4996-9663-6EA53410581C}" type="datetimeFigureOut">
              <a:rPr lang="nl-NL" smtClean="0"/>
              <a:t>1-2-2021</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884708D4-BA0F-4737-97E9-F584C1F578F3}" type="slidenum">
              <a:rPr lang="nl-NL" smtClean="0"/>
              <a:t>‹#›</a:t>
            </a:fld>
            <a:endParaRPr lang="nl-NL"/>
          </a:p>
        </p:txBody>
      </p:sp>
    </p:spTree>
    <p:extLst>
      <p:ext uri="{BB962C8B-B14F-4D97-AF65-F5344CB8AC3E}">
        <p14:creationId xmlns:p14="http://schemas.microsoft.com/office/powerpoint/2010/main" val="4128448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nl-N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7" name="Date Placeholder 6"/>
          <p:cNvSpPr>
            <a:spLocks noGrp="1"/>
          </p:cNvSpPr>
          <p:nvPr>
            <p:ph type="dt" sz="half" idx="10"/>
          </p:nvPr>
        </p:nvSpPr>
        <p:spPr/>
        <p:txBody>
          <a:bodyPr/>
          <a:lstStyle/>
          <a:p>
            <a:fld id="{CC466C42-D977-4996-9663-6EA53410581C}" type="datetimeFigureOut">
              <a:rPr lang="nl-NL" smtClean="0"/>
              <a:t>1-2-2021</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884708D4-BA0F-4737-97E9-F584C1F578F3}" type="slidenum">
              <a:rPr lang="nl-NL" smtClean="0"/>
              <a:t>‹#›</a:t>
            </a:fld>
            <a:endParaRPr lang="nl-NL"/>
          </a:p>
        </p:txBody>
      </p:sp>
    </p:spTree>
    <p:extLst>
      <p:ext uri="{BB962C8B-B14F-4D97-AF65-F5344CB8AC3E}">
        <p14:creationId xmlns:p14="http://schemas.microsoft.com/office/powerpoint/2010/main" val="965730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Date Placeholder 2"/>
          <p:cNvSpPr>
            <a:spLocks noGrp="1"/>
          </p:cNvSpPr>
          <p:nvPr>
            <p:ph type="dt" sz="half" idx="10"/>
          </p:nvPr>
        </p:nvSpPr>
        <p:spPr/>
        <p:txBody>
          <a:bodyPr/>
          <a:lstStyle/>
          <a:p>
            <a:fld id="{CC466C42-D977-4996-9663-6EA53410581C}" type="datetimeFigureOut">
              <a:rPr lang="nl-NL" smtClean="0"/>
              <a:t>1-2-2021</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884708D4-BA0F-4737-97E9-F584C1F578F3}" type="slidenum">
              <a:rPr lang="nl-NL" smtClean="0"/>
              <a:t>‹#›</a:t>
            </a:fld>
            <a:endParaRPr lang="nl-NL"/>
          </a:p>
        </p:txBody>
      </p:sp>
    </p:spTree>
    <p:extLst>
      <p:ext uri="{BB962C8B-B14F-4D97-AF65-F5344CB8AC3E}">
        <p14:creationId xmlns:p14="http://schemas.microsoft.com/office/powerpoint/2010/main" val="105269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466C42-D977-4996-9663-6EA53410581C}" type="datetimeFigureOut">
              <a:rPr lang="nl-NL" smtClean="0"/>
              <a:t>1-2-2021</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884708D4-BA0F-4737-97E9-F584C1F578F3}" type="slidenum">
              <a:rPr lang="nl-NL" smtClean="0"/>
              <a:t>‹#›</a:t>
            </a:fld>
            <a:endParaRPr lang="nl-NL"/>
          </a:p>
        </p:txBody>
      </p:sp>
    </p:spTree>
    <p:extLst>
      <p:ext uri="{BB962C8B-B14F-4D97-AF65-F5344CB8AC3E}">
        <p14:creationId xmlns:p14="http://schemas.microsoft.com/office/powerpoint/2010/main" val="73051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nl-N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466C42-D977-4996-9663-6EA53410581C}" type="datetimeFigureOut">
              <a:rPr lang="nl-NL" smtClean="0"/>
              <a:t>1-2-2021</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884708D4-BA0F-4737-97E9-F584C1F578F3}" type="slidenum">
              <a:rPr lang="nl-NL" smtClean="0"/>
              <a:t>‹#›</a:t>
            </a:fld>
            <a:endParaRPr lang="nl-NL"/>
          </a:p>
        </p:txBody>
      </p:sp>
    </p:spTree>
    <p:extLst>
      <p:ext uri="{BB962C8B-B14F-4D97-AF65-F5344CB8AC3E}">
        <p14:creationId xmlns:p14="http://schemas.microsoft.com/office/powerpoint/2010/main" val="507071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nl-N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466C42-D977-4996-9663-6EA53410581C}" type="datetimeFigureOut">
              <a:rPr lang="nl-NL" smtClean="0"/>
              <a:t>1-2-2021</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884708D4-BA0F-4737-97E9-F584C1F578F3}" type="slidenum">
              <a:rPr lang="nl-NL" smtClean="0"/>
              <a:t>‹#›</a:t>
            </a:fld>
            <a:endParaRPr lang="nl-NL"/>
          </a:p>
        </p:txBody>
      </p:sp>
    </p:spTree>
    <p:extLst>
      <p:ext uri="{BB962C8B-B14F-4D97-AF65-F5344CB8AC3E}">
        <p14:creationId xmlns:p14="http://schemas.microsoft.com/office/powerpoint/2010/main" val="1998130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nl-N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466C42-D977-4996-9663-6EA53410581C}" type="datetimeFigureOut">
              <a:rPr lang="nl-NL" smtClean="0"/>
              <a:t>1-2-2021</a:t>
            </a:fld>
            <a:endParaRPr lang="nl-N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4708D4-BA0F-4737-97E9-F584C1F578F3}" type="slidenum">
              <a:rPr lang="nl-NL" smtClean="0"/>
              <a:t>‹#›</a:t>
            </a:fld>
            <a:endParaRPr lang="nl-NL"/>
          </a:p>
        </p:txBody>
      </p:sp>
    </p:spTree>
    <p:extLst>
      <p:ext uri="{BB962C8B-B14F-4D97-AF65-F5344CB8AC3E}">
        <p14:creationId xmlns:p14="http://schemas.microsoft.com/office/powerpoint/2010/main" val="576943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google.com/url?sa=i&amp;url=https://www.insider.com/jonestown-guyana-abandoned-photos&amp;psig=AOvVaw2PGUWq-rMzaDHYYJbT6NQr&amp;ust=1600750050844000&amp;source=images&amp;cd=vfe&amp;ved=0CAIQjRxqFwoTCLi6uOS4-esCFQAAAAAdAAAAABAD"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b="1" dirty="0" smtClean="0">
                <a:latin typeface="Bell MT" panose="02020503060305020303" pitchFamily="18" charset="0"/>
              </a:rPr>
              <a:t>Emile Durkheim</a:t>
            </a:r>
            <a:endParaRPr lang="nl-NL" b="1" dirty="0">
              <a:latin typeface="Bell MT" panose="02020503060305020303" pitchFamily="18" charset="0"/>
            </a:endParaRPr>
          </a:p>
        </p:txBody>
      </p:sp>
    </p:spTree>
    <p:extLst>
      <p:ext uri="{BB962C8B-B14F-4D97-AF65-F5344CB8AC3E}">
        <p14:creationId xmlns:p14="http://schemas.microsoft.com/office/powerpoint/2010/main" val="1215316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48145"/>
            <a:ext cx="10515600" cy="5428818"/>
          </a:xfrm>
        </p:spPr>
        <p:txBody>
          <a:bodyPr>
            <a:normAutofit lnSpcReduction="10000"/>
          </a:bodyPr>
          <a:lstStyle/>
          <a:p>
            <a:pPr algn="just"/>
            <a:r>
              <a:rPr lang="en-GB" dirty="0" smtClean="0">
                <a:latin typeface="Bell MT" panose="02020503060305020303" pitchFamily="18" charset="0"/>
              </a:rPr>
              <a:t>He demonstrated that social fact in particular social currents are external to and coercive of the individual.</a:t>
            </a:r>
          </a:p>
          <a:p>
            <a:pPr algn="just"/>
            <a:r>
              <a:rPr lang="en-GB" dirty="0" smtClean="0">
                <a:latin typeface="Bell MT" panose="02020503060305020303" pitchFamily="18" charset="0"/>
              </a:rPr>
              <a:t>Acc. to</a:t>
            </a:r>
            <a:r>
              <a:rPr lang="nl-NL" dirty="0" smtClean="0">
                <a:latin typeface="Bell MT" panose="02020503060305020303" pitchFamily="18" charset="0"/>
              </a:rPr>
              <a:t> Durkheim there are four types of suicide and he linked each type of suicide to integration or regulation of the society.</a:t>
            </a:r>
          </a:p>
          <a:p>
            <a:pPr algn="just"/>
            <a:r>
              <a:rPr lang="en-GB" dirty="0" smtClean="0">
                <a:latin typeface="Bell MT" panose="02020503060305020303" pitchFamily="18" charset="0"/>
              </a:rPr>
              <a:t>Integration refers to the degree to which collective sentiments are shared and individual are subordinate to the group.</a:t>
            </a:r>
          </a:p>
          <a:p>
            <a:pPr algn="just"/>
            <a:r>
              <a:rPr lang="en-GB" dirty="0" smtClean="0">
                <a:latin typeface="Bell MT" panose="02020503060305020303" pitchFamily="18" charset="0"/>
              </a:rPr>
              <a:t>Regulation refers to degree of external constraints on people.</a:t>
            </a:r>
          </a:p>
          <a:p>
            <a:pPr lvl="1" algn="just"/>
            <a:r>
              <a:rPr lang="en-GB" dirty="0" smtClean="0">
                <a:latin typeface="Bell MT" panose="02020503060305020303" pitchFamily="18" charset="0"/>
              </a:rPr>
              <a:t>Egoistic Suicide-</a:t>
            </a:r>
          </a:p>
          <a:p>
            <a:pPr lvl="2" algn="just"/>
            <a:r>
              <a:rPr lang="en-GB" dirty="0" smtClean="0">
                <a:latin typeface="Bell MT" panose="02020503060305020303" pitchFamily="18" charset="0"/>
              </a:rPr>
              <a:t>This form is found in societies where integration among individuals is low.</a:t>
            </a:r>
          </a:p>
          <a:p>
            <a:pPr lvl="2" algn="just"/>
            <a:r>
              <a:rPr lang="en-GB" dirty="0" smtClean="0">
                <a:latin typeface="Bell MT" panose="02020503060305020303" pitchFamily="18" charset="0"/>
              </a:rPr>
              <a:t>Here the individual is not well integrated into the society, collectives or groups/larger social unit.</a:t>
            </a:r>
          </a:p>
          <a:p>
            <a:pPr lvl="2" algn="just"/>
            <a:r>
              <a:rPr lang="en-GB" dirty="0" smtClean="0">
                <a:latin typeface="Bell MT" panose="02020503060305020303" pitchFamily="18" charset="0"/>
              </a:rPr>
              <a:t>Lack of integration leads to a sense of meaninglessness among the individuals.</a:t>
            </a:r>
          </a:p>
          <a:p>
            <a:pPr lvl="2" algn="just"/>
            <a:r>
              <a:rPr lang="en-GB" dirty="0" smtClean="0">
                <a:latin typeface="Bell MT" panose="02020503060305020303" pitchFamily="18" charset="0"/>
              </a:rPr>
              <a:t>Societies with strong collective conscience and the protective, enveloping social currents that flow from it are likely to prevent the widespread occurrence of egoistic suicide providing a strong sense of broader meaning of their lives.</a:t>
            </a:r>
          </a:p>
          <a:p>
            <a:pPr marL="0" indent="0" algn="just">
              <a:buNone/>
            </a:pPr>
            <a:endParaRPr lang="en-GB" dirty="0" smtClean="0">
              <a:latin typeface="Bell MT" panose="02020503060305020303" pitchFamily="18" charset="0"/>
            </a:endParaRPr>
          </a:p>
          <a:p>
            <a:pPr algn="just"/>
            <a:endParaRPr lang="en-GB" dirty="0" smtClean="0">
              <a:latin typeface="Bell MT" panose="02020503060305020303" pitchFamily="18" charset="0"/>
            </a:endParaRPr>
          </a:p>
        </p:txBody>
      </p:sp>
    </p:spTree>
    <p:extLst>
      <p:ext uri="{BB962C8B-B14F-4D97-AF65-F5344CB8AC3E}">
        <p14:creationId xmlns:p14="http://schemas.microsoft.com/office/powerpoint/2010/main" val="2754185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48145"/>
            <a:ext cx="10515600" cy="5428818"/>
          </a:xfrm>
        </p:spPr>
        <p:txBody>
          <a:bodyPr>
            <a:normAutofit/>
          </a:bodyPr>
          <a:lstStyle/>
          <a:p>
            <a:pPr marL="0" indent="0" algn="just">
              <a:buNone/>
            </a:pPr>
            <a:endParaRPr lang="en-GB" dirty="0" smtClean="0">
              <a:latin typeface="Bell MT" panose="02020503060305020303" pitchFamily="18" charset="0"/>
            </a:endParaRPr>
          </a:p>
          <a:p>
            <a:pPr lvl="1" algn="just"/>
            <a:r>
              <a:rPr lang="en-GB" dirty="0" smtClean="0">
                <a:latin typeface="Bell MT" panose="02020503060305020303" pitchFamily="18" charset="0"/>
              </a:rPr>
              <a:t>Egoistic Suicide-</a:t>
            </a:r>
          </a:p>
          <a:p>
            <a:pPr lvl="2" algn="just"/>
            <a:r>
              <a:rPr lang="en-GB" dirty="0" err="1" smtClean="0">
                <a:latin typeface="Bell MT" panose="02020503060305020303" pitchFamily="18" charset="0"/>
              </a:rPr>
              <a:t>Acc</a:t>
            </a:r>
            <a:r>
              <a:rPr lang="en-GB" dirty="0" smtClean="0">
                <a:latin typeface="Bell MT" panose="02020503060305020303" pitchFamily="18" charset="0"/>
              </a:rPr>
              <a:t> to him when social currents are weak individual easily surmount the collective conscience and do as they wish.</a:t>
            </a:r>
          </a:p>
          <a:p>
            <a:pPr lvl="2" algn="just"/>
            <a:r>
              <a:rPr lang="en-GB" dirty="0" smtClean="0">
                <a:latin typeface="Bell MT" panose="02020503060305020303" pitchFamily="18" charset="0"/>
              </a:rPr>
              <a:t>In large-scale social units with a weak collective conscience individual are left to pursue their private interests in whatever way they wish.</a:t>
            </a:r>
          </a:p>
          <a:p>
            <a:pPr lvl="2" algn="just"/>
            <a:r>
              <a:rPr lang="en-GB" dirty="0" smtClean="0">
                <a:latin typeface="Bell MT" panose="02020503060305020303" pitchFamily="18" charset="0"/>
              </a:rPr>
              <a:t>Declining social and familial bonds.</a:t>
            </a:r>
          </a:p>
          <a:p>
            <a:pPr lvl="2" algn="just"/>
            <a:r>
              <a:rPr lang="en-GB" dirty="0" smtClean="0">
                <a:latin typeface="Bell MT" panose="02020503060305020303" pitchFamily="18" charset="0"/>
              </a:rPr>
              <a:t>Unrestrained egoism leads to considerable personal dissatisfaction as all needs can not be fulfilled and this leads to generation of dissatisfaction and for some suicide.</a:t>
            </a:r>
          </a:p>
          <a:p>
            <a:pPr lvl="3" algn="just"/>
            <a:r>
              <a:rPr lang="en-GB" dirty="0" smtClean="0">
                <a:latin typeface="Bell MT" panose="02020503060305020303" pitchFamily="18" charset="0"/>
              </a:rPr>
              <a:t>Ex- Religious groups, families, etc. act as strong collective conscience and discourage suicide.</a:t>
            </a:r>
          </a:p>
          <a:p>
            <a:pPr lvl="2" algn="just"/>
            <a:r>
              <a:rPr lang="en-GB" dirty="0" smtClean="0">
                <a:latin typeface="Bell MT" panose="02020503060305020303" pitchFamily="18" charset="0"/>
              </a:rPr>
              <a:t>In case of egoistic suicide even if the individual is surrounded by weak collective conscience Durkheim finds that social forces are considered as important for these suicides to occur.</a:t>
            </a:r>
          </a:p>
          <a:p>
            <a:pPr lvl="1" algn="just"/>
            <a:r>
              <a:rPr lang="en-GB" dirty="0" smtClean="0">
                <a:latin typeface="Bell MT" panose="02020503060305020303" pitchFamily="18" charset="0"/>
              </a:rPr>
              <a:t>Altruistic Suicide-</a:t>
            </a:r>
          </a:p>
          <a:p>
            <a:pPr lvl="2" algn="just"/>
            <a:r>
              <a:rPr lang="en-GB" dirty="0" smtClean="0">
                <a:latin typeface="Bell MT" panose="02020503060305020303" pitchFamily="18" charset="0"/>
              </a:rPr>
              <a:t>It is more likely to occur where integration is too strong. The individual is forced to commit suicide as needs of the individual are not important. </a:t>
            </a:r>
          </a:p>
          <a:p>
            <a:pPr algn="just"/>
            <a:endParaRPr lang="en-GB" dirty="0" smtClean="0">
              <a:latin typeface="Bell MT" panose="02020503060305020303" pitchFamily="18" charset="0"/>
            </a:endParaRPr>
          </a:p>
        </p:txBody>
      </p:sp>
    </p:spTree>
    <p:extLst>
      <p:ext uri="{BB962C8B-B14F-4D97-AF65-F5344CB8AC3E}">
        <p14:creationId xmlns:p14="http://schemas.microsoft.com/office/powerpoint/2010/main" val="4079850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48144"/>
            <a:ext cx="10515600" cy="5922819"/>
          </a:xfrm>
        </p:spPr>
        <p:txBody>
          <a:bodyPr>
            <a:normAutofit/>
          </a:bodyPr>
          <a:lstStyle/>
          <a:p>
            <a:pPr marL="0" indent="0" algn="just">
              <a:buNone/>
            </a:pPr>
            <a:endParaRPr lang="en-GB" dirty="0" smtClean="0">
              <a:latin typeface="Bell MT" panose="02020503060305020303" pitchFamily="18" charset="0"/>
            </a:endParaRPr>
          </a:p>
          <a:p>
            <a:pPr lvl="1" algn="just"/>
            <a:r>
              <a:rPr lang="en-GB" dirty="0" smtClean="0">
                <a:latin typeface="Bell MT" panose="02020503060305020303" pitchFamily="18" charset="0"/>
              </a:rPr>
              <a:t>Altruistic Suicide-</a:t>
            </a:r>
          </a:p>
          <a:p>
            <a:pPr lvl="2" algn="just"/>
            <a:r>
              <a:rPr lang="en-GB" dirty="0" smtClean="0">
                <a:latin typeface="Bell MT" panose="02020503060305020303" pitchFamily="18" charset="0"/>
              </a:rPr>
              <a:t>Ex- Mass suicide of the followers of Reverend Jim Jones in Jonestown, Guyana (</a:t>
            </a:r>
            <a:r>
              <a:rPr lang="en-GB" dirty="0" err="1" smtClean="0">
                <a:latin typeface="Bell MT" panose="02020503060305020303" pitchFamily="18" charset="0"/>
              </a:rPr>
              <a:t>S.America</a:t>
            </a:r>
            <a:r>
              <a:rPr lang="en-GB" dirty="0" smtClean="0">
                <a:latin typeface="Bell MT" panose="02020503060305020303" pitchFamily="18" charset="0"/>
              </a:rPr>
              <a:t>).</a:t>
            </a:r>
          </a:p>
          <a:p>
            <a:pPr lvl="2" algn="just"/>
            <a:r>
              <a:rPr lang="en-GB" dirty="0" smtClean="0">
                <a:latin typeface="Bell MT" panose="02020503060305020303" pitchFamily="18" charset="0"/>
              </a:rPr>
              <a:t>Here followers of the Peoples Temple in 1978 drank cyanide laced flavour aid drink and more than 900 followers died. </a:t>
            </a:r>
          </a:p>
          <a:p>
            <a:pPr marL="914400" lvl="2" indent="0" algn="just">
              <a:buNone/>
            </a:pPr>
            <a:r>
              <a:rPr lang="en-GB" dirty="0" smtClean="0">
                <a:latin typeface="Bell MT" panose="02020503060305020303" pitchFamily="18" charset="0"/>
              </a:rPr>
              <a:t> </a:t>
            </a:r>
          </a:p>
          <a:p>
            <a:pPr algn="just"/>
            <a:endParaRPr lang="en-GB" dirty="0" smtClean="0">
              <a:latin typeface="Bell MT" panose="02020503060305020303" pitchFamily="18" charset="0"/>
            </a:endParaRPr>
          </a:p>
        </p:txBody>
      </p:sp>
      <p:pic>
        <p:nvPicPr>
          <p:cNvPr id="2" name="Picture 1"/>
          <p:cNvPicPr>
            <a:picLocks noChangeAspect="1"/>
          </p:cNvPicPr>
          <p:nvPr/>
        </p:nvPicPr>
        <p:blipFill>
          <a:blip r:embed="rId2"/>
          <a:stretch>
            <a:fillRect/>
          </a:stretch>
        </p:blipFill>
        <p:spPr>
          <a:xfrm>
            <a:off x="2739736" y="2740602"/>
            <a:ext cx="4752109" cy="3016054"/>
          </a:xfrm>
          <a:prstGeom prst="rect">
            <a:avLst/>
          </a:prstGeom>
        </p:spPr>
      </p:pic>
      <p:sp>
        <p:nvSpPr>
          <p:cNvPr id="4" name="TextBox 3"/>
          <p:cNvSpPr txBox="1"/>
          <p:nvPr/>
        </p:nvSpPr>
        <p:spPr>
          <a:xfrm>
            <a:off x="1859973" y="6016336"/>
            <a:ext cx="9123218" cy="600164"/>
          </a:xfrm>
          <a:prstGeom prst="rect">
            <a:avLst/>
          </a:prstGeom>
          <a:noFill/>
        </p:spPr>
        <p:txBody>
          <a:bodyPr wrap="square" rtlCol="0">
            <a:spAutoFit/>
          </a:bodyPr>
          <a:lstStyle/>
          <a:p>
            <a:r>
              <a:rPr lang="nl-NL" sz="1100" dirty="0" smtClean="0">
                <a:hlinkClick r:id="rId3"/>
              </a:rPr>
              <a:t>https://www.google.com/url?sa=i&amp;url=https%3A%2F%2Fwww.insider.com%2Fjonestown-guyana-abandoned-photos&amp;psig=AOvVaw2PGUWq-rMzaDHYYJbT6NQr&amp;ust=1600750050844000&amp;source=images&amp;cd=vfe&amp;ved=0CAIQjRxqFwoTCLi6uOS4-esCFQAAAAAdAAAAABAD</a:t>
            </a:r>
            <a:r>
              <a:rPr lang="nl-NL" sz="1100" dirty="0" smtClean="0"/>
              <a:t> accessed on 11th September 2020.</a:t>
            </a:r>
            <a:endParaRPr lang="nl-NL" sz="1100" dirty="0"/>
          </a:p>
        </p:txBody>
      </p:sp>
    </p:spTree>
    <p:extLst>
      <p:ext uri="{BB962C8B-B14F-4D97-AF65-F5344CB8AC3E}">
        <p14:creationId xmlns:p14="http://schemas.microsoft.com/office/powerpoint/2010/main" val="463921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48145"/>
            <a:ext cx="10515600" cy="5428818"/>
          </a:xfrm>
        </p:spPr>
        <p:txBody>
          <a:bodyPr>
            <a:normAutofit/>
          </a:bodyPr>
          <a:lstStyle/>
          <a:p>
            <a:pPr marL="0" indent="0" algn="just">
              <a:buNone/>
            </a:pPr>
            <a:r>
              <a:rPr lang="en-GB" dirty="0">
                <a:latin typeface="Bell MT" panose="02020503060305020303" pitchFamily="18" charset="0"/>
              </a:rPr>
              <a:t> </a:t>
            </a:r>
            <a:r>
              <a:rPr lang="en-US" dirty="0" smtClean="0">
                <a:latin typeface="Bell MT" panose="02020503060305020303" pitchFamily="18" charset="0"/>
              </a:rPr>
              <a:t>Altruistic </a:t>
            </a:r>
            <a:r>
              <a:rPr lang="en-US" dirty="0">
                <a:latin typeface="Bell MT" panose="02020503060305020303" pitchFamily="18" charset="0"/>
              </a:rPr>
              <a:t>Suicide-</a:t>
            </a:r>
          </a:p>
          <a:p>
            <a:pPr algn="just"/>
            <a:r>
              <a:rPr lang="en-US" dirty="0">
                <a:latin typeface="Bell MT" panose="02020503060305020303" pitchFamily="18" charset="0"/>
              </a:rPr>
              <a:t>Individual commits suicide for the betterment/upholding the social integration and culture.</a:t>
            </a:r>
          </a:p>
          <a:p>
            <a:pPr lvl="1" algn="just"/>
            <a:r>
              <a:rPr lang="en-US" dirty="0">
                <a:latin typeface="Bell MT" panose="02020503060305020303" pitchFamily="18" charset="0"/>
              </a:rPr>
              <a:t>Ex- Ancient Egypt – Pyramids have Kings with their servants, pets and followers</a:t>
            </a:r>
            <a:r>
              <a:rPr lang="en-US" dirty="0" smtClean="0">
                <a:latin typeface="Bell MT" panose="02020503060305020303" pitchFamily="18" charset="0"/>
              </a:rPr>
              <a:t>.</a:t>
            </a:r>
            <a:endParaRPr lang="en-GB" dirty="0" smtClean="0">
              <a:latin typeface="Bell MT" panose="02020503060305020303" pitchFamily="18" charset="0"/>
            </a:endParaRPr>
          </a:p>
          <a:p>
            <a:pPr algn="just"/>
            <a:r>
              <a:rPr lang="en-US" dirty="0" smtClean="0">
                <a:latin typeface="Bell MT" panose="02020503060305020303" pitchFamily="18" charset="0"/>
              </a:rPr>
              <a:t>In </a:t>
            </a:r>
            <a:r>
              <a:rPr lang="en-US" dirty="0">
                <a:latin typeface="Bell MT" panose="02020503060305020303" pitchFamily="18" charset="0"/>
              </a:rPr>
              <a:t>all </a:t>
            </a:r>
            <a:r>
              <a:rPr lang="en-US" dirty="0" smtClean="0">
                <a:latin typeface="Bell MT" panose="02020503060305020303" pitchFamily="18" charset="0"/>
              </a:rPr>
              <a:t>cases, however</a:t>
            </a:r>
            <a:r>
              <a:rPr lang="en-US" dirty="0">
                <a:latin typeface="Bell MT" panose="02020503060305020303" pitchFamily="18" charset="0"/>
              </a:rPr>
              <a:t>, the suicides are condoned by </a:t>
            </a:r>
            <a:r>
              <a:rPr lang="en-US" dirty="0" smtClean="0">
                <a:latin typeface="Bell MT" panose="02020503060305020303" pitchFamily="18" charset="0"/>
              </a:rPr>
              <a:t>the group</a:t>
            </a:r>
            <a:r>
              <a:rPr lang="en-US" dirty="0">
                <a:latin typeface="Bell MT" panose="02020503060305020303" pitchFamily="18" charset="0"/>
              </a:rPr>
              <a:t>. The individual commits suicide </a:t>
            </a:r>
            <a:r>
              <a:rPr lang="en-US" dirty="0" smtClean="0">
                <a:latin typeface="Bell MT" panose="02020503060305020303" pitchFamily="18" charset="0"/>
              </a:rPr>
              <a:t>for something </a:t>
            </a:r>
            <a:r>
              <a:rPr lang="en-US" dirty="0">
                <a:latin typeface="Bell MT" panose="02020503060305020303" pitchFamily="18" charset="0"/>
              </a:rPr>
              <a:t>they love better than </a:t>
            </a:r>
            <a:r>
              <a:rPr lang="en-US" dirty="0" smtClean="0">
                <a:latin typeface="Bell MT" panose="02020503060305020303" pitchFamily="18" charset="0"/>
              </a:rPr>
              <a:t>themselves (Durkheim</a:t>
            </a:r>
            <a:r>
              <a:rPr lang="en-US" dirty="0">
                <a:latin typeface="Bell MT" panose="02020503060305020303" pitchFamily="18" charset="0"/>
              </a:rPr>
              <a:t>, 1897/1966, p. 228</a:t>
            </a:r>
            <a:r>
              <a:rPr lang="en-US" dirty="0" smtClean="0">
                <a:latin typeface="Bell MT" panose="02020503060305020303" pitchFamily="18" charset="0"/>
              </a:rPr>
              <a:t>).</a:t>
            </a:r>
          </a:p>
          <a:p>
            <a:pPr algn="just"/>
            <a:r>
              <a:rPr lang="en-US" dirty="0">
                <a:latin typeface="Bell MT" panose="02020503060305020303" pitchFamily="18" charset="0"/>
              </a:rPr>
              <a:t>Excessively integrated groups tend </a:t>
            </a:r>
            <a:r>
              <a:rPr lang="en-US" dirty="0" smtClean="0">
                <a:latin typeface="Bell MT" panose="02020503060305020303" pitchFamily="18" charset="0"/>
              </a:rPr>
              <a:t>to be </a:t>
            </a:r>
            <a:r>
              <a:rPr lang="en-US" dirty="0">
                <a:latin typeface="Bell MT" panose="02020503060305020303" pitchFamily="18" charset="0"/>
              </a:rPr>
              <a:t>relatively small in size. In the ideal </a:t>
            </a:r>
            <a:r>
              <a:rPr lang="en-US" dirty="0" smtClean="0">
                <a:latin typeface="Bell MT" panose="02020503060305020303" pitchFamily="18" charset="0"/>
              </a:rPr>
              <a:t>type of </a:t>
            </a:r>
            <a:r>
              <a:rPr lang="en-US" dirty="0">
                <a:latin typeface="Bell MT" panose="02020503060305020303" pitchFamily="18" charset="0"/>
              </a:rPr>
              <a:t>over-integrated society, everyone is </a:t>
            </a:r>
            <a:r>
              <a:rPr lang="en-US" dirty="0" smtClean="0">
                <a:latin typeface="Bell MT" panose="02020503060305020303" pitchFamily="18" charset="0"/>
              </a:rPr>
              <a:t>the same</a:t>
            </a:r>
            <a:r>
              <a:rPr lang="en-US" dirty="0">
                <a:latin typeface="Bell MT" panose="02020503060305020303" pitchFamily="18" charset="0"/>
              </a:rPr>
              <a:t>. Persons have the same </a:t>
            </a:r>
            <a:r>
              <a:rPr lang="en-US" dirty="0" smtClean="0">
                <a:latin typeface="Bell MT" panose="02020503060305020303" pitchFamily="18" charset="0"/>
              </a:rPr>
              <a:t>religious beliefs</a:t>
            </a:r>
            <a:r>
              <a:rPr lang="en-US" dirty="0">
                <a:latin typeface="Bell MT" panose="02020503060305020303" pitchFamily="18" charset="0"/>
              </a:rPr>
              <a:t>, same culture beliefs and </a:t>
            </a:r>
            <a:r>
              <a:rPr lang="en-US" dirty="0" smtClean="0">
                <a:latin typeface="Bell MT" panose="02020503060305020303" pitchFamily="18" charset="0"/>
              </a:rPr>
              <a:t>practices, and </a:t>
            </a:r>
            <a:r>
              <a:rPr lang="en-US" dirty="0">
                <a:latin typeface="Bell MT" panose="02020503060305020303" pitchFamily="18" charset="0"/>
              </a:rPr>
              <a:t>have similar occupations such </a:t>
            </a:r>
            <a:r>
              <a:rPr lang="en-US" dirty="0" smtClean="0">
                <a:latin typeface="Bell MT" panose="02020503060305020303" pitchFamily="18" charset="0"/>
              </a:rPr>
              <a:t>as farmer </a:t>
            </a:r>
            <a:r>
              <a:rPr lang="en-US" dirty="0">
                <a:latin typeface="Bell MT" panose="02020503060305020303" pitchFamily="18" charset="0"/>
              </a:rPr>
              <a:t>or warrior.</a:t>
            </a:r>
            <a:endParaRPr lang="en-US" dirty="0" smtClean="0">
              <a:latin typeface="Bell MT" panose="02020503060305020303" pitchFamily="18" charset="0"/>
            </a:endParaRPr>
          </a:p>
          <a:p>
            <a:pPr algn="just"/>
            <a:endParaRPr lang="en-US" dirty="0">
              <a:latin typeface="Bell MT" panose="02020503060305020303" pitchFamily="18" charset="0"/>
            </a:endParaRPr>
          </a:p>
        </p:txBody>
      </p:sp>
    </p:spTree>
    <p:extLst>
      <p:ext uri="{BB962C8B-B14F-4D97-AF65-F5344CB8AC3E}">
        <p14:creationId xmlns:p14="http://schemas.microsoft.com/office/powerpoint/2010/main" val="29239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48145"/>
            <a:ext cx="10515600" cy="5428818"/>
          </a:xfrm>
        </p:spPr>
        <p:txBody>
          <a:bodyPr>
            <a:normAutofit fontScale="92500" lnSpcReduction="10000"/>
          </a:bodyPr>
          <a:lstStyle/>
          <a:p>
            <a:pPr marL="0" indent="0" algn="just">
              <a:buNone/>
            </a:pPr>
            <a:r>
              <a:rPr lang="en-GB" dirty="0">
                <a:latin typeface="Bell MT" panose="02020503060305020303" pitchFamily="18" charset="0"/>
              </a:rPr>
              <a:t> </a:t>
            </a:r>
            <a:r>
              <a:rPr lang="en-US" dirty="0" smtClean="0">
                <a:latin typeface="Bell MT" panose="02020503060305020303" pitchFamily="18" charset="0"/>
              </a:rPr>
              <a:t>Altruistic Suicide-</a:t>
            </a:r>
          </a:p>
          <a:p>
            <a:pPr algn="just"/>
            <a:r>
              <a:rPr lang="en-US" dirty="0">
                <a:latin typeface="Bell MT" panose="02020503060305020303" pitchFamily="18" charset="0"/>
              </a:rPr>
              <a:t>Further, the rate </a:t>
            </a:r>
            <a:r>
              <a:rPr lang="en-US" dirty="0" smtClean="0">
                <a:latin typeface="Bell MT" panose="02020503060305020303" pitchFamily="18" charset="0"/>
              </a:rPr>
              <a:t>of interaction </a:t>
            </a:r>
            <a:r>
              <a:rPr lang="en-US" dirty="0">
                <a:latin typeface="Bell MT" panose="02020503060305020303" pitchFamily="18" charset="0"/>
              </a:rPr>
              <a:t>in such small </a:t>
            </a:r>
            <a:r>
              <a:rPr lang="en-US" dirty="0" smtClean="0">
                <a:latin typeface="Bell MT" panose="02020503060305020303" pitchFamily="18" charset="0"/>
              </a:rPr>
              <a:t>homogenous groups </a:t>
            </a:r>
            <a:r>
              <a:rPr lang="en-US" dirty="0">
                <a:latin typeface="Bell MT" panose="02020503060305020303" pitchFamily="18" charset="0"/>
              </a:rPr>
              <a:t>is assumed to be high due to </a:t>
            </a:r>
            <a:r>
              <a:rPr lang="en-US" dirty="0" smtClean="0">
                <a:latin typeface="Bell MT" panose="02020503060305020303" pitchFamily="18" charset="0"/>
              </a:rPr>
              <a:t>their small </a:t>
            </a:r>
            <a:r>
              <a:rPr lang="en-US" dirty="0">
                <a:latin typeface="Bell MT" panose="02020503060305020303" pitchFamily="18" charset="0"/>
              </a:rPr>
              <a:t>size. People are under relatively </a:t>
            </a:r>
            <a:r>
              <a:rPr lang="en-US" dirty="0" smtClean="0">
                <a:latin typeface="Bell MT" panose="02020503060305020303" pitchFamily="18" charset="0"/>
              </a:rPr>
              <a:t>high surveillance</a:t>
            </a:r>
            <a:r>
              <a:rPr lang="en-US" dirty="0">
                <a:latin typeface="Bell MT" panose="02020503060305020303" pitchFamily="18" charset="0"/>
              </a:rPr>
              <a:t>. The greater surveillance </a:t>
            </a:r>
            <a:r>
              <a:rPr lang="en-US" dirty="0" smtClean="0">
                <a:latin typeface="Bell MT" panose="02020503060305020303" pitchFamily="18" charset="0"/>
              </a:rPr>
              <a:t>in such </a:t>
            </a:r>
            <a:r>
              <a:rPr lang="en-US" dirty="0">
                <a:latin typeface="Bell MT" panose="02020503060305020303" pitchFamily="18" charset="0"/>
              </a:rPr>
              <a:t>small groups can nurture a </a:t>
            </a:r>
            <a:r>
              <a:rPr lang="en-US" dirty="0" smtClean="0">
                <a:latin typeface="Bell MT" panose="02020503060305020303" pitchFamily="18" charset="0"/>
              </a:rPr>
              <a:t>higher degree </a:t>
            </a:r>
            <a:r>
              <a:rPr lang="en-US" dirty="0">
                <a:latin typeface="Bell MT" panose="02020503060305020303" pitchFamily="18" charset="0"/>
              </a:rPr>
              <a:t>of control (Durkheim 1897/1966, </a:t>
            </a:r>
            <a:r>
              <a:rPr lang="en-US" dirty="0" smtClean="0">
                <a:latin typeface="Bell MT" panose="02020503060305020303" pitchFamily="18" charset="0"/>
              </a:rPr>
              <a:t>p. 221).</a:t>
            </a:r>
          </a:p>
          <a:p>
            <a:pPr algn="just"/>
            <a:r>
              <a:rPr lang="en-US" dirty="0">
                <a:latin typeface="Bell MT" panose="02020503060305020303" pitchFamily="18" charset="0"/>
              </a:rPr>
              <a:t>The approved norms and </a:t>
            </a:r>
            <a:r>
              <a:rPr lang="en-US" dirty="0" smtClean="0">
                <a:latin typeface="Bell MT" panose="02020503060305020303" pitchFamily="18" charset="0"/>
              </a:rPr>
              <a:t>values include </a:t>
            </a:r>
            <a:r>
              <a:rPr lang="en-US" dirty="0">
                <a:latin typeface="Bell MT" panose="02020503060305020303" pitchFamily="18" charset="0"/>
              </a:rPr>
              <a:t>those beliefs and practices </a:t>
            </a:r>
            <a:r>
              <a:rPr lang="en-US" dirty="0" smtClean="0">
                <a:latin typeface="Bell MT" panose="02020503060305020303" pitchFamily="18" charset="0"/>
              </a:rPr>
              <a:t>regarding suicide </a:t>
            </a:r>
            <a:r>
              <a:rPr lang="en-US" dirty="0">
                <a:latin typeface="Bell MT" panose="02020503060305020303" pitchFamily="18" charset="0"/>
              </a:rPr>
              <a:t>acceptability. Under such </a:t>
            </a:r>
            <a:r>
              <a:rPr lang="en-US" dirty="0" smtClean="0">
                <a:latin typeface="Bell MT" panose="02020503060305020303" pitchFamily="18" charset="0"/>
              </a:rPr>
              <a:t>conditions, any </a:t>
            </a:r>
            <a:r>
              <a:rPr lang="en-US" dirty="0">
                <a:latin typeface="Bell MT" panose="02020503060305020303" pitchFamily="18" charset="0"/>
              </a:rPr>
              <a:t>form of suicide that is </a:t>
            </a:r>
            <a:r>
              <a:rPr lang="en-US" dirty="0" smtClean="0">
                <a:latin typeface="Bell MT" panose="02020503060305020303" pitchFamily="18" charset="0"/>
              </a:rPr>
              <a:t>acceptable may </a:t>
            </a:r>
            <a:r>
              <a:rPr lang="en-US" dirty="0">
                <a:latin typeface="Bell MT" panose="02020503060305020303" pitchFamily="18" charset="0"/>
              </a:rPr>
              <a:t>be the principle type of suicide</a:t>
            </a:r>
            <a:r>
              <a:rPr lang="en-US" dirty="0" smtClean="0">
                <a:latin typeface="Bell MT" panose="02020503060305020303" pitchFamily="18" charset="0"/>
              </a:rPr>
              <a:t>.</a:t>
            </a:r>
          </a:p>
          <a:p>
            <a:pPr algn="just"/>
            <a:r>
              <a:rPr lang="en-US" dirty="0" smtClean="0">
                <a:latin typeface="Bell MT" panose="02020503060305020303" pitchFamily="18" charset="0"/>
              </a:rPr>
              <a:t>Its </a:t>
            </a:r>
            <a:r>
              <a:rPr lang="en-US" dirty="0">
                <a:latin typeface="Bell MT" panose="02020503060305020303" pitchFamily="18" charset="0"/>
              </a:rPr>
              <a:t>purer forms, is supported by </a:t>
            </a:r>
            <a:r>
              <a:rPr lang="en-US" dirty="0" smtClean="0">
                <a:latin typeface="Bell MT" panose="02020503060305020303" pitchFamily="18" charset="0"/>
              </a:rPr>
              <a:t>public opinion</a:t>
            </a:r>
            <a:r>
              <a:rPr lang="en-US" dirty="0">
                <a:latin typeface="Bell MT" panose="02020503060305020303" pitchFamily="18" charset="0"/>
              </a:rPr>
              <a:t>. Unlike many suicides in </a:t>
            </a:r>
            <a:r>
              <a:rPr lang="en-US" dirty="0" smtClean="0">
                <a:latin typeface="Bell MT" panose="02020503060305020303" pitchFamily="18" charset="0"/>
              </a:rPr>
              <a:t>urban industrial </a:t>
            </a:r>
            <a:r>
              <a:rPr lang="en-US" dirty="0">
                <a:latin typeface="Bell MT" panose="02020503060305020303" pitchFamily="18" charset="0"/>
              </a:rPr>
              <a:t>society, the suicides in </a:t>
            </a:r>
            <a:r>
              <a:rPr lang="en-US" dirty="0" smtClean="0">
                <a:latin typeface="Bell MT" panose="02020503060305020303" pitchFamily="18" charset="0"/>
              </a:rPr>
              <a:t>primitive society</a:t>
            </a:r>
            <a:r>
              <a:rPr lang="en-US" dirty="0">
                <a:latin typeface="Bell MT" panose="02020503060305020303" pitchFamily="18" charset="0"/>
              </a:rPr>
              <a:t>, for example, are often </a:t>
            </a:r>
            <a:r>
              <a:rPr lang="en-US" dirty="0" smtClean="0">
                <a:latin typeface="Bell MT" panose="02020503060305020303" pitchFamily="18" charset="0"/>
              </a:rPr>
              <a:t>supported and </a:t>
            </a:r>
            <a:r>
              <a:rPr lang="en-US" dirty="0">
                <a:latin typeface="Bell MT" panose="02020503060305020303" pitchFamily="18" charset="0"/>
              </a:rPr>
              <a:t>even praised by the public</a:t>
            </a:r>
            <a:r>
              <a:rPr lang="en-US" dirty="0" smtClean="0">
                <a:latin typeface="Bell MT" panose="02020503060305020303" pitchFamily="18" charset="0"/>
              </a:rPr>
              <a:t>.</a:t>
            </a:r>
          </a:p>
          <a:p>
            <a:pPr algn="just"/>
            <a:r>
              <a:rPr lang="en-US" dirty="0" smtClean="0">
                <a:latin typeface="Bell MT" panose="02020503060305020303" pitchFamily="18" charset="0"/>
              </a:rPr>
              <a:t>Old persons </a:t>
            </a:r>
            <a:r>
              <a:rPr lang="en-US" dirty="0">
                <a:latin typeface="Bell MT" panose="02020503060305020303" pitchFamily="18" charset="0"/>
              </a:rPr>
              <a:t>are sometimes expected to </a:t>
            </a:r>
            <a:r>
              <a:rPr lang="en-US" dirty="0" smtClean="0">
                <a:latin typeface="Bell MT" panose="02020503060305020303" pitchFamily="18" charset="0"/>
              </a:rPr>
              <a:t>suicide in </a:t>
            </a:r>
            <a:r>
              <a:rPr lang="en-US" dirty="0">
                <a:latin typeface="Bell MT" panose="02020503060305020303" pitchFamily="18" charset="0"/>
              </a:rPr>
              <a:t>times of scarcity of food. Suicides </a:t>
            </a:r>
            <a:r>
              <a:rPr lang="en-US" dirty="0" smtClean="0">
                <a:latin typeface="Bell MT" panose="02020503060305020303" pitchFamily="18" charset="0"/>
              </a:rPr>
              <a:t>in modern </a:t>
            </a:r>
            <a:r>
              <a:rPr lang="en-US" dirty="0">
                <a:latin typeface="Bell MT" panose="02020503060305020303" pitchFamily="18" charset="0"/>
              </a:rPr>
              <a:t>societies could, in some </a:t>
            </a:r>
            <a:r>
              <a:rPr lang="en-US" dirty="0" smtClean="0">
                <a:latin typeface="Bell MT" panose="02020503060305020303" pitchFamily="18" charset="0"/>
              </a:rPr>
              <a:t>situations or </a:t>
            </a:r>
            <a:r>
              <a:rPr lang="en-US" dirty="0">
                <a:latin typeface="Bell MT" panose="02020503060305020303" pitchFamily="18" charset="0"/>
              </a:rPr>
              <a:t>subcultures, also be supported by </a:t>
            </a:r>
            <a:r>
              <a:rPr lang="en-US" dirty="0" smtClean="0">
                <a:latin typeface="Bell MT" panose="02020503060305020303" pitchFamily="18" charset="0"/>
              </a:rPr>
              <a:t>public opinion </a:t>
            </a:r>
            <a:r>
              <a:rPr lang="en-US" dirty="0">
                <a:latin typeface="Bell MT" panose="02020503060305020303" pitchFamily="18" charset="0"/>
              </a:rPr>
              <a:t>(Durkheim, 1897/1966, p. </a:t>
            </a:r>
            <a:r>
              <a:rPr lang="en-US" dirty="0" smtClean="0">
                <a:latin typeface="Bell MT" panose="02020503060305020303" pitchFamily="18" charset="0"/>
              </a:rPr>
              <a:t>222, 240</a:t>
            </a:r>
            <a:r>
              <a:rPr lang="en-US" dirty="0">
                <a:latin typeface="Bell MT" panose="02020503060305020303" pitchFamily="18" charset="0"/>
              </a:rPr>
              <a:t>)</a:t>
            </a:r>
          </a:p>
        </p:txBody>
      </p:sp>
    </p:spTree>
    <p:extLst>
      <p:ext uri="{BB962C8B-B14F-4D97-AF65-F5344CB8AC3E}">
        <p14:creationId xmlns:p14="http://schemas.microsoft.com/office/powerpoint/2010/main" val="2059097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48145"/>
            <a:ext cx="10515600" cy="5428818"/>
          </a:xfrm>
        </p:spPr>
        <p:txBody>
          <a:bodyPr>
            <a:normAutofit lnSpcReduction="10000"/>
          </a:bodyPr>
          <a:lstStyle/>
          <a:p>
            <a:pPr marL="0" indent="0" algn="just">
              <a:buNone/>
            </a:pPr>
            <a:r>
              <a:rPr lang="en-GB" dirty="0">
                <a:latin typeface="Bell MT" panose="02020503060305020303" pitchFamily="18" charset="0"/>
              </a:rPr>
              <a:t> </a:t>
            </a:r>
            <a:r>
              <a:rPr lang="en-US" dirty="0" smtClean="0">
                <a:latin typeface="Bell MT" panose="02020503060305020303" pitchFamily="18" charset="0"/>
              </a:rPr>
              <a:t>Altruistic Suicide-</a:t>
            </a:r>
          </a:p>
          <a:p>
            <a:pPr algn="just"/>
            <a:r>
              <a:rPr lang="en-US" dirty="0" smtClean="0">
                <a:latin typeface="Bell MT" panose="02020503060305020303" pitchFamily="18" charset="0"/>
              </a:rPr>
              <a:t>Altruistic suicides </a:t>
            </a:r>
            <a:r>
              <a:rPr lang="en-US" dirty="0">
                <a:latin typeface="Bell MT" panose="02020503060305020303" pitchFamily="18" charset="0"/>
              </a:rPr>
              <a:t>are perceived as characterized </a:t>
            </a:r>
            <a:r>
              <a:rPr lang="en-US" dirty="0" smtClean="0">
                <a:latin typeface="Bell MT" panose="02020503060305020303" pitchFamily="18" charset="0"/>
              </a:rPr>
              <a:t>by energy </a:t>
            </a:r>
            <a:r>
              <a:rPr lang="en-US" dirty="0">
                <a:latin typeface="Bell MT" panose="02020503060305020303" pitchFamily="18" charset="0"/>
              </a:rPr>
              <a:t>whereas egoistic suicides </a:t>
            </a:r>
            <a:r>
              <a:rPr lang="en-US" dirty="0" smtClean="0">
                <a:latin typeface="Bell MT" panose="02020503060305020303" pitchFamily="18" charset="0"/>
              </a:rPr>
              <a:t>are marked </a:t>
            </a:r>
            <a:r>
              <a:rPr lang="en-US" dirty="0">
                <a:latin typeface="Bell MT" panose="02020503060305020303" pitchFamily="18" charset="0"/>
              </a:rPr>
              <a:t>by apathy. On the one hand, </a:t>
            </a:r>
            <a:r>
              <a:rPr lang="en-US" dirty="0" smtClean="0">
                <a:latin typeface="Bell MT" panose="02020503060305020303" pitchFamily="18" charset="0"/>
              </a:rPr>
              <a:t>there is </a:t>
            </a:r>
            <a:r>
              <a:rPr lang="en-US" dirty="0">
                <a:latin typeface="Bell MT" panose="02020503060305020303" pitchFamily="18" charset="0"/>
              </a:rPr>
              <a:t>a sense of purpose and on the </a:t>
            </a:r>
            <a:r>
              <a:rPr lang="en-US" dirty="0" smtClean="0">
                <a:latin typeface="Bell MT" panose="02020503060305020303" pitchFamily="18" charset="0"/>
              </a:rPr>
              <a:t>other hand</a:t>
            </a:r>
            <a:r>
              <a:rPr lang="en-US" dirty="0">
                <a:latin typeface="Bell MT" panose="02020503060305020303" pitchFamily="18" charset="0"/>
              </a:rPr>
              <a:t>, there is a sense of defeat and </a:t>
            </a:r>
            <a:r>
              <a:rPr lang="en-US" dirty="0" smtClean="0">
                <a:latin typeface="Bell MT" panose="02020503060305020303" pitchFamily="18" charset="0"/>
              </a:rPr>
              <a:t>melancholy.</a:t>
            </a:r>
          </a:p>
          <a:p>
            <a:pPr algn="just"/>
            <a:r>
              <a:rPr lang="en-US" dirty="0">
                <a:latin typeface="Bell MT" panose="02020503060305020303" pitchFamily="18" charset="0"/>
              </a:rPr>
              <a:t>The key difference between </a:t>
            </a:r>
            <a:r>
              <a:rPr lang="en-US" dirty="0" smtClean="0">
                <a:latin typeface="Bell MT" panose="02020503060305020303" pitchFamily="18" charset="0"/>
              </a:rPr>
              <a:t>altruistic suicides </a:t>
            </a:r>
            <a:r>
              <a:rPr lang="en-US" dirty="0">
                <a:latin typeface="Bell MT" panose="02020503060305020303" pitchFamily="18" charset="0"/>
              </a:rPr>
              <a:t>and </a:t>
            </a:r>
            <a:r>
              <a:rPr lang="en-US" dirty="0" err="1">
                <a:latin typeface="Bell MT" panose="02020503060305020303" pitchFamily="18" charset="0"/>
              </a:rPr>
              <a:t>nonaltruistic</a:t>
            </a:r>
            <a:r>
              <a:rPr lang="en-US" dirty="0">
                <a:latin typeface="Bell MT" panose="02020503060305020303" pitchFamily="18" charset="0"/>
              </a:rPr>
              <a:t> suicides </a:t>
            </a:r>
            <a:r>
              <a:rPr lang="en-US" dirty="0" smtClean="0">
                <a:latin typeface="Bell MT" panose="02020503060305020303" pitchFamily="18" charset="0"/>
              </a:rPr>
              <a:t>rests more </a:t>
            </a:r>
            <a:r>
              <a:rPr lang="en-US" dirty="0">
                <a:latin typeface="Bell MT" panose="02020503060305020303" pitchFamily="18" charset="0"/>
              </a:rPr>
              <a:t>in their cultural context: that of </a:t>
            </a:r>
            <a:r>
              <a:rPr lang="en-US" dirty="0" smtClean="0">
                <a:latin typeface="Bell MT" panose="02020503060305020303" pitchFamily="18" charset="0"/>
              </a:rPr>
              <a:t>high integration </a:t>
            </a:r>
            <a:r>
              <a:rPr lang="en-US" dirty="0">
                <a:latin typeface="Bell MT" panose="02020503060305020303" pitchFamily="18" charset="0"/>
              </a:rPr>
              <a:t>where there is little </a:t>
            </a:r>
            <a:r>
              <a:rPr lang="en-US" dirty="0" smtClean="0">
                <a:latin typeface="Bell MT" panose="02020503060305020303" pitchFamily="18" charset="0"/>
              </a:rPr>
              <a:t>value placed </a:t>
            </a:r>
            <a:r>
              <a:rPr lang="en-US" dirty="0">
                <a:latin typeface="Bell MT" panose="02020503060305020303" pitchFamily="18" charset="0"/>
              </a:rPr>
              <a:t>on the life of an individual</a:t>
            </a:r>
            <a:r>
              <a:rPr lang="en-US" dirty="0" smtClean="0">
                <a:latin typeface="Bell MT" panose="02020503060305020303" pitchFamily="18" charset="0"/>
              </a:rPr>
              <a:t>.</a:t>
            </a:r>
          </a:p>
          <a:p>
            <a:pPr algn="just"/>
            <a:r>
              <a:rPr lang="en-US" dirty="0" smtClean="0">
                <a:latin typeface="Bell MT" panose="02020503060305020303" pitchFamily="18" charset="0"/>
              </a:rPr>
              <a:t>First there </a:t>
            </a:r>
            <a:r>
              <a:rPr lang="en-US" dirty="0">
                <a:latin typeface="Bell MT" panose="02020503060305020303" pitchFamily="18" charset="0"/>
              </a:rPr>
              <a:t>are primitive societies. Second, </a:t>
            </a:r>
            <a:r>
              <a:rPr lang="en-US" dirty="0" smtClean="0">
                <a:latin typeface="Bell MT" panose="02020503060305020303" pitchFamily="18" charset="0"/>
              </a:rPr>
              <a:t>the modern </a:t>
            </a:r>
            <a:r>
              <a:rPr lang="en-US" dirty="0">
                <a:latin typeface="Bell MT" panose="02020503060305020303" pitchFamily="18" charset="0"/>
              </a:rPr>
              <a:t>military represents a cultural </a:t>
            </a:r>
            <a:r>
              <a:rPr lang="en-US" dirty="0" smtClean="0">
                <a:latin typeface="Bell MT" panose="02020503060305020303" pitchFamily="18" charset="0"/>
              </a:rPr>
              <a:t>climate conducive </a:t>
            </a:r>
            <a:r>
              <a:rPr lang="en-US" dirty="0">
                <a:latin typeface="Bell MT" panose="02020503060305020303" pitchFamily="18" charset="0"/>
              </a:rPr>
              <a:t>to altruistic suicide. </a:t>
            </a:r>
            <a:r>
              <a:rPr lang="en-US" dirty="0" smtClean="0">
                <a:latin typeface="Bell MT" panose="02020503060305020303" pitchFamily="18" charset="0"/>
              </a:rPr>
              <a:t>There are </a:t>
            </a:r>
            <a:r>
              <a:rPr lang="en-US" dirty="0">
                <a:latin typeface="Bell MT" panose="02020503060305020303" pitchFamily="18" charset="0"/>
              </a:rPr>
              <a:t>additional loci that fit this </a:t>
            </a:r>
            <a:r>
              <a:rPr lang="en-US" dirty="0" smtClean="0">
                <a:latin typeface="Bell MT" panose="02020503060305020303" pitchFamily="18" charset="0"/>
              </a:rPr>
              <a:t>scheme and </a:t>
            </a:r>
            <a:r>
              <a:rPr lang="en-US" dirty="0">
                <a:latin typeface="Bell MT" panose="02020503060305020303" pitchFamily="18" charset="0"/>
              </a:rPr>
              <a:t>include political altruistic </a:t>
            </a:r>
            <a:r>
              <a:rPr lang="en-US" dirty="0" smtClean="0">
                <a:latin typeface="Bell MT" panose="02020503060305020303" pitchFamily="18" charset="0"/>
              </a:rPr>
              <a:t>suicide and </a:t>
            </a:r>
            <a:r>
              <a:rPr lang="en-US" dirty="0">
                <a:latin typeface="Bell MT" panose="02020503060305020303" pitchFamily="18" charset="0"/>
              </a:rPr>
              <a:t>the recent case of terrorist </a:t>
            </a:r>
            <a:r>
              <a:rPr lang="en-US" dirty="0" smtClean="0">
                <a:latin typeface="Bell MT" panose="02020503060305020303" pitchFamily="18" charset="0"/>
              </a:rPr>
              <a:t>murder suicides. However</a:t>
            </a:r>
            <a:r>
              <a:rPr lang="en-US" dirty="0">
                <a:latin typeface="Bell MT" panose="02020503060305020303" pitchFamily="18" charset="0"/>
              </a:rPr>
              <a:t>, political altruistic </a:t>
            </a:r>
            <a:r>
              <a:rPr lang="en-US" dirty="0" smtClean="0">
                <a:latin typeface="Bell MT" panose="02020503060305020303" pitchFamily="18" charset="0"/>
              </a:rPr>
              <a:t>suicides were </a:t>
            </a:r>
            <a:r>
              <a:rPr lang="en-US" dirty="0">
                <a:latin typeface="Bell MT" panose="02020503060305020303" pitchFamily="18" charset="0"/>
              </a:rPr>
              <a:t>not discussed at any length </a:t>
            </a:r>
            <a:r>
              <a:rPr lang="en-US" dirty="0" smtClean="0">
                <a:latin typeface="Bell MT" panose="02020503060305020303" pitchFamily="18" charset="0"/>
              </a:rPr>
              <a:t>in Durkheim – (Steven Stack, 2004).</a:t>
            </a:r>
          </a:p>
        </p:txBody>
      </p:sp>
    </p:spTree>
    <p:extLst>
      <p:ext uri="{BB962C8B-B14F-4D97-AF65-F5344CB8AC3E}">
        <p14:creationId xmlns:p14="http://schemas.microsoft.com/office/powerpoint/2010/main" val="2329205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48145"/>
            <a:ext cx="10515600" cy="5428818"/>
          </a:xfrm>
        </p:spPr>
        <p:txBody>
          <a:bodyPr>
            <a:normAutofit lnSpcReduction="10000"/>
          </a:bodyPr>
          <a:lstStyle/>
          <a:p>
            <a:pPr marL="0" indent="0" algn="just">
              <a:buNone/>
            </a:pPr>
            <a:r>
              <a:rPr lang="en-GB" dirty="0">
                <a:latin typeface="Bell MT" panose="02020503060305020303" pitchFamily="18" charset="0"/>
              </a:rPr>
              <a:t> </a:t>
            </a:r>
            <a:r>
              <a:rPr lang="en-US" dirty="0" smtClean="0">
                <a:latin typeface="Bell MT" panose="02020503060305020303" pitchFamily="18" charset="0"/>
              </a:rPr>
              <a:t>Suicide in Primitive Society</a:t>
            </a:r>
          </a:p>
          <a:p>
            <a:pPr algn="just"/>
            <a:r>
              <a:rPr lang="en-US" dirty="0" smtClean="0">
                <a:latin typeface="Bell MT" panose="02020503060305020303" pitchFamily="18" charset="0"/>
              </a:rPr>
              <a:t>Durkheim </a:t>
            </a:r>
            <a:r>
              <a:rPr lang="en-US" dirty="0">
                <a:latin typeface="Bell MT" panose="02020503060305020303" pitchFamily="18" charset="0"/>
              </a:rPr>
              <a:t>discusses three subtypes </a:t>
            </a:r>
            <a:r>
              <a:rPr lang="en-US" dirty="0" smtClean="0">
                <a:latin typeface="Bell MT" panose="02020503060305020303" pitchFamily="18" charset="0"/>
              </a:rPr>
              <a:t>of altruistic </a:t>
            </a:r>
            <a:r>
              <a:rPr lang="en-US" dirty="0">
                <a:latin typeface="Bell MT" panose="02020503060305020303" pitchFamily="18" charset="0"/>
              </a:rPr>
              <a:t>suicides in primitive </a:t>
            </a:r>
            <a:r>
              <a:rPr lang="en-US" dirty="0" smtClean="0">
                <a:latin typeface="Bell MT" panose="02020503060305020303" pitchFamily="18" charset="0"/>
              </a:rPr>
              <a:t>societies: obligatory</a:t>
            </a:r>
            <a:r>
              <a:rPr lang="en-US" dirty="0">
                <a:latin typeface="Bell MT" panose="02020503060305020303" pitchFamily="18" charset="0"/>
              </a:rPr>
              <a:t>, optional, and acute. </a:t>
            </a:r>
          </a:p>
          <a:p>
            <a:pPr lvl="1" algn="just"/>
            <a:r>
              <a:rPr lang="en-US" b="1" dirty="0" smtClean="0">
                <a:latin typeface="Bell MT" panose="02020503060305020303" pitchFamily="18" charset="0"/>
              </a:rPr>
              <a:t>Obligatory Altruistic Suicide</a:t>
            </a:r>
          </a:p>
          <a:p>
            <a:pPr lvl="1" algn="just"/>
            <a:r>
              <a:rPr lang="en-US" dirty="0" smtClean="0">
                <a:latin typeface="Bell MT" panose="02020503060305020303" pitchFamily="18" charset="0"/>
              </a:rPr>
              <a:t>Obligatory </a:t>
            </a:r>
            <a:r>
              <a:rPr lang="en-US" dirty="0">
                <a:latin typeface="Bell MT" panose="02020503060305020303" pitchFamily="18" charset="0"/>
              </a:rPr>
              <a:t>altruistic suicide </a:t>
            </a:r>
            <a:r>
              <a:rPr lang="en-US" dirty="0" smtClean="0">
                <a:latin typeface="Bell MT" panose="02020503060305020303" pitchFamily="18" charset="0"/>
              </a:rPr>
              <a:t>regards suicide </a:t>
            </a:r>
            <a:r>
              <a:rPr lang="en-US" dirty="0">
                <a:latin typeface="Bell MT" panose="02020503060305020303" pitchFamily="18" charset="0"/>
              </a:rPr>
              <a:t>as a duty. Herein under </a:t>
            </a:r>
            <a:r>
              <a:rPr lang="en-US" dirty="0" smtClean="0">
                <a:latin typeface="Bell MT" panose="02020503060305020303" pitchFamily="18" charset="0"/>
              </a:rPr>
              <a:t>specific situations</a:t>
            </a:r>
            <a:r>
              <a:rPr lang="en-US" dirty="0">
                <a:latin typeface="Bell MT" panose="02020503060305020303" pitchFamily="18" charset="0"/>
              </a:rPr>
              <a:t>, the individual is expected by </a:t>
            </a:r>
            <a:r>
              <a:rPr lang="en-US" dirty="0" smtClean="0">
                <a:latin typeface="Bell MT" panose="02020503060305020303" pitchFamily="18" charset="0"/>
              </a:rPr>
              <a:t>cultural norms </a:t>
            </a:r>
            <a:r>
              <a:rPr lang="en-US" dirty="0">
                <a:latin typeface="Bell MT" panose="02020503060305020303" pitchFamily="18" charset="0"/>
              </a:rPr>
              <a:t>of the group to suicide. Not </a:t>
            </a:r>
            <a:r>
              <a:rPr lang="en-US" dirty="0" smtClean="0">
                <a:latin typeface="Bell MT" panose="02020503060305020303" pitchFamily="18" charset="0"/>
              </a:rPr>
              <a:t>to do </a:t>
            </a:r>
            <a:r>
              <a:rPr lang="en-US" dirty="0">
                <a:latin typeface="Bell MT" panose="02020503060305020303" pitchFamily="18" charset="0"/>
              </a:rPr>
              <a:t>so is viewed in negative terms and </a:t>
            </a:r>
            <a:r>
              <a:rPr lang="en-US" dirty="0" smtClean="0">
                <a:latin typeface="Bell MT" panose="02020503060305020303" pitchFamily="18" charset="0"/>
              </a:rPr>
              <a:t>there are </a:t>
            </a:r>
            <a:r>
              <a:rPr lang="en-US" dirty="0">
                <a:latin typeface="Bell MT" panose="02020503060305020303" pitchFamily="18" charset="0"/>
              </a:rPr>
              <a:t>often punishments associated </a:t>
            </a:r>
            <a:r>
              <a:rPr lang="en-US" dirty="0" smtClean="0">
                <a:latin typeface="Bell MT" panose="02020503060305020303" pitchFamily="18" charset="0"/>
              </a:rPr>
              <a:t>with declining </a:t>
            </a:r>
            <a:r>
              <a:rPr lang="en-US" dirty="0">
                <a:latin typeface="Bell MT" panose="02020503060305020303" pitchFamily="18" charset="0"/>
              </a:rPr>
              <a:t>to suicide</a:t>
            </a:r>
            <a:r>
              <a:rPr lang="en-US" dirty="0" smtClean="0">
                <a:latin typeface="Bell MT" panose="02020503060305020303" pitchFamily="18" charset="0"/>
              </a:rPr>
              <a:t>.</a:t>
            </a:r>
          </a:p>
          <a:p>
            <a:pPr lvl="1" algn="just"/>
            <a:r>
              <a:rPr lang="en-US" dirty="0">
                <a:latin typeface="Bell MT" panose="02020503060305020303" pitchFamily="18" charset="0"/>
              </a:rPr>
              <a:t>Durkheim uncovers three major patterns of obligatory suicide through space and time</a:t>
            </a:r>
            <a:r>
              <a:rPr lang="en-US" dirty="0" smtClean="0">
                <a:latin typeface="Bell MT" panose="02020503060305020303" pitchFamily="18" charset="0"/>
              </a:rPr>
              <a:t>.</a:t>
            </a:r>
          </a:p>
          <a:p>
            <a:pPr lvl="1" algn="just"/>
            <a:r>
              <a:rPr lang="en-US" dirty="0">
                <a:latin typeface="Bell MT" panose="02020503060305020303" pitchFamily="18" charset="0"/>
              </a:rPr>
              <a:t>The first pattern of obligatory </a:t>
            </a:r>
            <a:r>
              <a:rPr lang="en-US" dirty="0" smtClean="0">
                <a:latin typeface="Bell MT" panose="02020503060305020303" pitchFamily="18" charset="0"/>
              </a:rPr>
              <a:t>suicides is </a:t>
            </a:r>
            <a:r>
              <a:rPr lang="en-US" dirty="0">
                <a:latin typeface="Bell MT" panose="02020503060305020303" pitchFamily="18" charset="0"/>
              </a:rPr>
              <a:t>that of men on the threshold of old </a:t>
            </a:r>
            <a:r>
              <a:rPr lang="en-US" dirty="0" smtClean="0">
                <a:latin typeface="Bell MT" panose="02020503060305020303" pitchFamily="18" charset="0"/>
              </a:rPr>
              <a:t>age or </a:t>
            </a:r>
            <a:r>
              <a:rPr lang="en-US" dirty="0">
                <a:latin typeface="Bell MT" panose="02020503060305020303" pitchFamily="18" charset="0"/>
              </a:rPr>
              <a:t>stricken with sickness. For example, </a:t>
            </a:r>
            <a:r>
              <a:rPr lang="en-US" dirty="0" smtClean="0">
                <a:latin typeface="Bell MT" panose="02020503060305020303" pitchFamily="18" charset="0"/>
              </a:rPr>
              <a:t>the ancient </a:t>
            </a:r>
            <a:r>
              <a:rPr lang="en-US" dirty="0">
                <a:latin typeface="Bell MT" panose="02020503060305020303" pitchFamily="18" charset="0"/>
              </a:rPr>
              <a:t>Goths believed that to die a </a:t>
            </a:r>
            <a:r>
              <a:rPr lang="en-US" dirty="0" smtClean="0">
                <a:latin typeface="Bell MT" panose="02020503060305020303" pitchFamily="18" charset="0"/>
              </a:rPr>
              <a:t>natural death was </a:t>
            </a:r>
            <a:r>
              <a:rPr lang="en-US" dirty="0">
                <a:latin typeface="Bell MT" panose="02020503060305020303" pitchFamily="18" charset="0"/>
              </a:rPr>
              <a:t>a disgrace. Those who died in </a:t>
            </a:r>
            <a:r>
              <a:rPr lang="en-US" dirty="0" smtClean="0">
                <a:latin typeface="Bell MT" panose="02020503060305020303" pitchFamily="18" charset="0"/>
              </a:rPr>
              <a:t>bed of </a:t>
            </a:r>
            <a:r>
              <a:rPr lang="en-US" dirty="0">
                <a:latin typeface="Bell MT" panose="02020503060305020303" pitchFamily="18" charset="0"/>
              </a:rPr>
              <a:t>various diseases and illnesses were </a:t>
            </a:r>
            <a:r>
              <a:rPr lang="en-US" dirty="0" smtClean="0">
                <a:latin typeface="Bell MT" panose="02020503060305020303" pitchFamily="18" charset="0"/>
              </a:rPr>
              <a:t>believed to </a:t>
            </a:r>
            <a:r>
              <a:rPr lang="en-US" dirty="0">
                <a:latin typeface="Bell MT" panose="02020503060305020303" pitchFamily="18" charset="0"/>
              </a:rPr>
              <a:t>go to a terrible afterlife </a:t>
            </a:r>
            <a:r>
              <a:rPr lang="en-US" dirty="0" smtClean="0">
                <a:latin typeface="Bell MT" panose="02020503060305020303" pitchFamily="18" charset="0"/>
              </a:rPr>
              <a:t>consisting of </a:t>
            </a:r>
            <a:r>
              <a:rPr lang="en-US" dirty="0">
                <a:latin typeface="Bell MT" panose="02020503060305020303" pitchFamily="18" charset="0"/>
              </a:rPr>
              <a:t>living in caves with venomous serpents.</a:t>
            </a:r>
            <a:endParaRPr lang="en-US" dirty="0" smtClean="0">
              <a:latin typeface="Bell MT" panose="02020503060305020303" pitchFamily="18" charset="0"/>
            </a:endParaRPr>
          </a:p>
          <a:p>
            <a:pPr algn="just"/>
            <a:endParaRPr lang="en-US" dirty="0" smtClean="0">
              <a:latin typeface="Bell MT" panose="02020503060305020303" pitchFamily="18" charset="0"/>
            </a:endParaRPr>
          </a:p>
        </p:txBody>
      </p:sp>
    </p:spTree>
    <p:extLst>
      <p:ext uri="{BB962C8B-B14F-4D97-AF65-F5344CB8AC3E}">
        <p14:creationId xmlns:p14="http://schemas.microsoft.com/office/powerpoint/2010/main" val="1011252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48145"/>
            <a:ext cx="10515600" cy="5428818"/>
          </a:xfrm>
        </p:spPr>
        <p:txBody>
          <a:bodyPr>
            <a:normAutofit lnSpcReduction="10000"/>
          </a:bodyPr>
          <a:lstStyle/>
          <a:p>
            <a:pPr lvl="1" algn="just"/>
            <a:r>
              <a:rPr lang="en-US" b="1" dirty="0" smtClean="0">
                <a:latin typeface="Bell MT" panose="02020503060305020303" pitchFamily="18" charset="0"/>
              </a:rPr>
              <a:t>Obligatory Altruistic Suicide</a:t>
            </a:r>
          </a:p>
          <a:p>
            <a:pPr lvl="1" algn="just"/>
            <a:r>
              <a:rPr lang="en-US" dirty="0">
                <a:latin typeface="Bell MT" panose="02020503060305020303" pitchFamily="18" charset="0"/>
              </a:rPr>
              <a:t>The second pattern of obligatory </a:t>
            </a:r>
            <a:r>
              <a:rPr lang="en-US" dirty="0" smtClean="0">
                <a:latin typeface="Bell MT" panose="02020503060305020303" pitchFamily="18" charset="0"/>
              </a:rPr>
              <a:t>suicide is </a:t>
            </a:r>
            <a:r>
              <a:rPr lang="en-US" dirty="0">
                <a:latin typeface="Bell MT" panose="02020503060305020303" pitchFamily="18" charset="0"/>
              </a:rPr>
              <a:t>that of widows who commit </a:t>
            </a:r>
            <a:r>
              <a:rPr lang="en-US" dirty="0" smtClean="0">
                <a:latin typeface="Bell MT" panose="02020503060305020303" pitchFamily="18" charset="0"/>
              </a:rPr>
              <a:t>suicide upon </a:t>
            </a:r>
            <a:r>
              <a:rPr lang="en-US" dirty="0">
                <a:latin typeface="Bell MT" panose="02020503060305020303" pitchFamily="18" charset="0"/>
              </a:rPr>
              <a:t>the deaths of their husbands. </a:t>
            </a:r>
            <a:r>
              <a:rPr lang="en-US" dirty="0" smtClean="0">
                <a:latin typeface="Bell MT" panose="02020503060305020303" pitchFamily="18" charset="0"/>
              </a:rPr>
              <a:t>The Indian </a:t>
            </a:r>
            <a:r>
              <a:rPr lang="en-US" dirty="0">
                <a:latin typeface="Bell MT" panose="02020503060305020303" pitchFamily="18" charset="0"/>
              </a:rPr>
              <a:t>practice of Suttee is a prime example.</a:t>
            </a:r>
          </a:p>
          <a:p>
            <a:pPr lvl="1" algn="just"/>
            <a:r>
              <a:rPr lang="en-US" dirty="0">
                <a:latin typeface="Bell MT" panose="02020503060305020303" pitchFamily="18" charset="0"/>
              </a:rPr>
              <a:t>According to Durkheim’s (</a:t>
            </a:r>
            <a:r>
              <a:rPr lang="en-US" dirty="0" smtClean="0">
                <a:latin typeface="Bell MT" panose="02020503060305020303" pitchFamily="18" charset="0"/>
              </a:rPr>
              <a:t>1897/1966, p</a:t>
            </a:r>
            <a:r>
              <a:rPr lang="en-US" dirty="0">
                <a:latin typeface="Bell MT" panose="02020503060305020303" pitchFamily="18" charset="0"/>
              </a:rPr>
              <a:t>. 219) sources, 2,366 widows </a:t>
            </a:r>
            <a:r>
              <a:rPr lang="en-US" dirty="0" smtClean="0">
                <a:latin typeface="Bell MT" panose="02020503060305020303" pitchFamily="18" charset="0"/>
              </a:rPr>
              <a:t> committed suicide </a:t>
            </a:r>
            <a:r>
              <a:rPr lang="en-US" dirty="0">
                <a:latin typeface="Bell MT" panose="02020503060305020303" pitchFamily="18" charset="0"/>
              </a:rPr>
              <a:t>in this fashion in a </a:t>
            </a:r>
            <a:r>
              <a:rPr lang="en-US" dirty="0" smtClean="0">
                <a:latin typeface="Bell MT" panose="02020503060305020303" pitchFamily="18" charset="0"/>
              </a:rPr>
              <a:t>single year</a:t>
            </a:r>
            <a:r>
              <a:rPr lang="en-US" dirty="0">
                <a:latin typeface="Bell MT" panose="02020503060305020303" pitchFamily="18" charset="0"/>
              </a:rPr>
              <a:t>, 1821</a:t>
            </a:r>
            <a:r>
              <a:rPr lang="en-US" dirty="0" smtClean="0">
                <a:latin typeface="Bell MT" panose="02020503060305020303" pitchFamily="18" charset="0"/>
              </a:rPr>
              <a:t>.</a:t>
            </a:r>
          </a:p>
          <a:p>
            <a:pPr lvl="1" algn="just"/>
            <a:r>
              <a:rPr lang="en-US" dirty="0">
                <a:latin typeface="Bell MT" panose="02020503060305020303" pitchFamily="18" charset="0"/>
              </a:rPr>
              <a:t>The third pattern of obligatory </a:t>
            </a:r>
            <a:r>
              <a:rPr lang="en-US" dirty="0" smtClean="0">
                <a:latin typeface="Bell MT" panose="02020503060305020303" pitchFamily="18" charset="0"/>
              </a:rPr>
              <a:t>suicide consists </a:t>
            </a:r>
            <a:r>
              <a:rPr lang="en-US" dirty="0">
                <a:latin typeface="Bell MT" panose="02020503060305020303" pitchFamily="18" charset="0"/>
              </a:rPr>
              <a:t>of the suicides of followers </a:t>
            </a:r>
            <a:r>
              <a:rPr lang="en-US" dirty="0" smtClean="0">
                <a:latin typeface="Bell MT" panose="02020503060305020303" pitchFamily="18" charset="0"/>
              </a:rPr>
              <a:t>and/or servants </a:t>
            </a:r>
            <a:r>
              <a:rPr lang="en-US" dirty="0">
                <a:latin typeface="Bell MT" panose="02020503060305020303" pitchFamily="18" charset="0"/>
              </a:rPr>
              <a:t>of a deceased chief or leader. </a:t>
            </a:r>
            <a:r>
              <a:rPr lang="en-US" dirty="0" smtClean="0">
                <a:latin typeface="Bell MT" panose="02020503060305020303" pitchFamily="18" charset="0"/>
              </a:rPr>
              <a:t>For example</a:t>
            </a:r>
            <a:r>
              <a:rPr lang="en-US" dirty="0">
                <a:latin typeface="Bell MT" panose="02020503060305020303" pitchFamily="18" charset="0"/>
              </a:rPr>
              <a:t>, among the </a:t>
            </a:r>
            <a:r>
              <a:rPr lang="en-US" dirty="0" err="1">
                <a:latin typeface="Bell MT" panose="02020503060305020303" pitchFamily="18" charset="0"/>
              </a:rPr>
              <a:t>Ashantis</a:t>
            </a:r>
            <a:r>
              <a:rPr lang="en-US" dirty="0">
                <a:latin typeface="Bell MT" panose="02020503060305020303" pitchFamily="18" charset="0"/>
              </a:rPr>
              <a:t> on </a:t>
            </a:r>
            <a:r>
              <a:rPr lang="en-US" dirty="0" smtClean="0">
                <a:latin typeface="Bell MT" panose="02020503060305020303" pitchFamily="18" charset="0"/>
              </a:rPr>
              <a:t>the King’s </a:t>
            </a:r>
            <a:r>
              <a:rPr lang="en-US" dirty="0">
                <a:latin typeface="Bell MT" panose="02020503060305020303" pitchFamily="18" charset="0"/>
              </a:rPr>
              <a:t>death his officers must die. </a:t>
            </a:r>
            <a:r>
              <a:rPr lang="en-US" dirty="0" smtClean="0">
                <a:latin typeface="Bell MT" panose="02020503060305020303" pitchFamily="18" charset="0"/>
              </a:rPr>
              <a:t>Ancient Egyptians </a:t>
            </a:r>
            <a:r>
              <a:rPr lang="en-US" dirty="0">
                <a:latin typeface="Bell MT" panose="02020503060305020303" pitchFamily="18" charset="0"/>
              </a:rPr>
              <a:t>also often had mass burials </a:t>
            </a:r>
            <a:r>
              <a:rPr lang="en-US" dirty="0" smtClean="0">
                <a:latin typeface="Bell MT" panose="02020503060305020303" pitchFamily="18" charset="0"/>
              </a:rPr>
              <a:t>of the </a:t>
            </a:r>
            <a:r>
              <a:rPr lang="en-US" dirty="0">
                <a:latin typeface="Bell MT" panose="02020503060305020303" pitchFamily="18" charset="0"/>
              </a:rPr>
              <a:t>servants, pets, and other followers of </a:t>
            </a:r>
            <a:r>
              <a:rPr lang="en-US" dirty="0" smtClean="0">
                <a:latin typeface="Bell MT" panose="02020503060305020303" pitchFamily="18" charset="0"/>
              </a:rPr>
              <a:t>a deceased </a:t>
            </a:r>
            <a:r>
              <a:rPr lang="en-US" dirty="0">
                <a:latin typeface="Bell MT" panose="02020503060305020303" pitchFamily="18" charset="0"/>
              </a:rPr>
              <a:t>King entombed in his pyramid</a:t>
            </a:r>
            <a:r>
              <a:rPr lang="en-US" dirty="0" smtClean="0">
                <a:latin typeface="Bell MT" panose="02020503060305020303" pitchFamily="18" charset="0"/>
              </a:rPr>
              <a:t>.</a:t>
            </a:r>
          </a:p>
          <a:p>
            <a:pPr lvl="1" algn="just"/>
            <a:r>
              <a:rPr lang="en-US" b="1" dirty="0" smtClean="0">
                <a:latin typeface="Bell MT" panose="02020503060305020303" pitchFamily="18" charset="0"/>
              </a:rPr>
              <a:t>Acute Altruistic Suicide</a:t>
            </a:r>
          </a:p>
          <a:p>
            <a:pPr lvl="1" algn="just"/>
            <a:r>
              <a:rPr lang="en-US" dirty="0">
                <a:latin typeface="Bell MT" panose="02020503060305020303" pitchFamily="18" charset="0"/>
              </a:rPr>
              <a:t>In acute altruistic suicide the </a:t>
            </a:r>
            <a:r>
              <a:rPr lang="en-US" dirty="0" smtClean="0">
                <a:latin typeface="Bell MT" panose="02020503060305020303" pitchFamily="18" charset="0"/>
              </a:rPr>
              <a:t>person often commits suicides </a:t>
            </a:r>
            <a:r>
              <a:rPr lang="en-US" dirty="0">
                <a:latin typeface="Bell MT" panose="02020503060305020303" pitchFamily="18" charset="0"/>
              </a:rPr>
              <a:t>in order to achieve </a:t>
            </a:r>
            <a:r>
              <a:rPr lang="en-US" dirty="0" smtClean="0">
                <a:latin typeface="Bell MT" panose="02020503060305020303" pitchFamily="18" charset="0"/>
              </a:rPr>
              <a:t>nirvana, or </a:t>
            </a:r>
            <a:r>
              <a:rPr lang="en-US" dirty="0">
                <a:latin typeface="Bell MT" panose="02020503060305020303" pitchFamily="18" charset="0"/>
              </a:rPr>
              <a:t>join a pleasant world after death. </a:t>
            </a:r>
            <a:r>
              <a:rPr lang="en-US" dirty="0" smtClean="0">
                <a:latin typeface="Bell MT" panose="02020503060305020303" pitchFamily="18" charset="0"/>
              </a:rPr>
              <a:t>Renunciation of </a:t>
            </a:r>
            <a:r>
              <a:rPr lang="en-US" dirty="0">
                <a:latin typeface="Bell MT" panose="02020503060305020303" pitchFamily="18" charset="0"/>
              </a:rPr>
              <a:t>life itself is a value in itself and </a:t>
            </a:r>
            <a:r>
              <a:rPr lang="en-US" dirty="0" smtClean="0">
                <a:latin typeface="Bell MT" panose="02020503060305020303" pitchFamily="18" charset="0"/>
              </a:rPr>
              <a:t>is praised </a:t>
            </a:r>
            <a:r>
              <a:rPr lang="en-US" dirty="0">
                <a:latin typeface="Bell MT" panose="02020503060305020303" pitchFamily="18" charset="0"/>
              </a:rPr>
              <a:t>by the group (Durkheim </a:t>
            </a:r>
            <a:r>
              <a:rPr lang="en-US" dirty="0" smtClean="0">
                <a:latin typeface="Bell MT" panose="02020503060305020303" pitchFamily="18" charset="0"/>
              </a:rPr>
              <a:t>1897/ 1966</a:t>
            </a:r>
            <a:r>
              <a:rPr lang="en-US" dirty="0">
                <a:latin typeface="Bell MT" panose="02020503060305020303" pitchFamily="18" charset="0"/>
              </a:rPr>
              <a:t>, p. </a:t>
            </a:r>
            <a:r>
              <a:rPr lang="en-US" dirty="0" smtClean="0">
                <a:latin typeface="Bell MT" panose="02020503060305020303" pitchFamily="18" charset="0"/>
              </a:rPr>
              <a:t>223).</a:t>
            </a:r>
          </a:p>
        </p:txBody>
      </p:sp>
    </p:spTree>
    <p:extLst>
      <p:ext uri="{BB962C8B-B14F-4D97-AF65-F5344CB8AC3E}">
        <p14:creationId xmlns:p14="http://schemas.microsoft.com/office/powerpoint/2010/main" val="3939332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48145"/>
            <a:ext cx="10515600" cy="5428818"/>
          </a:xfrm>
        </p:spPr>
        <p:txBody>
          <a:bodyPr>
            <a:normAutofit/>
          </a:bodyPr>
          <a:lstStyle/>
          <a:p>
            <a:pPr marL="457200" lvl="1" indent="0" algn="just">
              <a:buNone/>
            </a:pPr>
            <a:endParaRPr lang="en-US" dirty="0" smtClean="0">
              <a:latin typeface="Bell MT" panose="02020503060305020303" pitchFamily="18" charset="0"/>
            </a:endParaRPr>
          </a:p>
          <a:p>
            <a:pPr lvl="1" algn="just"/>
            <a:r>
              <a:rPr lang="en-US" b="1" dirty="0" smtClean="0">
                <a:latin typeface="Bell MT" panose="02020503060305020303" pitchFamily="18" charset="0"/>
              </a:rPr>
              <a:t>Acute Altruistic Suicide</a:t>
            </a:r>
          </a:p>
          <a:p>
            <a:pPr lvl="1" algn="just"/>
            <a:r>
              <a:rPr lang="en-US" dirty="0">
                <a:latin typeface="Bell MT" panose="02020503060305020303" pitchFamily="18" charset="0"/>
              </a:rPr>
              <a:t>Among the </a:t>
            </a:r>
            <a:r>
              <a:rPr lang="en-US" dirty="0" err="1">
                <a:latin typeface="Bell MT" panose="02020503060305020303" pitchFamily="18" charset="0"/>
              </a:rPr>
              <a:t>Bhils</a:t>
            </a:r>
            <a:r>
              <a:rPr lang="en-US" dirty="0">
                <a:latin typeface="Bell MT" panose="02020503060305020303" pitchFamily="18" charset="0"/>
              </a:rPr>
              <a:t>, </a:t>
            </a:r>
            <a:r>
              <a:rPr lang="en-US" dirty="0" smtClean="0">
                <a:latin typeface="Bell MT" panose="02020503060305020303" pitchFamily="18" charset="0"/>
              </a:rPr>
              <a:t>there was </a:t>
            </a:r>
            <a:r>
              <a:rPr lang="en-US" dirty="0">
                <a:latin typeface="Bell MT" panose="02020503060305020303" pitchFamily="18" charset="0"/>
              </a:rPr>
              <a:t>a record of a sacred rock from the </a:t>
            </a:r>
            <a:r>
              <a:rPr lang="en-US" dirty="0" smtClean="0">
                <a:latin typeface="Bell MT" panose="02020503060305020303" pitchFamily="18" charset="0"/>
              </a:rPr>
              <a:t>top of </a:t>
            </a:r>
            <a:r>
              <a:rPr lang="en-US" dirty="0">
                <a:latin typeface="Bell MT" panose="02020503060305020303" pitchFamily="18" charset="0"/>
              </a:rPr>
              <a:t>which men leaped to devote </a:t>
            </a:r>
            <a:r>
              <a:rPr lang="en-US" dirty="0" smtClean="0">
                <a:latin typeface="Bell MT" panose="02020503060305020303" pitchFamily="18" charset="0"/>
              </a:rPr>
              <a:t>themselves to </a:t>
            </a:r>
            <a:r>
              <a:rPr lang="en-US" dirty="0">
                <a:latin typeface="Bell MT" panose="02020503060305020303" pitchFamily="18" charset="0"/>
              </a:rPr>
              <a:t>Shiva. In the case of Japan, </a:t>
            </a:r>
            <a:r>
              <a:rPr lang="en-US" dirty="0" smtClean="0">
                <a:latin typeface="Bell MT" panose="02020503060305020303" pitchFamily="18" charset="0"/>
              </a:rPr>
              <a:t>Charlevoix the </a:t>
            </a:r>
            <a:r>
              <a:rPr lang="en-US" dirty="0">
                <a:latin typeface="Bell MT" panose="02020503060305020303" pitchFamily="18" charset="0"/>
              </a:rPr>
              <a:t>explorer wrote of boatloads of </a:t>
            </a:r>
            <a:r>
              <a:rPr lang="en-US" dirty="0" smtClean="0">
                <a:latin typeface="Bell MT" panose="02020503060305020303" pitchFamily="18" charset="0"/>
              </a:rPr>
              <a:t>religious ‘fanatics</a:t>
            </a:r>
            <a:r>
              <a:rPr lang="en-US" dirty="0">
                <a:latin typeface="Bell MT" panose="02020503060305020303" pitchFamily="18" charset="0"/>
              </a:rPr>
              <a:t>’ who would jump into the </a:t>
            </a:r>
            <a:r>
              <a:rPr lang="en-US" dirty="0" smtClean="0">
                <a:latin typeface="Bell MT" panose="02020503060305020303" pitchFamily="18" charset="0"/>
              </a:rPr>
              <a:t>waters with </a:t>
            </a:r>
            <a:r>
              <a:rPr lang="en-US" dirty="0">
                <a:latin typeface="Bell MT" panose="02020503060305020303" pitchFamily="18" charset="0"/>
              </a:rPr>
              <a:t>stones tied around them, </a:t>
            </a:r>
            <a:r>
              <a:rPr lang="en-US" dirty="0" smtClean="0">
                <a:latin typeface="Bell MT" panose="02020503060305020303" pitchFamily="18" charset="0"/>
              </a:rPr>
              <a:t>drowning while </a:t>
            </a:r>
            <a:r>
              <a:rPr lang="en-US" dirty="0">
                <a:latin typeface="Bell MT" panose="02020503060305020303" pitchFamily="18" charset="0"/>
              </a:rPr>
              <a:t>singing praises to their idol</a:t>
            </a:r>
            <a:r>
              <a:rPr lang="en-US" dirty="0" smtClean="0">
                <a:latin typeface="Bell MT" panose="02020503060305020303" pitchFamily="18" charset="0"/>
              </a:rPr>
              <a:t>.</a:t>
            </a:r>
          </a:p>
          <a:p>
            <a:pPr lvl="1" algn="just"/>
            <a:r>
              <a:rPr lang="en-US" dirty="0" smtClean="0">
                <a:latin typeface="Bell MT" panose="02020503060305020303" pitchFamily="18" charset="0"/>
              </a:rPr>
              <a:t>In </a:t>
            </a:r>
            <a:r>
              <a:rPr lang="en-US" dirty="0">
                <a:latin typeface="Bell MT" panose="02020503060305020303" pitchFamily="18" charset="0"/>
              </a:rPr>
              <a:t>the case of acute altruistic suicides of religious zealots, the purest form of altruistic suicide, the individual rejoices in death by suicide mainly because it can be seen as an immediate avenue to nirvana. Persons who are left behind receive no apparent material benefits in this ideal type of altruistic suicide. However, to the extent that such suicides reinforce a value in cultural beliefs, they may benefit society’s cultural system.</a:t>
            </a:r>
          </a:p>
          <a:p>
            <a:pPr marL="457200" lvl="1" indent="0" algn="just">
              <a:buNone/>
            </a:pPr>
            <a:endParaRPr lang="en-US" dirty="0" smtClean="0">
              <a:latin typeface="Bell MT" panose="02020503060305020303" pitchFamily="18" charset="0"/>
            </a:endParaRPr>
          </a:p>
        </p:txBody>
      </p:sp>
    </p:spTree>
    <p:extLst>
      <p:ext uri="{BB962C8B-B14F-4D97-AF65-F5344CB8AC3E}">
        <p14:creationId xmlns:p14="http://schemas.microsoft.com/office/powerpoint/2010/main" val="33743931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48145"/>
            <a:ext cx="10515600" cy="5428818"/>
          </a:xfrm>
        </p:spPr>
        <p:txBody>
          <a:bodyPr>
            <a:normAutofit/>
          </a:bodyPr>
          <a:lstStyle/>
          <a:p>
            <a:pPr lvl="1" algn="just"/>
            <a:r>
              <a:rPr lang="en-GB" dirty="0" smtClean="0">
                <a:latin typeface="Bell MT" panose="02020503060305020303" pitchFamily="18" charset="0"/>
              </a:rPr>
              <a:t>Anomic Suicide –</a:t>
            </a:r>
          </a:p>
          <a:p>
            <a:pPr lvl="2" algn="just"/>
            <a:r>
              <a:rPr lang="en-GB" dirty="0" smtClean="0">
                <a:latin typeface="Bell MT" panose="02020503060305020303" pitchFamily="18" charset="0"/>
              </a:rPr>
              <a:t>When regulative powers of the society is disrupted such disruption leave individual dissatisfied because there is little control over their passions, which are free to run wild in insatiable race for gratification.</a:t>
            </a:r>
          </a:p>
          <a:p>
            <a:pPr lvl="2" algn="just"/>
            <a:r>
              <a:rPr lang="en-GB" dirty="0" smtClean="0">
                <a:latin typeface="Bell MT" panose="02020503060305020303" pitchFamily="18" charset="0"/>
              </a:rPr>
              <a:t>Rates of </a:t>
            </a:r>
            <a:r>
              <a:rPr lang="en-GB" dirty="0" smtClean="0">
                <a:latin typeface="Bell MT" panose="02020503060305020303" pitchFamily="18" charset="0"/>
              </a:rPr>
              <a:t>anomic </a:t>
            </a:r>
            <a:r>
              <a:rPr lang="en-GB" dirty="0" smtClean="0">
                <a:latin typeface="Bell MT" panose="02020503060305020303" pitchFamily="18" charset="0"/>
              </a:rPr>
              <a:t>suicide are likely to rise when the nature of disruption is positive (economic boom) or negative (economic depression).</a:t>
            </a:r>
          </a:p>
          <a:p>
            <a:pPr lvl="2" algn="just"/>
            <a:r>
              <a:rPr lang="en-GB" dirty="0" smtClean="0">
                <a:latin typeface="Bell MT" panose="02020503060305020303" pitchFamily="18" charset="0"/>
              </a:rPr>
              <a:t>Such changes put people in new situations in which older norms no longer apply and new situations need new norms to be developed.</a:t>
            </a:r>
          </a:p>
          <a:p>
            <a:pPr lvl="3" algn="just"/>
            <a:r>
              <a:rPr lang="en-GB" dirty="0" smtClean="0">
                <a:latin typeface="Bell MT" panose="02020503060305020303" pitchFamily="18" charset="0"/>
              </a:rPr>
              <a:t>Ex- Periods of disruption such as closing of a factory may lead to job loss. With this the individual might be cut off from family, religion and state thus highly vulnerable to the effects of currents of anomie.</a:t>
            </a:r>
          </a:p>
          <a:p>
            <a:pPr lvl="3" algn="just"/>
            <a:r>
              <a:rPr lang="en-GB" dirty="0" smtClean="0">
                <a:latin typeface="Bell MT" panose="02020503060305020303" pitchFamily="18" charset="0"/>
              </a:rPr>
              <a:t>Economic boom- sudden success leads individual to quit their job, move to new place, find new spouse, etc. All these disrupt the regulative effect of existing structures and leave the individual in boom period vulnerable to anomic social currents.</a:t>
            </a:r>
          </a:p>
          <a:p>
            <a:pPr lvl="2" algn="just"/>
            <a:endParaRPr lang="en-GB" dirty="0" smtClean="0">
              <a:latin typeface="Bell MT" panose="02020503060305020303" pitchFamily="18" charset="0"/>
            </a:endParaRPr>
          </a:p>
          <a:p>
            <a:pPr algn="just"/>
            <a:endParaRPr lang="en-GB" dirty="0" smtClean="0">
              <a:latin typeface="Bell MT" panose="02020503060305020303" pitchFamily="18" charset="0"/>
            </a:endParaRPr>
          </a:p>
        </p:txBody>
      </p:sp>
    </p:spTree>
    <p:extLst>
      <p:ext uri="{BB962C8B-B14F-4D97-AF65-F5344CB8AC3E}">
        <p14:creationId xmlns:p14="http://schemas.microsoft.com/office/powerpoint/2010/main" val="1363790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48145"/>
            <a:ext cx="10515600" cy="5428818"/>
          </a:xfrm>
        </p:spPr>
        <p:txBody>
          <a:bodyPr>
            <a:normAutofit fontScale="92500"/>
          </a:bodyPr>
          <a:lstStyle/>
          <a:p>
            <a:pPr algn="just"/>
            <a:r>
              <a:rPr lang="en-US" dirty="0" smtClean="0">
                <a:latin typeface="Bell MT" panose="02020503060305020303" pitchFamily="18" charset="0"/>
              </a:rPr>
              <a:t>Emile Durkheim (French Sociologist) was one of the founding fathers of Sociology as a discipline.</a:t>
            </a:r>
          </a:p>
          <a:p>
            <a:pPr algn="just"/>
            <a:r>
              <a:rPr lang="en-US" dirty="0" smtClean="0">
                <a:latin typeface="Bell MT" panose="02020503060305020303" pitchFamily="18" charset="0"/>
              </a:rPr>
              <a:t>Some of his famous contribution are “On the Division of Social Labor”, “The Rules of Sociological Method”, “Suicide” and “The Elementary forms of Religious Life”.</a:t>
            </a:r>
          </a:p>
          <a:p>
            <a:pPr algn="just"/>
            <a:r>
              <a:rPr lang="en-US" dirty="0" smtClean="0">
                <a:latin typeface="Bell MT" panose="02020503060305020303" pitchFamily="18" charset="0"/>
              </a:rPr>
              <a:t>In The Rules of Sociological Method, he writes that the distinctive subject matter of sociology should be social facts.</a:t>
            </a:r>
          </a:p>
          <a:p>
            <a:pPr algn="just"/>
            <a:r>
              <a:rPr lang="en-US" dirty="0" smtClean="0">
                <a:latin typeface="Bell MT" panose="02020503060305020303" pitchFamily="18" charset="0"/>
              </a:rPr>
              <a:t>Social Facts are the social structure, cultural norms and values external to and coercive of the actor. They consist the ways of acting, feeling and thinking that are external to the individual with a coercive power by virtue of which they exercise control over him/her.</a:t>
            </a:r>
          </a:p>
          <a:p>
            <a:pPr lvl="1" algn="just"/>
            <a:r>
              <a:rPr lang="en-GB" dirty="0" smtClean="0">
                <a:latin typeface="Bell MT" panose="02020503060305020303" pitchFamily="18" charset="0"/>
              </a:rPr>
              <a:t>For example- If you do not care about the mode of dress customary in your tradition/country and in your social class then this might prove laughter and social distancing.</a:t>
            </a:r>
            <a:endParaRPr lang="nl-NL" dirty="0">
              <a:latin typeface="Bell MT" panose="02020503060305020303" pitchFamily="18" charset="0"/>
            </a:endParaRPr>
          </a:p>
        </p:txBody>
      </p:sp>
    </p:spTree>
    <p:extLst>
      <p:ext uri="{BB962C8B-B14F-4D97-AF65-F5344CB8AC3E}">
        <p14:creationId xmlns:p14="http://schemas.microsoft.com/office/powerpoint/2010/main" val="35949135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48145"/>
            <a:ext cx="10515600" cy="5428818"/>
          </a:xfrm>
        </p:spPr>
        <p:txBody>
          <a:bodyPr>
            <a:normAutofit/>
          </a:bodyPr>
          <a:lstStyle/>
          <a:p>
            <a:pPr marL="0" indent="0" algn="just">
              <a:buNone/>
            </a:pPr>
            <a:endParaRPr lang="en-GB" dirty="0" smtClean="0">
              <a:latin typeface="Bell MT" panose="02020503060305020303" pitchFamily="18" charset="0"/>
            </a:endParaRPr>
          </a:p>
          <a:p>
            <a:pPr lvl="1" algn="just"/>
            <a:r>
              <a:rPr lang="en-GB" dirty="0" smtClean="0">
                <a:latin typeface="Bell MT" panose="02020503060305020303" pitchFamily="18" charset="0"/>
              </a:rPr>
              <a:t>Fatalistic Suicide –</a:t>
            </a:r>
          </a:p>
          <a:p>
            <a:pPr lvl="2" algn="just"/>
            <a:r>
              <a:rPr lang="en-GB" dirty="0" smtClean="0">
                <a:latin typeface="Bell MT" panose="02020503060305020303" pitchFamily="18" charset="0"/>
              </a:rPr>
              <a:t>When regulation is excessive then this is the form of suicide found most.</a:t>
            </a:r>
          </a:p>
          <a:p>
            <a:pPr lvl="3" algn="just"/>
            <a:r>
              <a:rPr lang="en-GB" dirty="0" smtClean="0">
                <a:latin typeface="Bell MT" panose="02020503060305020303" pitchFamily="18" charset="0"/>
              </a:rPr>
              <a:t>Ex- Slaves taking his/her life because of hopelessness associated with the oppressive regulation of his/her every action.</a:t>
            </a:r>
          </a:p>
          <a:p>
            <a:pPr lvl="2" algn="just"/>
            <a:r>
              <a:rPr lang="en-GB" dirty="0" smtClean="0">
                <a:latin typeface="Bell MT" panose="02020503060305020303" pitchFamily="18" charset="0"/>
              </a:rPr>
              <a:t>Too much regulation and oppression leads individuals to fatalistic suicide.</a:t>
            </a:r>
          </a:p>
          <a:p>
            <a:pPr lvl="3" algn="just"/>
            <a:r>
              <a:rPr lang="en-GB" dirty="0" smtClean="0">
                <a:latin typeface="Bell MT" panose="02020503060305020303" pitchFamily="18" charset="0"/>
              </a:rPr>
              <a:t>Ex- Childless women are prone to suicide.</a:t>
            </a:r>
          </a:p>
          <a:p>
            <a:pPr marL="0" indent="0" algn="just">
              <a:buNone/>
            </a:pPr>
            <a:endParaRPr lang="en-GB" dirty="0" smtClean="0">
              <a:latin typeface="Bell MT" panose="02020503060305020303" pitchFamily="18" charset="0"/>
            </a:endParaRPr>
          </a:p>
        </p:txBody>
      </p:sp>
    </p:spTree>
    <p:extLst>
      <p:ext uri="{BB962C8B-B14F-4D97-AF65-F5344CB8AC3E}">
        <p14:creationId xmlns:p14="http://schemas.microsoft.com/office/powerpoint/2010/main" val="2965168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48145"/>
            <a:ext cx="10515600" cy="5428818"/>
          </a:xfrm>
        </p:spPr>
        <p:txBody>
          <a:bodyPr>
            <a:normAutofit fontScale="92500"/>
          </a:bodyPr>
          <a:lstStyle/>
          <a:p>
            <a:pPr algn="just"/>
            <a:r>
              <a:rPr lang="en-US" dirty="0" smtClean="0">
                <a:latin typeface="Bell MT" panose="02020503060305020303" pitchFamily="18" charset="0"/>
              </a:rPr>
              <a:t>Collectives reflect a density, regulation, birth rate and death rate. Thus, association is important and social facts emerge from the association.</a:t>
            </a:r>
          </a:p>
          <a:p>
            <a:pPr marL="0" indent="0" algn="just">
              <a:buNone/>
            </a:pPr>
            <a:r>
              <a:rPr lang="en-US" b="1" dirty="0" smtClean="0">
                <a:latin typeface="Bell MT" panose="02020503060305020303" pitchFamily="18" charset="0"/>
              </a:rPr>
              <a:t>Division of </a:t>
            </a:r>
            <a:r>
              <a:rPr lang="en-US" b="1" dirty="0" err="1" smtClean="0">
                <a:latin typeface="Bell MT" panose="02020503060305020303" pitchFamily="18" charset="0"/>
              </a:rPr>
              <a:t>Labour</a:t>
            </a:r>
            <a:r>
              <a:rPr lang="en-US" b="1" dirty="0" smtClean="0">
                <a:latin typeface="Bell MT" panose="02020503060305020303" pitchFamily="18" charset="0"/>
              </a:rPr>
              <a:t> (1893)</a:t>
            </a:r>
          </a:p>
          <a:p>
            <a:pPr algn="just"/>
            <a:r>
              <a:rPr lang="en-US" dirty="0" smtClean="0">
                <a:latin typeface="Bell MT" panose="02020503060305020303" pitchFamily="18" charset="0"/>
              </a:rPr>
              <a:t>Modern complex society irrespective of declining significance of traditional moral beliefs is not tending towards disintegration.</a:t>
            </a:r>
          </a:p>
          <a:p>
            <a:pPr algn="just"/>
            <a:r>
              <a:rPr lang="en-US" dirty="0" smtClean="0">
                <a:latin typeface="Bell MT" panose="02020503060305020303" pitchFamily="18" charset="0"/>
              </a:rPr>
              <a:t>To Durkheim division of </a:t>
            </a:r>
            <a:r>
              <a:rPr lang="en-US" dirty="0" err="1" smtClean="0">
                <a:latin typeface="Bell MT" panose="02020503060305020303" pitchFamily="18" charset="0"/>
              </a:rPr>
              <a:t>labour</a:t>
            </a:r>
            <a:r>
              <a:rPr lang="en-US" dirty="0" smtClean="0">
                <a:latin typeface="Bell MT" panose="02020503060305020303" pitchFamily="18" charset="0"/>
              </a:rPr>
              <a:t> is a material social fact that involves degree to which tasks, responsibilities are specialized.</a:t>
            </a:r>
          </a:p>
          <a:p>
            <a:pPr algn="just"/>
            <a:r>
              <a:rPr lang="en-US" dirty="0" smtClean="0">
                <a:latin typeface="Bell MT" panose="02020503060305020303" pitchFamily="18" charset="0"/>
              </a:rPr>
              <a:t>Durkheim has proposed two kinds of social solidarity with different set of rules.</a:t>
            </a:r>
          </a:p>
          <a:p>
            <a:pPr lvl="1" algn="just"/>
            <a:r>
              <a:rPr lang="en-US" dirty="0" smtClean="0">
                <a:latin typeface="Bell MT" panose="02020503060305020303" pitchFamily="18" charset="0"/>
              </a:rPr>
              <a:t>Mechanical solidarity – religion formed the source of common belief and sentiments of “collective conscience”. All laws were originally contained within religious framework and most primitive forms of society have laws which are repressive (repressive law is criminal in nature embodied in the state).</a:t>
            </a:r>
          </a:p>
          <a:p>
            <a:pPr algn="just"/>
            <a:endParaRPr lang="en-US" dirty="0" smtClean="0">
              <a:latin typeface="Bell MT" panose="02020503060305020303" pitchFamily="18" charset="0"/>
            </a:endParaRPr>
          </a:p>
          <a:p>
            <a:pPr algn="just"/>
            <a:endParaRPr lang="en-US" dirty="0" smtClean="0">
              <a:latin typeface="Bell MT" panose="02020503060305020303" pitchFamily="18" charset="0"/>
            </a:endParaRPr>
          </a:p>
          <a:p>
            <a:pPr algn="just"/>
            <a:endParaRPr lang="nl-NL" dirty="0">
              <a:latin typeface="Bell MT" panose="02020503060305020303" pitchFamily="18" charset="0"/>
            </a:endParaRPr>
          </a:p>
        </p:txBody>
      </p:sp>
    </p:spTree>
    <p:extLst>
      <p:ext uri="{BB962C8B-B14F-4D97-AF65-F5344CB8AC3E}">
        <p14:creationId xmlns:p14="http://schemas.microsoft.com/office/powerpoint/2010/main" val="1466596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48145"/>
            <a:ext cx="10515600" cy="5428818"/>
          </a:xfrm>
        </p:spPr>
        <p:txBody>
          <a:bodyPr>
            <a:normAutofit lnSpcReduction="10000"/>
          </a:bodyPr>
          <a:lstStyle/>
          <a:p>
            <a:pPr algn="just"/>
            <a:r>
              <a:rPr lang="en-US" dirty="0" smtClean="0">
                <a:latin typeface="Bell MT" panose="02020503060305020303" pitchFamily="18" charset="0"/>
              </a:rPr>
              <a:t>Social Facts are to be treated as things and should be studied empirically not philosophically.</a:t>
            </a:r>
          </a:p>
          <a:p>
            <a:pPr algn="just"/>
            <a:r>
              <a:rPr lang="en-US" dirty="0" smtClean="0">
                <a:latin typeface="Bell MT" panose="02020503060305020303" pitchFamily="18" charset="0"/>
              </a:rPr>
              <a:t>Ideas can be known philosophically but things can not be conceived by purely mental activity. Thus, he propagated for empirical research.</a:t>
            </a:r>
          </a:p>
          <a:p>
            <a:pPr algn="just"/>
            <a:r>
              <a:rPr lang="en-US" dirty="0" smtClean="0">
                <a:latin typeface="Bell MT" panose="02020503060305020303" pitchFamily="18" charset="0"/>
              </a:rPr>
              <a:t>Social facts are external to and coercive of the actor – For him psychological facts were basically inherited phenomena (internal to individual) and social facts were things that were external.</a:t>
            </a:r>
          </a:p>
          <a:p>
            <a:pPr algn="just"/>
            <a:r>
              <a:rPr lang="en-US" dirty="0" smtClean="0">
                <a:latin typeface="Bell MT" panose="02020503060305020303" pitchFamily="18" charset="0"/>
              </a:rPr>
              <a:t>Social facts can be of two types:</a:t>
            </a:r>
          </a:p>
          <a:p>
            <a:pPr lvl="1" algn="just"/>
            <a:r>
              <a:rPr lang="en-US" dirty="0" smtClean="0">
                <a:latin typeface="Bell MT" panose="02020503060305020303" pitchFamily="18" charset="0"/>
              </a:rPr>
              <a:t>Material social facts – are real, material entities, but are of lesser significance in Durkheim’s work.</a:t>
            </a:r>
          </a:p>
          <a:p>
            <a:pPr lvl="2" algn="just"/>
            <a:r>
              <a:rPr lang="en-US" dirty="0" smtClean="0">
                <a:latin typeface="Bell MT" panose="02020503060305020303" pitchFamily="18" charset="0"/>
              </a:rPr>
              <a:t>Example- Law, architecture, </a:t>
            </a:r>
            <a:r>
              <a:rPr lang="en-US" dirty="0">
                <a:latin typeface="Bell MT" panose="02020503060305020303" pitchFamily="18" charset="0"/>
              </a:rPr>
              <a:t>C</a:t>
            </a:r>
            <a:r>
              <a:rPr lang="en-US" dirty="0" smtClean="0">
                <a:latin typeface="Bell MT" panose="02020503060305020303" pitchFamily="18" charset="0"/>
              </a:rPr>
              <a:t>hurch, State</a:t>
            </a:r>
          </a:p>
          <a:p>
            <a:pPr lvl="1" algn="just"/>
            <a:r>
              <a:rPr lang="en-US" dirty="0" smtClean="0">
                <a:latin typeface="Bell MT" panose="02020503060305020303" pitchFamily="18" charset="0"/>
              </a:rPr>
              <a:t>Non-material social facts – Norms (informal guideline), values (principles/standard </a:t>
            </a:r>
            <a:r>
              <a:rPr lang="en-US" dirty="0" err="1" smtClean="0">
                <a:latin typeface="Bell MT" panose="02020503060305020303" pitchFamily="18" charset="0"/>
              </a:rPr>
              <a:t>behaviour</a:t>
            </a:r>
            <a:r>
              <a:rPr lang="en-US" dirty="0" smtClean="0">
                <a:latin typeface="Bell MT" panose="02020503060305020303" pitchFamily="18" charset="0"/>
              </a:rPr>
              <a:t>), mores (customs or ways of doing things) generally culture are example of non-material social fact.</a:t>
            </a:r>
          </a:p>
          <a:p>
            <a:pPr lvl="2" algn="just"/>
            <a:r>
              <a:rPr lang="en-US" dirty="0" smtClean="0">
                <a:latin typeface="Bell MT" panose="02020503060305020303" pitchFamily="18" charset="0"/>
              </a:rPr>
              <a:t>Example – Morality, collective conscience, etc.</a:t>
            </a:r>
          </a:p>
          <a:p>
            <a:pPr algn="just"/>
            <a:endParaRPr lang="nl-NL" dirty="0">
              <a:latin typeface="Bell MT" panose="02020503060305020303" pitchFamily="18" charset="0"/>
            </a:endParaRPr>
          </a:p>
        </p:txBody>
      </p:sp>
    </p:spTree>
    <p:extLst>
      <p:ext uri="{BB962C8B-B14F-4D97-AF65-F5344CB8AC3E}">
        <p14:creationId xmlns:p14="http://schemas.microsoft.com/office/powerpoint/2010/main" val="1002158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48145"/>
            <a:ext cx="10515600" cy="5428818"/>
          </a:xfrm>
        </p:spPr>
        <p:txBody>
          <a:bodyPr>
            <a:normAutofit fontScale="92500" lnSpcReduction="10000"/>
          </a:bodyPr>
          <a:lstStyle/>
          <a:p>
            <a:pPr lvl="1" algn="just"/>
            <a:r>
              <a:rPr lang="en-US" dirty="0" smtClean="0">
                <a:latin typeface="Bell MT" panose="02020503060305020303" pitchFamily="18" charset="0"/>
              </a:rPr>
              <a:t>In these societies cohesion is based on mechanical solidarity.</a:t>
            </a:r>
          </a:p>
          <a:p>
            <a:pPr lvl="1" algn="just"/>
            <a:r>
              <a:rPr lang="en-US" dirty="0" smtClean="0">
                <a:latin typeface="Bell MT" panose="02020503060305020303" pitchFamily="18" charset="0"/>
              </a:rPr>
              <a:t>Property is shared in common.</a:t>
            </a:r>
          </a:p>
          <a:p>
            <a:pPr lvl="1" algn="just"/>
            <a:r>
              <a:rPr lang="en-US" dirty="0" smtClean="0">
                <a:latin typeface="Bell MT" panose="02020503060305020303" pitchFamily="18" charset="0"/>
              </a:rPr>
              <a:t>Strongly formed set of sentiments and beliefs shared by all members of a community.</a:t>
            </a:r>
          </a:p>
          <a:p>
            <a:pPr lvl="1" algn="just"/>
            <a:r>
              <a:rPr lang="en-US" dirty="0" smtClean="0">
                <a:latin typeface="Bell MT" panose="02020503060305020303" pitchFamily="18" charset="0"/>
              </a:rPr>
              <a:t>Here less scope is there for differentiation between individuals and each individual is considered as a microcosm of the whole.</a:t>
            </a:r>
          </a:p>
          <a:p>
            <a:pPr algn="just"/>
            <a:r>
              <a:rPr lang="en-US" dirty="0" smtClean="0">
                <a:latin typeface="Bell MT" panose="02020503060305020303" pitchFamily="18" charset="0"/>
              </a:rPr>
              <a:t>Organic solidarity – Displacement of repressive laws by restitutive law as society develops.</a:t>
            </a:r>
          </a:p>
          <a:p>
            <a:pPr lvl="1" algn="just"/>
            <a:r>
              <a:rPr lang="en-US" dirty="0" smtClean="0">
                <a:latin typeface="Bell MT" panose="02020503060305020303" pitchFamily="18" charset="0"/>
              </a:rPr>
              <a:t>Higher level of social development the relative proportion of restitutive laws (civil laws) within the judicial structure. </a:t>
            </a:r>
          </a:p>
          <a:p>
            <a:pPr lvl="1" algn="just"/>
            <a:r>
              <a:rPr lang="en-US" dirty="0" smtClean="0">
                <a:latin typeface="Bell MT" panose="02020503060305020303" pitchFamily="18" charset="0"/>
              </a:rPr>
              <a:t>Difference in division of </a:t>
            </a:r>
            <a:r>
              <a:rPr lang="en-US" dirty="0" err="1" smtClean="0">
                <a:latin typeface="Bell MT" panose="02020503060305020303" pitchFamily="18" charset="0"/>
              </a:rPr>
              <a:t>labour</a:t>
            </a:r>
            <a:r>
              <a:rPr lang="en-US" dirty="0" smtClean="0">
                <a:latin typeface="Bell MT" panose="02020503060305020303" pitchFamily="18" charset="0"/>
              </a:rPr>
              <a:t> brings in the existence of restitutive law.</a:t>
            </a:r>
          </a:p>
          <a:p>
            <a:pPr lvl="1" algn="just"/>
            <a:r>
              <a:rPr lang="en-US" dirty="0" smtClean="0">
                <a:latin typeface="Bell MT" panose="02020503060305020303" pitchFamily="18" charset="0"/>
              </a:rPr>
              <a:t>With growth of division of </a:t>
            </a:r>
            <a:r>
              <a:rPr lang="en-US" dirty="0" err="1" smtClean="0">
                <a:latin typeface="Bell MT" panose="02020503060305020303" pitchFamily="18" charset="0"/>
              </a:rPr>
              <a:t>labour</a:t>
            </a:r>
            <a:r>
              <a:rPr lang="en-US" dirty="0" smtClean="0">
                <a:latin typeface="Bell MT" panose="02020503060305020303" pitchFamily="18" charset="0"/>
              </a:rPr>
              <a:t> more individual interest will arise and contractual relations will expand.</a:t>
            </a:r>
          </a:p>
          <a:p>
            <a:pPr algn="just"/>
            <a:r>
              <a:rPr lang="en-US" dirty="0" smtClean="0">
                <a:latin typeface="Bell MT" panose="02020503060305020303" pitchFamily="18" charset="0"/>
              </a:rPr>
              <a:t>Acc. to Durkheim all contracts are regulated by different prescription. And however complex division of </a:t>
            </a:r>
            <a:r>
              <a:rPr lang="en-US" dirty="0" err="1" smtClean="0">
                <a:latin typeface="Bell MT" panose="02020503060305020303" pitchFamily="18" charset="0"/>
              </a:rPr>
              <a:t>labour</a:t>
            </a:r>
            <a:r>
              <a:rPr lang="en-US" dirty="0" smtClean="0">
                <a:latin typeface="Bell MT" panose="02020503060305020303" pitchFamily="18" charset="0"/>
              </a:rPr>
              <a:t> the society does not become reduced to chaos of short-term contractual alliances.</a:t>
            </a:r>
          </a:p>
          <a:p>
            <a:pPr algn="just"/>
            <a:endParaRPr lang="en-US" dirty="0" smtClean="0">
              <a:latin typeface="Bell MT" panose="02020503060305020303" pitchFamily="18" charset="0"/>
            </a:endParaRPr>
          </a:p>
          <a:p>
            <a:pPr algn="just"/>
            <a:endParaRPr lang="en-US" dirty="0" smtClean="0">
              <a:latin typeface="Bell MT" panose="02020503060305020303" pitchFamily="18" charset="0"/>
            </a:endParaRPr>
          </a:p>
          <a:p>
            <a:pPr algn="just"/>
            <a:endParaRPr lang="en-US" dirty="0" smtClean="0">
              <a:latin typeface="Bell MT" panose="02020503060305020303" pitchFamily="18" charset="0"/>
            </a:endParaRPr>
          </a:p>
          <a:p>
            <a:pPr algn="just"/>
            <a:endParaRPr lang="nl-NL" dirty="0">
              <a:latin typeface="Bell MT" panose="02020503060305020303" pitchFamily="18" charset="0"/>
            </a:endParaRPr>
          </a:p>
        </p:txBody>
      </p:sp>
    </p:spTree>
    <p:extLst>
      <p:ext uri="{BB962C8B-B14F-4D97-AF65-F5344CB8AC3E}">
        <p14:creationId xmlns:p14="http://schemas.microsoft.com/office/powerpoint/2010/main" val="1267873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48145"/>
            <a:ext cx="10515600" cy="5428818"/>
          </a:xfrm>
        </p:spPr>
        <p:txBody>
          <a:bodyPr>
            <a:normAutofit/>
          </a:bodyPr>
          <a:lstStyle/>
          <a:p>
            <a:pPr algn="just"/>
            <a:r>
              <a:rPr lang="en-US" dirty="0" smtClean="0">
                <a:latin typeface="Bell MT" panose="02020503060305020303" pitchFamily="18" charset="0"/>
              </a:rPr>
              <a:t>Acc. to Durkheim division of </a:t>
            </a:r>
            <a:r>
              <a:rPr lang="en-US" dirty="0" err="1" smtClean="0">
                <a:latin typeface="Bell MT" panose="02020503060305020303" pitchFamily="18" charset="0"/>
              </a:rPr>
              <a:t>labour</a:t>
            </a:r>
            <a:r>
              <a:rPr lang="en-US" dirty="0" smtClean="0">
                <a:latin typeface="Bell MT" panose="02020503060305020303" pitchFamily="18" charset="0"/>
              </a:rPr>
              <a:t> is a material social fact as it is the pattern of interaction in the social world.</a:t>
            </a:r>
          </a:p>
          <a:p>
            <a:pPr marL="0" indent="0" algn="just">
              <a:buNone/>
            </a:pPr>
            <a:endParaRPr lang="en-US" dirty="0" smtClean="0">
              <a:latin typeface="Bell MT" panose="02020503060305020303" pitchFamily="18" charset="0"/>
            </a:endParaRPr>
          </a:p>
          <a:p>
            <a:pPr algn="just"/>
            <a:endParaRPr lang="en-US" dirty="0" smtClean="0">
              <a:latin typeface="Bell MT" panose="02020503060305020303" pitchFamily="18" charset="0"/>
            </a:endParaRPr>
          </a:p>
          <a:p>
            <a:pPr algn="just"/>
            <a:endParaRPr lang="en-US" dirty="0" smtClean="0">
              <a:latin typeface="Bell MT" panose="02020503060305020303" pitchFamily="18" charset="0"/>
            </a:endParaRPr>
          </a:p>
          <a:p>
            <a:pPr algn="just"/>
            <a:endParaRPr lang="en-US" dirty="0" smtClean="0">
              <a:latin typeface="Bell MT" panose="02020503060305020303" pitchFamily="18" charset="0"/>
            </a:endParaRPr>
          </a:p>
          <a:p>
            <a:pPr algn="just"/>
            <a:endParaRPr lang="nl-NL" dirty="0">
              <a:latin typeface="Bell MT" panose="02020503060305020303" pitchFamily="18" charset="0"/>
            </a:endParaRPr>
          </a:p>
        </p:txBody>
      </p:sp>
    </p:spTree>
    <p:extLst>
      <p:ext uri="{BB962C8B-B14F-4D97-AF65-F5344CB8AC3E}">
        <p14:creationId xmlns:p14="http://schemas.microsoft.com/office/powerpoint/2010/main" val="1179347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48145"/>
            <a:ext cx="10515600" cy="5428818"/>
          </a:xfrm>
        </p:spPr>
        <p:txBody>
          <a:bodyPr/>
          <a:lstStyle/>
          <a:p>
            <a:pPr algn="just"/>
            <a:r>
              <a:rPr lang="en-US" dirty="0" smtClean="0">
                <a:latin typeface="Bell MT" panose="02020503060305020303" pitchFamily="18" charset="0"/>
              </a:rPr>
              <a:t>In his work on suicide, Durkheim's focus is upon social bonds, which are never between individuals or groups but are always seen as regulating individual desires' and passions or attaching individuals to collective goals and meanings.</a:t>
            </a:r>
          </a:p>
          <a:p>
            <a:pPr algn="just"/>
            <a:r>
              <a:rPr lang="en-GB" dirty="0" smtClean="0">
                <a:latin typeface="Bell MT" panose="02020503060305020303" pitchFamily="18" charset="0"/>
              </a:rPr>
              <a:t>Durkheim – Suicide is applied to all cases of death resulting directly or indirectly from a positive or negative act of the victim himself/herself which he/she knows will produce this result.</a:t>
            </a:r>
          </a:p>
          <a:p>
            <a:pPr algn="just"/>
            <a:r>
              <a:rPr lang="en-GB" dirty="0" smtClean="0">
                <a:latin typeface="Bell MT" panose="02020503060305020303" pitchFamily="18" charset="0"/>
              </a:rPr>
              <a:t>He was interested in explaining the differences in suicide rates that is why one group had a higher suicide rate than the other.</a:t>
            </a:r>
          </a:p>
          <a:p>
            <a:pPr algn="just"/>
            <a:r>
              <a:rPr lang="en-GB" dirty="0" smtClean="0">
                <a:latin typeface="Bell MT" panose="02020503060305020303" pitchFamily="18" charset="0"/>
              </a:rPr>
              <a:t>He was not interested in studying any specific case/individual who committed suicide (that is for psychologists).</a:t>
            </a:r>
            <a:endParaRPr lang="nl-NL" dirty="0">
              <a:latin typeface="Bell MT" panose="02020503060305020303" pitchFamily="18" charset="0"/>
            </a:endParaRPr>
          </a:p>
        </p:txBody>
      </p:sp>
    </p:spTree>
    <p:extLst>
      <p:ext uri="{BB962C8B-B14F-4D97-AF65-F5344CB8AC3E}">
        <p14:creationId xmlns:p14="http://schemas.microsoft.com/office/powerpoint/2010/main" val="2551592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48145"/>
            <a:ext cx="10515600" cy="5428818"/>
          </a:xfrm>
        </p:spPr>
        <p:txBody>
          <a:bodyPr/>
          <a:lstStyle/>
          <a:p>
            <a:pPr algn="just"/>
            <a:r>
              <a:rPr lang="en-GB" dirty="0" err="1" smtClean="0">
                <a:latin typeface="Bell MT" panose="02020503060305020303" pitchFamily="18" charset="0"/>
              </a:rPr>
              <a:t>Acc</a:t>
            </a:r>
            <a:r>
              <a:rPr lang="en-GB" dirty="0" smtClean="0">
                <a:latin typeface="Bell MT" panose="02020503060305020303" pitchFamily="18" charset="0"/>
              </a:rPr>
              <a:t> to him, distribution of suicide in countries of western Europe showed a close relationship between suicide rates and religious domination.</a:t>
            </a:r>
          </a:p>
          <a:p>
            <a:pPr algn="just"/>
            <a:r>
              <a:rPr lang="en-GB" dirty="0" smtClean="0">
                <a:latin typeface="Bell MT" panose="02020503060305020303" pitchFamily="18" charset="0"/>
              </a:rPr>
              <a:t>Predominantly Catholic countries had lower suicide rate than those predominantly Protestants.</a:t>
            </a:r>
          </a:p>
          <a:p>
            <a:pPr algn="just"/>
            <a:r>
              <a:rPr lang="en-GB" dirty="0" smtClean="0">
                <a:latin typeface="Bell MT" panose="02020503060305020303" pitchFamily="18" charset="0"/>
              </a:rPr>
              <a:t>To him, in order to explain the pattern of suicide rates we must investigate the social fact and in this case the social organisation of the two Churches.</a:t>
            </a:r>
          </a:p>
          <a:p>
            <a:pPr algn="just"/>
            <a:r>
              <a:rPr lang="en-GB" dirty="0" smtClean="0">
                <a:latin typeface="Bell MT" panose="02020503060305020303" pitchFamily="18" charset="0"/>
              </a:rPr>
              <a:t>Protestantism is founded upon the promotion of a free enquiry. Protestant is before God. Whereas, Catholic Church is formed around the traditional hierarchy of the priesthood whose authority is binding in matters of religious dogma.</a:t>
            </a:r>
          </a:p>
          <a:p>
            <a:pPr algn="just"/>
            <a:endParaRPr lang="nl-NL" dirty="0">
              <a:latin typeface="Bell MT" panose="02020503060305020303" pitchFamily="18" charset="0"/>
            </a:endParaRPr>
          </a:p>
        </p:txBody>
      </p:sp>
    </p:spTree>
    <p:extLst>
      <p:ext uri="{BB962C8B-B14F-4D97-AF65-F5344CB8AC3E}">
        <p14:creationId xmlns:p14="http://schemas.microsoft.com/office/powerpoint/2010/main" val="1496490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48145"/>
            <a:ext cx="10515600" cy="5428818"/>
          </a:xfrm>
        </p:spPr>
        <p:txBody>
          <a:bodyPr>
            <a:normAutofit fontScale="92500"/>
          </a:bodyPr>
          <a:lstStyle/>
          <a:p>
            <a:pPr algn="just"/>
            <a:r>
              <a:rPr lang="en-GB" dirty="0" err="1" smtClean="0">
                <a:latin typeface="Bell MT" panose="02020503060305020303" pitchFamily="18" charset="0"/>
              </a:rPr>
              <a:t>Acc</a:t>
            </a:r>
            <a:r>
              <a:rPr lang="en-GB" dirty="0" smtClean="0">
                <a:latin typeface="Bell MT" panose="02020503060305020303" pitchFamily="18" charset="0"/>
              </a:rPr>
              <a:t> to him, Catholics consider that all Churches are under one Pope and thus, Protestantism is less strongly integrated Church than Catholicism.</a:t>
            </a:r>
          </a:p>
          <a:p>
            <a:pPr algn="just"/>
            <a:r>
              <a:rPr lang="en-GB" dirty="0" smtClean="0">
                <a:latin typeface="Bell MT" panose="02020503060305020303" pitchFamily="18" charset="0"/>
              </a:rPr>
              <a:t>The degree of integration in other sectors of society is related to suicide rates in comparable way.</a:t>
            </a:r>
          </a:p>
          <a:p>
            <a:pPr algn="just"/>
            <a:r>
              <a:rPr lang="en-GB" dirty="0" smtClean="0">
                <a:latin typeface="Bell MT" panose="02020503060305020303" pitchFamily="18" charset="0"/>
              </a:rPr>
              <a:t>Durkheim finds that unmarried individual generally show higher rates of suicide than married persons of comparable age and there is an inverse relation between suicide and size of the conjugal unit – greater number of children in the family lower the suicide rate.</a:t>
            </a:r>
          </a:p>
          <a:p>
            <a:pPr algn="just"/>
            <a:r>
              <a:rPr lang="en-GB" dirty="0" smtClean="0">
                <a:latin typeface="Bell MT" panose="02020503060305020303" pitchFamily="18" charset="0"/>
              </a:rPr>
              <a:t>Suicide decline in the times of national political crisis and in times of war (among armed forces and civilian population of both sexes).</a:t>
            </a:r>
          </a:p>
          <a:p>
            <a:pPr algn="just"/>
            <a:r>
              <a:rPr lang="en-GB" dirty="0" smtClean="0">
                <a:latin typeface="Bell MT" panose="02020503060305020303" pitchFamily="18" charset="0"/>
              </a:rPr>
              <a:t>Political crisis and wars stimulate an increased level of involvement with a definite set of events – bring stronger integration of society.</a:t>
            </a:r>
          </a:p>
          <a:p>
            <a:pPr algn="just"/>
            <a:r>
              <a:rPr lang="en-GB" dirty="0" smtClean="0">
                <a:latin typeface="Bell MT" panose="02020503060305020303" pitchFamily="18" charset="0"/>
              </a:rPr>
              <a:t>The greater the Church attendance the lower the approval of suicide.</a:t>
            </a:r>
          </a:p>
          <a:p>
            <a:pPr marL="0" indent="0" algn="just">
              <a:buNone/>
            </a:pPr>
            <a:endParaRPr lang="en-GB" dirty="0" smtClean="0">
              <a:latin typeface="Bell MT" panose="02020503060305020303" pitchFamily="18" charset="0"/>
            </a:endParaRPr>
          </a:p>
          <a:p>
            <a:pPr algn="just"/>
            <a:endParaRPr lang="nl-NL" dirty="0">
              <a:latin typeface="Bell MT" panose="02020503060305020303" pitchFamily="18" charset="0"/>
            </a:endParaRPr>
          </a:p>
        </p:txBody>
      </p:sp>
    </p:spTree>
    <p:extLst>
      <p:ext uri="{BB962C8B-B14F-4D97-AF65-F5344CB8AC3E}">
        <p14:creationId xmlns:p14="http://schemas.microsoft.com/office/powerpoint/2010/main" val="27299379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1848</TotalTime>
  <Words>2436</Words>
  <Application>Microsoft Office PowerPoint</Application>
  <PresentationFormat>Widescreen</PresentationFormat>
  <Paragraphs>117</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Bell MT</vt:lpstr>
      <vt:lpstr>Calibri</vt:lpstr>
      <vt:lpstr>Calibri Light</vt:lpstr>
      <vt:lpstr>Office Theme</vt:lpstr>
      <vt:lpstr>Emile Durkheim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Wageningen University and Research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Emile Durkheim</dc:title>
  <dc:creator>Patnaik, Archana</dc:creator>
  <cp:lastModifiedBy>Patnaik, Archana</cp:lastModifiedBy>
  <cp:revision>74</cp:revision>
  <dcterms:created xsi:type="dcterms:W3CDTF">2020-09-19T03:54:27Z</dcterms:created>
  <dcterms:modified xsi:type="dcterms:W3CDTF">2021-02-01T04:46:20Z</dcterms:modified>
</cp:coreProperties>
</file>