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60" r:id="rId5"/>
    <p:sldId id="262" r:id="rId6"/>
    <p:sldId id="261" r:id="rId7"/>
    <p:sldId id="259"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81" r:id="rId26"/>
    <p:sldId id="282" r:id="rId27"/>
    <p:sldId id="278" r:id="rId28"/>
    <p:sldId id="283" r:id="rId29"/>
    <p:sldId id="284" r:id="rId30"/>
    <p:sldId id="285"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954" autoAdjust="0"/>
    <p:restoredTop sz="95501" autoAdjust="0"/>
  </p:normalViewPr>
  <p:slideViewPr>
    <p:cSldViewPr snapToGrid="0">
      <p:cViewPr varScale="1">
        <p:scale>
          <a:sx n="67" d="100"/>
          <a:sy n="67" d="100"/>
        </p:scale>
        <p:origin x="41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39E174-B7C6-4B2E-8642-7A3BAB6CAC38}" type="datetimeFigureOut">
              <a:rPr lang="en-IN" smtClean="0"/>
              <a:t>08-02-2021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164007-3204-460D-BE7A-5BFAF53871A4}" type="slidenum">
              <a:rPr lang="en-IN" smtClean="0"/>
              <a:t>‹#›</a:t>
            </a:fld>
            <a:endParaRPr lang="en-IN"/>
          </a:p>
        </p:txBody>
      </p:sp>
    </p:spTree>
    <p:extLst>
      <p:ext uri="{BB962C8B-B14F-4D97-AF65-F5344CB8AC3E}">
        <p14:creationId xmlns:p14="http://schemas.microsoft.com/office/powerpoint/2010/main" val="3687553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0164007-3204-460D-BE7A-5BFAF53871A4}" type="slidenum">
              <a:rPr lang="en-IN" smtClean="0"/>
              <a:t>2</a:t>
            </a:fld>
            <a:endParaRPr lang="en-IN"/>
          </a:p>
        </p:txBody>
      </p:sp>
    </p:spTree>
    <p:extLst>
      <p:ext uri="{BB962C8B-B14F-4D97-AF65-F5344CB8AC3E}">
        <p14:creationId xmlns:p14="http://schemas.microsoft.com/office/powerpoint/2010/main" val="773231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3B14D82-9F5C-4224-98D6-2247D95F3844}" type="datetimeFigureOut">
              <a:rPr lang="en-IN" smtClean="0"/>
              <a:t>08-02-2021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091689-4B49-4764-8E71-85E2938DD69E}" type="slidenum">
              <a:rPr lang="en-IN" smtClean="0"/>
              <a:t>‹#›</a:t>
            </a:fld>
            <a:endParaRPr lang="en-IN"/>
          </a:p>
        </p:txBody>
      </p:sp>
    </p:spTree>
    <p:extLst>
      <p:ext uri="{BB962C8B-B14F-4D97-AF65-F5344CB8AC3E}">
        <p14:creationId xmlns:p14="http://schemas.microsoft.com/office/powerpoint/2010/main" val="1200897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3B14D82-9F5C-4224-98D6-2247D95F3844}" type="datetimeFigureOut">
              <a:rPr lang="en-IN" smtClean="0"/>
              <a:t>08-02-2021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091689-4B49-4764-8E71-85E2938DD69E}" type="slidenum">
              <a:rPr lang="en-IN" smtClean="0"/>
              <a:t>‹#›</a:t>
            </a:fld>
            <a:endParaRPr lang="en-IN"/>
          </a:p>
        </p:txBody>
      </p:sp>
    </p:spTree>
    <p:extLst>
      <p:ext uri="{BB962C8B-B14F-4D97-AF65-F5344CB8AC3E}">
        <p14:creationId xmlns:p14="http://schemas.microsoft.com/office/powerpoint/2010/main" val="1712909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3B14D82-9F5C-4224-98D6-2247D95F3844}" type="datetimeFigureOut">
              <a:rPr lang="en-IN" smtClean="0"/>
              <a:t>08-02-2021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091689-4B49-4764-8E71-85E2938DD69E}" type="slidenum">
              <a:rPr lang="en-IN" smtClean="0"/>
              <a:t>‹#›</a:t>
            </a:fld>
            <a:endParaRPr lang="en-IN"/>
          </a:p>
        </p:txBody>
      </p:sp>
    </p:spTree>
    <p:extLst>
      <p:ext uri="{BB962C8B-B14F-4D97-AF65-F5344CB8AC3E}">
        <p14:creationId xmlns:p14="http://schemas.microsoft.com/office/powerpoint/2010/main" val="2670278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3B14D82-9F5C-4224-98D6-2247D95F3844}" type="datetimeFigureOut">
              <a:rPr lang="en-IN" smtClean="0"/>
              <a:t>08-02-2021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091689-4B49-4764-8E71-85E2938DD69E}" type="slidenum">
              <a:rPr lang="en-IN" smtClean="0"/>
              <a:t>‹#›</a:t>
            </a:fld>
            <a:endParaRPr lang="en-IN"/>
          </a:p>
        </p:txBody>
      </p:sp>
    </p:spTree>
    <p:extLst>
      <p:ext uri="{BB962C8B-B14F-4D97-AF65-F5344CB8AC3E}">
        <p14:creationId xmlns:p14="http://schemas.microsoft.com/office/powerpoint/2010/main" val="3795571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B14D82-9F5C-4224-98D6-2247D95F3844}" type="datetimeFigureOut">
              <a:rPr lang="en-IN" smtClean="0"/>
              <a:t>08-02-2021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091689-4B49-4764-8E71-85E2938DD69E}" type="slidenum">
              <a:rPr lang="en-IN" smtClean="0"/>
              <a:t>‹#›</a:t>
            </a:fld>
            <a:endParaRPr lang="en-IN"/>
          </a:p>
        </p:txBody>
      </p:sp>
    </p:spTree>
    <p:extLst>
      <p:ext uri="{BB962C8B-B14F-4D97-AF65-F5344CB8AC3E}">
        <p14:creationId xmlns:p14="http://schemas.microsoft.com/office/powerpoint/2010/main" val="3130758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3B14D82-9F5C-4224-98D6-2247D95F3844}" type="datetimeFigureOut">
              <a:rPr lang="en-IN" smtClean="0"/>
              <a:t>08-02-2021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091689-4B49-4764-8E71-85E2938DD69E}" type="slidenum">
              <a:rPr lang="en-IN" smtClean="0"/>
              <a:t>‹#›</a:t>
            </a:fld>
            <a:endParaRPr lang="en-IN"/>
          </a:p>
        </p:txBody>
      </p:sp>
    </p:spTree>
    <p:extLst>
      <p:ext uri="{BB962C8B-B14F-4D97-AF65-F5344CB8AC3E}">
        <p14:creationId xmlns:p14="http://schemas.microsoft.com/office/powerpoint/2010/main" val="1028402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3B14D82-9F5C-4224-98D6-2247D95F3844}" type="datetimeFigureOut">
              <a:rPr lang="en-IN" smtClean="0"/>
              <a:t>08-02-2021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091689-4B49-4764-8E71-85E2938DD69E}" type="slidenum">
              <a:rPr lang="en-IN" smtClean="0"/>
              <a:t>‹#›</a:t>
            </a:fld>
            <a:endParaRPr lang="en-IN"/>
          </a:p>
        </p:txBody>
      </p:sp>
    </p:spTree>
    <p:extLst>
      <p:ext uri="{BB962C8B-B14F-4D97-AF65-F5344CB8AC3E}">
        <p14:creationId xmlns:p14="http://schemas.microsoft.com/office/powerpoint/2010/main" val="2712840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3B14D82-9F5C-4224-98D6-2247D95F3844}" type="datetimeFigureOut">
              <a:rPr lang="en-IN" smtClean="0"/>
              <a:t>08-02-2021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091689-4B49-4764-8E71-85E2938DD69E}" type="slidenum">
              <a:rPr lang="en-IN" smtClean="0"/>
              <a:t>‹#›</a:t>
            </a:fld>
            <a:endParaRPr lang="en-IN"/>
          </a:p>
        </p:txBody>
      </p:sp>
    </p:spTree>
    <p:extLst>
      <p:ext uri="{BB962C8B-B14F-4D97-AF65-F5344CB8AC3E}">
        <p14:creationId xmlns:p14="http://schemas.microsoft.com/office/powerpoint/2010/main" val="700488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B14D82-9F5C-4224-98D6-2247D95F3844}" type="datetimeFigureOut">
              <a:rPr lang="en-IN" smtClean="0"/>
              <a:t>08-02-2021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3091689-4B49-4764-8E71-85E2938DD69E}" type="slidenum">
              <a:rPr lang="en-IN" smtClean="0"/>
              <a:t>‹#›</a:t>
            </a:fld>
            <a:endParaRPr lang="en-IN"/>
          </a:p>
        </p:txBody>
      </p:sp>
    </p:spTree>
    <p:extLst>
      <p:ext uri="{BB962C8B-B14F-4D97-AF65-F5344CB8AC3E}">
        <p14:creationId xmlns:p14="http://schemas.microsoft.com/office/powerpoint/2010/main" val="4053711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B14D82-9F5C-4224-98D6-2247D95F3844}" type="datetimeFigureOut">
              <a:rPr lang="en-IN" smtClean="0"/>
              <a:t>08-02-2021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091689-4B49-4764-8E71-85E2938DD69E}" type="slidenum">
              <a:rPr lang="en-IN" smtClean="0"/>
              <a:t>‹#›</a:t>
            </a:fld>
            <a:endParaRPr lang="en-IN"/>
          </a:p>
        </p:txBody>
      </p:sp>
    </p:spTree>
    <p:extLst>
      <p:ext uri="{BB962C8B-B14F-4D97-AF65-F5344CB8AC3E}">
        <p14:creationId xmlns:p14="http://schemas.microsoft.com/office/powerpoint/2010/main" val="3164247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B14D82-9F5C-4224-98D6-2247D95F3844}" type="datetimeFigureOut">
              <a:rPr lang="en-IN" smtClean="0"/>
              <a:t>08-02-2021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091689-4B49-4764-8E71-85E2938DD69E}" type="slidenum">
              <a:rPr lang="en-IN" smtClean="0"/>
              <a:t>‹#›</a:t>
            </a:fld>
            <a:endParaRPr lang="en-IN"/>
          </a:p>
        </p:txBody>
      </p:sp>
    </p:spTree>
    <p:extLst>
      <p:ext uri="{BB962C8B-B14F-4D97-AF65-F5344CB8AC3E}">
        <p14:creationId xmlns:p14="http://schemas.microsoft.com/office/powerpoint/2010/main" val="3257526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B14D82-9F5C-4224-98D6-2247D95F3844}" type="datetimeFigureOut">
              <a:rPr lang="en-IN" smtClean="0"/>
              <a:t>08-02-2021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091689-4B49-4764-8E71-85E2938DD69E}" type="slidenum">
              <a:rPr lang="en-IN" smtClean="0"/>
              <a:t>‹#›</a:t>
            </a:fld>
            <a:endParaRPr lang="en-IN"/>
          </a:p>
        </p:txBody>
      </p:sp>
    </p:spTree>
    <p:extLst>
      <p:ext uri="{BB962C8B-B14F-4D97-AF65-F5344CB8AC3E}">
        <p14:creationId xmlns:p14="http://schemas.microsoft.com/office/powerpoint/2010/main" val="786253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livekindlyproduction-8u6efaq1lwo6x9a.stackpathdns.com/wp-content/uploads/2018/02/mcvegan-meal.png" TargetMode="External"/><Relationship Id="rId5" Type="http://schemas.openxmlformats.org/officeDocument/2006/relationships/image" Target="../media/image2.png"/><Relationship Id="rId4" Type="http://schemas.openxmlformats.org/officeDocument/2006/relationships/hyperlink" Target="http://www.asianinfo.org/asianinfo/korea/pictures/koreanfood.jp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qph.fs.quoracdn.net/main-qimg-85cc0e35d9ea3482c6745facb0752b14" TargetMode="External"/><Relationship Id="rId7" Type="http://schemas.openxmlformats.org/officeDocument/2006/relationships/hyperlink" Target="https://images.indianexpress.com/2018/08/onam-sadhya-759.jpg"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www.culturalindia.net/iliimages/Gujarati-Food-ili-87-img-1.jpg" TargetMode="External"/><Relationship Id="rId4" Type="http://schemas.openxmlformats.org/officeDocument/2006/relationships/image" Target="../media/image4.png"/><Relationship Id="rId9" Type="http://schemas.openxmlformats.org/officeDocument/2006/relationships/hyperlink" Target="https://kaziranganationalparkassam.files.wordpress.com/2018/09/screenshot_2018-08-08-18-52-07-843_com-facebook-katana.png?w=648"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media-cdn.tripadvisor.com/media/photo-s/13/f5/59/f8/caption.jpg"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3740582"/>
          </a:xfrm>
        </p:spPr>
        <p:txBody>
          <a:bodyPr>
            <a:normAutofit/>
          </a:bodyPr>
          <a:lstStyle/>
          <a:p>
            <a:r>
              <a:rPr lang="en-IN" b="1" dirty="0">
                <a:latin typeface="Bell MT" panose="02020503060305020303" pitchFamily="18" charset="0"/>
              </a:rPr>
              <a:t>McDonald’s in Seoul: Food Choices, Identity and Nationalism</a:t>
            </a:r>
          </a:p>
        </p:txBody>
      </p:sp>
    </p:spTree>
    <p:extLst>
      <p:ext uri="{BB962C8B-B14F-4D97-AF65-F5344CB8AC3E}">
        <p14:creationId xmlns:p14="http://schemas.microsoft.com/office/powerpoint/2010/main" val="1790953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3908"/>
            <a:ext cx="10515600" cy="6587837"/>
          </a:xfrm>
        </p:spPr>
        <p:txBody>
          <a:bodyPr>
            <a:normAutofit/>
          </a:bodyPr>
          <a:lstStyle/>
          <a:p>
            <a:pPr marL="0" indent="0">
              <a:buNone/>
            </a:pPr>
            <a:r>
              <a:rPr lang="en-IN" b="1" dirty="0">
                <a:latin typeface="Bell MT" panose="02020503060305020303" pitchFamily="18" charset="0"/>
              </a:rPr>
              <a:t>Creating a Market for McDonald's</a:t>
            </a:r>
          </a:p>
          <a:p>
            <a:pPr algn="just"/>
            <a:r>
              <a:rPr lang="en-IN" dirty="0">
                <a:latin typeface="Bell MT" panose="02020503060305020303" pitchFamily="18" charset="0"/>
              </a:rPr>
              <a:t>Hamburgers were more readily categorized by their bread (</a:t>
            </a:r>
            <a:r>
              <a:rPr lang="en-IN" dirty="0" err="1">
                <a:latin typeface="Bell MT" panose="02020503060305020303" pitchFamily="18" charset="0"/>
              </a:rPr>
              <a:t>ppang</a:t>
            </a:r>
            <a:r>
              <a:rPr lang="en-IN" dirty="0">
                <a:latin typeface="Bell MT" panose="02020503060305020303" pitchFamily="18" charset="0"/>
              </a:rPr>
              <a:t>), than by their meat (</a:t>
            </a:r>
            <a:r>
              <a:rPr lang="en-IN" dirty="0" err="1">
                <a:latin typeface="Bell MT" panose="02020503060305020303" pitchFamily="18" charset="0"/>
              </a:rPr>
              <a:t>kogi</a:t>
            </a:r>
            <a:r>
              <a:rPr lang="en-IN" dirty="0">
                <a:latin typeface="Bell MT" panose="02020503060305020303" pitchFamily="18" charset="0"/>
              </a:rPr>
              <a:t>). </a:t>
            </a:r>
          </a:p>
          <a:p>
            <a:pPr marL="0" indent="0" algn="just">
              <a:buNone/>
            </a:pPr>
            <a:endParaRPr lang="en-IN" dirty="0">
              <a:latin typeface="Bell MT" panose="02020503060305020303" pitchFamily="18" charset="0"/>
            </a:endParaRPr>
          </a:p>
          <a:p>
            <a:pPr algn="just"/>
            <a:r>
              <a:rPr lang="en-IN" dirty="0">
                <a:latin typeface="Bell MT" panose="02020503060305020303" pitchFamily="18" charset="0"/>
              </a:rPr>
              <a:t>To change this perception, the "value meal" was introduced: McDonald's offered a 10 percent discount on four combinations that included a burger, </a:t>
            </a:r>
            <a:r>
              <a:rPr lang="en-IN" dirty="0" err="1">
                <a:latin typeface="Bell MT" panose="02020503060305020303" pitchFamily="18" charset="0"/>
              </a:rPr>
              <a:t>french</a:t>
            </a:r>
            <a:r>
              <a:rPr lang="en-IN" dirty="0">
                <a:latin typeface="Bell MT" panose="02020503060305020303" pitchFamily="18" charset="0"/>
              </a:rPr>
              <a:t> fries, and a soft drink. The intention behind this campaign was to attract customers who would eat an entire set of foods and, in so doing, realize that hamburgers can form the basis of a filling meal</a:t>
            </a:r>
          </a:p>
          <a:p>
            <a:pPr marL="0" indent="0" algn="just">
              <a:buNone/>
            </a:pPr>
            <a:endParaRPr lang="en-IN" dirty="0">
              <a:latin typeface="Bell MT" panose="02020503060305020303" pitchFamily="18" charset="0"/>
            </a:endParaRPr>
          </a:p>
          <a:p>
            <a:r>
              <a:rPr lang="en-IN" dirty="0">
                <a:latin typeface="Bell MT" panose="02020503060305020303" pitchFamily="18" charset="0"/>
              </a:rPr>
              <a:t> Local managers were making their first plans to augment the menu with items designed to appeal to Korean tastes, such as melon-</a:t>
            </a:r>
            <a:r>
              <a:rPr lang="en-IN" dirty="0" err="1">
                <a:latin typeface="Bell MT" panose="02020503060305020303" pitchFamily="18" charset="0"/>
              </a:rPr>
              <a:t>flavored</a:t>
            </a:r>
            <a:r>
              <a:rPr lang="en-IN" dirty="0">
                <a:latin typeface="Bell MT" panose="02020503060305020303" pitchFamily="18" charset="0"/>
              </a:rPr>
              <a:t> milk shakes</a:t>
            </a:r>
          </a:p>
          <a:p>
            <a:pPr marL="0" indent="0">
              <a:buNone/>
            </a:pPr>
            <a:endParaRPr lang="en-IN" dirty="0">
              <a:latin typeface="Bell MT" panose="02020503060305020303" pitchFamily="18" charset="0"/>
            </a:endParaRPr>
          </a:p>
        </p:txBody>
      </p:sp>
    </p:spTree>
    <p:extLst>
      <p:ext uri="{BB962C8B-B14F-4D97-AF65-F5344CB8AC3E}">
        <p14:creationId xmlns:p14="http://schemas.microsoft.com/office/powerpoint/2010/main" val="2108824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3908"/>
            <a:ext cx="10515600" cy="6587837"/>
          </a:xfrm>
        </p:spPr>
        <p:txBody>
          <a:bodyPr>
            <a:normAutofit/>
          </a:bodyPr>
          <a:lstStyle/>
          <a:p>
            <a:pPr marL="0" indent="0">
              <a:buNone/>
            </a:pPr>
            <a:r>
              <a:rPr lang="en-IN" b="1" dirty="0">
                <a:latin typeface="Bell MT" panose="02020503060305020303" pitchFamily="18" charset="0"/>
              </a:rPr>
              <a:t>Negotiating Gender</a:t>
            </a:r>
          </a:p>
          <a:p>
            <a:pPr algn="just"/>
            <a:r>
              <a:rPr lang="en-IN" dirty="0">
                <a:latin typeface="Bell MT" panose="02020503060305020303" pitchFamily="18" charset="0"/>
              </a:rPr>
              <a:t>Eating a hamburger in what is perceived primarily as a children's place is not appealing to most grown men. </a:t>
            </a:r>
          </a:p>
          <a:p>
            <a:pPr algn="just"/>
            <a:endParaRPr lang="en-IN" dirty="0">
              <a:latin typeface="Bell MT" panose="02020503060305020303" pitchFamily="18" charset="0"/>
            </a:endParaRPr>
          </a:p>
          <a:p>
            <a:pPr algn="just"/>
            <a:r>
              <a:rPr lang="en-IN" dirty="0">
                <a:latin typeface="Bell MT" panose="02020503060305020303" pitchFamily="18" charset="0"/>
              </a:rPr>
              <a:t>The food-ordering process at fast food restaurants, where people have to order and pay for the food before they sit down and eat it, makes some Korean men feel uncomfortable. </a:t>
            </a:r>
          </a:p>
          <a:p>
            <a:pPr algn="just"/>
            <a:endParaRPr lang="en-IN" dirty="0">
              <a:latin typeface="Bell MT" panose="02020503060305020303" pitchFamily="18" charset="0"/>
            </a:endParaRPr>
          </a:p>
          <a:p>
            <a:pPr algn="just"/>
            <a:r>
              <a:rPr lang="en-IN" dirty="0">
                <a:latin typeface="Bell MT" panose="02020503060305020303" pitchFamily="18" charset="0"/>
              </a:rPr>
              <a:t>In traditional restaurants, customers pay after the meal is eaten, which usually results in everyone's competing to pay for the whole table. Some men told me that they feel awkward and stingy paying for just their own food</a:t>
            </a:r>
          </a:p>
        </p:txBody>
      </p:sp>
    </p:spTree>
    <p:extLst>
      <p:ext uri="{BB962C8B-B14F-4D97-AF65-F5344CB8AC3E}">
        <p14:creationId xmlns:p14="http://schemas.microsoft.com/office/powerpoint/2010/main" val="212011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3908"/>
            <a:ext cx="10515600" cy="6587837"/>
          </a:xfrm>
        </p:spPr>
        <p:txBody>
          <a:bodyPr>
            <a:normAutofit/>
          </a:bodyPr>
          <a:lstStyle/>
          <a:p>
            <a:pPr marL="0" indent="0">
              <a:buNone/>
            </a:pPr>
            <a:r>
              <a:rPr lang="en-IN" b="1" dirty="0">
                <a:latin typeface="Bell MT" panose="02020503060305020303" pitchFamily="18" charset="0"/>
              </a:rPr>
              <a:t>Negotiating Gender</a:t>
            </a:r>
          </a:p>
          <a:p>
            <a:pPr marL="0" indent="0">
              <a:buNone/>
            </a:pPr>
            <a:endParaRPr lang="en-IN" b="1" dirty="0">
              <a:latin typeface="Bell MT" panose="02020503060305020303" pitchFamily="18" charset="0"/>
            </a:endParaRPr>
          </a:p>
          <a:p>
            <a:r>
              <a:rPr lang="en-IN" dirty="0">
                <a:latin typeface="Bell MT" panose="02020503060305020303" pitchFamily="18" charset="0"/>
              </a:rPr>
              <a:t>Even before the introduction of fast food, women generally felt more comfortable about dividing up the check</a:t>
            </a:r>
          </a:p>
          <a:p>
            <a:pPr marL="0" indent="0">
              <a:buNone/>
            </a:pPr>
            <a:endParaRPr lang="en-IN" dirty="0">
              <a:latin typeface="Bell MT" panose="02020503060305020303" pitchFamily="18" charset="0"/>
            </a:endParaRPr>
          </a:p>
          <a:p>
            <a:r>
              <a:rPr lang="en-IN" dirty="0">
                <a:latin typeface="Bell MT" panose="02020503060305020303" pitchFamily="18" charset="0"/>
              </a:rPr>
              <a:t>Another reason women like McDonald's is that, like most fast food chains and unlike most conventional restaurants, it does not serve alcoholic beverages</a:t>
            </a:r>
          </a:p>
          <a:p>
            <a:pPr marL="0" indent="0">
              <a:buNone/>
            </a:pPr>
            <a:endParaRPr lang="en-IN" dirty="0">
              <a:latin typeface="Bell MT" panose="02020503060305020303" pitchFamily="18" charset="0"/>
            </a:endParaRPr>
          </a:p>
          <a:p>
            <a:r>
              <a:rPr lang="en-IN" dirty="0">
                <a:latin typeface="Bell MT" panose="02020503060305020303" pitchFamily="18" charset="0"/>
              </a:rPr>
              <a:t>An alcohol-free and child-friendly environment is perceived as an appropriate and safe place for women unaccompanied by male family members or friends</a:t>
            </a:r>
          </a:p>
          <a:p>
            <a:endParaRPr lang="en-IN" dirty="0">
              <a:latin typeface="Bell MT" panose="02020503060305020303" pitchFamily="18" charset="0"/>
            </a:endParaRPr>
          </a:p>
        </p:txBody>
      </p:sp>
    </p:spTree>
    <p:extLst>
      <p:ext uri="{BB962C8B-B14F-4D97-AF65-F5344CB8AC3E}">
        <p14:creationId xmlns:p14="http://schemas.microsoft.com/office/powerpoint/2010/main" val="3608983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3908"/>
            <a:ext cx="10515600" cy="6587837"/>
          </a:xfrm>
        </p:spPr>
        <p:txBody>
          <a:bodyPr>
            <a:normAutofit/>
          </a:bodyPr>
          <a:lstStyle/>
          <a:p>
            <a:pPr marL="0" indent="0">
              <a:buNone/>
            </a:pPr>
            <a:r>
              <a:rPr lang="en-IN" b="1" dirty="0">
                <a:latin typeface="Bell MT" panose="02020503060305020303" pitchFamily="18" charset="0"/>
              </a:rPr>
              <a:t>Negotiating Space</a:t>
            </a:r>
          </a:p>
          <a:p>
            <a:endParaRPr lang="en-IN" b="1" dirty="0">
              <a:latin typeface="Bell MT" panose="02020503060305020303" pitchFamily="18" charset="0"/>
            </a:endParaRPr>
          </a:p>
          <a:p>
            <a:pPr algn="just"/>
            <a:r>
              <a:rPr lang="en-IN" dirty="0">
                <a:latin typeface="Bell MT" panose="02020503060305020303" pitchFamily="18" charset="0"/>
              </a:rPr>
              <a:t>Given the high rent in urban Korea, and the fact that most McDonald's restaurants are located in central commercial districts, full profitability is only possible when restaurants are packed with paying customers who do not linger, thereby making possible a high turnover rate</a:t>
            </a:r>
          </a:p>
          <a:p>
            <a:pPr algn="just"/>
            <a:r>
              <a:rPr lang="en-IN" dirty="0">
                <a:latin typeface="Bell MT" panose="02020503060305020303" pitchFamily="18" charset="0"/>
              </a:rPr>
              <a:t>Korean consumers on the whole, however, treat "fast" food restaurants as leisure </a:t>
            </a:r>
            <a:r>
              <a:rPr lang="en-IN" dirty="0" err="1">
                <a:latin typeface="Bell MT" panose="02020503060305020303" pitchFamily="18" charset="0"/>
              </a:rPr>
              <a:t>centers</a:t>
            </a:r>
            <a:r>
              <a:rPr lang="en-IN" dirty="0">
                <a:latin typeface="Bell MT" panose="02020503060305020303" pitchFamily="18" charset="0"/>
              </a:rPr>
              <a:t> and tend to stay longer than do most Americans</a:t>
            </a:r>
          </a:p>
          <a:p>
            <a:pPr algn="just"/>
            <a:r>
              <a:rPr lang="en-IN" dirty="0">
                <a:latin typeface="Bell MT" panose="02020503060305020303" pitchFamily="18" charset="0"/>
              </a:rPr>
              <a:t>When one considers that American McDonald's restaurants do a significant amount of business at their drive-through windows, an option that is not feasible at most Korean outlets, one can understand the management's concern for controlling eating time at the Seoul restaurants</a:t>
            </a:r>
          </a:p>
        </p:txBody>
      </p:sp>
    </p:spTree>
    <p:extLst>
      <p:ext uri="{BB962C8B-B14F-4D97-AF65-F5344CB8AC3E}">
        <p14:creationId xmlns:p14="http://schemas.microsoft.com/office/powerpoint/2010/main" val="180165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6636" y="519545"/>
            <a:ext cx="10515600" cy="5798128"/>
          </a:xfrm>
        </p:spPr>
        <p:txBody>
          <a:bodyPr>
            <a:normAutofit/>
          </a:bodyPr>
          <a:lstStyle/>
          <a:p>
            <a:pPr marL="0" indent="0">
              <a:buNone/>
            </a:pPr>
            <a:r>
              <a:rPr lang="en-IN" b="1" dirty="0">
                <a:latin typeface="Bell MT" panose="02020503060305020303" pitchFamily="18" charset="0"/>
              </a:rPr>
              <a:t>Negotiating Space</a:t>
            </a:r>
          </a:p>
          <a:p>
            <a:pPr algn="just"/>
            <a:r>
              <a:rPr lang="en-IN" dirty="0">
                <a:latin typeface="Bell MT" panose="02020503060305020303" pitchFamily="18" charset="0"/>
              </a:rPr>
              <a:t>To alleviate the space problem McDonald's has introduced </a:t>
            </a:r>
            <a:r>
              <a:rPr lang="en-IN" dirty="0" err="1">
                <a:latin typeface="Bell MT" panose="02020503060305020303" pitchFamily="18" charset="0"/>
              </a:rPr>
              <a:t>hostessing</a:t>
            </a:r>
            <a:r>
              <a:rPr lang="en-IN" dirty="0">
                <a:latin typeface="Bell MT" panose="02020503060305020303" pitchFamily="18" charset="0"/>
              </a:rPr>
              <a:t>: women employees circulate to assist customers and put subtle pressure on people to leave when they have finished </a:t>
            </a:r>
          </a:p>
          <a:p>
            <a:pPr algn="just"/>
            <a:r>
              <a:rPr lang="en-IN" dirty="0">
                <a:latin typeface="Bell MT" panose="02020503060305020303" pitchFamily="18" charset="0"/>
              </a:rPr>
              <a:t>People who do not buy food from the restaurant and use the space for other purposes are also made uncomfortable </a:t>
            </a:r>
          </a:p>
          <a:p>
            <a:pPr algn="just"/>
            <a:r>
              <a:rPr lang="en-IN" dirty="0">
                <a:latin typeface="Bell MT" panose="02020503060305020303" pitchFamily="18" charset="0"/>
              </a:rPr>
              <a:t> Korean customers find it less awkward to be conducted to a seat by an employee than to ask a stranger for permission to share a table</a:t>
            </a:r>
          </a:p>
          <a:p>
            <a:pPr algn="just"/>
            <a:r>
              <a:rPr lang="en-IN" dirty="0">
                <a:latin typeface="Bell MT" panose="02020503060305020303" pitchFamily="18" charset="0"/>
              </a:rPr>
              <a:t>In their desire for a speedy turnover, employees will go so far as to clean off the tables where customers are still seated</a:t>
            </a:r>
          </a:p>
          <a:p>
            <a:pPr algn="just"/>
            <a:r>
              <a:rPr lang="en-IN" dirty="0" err="1">
                <a:latin typeface="Bell MT" panose="02020503060305020303" pitchFamily="18" charset="0"/>
              </a:rPr>
              <a:t>Neighborhood</a:t>
            </a:r>
            <a:r>
              <a:rPr lang="en-IN" dirty="0">
                <a:latin typeface="Bell MT" panose="02020503060305020303" pitchFamily="18" charset="0"/>
              </a:rPr>
              <a:t> where the restaurant is located. In more affluent areas, where the traffic is relatively light, staff intrusion is less evident. </a:t>
            </a:r>
          </a:p>
        </p:txBody>
      </p:sp>
    </p:spTree>
    <p:extLst>
      <p:ext uri="{BB962C8B-B14F-4D97-AF65-F5344CB8AC3E}">
        <p14:creationId xmlns:p14="http://schemas.microsoft.com/office/powerpoint/2010/main" val="1312325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6636" y="519545"/>
            <a:ext cx="10515600" cy="5798128"/>
          </a:xfrm>
        </p:spPr>
        <p:txBody>
          <a:bodyPr>
            <a:normAutofit lnSpcReduction="10000"/>
          </a:bodyPr>
          <a:lstStyle/>
          <a:p>
            <a:pPr marL="0" indent="0">
              <a:buNone/>
            </a:pPr>
            <a:r>
              <a:rPr lang="en-IN" b="1" dirty="0">
                <a:latin typeface="Bell MT" panose="02020503060305020303" pitchFamily="18" charset="0"/>
              </a:rPr>
              <a:t>Negotiating Space</a:t>
            </a:r>
          </a:p>
          <a:p>
            <a:pPr algn="just"/>
            <a:r>
              <a:rPr lang="en-IN" dirty="0">
                <a:latin typeface="Bell MT" panose="02020503060305020303" pitchFamily="18" charset="0"/>
              </a:rPr>
              <a:t>Young people (especially women college students and dating couples) often convert McDonald's restaurants into cafes where they chat over coffee or soft drinks</a:t>
            </a:r>
          </a:p>
          <a:p>
            <a:pPr algn="just"/>
            <a:r>
              <a:rPr lang="en-IN" dirty="0">
                <a:latin typeface="Bell MT" panose="02020503060305020303" pitchFamily="18" charset="0"/>
              </a:rPr>
              <a:t>The restaurants are a more economical choice than cafes or coffeehouses because they offer clean, comfortable, and air-conditioned spaces</a:t>
            </a:r>
          </a:p>
          <a:p>
            <a:pPr algn="just"/>
            <a:r>
              <a:rPr lang="en-IN" dirty="0">
                <a:latin typeface="Bell MT" panose="02020503060305020303" pitchFamily="18" charset="0"/>
              </a:rPr>
              <a:t>The courteous service, which is somewhat unusual by Korean standards for a moderately priced restaurant, is another reason why young people feel comfortable at McDonald's</a:t>
            </a:r>
          </a:p>
          <a:p>
            <a:pPr algn="just"/>
            <a:r>
              <a:rPr lang="en-IN" dirty="0">
                <a:latin typeface="Bell MT" panose="02020503060305020303" pitchFamily="18" charset="0"/>
              </a:rPr>
              <a:t>Moving birthday celebrations from the child's home to a public place has also changed the form of the parties, and children now expect to celebrate with their friends rather than family members, a break from accepted tradition</a:t>
            </a:r>
          </a:p>
        </p:txBody>
      </p:sp>
    </p:spTree>
    <p:extLst>
      <p:ext uri="{BB962C8B-B14F-4D97-AF65-F5344CB8AC3E}">
        <p14:creationId xmlns:p14="http://schemas.microsoft.com/office/powerpoint/2010/main" val="1855004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6636" y="519545"/>
            <a:ext cx="10515600" cy="5798128"/>
          </a:xfrm>
        </p:spPr>
        <p:txBody>
          <a:bodyPr>
            <a:normAutofit lnSpcReduction="10000"/>
          </a:bodyPr>
          <a:lstStyle/>
          <a:p>
            <a:pPr marL="0" indent="0">
              <a:buNone/>
            </a:pPr>
            <a:r>
              <a:rPr lang="en-IN" b="1" dirty="0">
                <a:latin typeface="Bell MT" panose="02020503060305020303" pitchFamily="18" charset="0"/>
              </a:rPr>
              <a:t>Negotiating Space</a:t>
            </a:r>
          </a:p>
          <a:p>
            <a:pPr algn="just"/>
            <a:r>
              <a:rPr lang="en-IN" dirty="0">
                <a:latin typeface="Bell MT" panose="02020503060305020303" pitchFamily="18" charset="0"/>
              </a:rPr>
              <a:t>McDonald's provides party paraphernalia (such as paper crowns) and complimentary gifts that children take home in plastic bags. </a:t>
            </a:r>
          </a:p>
          <a:p>
            <a:pPr marL="457200" lvl="1" indent="0" algn="just">
              <a:buNone/>
            </a:pPr>
            <a:r>
              <a:rPr lang="en-IN" dirty="0">
                <a:latin typeface="Bell MT" panose="02020503060305020303" pitchFamily="18" charset="0"/>
              </a:rPr>
              <a:t>Ex- In the summer of 1994, when the weather was unusually hot, the gifts were paper fans shaped and printed like Big Macs.</a:t>
            </a:r>
          </a:p>
          <a:p>
            <a:pPr algn="just"/>
            <a:r>
              <a:rPr lang="en-IN" dirty="0">
                <a:latin typeface="Bell MT" panose="02020503060305020303" pitchFamily="18" charset="0"/>
              </a:rPr>
              <a:t>Without question, these gifts are very effective in making other children want to have their birthday parties at McDonald's</a:t>
            </a:r>
          </a:p>
          <a:p>
            <a:pPr algn="just"/>
            <a:r>
              <a:rPr lang="en-IN" dirty="0">
                <a:latin typeface="Bell MT" panose="02020503060305020303" pitchFamily="18" charset="0"/>
              </a:rPr>
              <a:t>There is thus a constant negotiation between management and customers on the one hand, and between various groups of customers on the other, regarding the definition and use of restaurant space. </a:t>
            </a:r>
          </a:p>
          <a:p>
            <a:pPr algn="just"/>
            <a:r>
              <a:rPr lang="en-IN" dirty="0">
                <a:latin typeface="Bell MT" panose="02020503060305020303" pitchFamily="18" charset="0"/>
              </a:rPr>
              <a:t>McDonald's has tried hard to politely "educate" its consumers in the rules of fast food restaurants not only is the service fast, but customers are expected to eat fast and leave fast, too</a:t>
            </a:r>
          </a:p>
        </p:txBody>
      </p:sp>
    </p:spTree>
    <p:extLst>
      <p:ext uri="{BB962C8B-B14F-4D97-AF65-F5344CB8AC3E}">
        <p14:creationId xmlns:p14="http://schemas.microsoft.com/office/powerpoint/2010/main" val="3133722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6636" y="519545"/>
            <a:ext cx="10515600" cy="5798128"/>
          </a:xfrm>
        </p:spPr>
        <p:txBody>
          <a:bodyPr>
            <a:normAutofit lnSpcReduction="10000"/>
          </a:bodyPr>
          <a:lstStyle/>
          <a:p>
            <a:pPr marL="0" indent="0">
              <a:buNone/>
            </a:pPr>
            <a:r>
              <a:rPr lang="en-IN" b="1" dirty="0">
                <a:latin typeface="Bell MT" panose="02020503060305020303" pitchFamily="18" charset="0"/>
              </a:rPr>
              <a:t>Negotiating Space</a:t>
            </a:r>
          </a:p>
          <a:p>
            <a:pPr algn="just"/>
            <a:r>
              <a:rPr lang="en-IN" dirty="0">
                <a:latin typeface="Bell MT" panose="02020503060305020303" pitchFamily="18" charset="0"/>
              </a:rPr>
              <a:t>Customers were willing to pay higher prices at McDonald's instead of eating at a locally owned fast food restaurant because they preferred a clean, air-conditioned environment. </a:t>
            </a:r>
          </a:p>
          <a:p>
            <a:pPr algn="just"/>
            <a:r>
              <a:rPr lang="en-IN" dirty="0">
                <a:latin typeface="Bell MT" panose="02020503060305020303" pitchFamily="18" charset="0"/>
              </a:rPr>
              <a:t>For this reason, take-out is not an attractive option. Korean consumers have the clear idea that they are paying for space, and they wish to enjoy themselves in a pleasant environment</a:t>
            </a:r>
          </a:p>
          <a:p>
            <a:pPr algn="just"/>
            <a:r>
              <a:rPr lang="en-IN" dirty="0">
                <a:latin typeface="Bell MT" panose="02020503060305020303" pitchFamily="18" charset="0"/>
              </a:rPr>
              <a:t>Many people who use McDonald's restaurants as meeting places purchase only ,'drinks, or buy nothing at all, going elsewhere as soon as they have met their friends. </a:t>
            </a:r>
          </a:p>
          <a:p>
            <a:pPr algn="just"/>
            <a:r>
              <a:rPr lang="en-IN" dirty="0">
                <a:latin typeface="Bell MT" panose="02020503060305020303" pitchFamily="18" charset="0"/>
              </a:rPr>
              <a:t>Those who decide to eat in the restaurant tend to wait for the other parties to arrive before purchasing anything. These local customs aggravate the problem of crowding, but the management seems to have accepted this as the price of their restaurants' popularity. </a:t>
            </a:r>
          </a:p>
        </p:txBody>
      </p:sp>
    </p:spTree>
    <p:extLst>
      <p:ext uri="{BB962C8B-B14F-4D97-AF65-F5344CB8AC3E}">
        <p14:creationId xmlns:p14="http://schemas.microsoft.com/office/powerpoint/2010/main" val="4058889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6636" y="519545"/>
            <a:ext cx="10515600" cy="5798128"/>
          </a:xfrm>
        </p:spPr>
        <p:txBody>
          <a:bodyPr>
            <a:normAutofit/>
          </a:bodyPr>
          <a:lstStyle/>
          <a:p>
            <a:pPr marL="0" indent="0">
              <a:buNone/>
            </a:pPr>
            <a:endParaRPr lang="en-IN" b="1" dirty="0">
              <a:latin typeface="Bell MT" panose="02020503060305020303" pitchFamily="18" charset="0"/>
            </a:endParaRPr>
          </a:p>
          <a:p>
            <a:pPr marL="0" indent="0">
              <a:buNone/>
            </a:pPr>
            <a:r>
              <a:rPr lang="en-IN" b="1" dirty="0">
                <a:latin typeface="Bell MT" panose="02020503060305020303" pitchFamily="18" charset="0"/>
              </a:rPr>
              <a:t>Negotiating Space</a:t>
            </a:r>
          </a:p>
          <a:p>
            <a:pPr algn="just"/>
            <a:r>
              <a:rPr lang="en-IN" dirty="0">
                <a:latin typeface="Bell MT" panose="02020503060305020303" pitchFamily="18" charset="0"/>
              </a:rPr>
              <a:t>Another group of people who frequent the restaurants but do not purchase food are those who enter simply to use the rest rooms. Given the lack of public toilets in Korea, the relatively clean and convenient facilities provided by McDonald's encourage heavy traffic. Although the management does not explicitly discourage casual visitors from using their rest rooms, most restaurants display signs saying, "Please order before going upstairs" (where the toilets and most of the tables are usually located</a:t>
            </a:r>
          </a:p>
        </p:txBody>
      </p:sp>
    </p:spTree>
    <p:extLst>
      <p:ext uri="{BB962C8B-B14F-4D97-AF65-F5344CB8AC3E}">
        <p14:creationId xmlns:p14="http://schemas.microsoft.com/office/powerpoint/2010/main" val="268099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6636" y="519545"/>
            <a:ext cx="10515600" cy="5798128"/>
          </a:xfrm>
        </p:spPr>
        <p:txBody>
          <a:bodyPr>
            <a:normAutofit/>
          </a:bodyPr>
          <a:lstStyle/>
          <a:p>
            <a:pPr marL="0" indent="0">
              <a:buNone/>
            </a:pPr>
            <a:r>
              <a:rPr lang="en-IN" b="1" dirty="0">
                <a:latin typeface="Bell MT" panose="02020503060305020303" pitchFamily="18" charset="0"/>
              </a:rPr>
              <a:t>Consumption, Resistance, and Foreign Imports </a:t>
            </a:r>
          </a:p>
          <a:p>
            <a:pPr algn="just"/>
            <a:r>
              <a:rPr lang="en-IN" dirty="0">
                <a:latin typeface="Bell MT" panose="02020503060305020303" pitchFamily="18" charset="0"/>
              </a:rPr>
              <a:t>Many people seemed concerned that the Korean economy would be adversely affected if they patronized foreign-based restaurant chains</a:t>
            </a:r>
          </a:p>
          <a:p>
            <a:pPr marL="0" indent="0" algn="just">
              <a:buNone/>
            </a:pPr>
            <a:endParaRPr lang="en-IN" dirty="0">
              <a:latin typeface="Bell MT" panose="02020503060305020303" pitchFamily="18" charset="0"/>
            </a:endParaRPr>
          </a:p>
          <a:p>
            <a:pPr algn="just"/>
            <a:r>
              <a:rPr lang="en-IN" dirty="0">
                <a:latin typeface="Bell MT" panose="02020503060305020303" pitchFamily="18" charset="0"/>
              </a:rPr>
              <a:t>Preference for foreign goods is a sign of conspicuous consumption and vanity</a:t>
            </a:r>
          </a:p>
          <a:p>
            <a:pPr marL="0" indent="0" algn="just">
              <a:buNone/>
            </a:pPr>
            <a:endParaRPr lang="en-IN" dirty="0">
              <a:latin typeface="Bell MT" panose="02020503060305020303" pitchFamily="18" charset="0"/>
            </a:endParaRPr>
          </a:p>
          <a:p>
            <a:pPr algn="just"/>
            <a:r>
              <a:rPr lang="en-IN" dirty="0">
                <a:latin typeface="Bell MT" panose="02020503060305020303" pitchFamily="18" charset="0"/>
              </a:rPr>
              <a:t>Newspaper and television journalists keep close track of multinational corporations, including fast food chains. Most of the coverage by the mass media has been negative. Price gouging and profiteering, low nutritional and sanitary standards, and social irresponsibility are often cited as the main reasons to avoid foreign foods</a:t>
            </a:r>
          </a:p>
        </p:txBody>
      </p:sp>
    </p:spTree>
    <p:extLst>
      <p:ext uri="{BB962C8B-B14F-4D97-AF65-F5344CB8AC3E}">
        <p14:creationId xmlns:p14="http://schemas.microsoft.com/office/powerpoint/2010/main" val="1943035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28994" y="147599"/>
            <a:ext cx="4549486" cy="3876675"/>
          </a:xfrm>
          <a:prstGeom prst="rect">
            <a:avLst/>
          </a:prstGeom>
        </p:spPr>
      </p:pic>
      <p:sp>
        <p:nvSpPr>
          <p:cNvPr id="8" name="Rectangle 7"/>
          <p:cNvSpPr/>
          <p:nvPr/>
        </p:nvSpPr>
        <p:spPr>
          <a:xfrm>
            <a:off x="328994" y="4154571"/>
            <a:ext cx="4762959" cy="246221"/>
          </a:xfrm>
          <a:prstGeom prst="rect">
            <a:avLst/>
          </a:prstGeom>
        </p:spPr>
        <p:txBody>
          <a:bodyPr wrap="square">
            <a:spAutoFit/>
          </a:bodyPr>
          <a:lstStyle/>
          <a:p>
            <a:r>
              <a:rPr lang="en-IN" sz="1000" dirty="0">
                <a:latin typeface="Times New Roman" panose="02020603050405020304" pitchFamily="18" charset="0"/>
                <a:cs typeface="Times New Roman" panose="02020603050405020304" pitchFamily="18" charset="0"/>
                <a:hlinkClick r:id="rId4"/>
              </a:rPr>
              <a:t>http://www.asianinfo.org/asianinfo/korea/pictures/koreanfood.jpg</a:t>
            </a:r>
            <a:r>
              <a:rPr lang="en-IN" sz="1000" dirty="0">
                <a:latin typeface="Times New Roman" panose="02020603050405020304" pitchFamily="18" charset="0"/>
                <a:cs typeface="Times New Roman" panose="02020603050405020304" pitchFamily="18" charset="0"/>
              </a:rPr>
              <a:t> accessed 10.03.19</a:t>
            </a:r>
          </a:p>
        </p:txBody>
      </p:sp>
      <p:pic>
        <p:nvPicPr>
          <p:cNvPr id="9" name="Picture 8"/>
          <p:cNvPicPr>
            <a:picLocks noChangeAspect="1"/>
          </p:cNvPicPr>
          <p:nvPr/>
        </p:nvPicPr>
        <p:blipFill>
          <a:blip r:embed="rId5"/>
          <a:stretch>
            <a:fillRect/>
          </a:stretch>
        </p:blipFill>
        <p:spPr>
          <a:xfrm>
            <a:off x="5091953" y="147599"/>
            <a:ext cx="6381190" cy="5466712"/>
          </a:xfrm>
          <a:prstGeom prst="rect">
            <a:avLst/>
          </a:prstGeom>
        </p:spPr>
      </p:pic>
      <p:sp>
        <p:nvSpPr>
          <p:cNvPr id="10" name="Rectangle 9"/>
          <p:cNvSpPr/>
          <p:nvPr/>
        </p:nvSpPr>
        <p:spPr>
          <a:xfrm>
            <a:off x="5234548" y="5799024"/>
            <a:ext cx="6096000" cy="400110"/>
          </a:xfrm>
          <a:prstGeom prst="rect">
            <a:avLst/>
          </a:prstGeom>
        </p:spPr>
        <p:txBody>
          <a:bodyPr>
            <a:spAutoFit/>
          </a:bodyPr>
          <a:lstStyle/>
          <a:p>
            <a:r>
              <a:rPr lang="en-IN" sz="1000" dirty="0">
                <a:latin typeface="Times New Roman" panose="02020603050405020304" pitchFamily="18" charset="0"/>
                <a:cs typeface="Times New Roman" panose="02020603050405020304" pitchFamily="18" charset="0"/>
                <a:hlinkClick r:id="rId6"/>
              </a:rPr>
              <a:t>https://livekindlyproduction-8u6efaq1lwo6x9a.stackpathdns.com/wp-content/uploads/2018/02/mcvegan-meal.png</a:t>
            </a:r>
            <a:r>
              <a:rPr lang="en-IN" sz="1000" dirty="0">
                <a:latin typeface="Times New Roman" panose="02020603050405020304" pitchFamily="18" charset="0"/>
                <a:cs typeface="Times New Roman" panose="02020603050405020304" pitchFamily="18" charset="0"/>
              </a:rPr>
              <a:t> accessed 10.03.19</a:t>
            </a:r>
          </a:p>
        </p:txBody>
      </p:sp>
    </p:spTree>
    <p:extLst>
      <p:ext uri="{BB962C8B-B14F-4D97-AF65-F5344CB8AC3E}">
        <p14:creationId xmlns:p14="http://schemas.microsoft.com/office/powerpoint/2010/main" val="2917264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6636" y="519545"/>
            <a:ext cx="10515600" cy="5798128"/>
          </a:xfrm>
        </p:spPr>
        <p:txBody>
          <a:bodyPr>
            <a:normAutofit/>
          </a:bodyPr>
          <a:lstStyle/>
          <a:p>
            <a:pPr marL="0" indent="0">
              <a:buNone/>
            </a:pPr>
            <a:r>
              <a:rPr lang="en-IN" b="1" dirty="0">
                <a:latin typeface="Bell MT" panose="02020503060305020303" pitchFamily="18" charset="0"/>
              </a:rPr>
              <a:t>Consumption, Resistance, and Foreign Imports </a:t>
            </a:r>
          </a:p>
          <a:p>
            <a:pPr marL="0" indent="0" algn="just">
              <a:buNone/>
            </a:pPr>
            <a:endParaRPr lang="en-IN" dirty="0">
              <a:latin typeface="Bell MT" panose="02020503060305020303" pitchFamily="18" charset="0"/>
            </a:endParaRPr>
          </a:p>
          <a:p>
            <a:pPr marL="0" indent="0" algn="just">
              <a:buNone/>
            </a:pPr>
            <a:r>
              <a:rPr lang="en-IN" dirty="0">
                <a:latin typeface="Bell MT" panose="02020503060305020303" pitchFamily="18" charset="0"/>
              </a:rPr>
              <a:t>"Foreign franchise restaurants leave their lights on all night to draw attention to their restaurants despite the nationwide movement to save energy" </a:t>
            </a:r>
          </a:p>
          <a:p>
            <a:pPr marL="0" indent="0" algn="just">
              <a:buNone/>
            </a:pPr>
            <a:endParaRPr lang="en-IN" dirty="0">
              <a:latin typeface="Bell MT" panose="02020503060305020303" pitchFamily="18" charset="0"/>
            </a:endParaRPr>
          </a:p>
          <a:p>
            <a:pPr marL="0" indent="0" algn="just">
              <a:buNone/>
            </a:pPr>
            <a:r>
              <a:rPr lang="en-IN" dirty="0">
                <a:latin typeface="Bell MT" panose="02020503060305020303" pitchFamily="18" charset="0"/>
              </a:rPr>
              <a:t>"Foreign fast foods are not hygienic, ... they use bacon and ham that already are past their expiration dates”</a:t>
            </a:r>
          </a:p>
          <a:p>
            <a:pPr marL="0" indent="0" algn="just">
              <a:buNone/>
            </a:pPr>
            <a:endParaRPr lang="en-IN" dirty="0">
              <a:latin typeface="Bell MT" panose="02020503060305020303" pitchFamily="18" charset="0"/>
            </a:endParaRPr>
          </a:p>
          <a:p>
            <a:pPr marL="0" indent="0" algn="just">
              <a:buNone/>
            </a:pPr>
            <a:r>
              <a:rPr lang="en-IN" dirty="0">
                <a:latin typeface="Bell MT" panose="02020503060305020303" pitchFamily="18" charset="0"/>
              </a:rPr>
              <a:t>Yet another newspaper article claimed that, "Fast food is full of </a:t>
            </a:r>
            <a:r>
              <a:rPr lang="en-IN" dirty="0" err="1">
                <a:latin typeface="Bell MT" panose="02020503060305020303" pitchFamily="18" charset="0"/>
              </a:rPr>
              <a:t>fecal</a:t>
            </a:r>
            <a:r>
              <a:rPr lang="en-IN" dirty="0">
                <a:latin typeface="Bell MT" panose="02020503060305020303" pitchFamily="18" charset="0"/>
              </a:rPr>
              <a:t> bacilli. ... The Association of Housewives found as many as 100 million </a:t>
            </a:r>
            <a:r>
              <a:rPr lang="en-IN" dirty="0" err="1">
                <a:latin typeface="Bell MT" panose="02020503060305020303" pitchFamily="18" charset="0"/>
              </a:rPr>
              <a:t>fecal</a:t>
            </a:r>
            <a:r>
              <a:rPr lang="en-IN" dirty="0">
                <a:latin typeface="Bell MT" panose="02020503060305020303" pitchFamily="18" charset="0"/>
              </a:rPr>
              <a:t> bacilli in one gram of sandwich.</a:t>
            </a:r>
          </a:p>
        </p:txBody>
      </p:sp>
    </p:spTree>
    <p:extLst>
      <p:ext uri="{BB962C8B-B14F-4D97-AF65-F5344CB8AC3E}">
        <p14:creationId xmlns:p14="http://schemas.microsoft.com/office/powerpoint/2010/main" val="227958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6636" y="519545"/>
            <a:ext cx="10515600" cy="5798128"/>
          </a:xfrm>
        </p:spPr>
        <p:txBody>
          <a:bodyPr>
            <a:normAutofit/>
          </a:bodyPr>
          <a:lstStyle/>
          <a:p>
            <a:pPr marL="0" indent="0">
              <a:buNone/>
            </a:pPr>
            <a:r>
              <a:rPr lang="en-IN" b="1" dirty="0">
                <a:latin typeface="Bell MT" panose="02020503060305020303" pitchFamily="18" charset="0"/>
              </a:rPr>
              <a:t>Consumption, Resistance, and Foreign Imports </a:t>
            </a:r>
          </a:p>
          <a:p>
            <a:pPr algn="just"/>
            <a:r>
              <a:rPr lang="en-IN" dirty="0">
                <a:latin typeface="Bell MT" panose="02020503060305020303" pitchFamily="18" charset="0"/>
              </a:rPr>
              <a:t>American cultural imperialism-defined as the encroachment of cultural practices and values that reflect American political and economic power-is also frequently cited as a reason for Koreans to shun McDonald's restaurants</a:t>
            </a:r>
          </a:p>
          <a:p>
            <a:pPr algn="just"/>
            <a:r>
              <a:rPr lang="en-IN" dirty="0">
                <a:latin typeface="Bell MT" panose="02020503060305020303" pitchFamily="18" charset="0"/>
              </a:rPr>
              <a:t>The management argued – preferring McDonalds should be taken as an economic decision on the part of an individual consumer rather than as symbolic </a:t>
            </a:r>
            <a:r>
              <a:rPr lang="en-IN" dirty="0" err="1">
                <a:latin typeface="Bell MT" panose="02020503060305020303" pitchFamily="18" charset="0"/>
              </a:rPr>
              <a:t>behavior</a:t>
            </a:r>
            <a:r>
              <a:rPr lang="en-IN" dirty="0">
                <a:latin typeface="Bell MT" panose="02020503060305020303" pitchFamily="18" charset="0"/>
              </a:rPr>
              <a:t> representing an overarching political ideology. </a:t>
            </a:r>
          </a:p>
          <a:p>
            <a:pPr algn="just"/>
            <a:r>
              <a:rPr lang="en-IN" dirty="0">
                <a:latin typeface="Bell MT" panose="02020503060305020303" pitchFamily="18" charset="0"/>
              </a:rPr>
              <a:t>Emphasizing McDonald's good value and convenience as a family restaurant is in line with the company's overall marketing strategy in Korea</a:t>
            </a:r>
          </a:p>
        </p:txBody>
      </p:sp>
    </p:spTree>
    <p:extLst>
      <p:ext uri="{BB962C8B-B14F-4D97-AF65-F5344CB8AC3E}">
        <p14:creationId xmlns:p14="http://schemas.microsoft.com/office/powerpoint/2010/main" val="1417798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6636" y="519545"/>
            <a:ext cx="10515600" cy="5798128"/>
          </a:xfrm>
        </p:spPr>
        <p:txBody>
          <a:bodyPr>
            <a:normAutofit fontScale="85000" lnSpcReduction="20000"/>
          </a:bodyPr>
          <a:lstStyle/>
          <a:p>
            <a:pPr marL="0" indent="0">
              <a:buNone/>
            </a:pPr>
            <a:r>
              <a:rPr lang="en-IN" b="1" dirty="0">
                <a:latin typeface="Bell MT" panose="02020503060305020303" pitchFamily="18" charset="0"/>
              </a:rPr>
              <a:t>Consumption, Resistance, and Foreign Imports </a:t>
            </a:r>
          </a:p>
          <a:p>
            <a:pPr marL="0" indent="0">
              <a:buNone/>
            </a:pPr>
            <a:endParaRPr lang="en-IN" b="1" dirty="0">
              <a:latin typeface="Bell MT" panose="02020503060305020303" pitchFamily="18" charset="0"/>
            </a:endParaRPr>
          </a:p>
          <a:p>
            <a:pPr algn="just"/>
            <a:r>
              <a:rPr lang="en-US" dirty="0">
                <a:latin typeface="Times New Roman" panose="02020603050405020304" pitchFamily="18" charset="0"/>
              </a:rPr>
              <a:t>Popular sympathy toward farmers and native rice is fostered by the Korean media, notably television documentaries dealing with agricultural issues. The intention behind these documentaries is clearly shown by their titles, such as: "American rice waiting for our doors to open”</a:t>
            </a:r>
          </a:p>
          <a:p>
            <a:pPr marL="0" indent="0" algn="just">
              <a:buNone/>
            </a:pPr>
            <a:endParaRPr lang="en-US" dirty="0">
              <a:latin typeface="Times New Roman" panose="02020603050405020304" pitchFamily="18" charset="0"/>
            </a:endParaRPr>
          </a:p>
          <a:p>
            <a:pPr algn="just"/>
            <a:r>
              <a:rPr lang="nl-NL" dirty="0">
                <a:latin typeface="Times New Roman" panose="02020603050405020304" pitchFamily="18" charset="0"/>
              </a:rPr>
              <a:t>The </a:t>
            </a:r>
            <a:r>
              <a:rPr lang="en-US" dirty="0">
                <a:latin typeface="Times New Roman" panose="02020603050405020304" pitchFamily="18" charset="0"/>
              </a:rPr>
              <a:t>programs stress the higher quality of native rice and the need for Koreans to eat what is produced in their own country, for both the physical health of consumers and the economic health </a:t>
            </a:r>
            <a:r>
              <a:rPr lang="nl-NL" dirty="0">
                <a:latin typeface="Times New Roman" panose="02020603050405020304" pitchFamily="18" charset="0"/>
              </a:rPr>
              <a:t>of the nation</a:t>
            </a:r>
          </a:p>
          <a:p>
            <a:pPr marL="0" indent="0" algn="just">
              <a:buNone/>
            </a:pPr>
            <a:endParaRPr lang="en-GB" dirty="0">
              <a:latin typeface="Times New Roman" panose="02020603050405020304" pitchFamily="18" charset="0"/>
            </a:endParaRPr>
          </a:p>
          <a:p>
            <a:pPr marL="0" indent="0" algn="just">
              <a:buNone/>
            </a:pPr>
            <a:endParaRPr lang="nl-NL" dirty="0">
              <a:latin typeface="Times New Roman" panose="02020603050405020304" pitchFamily="18" charset="0"/>
            </a:endParaRPr>
          </a:p>
          <a:p>
            <a:pPr algn="just"/>
            <a:r>
              <a:rPr lang="en-US" dirty="0">
                <a:latin typeface="Times New Roman" panose="02020603050405020304" pitchFamily="18" charset="0"/>
              </a:rPr>
              <a:t>The Korean mass media often frame the issue in terms of the survival of farmers, while downplaying the fact that Korean consumers would benefit from the lower price of imported rice. Despite this economic reality, urban industrial workers are often among the most active participants in anti-import campaigns, which are organized by farmers' associations and allied organizations</a:t>
            </a:r>
            <a:endParaRPr lang="en-IN" dirty="0">
              <a:latin typeface="Times New Roman" panose="02020603050405020304" pitchFamily="18" charset="0"/>
            </a:endParaRPr>
          </a:p>
        </p:txBody>
      </p:sp>
    </p:spTree>
    <p:extLst>
      <p:ext uri="{BB962C8B-B14F-4D97-AF65-F5344CB8AC3E}">
        <p14:creationId xmlns:p14="http://schemas.microsoft.com/office/powerpoint/2010/main" val="2044162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6636" y="519545"/>
            <a:ext cx="10515600" cy="5798128"/>
          </a:xfrm>
        </p:spPr>
        <p:txBody>
          <a:bodyPr>
            <a:normAutofit fontScale="92500" lnSpcReduction="10000"/>
          </a:bodyPr>
          <a:lstStyle/>
          <a:p>
            <a:pPr marL="0" indent="0">
              <a:buNone/>
            </a:pPr>
            <a:r>
              <a:rPr lang="en-US" b="1" dirty="0">
                <a:latin typeface="Bell MT" panose="02020503060305020303" pitchFamily="18" charset="0"/>
              </a:rPr>
              <a:t>Commensality and Individualism in Korea's Culinary Culture</a:t>
            </a:r>
          </a:p>
          <a:p>
            <a:pPr algn="just"/>
            <a:r>
              <a:rPr lang="en-US" dirty="0">
                <a:latin typeface="Bell MT" panose="02020503060305020303" pitchFamily="18" charset="0"/>
              </a:rPr>
              <a:t>In Korean, as in Chinese and Japanese language the term for "meal” is the same as the term for "cooked rice”</a:t>
            </a:r>
          </a:p>
          <a:p>
            <a:pPr algn="just"/>
            <a:r>
              <a:rPr lang="en-US" dirty="0">
                <a:latin typeface="Bell MT" panose="02020503060305020303" pitchFamily="18" charset="0"/>
              </a:rPr>
              <a:t>Rice was associated with good life and was most popular source of carbohydrate</a:t>
            </a:r>
          </a:p>
          <a:p>
            <a:pPr algn="just"/>
            <a:r>
              <a:rPr lang="en-US" dirty="0">
                <a:latin typeface="Bell MT" panose="02020503060305020303" pitchFamily="18" charset="0"/>
              </a:rPr>
              <a:t>Korean folklore represents the affluent person as someone who lives in a tile-roofed house (shaped like a whale's back) while enjoying a steady diet of cooked rice and beef soup. </a:t>
            </a:r>
          </a:p>
          <a:p>
            <a:pPr marL="457200" lvl="1" indent="0" algn="just">
              <a:buNone/>
            </a:pPr>
            <a:r>
              <a:rPr lang="en-US" dirty="0">
                <a:latin typeface="Bell MT" panose="02020503060305020303" pitchFamily="18" charset="0"/>
              </a:rPr>
              <a:t>For example, the story of </a:t>
            </a:r>
            <a:r>
              <a:rPr lang="en-US" dirty="0" err="1">
                <a:latin typeface="Bell MT" panose="02020503060305020303" pitchFamily="18" charset="0"/>
              </a:rPr>
              <a:t>Hungbu</a:t>
            </a:r>
            <a:r>
              <a:rPr lang="en-US" dirty="0">
                <a:latin typeface="Bell MT" panose="02020503060305020303" pitchFamily="18" charset="0"/>
              </a:rPr>
              <a:t>, one known to all Koreans, is about an extremely poor yet virtuous man whose children craved snow-white cooked rice (as opposed to </a:t>
            </a:r>
            <a:r>
              <a:rPr lang="en-US" dirty="0" err="1">
                <a:latin typeface="Bell MT" panose="02020503060305020303" pitchFamily="18" charset="0"/>
              </a:rPr>
              <a:t>lowgrade</a:t>
            </a:r>
            <a:r>
              <a:rPr lang="en-US" dirty="0">
                <a:latin typeface="Bell MT" panose="02020503060305020303" pitchFamily="18" charset="0"/>
              </a:rPr>
              <a:t> brown rice) and meat broth</a:t>
            </a:r>
          </a:p>
          <a:p>
            <a:pPr marL="457200" lvl="1" indent="0" algn="just">
              <a:buNone/>
            </a:pPr>
            <a:endParaRPr lang="en-US" dirty="0">
              <a:latin typeface="Bell MT" panose="02020503060305020303" pitchFamily="18" charset="0"/>
            </a:endParaRPr>
          </a:p>
          <a:p>
            <a:pPr algn="just"/>
            <a:r>
              <a:rPr lang="en-US" dirty="0">
                <a:latin typeface="Bell MT" panose="02020503060305020303" pitchFamily="18" charset="0"/>
              </a:rPr>
              <a:t>Rice is thus more than a simple grain; it is imbued with symbolic meanings and is perceived as sacred by many Koreans. Women are instructed not to waste a single grain lest they anger the gods and ruin the household's luck</a:t>
            </a:r>
          </a:p>
        </p:txBody>
      </p:sp>
    </p:spTree>
    <p:extLst>
      <p:ext uri="{BB962C8B-B14F-4D97-AF65-F5344CB8AC3E}">
        <p14:creationId xmlns:p14="http://schemas.microsoft.com/office/powerpoint/2010/main" val="694444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6636" y="519545"/>
            <a:ext cx="10515600" cy="5798128"/>
          </a:xfrm>
        </p:spPr>
        <p:txBody>
          <a:bodyPr>
            <a:normAutofit lnSpcReduction="10000"/>
          </a:bodyPr>
          <a:lstStyle/>
          <a:p>
            <a:pPr marL="0" indent="0">
              <a:buNone/>
            </a:pPr>
            <a:r>
              <a:rPr lang="en-US" b="1" dirty="0">
                <a:latin typeface="Bell MT" panose="02020503060305020303" pitchFamily="18" charset="0"/>
              </a:rPr>
              <a:t>Commensality and Individualism in Korea's Culinary Culture</a:t>
            </a:r>
          </a:p>
          <a:p>
            <a:pPr algn="just"/>
            <a:r>
              <a:rPr lang="en-US" dirty="0">
                <a:latin typeface="Bell MT" panose="02020503060305020303" pitchFamily="18" charset="0"/>
              </a:rPr>
              <a:t>In the 1970s the government implemented a number of aggressive policies to promote rice production, including a price support system as well as a research and development program</a:t>
            </a:r>
          </a:p>
          <a:p>
            <a:pPr algn="just"/>
            <a:r>
              <a:rPr lang="en-US" dirty="0">
                <a:latin typeface="Bell MT" panose="02020503060305020303" pitchFamily="18" charset="0"/>
              </a:rPr>
              <a:t>Once Korea achieved self-sufficiency in rice production, the government changed its emphasis to producing tastier rice</a:t>
            </a:r>
          </a:p>
          <a:p>
            <a:pPr algn="just"/>
            <a:r>
              <a:rPr lang="en-US" dirty="0">
                <a:latin typeface="Bell MT" panose="02020503060305020303" pitchFamily="18" charset="0"/>
              </a:rPr>
              <a:t>Eating rice in Korea promotes commensality. People share rice that has been cooked in the same pot and usually share side dishes, except during special banquets. Sharing a residence is often called "eating rice from the same cooking pot</a:t>
            </a:r>
          </a:p>
          <a:p>
            <a:pPr algn="just"/>
            <a:r>
              <a:rPr lang="en-US" dirty="0">
                <a:latin typeface="Bell MT" panose="02020503060305020303" pitchFamily="18" charset="0"/>
              </a:rPr>
              <a:t>In McDonald’s and other fast food restaurants, by contrast, customers pursue their own individualistic tastes. Although groups of people may eat together, they do not ordinarily share the food-except for </a:t>
            </a:r>
            <a:r>
              <a:rPr lang="en-US" dirty="0" err="1">
                <a:latin typeface="Bell MT" panose="02020503060305020303" pitchFamily="18" charset="0"/>
              </a:rPr>
              <a:t>french</a:t>
            </a:r>
            <a:r>
              <a:rPr lang="en-US" dirty="0">
                <a:latin typeface="Bell MT" panose="02020503060305020303" pitchFamily="18" charset="0"/>
              </a:rPr>
              <a:t> fries</a:t>
            </a:r>
          </a:p>
        </p:txBody>
      </p:sp>
    </p:spTree>
    <p:extLst>
      <p:ext uri="{BB962C8B-B14F-4D97-AF65-F5344CB8AC3E}">
        <p14:creationId xmlns:p14="http://schemas.microsoft.com/office/powerpoint/2010/main" val="3041815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6636" y="519545"/>
            <a:ext cx="10515600" cy="5798128"/>
          </a:xfrm>
        </p:spPr>
        <p:txBody>
          <a:bodyPr>
            <a:normAutofit lnSpcReduction="10000"/>
          </a:bodyPr>
          <a:lstStyle/>
          <a:p>
            <a:pPr marL="0" indent="0">
              <a:buNone/>
            </a:pPr>
            <a:r>
              <a:rPr lang="en-US" b="1" dirty="0">
                <a:latin typeface="Bell MT" panose="02020503060305020303" pitchFamily="18" charset="0"/>
              </a:rPr>
              <a:t>Commensality and Individualism in Korea's Culinary Culture</a:t>
            </a:r>
          </a:p>
          <a:p>
            <a:pPr algn="just"/>
            <a:r>
              <a:rPr lang="en-US" dirty="0">
                <a:latin typeface="Bell MT" panose="02020503060305020303" pitchFamily="18" charset="0"/>
              </a:rPr>
              <a:t>In Korea, even when friends purchase separate packets of fries, they often pour the contents onto a tray and together eat from the resulting pile. This does not, however, create the same powerful sense of commensality as sharing a rice-based meal</a:t>
            </a:r>
          </a:p>
          <a:p>
            <a:pPr algn="just"/>
            <a:r>
              <a:rPr lang="en-US" dirty="0">
                <a:latin typeface="Bell MT" panose="02020503060305020303" pitchFamily="18" charset="0"/>
              </a:rPr>
              <a:t>One can eat alone in McDonald's and not feel strange; eating in isolation at a Korean-style restaurant, on the other hand, generates feelings of loneliness and self-pity</a:t>
            </a:r>
          </a:p>
          <a:p>
            <a:pPr algn="just"/>
            <a:r>
              <a:rPr lang="en-US" dirty="0">
                <a:latin typeface="Bell MT" panose="02020503060305020303" pitchFamily="18" charset="0"/>
              </a:rPr>
              <a:t>McDonald's food, in the study was found to facilitate personal choice and promote individuality, themes which appeal to the </a:t>
            </a:r>
            <a:r>
              <a:rPr lang="en-US">
                <a:latin typeface="Bell MT" panose="02020503060305020303" pitchFamily="18" charset="0"/>
              </a:rPr>
              <a:t>new generation, </a:t>
            </a:r>
            <a:r>
              <a:rPr lang="en-US" dirty="0">
                <a:latin typeface="Bell MT" panose="02020503060305020303" pitchFamily="18" charset="0"/>
              </a:rPr>
              <a:t>who regard uniqueness as an important quality</a:t>
            </a:r>
          </a:p>
          <a:p>
            <a:pPr algn="just"/>
            <a:r>
              <a:rPr lang="en-US" dirty="0">
                <a:latin typeface="Bell MT" panose="02020503060305020303" pitchFamily="18" charset="0"/>
              </a:rPr>
              <a:t>One reason why McDonald's has not been more readily accepted by adult Koreans is that the style of food does not fit easily into the existing Korean food system</a:t>
            </a:r>
          </a:p>
        </p:txBody>
      </p:sp>
    </p:spTree>
    <p:extLst>
      <p:ext uri="{BB962C8B-B14F-4D97-AF65-F5344CB8AC3E}">
        <p14:creationId xmlns:p14="http://schemas.microsoft.com/office/powerpoint/2010/main" val="2127318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6636" y="519545"/>
            <a:ext cx="10515600" cy="5798128"/>
          </a:xfrm>
        </p:spPr>
        <p:txBody>
          <a:bodyPr>
            <a:normAutofit/>
          </a:bodyPr>
          <a:lstStyle/>
          <a:p>
            <a:pPr marL="0" indent="0">
              <a:buNone/>
            </a:pPr>
            <a:r>
              <a:rPr lang="en-US" b="1" dirty="0">
                <a:latin typeface="Bell MT" panose="02020503060305020303" pitchFamily="18" charset="0"/>
              </a:rPr>
              <a:t>Commensality and Individualism in Korea's Culinary Culture</a:t>
            </a:r>
          </a:p>
          <a:p>
            <a:pPr algn="just"/>
            <a:r>
              <a:rPr lang="en-US" dirty="0">
                <a:latin typeface="Bell MT" panose="02020503060305020303" pitchFamily="18" charset="0"/>
              </a:rPr>
              <a:t>Hamburgers, in particular, have not found a "niche" in the preexisting hierarchy of food. Other foreign products, such as instant coffee, Spam, processed cheese, and Coca-Cola, have not presented a direct threat to the rice-based, "proper" Korean meal. Rather, these items have been subsumed into recognizable food categories</a:t>
            </a:r>
          </a:p>
          <a:p>
            <a:pPr lvl="1" algn="just"/>
            <a:r>
              <a:rPr lang="en-US" dirty="0">
                <a:latin typeface="Bell MT" panose="02020503060305020303" pitchFamily="18" charset="0"/>
              </a:rPr>
              <a:t>Ex- Spam dishes are eaten with rice and other side dishes, thus fitting comfortably into traditional food categories</a:t>
            </a:r>
          </a:p>
          <a:p>
            <a:pPr lvl="1" algn="just"/>
            <a:endParaRPr lang="en-US" dirty="0">
              <a:latin typeface="Bell MT" panose="02020503060305020303" pitchFamily="18" charset="0"/>
            </a:endParaRPr>
          </a:p>
          <a:p>
            <a:pPr algn="just"/>
            <a:r>
              <a:rPr lang="en-US" dirty="0">
                <a:latin typeface="Bell MT" panose="02020503060305020303" pitchFamily="18" charset="0"/>
              </a:rPr>
              <a:t>Hamburgers, by contrast, constitute an entirely new category. Spam has been thoroughly "localized" in Korea, whereas the </a:t>
            </a:r>
            <a:r>
              <a:rPr lang="en-US">
                <a:latin typeface="Bell MT" panose="02020503060305020303" pitchFamily="18" charset="0"/>
              </a:rPr>
              <a:t>Big Mac is </a:t>
            </a:r>
            <a:r>
              <a:rPr lang="en-US" dirty="0">
                <a:latin typeface="Bell MT" panose="02020503060305020303" pitchFamily="18" charset="0"/>
              </a:rPr>
              <a:t>still "foreign," not only as a trade-marked brand name but also as a category of food</a:t>
            </a:r>
          </a:p>
        </p:txBody>
      </p:sp>
    </p:spTree>
    <p:extLst>
      <p:ext uri="{BB962C8B-B14F-4D97-AF65-F5344CB8AC3E}">
        <p14:creationId xmlns:p14="http://schemas.microsoft.com/office/powerpoint/2010/main" val="34863140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6636" y="519545"/>
            <a:ext cx="10515600" cy="5798128"/>
          </a:xfrm>
        </p:spPr>
        <p:txBody>
          <a:bodyPr>
            <a:normAutofit lnSpcReduction="10000"/>
          </a:bodyPr>
          <a:lstStyle/>
          <a:p>
            <a:pPr marL="0" indent="0">
              <a:buNone/>
            </a:pPr>
            <a:r>
              <a:rPr lang="en-US" b="1" dirty="0">
                <a:latin typeface="Bell MT" panose="02020503060305020303" pitchFamily="18" charset="0"/>
              </a:rPr>
              <a:t>Commensality and Individualism in Korea's Culinary Culture</a:t>
            </a:r>
          </a:p>
          <a:p>
            <a:pPr algn="just"/>
            <a:r>
              <a:rPr lang="en-US" dirty="0">
                <a:latin typeface="Bell MT" panose="02020503060305020303" pitchFamily="18" charset="0"/>
              </a:rPr>
              <a:t>Perhaps as a consequence of recent economic growth and the rising consumption level, McDonald's hamburgers are not considered haute cuisine by most Korean consumers. This has made it difficult for the company to find a niche in the local market</a:t>
            </a:r>
          </a:p>
          <a:p>
            <a:pPr algn="just"/>
            <a:r>
              <a:rPr lang="en-US" dirty="0">
                <a:latin typeface="Bell MT" panose="02020503060305020303" pitchFamily="18" charset="0"/>
              </a:rPr>
              <a:t>On the one hand, managers realize that it is important to portray McDonald's as the "authentic" American hamburger restaurant; on the other, attempts are under way to become "local" and thereby fit into the class of ordinary purveyors of everyday food</a:t>
            </a:r>
          </a:p>
          <a:p>
            <a:pPr algn="just"/>
            <a:endParaRPr lang="en-US" dirty="0">
              <a:latin typeface="Bell MT" panose="02020503060305020303" pitchFamily="18" charset="0"/>
            </a:endParaRPr>
          </a:p>
          <a:p>
            <a:pPr marL="0" indent="0" algn="just">
              <a:buNone/>
            </a:pPr>
            <a:r>
              <a:rPr lang="en-US" b="1" dirty="0">
                <a:latin typeface="Bell MT" panose="02020503060305020303" pitchFamily="18" charset="0"/>
              </a:rPr>
              <a:t>Conclusions</a:t>
            </a:r>
          </a:p>
          <a:p>
            <a:pPr algn="just"/>
            <a:r>
              <a:rPr lang="en-US" dirty="0">
                <a:latin typeface="Bell MT" panose="02020503060305020303" pitchFamily="18" charset="0"/>
              </a:rPr>
              <a:t>The article depicts about a series of negotiations and contestations regarding the meanings, demand for, and consumption of McDonald's hamburgers in Korea.</a:t>
            </a:r>
          </a:p>
        </p:txBody>
      </p:sp>
    </p:spTree>
    <p:extLst>
      <p:ext uri="{BB962C8B-B14F-4D97-AF65-F5344CB8AC3E}">
        <p14:creationId xmlns:p14="http://schemas.microsoft.com/office/powerpoint/2010/main" val="30085022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6636" y="519545"/>
            <a:ext cx="10515600" cy="5798128"/>
          </a:xfrm>
        </p:spPr>
        <p:txBody>
          <a:bodyPr>
            <a:normAutofit/>
          </a:bodyPr>
          <a:lstStyle/>
          <a:p>
            <a:pPr marL="0" indent="0" algn="just">
              <a:buNone/>
            </a:pPr>
            <a:r>
              <a:rPr lang="en-US" b="1" dirty="0">
                <a:latin typeface="Bell MT" panose="02020503060305020303" pitchFamily="18" charset="0"/>
              </a:rPr>
              <a:t>Difference in attitude among Koreans towards McDonald’s</a:t>
            </a:r>
          </a:p>
          <a:p>
            <a:pPr algn="just"/>
            <a:r>
              <a:rPr lang="en-US" dirty="0">
                <a:latin typeface="Bell MT" panose="02020503060305020303" pitchFamily="18" charset="0"/>
              </a:rPr>
              <a:t>Demand, in this case, is not a "natural" economic force, nor is it a constant and universal state</a:t>
            </a:r>
          </a:p>
          <a:p>
            <a:pPr algn="just"/>
            <a:r>
              <a:rPr lang="en-US" dirty="0">
                <a:latin typeface="Bell MT" panose="02020503060305020303" pitchFamily="18" charset="0"/>
              </a:rPr>
              <a:t>In Korea, the consumption of hamburgers communicates a variety of often contradictory messages. The farmers who promote the consumption of local produce argue that eating McDonald's hamburgers is tantamount to treason and the loss of Korean identity</a:t>
            </a:r>
          </a:p>
          <a:p>
            <a:pPr algn="just"/>
            <a:r>
              <a:rPr lang="en-US" dirty="0">
                <a:latin typeface="Bell MT" panose="02020503060305020303" pitchFamily="18" charset="0"/>
              </a:rPr>
              <a:t>Those who work for McDonald's convey the message that the consumption of hamburgers is a matter of rational choice, an ideologically neutral exercise based on personal tastes</a:t>
            </a:r>
          </a:p>
          <a:p>
            <a:pPr algn="just"/>
            <a:r>
              <a:rPr lang="en-US" dirty="0">
                <a:latin typeface="Bell MT" panose="02020503060305020303" pitchFamily="18" charset="0"/>
              </a:rPr>
              <a:t>The perceived seriousness of eating foreign-based foods is related to a general ambivalence toward achieving a globalized lifestyle and in the process losing one's identity as a Korean</a:t>
            </a:r>
          </a:p>
        </p:txBody>
      </p:sp>
    </p:spTree>
    <p:extLst>
      <p:ext uri="{BB962C8B-B14F-4D97-AF65-F5344CB8AC3E}">
        <p14:creationId xmlns:p14="http://schemas.microsoft.com/office/powerpoint/2010/main" val="8180308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6636" y="519545"/>
            <a:ext cx="10515600" cy="5798128"/>
          </a:xfrm>
        </p:spPr>
        <p:txBody>
          <a:bodyPr>
            <a:normAutofit/>
          </a:bodyPr>
          <a:lstStyle/>
          <a:p>
            <a:pPr marL="0" indent="0" algn="just">
              <a:buNone/>
            </a:pPr>
            <a:r>
              <a:rPr lang="en-US" b="1" dirty="0">
                <a:latin typeface="Bell MT" panose="02020503060305020303" pitchFamily="18" charset="0"/>
              </a:rPr>
              <a:t>Symbolic meaning of food</a:t>
            </a:r>
          </a:p>
          <a:p>
            <a:pPr algn="just"/>
            <a:r>
              <a:rPr lang="en-US" dirty="0">
                <a:latin typeface="Bell MT" panose="02020503060305020303" pitchFamily="18" charset="0"/>
              </a:rPr>
              <a:t>The fact that many children prefer foreign foods (pizza, hamburgers) to traditional dishes (kimchi, beef soup) is taken as a warning sign about the impending loss of Korean identity, since what is consumed is literally converted into the bodies of this next generation</a:t>
            </a:r>
          </a:p>
          <a:p>
            <a:pPr algn="just"/>
            <a:r>
              <a:rPr lang="en-US" dirty="0">
                <a:latin typeface="Bell MT" panose="02020503060305020303" pitchFamily="18" charset="0"/>
              </a:rPr>
              <a:t>In addition to the essential role food plays in the formation of the body, consuming foreign items also poses a threat to the social body</a:t>
            </a:r>
          </a:p>
          <a:p>
            <a:pPr algn="just"/>
            <a:r>
              <a:rPr lang="en-US" dirty="0">
                <a:latin typeface="Bell MT" panose="02020503060305020303" pitchFamily="18" charset="0"/>
              </a:rPr>
              <a:t>In Korean society, sharing food promotes solidarity not only among the living, but also between the ancestors and their descendants. The symbolic eating of food that first has been offered in ancestor worship ceremonies (</a:t>
            </a:r>
            <a:r>
              <a:rPr lang="en-US" dirty="0" err="1">
                <a:latin typeface="Bell MT" panose="02020503060305020303" pitchFamily="18" charset="0"/>
              </a:rPr>
              <a:t>umbok</a:t>
            </a:r>
            <a:r>
              <a:rPr lang="en-US" dirty="0">
                <a:latin typeface="Bell MT" panose="02020503060305020303" pitchFamily="18" charset="0"/>
              </a:rPr>
              <a:t>, or "partaking of luck") is a vivid example of how food connects various family members, both living and dead</a:t>
            </a:r>
          </a:p>
        </p:txBody>
      </p:sp>
    </p:spTree>
    <p:extLst>
      <p:ext uri="{BB962C8B-B14F-4D97-AF65-F5344CB8AC3E}">
        <p14:creationId xmlns:p14="http://schemas.microsoft.com/office/powerpoint/2010/main" val="242047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9155"/>
            <a:ext cx="10515600" cy="5667808"/>
          </a:xfrm>
        </p:spPr>
        <p:txBody>
          <a:bodyPr/>
          <a:lstStyle/>
          <a:p>
            <a:pPr algn="just"/>
            <a:r>
              <a:rPr lang="en-IN" dirty="0">
                <a:latin typeface="Bell MT" panose="02020503060305020303" pitchFamily="18" charset="0"/>
              </a:rPr>
              <a:t>Korean dilemma – people wish to be simultaneously nationalistic and global</a:t>
            </a:r>
          </a:p>
          <a:p>
            <a:pPr algn="just"/>
            <a:endParaRPr lang="en-IN" dirty="0">
              <a:latin typeface="Bell MT" panose="02020503060305020303" pitchFamily="18" charset="0"/>
            </a:endParaRPr>
          </a:p>
          <a:p>
            <a:pPr algn="just"/>
            <a:r>
              <a:rPr lang="en-IN" dirty="0">
                <a:latin typeface="Bell MT" panose="02020503060305020303" pitchFamily="18" charset="0"/>
              </a:rPr>
              <a:t>1992 - Ministry of Agriculture, Forestry, and Fishing and National Agricultural Cooperative Federation (NACF) jointly produced a poster to promote the consumption of local agricultural produce</a:t>
            </a:r>
          </a:p>
          <a:p>
            <a:pPr algn="just"/>
            <a:endParaRPr lang="en-IN" dirty="0">
              <a:latin typeface="Bell MT" panose="02020503060305020303" pitchFamily="18" charset="0"/>
            </a:endParaRPr>
          </a:p>
          <a:p>
            <a:pPr algn="just"/>
            <a:r>
              <a:rPr lang="en-IN" dirty="0">
                <a:latin typeface="Bell MT" panose="02020503060305020303" pitchFamily="18" charset="0"/>
              </a:rPr>
              <a:t>"Healthy eating = Eating our Rice," </a:t>
            </a:r>
          </a:p>
          <a:p>
            <a:pPr algn="just"/>
            <a:endParaRPr lang="en-IN" dirty="0">
              <a:latin typeface="Bell MT" panose="02020503060305020303" pitchFamily="18" charset="0"/>
            </a:endParaRPr>
          </a:p>
          <a:p>
            <a:pPr algn="just"/>
            <a:r>
              <a:rPr lang="en-IN" dirty="0">
                <a:latin typeface="Bell MT" panose="02020503060305020303" pitchFamily="18" charset="0"/>
              </a:rPr>
              <a:t>Rice and hamburgers are clearly understood symbols representing indigenous Korean food versus imported American food</a:t>
            </a:r>
          </a:p>
        </p:txBody>
      </p:sp>
    </p:spTree>
    <p:extLst>
      <p:ext uri="{BB962C8B-B14F-4D97-AF65-F5344CB8AC3E}">
        <p14:creationId xmlns:p14="http://schemas.microsoft.com/office/powerpoint/2010/main" val="3691127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6636" y="519545"/>
            <a:ext cx="10515600" cy="5798128"/>
          </a:xfrm>
        </p:spPr>
        <p:txBody>
          <a:bodyPr>
            <a:normAutofit/>
          </a:bodyPr>
          <a:lstStyle/>
          <a:p>
            <a:pPr marL="0" indent="0" algn="just">
              <a:buNone/>
            </a:pPr>
            <a:r>
              <a:rPr lang="en-US" b="1" dirty="0">
                <a:latin typeface="Bell MT" panose="02020503060305020303" pitchFamily="18" charset="0"/>
              </a:rPr>
              <a:t>Symbolic meaning of food</a:t>
            </a:r>
          </a:p>
          <a:p>
            <a:pPr marL="0" indent="0" algn="just">
              <a:buNone/>
            </a:pPr>
            <a:endParaRPr lang="en-US" b="1" dirty="0">
              <a:latin typeface="Bell MT" panose="02020503060305020303" pitchFamily="18" charset="0"/>
            </a:endParaRPr>
          </a:p>
          <a:p>
            <a:pPr algn="just"/>
            <a:r>
              <a:rPr lang="en-US" dirty="0">
                <a:latin typeface="Bell MT" panose="02020503060305020303" pitchFamily="18" charset="0"/>
              </a:rPr>
              <a:t>The items used in preparing food for different religious ceremonies must be familiar to the ancestors; their consumption, both spiritual and corporal, assures the continuity of Korean descent lines. </a:t>
            </a:r>
          </a:p>
          <a:p>
            <a:pPr algn="just"/>
            <a:r>
              <a:rPr lang="en-US" dirty="0">
                <a:latin typeface="Bell MT" panose="02020503060305020303" pitchFamily="18" charset="0"/>
              </a:rPr>
              <a:t>The contestations regarding the consumption of foreign foods must be understood, therefore, in the context of social practices that involve far more than personal taste</a:t>
            </a:r>
          </a:p>
          <a:p>
            <a:pPr algn="just"/>
            <a:r>
              <a:rPr lang="en-US" dirty="0">
                <a:latin typeface="Bell MT" panose="02020503060305020303" pitchFamily="18" charset="0"/>
              </a:rPr>
              <a:t>Korean consumers as a group and Koreans as individuals have been actively creating and redefining the transactional terms that condition acceptance of McDonald's hamburgers</a:t>
            </a:r>
          </a:p>
          <a:p>
            <a:pPr marL="0" indent="0" algn="just">
              <a:buNone/>
            </a:pPr>
            <a:endParaRPr lang="en-US" dirty="0">
              <a:latin typeface="Bell MT" panose="02020503060305020303" pitchFamily="18" charset="0"/>
            </a:endParaRPr>
          </a:p>
        </p:txBody>
      </p:sp>
    </p:spTree>
    <p:extLst>
      <p:ext uri="{BB962C8B-B14F-4D97-AF65-F5344CB8AC3E}">
        <p14:creationId xmlns:p14="http://schemas.microsoft.com/office/powerpoint/2010/main" val="17536527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6636" y="519545"/>
            <a:ext cx="10515600" cy="5798128"/>
          </a:xfrm>
        </p:spPr>
        <p:txBody>
          <a:bodyPr>
            <a:normAutofit lnSpcReduction="10000"/>
          </a:bodyPr>
          <a:lstStyle/>
          <a:p>
            <a:pPr marL="0" indent="0" algn="just">
              <a:buNone/>
            </a:pPr>
            <a:r>
              <a:rPr lang="en-US" b="1" dirty="0">
                <a:latin typeface="Bell MT" panose="02020503060305020303" pitchFamily="18" charset="0"/>
              </a:rPr>
              <a:t>Opinion of Korean people of McDonald’s food and marketing strategies</a:t>
            </a:r>
          </a:p>
          <a:p>
            <a:pPr algn="just"/>
            <a:r>
              <a:rPr lang="en-US" dirty="0">
                <a:latin typeface="Bell MT" panose="02020503060305020303" pitchFamily="18" charset="0"/>
              </a:rPr>
              <a:t>Korean Customers – They believe that their food choices do not simply reflect government guidelines or the agendas of interest groups that play on patriotic themes. Nor do they think that they are blindly influenced by the sophisticated marketing strategies of multinational restaurant chains</a:t>
            </a:r>
          </a:p>
          <a:p>
            <a:pPr algn="just"/>
            <a:r>
              <a:rPr lang="en-US" dirty="0">
                <a:latin typeface="Bell MT" panose="02020503060305020303" pitchFamily="18" charset="0"/>
              </a:rPr>
              <a:t>The young people who use the pleasant environment of McDonald's to socialize and study are fully aware that the management's intended use of this space is at odds with their own</a:t>
            </a:r>
          </a:p>
          <a:p>
            <a:pPr algn="just"/>
            <a:r>
              <a:rPr lang="en-US" dirty="0">
                <a:latin typeface="Bell MT" panose="02020503060305020303" pitchFamily="18" charset="0"/>
              </a:rPr>
              <a:t>Many customers even feel that they are taking advantage of the company by not spending enough money to compensate for the service received. Korean women have also found their own way to convert the space provided by McDonald's into a retreat from the stress of urban life</a:t>
            </a:r>
          </a:p>
        </p:txBody>
      </p:sp>
    </p:spTree>
    <p:extLst>
      <p:ext uri="{BB962C8B-B14F-4D97-AF65-F5344CB8AC3E}">
        <p14:creationId xmlns:p14="http://schemas.microsoft.com/office/powerpoint/2010/main" val="2378586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6636" y="519545"/>
            <a:ext cx="10515600" cy="5798128"/>
          </a:xfrm>
        </p:spPr>
        <p:txBody>
          <a:bodyPr>
            <a:normAutofit/>
          </a:bodyPr>
          <a:lstStyle/>
          <a:p>
            <a:pPr marL="0" indent="0" algn="just">
              <a:buNone/>
            </a:pPr>
            <a:r>
              <a:rPr lang="en-US" dirty="0">
                <a:latin typeface="Bell MT" panose="02020503060305020303" pitchFamily="18" charset="0"/>
              </a:rPr>
              <a:t>McDonald's in Korea is not simply a corporation; it is a highly loaded symbol of American culture, and as such reflects all the complications and contradictions that have characterized Korean- American relations over the past fifty years</a:t>
            </a:r>
          </a:p>
        </p:txBody>
      </p:sp>
    </p:spTree>
    <p:extLst>
      <p:ext uri="{BB962C8B-B14F-4D97-AF65-F5344CB8AC3E}">
        <p14:creationId xmlns:p14="http://schemas.microsoft.com/office/powerpoint/2010/main" val="2684896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9155"/>
            <a:ext cx="10515600" cy="5667808"/>
          </a:xfrm>
        </p:spPr>
        <p:txBody>
          <a:bodyPr>
            <a:normAutofit lnSpcReduction="10000"/>
          </a:bodyPr>
          <a:lstStyle/>
          <a:p>
            <a:pPr algn="just"/>
            <a:r>
              <a:rPr lang="en-IN" dirty="0">
                <a:latin typeface="Bell MT" panose="02020503060305020303" pitchFamily="18" charset="0"/>
              </a:rPr>
              <a:t>Increase in demand for McDonald’s food </a:t>
            </a:r>
          </a:p>
          <a:p>
            <a:pPr lvl="1" algn="just"/>
            <a:r>
              <a:rPr lang="en-IN" dirty="0">
                <a:latin typeface="Bell MT" panose="02020503060305020303" pitchFamily="18" charset="0"/>
              </a:rPr>
              <a:t>People wanted to sample western food</a:t>
            </a:r>
          </a:p>
          <a:p>
            <a:pPr lvl="1" algn="just"/>
            <a:r>
              <a:rPr lang="en-IN" dirty="0">
                <a:latin typeface="Bell MT" panose="02020503060305020303" pitchFamily="18" charset="0"/>
              </a:rPr>
              <a:t>Convenient</a:t>
            </a:r>
          </a:p>
          <a:p>
            <a:pPr lvl="1" algn="just"/>
            <a:endParaRPr lang="en-IN" dirty="0">
              <a:latin typeface="Bell MT" panose="02020503060305020303" pitchFamily="18" charset="0"/>
            </a:endParaRPr>
          </a:p>
          <a:p>
            <a:pPr algn="just"/>
            <a:r>
              <a:rPr lang="en-IN" dirty="0">
                <a:latin typeface="Bell MT" panose="02020503060305020303" pitchFamily="18" charset="0"/>
              </a:rPr>
              <a:t>Variables like gender, economic conditions and political viewpoint – dramatic effects on attitude towards American fast food</a:t>
            </a:r>
          </a:p>
          <a:p>
            <a:pPr lvl="1" algn="just"/>
            <a:r>
              <a:rPr lang="en-IN" dirty="0">
                <a:latin typeface="Bell MT" panose="02020503060305020303" pitchFamily="18" charset="0"/>
              </a:rPr>
              <a:t>Ex- Dramatic generational differences: it may be hard to convince a Korean child, whose favourite venue for birthday parties is McDonald's, that hamburgers are not part of her indigenous food culture. </a:t>
            </a:r>
          </a:p>
          <a:p>
            <a:pPr lvl="1" algn="just"/>
            <a:endParaRPr lang="en-IN" dirty="0">
              <a:latin typeface="Bell MT" panose="02020503060305020303" pitchFamily="18" charset="0"/>
            </a:endParaRPr>
          </a:p>
          <a:p>
            <a:pPr algn="just"/>
            <a:r>
              <a:rPr lang="en-IN" dirty="0">
                <a:latin typeface="Bell MT" panose="02020503060305020303" pitchFamily="18" charset="0"/>
              </a:rPr>
              <a:t>Arjun </a:t>
            </a:r>
            <a:r>
              <a:rPr lang="en-IN" dirty="0" err="1">
                <a:latin typeface="Bell MT" panose="02020503060305020303" pitchFamily="18" charset="0"/>
              </a:rPr>
              <a:t>Appadurai</a:t>
            </a:r>
            <a:r>
              <a:rPr lang="en-IN" dirty="0">
                <a:latin typeface="Bell MT" panose="02020503060305020303" pitchFamily="18" charset="0"/>
              </a:rPr>
              <a:t> (Indian-American Anthropologists) - in every society certain objects or commodities carry powerfully loaded social messages </a:t>
            </a:r>
          </a:p>
          <a:p>
            <a:pPr lvl="1" algn="just"/>
            <a:r>
              <a:rPr lang="en-IN" dirty="0">
                <a:latin typeface="Bell MT" panose="02020503060305020303" pitchFamily="18" charset="0"/>
              </a:rPr>
              <a:t>Ex- Cloth (woven by charkha) did in the context of Gandhi's resistance to British imperialism in pre-1947 India</a:t>
            </a:r>
          </a:p>
        </p:txBody>
      </p:sp>
    </p:spTree>
    <p:extLst>
      <p:ext uri="{BB962C8B-B14F-4D97-AF65-F5344CB8AC3E}">
        <p14:creationId xmlns:p14="http://schemas.microsoft.com/office/powerpoint/2010/main" val="4203341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77931" y="202623"/>
            <a:ext cx="5304560" cy="2823395"/>
          </a:xfrm>
          <a:prstGeom prst="rect">
            <a:avLst/>
          </a:prstGeom>
        </p:spPr>
      </p:pic>
      <p:sp>
        <p:nvSpPr>
          <p:cNvPr id="4" name="Rectangle 3"/>
          <p:cNvSpPr/>
          <p:nvPr/>
        </p:nvSpPr>
        <p:spPr>
          <a:xfrm>
            <a:off x="200890" y="3019546"/>
            <a:ext cx="6096000" cy="246221"/>
          </a:xfrm>
          <a:prstGeom prst="rect">
            <a:avLst/>
          </a:prstGeom>
        </p:spPr>
        <p:txBody>
          <a:bodyPr>
            <a:spAutoFit/>
          </a:bodyPr>
          <a:lstStyle/>
          <a:p>
            <a:r>
              <a:rPr lang="en-IN" sz="1000" dirty="0">
                <a:hlinkClick r:id="rId3"/>
              </a:rPr>
              <a:t>https://qph.fs.quoracdn.net/main-qimg-85cc0e35d9ea3482c6745facb0752b14</a:t>
            </a:r>
            <a:r>
              <a:rPr lang="en-IN" sz="1000" dirty="0"/>
              <a:t> accessed 10.03.19</a:t>
            </a:r>
          </a:p>
        </p:txBody>
      </p:sp>
      <p:pic>
        <p:nvPicPr>
          <p:cNvPr id="5" name="Picture 4"/>
          <p:cNvPicPr>
            <a:picLocks noChangeAspect="1"/>
          </p:cNvPicPr>
          <p:nvPr/>
        </p:nvPicPr>
        <p:blipFill>
          <a:blip r:embed="rId4"/>
          <a:stretch>
            <a:fillRect/>
          </a:stretch>
        </p:blipFill>
        <p:spPr>
          <a:xfrm>
            <a:off x="5772405" y="80067"/>
            <a:ext cx="5704353" cy="2945951"/>
          </a:xfrm>
          <a:prstGeom prst="rect">
            <a:avLst/>
          </a:prstGeom>
        </p:spPr>
      </p:pic>
      <p:sp>
        <p:nvSpPr>
          <p:cNvPr id="6" name="Rectangle 5"/>
          <p:cNvSpPr/>
          <p:nvPr/>
        </p:nvSpPr>
        <p:spPr>
          <a:xfrm>
            <a:off x="6786995" y="3071365"/>
            <a:ext cx="4968587" cy="246221"/>
          </a:xfrm>
          <a:prstGeom prst="rect">
            <a:avLst/>
          </a:prstGeom>
        </p:spPr>
        <p:txBody>
          <a:bodyPr wrap="square">
            <a:spAutoFit/>
          </a:bodyPr>
          <a:lstStyle/>
          <a:p>
            <a:r>
              <a:rPr lang="en-IN" sz="1000" dirty="0">
                <a:hlinkClick r:id="rId5"/>
              </a:rPr>
              <a:t>https://www.culturalindia.net/iliimages/Gujarati-Food-ili-87-img-1.jpg</a:t>
            </a:r>
            <a:r>
              <a:rPr lang="en-IN" sz="1000" dirty="0"/>
              <a:t> accessed 10.03.19</a:t>
            </a:r>
          </a:p>
        </p:txBody>
      </p:sp>
      <p:pic>
        <p:nvPicPr>
          <p:cNvPr id="9" name="Picture 8"/>
          <p:cNvPicPr>
            <a:picLocks noChangeAspect="1"/>
          </p:cNvPicPr>
          <p:nvPr/>
        </p:nvPicPr>
        <p:blipFill>
          <a:blip r:embed="rId6"/>
          <a:stretch>
            <a:fillRect/>
          </a:stretch>
        </p:blipFill>
        <p:spPr>
          <a:xfrm>
            <a:off x="288781" y="3369405"/>
            <a:ext cx="5483624" cy="3048866"/>
          </a:xfrm>
          <a:prstGeom prst="rect">
            <a:avLst/>
          </a:prstGeom>
        </p:spPr>
      </p:pic>
      <p:sp>
        <p:nvSpPr>
          <p:cNvPr id="10" name="Rectangle 9"/>
          <p:cNvSpPr/>
          <p:nvPr/>
        </p:nvSpPr>
        <p:spPr>
          <a:xfrm>
            <a:off x="288781" y="6461827"/>
            <a:ext cx="6096000" cy="246221"/>
          </a:xfrm>
          <a:prstGeom prst="rect">
            <a:avLst/>
          </a:prstGeom>
        </p:spPr>
        <p:txBody>
          <a:bodyPr>
            <a:spAutoFit/>
          </a:bodyPr>
          <a:lstStyle/>
          <a:p>
            <a:r>
              <a:rPr lang="en-IN" sz="1000" dirty="0">
                <a:hlinkClick r:id="rId7"/>
              </a:rPr>
              <a:t>https://images.indianexpress.com/2018/08/onam-sadhya-759.jpg</a:t>
            </a:r>
            <a:r>
              <a:rPr lang="en-IN" sz="1000" dirty="0"/>
              <a:t> accessed 10.03.19</a:t>
            </a:r>
          </a:p>
        </p:txBody>
      </p:sp>
      <p:pic>
        <p:nvPicPr>
          <p:cNvPr id="11" name="Picture 10"/>
          <p:cNvPicPr>
            <a:picLocks noChangeAspect="1"/>
          </p:cNvPicPr>
          <p:nvPr/>
        </p:nvPicPr>
        <p:blipFill>
          <a:blip r:embed="rId8"/>
          <a:stretch>
            <a:fillRect/>
          </a:stretch>
        </p:blipFill>
        <p:spPr>
          <a:xfrm>
            <a:off x="6037117" y="3284120"/>
            <a:ext cx="5340928" cy="2919604"/>
          </a:xfrm>
          <a:prstGeom prst="rect">
            <a:avLst/>
          </a:prstGeom>
        </p:spPr>
      </p:pic>
      <p:sp>
        <p:nvSpPr>
          <p:cNvPr id="12" name="Rectangle 11"/>
          <p:cNvSpPr/>
          <p:nvPr/>
        </p:nvSpPr>
        <p:spPr>
          <a:xfrm>
            <a:off x="5772404" y="6228284"/>
            <a:ext cx="6761019" cy="400110"/>
          </a:xfrm>
          <a:prstGeom prst="rect">
            <a:avLst/>
          </a:prstGeom>
        </p:spPr>
        <p:txBody>
          <a:bodyPr wrap="square">
            <a:spAutoFit/>
          </a:bodyPr>
          <a:lstStyle/>
          <a:p>
            <a:r>
              <a:rPr lang="en-IN" sz="1000" dirty="0">
                <a:hlinkClick r:id="rId9"/>
              </a:rPr>
              <a:t>https://kaziranganationalparkassam.files.wordpress.com/2018/09/screenshot_2018-08-08-18-52-07-843_com-facebook-katana.png?w=648</a:t>
            </a:r>
            <a:r>
              <a:rPr lang="en-IN" sz="1000" dirty="0"/>
              <a:t> accessed 10.03.19</a:t>
            </a:r>
          </a:p>
        </p:txBody>
      </p:sp>
    </p:spTree>
    <p:extLst>
      <p:ext uri="{BB962C8B-B14F-4D97-AF65-F5344CB8AC3E}">
        <p14:creationId xmlns:p14="http://schemas.microsoft.com/office/powerpoint/2010/main" val="3836226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9155"/>
            <a:ext cx="10515600" cy="5667808"/>
          </a:xfrm>
        </p:spPr>
        <p:txBody>
          <a:bodyPr>
            <a:normAutofit/>
          </a:bodyPr>
          <a:lstStyle/>
          <a:p>
            <a:pPr algn="just"/>
            <a:r>
              <a:rPr lang="en-IN" dirty="0">
                <a:latin typeface="Bell MT" panose="02020503060305020303" pitchFamily="18" charset="0"/>
              </a:rPr>
              <a:t>Foods, especially staple foods, often become intertwined with a group's identity</a:t>
            </a:r>
          </a:p>
          <a:p>
            <a:pPr algn="just"/>
            <a:endParaRPr lang="en-IN" dirty="0">
              <a:latin typeface="Bell MT" panose="02020503060305020303" pitchFamily="18" charset="0"/>
            </a:endParaRPr>
          </a:p>
          <a:p>
            <a:pPr algn="just"/>
            <a:r>
              <a:rPr lang="en-IN" dirty="0" err="1">
                <a:latin typeface="Bell MT" panose="02020503060305020303" pitchFamily="18" charset="0"/>
              </a:rPr>
              <a:t>Appadurai</a:t>
            </a:r>
            <a:r>
              <a:rPr lang="en-IN" dirty="0">
                <a:latin typeface="Bell MT" panose="02020503060305020303" pitchFamily="18" charset="0"/>
              </a:rPr>
              <a:t> argues that those items most saturated with social messages (e.g., cloth or rice) are "likely to be least responsive to crude shifts in supply or demand, but most responsive to political manipulation”</a:t>
            </a:r>
          </a:p>
          <a:p>
            <a:pPr algn="just"/>
            <a:endParaRPr lang="en-IN" dirty="0">
              <a:latin typeface="Bell MT" panose="02020503060305020303" pitchFamily="18" charset="0"/>
            </a:endParaRPr>
          </a:p>
          <a:p>
            <a:pPr algn="just"/>
            <a:r>
              <a:rPr lang="en-IN" dirty="0">
                <a:latin typeface="Bell MT" panose="02020503060305020303" pitchFamily="18" charset="0"/>
              </a:rPr>
              <a:t>As rice symbolizes Korean indigenousness, so McDonald's hamburgers carry the burden of symbolizing Americana-regarded with deep ambivalence by many Koreans. </a:t>
            </a:r>
          </a:p>
        </p:txBody>
      </p:sp>
    </p:spTree>
    <p:extLst>
      <p:ext uri="{BB962C8B-B14F-4D97-AF65-F5344CB8AC3E}">
        <p14:creationId xmlns:p14="http://schemas.microsoft.com/office/powerpoint/2010/main" val="560320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3908"/>
            <a:ext cx="10515600" cy="6587837"/>
          </a:xfrm>
        </p:spPr>
        <p:txBody>
          <a:bodyPr>
            <a:normAutofit lnSpcReduction="10000"/>
          </a:bodyPr>
          <a:lstStyle/>
          <a:p>
            <a:pPr marL="0" indent="0">
              <a:buNone/>
            </a:pPr>
            <a:endParaRPr lang="en-IN" dirty="0">
              <a:latin typeface="Bell MT" panose="02020503060305020303" pitchFamily="18" charset="0"/>
            </a:endParaRPr>
          </a:p>
          <a:p>
            <a:pPr marL="0" indent="0" algn="ctr">
              <a:buNone/>
            </a:pPr>
            <a:r>
              <a:rPr lang="en-IN" dirty="0">
                <a:latin typeface="Bell MT" panose="02020503060305020303" pitchFamily="18" charset="0"/>
              </a:rPr>
              <a:t>"The tyranny of American fast food companies in the Korean market" </a:t>
            </a:r>
          </a:p>
          <a:p>
            <a:pPr marL="0" indent="0" algn="ctr">
              <a:buNone/>
            </a:pPr>
            <a:r>
              <a:rPr lang="en-IN" dirty="0">
                <a:latin typeface="Bell MT" panose="02020503060305020303" pitchFamily="18" charset="0"/>
              </a:rPr>
              <a:t>"McDonald's joint venture scheme”</a:t>
            </a:r>
          </a:p>
          <a:p>
            <a:pPr marL="0" indent="0" algn="ctr">
              <a:buNone/>
            </a:pPr>
            <a:endParaRPr lang="en-IN" dirty="0">
              <a:latin typeface="Bell MT" panose="02020503060305020303" pitchFamily="18" charset="0"/>
            </a:endParaRPr>
          </a:p>
          <a:p>
            <a:pPr algn="just"/>
            <a:r>
              <a:rPr lang="en-IN" dirty="0">
                <a:latin typeface="Bell MT" panose="02020503060305020303" pitchFamily="18" charset="0"/>
              </a:rPr>
              <a:t>McDonald's as a “Local" Institution </a:t>
            </a:r>
          </a:p>
          <a:p>
            <a:pPr lvl="1" algn="just"/>
            <a:r>
              <a:rPr lang="en-IN" dirty="0">
                <a:latin typeface="Bell MT" panose="02020503060305020303" pitchFamily="18" charset="0"/>
              </a:rPr>
              <a:t> Korean business – 50% share</a:t>
            </a:r>
          </a:p>
          <a:p>
            <a:pPr lvl="1" algn="just"/>
            <a:r>
              <a:rPr lang="en-IN" dirty="0">
                <a:latin typeface="Bell MT" panose="02020503060305020303" pitchFamily="18" charset="0"/>
              </a:rPr>
              <a:t>McDonald's is Korean is an interesting argument when one considers the company's ongoing efforts to represent its products as authentically American, and hence different from the hamburgers sold at local, supposedly less prestigious, restaurants</a:t>
            </a:r>
          </a:p>
          <a:p>
            <a:pPr lvl="1" algn="just"/>
            <a:r>
              <a:rPr lang="en-IN" dirty="0">
                <a:latin typeface="Bell MT" panose="02020503060305020303" pitchFamily="18" charset="0"/>
              </a:rPr>
              <a:t>Business in Korea is conducted exclusively by Koreans – complex banking system</a:t>
            </a:r>
          </a:p>
          <a:p>
            <a:pPr lvl="1" algn="just"/>
            <a:r>
              <a:rPr lang="en-IN" dirty="0">
                <a:latin typeface="Bell MT" panose="02020503060305020303" pitchFamily="18" charset="0"/>
              </a:rPr>
              <a:t>Employees considered McDonald's a model company, one that donates money to local charitable causes and reinvests a substantial proportion of its profits in Korea</a:t>
            </a:r>
          </a:p>
          <a:p>
            <a:pPr lvl="1" algn="just"/>
            <a:r>
              <a:rPr lang="en-IN" dirty="0">
                <a:latin typeface="Bell MT" panose="02020503060305020303" pitchFamily="18" charset="0"/>
              </a:rPr>
              <a:t>Women – satisfied with the company's openness and relative lack of hierarchy, which in their view led to greater gender equality than is normally the case in Korean business circles</a:t>
            </a:r>
          </a:p>
          <a:p>
            <a:pPr lvl="1" algn="just"/>
            <a:endParaRPr lang="en-IN" dirty="0">
              <a:latin typeface="Bell MT" panose="02020503060305020303" pitchFamily="18" charset="0"/>
            </a:endParaRPr>
          </a:p>
          <a:p>
            <a:pPr lvl="1" algn="just"/>
            <a:endParaRPr lang="en-IN" dirty="0">
              <a:latin typeface="Bell MT" panose="02020503060305020303" pitchFamily="18" charset="0"/>
            </a:endParaRPr>
          </a:p>
        </p:txBody>
      </p:sp>
    </p:spTree>
    <p:extLst>
      <p:ext uri="{BB962C8B-B14F-4D97-AF65-F5344CB8AC3E}">
        <p14:creationId xmlns:p14="http://schemas.microsoft.com/office/powerpoint/2010/main" val="1792096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3908"/>
            <a:ext cx="10515600" cy="6587837"/>
          </a:xfrm>
        </p:spPr>
        <p:txBody>
          <a:bodyPr>
            <a:normAutofit/>
          </a:bodyPr>
          <a:lstStyle/>
          <a:p>
            <a:pPr marL="0" indent="0">
              <a:buNone/>
            </a:pPr>
            <a:r>
              <a:rPr lang="en-IN" b="1" dirty="0">
                <a:latin typeface="Bell MT" panose="02020503060305020303" pitchFamily="18" charset="0"/>
              </a:rPr>
              <a:t>McDonald's and Its Rivals </a:t>
            </a:r>
          </a:p>
          <a:p>
            <a:pPr algn="just"/>
            <a:r>
              <a:rPr lang="en-IN" dirty="0" err="1">
                <a:latin typeface="Bell MT" panose="02020503060305020303" pitchFamily="18" charset="0"/>
              </a:rPr>
              <a:t>Lotteria</a:t>
            </a:r>
            <a:r>
              <a:rPr lang="en-IN" dirty="0">
                <a:latin typeface="Bell MT" panose="02020503060305020303" pitchFamily="18" charset="0"/>
              </a:rPr>
              <a:t>, a restaurant chain that opened in Korea (1979) prior to McDonald's, initially claimed that it sold authentic American hamburgers made from pure beef</a:t>
            </a:r>
          </a:p>
          <a:p>
            <a:pPr marL="0" indent="0" algn="just">
              <a:buNone/>
            </a:pPr>
            <a:endParaRPr lang="en-IN" dirty="0">
              <a:latin typeface="Bell MT" panose="02020503060305020303" pitchFamily="18" charset="0"/>
            </a:endParaRPr>
          </a:p>
          <a:p>
            <a:pPr marL="0" indent="0" algn="just">
              <a:buNone/>
            </a:pPr>
            <a:endParaRPr lang="en-IN" dirty="0">
              <a:latin typeface="Bell MT" panose="02020503060305020303" pitchFamily="18" charset="0"/>
            </a:endParaRPr>
          </a:p>
          <a:p>
            <a:pPr marL="457200" lvl="1" indent="0" algn="just">
              <a:buNone/>
            </a:pPr>
            <a:endParaRPr lang="en-IN" dirty="0">
              <a:latin typeface="Bell MT" panose="02020503060305020303" pitchFamily="18" charset="0"/>
            </a:endParaRPr>
          </a:p>
        </p:txBody>
      </p:sp>
      <p:pic>
        <p:nvPicPr>
          <p:cNvPr id="2" name="Picture 1"/>
          <p:cNvPicPr>
            <a:picLocks noChangeAspect="1"/>
          </p:cNvPicPr>
          <p:nvPr/>
        </p:nvPicPr>
        <p:blipFill>
          <a:blip r:embed="rId2"/>
          <a:stretch>
            <a:fillRect/>
          </a:stretch>
        </p:blipFill>
        <p:spPr>
          <a:xfrm>
            <a:off x="3248025" y="1926213"/>
            <a:ext cx="5238750" cy="3393932"/>
          </a:xfrm>
          <a:prstGeom prst="rect">
            <a:avLst/>
          </a:prstGeom>
        </p:spPr>
      </p:pic>
      <p:sp>
        <p:nvSpPr>
          <p:cNvPr id="4" name="Rectangle 3"/>
          <p:cNvSpPr/>
          <p:nvPr/>
        </p:nvSpPr>
        <p:spPr>
          <a:xfrm>
            <a:off x="1717964" y="5682779"/>
            <a:ext cx="6096000" cy="246221"/>
          </a:xfrm>
          <a:prstGeom prst="rect">
            <a:avLst/>
          </a:prstGeom>
        </p:spPr>
        <p:txBody>
          <a:bodyPr>
            <a:spAutoFit/>
          </a:bodyPr>
          <a:lstStyle/>
          <a:p>
            <a:r>
              <a:rPr lang="en-IN" sz="1000" dirty="0">
                <a:hlinkClick r:id="rId3"/>
              </a:rPr>
              <a:t>https://media-cdn.tripadvisor.com/media/photo-s/13/f5/59/f8/caption.jpg</a:t>
            </a:r>
            <a:r>
              <a:rPr lang="en-IN" sz="1000" dirty="0"/>
              <a:t> accessed 10.03.19</a:t>
            </a:r>
          </a:p>
        </p:txBody>
      </p:sp>
    </p:spTree>
    <p:extLst>
      <p:ext uri="{BB962C8B-B14F-4D97-AF65-F5344CB8AC3E}">
        <p14:creationId xmlns:p14="http://schemas.microsoft.com/office/powerpoint/2010/main" val="3278881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3908"/>
            <a:ext cx="10515600" cy="6587837"/>
          </a:xfrm>
        </p:spPr>
        <p:txBody>
          <a:bodyPr>
            <a:normAutofit/>
          </a:bodyPr>
          <a:lstStyle/>
          <a:p>
            <a:pPr marL="0" indent="0">
              <a:buNone/>
            </a:pPr>
            <a:r>
              <a:rPr lang="en-IN" b="1" dirty="0">
                <a:latin typeface="Bell MT" panose="02020503060305020303" pitchFamily="18" charset="0"/>
              </a:rPr>
              <a:t>McDonald's and Its Rivals</a:t>
            </a:r>
          </a:p>
          <a:p>
            <a:pPr algn="just"/>
            <a:r>
              <a:rPr lang="en-IN" dirty="0" err="1">
                <a:latin typeface="Bell MT" panose="02020503060305020303" pitchFamily="18" charset="0"/>
              </a:rPr>
              <a:t>Lotteria's</a:t>
            </a:r>
            <a:r>
              <a:rPr lang="en-IN" dirty="0">
                <a:latin typeface="Bell MT" panose="02020503060305020303" pitchFamily="18" charset="0"/>
              </a:rPr>
              <a:t> employees spoke basic English when transmitting orders among themselves – for gaining the authenticity</a:t>
            </a:r>
          </a:p>
          <a:p>
            <a:pPr algn="just"/>
            <a:endParaRPr lang="en-IN" dirty="0">
              <a:latin typeface="Bell MT" panose="02020503060305020303" pitchFamily="18" charset="0"/>
            </a:endParaRPr>
          </a:p>
          <a:p>
            <a:pPr algn="just"/>
            <a:r>
              <a:rPr lang="en-IN" dirty="0">
                <a:latin typeface="Bell MT" panose="02020503060305020303" pitchFamily="18" charset="0"/>
              </a:rPr>
              <a:t>After the introduction of McDonald's and other American chains - </a:t>
            </a:r>
            <a:r>
              <a:rPr lang="en-IN" dirty="0" err="1">
                <a:latin typeface="Bell MT" panose="02020503060305020303" pitchFamily="18" charset="0"/>
              </a:rPr>
              <a:t>Lotteria</a:t>
            </a:r>
            <a:r>
              <a:rPr lang="en-IN" dirty="0">
                <a:latin typeface="Bell MT" panose="02020503060305020303" pitchFamily="18" charset="0"/>
              </a:rPr>
              <a:t> began to represent itself as a purveyor of delicious hamburgers, catering to specifically Korean tastes - </a:t>
            </a:r>
            <a:r>
              <a:rPr lang="en-IN" i="1" dirty="0" err="1">
                <a:latin typeface="Bell MT" panose="02020503060305020303" pitchFamily="18" charset="0"/>
              </a:rPr>
              <a:t>pulgogi</a:t>
            </a:r>
            <a:r>
              <a:rPr lang="en-IN" i="1" dirty="0">
                <a:latin typeface="Bell MT" panose="02020503060305020303" pitchFamily="18" charset="0"/>
              </a:rPr>
              <a:t> </a:t>
            </a:r>
            <a:r>
              <a:rPr lang="en-IN" dirty="0">
                <a:latin typeface="Bell MT" panose="02020503060305020303" pitchFamily="18" charset="0"/>
              </a:rPr>
              <a:t>burgers (Korean-style barbecued beef and teriyaki burgers a Japanese style marinated and grilled beef which sold well</a:t>
            </a:r>
          </a:p>
          <a:p>
            <a:pPr algn="just"/>
            <a:endParaRPr lang="en-IN" dirty="0">
              <a:latin typeface="Bell MT" panose="02020503060305020303" pitchFamily="18" charset="0"/>
            </a:endParaRPr>
          </a:p>
          <a:p>
            <a:pPr algn="just"/>
            <a:r>
              <a:rPr lang="en-IN" dirty="0" err="1">
                <a:latin typeface="Bell MT" panose="02020503060305020303" pitchFamily="18" charset="0"/>
              </a:rPr>
              <a:t>Lotteria</a:t>
            </a:r>
            <a:r>
              <a:rPr lang="en-IN" dirty="0">
                <a:latin typeface="Bell MT" panose="02020503060305020303" pitchFamily="18" charset="0"/>
              </a:rPr>
              <a:t> employees stopped speaking English among themselves and stopped talking about their "American" hamburgers</a:t>
            </a:r>
          </a:p>
        </p:txBody>
      </p:sp>
    </p:spTree>
    <p:extLst>
      <p:ext uri="{BB962C8B-B14F-4D97-AF65-F5344CB8AC3E}">
        <p14:creationId xmlns:p14="http://schemas.microsoft.com/office/powerpoint/2010/main" val="3190102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684</TotalTime>
  <Words>3286</Words>
  <Application>Microsoft Office PowerPoint</Application>
  <PresentationFormat>Widescreen</PresentationFormat>
  <Paragraphs>170</Paragraphs>
  <Slides>32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Bell MT</vt:lpstr>
      <vt:lpstr>Calibri</vt:lpstr>
      <vt:lpstr>Calibri Light</vt:lpstr>
      <vt:lpstr>Times New Roman</vt:lpstr>
      <vt:lpstr>Office Theme</vt:lpstr>
      <vt:lpstr>McDonald’s in Seoul: Food Choices, Identity and Nationalism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McDonald’s in Seoul: Food Choices, Identity and Nationalism</dc:title>
  <dc:creator>Patnaik</dc:creator>
  <cp:lastModifiedBy>ARCHANA PATNAIK</cp:lastModifiedBy>
  <cp:revision>98</cp:revision>
  <dcterms:created xsi:type="dcterms:W3CDTF">2019-03-14T08:46:33Z</dcterms:created>
  <dcterms:modified xsi:type="dcterms:W3CDTF">2021-02-08T05:05:07Z</dcterms:modified>
</cp:coreProperties>
</file>