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C13E3A73-7DB0-4321-95FC-8277EBB69BE1}" type="datetimeFigureOut">
              <a:rPr lang="nl-NL" smtClean="0"/>
              <a:t>7-11-2020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881FC7-C295-4CA6-A309-64281DE7FE6D}" type="slidenum">
              <a:rPr lang="nl-NL" smtClean="0"/>
              <a:t>‹#›</a:t>
            </a:fld>
            <a:endParaRPr lang="nl-NL"/>
          </a:p>
        </p:txBody>
      </p:sp>
    </p:spTree>
    <p:extLst>
      <p:ext uri="{BB962C8B-B14F-4D97-AF65-F5344CB8AC3E}">
        <p14:creationId xmlns:p14="http://schemas.microsoft.com/office/powerpoint/2010/main" val="136905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C13E3A73-7DB0-4321-95FC-8277EBB69BE1}" type="datetimeFigureOut">
              <a:rPr lang="nl-NL" smtClean="0"/>
              <a:t>7-11-2020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881FC7-C295-4CA6-A309-64281DE7FE6D}" type="slidenum">
              <a:rPr lang="nl-NL" smtClean="0"/>
              <a:t>‹#›</a:t>
            </a:fld>
            <a:endParaRPr lang="nl-NL"/>
          </a:p>
        </p:txBody>
      </p:sp>
    </p:spTree>
    <p:extLst>
      <p:ext uri="{BB962C8B-B14F-4D97-AF65-F5344CB8AC3E}">
        <p14:creationId xmlns:p14="http://schemas.microsoft.com/office/powerpoint/2010/main" val="297199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C13E3A73-7DB0-4321-95FC-8277EBB69BE1}" type="datetimeFigureOut">
              <a:rPr lang="nl-NL" smtClean="0"/>
              <a:t>7-11-2020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881FC7-C295-4CA6-A309-64281DE7FE6D}" type="slidenum">
              <a:rPr lang="nl-NL" smtClean="0"/>
              <a:t>‹#›</a:t>
            </a:fld>
            <a:endParaRPr lang="nl-NL"/>
          </a:p>
        </p:txBody>
      </p:sp>
    </p:spTree>
    <p:extLst>
      <p:ext uri="{BB962C8B-B14F-4D97-AF65-F5344CB8AC3E}">
        <p14:creationId xmlns:p14="http://schemas.microsoft.com/office/powerpoint/2010/main" val="114057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C13E3A73-7DB0-4321-95FC-8277EBB69BE1}" type="datetimeFigureOut">
              <a:rPr lang="nl-NL" smtClean="0"/>
              <a:t>7-11-2020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881FC7-C295-4CA6-A309-64281DE7FE6D}" type="slidenum">
              <a:rPr lang="nl-NL" smtClean="0"/>
              <a:t>‹#›</a:t>
            </a:fld>
            <a:endParaRPr lang="nl-NL"/>
          </a:p>
        </p:txBody>
      </p:sp>
    </p:spTree>
    <p:extLst>
      <p:ext uri="{BB962C8B-B14F-4D97-AF65-F5344CB8AC3E}">
        <p14:creationId xmlns:p14="http://schemas.microsoft.com/office/powerpoint/2010/main" val="254695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3E3A73-7DB0-4321-95FC-8277EBB69BE1}" type="datetimeFigureOut">
              <a:rPr lang="nl-NL" smtClean="0"/>
              <a:t>7-11-2020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881FC7-C295-4CA6-A309-64281DE7FE6D}" type="slidenum">
              <a:rPr lang="nl-NL" smtClean="0"/>
              <a:t>‹#›</a:t>
            </a:fld>
            <a:endParaRPr lang="nl-NL"/>
          </a:p>
        </p:txBody>
      </p:sp>
    </p:spTree>
    <p:extLst>
      <p:ext uri="{BB962C8B-B14F-4D97-AF65-F5344CB8AC3E}">
        <p14:creationId xmlns:p14="http://schemas.microsoft.com/office/powerpoint/2010/main" val="3753064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C13E3A73-7DB0-4321-95FC-8277EBB69BE1}" type="datetimeFigureOut">
              <a:rPr lang="nl-NL" smtClean="0"/>
              <a:t>7-11-2020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881FC7-C295-4CA6-A309-64281DE7FE6D}" type="slidenum">
              <a:rPr lang="nl-NL" smtClean="0"/>
              <a:t>‹#›</a:t>
            </a:fld>
            <a:endParaRPr lang="nl-NL"/>
          </a:p>
        </p:txBody>
      </p:sp>
    </p:spTree>
    <p:extLst>
      <p:ext uri="{BB962C8B-B14F-4D97-AF65-F5344CB8AC3E}">
        <p14:creationId xmlns:p14="http://schemas.microsoft.com/office/powerpoint/2010/main" val="403345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C13E3A73-7DB0-4321-95FC-8277EBB69BE1}" type="datetimeFigureOut">
              <a:rPr lang="nl-NL" smtClean="0"/>
              <a:t>7-11-2020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6A881FC7-C295-4CA6-A309-64281DE7FE6D}" type="slidenum">
              <a:rPr lang="nl-NL" smtClean="0"/>
              <a:t>‹#›</a:t>
            </a:fld>
            <a:endParaRPr lang="nl-NL"/>
          </a:p>
        </p:txBody>
      </p:sp>
    </p:spTree>
    <p:extLst>
      <p:ext uri="{BB962C8B-B14F-4D97-AF65-F5344CB8AC3E}">
        <p14:creationId xmlns:p14="http://schemas.microsoft.com/office/powerpoint/2010/main" val="6966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C13E3A73-7DB0-4321-95FC-8277EBB69BE1}" type="datetimeFigureOut">
              <a:rPr lang="nl-NL" smtClean="0"/>
              <a:t>7-11-2020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6A881FC7-C295-4CA6-A309-64281DE7FE6D}" type="slidenum">
              <a:rPr lang="nl-NL" smtClean="0"/>
              <a:t>‹#›</a:t>
            </a:fld>
            <a:endParaRPr lang="nl-NL"/>
          </a:p>
        </p:txBody>
      </p:sp>
    </p:spTree>
    <p:extLst>
      <p:ext uri="{BB962C8B-B14F-4D97-AF65-F5344CB8AC3E}">
        <p14:creationId xmlns:p14="http://schemas.microsoft.com/office/powerpoint/2010/main" val="5516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E3A73-7DB0-4321-95FC-8277EBB69BE1}" type="datetimeFigureOut">
              <a:rPr lang="nl-NL" smtClean="0"/>
              <a:t>7-11-2020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6A881FC7-C295-4CA6-A309-64281DE7FE6D}" type="slidenum">
              <a:rPr lang="nl-NL" smtClean="0"/>
              <a:t>‹#›</a:t>
            </a:fld>
            <a:endParaRPr lang="nl-NL"/>
          </a:p>
        </p:txBody>
      </p:sp>
    </p:spTree>
    <p:extLst>
      <p:ext uri="{BB962C8B-B14F-4D97-AF65-F5344CB8AC3E}">
        <p14:creationId xmlns:p14="http://schemas.microsoft.com/office/powerpoint/2010/main" val="185078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E3A73-7DB0-4321-95FC-8277EBB69BE1}" type="datetimeFigureOut">
              <a:rPr lang="nl-NL" smtClean="0"/>
              <a:t>7-11-2020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881FC7-C295-4CA6-A309-64281DE7FE6D}" type="slidenum">
              <a:rPr lang="nl-NL" smtClean="0"/>
              <a:t>‹#›</a:t>
            </a:fld>
            <a:endParaRPr lang="nl-NL"/>
          </a:p>
        </p:txBody>
      </p:sp>
    </p:spTree>
    <p:extLst>
      <p:ext uri="{BB962C8B-B14F-4D97-AF65-F5344CB8AC3E}">
        <p14:creationId xmlns:p14="http://schemas.microsoft.com/office/powerpoint/2010/main" val="360488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E3A73-7DB0-4321-95FC-8277EBB69BE1}" type="datetimeFigureOut">
              <a:rPr lang="nl-NL" smtClean="0"/>
              <a:t>7-11-2020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881FC7-C295-4CA6-A309-64281DE7FE6D}" type="slidenum">
              <a:rPr lang="nl-NL" smtClean="0"/>
              <a:t>‹#›</a:t>
            </a:fld>
            <a:endParaRPr lang="nl-NL"/>
          </a:p>
        </p:txBody>
      </p:sp>
    </p:spTree>
    <p:extLst>
      <p:ext uri="{BB962C8B-B14F-4D97-AF65-F5344CB8AC3E}">
        <p14:creationId xmlns:p14="http://schemas.microsoft.com/office/powerpoint/2010/main" val="120383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E3A73-7DB0-4321-95FC-8277EBB69BE1}" type="datetimeFigureOut">
              <a:rPr lang="nl-NL" smtClean="0"/>
              <a:t>7-11-2020</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1FC7-C295-4CA6-A309-64281DE7FE6D}" type="slidenum">
              <a:rPr lang="nl-NL" smtClean="0"/>
              <a:t>‹#›</a:t>
            </a:fld>
            <a:endParaRPr lang="nl-NL"/>
          </a:p>
        </p:txBody>
      </p:sp>
    </p:spTree>
    <p:extLst>
      <p:ext uri="{BB962C8B-B14F-4D97-AF65-F5344CB8AC3E}">
        <p14:creationId xmlns:p14="http://schemas.microsoft.com/office/powerpoint/2010/main" val="358945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182091"/>
            <a:ext cx="9989127" cy="2265218"/>
          </a:xfrm>
        </p:spPr>
        <p:txBody>
          <a:bodyPr/>
          <a:lstStyle/>
          <a:p>
            <a:r>
              <a:rPr lang="en-GB" b="1" dirty="0" smtClean="0">
                <a:latin typeface="Bell MT" panose="02020503060305020303" pitchFamily="18" charset="0"/>
              </a:rPr>
              <a:t>Accidents and Social Deviance</a:t>
            </a:r>
            <a:endParaRPr lang="nl-NL" b="1" dirty="0">
              <a:latin typeface="Bell MT" panose="02020503060305020303" pitchFamily="18" charset="0"/>
            </a:endParaRPr>
          </a:p>
        </p:txBody>
      </p:sp>
    </p:spTree>
    <p:extLst>
      <p:ext uri="{BB962C8B-B14F-4D97-AF65-F5344CB8AC3E}">
        <p14:creationId xmlns:p14="http://schemas.microsoft.com/office/powerpoint/2010/main" val="266738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fontScale="92500" lnSpcReduction="10000"/>
          </a:bodyPr>
          <a:lstStyle/>
          <a:p>
            <a:pPr marL="0" indent="0" algn="just">
              <a:buNone/>
            </a:pPr>
            <a:r>
              <a:rPr lang="en-US" dirty="0" smtClean="0">
                <a:latin typeface="Bell MT" panose="02020503060305020303" pitchFamily="18" charset="0"/>
              </a:rPr>
              <a:t>ACCIDENTS AS SOCIAL PATHOLOGY</a:t>
            </a:r>
          </a:p>
          <a:p>
            <a:pPr algn="just"/>
            <a:r>
              <a:rPr lang="en-US" dirty="0" smtClean="0">
                <a:latin typeface="Bell MT" panose="02020503060305020303" pitchFamily="18" charset="0"/>
              </a:rPr>
              <a:t>Social controls may also serve to regulate hazardous consumer products, such as poisons and lethal weapons. Obviously, a great many social controls-traffic laws and safety regulations, for example- are aimed directly at reducing harmful anti-social behavior. </a:t>
            </a:r>
            <a:endParaRPr lang="en-US" dirty="0" smtClean="0">
              <a:latin typeface="Bell MT" panose="02020503060305020303" pitchFamily="18" charset="0"/>
            </a:endParaRPr>
          </a:p>
          <a:p>
            <a:pPr algn="just"/>
            <a:r>
              <a:rPr lang="en-US" dirty="0" smtClean="0">
                <a:latin typeface="Bell MT" panose="02020503060305020303" pitchFamily="18" charset="0"/>
              </a:rPr>
              <a:t>To </a:t>
            </a:r>
            <a:r>
              <a:rPr lang="en-US" dirty="0" smtClean="0">
                <a:latin typeface="Bell MT" panose="02020503060305020303" pitchFamily="18" charset="0"/>
              </a:rPr>
              <a:t>the extent that these social controls are violated by the individual, we may hypothesize that he places himself in a situation of additional risk of injury or death.</a:t>
            </a:r>
          </a:p>
          <a:p>
            <a:pPr algn="just"/>
            <a:r>
              <a:rPr lang="en-US" dirty="0" smtClean="0">
                <a:latin typeface="Bell MT" panose="02020503060305020303" pitchFamily="18" charset="0"/>
              </a:rPr>
              <a:t>Several studies have shown that individuals who have frequent accidents are far more likely to have court records of law violations; than individuals with fewer accidents (</a:t>
            </a:r>
            <a:r>
              <a:rPr lang="en-US" dirty="0" err="1" smtClean="0">
                <a:latin typeface="Bell MT" panose="02020503060305020303" pitchFamily="18" charset="0"/>
              </a:rPr>
              <a:t>Siebrecht</a:t>
            </a:r>
            <a:r>
              <a:rPr lang="en-US" dirty="0" smtClean="0">
                <a:latin typeface="Bell MT" panose="02020503060305020303" pitchFamily="18" charset="0"/>
              </a:rPr>
              <a:t> and Bennett, 1954; Mc- </a:t>
            </a:r>
            <a:r>
              <a:rPr lang="en-US" dirty="0" err="1" smtClean="0">
                <a:latin typeface="Bell MT" panose="02020503060305020303" pitchFamily="18" charset="0"/>
              </a:rPr>
              <a:t>Farland</a:t>
            </a:r>
            <a:r>
              <a:rPr lang="en-US" dirty="0" smtClean="0">
                <a:latin typeface="Bell MT" panose="02020503060305020303" pitchFamily="18" charset="0"/>
              </a:rPr>
              <a:t> and Moseley, 1954</a:t>
            </a:r>
            <a:r>
              <a:rPr lang="en-US" dirty="0" smtClean="0">
                <a:latin typeface="Bell MT" panose="02020503060305020303" pitchFamily="18" charset="0"/>
              </a:rPr>
              <a:t>)</a:t>
            </a:r>
          </a:p>
          <a:p>
            <a:pPr algn="just"/>
            <a:r>
              <a:rPr lang="en-US" dirty="0">
                <a:latin typeface="Bell MT" panose="02020503060305020303" pitchFamily="18" charset="0"/>
              </a:rPr>
              <a:t>As Ross (1960-61) has pointed out, social </a:t>
            </a:r>
            <a:r>
              <a:rPr lang="en-US" dirty="0" smtClean="0">
                <a:latin typeface="Bell MT" panose="02020503060305020303" pitchFamily="18" charset="0"/>
              </a:rPr>
              <a:t>controls do </a:t>
            </a:r>
            <a:r>
              <a:rPr lang="en-US" dirty="0">
                <a:latin typeface="Bell MT" panose="02020503060305020303" pitchFamily="18" charset="0"/>
              </a:rPr>
              <a:t>not operate very successfully in </a:t>
            </a:r>
            <a:r>
              <a:rPr lang="en-US" dirty="0" smtClean="0">
                <a:latin typeface="Bell MT" panose="02020503060305020303" pitchFamily="18" charset="0"/>
              </a:rPr>
              <a:t>regard </a:t>
            </a:r>
            <a:r>
              <a:rPr lang="en-US" dirty="0">
                <a:latin typeface="Bell MT" panose="02020503060305020303" pitchFamily="18" charset="0"/>
              </a:rPr>
              <a:t>to traffic law violations. He </a:t>
            </a:r>
            <a:r>
              <a:rPr lang="en-US" dirty="0" smtClean="0">
                <a:latin typeface="Bell MT" panose="02020503060305020303" pitchFamily="18" charset="0"/>
              </a:rPr>
              <a:t>classifies violations </a:t>
            </a:r>
            <a:r>
              <a:rPr lang="en-US" dirty="0">
                <a:latin typeface="Bell MT" panose="02020503060305020303" pitchFamily="18" charset="0"/>
              </a:rPr>
              <a:t>of such laws as "folk crimes"- crimes that are ignored or even </a:t>
            </a:r>
            <a:r>
              <a:rPr lang="en-US" dirty="0" smtClean="0">
                <a:latin typeface="Bell MT" panose="02020503060305020303" pitchFamily="18" charset="0"/>
              </a:rPr>
              <a:t>condoned.</a:t>
            </a:r>
            <a:endParaRPr lang="en-US" dirty="0" smtClean="0">
              <a:latin typeface="Bell MT" panose="02020503060305020303" pitchFamily="18" charset="0"/>
            </a:endParaRPr>
          </a:p>
        </p:txBody>
      </p:sp>
    </p:spTree>
    <p:extLst>
      <p:ext uri="{BB962C8B-B14F-4D97-AF65-F5344CB8AC3E}">
        <p14:creationId xmlns:p14="http://schemas.microsoft.com/office/powerpoint/2010/main" val="260528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fontScale="92500" lnSpcReduction="10000"/>
          </a:bodyPr>
          <a:lstStyle/>
          <a:p>
            <a:pPr marL="0" indent="0" algn="just">
              <a:buNone/>
            </a:pPr>
            <a:r>
              <a:rPr lang="en-US" dirty="0" smtClean="0">
                <a:latin typeface="Bell MT" panose="02020503060305020303" pitchFamily="18" charset="0"/>
              </a:rPr>
              <a:t>ACCIDENTS AS SOCIAL PATHOLOGY</a:t>
            </a:r>
          </a:p>
          <a:p>
            <a:pPr algn="just"/>
            <a:r>
              <a:rPr lang="en-US" dirty="0">
                <a:latin typeface="Bell MT" panose="02020503060305020303" pitchFamily="18" charset="0"/>
              </a:rPr>
              <a:t>A number of studies designed to measure a wide range of personality traits have </a:t>
            </a:r>
            <a:r>
              <a:rPr lang="en-US" dirty="0" smtClean="0">
                <a:latin typeface="Bell MT" panose="02020503060305020303" pitchFamily="18" charset="0"/>
              </a:rPr>
              <a:t>compared </a:t>
            </a:r>
            <a:r>
              <a:rPr lang="en-US" dirty="0">
                <a:latin typeface="Bell MT" panose="02020503060305020303" pitchFamily="18" charset="0"/>
              </a:rPr>
              <a:t>individuals whose accident-frequency rate is high with those whose rate is low. </a:t>
            </a:r>
            <a:endParaRPr lang="en-US" dirty="0" smtClean="0">
              <a:latin typeface="Bell MT" panose="02020503060305020303" pitchFamily="18" charset="0"/>
            </a:endParaRPr>
          </a:p>
          <a:p>
            <a:pPr algn="just"/>
            <a:r>
              <a:rPr lang="en-US" dirty="0" smtClean="0">
                <a:latin typeface="Bell MT" panose="02020503060305020303" pitchFamily="18" charset="0"/>
              </a:rPr>
              <a:t>While </a:t>
            </a:r>
            <a:r>
              <a:rPr lang="en-US" dirty="0">
                <a:latin typeface="Bell MT" panose="02020503060305020303" pitchFamily="18" charset="0"/>
              </a:rPr>
              <a:t>these studies show wide variations in personality factors related to the frequency of accidents, there does seem to be some agreement on the generally antisocial </a:t>
            </a:r>
            <a:r>
              <a:rPr lang="en-US" dirty="0" smtClean="0">
                <a:latin typeface="Bell MT" panose="02020503060305020303" pitchFamily="18" charset="0"/>
              </a:rPr>
              <a:t>nature </a:t>
            </a:r>
            <a:r>
              <a:rPr lang="en-US" dirty="0">
                <a:latin typeface="Bell MT" panose="02020503060305020303" pitchFamily="18" charset="0"/>
              </a:rPr>
              <a:t>of the accident </a:t>
            </a:r>
            <a:r>
              <a:rPr lang="en-US" dirty="0" smtClean="0">
                <a:latin typeface="Bell MT" panose="02020503060305020303" pitchFamily="18" charset="0"/>
              </a:rPr>
              <a:t>repeater.</a:t>
            </a:r>
          </a:p>
          <a:p>
            <a:pPr algn="just"/>
            <a:r>
              <a:rPr lang="en-US" dirty="0" err="1">
                <a:latin typeface="Bell MT" panose="02020503060305020303" pitchFamily="18" charset="0"/>
              </a:rPr>
              <a:t>Schulzinger</a:t>
            </a:r>
            <a:r>
              <a:rPr lang="en-US" dirty="0">
                <a:latin typeface="Bell MT" panose="02020503060305020303" pitchFamily="18" charset="0"/>
              </a:rPr>
              <a:t> (1956) found that accidents were more likely to occur among aggressive </a:t>
            </a:r>
            <a:r>
              <a:rPr lang="en-US" dirty="0" smtClean="0">
                <a:latin typeface="Bell MT" panose="02020503060305020303" pitchFamily="18" charset="0"/>
              </a:rPr>
              <a:t>individuals</a:t>
            </a:r>
            <a:r>
              <a:rPr lang="en-US" dirty="0">
                <a:latin typeface="Bell MT" panose="02020503060305020303" pitchFamily="18" charset="0"/>
              </a:rPr>
              <a:t>, especially among those who were "</a:t>
            </a:r>
            <a:r>
              <a:rPr lang="en-US" dirty="0" smtClean="0">
                <a:latin typeface="Bell MT" panose="02020503060305020303" pitchFamily="18" charset="0"/>
              </a:rPr>
              <a:t>irresponsible-maladjusted</a:t>
            </a:r>
            <a:r>
              <a:rPr lang="en-US" dirty="0">
                <a:latin typeface="Bell MT" panose="02020503060305020303" pitchFamily="18" charset="0"/>
              </a:rPr>
              <a:t>. " </a:t>
            </a:r>
            <a:endParaRPr lang="en-US" dirty="0" smtClean="0">
              <a:latin typeface="Bell MT" panose="02020503060305020303" pitchFamily="18" charset="0"/>
            </a:endParaRPr>
          </a:p>
          <a:p>
            <a:pPr algn="just"/>
            <a:r>
              <a:rPr lang="en-US" dirty="0">
                <a:latin typeface="Bell MT" panose="02020503060305020303" pitchFamily="18" charset="0"/>
              </a:rPr>
              <a:t>A commonly accepted concept in the accident research field (Mc- </a:t>
            </a:r>
            <a:r>
              <a:rPr lang="en-US" dirty="0" err="1">
                <a:latin typeface="Bell MT" panose="02020503060305020303" pitchFamily="18" charset="0"/>
              </a:rPr>
              <a:t>Farland</a:t>
            </a:r>
            <a:r>
              <a:rPr lang="en-US" dirty="0">
                <a:latin typeface="Bell MT" panose="02020503060305020303" pitchFamily="18" charset="0"/>
              </a:rPr>
              <a:t>, 1966:107) is that "a man works (or drives or plays) as he lives." </a:t>
            </a:r>
            <a:endParaRPr lang="en-US" dirty="0" smtClean="0">
              <a:latin typeface="Bell MT" panose="02020503060305020303" pitchFamily="18" charset="0"/>
            </a:endParaRPr>
          </a:p>
          <a:p>
            <a:pPr algn="just"/>
            <a:r>
              <a:rPr lang="en-US" dirty="0" smtClean="0">
                <a:latin typeface="Bell MT" panose="02020503060305020303" pitchFamily="18" charset="0"/>
              </a:rPr>
              <a:t>A </a:t>
            </a:r>
            <a:r>
              <a:rPr lang="en-US" dirty="0">
                <a:latin typeface="Bell MT" panose="02020503060305020303" pitchFamily="18" charset="0"/>
              </a:rPr>
              <a:t>hostile, aggressive, impulsive individual placed in a situation that requires constant attention, self-control, consideration of others, and </a:t>
            </a:r>
            <a:r>
              <a:rPr lang="en-US" dirty="0" smtClean="0">
                <a:latin typeface="Bell MT" panose="02020503060305020303" pitchFamily="18" charset="0"/>
              </a:rPr>
              <a:t>respect </a:t>
            </a:r>
            <a:r>
              <a:rPr lang="en-US" dirty="0">
                <a:latin typeface="Bell MT" panose="02020503060305020303" pitchFamily="18" charset="0"/>
              </a:rPr>
              <a:t>for laws and </a:t>
            </a:r>
            <a:r>
              <a:rPr lang="en-US" dirty="0" smtClean="0">
                <a:latin typeface="Bell MT" panose="02020503060305020303" pitchFamily="18" charset="0"/>
              </a:rPr>
              <a:t>regulations such </a:t>
            </a:r>
            <a:r>
              <a:rPr lang="en-US" dirty="0">
                <a:latin typeface="Bell MT" panose="02020503060305020303" pitchFamily="18" charset="0"/>
              </a:rPr>
              <a:t>as in the driving of an </a:t>
            </a:r>
            <a:r>
              <a:rPr lang="en-US" dirty="0" smtClean="0">
                <a:latin typeface="Bell MT" panose="02020503060305020303" pitchFamily="18" charset="0"/>
              </a:rPr>
              <a:t>automobile is </a:t>
            </a:r>
            <a:r>
              <a:rPr lang="en-US" dirty="0">
                <a:latin typeface="Bell MT" panose="02020503060305020303" pitchFamily="18" charset="0"/>
              </a:rPr>
              <a:t>more </a:t>
            </a:r>
            <a:r>
              <a:rPr lang="en-US" dirty="0" smtClean="0">
                <a:latin typeface="Bell MT" panose="02020503060305020303" pitchFamily="18" charset="0"/>
              </a:rPr>
              <a:t>susceptible </a:t>
            </a:r>
            <a:r>
              <a:rPr lang="en-US" dirty="0">
                <a:latin typeface="Bell MT" panose="02020503060305020303" pitchFamily="18" charset="0"/>
              </a:rPr>
              <a:t>to having an accident</a:t>
            </a:r>
            <a:endParaRPr lang="en-US" dirty="0" smtClean="0">
              <a:latin typeface="Bell MT" panose="02020503060305020303" pitchFamily="18" charset="0"/>
            </a:endParaRPr>
          </a:p>
          <a:p>
            <a:pPr algn="just"/>
            <a:endParaRPr lang="en-US" dirty="0" smtClean="0">
              <a:latin typeface="Bell MT" panose="02020503060305020303" pitchFamily="18" charset="0"/>
            </a:endParaRPr>
          </a:p>
        </p:txBody>
      </p:sp>
    </p:spTree>
    <p:extLst>
      <p:ext uri="{BB962C8B-B14F-4D97-AF65-F5344CB8AC3E}">
        <p14:creationId xmlns:p14="http://schemas.microsoft.com/office/powerpoint/2010/main" val="223235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marL="0" indent="0" algn="just">
              <a:buNone/>
            </a:pPr>
            <a:r>
              <a:rPr lang="en-US" dirty="0" smtClean="0">
                <a:latin typeface="Bell MT" panose="02020503060305020303" pitchFamily="18" charset="0"/>
              </a:rPr>
              <a:t>ACCIDENTS AS SOCIAL PATHOLOGY</a:t>
            </a:r>
          </a:p>
          <a:p>
            <a:pPr algn="just"/>
            <a:r>
              <a:rPr lang="en-US" dirty="0">
                <a:latin typeface="Bell MT" panose="02020503060305020303" pitchFamily="18" charset="0"/>
              </a:rPr>
              <a:t>Bauer (1955), in an analysis of automobile </a:t>
            </a:r>
            <a:r>
              <a:rPr lang="en-US" dirty="0" smtClean="0">
                <a:latin typeface="Bell MT" panose="02020503060305020303" pitchFamily="18" charset="0"/>
              </a:rPr>
              <a:t>accidents </a:t>
            </a:r>
            <a:r>
              <a:rPr lang="en-US" dirty="0">
                <a:latin typeface="Bell MT" panose="02020503060305020303" pitchFamily="18" charset="0"/>
              </a:rPr>
              <a:t>among young people, concludes that many tend to use automobiles to act out the tensions and latent aggressions </a:t>
            </a:r>
            <a:r>
              <a:rPr lang="en-US" dirty="0" smtClean="0">
                <a:latin typeface="Bell MT" panose="02020503060305020303" pitchFamily="18" charset="0"/>
              </a:rPr>
              <a:t>underlying </a:t>
            </a:r>
            <a:r>
              <a:rPr lang="en-US" dirty="0">
                <a:latin typeface="Bell MT" panose="02020503060305020303" pitchFamily="18" charset="0"/>
              </a:rPr>
              <a:t>their rebellion against social </a:t>
            </a:r>
            <a:r>
              <a:rPr lang="en-US" dirty="0" smtClean="0">
                <a:latin typeface="Bell MT" panose="02020503060305020303" pitchFamily="18" charset="0"/>
              </a:rPr>
              <a:t>controls</a:t>
            </a:r>
          </a:p>
          <a:p>
            <a:pPr algn="just"/>
            <a:r>
              <a:rPr lang="en-US" dirty="0">
                <a:latin typeface="Bell MT" panose="02020503060305020303" pitchFamily="18" charset="0"/>
              </a:rPr>
              <a:t>Other studies of youth, among whom automobile accidents are the largest cause of injury and death, have characterized the automobile as a symbol of freedom and </a:t>
            </a:r>
            <a:r>
              <a:rPr lang="en-US" dirty="0" smtClean="0">
                <a:latin typeface="Bell MT" panose="02020503060305020303" pitchFamily="18" charset="0"/>
              </a:rPr>
              <a:t>escape </a:t>
            </a:r>
            <a:r>
              <a:rPr lang="en-US" dirty="0">
                <a:latin typeface="Bell MT" panose="02020503060305020303" pitchFamily="18" charset="0"/>
              </a:rPr>
              <a:t>from parental and social authority (McFarland and Moore, </a:t>
            </a:r>
            <a:r>
              <a:rPr lang="en-US" dirty="0" smtClean="0">
                <a:latin typeface="Bell MT" panose="02020503060305020303" pitchFamily="18" charset="0"/>
              </a:rPr>
              <a:t>1960)</a:t>
            </a:r>
          </a:p>
          <a:p>
            <a:pPr algn="just"/>
            <a:r>
              <a:rPr lang="en-US" dirty="0">
                <a:latin typeface="Bell MT" panose="02020503060305020303" pitchFamily="18" charset="0"/>
              </a:rPr>
              <a:t>Murray (1954) also comes to the conclusion that automobile accidents among youth are an expression of hostility, emotional conflict, and rebellion against authority.</a:t>
            </a: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p:txBody>
      </p:sp>
    </p:spTree>
    <p:extLst>
      <p:ext uri="{BB962C8B-B14F-4D97-AF65-F5344CB8AC3E}">
        <p14:creationId xmlns:p14="http://schemas.microsoft.com/office/powerpoint/2010/main" val="331653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marL="0" indent="0" algn="just">
              <a:buNone/>
            </a:pPr>
            <a:r>
              <a:rPr lang="en-US" dirty="0" smtClean="0">
                <a:latin typeface="Bell MT" panose="02020503060305020303" pitchFamily="18" charset="0"/>
              </a:rPr>
              <a:t>ACCIDENTS AS SOCIAL PATHOLOGY</a:t>
            </a:r>
          </a:p>
          <a:p>
            <a:pPr algn="just"/>
            <a:r>
              <a:rPr lang="en-US" dirty="0">
                <a:latin typeface="Bell MT" panose="02020503060305020303" pitchFamily="18" charset="0"/>
              </a:rPr>
              <a:t>Finally, a large number of studies of childhood accidents indicate that children having frequent accidents also are more likely to be "problem children" and to show aggressive, impulsive behavior and </a:t>
            </a:r>
            <a:r>
              <a:rPr lang="en-US" dirty="0" smtClean="0">
                <a:latin typeface="Bell MT" panose="02020503060305020303" pitchFamily="18" charset="0"/>
              </a:rPr>
              <a:t>emotional </a:t>
            </a:r>
            <a:r>
              <a:rPr lang="en-US" dirty="0">
                <a:latin typeface="Bell MT" panose="02020503060305020303" pitchFamily="18" charset="0"/>
              </a:rPr>
              <a:t>instability (</a:t>
            </a:r>
            <a:r>
              <a:rPr lang="en-US" dirty="0" err="1">
                <a:latin typeface="Bell MT" panose="02020503060305020303" pitchFamily="18" charset="0"/>
              </a:rPr>
              <a:t>Suchman</a:t>
            </a:r>
            <a:r>
              <a:rPr lang="en-US" dirty="0">
                <a:latin typeface="Bell MT" panose="02020503060305020303" pitchFamily="18" charset="0"/>
              </a:rPr>
              <a:t> and </a:t>
            </a:r>
            <a:r>
              <a:rPr lang="en-US" dirty="0" err="1">
                <a:latin typeface="Bell MT" panose="02020503060305020303" pitchFamily="18" charset="0"/>
              </a:rPr>
              <a:t>Scherzer</a:t>
            </a:r>
            <a:r>
              <a:rPr lang="en-US" dirty="0">
                <a:latin typeface="Bell MT" panose="02020503060305020303" pitchFamily="18" charset="0"/>
              </a:rPr>
              <a:t>, 1960). </a:t>
            </a:r>
          </a:p>
          <a:p>
            <a:pPr algn="just"/>
            <a:r>
              <a:rPr lang="en-US" dirty="0">
                <a:latin typeface="Bell MT" panose="02020503060305020303" pitchFamily="18" charset="0"/>
              </a:rPr>
              <a:t>Accidents are destructive and do not occur by chance. There is </a:t>
            </a:r>
            <a:r>
              <a:rPr lang="en-US" dirty="0" smtClean="0">
                <a:latin typeface="Bell MT" panose="02020503060305020303" pitchFamily="18" charset="0"/>
              </a:rPr>
              <a:t>ample </a:t>
            </a:r>
            <a:r>
              <a:rPr lang="en-US" dirty="0">
                <a:latin typeface="Bell MT" panose="02020503060305020303" pitchFamily="18" charset="0"/>
              </a:rPr>
              <a:t>evidence to show that accidents are more likely to occur ;among certain </a:t>
            </a:r>
            <a:r>
              <a:rPr lang="en-US" dirty="0" smtClean="0">
                <a:latin typeface="Bell MT" panose="02020503060305020303" pitchFamily="18" charset="0"/>
              </a:rPr>
              <a:t>subgroups </a:t>
            </a:r>
            <a:r>
              <a:rPr lang="en-US" dirty="0">
                <a:latin typeface="Bell MT" panose="02020503060305020303" pitchFamily="18" charset="0"/>
              </a:rPr>
              <a:t>of the population-males, young people, and Negroes-and among certain types of </a:t>
            </a:r>
            <a:r>
              <a:rPr lang="en-US" dirty="0" smtClean="0">
                <a:latin typeface="Bell MT" panose="02020503060305020303" pitchFamily="18" charset="0"/>
              </a:rPr>
              <a:t>personalities the </a:t>
            </a:r>
            <a:r>
              <a:rPr lang="en-US" dirty="0">
                <a:latin typeface="Bell MT" panose="02020503060305020303" pitchFamily="18" charset="0"/>
              </a:rPr>
              <a:t>hostile, the </a:t>
            </a:r>
            <a:r>
              <a:rPr lang="en-US" dirty="0" smtClean="0">
                <a:latin typeface="Bell MT" panose="02020503060305020303" pitchFamily="18" charset="0"/>
              </a:rPr>
              <a:t>aggressive</a:t>
            </a:r>
            <a:r>
              <a:rPr lang="en-US" dirty="0">
                <a:latin typeface="Bell MT" panose="02020503060305020303" pitchFamily="18" charset="0"/>
              </a:rPr>
              <a:t>, and the </a:t>
            </a:r>
            <a:r>
              <a:rPr lang="en-US" dirty="0" smtClean="0">
                <a:latin typeface="Bell MT" panose="02020503060305020303" pitchFamily="18" charset="0"/>
              </a:rPr>
              <a:t>impulsive.</a:t>
            </a:r>
            <a:endParaRPr lang="en-US" dirty="0">
              <a:latin typeface="Bell MT" panose="02020503060305020303" pitchFamily="18" charset="0"/>
            </a:endParaRP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p:txBody>
      </p:sp>
    </p:spTree>
    <p:extLst>
      <p:ext uri="{BB962C8B-B14F-4D97-AF65-F5344CB8AC3E}">
        <p14:creationId xmlns:p14="http://schemas.microsoft.com/office/powerpoint/2010/main" val="376435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marL="0" indent="0" algn="just">
              <a:buNone/>
            </a:pPr>
            <a:r>
              <a:rPr lang="en-US" dirty="0" smtClean="0">
                <a:latin typeface="Bell MT" panose="02020503060305020303" pitchFamily="18" charset="0"/>
              </a:rPr>
              <a:t>Findings</a:t>
            </a:r>
            <a:endParaRPr lang="en-US" dirty="0" smtClean="0">
              <a:latin typeface="Bell MT" panose="02020503060305020303" pitchFamily="18" charset="0"/>
            </a:endParaRPr>
          </a:p>
          <a:p>
            <a:pPr algn="just"/>
            <a:r>
              <a:rPr lang="en-US" dirty="0">
                <a:latin typeface="Bell MT" panose="02020503060305020303" pitchFamily="18" charset="0"/>
              </a:rPr>
              <a:t>Frequency of Accidental Injuries. High school students are somewhat more likely to report having had an accident during the previous year than are college students (30.2% vs. 22.9% reporting at least one accident). The average rate of about 26.5 accidents per 100 students is quite similar to the rate of 29.1 reported by the National Health Survey for the age group 15 to 24 (National Safety Council, 1966</a:t>
            </a:r>
            <a:r>
              <a:rPr lang="en-US" dirty="0" smtClean="0">
                <a:latin typeface="Bell MT" panose="02020503060305020303" pitchFamily="18" charset="0"/>
              </a:rPr>
              <a:t>).</a:t>
            </a:r>
          </a:p>
          <a:p>
            <a:pPr algn="just"/>
            <a:r>
              <a:rPr lang="en-US" dirty="0">
                <a:latin typeface="Bell MT" panose="02020503060305020303" pitchFamily="18" charset="0"/>
              </a:rPr>
              <a:t>The only demographic variable showing a significant relationship to frequency of accidental injuries is sex. Among the </a:t>
            </a:r>
            <a:r>
              <a:rPr lang="en-US" dirty="0" smtClean="0">
                <a:latin typeface="Bell MT" panose="02020503060305020303" pitchFamily="18" charset="0"/>
              </a:rPr>
              <a:t>college </a:t>
            </a:r>
            <a:r>
              <a:rPr lang="en-US" dirty="0">
                <a:latin typeface="Bell MT" panose="02020503060305020303" pitchFamily="18" charset="0"/>
              </a:rPr>
              <a:t>students, twice as many males as </a:t>
            </a:r>
            <a:r>
              <a:rPr lang="en-US" dirty="0" smtClean="0">
                <a:latin typeface="Bell MT" panose="02020503060305020303" pitchFamily="18" charset="0"/>
              </a:rPr>
              <a:t>females </a:t>
            </a:r>
            <a:r>
              <a:rPr lang="en-US" dirty="0">
                <a:latin typeface="Bell MT" panose="02020503060305020303" pitchFamily="18" charset="0"/>
              </a:rPr>
              <a:t>(11.2% vs. 5.1%) reported two or more injuries during the past year; among the high school students, males were </a:t>
            </a:r>
            <a:r>
              <a:rPr lang="en-US" dirty="0" smtClean="0">
                <a:latin typeface="Bell MT" panose="02020503060305020303" pitchFamily="18" charset="0"/>
              </a:rPr>
              <a:t>some-what </a:t>
            </a:r>
            <a:r>
              <a:rPr lang="en-US" dirty="0">
                <a:latin typeface="Bell MT" panose="02020503060305020303" pitchFamily="18" charset="0"/>
              </a:rPr>
              <a:t>more than twice as likely as females to report two or more injuries during the past year (16.0% vs. 6.4% </a:t>
            </a:r>
            <a:r>
              <a:rPr lang="en-US" dirty="0" smtClean="0">
                <a:latin typeface="Bell MT" panose="02020503060305020303" pitchFamily="18" charset="0"/>
              </a:rPr>
              <a:t>).</a:t>
            </a:r>
            <a:endParaRPr lang="en-US" dirty="0">
              <a:latin typeface="Bell MT" panose="02020503060305020303" pitchFamily="18" charset="0"/>
            </a:endParaRP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p:txBody>
      </p:sp>
    </p:spTree>
    <p:extLst>
      <p:ext uri="{BB962C8B-B14F-4D97-AF65-F5344CB8AC3E}">
        <p14:creationId xmlns:p14="http://schemas.microsoft.com/office/powerpoint/2010/main" val="400075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marL="0" indent="0" algn="just">
              <a:buNone/>
            </a:pPr>
            <a:r>
              <a:rPr lang="en-US" dirty="0" smtClean="0">
                <a:latin typeface="Bell MT" panose="02020503060305020303" pitchFamily="18" charset="0"/>
              </a:rPr>
              <a:t>Findings</a:t>
            </a:r>
            <a:endParaRPr lang="en-US" dirty="0" smtClean="0">
              <a:latin typeface="Bell MT" panose="02020503060305020303" pitchFamily="18" charset="0"/>
            </a:endParaRPr>
          </a:p>
          <a:p>
            <a:pPr algn="just"/>
            <a:r>
              <a:rPr lang="en-US" dirty="0">
                <a:latin typeface="Bell MT" panose="02020503060305020303" pitchFamily="18" charset="0"/>
              </a:rPr>
              <a:t>The data support the hypothesis that the more deviant an individual is, the more likely he is to have an accident. Such </a:t>
            </a:r>
            <a:r>
              <a:rPr lang="en-US" dirty="0" smtClean="0">
                <a:latin typeface="Bell MT" panose="02020503060305020303" pitchFamily="18" charset="0"/>
              </a:rPr>
              <a:t>deviance </a:t>
            </a:r>
            <a:r>
              <a:rPr lang="en-US" dirty="0">
                <a:latin typeface="Bell MT" panose="02020503060305020303" pitchFamily="18" charset="0"/>
              </a:rPr>
              <a:t>represents a rejection of the "safe and sane" in favor of the nonconventional and increases the individual's risk of having an accidental </a:t>
            </a:r>
            <a:r>
              <a:rPr lang="en-US" dirty="0" smtClean="0">
                <a:latin typeface="Bell MT" panose="02020503060305020303" pitchFamily="18" charset="0"/>
              </a:rPr>
              <a:t>injury.</a:t>
            </a:r>
          </a:p>
          <a:p>
            <a:pPr algn="just"/>
            <a:r>
              <a:rPr lang="en-US" dirty="0" smtClean="0">
                <a:latin typeface="Bell MT" panose="02020503060305020303" pitchFamily="18" charset="0"/>
              </a:rPr>
              <a:t>Rejection </a:t>
            </a:r>
            <a:r>
              <a:rPr lang="en-US" dirty="0">
                <a:latin typeface="Bell MT" panose="02020503060305020303" pitchFamily="18" charset="0"/>
              </a:rPr>
              <a:t>of society means rejecting the many protective </a:t>
            </a:r>
            <a:r>
              <a:rPr lang="en-US" dirty="0" smtClean="0">
                <a:latin typeface="Bell MT" panose="02020503060305020303" pitchFamily="18" charset="0"/>
              </a:rPr>
              <a:t>measures </a:t>
            </a:r>
            <a:r>
              <a:rPr lang="en-US" dirty="0">
                <a:latin typeface="Bell MT" panose="02020503060305020303" pitchFamily="18" charset="0"/>
              </a:rPr>
              <a:t>that society has developed to enhance its survival. The deviant chooses to expose himself to an unconventional environment lacking many of these built-in protections. Both where and how he lives are apt to be more </a:t>
            </a:r>
            <a:r>
              <a:rPr lang="en-US" dirty="0" smtClean="0">
                <a:latin typeface="Bell MT" panose="02020503060305020303" pitchFamily="18" charset="0"/>
              </a:rPr>
              <a:t>dangerous.</a:t>
            </a:r>
          </a:p>
          <a:p>
            <a:pPr algn="just"/>
            <a:r>
              <a:rPr lang="en-US" dirty="0">
                <a:latin typeface="Bell MT" panose="02020503060305020303" pitchFamily="18" charset="0"/>
              </a:rPr>
              <a:t>The basic problem of accident prevention and control among young people is quite similar to the general problem of prevention and control of deviance.</a:t>
            </a:r>
            <a:endParaRPr lang="en-US" dirty="0" smtClean="0">
              <a:latin typeface="Bell MT" panose="02020503060305020303" pitchFamily="18" charset="0"/>
            </a:endParaRPr>
          </a:p>
          <a:p>
            <a:pPr algn="just"/>
            <a:endParaRPr lang="en-US" dirty="0">
              <a:latin typeface="Bell MT" panose="02020503060305020303" pitchFamily="18" charset="0"/>
            </a:endParaRP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p:txBody>
      </p:sp>
    </p:spTree>
    <p:extLst>
      <p:ext uri="{BB962C8B-B14F-4D97-AF65-F5344CB8AC3E}">
        <p14:creationId xmlns:p14="http://schemas.microsoft.com/office/powerpoint/2010/main" val="2008574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marL="0" indent="0" algn="just">
              <a:buNone/>
            </a:pPr>
            <a:r>
              <a:rPr lang="en-US" dirty="0" smtClean="0">
                <a:latin typeface="Bell MT" panose="02020503060305020303" pitchFamily="18" charset="0"/>
              </a:rPr>
              <a:t>Findings</a:t>
            </a:r>
            <a:endParaRPr lang="en-US" dirty="0" smtClean="0">
              <a:latin typeface="Bell MT" panose="02020503060305020303" pitchFamily="18" charset="0"/>
            </a:endParaRPr>
          </a:p>
          <a:p>
            <a:pPr algn="just"/>
            <a:r>
              <a:rPr lang="en-US" dirty="0">
                <a:latin typeface="Bell MT" panose="02020503060305020303" pitchFamily="18" charset="0"/>
              </a:rPr>
              <a:t>The goal, perhaps, is not to change these rebellious students into </a:t>
            </a:r>
            <a:r>
              <a:rPr lang="en-US" dirty="0" smtClean="0">
                <a:latin typeface="Bell MT" panose="02020503060305020303" pitchFamily="18" charset="0"/>
              </a:rPr>
              <a:t>inhibited</a:t>
            </a:r>
            <a:r>
              <a:rPr lang="en-US" dirty="0">
                <a:latin typeface="Bell MT" panose="02020503060305020303" pitchFamily="18" charset="0"/>
              </a:rPr>
              <a:t>, compulsive young men and women, but rather to increase their capacity for tolerating stress and to permit creativity with a great degree of self-control and awareness of the consequences of their </a:t>
            </a:r>
            <a:r>
              <a:rPr lang="en-US" dirty="0" smtClean="0">
                <a:latin typeface="Bell MT" panose="02020503060305020303" pitchFamily="18" charset="0"/>
              </a:rPr>
              <a:t>actions </a:t>
            </a:r>
            <a:r>
              <a:rPr lang="en-US" dirty="0">
                <a:latin typeface="Bell MT" panose="02020503060305020303" pitchFamily="18" charset="0"/>
              </a:rPr>
              <a:t>upon themselves and </a:t>
            </a:r>
            <a:r>
              <a:rPr lang="en-US" dirty="0" smtClean="0">
                <a:latin typeface="Bell MT" panose="02020503060305020303" pitchFamily="18" charset="0"/>
              </a:rPr>
              <a:t>others.</a:t>
            </a:r>
          </a:p>
          <a:p>
            <a:pPr algn="just"/>
            <a:r>
              <a:rPr lang="en-US" dirty="0" smtClean="0">
                <a:latin typeface="Bell MT" panose="02020503060305020303" pitchFamily="18" charset="0"/>
              </a:rPr>
              <a:t>Moreover</a:t>
            </a:r>
            <a:r>
              <a:rPr lang="en-US" dirty="0">
                <a:latin typeface="Bell MT" panose="02020503060305020303" pitchFamily="18" charset="0"/>
              </a:rPr>
              <a:t>, rigorous enforcement and punishment would not seem to be the answer, especially among these nonconforming young people whose behavior most needs safety </a:t>
            </a:r>
            <a:r>
              <a:rPr lang="en-US" dirty="0" smtClean="0">
                <a:latin typeface="Bell MT" panose="02020503060305020303" pitchFamily="18" charset="0"/>
              </a:rPr>
              <a:t>regulation</a:t>
            </a:r>
            <a:r>
              <a:rPr lang="en-US" dirty="0">
                <a:latin typeface="Bell MT" panose="02020503060305020303" pitchFamily="18" charset="0"/>
              </a:rPr>
              <a:t>, but who, at the same time, are most likely to resist such official control</a:t>
            </a:r>
            <a:r>
              <a:rPr lang="en-US" dirty="0" smtClean="0">
                <a:latin typeface="Bell MT" panose="02020503060305020303" pitchFamily="18" charset="0"/>
              </a:rPr>
              <a:t>.</a:t>
            </a:r>
          </a:p>
          <a:p>
            <a:pPr algn="just"/>
            <a:r>
              <a:rPr lang="en-US" dirty="0">
                <a:latin typeface="Bell MT" panose="02020503060305020303" pitchFamily="18" charset="0"/>
              </a:rPr>
              <a:t>Difficult as it may seem, one avenue, that holds some promise of success could come from the young people themselves.</a:t>
            </a:r>
            <a:endParaRPr lang="en-US" dirty="0" smtClean="0">
              <a:latin typeface="Bell MT" panose="02020503060305020303" pitchFamily="18" charset="0"/>
            </a:endParaRPr>
          </a:p>
        </p:txBody>
      </p:sp>
    </p:spTree>
    <p:extLst>
      <p:ext uri="{BB962C8B-B14F-4D97-AF65-F5344CB8AC3E}">
        <p14:creationId xmlns:p14="http://schemas.microsoft.com/office/powerpoint/2010/main" val="1912531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marL="0" indent="0" algn="just">
              <a:buNone/>
            </a:pPr>
            <a:r>
              <a:rPr lang="en-US" dirty="0" smtClean="0">
                <a:latin typeface="Bell MT" panose="02020503060305020303" pitchFamily="18" charset="0"/>
              </a:rPr>
              <a:t>Findings</a:t>
            </a:r>
            <a:endParaRPr lang="en-US" dirty="0" smtClean="0">
              <a:latin typeface="Bell MT" panose="02020503060305020303" pitchFamily="18" charset="0"/>
            </a:endParaRPr>
          </a:p>
          <a:p>
            <a:pPr algn="just"/>
            <a:r>
              <a:rPr lang="en-US" dirty="0" smtClean="0">
                <a:latin typeface="Bell MT" panose="02020503060305020303" pitchFamily="18" charset="0"/>
              </a:rPr>
              <a:t>Conventional </a:t>
            </a:r>
            <a:r>
              <a:rPr lang="en-US" dirty="0">
                <a:latin typeface="Bell MT" panose="02020503060305020303" pitchFamily="18" charset="0"/>
              </a:rPr>
              <a:t>driver-training courses are not succeeding, and safety-proofing automobiles and highways can have only a limited </a:t>
            </a:r>
            <a:r>
              <a:rPr lang="en-US" dirty="0" smtClean="0">
                <a:latin typeface="Bell MT" panose="02020503060305020303" pitchFamily="18" charset="0"/>
              </a:rPr>
              <a:t>impact </a:t>
            </a:r>
            <a:r>
              <a:rPr lang="en-US" dirty="0">
                <a:latin typeface="Bell MT" panose="02020503060305020303" pitchFamily="18" charset="0"/>
              </a:rPr>
              <a:t>on the overall rate of accidental </a:t>
            </a:r>
            <a:r>
              <a:rPr lang="en-US" dirty="0" smtClean="0">
                <a:latin typeface="Bell MT" panose="02020503060305020303" pitchFamily="18" charset="0"/>
              </a:rPr>
              <a:t>injuries</a:t>
            </a:r>
            <a:r>
              <a:rPr lang="en-US" dirty="0">
                <a:latin typeface="Bell MT" panose="02020503060305020303" pitchFamily="18" charset="0"/>
              </a:rPr>
              <a:t>. </a:t>
            </a:r>
            <a:endParaRPr lang="en-US" dirty="0" smtClean="0">
              <a:latin typeface="Bell MT" panose="02020503060305020303" pitchFamily="18" charset="0"/>
            </a:endParaRPr>
          </a:p>
          <a:p>
            <a:pPr algn="just"/>
            <a:r>
              <a:rPr lang="en-US" dirty="0" smtClean="0">
                <a:latin typeface="Bell MT" panose="02020503060305020303" pitchFamily="18" charset="0"/>
              </a:rPr>
              <a:t>Perhaps </a:t>
            </a:r>
            <a:r>
              <a:rPr lang="en-US" dirty="0">
                <a:latin typeface="Bell MT" panose="02020503060305020303" pitchFamily="18" charset="0"/>
              </a:rPr>
              <a:t>it is only as young people redefine their world for </a:t>
            </a:r>
            <a:r>
              <a:rPr lang="en-US" dirty="0" smtClean="0">
                <a:latin typeface="Bell MT" panose="02020503060305020303" pitchFamily="18" charset="0"/>
              </a:rPr>
              <a:t>themselves and </a:t>
            </a:r>
            <a:r>
              <a:rPr lang="en-US" dirty="0">
                <a:latin typeface="Bell MT" panose="02020503060305020303" pitchFamily="18" charset="0"/>
              </a:rPr>
              <a:t>as we give to them, and they accept, the </a:t>
            </a:r>
            <a:r>
              <a:rPr lang="en-US" dirty="0" smtClean="0">
                <a:latin typeface="Bell MT" panose="02020503060305020303" pitchFamily="18" charset="0"/>
              </a:rPr>
              <a:t>responsibility </a:t>
            </a:r>
            <a:r>
              <a:rPr lang="en-US" dirty="0">
                <a:latin typeface="Bell MT" panose="02020503060305020303" pitchFamily="18" charset="0"/>
              </a:rPr>
              <a:t>for making it a world that they feel is worth living </a:t>
            </a:r>
            <a:r>
              <a:rPr lang="en-US" dirty="0" smtClean="0">
                <a:latin typeface="Bell MT" panose="02020503060305020303" pitchFamily="18" charset="0"/>
              </a:rPr>
              <a:t>in that </a:t>
            </a:r>
            <a:r>
              <a:rPr lang="en-US" dirty="0">
                <a:latin typeface="Bell MT" panose="02020503060305020303" pitchFamily="18" charset="0"/>
              </a:rPr>
              <a:t>they will </a:t>
            </a:r>
            <a:r>
              <a:rPr lang="en-US" dirty="0" smtClean="0">
                <a:latin typeface="Bell MT" panose="02020503060305020303" pitchFamily="18" charset="0"/>
              </a:rPr>
              <a:t>establish </a:t>
            </a:r>
            <a:r>
              <a:rPr lang="en-US" dirty="0">
                <a:latin typeface="Bell MT" panose="02020503060305020303" pitchFamily="18" charset="0"/>
              </a:rPr>
              <a:t>norms of behavior that will help them to stay alive </a:t>
            </a:r>
            <a:r>
              <a:rPr lang="en-US" dirty="0" smtClean="0">
                <a:latin typeface="Bell MT" panose="02020503060305020303" pitchFamily="18" charset="0"/>
              </a:rPr>
              <a:t>in.</a:t>
            </a:r>
            <a:endParaRPr lang="en-US" dirty="0" smtClean="0">
              <a:latin typeface="Bell MT" panose="02020503060305020303" pitchFamily="18" charset="0"/>
            </a:endParaRPr>
          </a:p>
        </p:txBody>
      </p:sp>
    </p:spTree>
    <p:extLst>
      <p:ext uri="{BB962C8B-B14F-4D97-AF65-F5344CB8AC3E}">
        <p14:creationId xmlns:p14="http://schemas.microsoft.com/office/powerpoint/2010/main" val="236884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algn="just"/>
            <a:r>
              <a:rPr lang="en-US" dirty="0" smtClean="0">
                <a:latin typeface="Bell MT" panose="02020503060305020303" pitchFamily="18" charset="0"/>
              </a:rPr>
              <a:t>Despite the fact that accidents are the leading cause of death among young people from 1 to 34 years of age, accounting for more than one- half of all deaths in the age group 15 to 24 years, we know very little about the causal factors related to accidents</a:t>
            </a:r>
          </a:p>
          <a:p>
            <a:pPr algn="just"/>
            <a:r>
              <a:rPr lang="en-US" dirty="0" smtClean="0">
                <a:latin typeface="Bell MT" panose="02020503060305020303" pitchFamily="18" charset="0"/>
              </a:rPr>
              <a:t>To some extent this dearth of knowledge may be attributed to a fatalistic view of accidents as chance events beyond scientific under- standing or control</a:t>
            </a:r>
          </a:p>
          <a:p>
            <a:pPr algn="just"/>
            <a:r>
              <a:rPr lang="en-US" dirty="0" smtClean="0">
                <a:latin typeface="Bell MT" panose="02020503060305020303" pitchFamily="18" charset="0"/>
              </a:rPr>
              <a:t>Examination of accident statistics, however, clearly reveals that accidental injury and death are not distributed by chance among the subgroups of the population (Hacker and </a:t>
            </a:r>
            <a:r>
              <a:rPr lang="en-US" dirty="0" err="1" smtClean="0">
                <a:latin typeface="Bell MT" panose="02020503060305020303" pitchFamily="18" charset="0"/>
              </a:rPr>
              <a:t>Suchman</a:t>
            </a:r>
            <a:r>
              <a:rPr lang="en-US" dirty="0" smtClean="0">
                <a:latin typeface="Bell MT" panose="02020503060305020303" pitchFamily="18" charset="0"/>
              </a:rPr>
              <a:t>, 1963)</a:t>
            </a:r>
          </a:p>
          <a:p>
            <a:pPr algn="just"/>
            <a:r>
              <a:rPr lang="en-US" dirty="0" smtClean="0">
                <a:latin typeface="Bell MT" panose="02020503060305020303" pitchFamily="18" charset="0"/>
              </a:rPr>
              <a:t>This differential distribution of accident rates by social groupings strongly suggests the presence of role and status factors as etiological agents in the occurrence of accidents (Gordon, 1949)</a:t>
            </a:r>
          </a:p>
          <a:p>
            <a:endParaRPr lang="nl-NL" dirty="0">
              <a:latin typeface="Bell MT" panose="02020503060305020303" pitchFamily="18" charset="0"/>
            </a:endParaRPr>
          </a:p>
        </p:txBody>
      </p:sp>
    </p:spTree>
    <p:extLst>
      <p:ext uri="{BB962C8B-B14F-4D97-AF65-F5344CB8AC3E}">
        <p14:creationId xmlns:p14="http://schemas.microsoft.com/office/powerpoint/2010/main" val="260841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algn="just"/>
            <a:r>
              <a:rPr lang="en-US" dirty="0" smtClean="0">
                <a:latin typeface="Bell MT" panose="02020503060305020303" pitchFamily="18" charset="0"/>
              </a:rPr>
              <a:t>The number of persons killed in road crashes in India touched all time high in 2018 registering over 1.51 lakh fatalities, an increase of nearly 3,500 more people losing their lives as compared to 2017, with UP recording maximum road fatalities, followed by Maharashtra and Tamil Nadu, according to the latest Road Accident Report </a:t>
            </a:r>
          </a:p>
          <a:p>
            <a:pPr algn="just"/>
            <a:r>
              <a:rPr lang="en-US" dirty="0" smtClean="0">
                <a:latin typeface="Bell MT" panose="02020503060305020303" pitchFamily="18" charset="0"/>
              </a:rPr>
              <a:t>As per the report, while the number of accidents increased by less than half a percent in 2018 the number of persons killed increased by 2.4% over that of the previous year-In India</a:t>
            </a:r>
          </a:p>
          <a:p>
            <a:pPr marL="0" indent="0" algn="just">
              <a:buNone/>
            </a:pPr>
            <a:endParaRPr lang="en-US" dirty="0" smtClean="0">
              <a:latin typeface="Bell MT" panose="02020503060305020303" pitchFamily="18" charset="0"/>
            </a:endParaRP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p:txBody>
      </p:sp>
    </p:spTree>
    <p:extLst>
      <p:ext uri="{BB962C8B-B14F-4D97-AF65-F5344CB8AC3E}">
        <p14:creationId xmlns:p14="http://schemas.microsoft.com/office/powerpoint/2010/main" val="2560124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marL="0" indent="0" algn="just">
              <a:buNone/>
            </a:pPr>
            <a:r>
              <a:rPr lang="en-US" dirty="0" smtClean="0">
                <a:latin typeface="Bell MT" panose="02020503060305020303" pitchFamily="18" charset="0"/>
              </a:rPr>
              <a:t>Table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348" y="374073"/>
            <a:ext cx="5461307" cy="5606084"/>
          </a:xfrm>
          <a:prstGeom prst="rect">
            <a:avLst/>
          </a:prstGeom>
        </p:spPr>
      </p:pic>
    </p:spTree>
    <p:extLst>
      <p:ext uri="{BB962C8B-B14F-4D97-AF65-F5344CB8AC3E}">
        <p14:creationId xmlns:p14="http://schemas.microsoft.com/office/powerpoint/2010/main" val="410142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lnSpcReduction="10000"/>
          </a:bodyPr>
          <a:lstStyle/>
          <a:p>
            <a:pPr algn="just"/>
            <a:r>
              <a:rPr lang="en-US" dirty="0" smtClean="0">
                <a:latin typeface="Bell MT" panose="02020503060305020303" pitchFamily="18" charset="0"/>
              </a:rPr>
              <a:t>The search for the causes of accidents has been concentrated on environmental factors for the most part, with control programs aimed largely at eliminating or -safety-proofing physical hazards</a:t>
            </a:r>
          </a:p>
          <a:p>
            <a:pPr algn="just"/>
            <a:r>
              <a:rPr lang="en-US" dirty="0" smtClean="0">
                <a:latin typeface="Bell MT" panose="02020503060305020303" pitchFamily="18" charset="0"/>
              </a:rPr>
              <a:t>While there is no doubt that this approach is essential to accident prevention, it has become increasingly evident that accidental injuries and death continue to occur regardless of such environmental control</a:t>
            </a:r>
          </a:p>
          <a:p>
            <a:pPr marL="0" indent="0" algn="just">
              <a:buNone/>
            </a:pPr>
            <a:r>
              <a:rPr lang="en-US" dirty="0" smtClean="0">
                <a:latin typeface="Bell MT" panose="02020503060305020303" pitchFamily="18" charset="0"/>
              </a:rPr>
              <a:t>ACCIDENTS AS SOCIAL PATHOLOGY</a:t>
            </a:r>
          </a:p>
          <a:p>
            <a:pPr algn="just"/>
            <a:r>
              <a:rPr lang="en-US" dirty="0" smtClean="0">
                <a:latin typeface="Bell MT" panose="02020503060305020303" pitchFamily="18" charset="0"/>
              </a:rPr>
              <a:t>Accidents as a social phenomenon may be classified as a form of social pathology</a:t>
            </a:r>
          </a:p>
          <a:p>
            <a:pPr algn="just"/>
            <a:r>
              <a:rPr lang="en-US" dirty="0" smtClean="0">
                <a:latin typeface="Bell MT" panose="02020503060305020303" pitchFamily="18" charset="0"/>
              </a:rPr>
              <a:t>Viewing accidents as symptomatic of social and personal disorder, MacIver (1961:71) claims that "accidents have a significance beyond themselves. They are always symptomatic of disorder in a particular dynamic system . . . the occurrence of accidents . . . is an unerring signal that something or someone is not functioning properly."</a:t>
            </a: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p:txBody>
      </p:sp>
    </p:spTree>
    <p:extLst>
      <p:ext uri="{BB962C8B-B14F-4D97-AF65-F5344CB8AC3E}">
        <p14:creationId xmlns:p14="http://schemas.microsoft.com/office/powerpoint/2010/main" val="142210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marL="0" indent="0" algn="just">
              <a:buNone/>
            </a:pPr>
            <a:r>
              <a:rPr lang="en-US" dirty="0" smtClean="0">
                <a:latin typeface="Bell MT" panose="02020503060305020303" pitchFamily="18" charset="0"/>
              </a:rPr>
              <a:t>ACCIDENTS AS SOCIAL PATHOLOGY</a:t>
            </a:r>
          </a:p>
          <a:p>
            <a:pPr algn="just"/>
            <a:r>
              <a:rPr lang="en-US" dirty="0" smtClean="0">
                <a:latin typeface="Bell MT" panose="02020503060305020303" pitchFamily="18" charset="0"/>
              </a:rPr>
              <a:t>Porterfield (1960) has demonstrated that the accident rate is significantly associated with other indices of social pathology, such as suicide, homicide, and crime. </a:t>
            </a:r>
          </a:p>
          <a:p>
            <a:pPr algn="just"/>
            <a:r>
              <a:rPr lang="en-US" dirty="0" smtClean="0">
                <a:latin typeface="Bell MT" panose="02020503060305020303" pitchFamily="18" charset="0"/>
              </a:rPr>
              <a:t>He characterizes motor vehicles, which constitute the most important single agent of accidental injuries and death, as "deadly weapons" and sees them as a reflection of an underlying social pathology.</a:t>
            </a:r>
          </a:p>
          <a:p>
            <a:pPr algn="just"/>
            <a:r>
              <a:rPr lang="en-US" dirty="0" smtClean="0">
                <a:latin typeface="Bell MT" panose="02020503060305020303" pitchFamily="18" charset="0"/>
              </a:rPr>
              <a:t>To some extent accidents, like suicides and homicides, may represent "the socialization of aggression" (Gold, 1958)</a:t>
            </a:r>
          </a:p>
          <a:p>
            <a:pPr algn="just"/>
            <a:r>
              <a:rPr lang="en-US" dirty="0" smtClean="0">
                <a:latin typeface="Bell MT" panose="02020503060305020303" pitchFamily="18" charset="0"/>
              </a:rPr>
              <a:t>Haddon et al. (1964:446) suggests that accidents "are dysfunctional to the social system, interfering with its smooth operation."</a:t>
            </a: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p:txBody>
      </p:sp>
    </p:spTree>
    <p:extLst>
      <p:ext uri="{BB962C8B-B14F-4D97-AF65-F5344CB8AC3E}">
        <p14:creationId xmlns:p14="http://schemas.microsoft.com/office/powerpoint/2010/main" val="287810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lnSpcReduction="10000"/>
          </a:bodyPr>
          <a:lstStyle/>
          <a:p>
            <a:pPr marL="0" indent="0" algn="just">
              <a:buNone/>
            </a:pPr>
            <a:r>
              <a:rPr lang="en-US" dirty="0" smtClean="0">
                <a:latin typeface="Bell MT" panose="02020503060305020303" pitchFamily="18" charset="0"/>
              </a:rPr>
              <a:t>ACCIDENTS AS SOCIAL PATHOLOGY</a:t>
            </a:r>
          </a:p>
          <a:p>
            <a:pPr algn="just"/>
            <a:r>
              <a:rPr lang="en-US" dirty="0" smtClean="0">
                <a:latin typeface="Bell MT" panose="02020503060305020303" pitchFamily="18" charset="0"/>
              </a:rPr>
              <a:t>Several studies have found that individuals from broken homes are more likely to be involved in accidents (Krall, 1953), while </a:t>
            </a:r>
            <a:r>
              <a:rPr lang="en-US" dirty="0" err="1" smtClean="0">
                <a:latin typeface="Bell MT" panose="02020503060305020303" pitchFamily="18" charset="0"/>
              </a:rPr>
              <a:t>Kurokawa</a:t>
            </a:r>
            <a:r>
              <a:rPr lang="en-US" dirty="0" smtClean="0">
                <a:latin typeface="Bell MT" panose="02020503060305020303" pitchFamily="18" charset="0"/>
              </a:rPr>
              <a:t> (1967) found that children in families with higher cohesion and belief in tradition were less likely to have accidents than children in families not so well-integrated</a:t>
            </a:r>
          </a:p>
          <a:p>
            <a:pPr algn="just"/>
            <a:r>
              <a:rPr lang="en-US" dirty="0" smtClean="0">
                <a:latin typeface="Bell MT" panose="02020503060305020303" pitchFamily="18" charset="0"/>
              </a:rPr>
              <a:t>Every day the newspapers carry stories of accidental automobile crashes, shootings, drownings, </a:t>
            </a:r>
            <a:r>
              <a:rPr lang="en-US" dirty="0" err="1" smtClean="0">
                <a:latin typeface="Bell MT" panose="02020503060305020303" pitchFamily="18" charset="0"/>
              </a:rPr>
              <a:t>stranglings</a:t>
            </a:r>
            <a:r>
              <a:rPr lang="en-US" dirty="0" smtClean="0">
                <a:latin typeface="Bell MT" panose="02020503060305020303" pitchFamily="18" charset="0"/>
              </a:rPr>
              <a:t>, etc., and this form of violence has become so commonplace that its full import often goes unrecognized and unreported</a:t>
            </a:r>
          </a:p>
          <a:p>
            <a:pPr algn="just"/>
            <a:r>
              <a:rPr lang="en-US" dirty="0" smtClean="0">
                <a:latin typeface="Bell MT" panose="02020503060305020303" pitchFamily="18" charset="0"/>
              </a:rPr>
              <a:t>The current increase in the frequency of death and injuries resulting from accidents has been regarded as a reflection of the violent age in which we live. Such violence is often interpreted to result from a breakdown in social controls</a:t>
            </a:r>
          </a:p>
          <a:p>
            <a:pPr algn="just"/>
            <a:endParaRPr lang="en-US" dirty="0" smtClean="0">
              <a:latin typeface="Bell MT" panose="02020503060305020303" pitchFamily="18" charset="0"/>
            </a:endParaRPr>
          </a:p>
          <a:p>
            <a:pPr algn="just"/>
            <a:endParaRPr lang="en-US" dirty="0" smtClean="0">
              <a:latin typeface="Bell MT" panose="02020503060305020303" pitchFamily="18" charset="0"/>
            </a:endParaRPr>
          </a:p>
        </p:txBody>
      </p:sp>
    </p:spTree>
    <p:extLst>
      <p:ext uri="{BB962C8B-B14F-4D97-AF65-F5344CB8AC3E}">
        <p14:creationId xmlns:p14="http://schemas.microsoft.com/office/powerpoint/2010/main" val="154982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fontScale="92500" lnSpcReduction="10000"/>
          </a:bodyPr>
          <a:lstStyle/>
          <a:p>
            <a:pPr marL="0" indent="0" algn="just">
              <a:buNone/>
            </a:pPr>
            <a:r>
              <a:rPr lang="en-US" dirty="0" smtClean="0">
                <a:latin typeface="Bell MT" panose="02020503060305020303" pitchFamily="18" charset="0"/>
              </a:rPr>
              <a:t>ACCIDENTS AS SOCIAL PATHOLOGY</a:t>
            </a:r>
          </a:p>
          <a:p>
            <a:pPr algn="just"/>
            <a:r>
              <a:rPr lang="en-US" dirty="0" smtClean="0">
                <a:latin typeface="Bell MT" panose="02020503060305020303" pitchFamily="18" charset="0"/>
              </a:rPr>
              <a:t>Foote (1961) attributes much of the current high rate of childhood accidents to the strong emphasis in American society on violence as depicted in mass media. He also raises the interesting question of how many childhood accidents are likely the result of "deliberate parental aggression”. </a:t>
            </a:r>
          </a:p>
          <a:p>
            <a:pPr algn="just"/>
            <a:r>
              <a:rPr lang="en-US" dirty="0" smtClean="0">
                <a:latin typeface="Bell MT" panose="02020503060305020303" pitchFamily="18" charset="0"/>
              </a:rPr>
              <a:t>Another approach to accidents as social pathology attempts to analyze such accidents as a form of deviant behavior</a:t>
            </a:r>
          </a:p>
          <a:p>
            <a:pPr algn="just"/>
            <a:r>
              <a:rPr lang="en-US" dirty="0" smtClean="0">
                <a:latin typeface="Bell MT" panose="02020503060305020303" pitchFamily="18" charset="0"/>
              </a:rPr>
              <a:t>For example, as stated by Hacker and </a:t>
            </a:r>
            <a:r>
              <a:rPr lang="en-US" dirty="0" err="1" smtClean="0">
                <a:latin typeface="Bell MT" panose="02020503060305020303" pitchFamily="18" charset="0"/>
              </a:rPr>
              <a:t>Suchman</a:t>
            </a:r>
            <a:r>
              <a:rPr lang="en-US" dirty="0" smtClean="0">
                <a:latin typeface="Bell MT" panose="02020503060305020303" pitchFamily="18" charset="0"/>
              </a:rPr>
              <a:t> (1963:388), "Concepts from the sociology of deviance may also be usefully applied to accident research. To the extent that the community has institutionalized certain safe modes of behavior, departures from these may be viewed as aberrant behavior." </a:t>
            </a:r>
          </a:p>
          <a:p>
            <a:pPr algn="just"/>
            <a:r>
              <a:rPr lang="en-US" dirty="0" smtClean="0">
                <a:latin typeface="Bell MT" panose="02020503060305020303" pitchFamily="18" charset="0"/>
              </a:rPr>
              <a:t>Patterson also views accidents as a form of deviant behavior and hypothesizes that there is a threshold of conforming behavior beyond which an individual enters into accident-inducing </a:t>
            </a:r>
            <a:r>
              <a:rPr lang="en-US" dirty="0" smtClean="0">
                <a:latin typeface="Bell MT" panose="02020503060305020303" pitchFamily="18" charset="0"/>
              </a:rPr>
              <a:t>situations.</a:t>
            </a:r>
            <a:endParaRPr lang="en-US" dirty="0" smtClean="0">
              <a:latin typeface="Bell MT" panose="02020503060305020303" pitchFamily="18" charset="0"/>
            </a:endParaRPr>
          </a:p>
          <a:p>
            <a:pPr algn="just"/>
            <a:endParaRPr lang="en-US" dirty="0" smtClean="0">
              <a:latin typeface="Bell MT" panose="02020503060305020303" pitchFamily="18" charset="0"/>
            </a:endParaRPr>
          </a:p>
        </p:txBody>
      </p:sp>
    </p:spTree>
    <p:extLst>
      <p:ext uri="{BB962C8B-B14F-4D97-AF65-F5344CB8AC3E}">
        <p14:creationId xmlns:p14="http://schemas.microsoft.com/office/powerpoint/2010/main" val="239597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fontScale="92500" lnSpcReduction="10000"/>
          </a:bodyPr>
          <a:lstStyle/>
          <a:p>
            <a:pPr marL="0" indent="0" algn="just">
              <a:buNone/>
            </a:pPr>
            <a:r>
              <a:rPr lang="en-US" dirty="0" smtClean="0">
                <a:latin typeface="Bell MT" panose="02020503060305020303" pitchFamily="18" charset="0"/>
              </a:rPr>
              <a:t>ACCIDENTS AS SOCIAL PATHOLOGY</a:t>
            </a:r>
          </a:p>
          <a:p>
            <a:pPr algn="just"/>
            <a:r>
              <a:rPr lang="en-US" dirty="0" smtClean="0">
                <a:latin typeface="Bell MT" panose="02020503060305020303" pitchFamily="18" charset="0"/>
              </a:rPr>
              <a:t>These </a:t>
            </a:r>
            <a:r>
              <a:rPr lang="en-US" dirty="0" smtClean="0">
                <a:latin typeface="Bell MT" panose="02020503060305020303" pitchFamily="18" charset="0"/>
              </a:rPr>
              <a:t>thresholds </a:t>
            </a:r>
            <a:r>
              <a:rPr lang="en-US" dirty="0" smtClean="0">
                <a:latin typeface="Bell MT" panose="02020503060305020303" pitchFamily="18" charset="0"/>
              </a:rPr>
              <a:t>are established by the social group in terms of accepted patterns of safe and </a:t>
            </a:r>
            <a:r>
              <a:rPr lang="en-US" dirty="0" smtClean="0">
                <a:latin typeface="Bell MT" panose="02020503060305020303" pitchFamily="18" charset="0"/>
              </a:rPr>
              <a:t>unsafe </a:t>
            </a:r>
            <a:r>
              <a:rPr lang="en-US" dirty="0" smtClean="0">
                <a:latin typeface="Bell MT" panose="02020503060305020303" pitchFamily="18" charset="0"/>
              </a:rPr>
              <a:t>behavior. "Repeated accidents may thus be a symptom of individual deviance from a group norm of safe behavior" (Patterson, 1950:68)</a:t>
            </a:r>
          </a:p>
          <a:p>
            <a:pPr algn="just"/>
            <a:r>
              <a:rPr lang="en-US" dirty="0" smtClean="0">
                <a:latin typeface="Bell MT" panose="02020503060305020303" pitchFamily="18" charset="0"/>
              </a:rPr>
              <a:t>To the extent that the group norm has been established to protect the individual from environmental dangers, this is probably true. As has been pointed out previously, however, group norms favoring violence and the taking of risks may actually expose the individual to greater accident hazards</a:t>
            </a:r>
          </a:p>
          <a:p>
            <a:pPr algn="just"/>
            <a:r>
              <a:rPr lang="en-US" dirty="0" smtClean="0">
                <a:latin typeface="Bell MT" panose="02020503060305020303" pitchFamily="18" charset="0"/>
              </a:rPr>
              <a:t>Undoubtedly, a large number of social controls do serve the function of protecting the individual from harm. For example, the many safety devices introduced into high-risk occupations, or the safety features of a children's playground, may be attempts to reduce the exposure of the individual to unplanned and dangerous events in his environment</a:t>
            </a:r>
          </a:p>
        </p:txBody>
      </p:sp>
    </p:spTree>
    <p:extLst>
      <p:ext uri="{BB962C8B-B14F-4D97-AF65-F5344CB8AC3E}">
        <p14:creationId xmlns:p14="http://schemas.microsoft.com/office/powerpoint/2010/main" val="2969783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1943</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Bell MT</vt:lpstr>
      <vt:lpstr>Calibri</vt:lpstr>
      <vt:lpstr>Calibri Light</vt:lpstr>
      <vt:lpstr>Office Theme</vt:lpstr>
      <vt:lpstr>Accidents and Social Deviance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University and Research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Accidents and Social Deviance</dc:title>
  <dc:creator>Patnaik, Archana</dc:creator>
  <cp:lastModifiedBy>Patnaik, Archana</cp:lastModifiedBy>
  <cp:revision>25</cp:revision>
  <dcterms:created xsi:type="dcterms:W3CDTF">2020-11-02T03:55:21Z</dcterms:created>
  <dcterms:modified xsi:type="dcterms:W3CDTF">2020-11-07T06:22:09Z</dcterms:modified>
</cp:coreProperties>
</file>