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1020" y="-3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053B8ADA-DB48-DE4D-817D-A2F32930157C}"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4B77E-64D2-1442-95C6-4C5D21AB43E3}" type="slidenum">
              <a:rPr lang="en-US" smtClean="0"/>
              <a:t>‹#›</a:t>
            </a:fld>
            <a:endParaRPr lang="en-US"/>
          </a:p>
        </p:txBody>
      </p:sp>
    </p:spTree>
    <p:extLst>
      <p:ext uri="{BB962C8B-B14F-4D97-AF65-F5344CB8AC3E}">
        <p14:creationId xmlns:p14="http://schemas.microsoft.com/office/powerpoint/2010/main" val="2482779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053B8ADA-DB48-DE4D-817D-A2F32930157C}"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4B77E-64D2-1442-95C6-4C5D21AB43E3}" type="slidenum">
              <a:rPr lang="en-US" smtClean="0"/>
              <a:t>‹#›</a:t>
            </a:fld>
            <a:endParaRPr lang="en-US"/>
          </a:p>
        </p:txBody>
      </p:sp>
    </p:spTree>
    <p:extLst>
      <p:ext uri="{BB962C8B-B14F-4D97-AF65-F5344CB8AC3E}">
        <p14:creationId xmlns:p14="http://schemas.microsoft.com/office/powerpoint/2010/main" val="1540697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053B8ADA-DB48-DE4D-817D-A2F32930157C}"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4B77E-64D2-1442-95C6-4C5D21AB43E3}" type="slidenum">
              <a:rPr lang="en-US" smtClean="0"/>
              <a:t>‹#›</a:t>
            </a:fld>
            <a:endParaRPr lang="en-US"/>
          </a:p>
        </p:txBody>
      </p:sp>
    </p:spTree>
    <p:extLst>
      <p:ext uri="{BB962C8B-B14F-4D97-AF65-F5344CB8AC3E}">
        <p14:creationId xmlns:p14="http://schemas.microsoft.com/office/powerpoint/2010/main" val="47905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053B8ADA-DB48-DE4D-817D-A2F32930157C}"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4B77E-64D2-1442-95C6-4C5D21AB43E3}" type="slidenum">
              <a:rPr lang="en-US" smtClean="0"/>
              <a:t>‹#›</a:t>
            </a:fld>
            <a:endParaRPr lang="en-US"/>
          </a:p>
        </p:txBody>
      </p:sp>
    </p:spTree>
    <p:extLst>
      <p:ext uri="{BB962C8B-B14F-4D97-AF65-F5344CB8AC3E}">
        <p14:creationId xmlns:p14="http://schemas.microsoft.com/office/powerpoint/2010/main" val="1431921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053B8ADA-DB48-DE4D-817D-A2F32930157C}" type="datetimeFigureOut">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4B77E-64D2-1442-95C6-4C5D21AB43E3}" type="slidenum">
              <a:rPr lang="en-US" smtClean="0"/>
              <a:t>‹#›</a:t>
            </a:fld>
            <a:endParaRPr lang="en-US"/>
          </a:p>
        </p:txBody>
      </p:sp>
    </p:spTree>
    <p:extLst>
      <p:ext uri="{BB962C8B-B14F-4D97-AF65-F5344CB8AC3E}">
        <p14:creationId xmlns:p14="http://schemas.microsoft.com/office/powerpoint/2010/main" val="40017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053B8ADA-DB48-DE4D-817D-A2F32930157C}"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4B77E-64D2-1442-95C6-4C5D21AB43E3}" type="slidenum">
              <a:rPr lang="en-US" smtClean="0"/>
              <a:t>‹#›</a:t>
            </a:fld>
            <a:endParaRPr lang="en-US"/>
          </a:p>
        </p:txBody>
      </p:sp>
    </p:spTree>
    <p:extLst>
      <p:ext uri="{BB962C8B-B14F-4D97-AF65-F5344CB8AC3E}">
        <p14:creationId xmlns:p14="http://schemas.microsoft.com/office/powerpoint/2010/main" val="116894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053B8ADA-DB48-DE4D-817D-A2F32930157C}" type="datetimeFigureOut">
              <a:rPr lang="en-US" smtClean="0"/>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4B77E-64D2-1442-95C6-4C5D21AB43E3}" type="slidenum">
              <a:rPr lang="en-US" smtClean="0"/>
              <a:t>‹#›</a:t>
            </a:fld>
            <a:endParaRPr lang="en-US"/>
          </a:p>
        </p:txBody>
      </p:sp>
    </p:spTree>
    <p:extLst>
      <p:ext uri="{BB962C8B-B14F-4D97-AF65-F5344CB8AC3E}">
        <p14:creationId xmlns:p14="http://schemas.microsoft.com/office/powerpoint/2010/main" val="35434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053B8ADA-DB48-DE4D-817D-A2F32930157C}" type="datetimeFigureOut">
              <a:rPr lang="en-US" smtClean="0"/>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4B77E-64D2-1442-95C6-4C5D21AB43E3}" type="slidenum">
              <a:rPr lang="en-US" smtClean="0"/>
              <a:t>‹#›</a:t>
            </a:fld>
            <a:endParaRPr lang="en-US"/>
          </a:p>
        </p:txBody>
      </p:sp>
    </p:spTree>
    <p:extLst>
      <p:ext uri="{BB962C8B-B14F-4D97-AF65-F5344CB8AC3E}">
        <p14:creationId xmlns:p14="http://schemas.microsoft.com/office/powerpoint/2010/main" val="194211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B8ADA-DB48-DE4D-817D-A2F32930157C}" type="datetimeFigureOut">
              <a:rPr lang="en-US" smtClean="0"/>
              <a:t>3/30/2021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4B77E-64D2-1442-95C6-4C5D21AB43E3}" type="slidenum">
              <a:rPr lang="en-US" smtClean="0"/>
              <a:t>‹#›</a:t>
            </a:fld>
            <a:endParaRPr lang="en-US"/>
          </a:p>
        </p:txBody>
      </p:sp>
    </p:spTree>
    <p:extLst>
      <p:ext uri="{BB962C8B-B14F-4D97-AF65-F5344CB8AC3E}">
        <p14:creationId xmlns:p14="http://schemas.microsoft.com/office/powerpoint/2010/main" val="304549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053B8ADA-DB48-DE4D-817D-A2F32930157C}"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4B77E-64D2-1442-95C6-4C5D21AB43E3}" type="slidenum">
              <a:rPr lang="en-US" smtClean="0"/>
              <a:t>‹#›</a:t>
            </a:fld>
            <a:endParaRPr lang="en-US"/>
          </a:p>
        </p:txBody>
      </p:sp>
    </p:spTree>
    <p:extLst>
      <p:ext uri="{BB962C8B-B14F-4D97-AF65-F5344CB8AC3E}">
        <p14:creationId xmlns:p14="http://schemas.microsoft.com/office/powerpoint/2010/main" val="97007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053B8ADA-DB48-DE4D-817D-A2F32930157C}" type="datetimeFigureOut">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4B77E-64D2-1442-95C6-4C5D21AB43E3}" type="slidenum">
              <a:rPr lang="en-US" smtClean="0"/>
              <a:t>‹#›</a:t>
            </a:fld>
            <a:endParaRPr lang="en-US"/>
          </a:p>
        </p:txBody>
      </p:sp>
    </p:spTree>
    <p:extLst>
      <p:ext uri="{BB962C8B-B14F-4D97-AF65-F5344CB8AC3E}">
        <p14:creationId xmlns:p14="http://schemas.microsoft.com/office/powerpoint/2010/main" val="314547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B8ADA-DB48-DE4D-817D-A2F32930157C}" type="datetimeFigureOut">
              <a:rPr lang="en-US" smtClean="0"/>
              <a:t>3/30/2021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4B77E-64D2-1442-95C6-4C5D21AB43E3}" type="slidenum">
              <a:rPr lang="en-US" smtClean="0"/>
              <a:t>‹#›</a:t>
            </a:fld>
            <a:endParaRPr lang="en-US"/>
          </a:p>
        </p:txBody>
      </p:sp>
    </p:spTree>
    <p:extLst>
      <p:ext uri="{BB962C8B-B14F-4D97-AF65-F5344CB8AC3E}">
        <p14:creationId xmlns:p14="http://schemas.microsoft.com/office/powerpoint/2010/main" val="340659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Social Problems in India</a:t>
            </a:r>
            <a:br>
              <a:rPr lang="en-US" dirty="0"/>
            </a:br>
            <a:r>
              <a:rPr lang="en-US" dirty="0"/>
              <a:t>                                     -Ram </a:t>
            </a:r>
            <a:r>
              <a:rPr lang="en-US" dirty="0" err="1"/>
              <a:t>Ahuja</a:t>
            </a:r>
            <a:endParaRPr lang="en-US" dirty="0"/>
          </a:p>
        </p:txBody>
      </p:sp>
      <p:sp>
        <p:nvSpPr>
          <p:cNvPr id="3" name="Subtitle 2"/>
          <p:cNvSpPr>
            <a:spLocks noGrp="1"/>
          </p:cNvSpPr>
          <p:nvPr>
            <p:ph type="subTitle" idx="1"/>
          </p:nvPr>
        </p:nvSpPr>
        <p:spPr/>
        <p:txBody>
          <a:bodyPr>
            <a:normAutofit/>
          </a:bodyPr>
          <a:lstStyle/>
          <a:p>
            <a:r>
              <a:rPr lang="en-US" sz="4400" dirty="0"/>
              <a:t>Alcoholism </a:t>
            </a:r>
          </a:p>
        </p:txBody>
      </p:sp>
    </p:spTree>
    <p:extLst>
      <p:ext uri="{BB962C8B-B14F-4D97-AF65-F5344CB8AC3E}">
        <p14:creationId xmlns:p14="http://schemas.microsoft.com/office/powerpoint/2010/main" val="2806111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on Alcoholism</a:t>
            </a:r>
          </a:p>
        </p:txBody>
      </p:sp>
      <p:sp>
        <p:nvSpPr>
          <p:cNvPr id="3" name="Content Placeholder 2"/>
          <p:cNvSpPr>
            <a:spLocks noGrp="1"/>
          </p:cNvSpPr>
          <p:nvPr>
            <p:ph idx="1"/>
          </p:nvPr>
        </p:nvSpPr>
        <p:spPr>
          <a:xfrm>
            <a:off x="457200" y="1351401"/>
            <a:ext cx="8229600" cy="5506599"/>
          </a:xfrm>
        </p:spPr>
        <p:txBody>
          <a:bodyPr>
            <a:normAutofit fontScale="70000" lnSpcReduction="20000"/>
          </a:bodyPr>
          <a:lstStyle/>
          <a:p>
            <a:pPr>
              <a:lnSpc>
                <a:spcPct val="90000"/>
              </a:lnSpc>
            </a:pPr>
            <a:r>
              <a:rPr lang="en-US" dirty="0"/>
              <a:t>Acc. to the author, “Radicals argue that as long as our social structure and economic system continues to produce inequality, unemployment, poverty, injustice, and role-strains and tensions, alcoholism will persist” (p. 432)</a:t>
            </a:r>
          </a:p>
          <a:p>
            <a:pPr>
              <a:lnSpc>
                <a:spcPct val="90000"/>
              </a:lnSpc>
            </a:pPr>
            <a:endParaRPr lang="en-US" dirty="0"/>
          </a:p>
          <a:p>
            <a:pPr>
              <a:lnSpc>
                <a:spcPct val="90000"/>
              </a:lnSpc>
            </a:pPr>
            <a:r>
              <a:rPr lang="en-US" dirty="0"/>
              <a:t>“the present social systems operating in our society produce more frustrations and deprivations”, as a result of which alcoholism will rise (p. 432)</a:t>
            </a:r>
          </a:p>
          <a:p>
            <a:pPr>
              <a:lnSpc>
                <a:spcPct val="90000"/>
              </a:lnSpc>
            </a:pPr>
            <a:endParaRPr lang="en-US" dirty="0"/>
          </a:p>
          <a:p>
            <a:pPr>
              <a:lnSpc>
                <a:spcPct val="90000"/>
              </a:lnSpc>
            </a:pPr>
            <a:r>
              <a:rPr lang="en-US" dirty="0"/>
              <a:t>“a policy and </a:t>
            </a:r>
            <a:r>
              <a:rPr lang="en-US" dirty="0" err="1"/>
              <a:t>programme</a:t>
            </a:r>
            <a:r>
              <a:rPr lang="en-US" dirty="0"/>
              <a:t> to produce more jobs, permit fair competition and reduce corruption and nepotism in appointments and promotions” is needed (p. 432)</a:t>
            </a:r>
          </a:p>
          <a:p>
            <a:pPr>
              <a:lnSpc>
                <a:spcPct val="90000"/>
              </a:lnSpc>
            </a:pPr>
            <a:endParaRPr lang="en-US" dirty="0"/>
          </a:p>
          <a:p>
            <a:pPr>
              <a:lnSpc>
                <a:spcPct val="90000"/>
              </a:lnSpc>
            </a:pPr>
            <a:r>
              <a:rPr lang="en-US" dirty="0"/>
              <a:t>“If the lives of people are made meaningful, rewarding and satisfying, the need for alcohol would not exist or it would be minimized” (p. 432)</a:t>
            </a:r>
          </a:p>
          <a:p>
            <a:pPr>
              <a:lnSpc>
                <a:spcPct val="90000"/>
              </a:lnSpc>
            </a:pPr>
            <a:endParaRPr lang="en-US" dirty="0"/>
          </a:p>
          <a:p>
            <a:pPr>
              <a:lnSpc>
                <a:spcPct val="90000"/>
              </a:lnSpc>
            </a:pPr>
            <a:r>
              <a:rPr lang="en-US" dirty="0"/>
              <a:t>“education about the harm and hurt that alcohol can bring to a person’s life and to society will help control the use of alcohol”(p. 432)</a:t>
            </a:r>
          </a:p>
        </p:txBody>
      </p:sp>
    </p:spTree>
    <p:extLst>
      <p:ext uri="{BB962C8B-B14F-4D97-AF65-F5344CB8AC3E}">
        <p14:creationId xmlns:p14="http://schemas.microsoft.com/office/powerpoint/2010/main" val="188986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748"/>
            <a:ext cx="8229600" cy="466281"/>
          </a:xfrm>
        </p:spPr>
        <p:txBody>
          <a:bodyPr>
            <a:normAutofit fontScale="90000"/>
          </a:bodyPr>
          <a:lstStyle/>
          <a:p>
            <a:r>
              <a:rPr lang="en-US" sz="4000" dirty="0"/>
              <a:t>The Concept</a:t>
            </a:r>
          </a:p>
        </p:txBody>
      </p:sp>
      <p:sp>
        <p:nvSpPr>
          <p:cNvPr id="3" name="Content Placeholder 2"/>
          <p:cNvSpPr>
            <a:spLocks noGrp="1"/>
          </p:cNvSpPr>
          <p:nvPr>
            <p:ph idx="1"/>
          </p:nvPr>
        </p:nvSpPr>
        <p:spPr>
          <a:xfrm>
            <a:off x="457200" y="965771"/>
            <a:ext cx="8229600" cy="5495481"/>
          </a:xfrm>
        </p:spPr>
        <p:txBody>
          <a:bodyPr>
            <a:noAutofit/>
          </a:bodyPr>
          <a:lstStyle/>
          <a:p>
            <a:r>
              <a:rPr lang="en-US" sz="2000" dirty="0">
                <a:latin typeface="Times New Roman"/>
                <a:cs typeface="Times New Roman"/>
              </a:rPr>
              <a:t>Acc. To Ahuja, Alcoholism can be characterized by 4 factors: </a:t>
            </a:r>
          </a:p>
          <a:p>
            <a:pPr lvl="1"/>
            <a:r>
              <a:rPr lang="en-US" sz="2000" dirty="0">
                <a:latin typeface="Times New Roman"/>
                <a:cs typeface="Times New Roman"/>
              </a:rPr>
              <a:t>excessive intake of alcoholic beverages</a:t>
            </a:r>
          </a:p>
          <a:p>
            <a:pPr lvl="1"/>
            <a:r>
              <a:rPr lang="en-US" sz="2000" dirty="0">
                <a:latin typeface="Times New Roman"/>
                <a:cs typeface="Times New Roman"/>
              </a:rPr>
              <a:t>individual’s increasing worry over his drinking</a:t>
            </a:r>
          </a:p>
          <a:p>
            <a:pPr lvl="1"/>
            <a:r>
              <a:rPr lang="en-US" sz="2000" dirty="0">
                <a:latin typeface="Times New Roman"/>
                <a:cs typeface="Times New Roman"/>
              </a:rPr>
              <a:t>loss of the drinker’s control over his drinking</a:t>
            </a:r>
          </a:p>
          <a:p>
            <a:pPr lvl="1"/>
            <a:r>
              <a:rPr lang="en-US" sz="2000" dirty="0">
                <a:latin typeface="Times New Roman"/>
                <a:cs typeface="Times New Roman"/>
              </a:rPr>
              <a:t>the disturbance in his functioning in his social world</a:t>
            </a:r>
          </a:p>
          <a:p>
            <a:r>
              <a:rPr lang="en-US" sz="2000" dirty="0">
                <a:latin typeface="Times New Roman"/>
                <a:cs typeface="Times New Roman"/>
              </a:rPr>
              <a:t>Don </a:t>
            </a:r>
            <a:r>
              <a:rPr lang="en-US" sz="2000" dirty="0" err="1">
                <a:latin typeface="Times New Roman"/>
                <a:cs typeface="Times New Roman"/>
              </a:rPr>
              <a:t>Cahalan’s</a:t>
            </a:r>
            <a:r>
              <a:rPr lang="en-US" sz="2000" dirty="0">
                <a:latin typeface="Times New Roman"/>
                <a:cs typeface="Times New Roman"/>
              </a:rPr>
              <a:t> Five-Fold classification of alcohol drinkers on the basis of the frequency of drinking (not the quantity of alcohol): </a:t>
            </a:r>
          </a:p>
          <a:p>
            <a:pPr lvl="1"/>
            <a:r>
              <a:rPr lang="en-US" sz="1600" i="1" dirty="0">
                <a:latin typeface="Times New Roman"/>
                <a:cs typeface="Times New Roman"/>
              </a:rPr>
              <a:t>Rare users</a:t>
            </a:r>
            <a:r>
              <a:rPr lang="en-US" sz="1600" dirty="0">
                <a:latin typeface="Times New Roman"/>
                <a:cs typeface="Times New Roman"/>
              </a:rPr>
              <a:t>, who drink once or twice a year</a:t>
            </a:r>
          </a:p>
          <a:p>
            <a:pPr lvl="1"/>
            <a:r>
              <a:rPr lang="en-US" sz="1600" i="1" dirty="0">
                <a:latin typeface="Times New Roman"/>
                <a:cs typeface="Times New Roman"/>
              </a:rPr>
              <a:t>Infrequent users</a:t>
            </a:r>
            <a:r>
              <a:rPr lang="en-US" sz="1600" dirty="0">
                <a:latin typeface="Times New Roman"/>
                <a:cs typeface="Times New Roman"/>
              </a:rPr>
              <a:t>, who drink once or twice in two-three months, i.e., less than once a month</a:t>
            </a:r>
          </a:p>
          <a:p>
            <a:pPr lvl="1"/>
            <a:r>
              <a:rPr lang="en-US" sz="1600" i="1" dirty="0">
                <a:latin typeface="Times New Roman"/>
                <a:cs typeface="Times New Roman"/>
              </a:rPr>
              <a:t>Light drinkers</a:t>
            </a:r>
            <a:r>
              <a:rPr lang="en-US" sz="1600" dirty="0">
                <a:latin typeface="Times New Roman"/>
                <a:cs typeface="Times New Roman"/>
              </a:rPr>
              <a:t>, who drink once or twice a month</a:t>
            </a:r>
          </a:p>
          <a:p>
            <a:pPr lvl="1"/>
            <a:r>
              <a:rPr lang="en-US" sz="1600" i="1" dirty="0">
                <a:latin typeface="Times New Roman"/>
                <a:cs typeface="Times New Roman"/>
              </a:rPr>
              <a:t>Moderate drinkers</a:t>
            </a:r>
            <a:r>
              <a:rPr lang="en-US" sz="1600" dirty="0">
                <a:latin typeface="Times New Roman"/>
                <a:cs typeface="Times New Roman"/>
              </a:rPr>
              <a:t>, who drink three or four times in a month</a:t>
            </a:r>
          </a:p>
          <a:p>
            <a:pPr lvl="1"/>
            <a:r>
              <a:rPr lang="en-US" sz="1600" i="1" dirty="0">
                <a:latin typeface="Times New Roman"/>
                <a:cs typeface="Times New Roman"/>
              </a:rPr>
              <a:t>Heavy drinkers</a:t>
            </a:r>
            <a:r>
              <a:rPr lang="en-US" sz="1600" dirty="0">
                <a:latin typeface="Times New Roman"/>
                <a:cs typeface="Times New Roman"/>
              </a:rPr>
              <a:t>, who drink every day or several drinks during the day. This is also known as ‘hard-core’ drinkers.</a:t>
            </a:r>
          </a:p>
          <a:p>
            <a:r>
              <a:rPr lang="en-US" sz="2000" dirty="0">
                <a:latin typeface="Times New Roman"/>
                <a:cs typeface="Times New Roman"/>
              </a:rPr>
              <a:t>The WHO has recorded worldwide adult per capita consumption at around 4.3-4.7 litres of pure alcohol since 1990. In 2005, the corresponding figure for India was only 0.6 </a:t>
            </a:r>
            <a:r>
              <a:rPr lang="en-US" sz="2000" dirty="0" err="1">
                <a:latin typeface="Times New Roman"/>
                <a:cs typeface="Times New Roman"/>
              </a:rPr>
              <a:t>litre</a:t>
            </a:r>
            <a:r>
              <a:rPr lang="en-US" sz="2000" dirty="0">
                <a:latin typeface="Times New Roman"/>
                <a:cs typeface="Times New Roman"/>
              </a:rPr>
              <a:t>.</a:t>
            </a:r>
          </a:p>
        </p:txBody>
      </p:sp>
    </p:spTree>
    <p:extLst>
      <p:ext uri="{BB962C8B-B14F-4D97-AF65-F5344CB8AC3E}">
        <p14:creationId xmlns:p14="http://schemas.microsoft.com/office/powerpoint/2010/main" val="189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153"/>
            <a:ext cx="8229600" cy="619214"/>
          </a:xfrm>
        </p:spPr>
        <p:txBody>
          <a:bodyPr>
            <a:normAutofit fontScale="90000"/>
          </a:bodyPr>
          <a:lstStyle/>
          <a:p>
            <a:r>
              <a:rPr lang="en-US" dirty="0"/>
              <a:t>Process of becoming an Alcoholic</a:t>
            </a:r>
          </a:p>
        </p:txBody>
      </p:sp>
      <p:sp>
        <p:nvSpPr>
          <p:cNvPr id="3" name="Content Placeholder 2"/>
          <p:cNvSpPr>
            <a:spLocks noGrp="1"/>
          </p:cNvSpPr>
          <p:nvPr>
            <p:ph idx="1"/>
          </p:nvPr>
        </p:nvSpPr>
        <p:spPr>
          <a:xfrm>
            <a:off x="457200" y="737367"/>
            <a:ext cx="8229600" cy="5845995"/>
          </a:xfrm>
        </p:spPr>
        <p:txBody>
          <a:bodyPr>
            <a:noAutofit/>
          </a:bodyPr>
          <a:lstStyle/>
          <a:p>
            <a:pPr>
              <a:lnSpc>
                <a:spcPct val="120000"/>
              </a:lnSpc>
            </a:pPr>
            <a:r>
              <a:rPr lang="en-US" sz="2000" dirty="0" err="1">
                <a:latin typeface="Times New Roman"/>
                <a:cs typeface="Times New Roman"/>
              </a:rPr>
              <a:t>Jellinek</a:t>
            </a:r>
            <a:r>
              <a:rPr lang="en-US" sz="2000" dirty="0">
                <a:latin typeface="Times New Roman"/>
                <a:cs typeface="Times New Roman"/>
              </a:rPr>
              <a:t>, an American psychiatrist, wrote that an alcoholic has to pass through the sequence of seven phases: </a:t>
            </a:r>
          </a:p>
          <a:p>
            <a:pPr lvl="1">
              <a:lnSpc>
                <a:spcPct val="120000"/>
              </a:lnSpc>
            </a:pPr>
            <a:r>
              <a:rPr lang="en-US" sz="2000" dirty="0">
                <a:latin typeface="Times New Roman"/>
                <a:cs typeface="Times New Roman"/>
              </a:rPr>
              <a:t> Blackouts, in which the individual is not able to find a solution to his individual problems</a:t>
            </a:r>
          </a:p>
          <a:p>
            <a:pPr lvl="1">
              <a:lnSpc>
                <a:spcPct val="120000"/>
              </a:lnSpc>
            </a:pPr>
            <a:r>
              <a:rPr lang="en-US" sz="2000" dirty="0">
                <a:latin typeface="Times New Roman"/>
                <a:cs typeface="Times New Roman"/>
              </a:rPr>
              <a:t>Sneaking drinks, in which he takes alcohol without being observed</a:t>
            </a:r>
          </a:p>
          <a:p>
            <a:pPr lvl="1">
              <a:lnSpc>
                <a:spcPct val="120000"/>
              </a:lnSpc>
            </a:pPr>
            <a:r>
              <a:rPr lang="en-US" sz="2000" dirty="0">
                <a:latin typeface="Times New Roman"/>
                <a:cs typeface="Times New Roman"/>
              </a:rPr>
              <a:t>Increased tolerance, in which he tolerates the increased effects of drinking</a:t>
            </a:r>
          </a:p>
          <a:p>
            <a:pPr lvl="1">
              <a:lnSpc>
                <a:spcPct val="120000"/>
              </a:lnSpc>
            </a:pPr>
            <a:r>
              <a:rPr lang="en-US" sz="2000" dirty="0">
                <a:latin typeface="Times New Roman"/>
                <a:cs typeface="Times New Roman"/>
              </a:rPr>
              <a:t> Loss of control, in which he fails to control the desire of not taking alcohol</a:t>
            </a:r>
          </a:p>
          <a:p>
            <a:pPr lvl="1">
              <a:lnSpc>
                <a:spcPct val="120000"/>
              </a:lnSpc>
            </a:pPr>
            <a:r>
              <a:rPr lang="en-US" sz="2000" dirty="0">
                <a:latin typeface="Times New Roman"/>
                <a:cs typeface="Times New Roman"/>
              </a:rPr>
              <a:t>Development of an alibi system, in which he gradually starts neglecting his social roles </a:t>
            </a:r>
          </a:p>
          <a:p>
            <a:pPr lvl="1">
              <a:lnSpc>
                <a:spcPct val="120000"/>
              </a:lnSpc>
            </a:pPr>
            <a:r>
              <a:rPr lang="en-US" sz="2000" dirty="0">
                <a:latin typeface="Times New Roman"/>
                <a:cs typeface="Times New Roman"/>
              </a:rPr>
              <a:t>Going on periodic benders, in which he keeps on drinking regularly, </a:t>
            </a:r>
          </a:p>
          <a:p>
            <a:pPr lvl="1">
              <a:lnSpc>
                <a:spcPct val="120000"/>
              </a:lnSpc>
            </a:pPr>
            <a:r>
              <a:rPr lang="en-US" sz="2000" dirty="0">
                <a:latin typeface="Times New Roman"/>
                <a:cs typeface="Times New Roman"/>
              </a:rPr>
              <a:t>Regular matutinal drinking, in which he regularly starts taking alcohol in the morning.</a:t>
            </a:r>
          </a:p>
        </p:txBody>
      </p:sp>
    </p:spTree>
    <p:extLst>
      <p:ext uri="{BB962C8B-B14F-4D97-AF65-F5344CB8AC3E}">
        <p14:creationId xmlns:p14="http://schemas.microsoft.com/office/powerpoint/2010/main" val="266389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3438"/>
            <a:ext cx="8229600" cy="5066400"/>
          </a:xfrm>
        </p:spPr>
        <p:txBody>
          <a:bodyPr>
            <a:noAutofit/>
          </a:bodyPr>
          <a:lstStyle/>
          <a:p>
            <a:r>
              <a:rPr lang="en-US" sz="2400" dirty="0" err="1">
                <a:latin typeface="Times New Roman"/>
                <a:cs typeface="Times New Roman"/>
              </a:rPr>
              <a:t>Jellinek</a:t>
            </a:r>
            <a:r>
              <a:rPr lang="en-US" sz="2400" dirty="0">
                <a:latin typeface="Times New Roman"/>
                <a:cs typeface="Times New Roman"/>
              </a:rPr>
              <a:t> also formulated the following four stages to explain the process:</a:t>
            </a:r>
          </a:p>
          <a:p>
            <a:r>
              <a:rPr lang="en-US" sz="2400" i="1" dirty="0">
                <a:latin typeface="Times New Roman"/>
                <a:cs typeface="Times New Roman"/>
              </a:rPr>
              <a:t>Pre-alcoholic symptomatic phase</a:t>
            </a:r>
            <a:r>
              <a:rPr lang="en-US" sz="2400" dirty="0">
                <a:latin typeface="Times New Roman"/>
                <a:cs typeface="Times New Roman"/>
              </a:rPr>
              <a:t>: In this phase, taking advantage of social sanction, an individual starts drinking to reduce tensions and solves his personal problems. Linking drinking with relief, he keeps on searching for those opportunities in which he may drink. The frequency of drinking increases as he starts losing his capacity to overcome conflicts in life. </a:t>
            </a:r>
          </a:p>
          <a:p>
            <a:r>
              <a:rPr lang="en-US" sz="2400" i="1" dirty="0">
                <a:latin typeface="Times New Roman"/>
                <a:cs typeface="Times New Roman"/>
              </a:rPr>
              <a:t>Prodigal phase</a:t>
            </a:r>
            <a:r>
              <a:rPr lang="en-US" sz="2400" dirty="0">
                <a:latin typeface="Times New Roman"/>
                <a:cs typeface="Times New Roman"/>
              </a:rPr>
              <a:t>: In this phase, along with the increase in the frequency of drinking, there is increase in the quantity of drink too. However, he develops a guilt feeling and knows that gradually he is becoming an abnormal person.</a:t>
            </a:r>
          </a:p>
          <a:p>
            <a:pPr marL="0" indent="0">
              <a:buNone/>
            </a:pPr>
            <a:endParaRPr lang="en-US" sz="2400" dirty="0"/>
          </a:p>
          <a:p>
            <a:endParaRPr lang="en-US" sz="1800" dirty="0"/>
          </a:p>
        </p:txBody>
      </p:sp>
    </p:spTree>
    <p:extLst>
      <p:ext uri="{BB962C8B-B14F-4D97-AF65-F5344CB8AC3E}">
        <p14:creationId xmlns:p14="http://schemas.microsoft.com/office/powerpoint/2010/main" val="209510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of becoming an Alcoholic </a:t>
            </a:r>
          </a:p>
        </p:txBody>
      </p:sp>
      <p:sp>
        <p:nvSpPr>
          <p:cNvPr id="3" name="Content Placeholder 2"/>
          <p:cNvSpPr>
            <a:spLocks noGrp="1"/>
          </p:cNvSpPr>
          <p:nvPr>
            <p:ph idx="1"/>
          </p:nvPr>
        </p:nvSpPr>
        <p:spPr>
          <a:xfrm>
            <a:off x="457200" y="1417638"/>
            <a:ext cx="8229600" cy="5066400"/>
          </a:xfrm>
        </p:spPr>
        <p:txBody>
          <a:bodyPr>
            <a:noAutofit/>
          </a:bodyPr>
          <a:lstStyle/>
          <a:p>
            <a:r>
              <a:rPr lang="en-US" sz="2400" i="1" dirty="0">
                <a:latin typeface="Times New Roman"/>
                <a:cs typeface="Times New Roman"/>
              </a:rPr>
              <a:t>Crucial phase</a:t>
            </a:r>
            <a:r>
              <a:rPr lang="en-US" sz="2400" dirty="0">
                <a:latin typeface="Times New Roman"/>
                <a:cs typeface="Times New Roman"/>
              </a:rPr>
              <a:t>: In this phase. His drinking becomes conspicuous. He develops rationalizations to stand social pressures and to assure himself that he has not lost control over himself. However, he does not lose his self-respect. Gradually, he starts alienating himself from others as his physical and social deterioration becomes obvious to them. </a:t>
            </a:r>
          </a:p>
          <a:p>
            <a:r>
              <a:rPr lang="en-US" sz="2400" i="1" dirty="0">
                <a:latin typeface="Times New Roman"/>
                <a:cs typeface="Times New Roman"/>
              </a:rPr>
              <a:t>Chronic phase</a:t>
            </a:r>
            <a:r>
              <a:rPr lang="en-US" sz="2400" dirty="0">
                <a:latin typeface="Times New Roman"/>
                <a:cs typeface="Times New Roman"/>
              </a:rPr>
              <a:t>: In this phase, he starts drinking even in the morning. He faces prolonged intoxication, impaired thinking, indefinable fears, tremors and loss of certain skills. He is all the time obsessed with drinking and feels restless without alcohol. </a:t>
            </a:r>
          </a:p>
          <a:p>
            <a:endParaRPr lang="en-US" sz="2400" dirty="0"/>
          </a:p>
          <a:p>
            <a:endParaRPr lang="en-US" sz="1800" dirty="0"/>
          </a:p>
        </p:txBody>
      </p:sp>
    </p:spTree>
    <p:extLst>
      <p:ext uri="{BB962C8B-B14F-4D97-AF65-F5344CB8AC3E}">
        <p14:creationId xmlns:p14="http://schemas.microsoft.com/office/powerpoint/2010/main" val="292607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940"/>
          </a:xfrm>
        </p:spPr>
        <p:txBody>
          <a:bodyPr>
            <a:normAutofit fontScale="90000"/>
          </a:bodyPr>
          <a:lstStyle/>
          <a:p>
            <a:r>
              <a:rPr lang="en-US" dirty="0"/>
              <a:t>Classification of Alcoholics</a:t>
            </a:r>
          </a:p>
        </p:txBody>
      </p:sp>
      <p:sp>
        <p:nvSpPr>
          <p:cNvPr id="3" name="Content Placeholder 2"/>
          <p:cNvSpPr>
            <a:spLocks noGrp="1"/>
          </p:cNvSpPr>
          <p:nvPr>
            <p:ph idx="1"/>
          </p:nvPr>
        </p:nvSpPr>
        <p:spPr>
          <a:xfrm>
            <a:off x="457200" y="883578"/>
            <a:ext cx="8229600" cy="5531992"/>
          </a:xfrm>
        </p:spPr>
        <p:txBody>
          <a:bodyPr>
            <a:normAutofit fontScale="92500" lnSpcReduction="20000"/>
          </a:bodyPr>
          <a:lstStyle/>
          <a:p>
            <a:pPr algn="just"/>
            <a:r>
              <a:rPr lang="en-US" dirty="0"/>
              <a:t>Acc. To Landis (1959-21-22), alcoholics can be divided into three groups:</a:t>
            </a:r>
          </a:p>
          <a:p>
            <a:pPr algn="just"/>
            <a:r>
              <a:rPr lang="en-US" dirty="0"/>
              <a:t>The steady alcoholic (balanced and supported) is one who is not constantly saturated with alcohol.</a:t>
            </a:r>
          </a:p>
          <a:p>
            <a:pPr algn="just"/>
            <a:r>
              <a:rPr lang="en-US" dirty="0"/>
              <a:t>The periodic alcoholic abstains from drinking for considerable periods of time and then goes on binges.</a:t>
            </a:r>
          </a:p>
          <a:p>
            <a:pPr algn="just"/>
            <a:r>
              <a:rPr lang="en-US" dirty="0"/>
              <a:t>The plateau alcoholic (expanse of high level) is one who drinks more deliberately than either of the above two types and tends to seek the maximum effects from alcohol. He seems to need to maintain a certain level of saturation at all times but does have the capacity to spread the effect of his alcohol over a long period of time</a:t>
            </a:r>
          </a:p>
        </p:txBody>
      </p:sp>
    </p:spTree>
    <p:extLst>
      <p:ext uri="{BB962C8B-B14F-4D97-AF65-F5344CB8AC3E}">
        <p14:creationId xmlns:p14="http://schemas.microsoft.com/office/powerpoint/2010/main" val="196039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1133"/>
          </a:xfrm>
        </p:spPr>
        <p:txBody>
          <a:bodyPr>
            <a:normAutofit fontScale="90000"/>
          </a:bodyPr>
          <a:lstStyle/>
          <a:p>
            <a:r>
              <a:rPr lang="en-US" dirty="0"/>
              <a:t>Causes of Alcohol Abuse</a:t>
            </a:r>
          </a:p>
        </p:txBody>
      </p:sp>
      <p:sp>
        <p:nvSpPr>
          <p:cNvPr id="3" name="Content Placeholder 2"/>
          <p:cNvSpPr>
            <a:spLocks noGrp="1"/>
          </p:cNvSpPr>
          <p:nvPr>
            <p:ph idx="1"/>
          </p:nvPr>
        </p:nvSpPr>
        <p:spPr>
          <a:xfrm>
            <a:off x="457200" y="1202076"/>
            <a:ext cx="8229600" cy="4924087"/>
          </a:xfrm>
        </p:spPr>
        <p:txBody>
          <a:bodyPr>
            <a:normAutofit fontScale="85000" lnSpcReduction="20000"/>
          </a:bodyPr>
          <a:lstStyle/>
          <a:p>
            <a:r>
              <a:rPr lang="en-US" dirty="0"/>
              <a:t>Personal problems of adjustment gives rise to anxiety and frustration which often lead to alcoholism. “Acc. To Bacon (1959: 208), the main problems are: an individual’s opinion of himself; gaining and holding the respect and the affection of others; conflict with others through self-assertion, through criticism, through out-and-out aggressions; overall security as to ownership, prestige, personal safety as they are tied up with money; responsibilities accepted in the achievement of specific goals; sexual matters</a:t>
            </a:r>
          </a:p>
          <a:p>
            <a:r>
              <a:rPr lang="en-US" dirty="0"/>
              <a:t>Acc. to the author, the main sociological causes of alcoholism are: (1) Environmental pressures, (2) peer pressure, and (3) a dominant sub-culture</a:t>
            </a:r>
          </a:p>
        </p:txBody>
      </p:sp>
    </p:spTree>
    <p:extLst>
      <p:ext uri="{BB962C8B-B14F-4D97-AF65-F5344CB8AC3E}">
        <p14:creationId xmlns:p14="http://schemas.microsoft.com/office/powerpoint/2010/main" val="94732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 of Alcoholism</a:t>
            </a:r>
          </a:p>
        </p:txBody>
      </p:sp>
      <p:sp>
        <p:nvSpPr>
          <p:cNvPr id="3" name="Content Placeholder 2"/>
          <p:cNvSpPr>
            <a:spLocks noGrp="1"/>
          </p:cNvSpPr>
          <p:nvPr>
            <p:ph idx="1"/>
          </p:nvPr>
        </p:nvSpPr>
        <p:spPr>
          <a:xfrm>
            <a:off x="457200" y="1166018"/>
            <a:ext cx="8229600" cy="4525963"/>
          </a:xfrm>
        </p:spPr>
        <p:txBody>
          <a:bodyPr>
            <a:normAutofit fontScale="77500" lnSpcReduction="20000"/>
          </a:bodyPr>
          <a:lstStyle/>
          <a:p>
            <a:r>
              <a:rPr lang="en-US" dirty="0"/>
              <a:t>The consequences of alcoholism—in terms of personal misery, family budget, family discord, loss of wages, failure of health, accidents and costs in damage claims, costs in hospital treatment, cost in custodial treatment in jail, monetary damage in courts, and inducement to crimes—are almost disastrous” p. 426</a:t>
            </a:r>
          </a:p>
          <a:p>
            <a:r>
              <a:rPr lang="en-US" dirty="0"/>
              <a:t>Social deviance and social problems</a:t>
            </a:r>
          </a:p>
          <a:p>
            <a:r>
              <a:rPr lang="en-US" dirty="0"/>
              <a:t>Arrest for crimes like rape, burglary, murder, and theft under the influence of alcohol</a:t>
            </a:r>
          </a:p>
          <a:p>
            <a:r>
              <a:rPr lang="en-US" dirty="0"/>
              <a:t>Other socially deviant acts under the influence of alcohol include bribes, wife battering and suicides</a:t>
            </a:r>
          </a:p>
          <a:p>
            <a:r>
              <a:rPr lang="en-US" dirty="0"/>
              <a:t>Acc. to the author, increased bootlegging is another consequence of alcoholism</a:t>
            </a:r>
          </a:p>
        </p:txBody>
      </p:sp>
    </p:spTree>
    <p:extLst>
      <p:ext uri="{BB962C8B-B14F-4D97-AF65-F5344CB8AC3E}">
        <p14:creationId xmlns:p14="http://schemas.microsoft.com/office/powerpoint/2010/main" val="60027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 of Alcoholics</a:t>
            </a:r>
          </a:p>
        </p:txBody>
      </p:sp>
      <p:sp>
        <p:nvSpPr>
          <p:cNvPr id="3" name="Content Placeholder 2"/>
          <p:cNvSpPr>
            <a:spLocks noGrp="1"/>
          </p:cNvSpPr>
          <p:nvPr>
            <p:ph idx="1"/>
          </p:nvPr>
        </p:nvSpPr>
        <p:spPr>
          <a:xfrm>
            <a:off x="457200" y="1442061"/>
            <a:ext cx="8229600" cy="5275150"/>
          </a:xfrm>
        </p:spPr>
        <p:txBody>
          <a:bodyPr>
            <a:normAutofit fontScale="70000" lnSpcReduction="20000"/>
          </a:bodyPr>
          <a:lstStyle/>
          <a:p>
            <a:r>
              <a:rPr lang="en-US" dirty="0"/>
              <a:t>“In psychotherapy, </a:t>
            </a:r>
            <a:r>
              <a:rPr lang="en-US" dirty="0" err="1"/>
              <a:t>resocialization</a:t>
            </a:r>
            <a:r>
              <a:rPr lang="en-US" dirty="0"/>
              <a:t> is reinforced through </a:t>
            </a:r>
            <a:r>
              <a:rPr lang="en-US" dirty="0" err="1"/>
              <a:t>counselling</a:t>
            </a:r>
            <a:r>
              <a:rPr lang="en-US" dirty="0"/>
              <a:t> and through group therapy. In environment therapy, the drinker is made to change the environment where his </a:t>
            </a:r>
            <a:r>
              <a:rPr lang="en-US" dirty="0" err="1"/>
              <a:t>behaviour</a:t>
            </a:r>
            <a:r>
              <a:rPr lang="en-US" dirty="0"/>
              <a:t> may be easily controlled. In </a:t>
            </a:r>
            <a:r>
              <a:rPr lang="en-US" dirty="0" err="1"/>
              <a:t>behaviour</a:t>
            </a:r>
            <a:r>
              <a:rPr lang="en-US" dirty="0"/>
              <a:t> therapy, his fears and inhibitions are removed to enable him to develop self-confidence and self-reliance.” p. 429</a:t>
            </a:r>
          </a:p>
          <a:p>
            <a:r>
              <a:rPr lang="en-US" dirty="0"/>
              <a:t>The following treatments are prescribed for alcoholics:</a:t>
            </a:r>
          </a:p>
          <a:p>
            <a:r>
              <a:rPr lang="en-US" dirty="0"/>
              <a:t>1. Detoxification in hospitals- Medical care and medical supervision</a:t>
            </a:r>
          </a:p>
          <a:p>
            <a:r>
              <a:rPr lang="en-US" dirty="0"/>
              <a:t>2. Role of family- They minimize his problems and offer him with help and guidance</a:t>
            </a:r>
          </a:p>
          <a:p>
            <a:r>
              <a:rPr lang="en-US" dirty="0"/>
              <a:t>3. Alcoholics Anonymous- Organization of ex-alcoholics which makes use of group interaction to share their experiences</a:t>
            </a:r>
          </a:p>
          <a:p>
            <a:r>
              <a:rPr lang="en-US" dirty="0"/>
              <a:t>4. Treatment </a:t>
            </a:r>
            <a:r>
              <a:rPr lang="en-US" dirty="0" err="1"/>
              <a:t>Centres</a:t>
            </a:r>
            <a:r>
              <a:rPr lang="en-US" dirty="0"/>
              <a:t>- Alternative to hospital treatment, limited number of residents, anti-drinking rules are followed</a:t>
            </a:r>
          </a:p>
          <a:p>
            <a:r>
              <a:rPr lang="en-US" dirty="0"/>
              <a:t>5. Changing values through education- Educational and informational programs to alert about dangers of excessive drinking</a:t>
            </a:r>
          </a:p>
        </p:txBody>
      </p:sp>
    </p:spTree>
    <p:extLst>
      <p:ext uri="{BB962C8B-B14F-4D97-AF65-F5344CB8AC3E}">
        <p14:creationId xmlns:p14="http://schemas.microsoft.com/office/powerpoint/2010/main" val="2640402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398</TotalTime>
  <Words>1212</Words>
  <Application>Microsoft Office PowerPoint</Application>
  <PresentationFormat>On-screen Show (4:3)</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Social Problems in India                                      -Ram Ahuja</vt:lpstr>
      <vt:lpstr>The Concept</vt:lpstr>
      <vt:lpstr>Process of becoming an Alcoholic</vt:lpstr>
      <vt:lpstr>PowerPoint Presentation</vt:lpstr>
      <vt:lpstr>Process of becoming an Alcoholic </vt:lpstr>
      <vt:lpstr>Classification of Alcoholics</vt:lpstr>
      <vt:lpstr>Causes of Alcohol Abuse</vt:lpstr>
      <vt:lpstr>Consequences of Alcoholism</vt:lpstr>
      <vt:lpstr>Treatment of Alcoholics</vt:lpstr>
      <vt:lpstr>Control on Alcoholism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Problems in India                                      -Ram Ahuja</dc:title>
  <dc:creator>Sohini Chanda</dc:creator>
  <cp:lastModifiedBy>ARCHANA PATNAIK</cp:lastModifiedBy>
  <cp:revision>28</cp:revision>
  <dcterms:created xsi:type="dcterms:W3CDTF">2019-11-20T09:44:29Z</dcterms:created>
  <dcterms:modified xsi:type="dcterms:W3CDTF">2021-03-30T04:07:01Z</dcterms:modified>
</cp:coreProperties>
</file>